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8" r:id="rId2"/>
    <p:sldId id="332" r:id="rId3"/>
    <p:sldId id="285" r:id="rId4"/>
    <p:sldId id="333" r:id="rId5"/>
    <p:sldId id="334" r:id="rId6"/>
    <p:sldId id="272" r:id="rId7"/>
    <p:sldId id="335" r:id="rId8"/>
    <p:sldId id="336" r:id="rId9"/>
    <p:sldId id="291" r:id="rId10"/>
    <p:sldId id="318" r:id="rId11"/>
    <p:sldId id="319" r:id="rId12"/>
    <p:sldId id="295" r:id="rId13"/>
    <p:sldId id="263" r:id="rId14"/>
    <p:sldId id="303" r:id="rId15"/>
    <p:sldId id="296" r:id="rId16"/>
    <p:sldId id="297" r:id="rId17"/>
    <p:sldId id="281" r:id="rId18"/>
    <p:sldId id="329" r:id="rId19"/>
    <p:sldId id="298" r:id="rId20"/>
    <p:sldId id="269" r:id="rId21"/>
    <p:sldId id="270" r:id="rId22"/>
    <p:sldId id="307" r:id="rId23"/>
    <p:sldId id="320" r:id="rId24"/>
    <p:sldId id="331" r:id="rId25"/>
    <p:sldId id="321" r:id="rId26"/>
    <p:sldId id="324" r:id="rId27"/>
    <p:sldId id="327" r:id="rId28"/>
    <p:sldId id="326" r:id="rId29"/>
    <p:sldId id="328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6FF66"/>
    <a:srgbClr val="00AE00"/>
    <a:srgbClr val="008D00"/>
    <a:srgbClr val="00B900"/>
    <a:srgbClr val="00FF00"/>
    <a:srgbClr val="FF00FF"/>
    <a:srgbClr val="333399"/>
    <a:srgbClr val="009999"/>
    <a:srgbClr val="FF66FF"/>
    <a:srgbClr val="FFFF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15" autoAdjust="0"/>
    <p:restoredTop sz="94676" autoAdjust="0"/>
  </p:normalViewPr>
  <p:slideViewPr>
    <p:cSldViewPr snapToGrid="0" snapToObjects="1">
      <p:cViewPr varScale="1">
        <p:scale>
          <a:sx n="131" d="100"/>
          <a:sy n="131" d="100"/>
        </p:scale>
        <p:origin x="-9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78D5A-E0C3-4C48-8987-CD92D3F17ED0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D55E5-479D-254C-AD05-95569435B8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6153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016E8-86F3-7247-A4B3-0B7F55576222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1C6AD-D35A-6248-975F-8096DC584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7396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37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377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37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379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787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37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379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C6AD-D35A-6248-975F-8096DC584B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37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77724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733800"/>
            <a:ext cx="77724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i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54102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pitchFamily="63" charset="-128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63" charset="-128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5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5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6634" y="97973"/>
            <a:ext cx="89153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Experimental Facilities and Operations Metrics </a:t>
            </a:r>
            <a:endParaRPr lang="en-US" sz="32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" y="3861162"/>
            <a:ext cx="44165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Our </a:t>
            </a:r>
            <a:r>
              <a:rPr lang="en-US" sz="2400" dirty="0" smtClean="0">
                <a:solidFill>
                  <a:srgbClr val="0000FF"/>
                </a:solidFill>
                <a:latin typeface="Chalkboard"/>
                <a:cs typeface="Arial" pitchFamily="34" charset="0"/>
              </a:rPr>
              <a:t>Metrics</a:t>
            </a:r>
            <a:endParaRPr lang="en-US" sz="2400" dirty="0">
              <a:solidFill>
                <a:srgbClr val="0000FF"/>
              </a:solidFill>
              <a:latin typeface="Chalkboard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halkboard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halkboard"/>
                <a:cs typeface="Arial" pitchFamily="34" charset="0"/>
              </a:rPr>
              <a:t>Individual Halls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halkboard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halkboard"/>
                <a:cs typeface="Arial" pitchFamily="34" charset="0"/>
              </a:rPr>
              <a:t>Preparations for</a:t>
            </a:r>
            <a:r>
              <a:rPr lang="en-US" sz="2400" dirty="0">
                <a:solidFill>
                  <a:srgbClr val="0000FF"/>
                </a:solidFill>
                <a:latin typeface="Chalkboard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halkboard"/>
                <a:cs typeface="Arial" pitchFamily="34" charset="0"/>
              </a:rPr>
              <a:t>the Future</a:t>
            </a:r>
            <a:endParaRPr lang="en-US" sz="2400" dirty="0">
              <a:solidFill>
                <a:srgbClr val="0000FF"/>
              </a:solidFill>
              <a:latin typeface="Chalkboard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88524"/>
            <a:ext cx="9144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latin typeface="Chalkboard"/>
                <a:ea typeface="ＭＳ Ｐゴシック" pitchFamily="42" charset="-128"/>
                <a:cs typeface="Chalkboard"/>
              </a:rPr>
              <a:t>Javier Gomez</a:t>
            </a:r>
            <a:endParaRPr lang="en-US" sz="2400" dirty="0">
              <a:latin typeface="Chalkboard"/>
              <a:ea typeface="ＭＳ Ｐゴシック" pitchFamily="42" charset="-128"/>
              <a:cs typeface="Chalkboard"/>
            </a:endParaRPr>
          </a:p>
          <a:p>
            <a:pPr algn="ctr">
              <a:lnSpc>
                <a:spcPct val="80000"/>
              </a:lnSpc>
            </a:pPr>
            <a:endParaRPr lang="en-US" sz="2400" dirty="0">
              <a:latin typeface="Chalkboard"/>
              <a:ea typeface="ＭＳ Ｐゴシック" pitchFamily="42" charset="-128"/>
              <a:cs typeface="Chalkboard"/>
            </a:endParaRPr>
          </a:p>
          <a:p>
            <a:pPr algn="ctr">
              <a:lnSpc>
                <a:spcPct val="80000"/>
              </a:lnSpc>
            </a:pPr>
            <a:endParaRPr lang="en-US" sz="2400" dirty="0">
              <a:latin typeface="Chalkboard"/>
              <a:ea typeface="ＭＳ Ｐゴシック" pitchFamily="42" charset="-128"/>
              <a:cs typeface="Chalkboard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Chalkboard"/>
                <a:ea typeface="ＭＳ Ｐゴシック" pitchFamily="42" charset="-128"/>
                <a:cs typeface="Chalkboard"/>
              </a:rPr>
              <a:t>Science &amp; Technology Review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latin typeface="Chalkboard"/>
                <a:ea typeface="ＭＳ Ｐゴシック" pitchFamily="42" charset="-128"/>
                <a:cs typeface="Chalkboard"/>
              </a:rPr>
              <a:t>May 2012</a:t>
            </a:r>
            <a:endParaRPr lang="en-US" sz="2400" dirty="0">
              <a:latin typeface="Chalkboard"/>
              <a:ea typeface="ＭＳ Ｐゴシック" pitchFamily="42" charset="-128"/>
              <a:cs typeface="Chalkboard"/>
            </a:endParaRPr>
          </a:p>
          <a:p>
            <a:pPr>
              <a:lnSpc>
                <a:spcPct val="80000"/>
              </a:lnSpc>
            </a:pPr>
            <a:endParaRPr lang="en-US" dirty="0">
              <a:ea typeface="ＭＳ Ｐゴシック" pitchFamily="4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Hall A - Experiments since 2009 S&amp;T Review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1982392"/>
              </p:ext>
            </p:extLst>
          </p:nvPr>
        </p:nvGraphicFramePr>
        <p:xfrm>
          <a:off x="398445" y="1085691"/>
          <a:ext cx="8541663" cy="500847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28414"/>
                <a:gridCol w="3366028"/>
                <a:gridCol w="2847221"/>
              </a:tblGrid>
              <a:tr h="33162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Chalkboard"/>
                        </a:rPr>
                        <a:t>Experiment</a:t>
                      </a:r>
                      <a:endParaRPr lang="en-US" b="1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Title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Spokespersons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E05-109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A Measurement of Nucleon Strange Form Factors</a:t>
                      </a:r>
                      <a:r>
                        <a:rPr lang="en-US" sz="1600" baseline="0" dirty="0" smtClean="0">
                          <a:latin typeface="Chalkboard"/>
                        </a:rPr>
                        <a:t> at High Q</a:t>
                      </a:r>
                      <a:r>
                        <a:rPr lang="en-US" sz="1600" baseline="30000" dirty="0" smtClean="0">
                          <a:latin typeface="Chalkboard"/>
                        </a:rPr>
                        <a:t>2</a:t>
                      </a:r>
                      <a:r>
                        <a:rPr lang="en-US" sz="1600" dirty="0" smtClean="0">
                          <a:latin typeface="Chalkboard"/>
                        </a:rPr>
                        <a:t> 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Souder/</a:t>
                      </a:r>
                      <a:r>
                        <a:rPr lang="en-US" sz="1600" dirty="0" err="1" smtClean="0">
                          <a:latin typeface="Chalkboard"/>
                        </a:rPr>
                        <a:t>Paschke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E08-011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Parity Violation in Deep Inelastic Scattering at 6 </a:t>
                      </a:r>
                      <a:r>
                        <a:rPr lang="en-US" sz="1600" dirty="0" err="1" smtClean="0">
                          <a:latin typeface="Chalkboard"/>
                        </a:rPr>
                        <a:t>GeV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Zheng</a:t>
                      </a:r>
                      <a:r>
                        <a:rPr lang="en-US" sz="1600" dirty="0" smtClean="0">
                          <a:latin typeface="Chalkboard"/>
                        </a:rPr>
                        <a:t>/Reimer/Michaels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E06-002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A Clean Measurement of the Neutron Skin of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208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Pb Through Parity Violating Electron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Scattering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Michaels/Souder/</a:t>
                      </a:r>
                      <a:r>
                        <a:rPr lang="en-US" sz="1600" dirty="0" err="1" smtClean="0">
                          <a:latin typeface="Chalkboard"/>
                        </a:rPr>
                        <a:t>Urciuoli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E07-007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Complete Separation of Deeply Virtual Photon and π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0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Electroproduction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Observables of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Unpolarized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Protons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Muñoz-Camacho/</a:t>
                      </a:r>
                      <a:r>
                        <a:rPr lang="en-US" sz="1600" dirty="0" err="1" smtClean="0">
                          <a:latin typeface="Chalkboard"/>
                        </a:rPr>
                        <a:t>Bertin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Hyde/Roche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E08-025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Measurement of the Deeply Virtual Compton Scattering Cross-Section off the Neutron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Mazouz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Camsonne</a:t>
                      </a:r>
                      <a:r>
                        <a:rPr lang="en-US" sz="1600" dirty="0" smtClean="0">
                          <a:latin typeface="Chalkboard"/>
                        </a:rPr>
                        <a:t>/Hyde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54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Hall A - Experiments since 2009 S&amp;T Review (cont.)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793973"/>
              </p:ext>
            </p:extLst>
          </p:nvPr>
        </p:nvGraphicFramePr>
        <p:xfrm>
          <a:off x="336190" y="1272471"/>
          <a:ext cx="8541663" cy="441716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68488"/>
                <a:gridCol w="4025954"/>
                <a:gridCol w="2847221"/>
              </a:tblGrid>
              <a:tr h="33162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Chalkboard"/>
                        </a:rPr>
                        <a:t>Experiment</a:t>
                      </a:r>
                      <a:endParaRPr lang="en-US" b="1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Title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Spokespersons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E08-010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Measurement of the Coulomb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quadrupole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amplitude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in the </a:t>
                      </a:r>
                      <a:r>
                        <a:rPr lang="en-US" sz="1600" i="1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γ</a:t>
                      </a:r>
                      <a:r>
                        <a:rPr lang="en-US" sz="1600" i="1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*</a:t>
                      </a:r>
                      <a:r>
                        <a:rPr lang="en-US" sz="1600" i="1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p</a:t>
                      </a:r>
                      <a:r>
                        <a:rPr lang="en-US" sz="1600" i="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→ </a:t>
                      </a:r>
                      <a:r>
                        <a:rPr lang="en-US" sz="1600" i="0" kern="1200" baseline="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Δ</a:t>
                      </a:r>
                      <a:r>
                        <a:rPr lang="en-US" sz="1600" i="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(1232) reaction in the low momentum transfer region</a:t>
                      </a:r>
                      <a:r>
                        <a:rPr lang="en-US" sz="16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Sparveris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Gilad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Higinbotham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Sarty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E07-006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Studying Short-Range Correlations in Nuclei at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the Repulsive Core Limit via the Triple Coincidence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e,e’pN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) Reaction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Piasetzky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Gilad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Higinbotham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Sulkosky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Watson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E08-009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Detailed Study of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4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He Nuclei through Response Function Separations at High Momentum Transfers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Saha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Aniol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Benmokhtar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Gilad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Higinbotham</a:t>
                      </a:r>
                      <a:endParaRPr lang="en-US" sz="1600" dirty="0" smtClean="0">
                        <a:latin typeface="Chalkboard"/>
                      </a:endParaRP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E08-008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Exclusive Study of Deuteron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Electrodisintegration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near Threshold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Norum</a:t>
                      </a:r>
                      <a:r>
                        <a:rPr lang="en-US" sz="1600" dirty="0" smtClean="0">
                          <a:latin typeface="Chalkboard"/>
                        </a:rPr>
                        <a:t>/</a:t>
                      </a:r>
                      <a:r>
                        <a:rPr lang="en-US" sz="1600" dirty="0" err="1" smtClean="0">
                          <a:latin typeface="Chalkboard"/>
                        </a:rPr>
                        <a:t>Bertozzi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Gilad</a:t>
                      </a:r>
                      <a:r>
                        <a:rPr lang="en-US" sz="1600" dirty="0" smtClean="0">
                          <a:latin typeface="Chalkboard"/>
                        </a:rPr>
                        <a:t>/Wang</a:t>
                      </a:r>
                    </a:p>
                    <a:p>
                      <a:pPr algn="ctr"/>
                      <a:endParaRPr lang="en-US" sz="1600" dirty="0" smtClean="0">
                        <a:latin typeface="Chalkboar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96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Hall A - Experiments since 2009 S&amp;T Review (cont.)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750278"/>
              </p:ext>
            </p:extLst>
          </p:nvPr>
        </p:nvGraphicFramePr>
        <p:xfrm>
          <a:off x="311288" y="1160403"/>
          <a:ext cx="8541663" cy="310164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28414"/>
                <a:gridCol w="3366028"/>
                <a:gridCol w="2847221"/>
              </a:tblGrid>
              <a:tr h="33162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Chalkboard"/>
                        </a:rPr>
                        <a:t>Experiment</a:t>
                      </a:r>
                      <a:endParaRPr lang="en-US" b="1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Title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Spokespersons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E08-014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Three-nucleon short range correlations studies in inclusive scattering for 0.8&lt;2.8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GeV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/c)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2</a:t>
                      </a:r>
                      <a:endParaRPr lang="en-US" sz="1600" baseline="30000" dirty="0" smtClean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Solvignon</a:t>
                      </a:r>
                      <a:r>
                        <a:rPr lang="en-US" sz="1600" dirty="0" smtClean="0">
                          <a:latin typeface="Chalkboard"/>
                        </a:rPr>
                        <a:t>/Arrington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Day/</a:t>
                      </a:r>
                      <a:r>
                        <a:rPr lang="en-US" sz="1600" dirty="0" err="1" smtClean="0">
                          <a:latin typeface="Chalkboard"/>
                        </a:rPr>
                        <a:t>Higinbotham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E08-027</a:t>
                      </a:r>
                      <a:r>
                        <a:rPr lang="en-US" sz="1600" dirty="0" smtClean="0">
                          <a:solidFill>
                            <a:srgbClr val="008D00"/>
                          </a:solidFill>
                          <a:latin typeface="Chalkboard"/>
                        </a:rPr>
                        <a:t>**</a:t>
                      </a:r>
                      <a:endParaRPr lang="en-US" sz="1600" dirty="0">
                        <a:solidFill>
                          <a:srgbClr val="008D00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A Measurement of 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g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2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and the Longitudinal-Transverse Spin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Polarizability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Slifer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/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Camsonne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/Chen</a:t>
                      </a:r>
                    </a:p>
                    <a:p>
                      <a:pPr algn="ctr"/>
                      <a:endParaRPr lang="en-US" sz="1600" dirty="0" smtClean="0">
                        <a:latin typeface="Chalkboard"/>
                      </a:endParaRP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E08-007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**</a:t>
                      </a:r>
                      <a:endParaRPr lang="en-US" sz="1600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Measurement of the Proton Elastic Form Factor Ratio at Low Q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2</a:t>
                      </a:r>
                      <a:endParaRPr lang="en-US" sz="160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Ron/Arrington/Day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Gilman/</a:t>
                      </a:r>
                      <a:r>
                        <a:rPr lang="en-US" sz="1600" dirty="0" err="1" smtClean="0">
                          <a:latin typeface="Chalkboard"/>
                        </a:rPr>
                        <a:t>Higinbotham</a:t>
                      </a:r>
                      <a:endParaRPr lang="en-US" sz="160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1600" dirty="0" err="1" smtClean="0">
                          <a:latin typeface="Chalkboard"/>
                        </a:rPr>
                        <a:t>Sarty</a:t>
                      </a:r>
                      <a:endParaRPr lang="en-US" sz="1600" dirty="0" smtClean="0">
                        <a:latin typeface="Chalkboar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8653" y="564079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halkboard"/>
                <a:cs typeface="Chalkboard"/>
              </a:rPr>
              <a:t>**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In progress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60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 B Targ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94849" y="837865"/>
            <a:ext cx="5486400" cy="2654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 Hall A </a:t>
            </a: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– g</a:t>
            </a:r>
            <a:r>
              <a:rPr lang="en-US" sz="3200" baseline="-250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p</a:t>
            </a:r>
            <a:r>
              <a:rPr lang="en-US" sz="3200" dirty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/</a:t>
            </a:r>
            <a:r>
              <a:rPr lang="en-US" sz="3200" dirty="0" err="1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G</a:t>
            </a:r>
            <a:r>
              <a:rPr lang="en-US" sz="3200" baseline="30000" dirty="0" err="1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E</a:t>
            </a:r>
            <a:r>
              <a:rPr lang="en-US" sz="3200" baseline="-25000" dirty="0" err="1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p</a:t>
            </a: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 Target</a:t>
            </a:r>
            <a:endParaRPr lang="en-US" sz="32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348" y="3333270"/>
            <a:ext cx="404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8000"/>
                </a:solidFill>
                <a:latin typeface="Chalkboard"/>
                <a:cs typeface="Chalkboard"/>
              </a:rPr>
              <a:t>JLab’s</a:t>
            </a:r>
            <a:r>
              <a:rPr lang="en-US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en-US" dirty="0">
                <a:solidFill>
                  <a:srgbClr val="008000"/>
                </a:solidFill>
                <a:latin typeface="Chalkboard"/>
                <a:cs typeface="Chalkboard"/>
              </a:rPr>
              <a:t>target group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completed successfully the modifications and many improvements by mid-February 2012: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348" y="861828"/>
            <a:ext cx="3365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Sept. 2011 - JLab/</a:t>
            </a:r>
            <a:r>
              <a:rPr lang="en-US" sz="1600" dirty="0" err="1" smtClean="0">
                <a:latin typeface="Chalkboard"/>
                <a:cs typeface="Chalkboard"/>
              </a:rPr>
              <a:t>UVa</a:t>
            </a:r>
            <a:r>
              <a:rPr lang="en-US" sz="1600" dirty="0" smtClean="0">
                <a:latin typeface="Chalkboard"/>
                <a:cs typeface="Chalkboard"/>
              </a:rPr>
              <a:t> polarized target magnet failed beyond repair.</a:t>
            </a:r>
          </a:p>
          <a:p>
            <a:endParaRPr lang="en-US" sz="1600" dirty="0" smtClean="0">
              <a:latin typeface="Chalkboard"/>
              <a:cs typeface="Chalkboard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Solution</a:t>
            </a:r>
            <a:r>
              <a:rPr lang="en-US" sz="1600" dirty="0" smtClean="0">
                <a:latin typeface="Chalkboard"/>
                <a:cs typeface="Chalkboard"/>
              </a:rPr>
              <a:t> - “Transplant” Hall B polarized target magnet (field along beam) to work in the two configurations needed by Hall A - field direction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90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°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and 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6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° </a:t>
            </a:r>
            <a:r>
              <a:rPr lang="en-US" sz="1600" dirty="0" smtClean="0">
                <a:latin typeface="Chalkboard"/>
                <a:cs typeface="Chalkboard"/>
              </a:rPr>
              <a:t>to beam.</a:t>
            </a:r>
            <a:endParaRPr lang="en-US" sz="1600" dirty="0" smtClean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8665" y="2996504"/>
            <a:ext cx="25746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Hall B Polarized Target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349" y="4507704"/>
            <a:ext cx="4041703" cy="1748171"/>
          </a:xfrm>
          <a:prstGeom prst="rect">
            <a:avLst/>
          </a:prstGeom>
          <a:solidFill>
            <a:srgbClr val="282828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Chalkboard"/>
                <a:cs typeface="Chalkboard"/>
              </a:rPr>
              <a:t> 90% polarization at 5T/1K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Chalkboard"/>
                <a:cs typeface="Chalkboard"/>
              </a:rPr>
              <a:t>&gt;50% pol. at 2.5T/1K (previous best was ≤40%).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Chalkboard"/>
                <a:cs typeface="Chalkboard"/>
              </a:rPr>
              <a:t>Target reliability has been much higher than its predecessor due to the improvements made.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6100" y="3737230"/>
            <a:ext cx="4625149" cy="2536079"/>
          </a:xfrm>
          <a:prstGeom prst="rect">
            <a:avLst/>
          </a:prstGeom>
          <a:solidFill>
            <a:srgbClr val="282828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Chalkboard"/>
                <a:cs typeface="Chalkboard"/>
              </a:rPr>
              <a:t>New carbon fiber target stick (eliminated frequent jamming during insertion due to freezing)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Chalkboard"/>
                <a:cs typeface="Chalkboard"/>
              </a:rPr>
              <a:t>Improved cooling &amp; monitoring of temps and levels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Chalkboard"/>
                <a:cs typeface="Chalkboard"/>
              </a:rPr>
              <a:t>New magnet rotation design allows to switch between transverse and longitudinal orientations in minutes instead of several hours for previous experiments.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3847486" y="5454025"/>
            <a:ext cx="510331" cy="714686"/>
          </a:xfrm>
          <a:prstGeom prst="rightBrace">
            <a:avLst/>
          </a:prstGeom>
          <a:noFill/>
          <a:ln w="6032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1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FF"/>
                </a:solidFill>
                <a:latin typeface="Chalkboard"/>
                <a:cs typeface="Chalkboard"/>
              </a:rPr>
              <a:t>Hall A </a:t>
            </a:r>
            <a:r>
              <a:rPr lang="en-US" b="0" i="0" dirty="0" smtClean="0">
                <a:solidFill>
                  <a:srgbClr val="0000FF"/>
                </a:solidFill>
                <a:latin typeface="Chalkboard"/>
                <a:cs typeface="Chalkboard"/>
              </a:rPr>
              <a:t>- Compton </a:t>
            </a:r>
            <a:r>
              <a:rPr lang="en-US" b="0" i="0" dirty="0" err="1">
                <a:solidFill>
                  <a:srgbClr val="0000FF"/>
                </a:solidFill>
                <a:latin typeface="Chalkboard"/>
                <a:cs typeface="Chalkboard"/>
              </a:rPr>
              <a:t>Fabry</a:t>
            </a:r>
            <a:r>
              <a:rPr lang="en-US" b="0" i="0" dirty="0">
                <a:solidFill>
                  <a:srgbClr val="0000FF"/>
                </a:solidFill>
                <a:latin typeface="Chalkboard"/>
                <a:cs typeface="Chalkboard"/>
              </a:rPr>
              <a:t>-Perot Cavity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63681" y="785352"/>
            <a:ext cx="457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285750" indent="-285750">
              <a:spcBef>
                <a:spcPct val="45000"/>
              </a:spcBef>
              <a:spcAft>
                <a:spcPct val="30000"/>
              </a:spcAft>
              <a:buSzPct val="100000"/>
              <a:buFont typeface="Wingdings" charset="2"/>
              <a:buChar char="u"/>
              <a:defRPr/>
            </a:pPr>
            <a:r>
              <a:rPr lang="en-US" dirty="0">
                <a:solidFill>
                  <a:srgbClr val="009999"/>
                </a:solidFill>
                <a:latin typeface="Chalkboard"/>
                <a:cs typeface="Chalkboard"/>
              </a:rPr>
              <a:t>Design</a:t>
            </a:r>
            <a:endParaRPr lang="en-US" i="1" dirty="0">
              <a:solidFill>
                <a:srgbClr val="009999"/>
              </a:solidFill>
              <a:latin typeface="Chalkboard"/>
              <a:cs typeface="Chalkboard"/>
            </a:endParaRPr>
          </a:p>
          <a:p>
            <a:pPr marL="557784" lvl="1" indent="-285750">
              <a:lnSpc>
                <a:spcPct val="80000"/>
              </a:lnSpc>
              <a:spcBef>
                <a:spcPct val="15000"/>
              </a:spcBef>
              <a:spcAft>
                <a:spcPct val="5000"/>
              </a:spcAft>
              <a:buSzPct val="100000"/>
              <a:buFont typeface="Wingdings" charset="2"/>
              <a:buChar char="§"/>
              <a:defRPr/>
            </a:pPr>
            <a:r>
              <a:rPr lang="en-US" dirty="0">
                <a:latin typeface="Chalkboard"/>
                <a:cs typeface="Chalkboard"/>
              </a:rPr>
              <a:t>532 nm green laser</a:t>
            </a:r>
          </a:p>
          <a:p>
            <a:pPr marL="557784" lvl="1" indent="-285750">
              <a:lnSpc>
                <a:spcPct val="80000"/>
              </a:lnSpc>
              <a:spcBef>
                <a:spcPct val="15000"/>
              </a:spcBef>
              <a:spcAft>
                <a:spcPct val="5000"/>
              </a:spcAft>
              <a:buSzPct val="100000"/>
              <a:buFont typeface="Wingdings" charset="2"/>
              <a:buChar char="§"/>
              <a:defRPr/>
            </a:pPr>
            <a:r>
              <a:rPr lang="en-US" dirty="0">
                <a:latin typeface="Chalkboard"/>
                <a:cs typeface="Chalkboard"/>
              </a:rPr>
              <a:t>High gain </a:t>
            </a:r>
            <a:r>
              <a:rPr lang="en-US" dirty="0" err="1">
                <a:latin typeface="Chalkboard"/>
                <a:cs typeface="Chalkboard"/>
              </a:rPr>
              <a:t>Fabry</a:t>
            </a:r>
            <a:r>
              <a:rPr lang="en-US" dirty="0">
                <a:latin typeface="Chalkboard"/>
                <a:cs typeface="Chalkboard"/>
              </a:rPr>
              <a:t>-Perot cavity</a:t>
            </a:r>
          </a:p>
          <a:p>
            <a:pPr marL="557784" lvl="1" indent="-285750">
              <a:lnSpc>
                <a:spcPct val="80000"/>
              </a:lnSpc>
              <a:spcBef>
                <a:spcPct val="15000"/>
              </a:spcBef>
              <a:spcAft>
                <a:spcPct val="5000"/>
              </a:spcAft>
              <a:buSzPct val="100000"/>
              <a:buFont typeface="Wingdings" charset="2"/>
              <a:buChar char="§"/>
              <a:defRPr/>
            </a:pPr>
            <a:r>
              <a:rPr lang="en-US" dirty="0">
                <a:latin typeface="Chalkboard"/>
                <a:cs typeface="Chalkboard"/>
              </a:rPr>
              <a:t>1.5 kW stored power</a:t>
            </a:r>
          </a:p>
          <a:p>
            <a:pPr marL="742950" lvl="1" indent="-285750">
              <a:lnSpc>
                <a:spcPct val="80000"/>
              </a:lnSpc>
              <a:spcBef>
                <a:spcPct val="15000"/>
              </a:spcBef>
              <a:spcAft>
                <a:spcPct val="5000"/>
              </a:spcAft>
              <a:buSzPct val="100000"/>
              <a:defRPr/>
            </a:pPr>
            <a:endParaRPr lang="en-US" dirty="0"/>
          </a:p>
          <a:p>
            <a:pPr lvl="1">
              <a:lnSpc>
                <a:spcPct val="80000"/>
              </a:lnSpc>
              <a:spcBef>
                <a:spcPct val="15000"/>
              </a:spcBef>
              <a:spcAft>
                <a:spcPct val="5000"/>
              </a:spcAft>
              <a:buSzPct val="100000"/>
              <a:defRPr/>
            </a:pPr>
            <a:endParaRPr lang="en-US" dirty="0"/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8023" y="1991724"/>
            <a:ext cx="4876800" cy="1295400"/>
          </a:xfrm>
          <a:noFill/>
        </p:spPr>
        <p:txBody>
          <a:bodyPr/>
          <a:lstStyle/>
          <a:p>
            <a:pPr>
              <a:lnSpc>
                <a:spcPct val="100000"/>
              </a:lnSpc>
              <a:buFont typeface="Wingdings" charset="2"/>
              <a:buChar char="u"/>
            </a:pPr>
            <a:r>
              <a:rPr lang="en-US" sz="1800" dirty="0">
                <a:solidFill>
                  <a:srgbClr val="009999"/>
                </a:solidFill>
                <a:latin typeface="Chalkboard"/>
                <a:cs typeface="Chalkboard"/>
              </a:rPr>
              <a:t>Initial operation</a:t>
            </a:r>
          </a:p>
          <a:p>
            <a:pPr marL="557784" lvl="1">
              <a:lnSpc>
                <a:spcPct val="80000"/>
              </a:lnSpc>
              <a:buFont typeface="Wingdings" charset="2"/>
              <a:buChar char="§"/>
            </a:pPr>
            <a:r>
              <a:rPr lang="en-US" sz="1800" dirty="0">
                <a:latin typeface="Chalkboard"/>
                <a:ea typeface="ＭＳ Ｐゴシック" charset="0"/>
                <a:cs typeface="Chalkboard"/>
              </a:rPr>
              <a:t>&gt; 2kW green power achieved (2010)</a:t>
            </a:r>
          </a:p>
          <a:p>
            <a:pPr marL="557784" lvl="1">
              <a:lnSpc>
                <a:spcPct val="80000"/>
              </a:lnSpc>
              <a:buFont typeface="Wingdings" charset="2"/>
              <a:buChar char="§"/>
            </a:pPr>
            <a:r>
              <a:rPr lang="en-US" sz="1800" dirty="0">
                <a:latin typeface="Chalkboard"/>
                <a:ea typeface="ＭＳ Ｐゴシック" charset="0"/>
                <a:cs typeface="Chalkboard"/>
              </a:rPr>
              <a:t>Installed and commissioned in Hall A </a:t>
            </a:r>
          </a:p>
          <a:p>
            <a:pPr marL="557784" lvl="1">
              <a:lnSpc>
                <a:spcPct val="80000"/>
              </a:lnSpc>
              <a:buFont typeface="Wingdings" charset="2"/>
              <a:buChar char="§"/>
            </a:pPr>
            <a:r>
              <a:rPr lang="en-US" sz="1800" dirty="0">
                <a:latin typeface="Chalkboard"/>
                <a:ea typeface="ＭＳ Ｐゴシック" charset="0"/>
                <a:cs typeface="Chalkboard"/>
              </a:rPr>
              <a:t>Successful Compton </a:t>
            </a:r>
            <a:r>
              <a:rPr lang="en-US" sz="1800" dirty="0" err="1">
                <a:latin typeface="Chalkboard"/>
                <a:ea typeface="ＭＳ Ｐゴシック" charset="0"/>
                <a:cs typeface="Chalkboard"/>
              </a:rPr>
              <a:t>polarimetry</a:t>
            </a:r>
            <a:r>
              <a:rPr lang="en-US" sz="1800" dirty="0">
                <a:latin typeface="Chalkboard"/>
                <a:ea typeface="ＭＳ Ｐゴシック" charset="0"/>
                <a:cs typeface="Chalkboard"/>
              </a:rPr>
              <a:t> for </a:t>
            </a:r>
            <a:r>
              <a:rPr lang="en-US" sz="1800" dirty="0" err="1" smtClean="0">
                <a:latin typeface="Chalkboard"/>
                <a:ea typeface="ＭＳ Ｐゴシック" charset="0"/>
                <a:cs typeface="Chalkboard"/>
              </a:rPr>
              <a:t>PREx</a:t>
            </a:r>
            <a:endParaRPr lang="en-US" sz="1800" dirty="0"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4102" name="Rectangle 4"/>
          <p:cNvSpPr txBox="1">
            <a:spLocks noChangeArrowheads="1"/>
          </p:cNvSpPr>
          <p:nvPr/>
        </p:nvSpPr>
        <p:spPr bwMode="auto">
          <a:xfrm>
            <a:off x="4267200" y="3753312"/>
            <a:ext cx="4876800" cy="31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0487" tIns="44450" rIns="90487" bIns="44450"/>
          <a:lstStyle>
            <a:lvl1pPr marL="342900" indent="-3429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5000"/>
              </a:spcBef>
              <a:spcAft>
                <a:spcPct val="30000"/>
              </a:spcAft>
              <a:buSzPct val="100000"/>
              <a:buFont typeface="Wingdings" charset="2"/>
              <a:buChar char="u"/>
            </a:pPr>
            <a:r>
              <a:rPr lang="en-US" sz="1800" dirty="0">
                <a:solidFill>
                  <a:srgbClr val="009999"/>
                </a:solidFill>
                <a:latin typeface="Chalkboard"/>
                <a:cs typeface="Chalkboard"/>
              </a:rPr>
              <a:t>Recent Developments</a:t>
            </a:r>
          </a:p>
          <a:p>
            <a:pPr marL="466344" lvl="1">
              <a:lnSpc>
                <a:spcPct val="80000"/>
              </a:lnSpc>
              <a:spcBef>
                <a:spcPct val="1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800" dirty="0">
                <a:latin typeface="Chalkboard"/>
                <a:cs typeface="Chalkboard"/>
              </a:rPr>
              <a:t>Higher finesse  mirror installed in 2011</a:t>
            </a:r>
          </a:p>
          <a:p>
            <a:pPr marL="466344" lvl="1">
              <a:lnSpc>
                <a:spcPct val="80000"/>
              </a:lnSpc>
              <a:spcBef>
                <a:spcPts val="1218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Chalkboard"/>
                <a:cs typeface="Chalkboard"/>
              </a:rPr>
              <a:t>&gt;</a:t>
            </a:r>
            <a:r>
              <a:rPr lang="en-US" sz="1800" b="1" dirty="0" smtClean="0">
                <a:solidFill>
                  <a:srgbClr val="0000FF"/>
                </a:solidFill>
                <a:latin typeface="Chalkboard"/>
                <a:cs typeface="Chalkboard"/>
              </a:rPr>
              <a:t>9kW </a:t>
            </a:r>
            <a:r>
              <a:rPr lang="en-US" sz="1800" dirty="0">
                <a:latin typeface="Chalkboard"/>
                <a:cs typeface="Chalkboard"/>
              </a:rPr>
              <a:t>cavity power achieved with 0.8W </a:t>
            </a:r>
            <a:r>
              <a:rPr lang="en-US" sz="1800" dirty="0" smtClean="0">
                <a:latin typeface="Chalkboard"/>
                <a:cs typeface="Chalkboard"/>
              </a:rPr>
              <a:t>injection (</a:t>
            </a:r>
            <a:r>
              <a:rPr lang="en-US" sz="1800" b="1" dirty="0" smtClean="0">
                <a:solidFill>
                  <a:srgbClr val="0000FF"/>
                </a:solidFill>
                <a:latin typeface="Chalkboard"/>
                <a:cs typeface="Chalkboard"/>
              </a:rPr>
              <a:t>~ 10</a:t>
            </a:r>
            <a:r>
              <a:rPr lang="en-US" sz="18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4</a:t>
            </a:r>
            <a:r>
              <a:rPr lang="en-US" sz="1800" b="1" dirty="0" smtClean="0">
                <a:solidFill>
                  <a:srgbClr val="0000FF"/>
                </a:solidFill>
                <a:latin typeface="Chalkboard"/>
                <a:cs typeface="Chalkboard"/>
              </a:rPr>
              <a:t> gain</a:t>
            </a:r>
            <a:r>
              <a:rPr lang="en-US" sz="1800" dirty="0" smtClean="0">
                <a:latin typeface="Chalkboard"/>
                <a:cs typeface="Chalkboard"/>
              </a:rPr>
              <a:t>)</a:t>
            </a:r>
            <a:endParaRPr lang="en-US" sz="1800" dirty="0">
              <a:latin typeface="Chalkboard"/>
              <a:cs typeface="Chalkboard"/>
            </a:endParaRPr>
          </a:p>
          <a:p>
            <a:pPr marL="466344" lvl="1">
              <a:lnSpc>
                <a:spcPct val="80000"/>
              </a:lnSpc>
              <a:spcBef>
                <a:spcPts val="1218"/>
              </a:spcBef>
              <a:buSzPct val="100000"/>
              <a:buFontTx/>
              <a:buChar char="•"/>
            </a:pPr>
            <a:r>
              <a:rPr lang="en-US" sz="1800" dirty="0">
                <a:latin typeface="Chalkboard"/>
                <a:cs typeface="Chalkboard"/>
              </a:rPr>
              <a:t>Commissioned with beam during g</a:t>
            </a:r>
            <a:r>
              <a:rPr lang="en-US" sz="1800" baseline="-25000" dirty="0">
                <a:latin typeface="Chalkboard"/>
                <a:cs typeface="Chalkboard"/>
              </a:rPr>
              <a:t>2</a:t>
            </a:r>
            <a:r>
              <a:rPr lang="en-US" sz="1800" baseline="30000" dirty="0">
                <a:latin typeface="Chalkboard"/>
                <a:cs typeface="Chalkboard"/>
              </a:rPr>
              <a:t>p</a:t>
            </a:r>
            <a:r>
              <a:rPr lang="en-US" sz="1800" dirty="0">
                <a:latin typeface="Chalkboard"/>
                <a:cs typeface="Chalkboard"/>
              </a:rPr>
              <a:t> exp. </a:t>
            </a:r>
          </a:p>
          <a:p>
            <a:pPr marL="466344" lvl="1">
              <a:lnSpc>
                <a:spcPct val="80000"/>
              </a:lnSpc>
              <a:spcBef>
                <a:spcPts val="1218"/>
              </a:spcBef>
              <a:buSzPct val="100000"/>
              <a:buFontTx/>
              <a:buChar char="•"/>
            </a:pPr>
            <a:r>
              <a:rPr lang="en-US" sz="1800" dirty="0">
                <a:latin typeface="Chalkboard"/>
                <a:cs typeface="Chalkboard"/>
              </a:rPr>
              <a:t>&gt;100 Signal/Background in photon </a:t>
            </a:r>
            <a:r>
              <a:rPr lang="en-US" sz="1800" dirty="0" smtClean="0">
                <a:latin typeface="Chalkboard"/>
                <a:cs typeface="Chalkboard"/>
              </a:rPr>
              <a:t>calorimeter</a:t>
            </a:r>
            <a:endParaRPr lang="en-US" sz="1800" dirty="0">
              <a:latin typeface="Chalkboard"/>
              <a:cs typeface="Chalkboard"/>
            </a:endParaRPr>
          </a:p>
        </p:txBody>
      </p:sp>
      <p:cxnSp>
        <p:nvCxnSpPr>
          <p:cNvPr id="4106" name="Straight Arrow Connector 4"/>
          <p:cNvCxnSpPr>
            <a:cxnSpLocks noChangeShapeType="1"/>
          </p:cNvCxnSpPr>
          <p:nvPr/>
        </p:nvCxnSpPr>
        <p:spPr bwMode="auto">
          <a:xfrm>
            <a:off x="1371600" y="4800600"/>
            <a:ext cx="1143000" cy="9906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981754" y="1026780"/>
            <a:ext cx="3822192" cy="2629052"/>
            <a:chOff x="4648200" y="1219200"/>
            <a:chExt cx="4098925" cy="2819400"/>
          </a:xfrm>
        </p:grpSpPr>
        <p:pic>
          <p:nvPicPr>
            <p:cNvPr id="4100" name="Picture 8" descr="cpt_green_cavity_9kw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219200"/>
              <a:ext cx="4098925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3" name="TextBox 2"/>
            <p:cNvSpPr txBox="1">
              <a:spLocks noChangeArrowheads="1"/>
            </p:cNvSpPr>
            <p:nvPr/>
          </p:nvSpPr>
          <p:spPr bwMode="auto">
            <a:xfrm>
              <a:off x="5638800" y="2667000"/>
              <a:ext cx="20701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9.4 kW Lock acquisition</a:t>
              </a:r>
            </a:p>
          </p:txBody>
        </p:sp>
        <p:cxnSp>
          <p:nvCxnSpPr>
            <p:cNvPr id="4109" name="Straight Arrow Connector 30"/>
            <p:cNvCxnSpPr>
              <a:cxnSpLocks noChangeShapeType="1"/>
            </p:cNvCxnSpPr>
            <p:nvPr/>
          </p:nvCxnSpPr>
          <p:spPr bwMode="auto">
            <a:xfrm flipV="1">
              <a:off x="6477000" y="1981200"/>
              <a:ext cx="304800" cy="6858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226278" y="3379224"/>
            <a:ext cx="4110038" cy="2935288"/>
            <a:chOff x="457200" y="3276600"/>
            <a:chExt cx="4110038" cy="2935288"/>
          </a:xfrm>
        </p:grpSpPr>
        <p:pic>
          <p:nvPicPr>
            <p:cNvPr id="18" name="Picture 1" descr="Compton spectrum -March 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76600"/>
              <a:ext cx="4110038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1828800" y="4648200"/>
              <a:ext cx="8826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Laser on</a:t>
              </a: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1905000" y="5105400"/>
              <a:ext cx="879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Laser off</a:t>
              </a:r>
            </a:p>
          </p:txBody>
        </p:sp>
        <p:cxnSp>
          <p:nvCxnSpPr>
            <p:cNvPr id="21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1371600" y="4953000"/>
              <a:ext cx="457200" cy="457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22" name="Straight Arrow Connector 29"/>
            <p:cNvCxnSpPr>
              <a:cxnSpLocks noChangeShapeType="1"/>
            </p:cNvCxnSpPr>
            <p:nvPr/>
          </p:nvCxnSpPr>
          <p:spPr bwMode="auto">
            <a:xfrm flipH="1">
              <a:off x="1447800" y="5410200"/>
              <a:ext cx="457200" cy="457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Hall B - Experiments since 2009 S&amp;T Review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013407"/>
              </p:ext>
            </p:extLst>
          </p:nvPr>
        </p:nvGraphicFramePr>
        <p:xfrm>
          <a:off x="398444" y="1307471"/>
          <a:ext cx="8417149" cy="436473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68489"/>
                <a:gridCol w="6748660"/>
              </a:tblGrid>
              <a:tr h="33162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Chalkboard"/>
                        </a:rPr>
                        <a:t>Run</a:t>
                      </a:r>
                      <a:r>
                        <a:rPr lang="en-US" b="1" i="0" baseline="0" dirty="0" smtClean="0">
                          <a:latin typeface="Chalkboard"/>
                        </a:rPr>
                        <a:t> Group</a:t>
                      </a:r>
                      <a:endParaRPr lang="en-US" b="1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Physics</a:t>
                      </a:r>
                      <a:r>
                        <a:rPr lang="en-US" baseline="0" dirty="0" smtClean="0">
                          <a:latin typeface="Chalkboard"/>
                        </a:rPr>
                        <a:t> Goals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</a:tr>
              <a:tr h="82905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eg1-dvcs (100%)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Chalkboard"/>
                        </a:rPr>
                        <a:t>E05-113/E05-114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Semi-Inclusive Pion Production with a Longitudinally Polarized Target at 6GeV.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Deeply Virtual Compton Scattering at 6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GeV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with polarized target and polarized beam using the CLAS detector</a:t>
                      </a:r>
                      <a:endParaRPr lang="en-US" sz="1600" b="0" baseline="30000" dirty="0" smtClean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eg6 (75%)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halkboard"/>
                        </a:rPr>
                        <a:t>E07-009/E08-024</a:t>
                      </a:r>
                      <a:endParaRPr lang="en-US" sz="1600" dirty="0">
                        <a:solidFill>
                          <a:schemeClr val="tx1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Meson spectroscopy in the Coherent Production on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4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He with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CLAS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Deeply Virtual Compton Scattering off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4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He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g9-Frost (100%)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Chalkboard"/>
                        </a:rPr>
                        <a:t>E02-112/E03-105/E04-102/E05-102/E06-013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(Transverse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 target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Chalkboard"/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pol.)</a:t>
                      </a:r>
                      <a:endParaRPr lang="en-US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charset="2"/>
                        <a:buChar char="§"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Search for Missing Nucleon Resonances in the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Photoproduction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of Hyperons Using A Polarized Photon Beam and A Polarized Target</a:t>
                      </a:r>
                    </a:p>
                    <a:p>
                      <a:pPr marL="285750" indent="-285750" algn="l">
                        <a:buFont typeface="Wingdings" charset="2"/>
                        <a:buChar char="§"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Pion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Photoproduction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from a Polarized Target</a:t>
                      </a:r>
                    </a:p>
                    <a:p>
                      <a:pPr marL="285750" indent="-285750" algn="l">
                        <a:buFont typeface="Wingdings" charset="2"/>
                        <a:buChar char="§"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Helicity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Structure of Pion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Photoproduction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  <a:p>
                      <a:pPr marL="285750" indent="-285750" algn="l">
                        <a:buFont typeface="Wingdings" charset="2"/>
                        <a:buChar char="§"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Measurement of Polarization Observables in eta-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photoproduction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with CLAS</a:t>
                      </a:r>
                    </a:p>
                    <a:p>
                      <a:pPr marL="285750" indent="-285750" algn="l">
                        <a:buFont typeface="Wingdings" charset="2"/>
                        <a:buChar char="§"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Meaurement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of π+π-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Photoproduction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in Double-Polarization Experiments using CLAS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Hall B - Experiments since 2009 S&amp;T Review (cont.)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134253"/>
              </p:ext>
            </p:extLst>
          </p:nvPr>
        </p:nvGraphicFramePr>
        <p:xfrm>
          <a:off x="398444" y="1182951"/>
          <a:ext cx="8417149" cy="310164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780552"/>
                <a:gridCol w="6636597"/>
              </a:tblGrid>
              <a:tr h="33162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Chalkboard"/>
                        </a:rPr>
                        <a:t>Run</a:t>
                      </a:r>
                      <a:r>
                        <a:rPr lang="en-US" b="1" i="0" baseline="0" dirty="0" smtClean="0">
                          <a:latin typeface="Chalkboard"/>
                        </a:rPr>
                        <a:t> Group</a:t>
                      </a:r>
                      <a:endParaRPr lang="en-US" b="1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Physics</a:t>
                      </a:r>
                      <a:r>
                        <a:rPr lang="en-US" baseline="0" dirty="0" smtClean="0">
                          <a:latin typeface="Chalkboard"/>
                        </a:rPr>
                        <a:t> Goals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</a:tr>
              <a:tr h="82905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Chalkboard"/>
                        </a:rPr>
                        <a:t>PrimEx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-II (100%)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Chalkboard"/>
                        </a:rPr>
                        <a:t>E08-023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An updated High Precision Measurement of the Neutral Pion Lifetime via the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Primakoff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Effect</a:t>
                      </a: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eg5 (100%)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halkboard"/>
                        </a:rPr>
                        <a:t>E04-116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charset="2"/>
                        <a:buNone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Beyond the Born Approximation: A Precise Comparison of Positron-Proton and Electron-Proton Elastic Scattering in CLAS</a:t>
                      </a:r>
                      <a:endParaRPr lang="en-US" sz="1600" b="0" kern="1200" baseline="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 anchor="ctr"/>
                </a:tc>
              </a:tr>
              <a:tr h="1077773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g14/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Chalkboard"/>
                        </a:rPr>
                        <a:t>HDice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**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Chalkboard"/>
                        </a:rPr>
                        <a:t>E06-101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N* Resonances in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Pseudoscalar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-meson photo-production from Polarized Neutrons in polarized H &amp; 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and a complete determination of the γn→Κ</a:t>
                      </a:r>
                      <a:r>
                        <a:rPr lang="en-US" sz="1600" b="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0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Λ amplitude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8445" y="52796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halkboard"/>
                <a:cs typeface="Chalkboard"/>
              </a:rPr>
              <a:t>** </a:t>
            </a:r>
            <a:r>
              <a:rPr lang="en-US" dirty="0" smtClean="0">
                <a:latin typeface="Chalkboard"/>
                <a:cs typeface="Chalkboard"/>
              </a:rPr>
              <a:t>In progress</a:t>
            </a:r>
            <a:endParaRPr lang="en-US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90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96" y="68638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0" dirty="0" smtClean="0">
                <a:solidFill>
                  <a:srgbClr val="0000FF"/>
                </a:solidFill>
                <a:latin typeface="Chalkboard"/>
                <a:ea typeface="ＭＳ Ｐゴシック" charset="0"/>
                <a:cs typeface="Chalkboard"/>
              </a:rPr>
              <a:t>Hall B - Status of g14/</a:t>
            </a:r>
            <a:r>
              <a:rPr lang="en-US" sz="3200" b="0" dirty="0" err="1" smtClean="0">
                <a:solidFill>
                  <a:srgbClr val="0000FF"/>
                </a:solidFill>
                <a:latin typeface="Chalkboard"/>
                <a:ea typeface="ＭＳ Ｐゴシック" charset="0"/>
                <a:cs typeface="Chalkboard"/>
              </a:rPr>
              <a:t>HDice</a:t>
            </a:r>
            <a:endParaRPr lang="en-US" sz="3200" b="0" dirty="0">
              <a:solidFill>
                <a:srgbClr val="0000FF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40936" y="1131709"/>
            <a:ext cx="7574503" cy="4944441"/>
            <a:chOff x="840936" y="1131709"/>
            <a:chExt cx="7574503" cy="4944441"/>
          </a:xfrm>
        </p:grpSpPr>
        <p:pic>
          <p:nvPicPr>
            <p:cNvPr id="4098" name="Picture 2" descr="D pol in g14 -3pane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1015" r="13333" b="5759"/>
            <a:stretch>
              <a:fillRect/>
            </a:stretch>
          </p:blipFill>
          <p:spPr bwMode="auto">
            <a:xfrm>
              <a:off x="853351" y="1131709"/>
              <a:ext cx="7562088" cy="494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-463460" y="3473754"/>
              <a:ext cx="29781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Chalkboard"/>
                  <a:cs typeface="Chalkboard"/>
                </a:rPr>
                <a:t>Deuteron polarization (%)</a:t>
              </a:r>
              <a:endParaRPr lang="en-US" b="1" dirty="0">
                <a:solidFill>
                  <a:srgbClr val="008000"/>
                </a:solidFill>
                <a:latin typeface="Chalkboard"/>
                <a:cs typeface="Chalkboar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87882" y="4249269"/>
            <a:ext cx="2857500" cy="2184400"/>
          </a:xfrm>
          <a:prstGeom prst="rect">
            <a:avLst/>
          </a:prstGeom>
        </p:spPr>
      </p:pic>
      <p:pic>
        <p:nvPicPr>
          <p:cNvPr id="7" name="Picture 6" descr="RTPC_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54374" y="841765"/>
            <a:ext cx="4388941" cy="3268266"/>
          </a:xfrm>
          <a:prstGeom prst="rect">
            <a:avLst/>
          </a:prstGeom>
        </p:spPr>
      </p:pic>
      <p:pic>
        <p:nvPicPr>
          <p:cNvPr id="5" name="Picture 4" descr="eg6_layout_v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420" y="1884471"/>
            <a:ext cx="5961014" cy="4553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65" y="875961"/>
            <a:ext cx="411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D00"/>
                </a:solidFill>
                <a:latin typeface="Chalkboard"/>
                <a:cs typeface="Chalkboard"/>
              </a:rPr>
              <a:t>4.6 T Superconducting magnet for</a:t>
            </a:r>
          </a:p>
          <a:p>
            <a:pPr algn="ctr"/>
            <a:r>
              <a:rPr lang="en-US" dirty="0">
                <a:solidFill>
                  <a:srgbClr val="008D00"/>
                </a:solidFill>
                <a:latin typeface="Chalkboard"/>
                <a:cs typeface="Chalkboard"/>
              </a:rPr>
              <a:t>m</a:t>
            </a:r>
            <a:r>
              <a:rPr lang="en-US" dirty="0" smtClean="0">
                <a:solidFill>
                  <a:srgbClr val="008D00"/>
                </a:solidFill>
                <a:latin typeface="Chalkboard"/>
                <a:cs typeface="Chalkboard"/>
              </a:rPr>
              <a:t>omentum analysis &amp; Moller electron</a:t>
            </a:r>
          </a:p>
          <a:p>
            <a:pPr algn="ctr"/>
            <a:r>
              <a:rPr lang="en-US" dirty="0" smtClean="0">
                <a:solidFill>
                  <a:srgbClr val="008D00"/>
                </a:solidFill>
                <a:latin typeface="Chalkboard"/>
                <a:cs typeface="Chalkboard"/>
              </a:rPr>
              <a:t>shielding </a:t>
            </a:r>
            <a:endParaRPr lang="en-US" dirty="0">
              <a:solidFill>
                <a:srgbClr val="008D00"/>
              </a:solidFill>
              <a:latin typeface="Chalkboard"/>
              <a:cs typeface="Chalkboard"/>
            </a:endParaRPr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 bwMode="auto">
          <a:xfrm flipH="1">
            <a:off x="1445233" y="1799291"/>
            <a:ext cx="682450" cy="11351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54666" y="817552"/>
            <a:ext cx="4498238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Radial Time Projection Chamber &amp; Target</a:t>
            </a:r>
            <a:endParaRPr lang="en-US" dirty="0">
              <a:latin typeface="Chalkboard"/>
              <a:cs typeface="Chalkboar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058359" y="1172285"/>
            <a:ext cx="2496307" cy="26965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D00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932751" y="6044089"/>
            <a:ext cx="2056973" cy="369332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Inner Calorimeter</a:t>
            </a:r>
            <a:endParaRPr lang="en-US" dirty="0">
              <a:latin typeface="Chalkboard"/>
              <a:cs typeface="Chalkboard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4932751" y="5109739"/>
            <a:ext cx="366426" cy="9343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D00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i="0" dirty="0" smtClean="0">
                <a:solidFill>
                  <a:srgbClr val="0000FF"/>
                </a:solidFill>
                <a:latin typeface="Chalkboard"/>
              </a:rPr>
              <a:t>Hall B/eg6  CLAS + Additions  </a:t>
            </a:r>
            <a:endParaRPr lang="en-US" sz="2800" b="0" i="0" dirty="0">
              <a:solidFill>
                <a:srgbClr val="0000FF"/>
              </a:solidFill>
              <a:latin typeface="Chalkboard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189743" y="4384125"/>
            <a:ext cx="74451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89743" y="4394381"/>
            <a:ext cx="73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Beam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593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Hall C - Experiments since 2009 S&amp;T Review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5614619"/>
              </p:ext>
            </p:extLst>
          </p:nvPr>
        </p:nvGraphicFramePr>
        <p:xfrm>
          <a:off x="311288" y="1160403"/>
          <a:ext cx="8541663" cy="22616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28414"/>
                <a:gridCol w="3366028"/>
                <a:gridCol w="2847221"/>
              </a:tblGrid>
              <a:tr h="33162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Chalkboard"/>
                        </a:rPr>
                        <a:t>Experiment</a:t>
                      </a:r>
                      <a:endParaRPr lang="en-US" b="1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Title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Spokespersons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E05-115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Spectroscopic investigation of the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hypernuclei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in the wide mass region using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e,e'k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+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) reaction</a:t>
                      </a:r>
                      <a:endParaRPr lang="en-US" sz="1600" baseline="30000" dirty="0" smtClean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Hashimoto/Nakamura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Reinhold/Tang</a:t>
                      </a:r>
                      <a:endParaRPr lang="en-US" sz="1600" dirty="0">
                        <a:latin typeface="Chalkboard"/>
                      </a:endParaRPr>
                    </a:p>
                  </a:txBody>
                  <a:tcPr anchor="ctr"/>
                </a:tc>
              </a:tr>
              <a:tr h="829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halkboard"/>
                        </a:rPr>
                        <a:t>E08-016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**</a:t>
                      </a:r>
                      <a:endParaRPr lang="en-US" sz="1600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The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Qweak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Experiment: A Search for New Physics at the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TeV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scale via a Measurement of the Proton's Weak Charge</a:t>
                      </a:r>
                      <a:endParaRPr lang="en-US" sz="1600" b="0" dirty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Carlini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/(Finn)</a:t>
                      </a:r>
                    </a:p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Kowalski/Page</a:t>
                      </a:r>
                      <a:endParaRPr lang="en-US" sz="1600" dirty="0" smtClean="0">
                        <a:latin typeface="Chalkboar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8653" y="564079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halkboard"/>
                <a:cs typeface="Chalkboard"/>
              </a:rPr>
              <a:t>**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In progress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291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28083"/>
            <a:ext cx="914399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Our Metrics</a:t>
            </a:r>
          </a:p>
          <a:p>
            <a:pPr algn="ctr"/>
            <a:endParaRPr lang="en-US" sz="2800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algn="ctr"/>
            <a:r>
              <a:rPr lang="en-US" sz="2800" dirty="0">
                <a:solidFill>
                  <a:srgbClr val="008D00"/>
                </a:solidFill>
                <a:latin typeface="Chalkboard"/>
                <a:cs typeface="Chalkboard"/>
              </a:rPr>
              <a:t>Quality of Science (S&amp;T Review</a:t>
            </a:r>
            <a:r>
              <a:rPr lang="en-US" sz="2800" dirty="0" smtClean="0">
                <a:solidFill>
                  <a:srgbClr val="008D00"/>
                </a:solidFill>
                <a:latin typeface="Chalkboard"/>
                <a:cs typeface="Chalkboard"/>
              </a:rPr>
              <a:t>)</a:t>
            </a:r>
          </a:p>
          <a:p>
            <a:pPr algn="ctr"/>
            <a:r>
              <a:rPr lang="en-US" sz="2800" dirty="0" smtClean="0">
                <a:latin typeface="Chalkboard"/>
                <a:cs typeface="Chalkboard"/>
              </a:rPr>
              <a:t>Completed experiments</a:t>
            </a:r>
            <a:endParaRPr lang="en-US" sz="2800" dirty="0">
              <a:latin typeface="Chalkboard"/>
              <a:cs typeface="Chalkboard"/>
            </a:endParaRPr>
          </a:p>
          <a:p>
            <a:pPr algn="ctr"/>
            <a:r>
              <a:rPr lang="en-US" sz="2800" dirty="0" smtClean="0">
                <a:latin typeface="Chalkboard"/>
                <a:cs typeface="Chalkboard"/>
              </a:rPr>
              <a:t>Number of publications</a:t>
            </a:r>
            <a:endParaRPr lang="en-US" sz="2800" dirty="0">
              <a:latin typeface="Chalkboard"/>
              <a:cs typeface="Chalkboard"/>
            </a:endParaRPr>
          </a:p>
          <a:p>
            <a:pPr algn="ctr"/>
            <a:r>
              <a:rPr lang="en-US" sz="2800" dirty="0" smtClean="0">
                <a:latin typeface="Chalkboard"/>
                <a:cs typeface="Chalkboard"/>
              </a:rPr>
              <a:t>PhD theses</a:t>
            </a:r>
            <a:endParaRPr lang="en-US" sz="2800" dirty="0">
              <a:latin typeface="Chalkboard"/>
              <a:cs typeface="Chalkboard"/>
            </a:endParaRPr>
          </a:p>
          <a:p>
            <a:pPr algn="ctr"/>
            <a:r>
              <a:rPr lang="en-US" sz="2800" dirty="0" smtClean="0">
                <a:latin typeface="Chalkboard"/>
                <a:cs typeface="Chalkboard"/>
              </a:rPr>
              <a:t>Availabilities of the halls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90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b="0" dirty="0" smtClean="0">
                <a:solidFill>
                  <a:srgbClr val="0000FF"/>
                </a:solidFill>
                <a:latin typeface="Chalkboard"/>
              </a:rPr>
              <a:t>Hall C - Compton </a:t>
            </a:r>
            <a:r>
              <a:rPr lang="en-US" b="0" dirty="0" err="1" smtClean="0">
                <a:solidFill>
                  <a:srgbClr val="0000FF"/>
                </a:solidFill>
                <a:latin typeface="Chalkboard"/>
              </a:rPr>
              <a:t>Polarimeter</a:t>
            </a:r>
            <a:r>
              <a:rPr lang="en-US" b="0" dirty="0" smtClean="0">
                <a:solidFill>
                  <a:srgbClr val="0000FF"/>
                </a:solidFill>
                <a:latin typeface="Chalkboard"/>
              </a:rPr>
              <a:t> </a:t>
            </a:r>
            <a:endParaRPr lang="en-US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75038"/>
            <a:ext cx="8610600" cy="1771650"/>
          </a:xfrm>
        </p:spPr>
        <p:txBody>
          <a:bodyPr>
            <a:normAutofit fontScale="92500"/>
          </a:bodyPr>
          <a:lstStyle/>
          <a:p>
            <a:pPr marL="457146" indent="-457146">
              <a:buNone/>
            </a:pPr>
            <a:r>
              <a:rPr lang="en-US" sz="2000" u="sng" dirty="0">
                <a:latin typeface="Chalkboard"/>
              </a:rPr>
              <a:t>Components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8000"/>
                </a:solidFill>
                <a:latin typeface="Chalkboard"/>
              </a:rPr>
              <a:t>Laser: </a:t>
            </a:r>
            <a:r>
              <a:rPr lang="en-US" sz="1800" dirty="0">
                <a:latin typeface="Chalkboard"/>
                <a:sym typeface="Wingdings"/>
              </a:rPr>
              <a:t>Low gain Fabry-Perot cavity pumped with 10 W green laser (</a:t>
            </a:r>
            <a:r>
              <a:rPr lang="en-US" sz="1800" dirty="0" err="1">
                <a:latin typeface="Chalkboard"/>
                <a:sym typeface="Wingdings"/>
              </a:rPr>
              <a:t>UVa</a:t>
            </a:r>
            <a:r>
              <a:rPr lang="en-US" sz="1800" dirty="0">
                <a:latin typeface="Chalkboard"/>
                <a:sym typeface="Wingdings"/>
              </a:rPr>
              <a:t>, JLab) </a:t>
            </a:r>
            <a:endParaRPr lang="en-US" sz="1800" dirty="0">
              <a:latin typeface="Chalkboard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8000"/>
                </a:solidFill>
                <a:latin typeface="Chalkboard"/>
              </a:rPr>
              <a:t>Photon Detector: </a:t>
            </a:r>
            <a:r>
              <a:rPr lang="en-US" sz="1800" dirty="0">
                <a:latin typeface="Chalkboard"/>
                <a:sym typeface="Wingdings"/>
              </a:rPr>
              <a:t>Lead </a:t>
            </a:r>
            <a:r>
              <a:rPr lang="en-US" sz="1800" dirty="0" err="1">
                <a:latin typeface="Chalkboard"/>
                <a:sym typeface="Wingdings"/>
              </a:rPr>
              <a:t>tungstate</a:t>
            </a:r>
            <a:r>
              <a:rPr lang="en-US" sz="1800" dirty="0">
                <a:latin typeface="Chalkboard"/>
                <a:sym typeface="Wingdings"/>
              </a:rPr>
              <a:t> + LED system (Yerevan, W&amp;M) </a:t>
            </a:r>
            <a:endParaRPr lang="en-US" sz="1800" dirty="0">
              <a:latin typeface="Chalkboard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8000"/>
                </a:solidFill>
                <a:latin typeface="Chalkboard"/>
              </a:rPr>
              <a:t>Electron Detector: </a:t>
            </a:r>
            <a:r>
              <a:rPr lang="en-US" sz="1800" dirty="0">
                <a:latin typeface="Chalkboard"/>
              </a:rPr>
              <a:t>Diamond strip detector (Miss. State, U. Winnipeg, Manitoba)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8000"/>
                </a:solidFill>
                <a:latin typeface="Chalkboard"/>
              </a:rPr>
              <a:t>Dipole chicane and beamline modifications: </a:t>
            </a:r>
            <a:r>
              <a:rPr lang="en-US" sz="1800" dirty="0">
                <a:latin typeface="Chalkboard"/>
              </a:rPr>
              <a:t>(MIT-Bates, JLab)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2439744"/>
            <a:ext cx="8406383" cy="21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96640" y="4816808"/>
            <a:ext cx="5190743" cy="147731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halkboard"/>
              </a:rPr>
              <a:t>Excellent laser performance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halkboard"/>
              </a:rPr>
              <a:t>Stored laser power  = 1.2 to 1.5 kW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halkboard"/>
                <a:sym typeface="Wingdings"/>
              </a:rPr>
              <a:t>Novel technique developed by </a:t>
            </a:r>
            <a:r>
              <a:rPr lang="en-US" dirty="0" err="1" smtClean="0">
                <a:latin typeface="Chalkboard"/>
                <a:sym typeface="Wingdings"/>
              </a:rPr>
              <a:t>UVa</a:t>
            </a:r>
            <a:r>
              <a:rPr lang="en-US" dirty="0" smtClean="0">
                <a:latin typeface="Chalkboard"/>
                <a:sym typeface="Wingdings"/>
              </a:rPr>
              <a:t> will allow knowledge of laser polarization in cavity to &lt;0.4%</a:t>
            </a:r>
            <a:endParaRPr lang="en-US" dirty="0">
              <a:latin typeface="Chalkboard"/>
            </a:endParaRPr>
          </a:p>
        </p:txBody>
      </p:sp>
      <p:pic>
        <p:nvPicPr>
          <p:cNvPr id="3" name="Picture 2" descr="compton_cavity_power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4592" y="4087588"/>
            <a:ext cx="3291840" cy="229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5484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rgbClr val="0000FF"/>
                </a:solidFill>
                <a:latin typeface="Chalkboard"/>
                <a:cs typeface="Chalkboard"/>
              </a:rPr>
              <a:t>Hall C </a:t>
            </a:r>
            <a:r>
              <a:rPr lang="en-US" sz="3200" b="0" dirty="0" smtClean="0">
                <a:solidFill>
                  <a:srgbClr val="0000FF"/>
                </a:solidFill>
                <a:latin typeface="Chalkboard"/>
                <a:cs typeface="Chalkboard"/>
              </a:rPr>
              <a:t>- Compton Performance</a:t>
            </a:r>
            <a:endParaRPr lang="en-US" sz="3200" b="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1" y="901436"/>
            <a:ext cx="3689759" cy="246220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Electron detector performance improved for Run 2 </a:t>
            </a:r>
            <a:r>
              <a:rPr lang="en-US" dirty="0" err="1" smtClean="0">
                <a:latin typeface="Chalkboard"/>
                <a:cs typeface="Chalkboard"/>
              </a:rPr>
              <a:t>w</a:t>
            </a:r>
            <a:r>
              <a:rPr lang="en-US" dirty="0" smtClean="0">
                <a:latin typeface="Chalkboard"/>
                <a:cs typeface="Chalkboard"/>
              </a:rPr>
              <a:t>/new amplifier-discriminators, vacuum cables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Online results in good agreement with 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Møller</a:t>
            </a:r>
            <a:endParaRPr lang="en-US" dirty="0" smtClean="0">
              <a:solidFill>
                <a:srgbClr val="0000FF"/>
              </a:solidFill>
              <a:latin typeface="Chalkboard"/>
              <a:cs typeface="Chalkboard"/>
              <a:sym typeface="Wingdings"/>
            </a:endParaRPr>
          </a:p>
          <a:p>
            <a:pPr marL="285750" indent="-285750">
              <a:spcBef>
                <a:spcPts val="6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δ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/P (stat) &lt; 0.5% in 1 hour</a:t>
            </a:r>
          </a:p>
          <a:p>
            <a:pPr marL="285750" indent="-285750">
              <a:spcBef>
                <a:spcPts val="6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On track for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δ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/P (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syst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) &lt; 1%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776593"/>
            <a:ext cx="4038600" cy="246220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Lead </a:t>
            </a:r>
            <a:r>
              <a:rPr lang="en-US" dirty="0" err="1" smtClean="0">
                <a:latin typeface="Chalkboard"/>
                <a:cs typeface="Chalkboard"/>
              </a:rPr>
              <a:t>tungstate</a:t>
            </a:r>
            <a:r>
              <a:rPr lang="en-US" dirty="0" smtClean="0">
                <a:latin typeface="Chalkboard"/>
                <a:cs typeface="Chalkboard"/>
              </a:rPr>
              <a:t> photon detector </a:t>
            </a:r>
            <a:r>
              <a:rPr lang="en-US" dirty="0" err="1" smtClean="0">
                <a:latin typeface="Chalkboard"/>
                <a:cs typeface="Chalkboard"/>
              </a:rPr>
              <a:t>w</a:t>
            </a:r>
            <a:r>
              <a:rPr lang="en-US" dirty="0" smtClean="0">
                <a:latin typeface="Chalkboard"/>
                <a:cs typeface="Chalkboard"/>
              </a:rPr>
              <a:t>/active cooling in use for all of Run 2</a:t>
            </a:r>
          </a:p>
          <a:p>
            <a:pPr marL="285750" indent="-285750">
              <a:spcBef>
                <a:spcPts val="6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Linearity and analyzing power still under study</a:t>
            </a:r>
          </a:p>
          <a:p>
            <a:pPr marL="285750" indent="-285750">
              <a:spcBef>
                <a:spcPts val="6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Monitor relative asymmetry online – convert to absolute polarizations after LED linearity studies complete</a:t>
            </a:r>
            <a:endParaRPr lang="en-US" dirty="0" smtClean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42160" y="861993"/>
            <a:ext cx="4873752" cy="2922532"/>
            <a:chOff x="3815424" y="861993"/>
            <a:chExt cx="4873752" cy="2922532"/>
          </a:xfrm>
        </p:grpSpPr>
        <p:pic>
          <p:nvPicPr>
            <p:cNvPr id="14" name="Picture 13" descr="edet_slugs-global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5424" y="861993"/>
              <a:ext cx="4873752" cy="29225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56534" y="2754902"/>
              <a:ext cx="1020799" cy="338542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1600" dirty="0">
                  <a:latin typeface="Chalkboard"/>
                  <a:cs typeface="Chalkboard"/>
                </a:rPr>
                <a:t>877 MeV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601280" y="2930108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4946304" y="2312736"/>
              <a:ext cx="100584" cy="100584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12072" y="2176045"/>
              <a:ext cx="800197" cy="338542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1600" dirty="0">
                  <a:latin typeface="Chalkboard"/>
                  <a:cs typeface="Chalkboard"/>
                </a:rPr>
                <a:t>Møller</a:t>
              </a:r>
            </a:p>
          </p:txBody>
        </p:sp>
        <p:sp>
          <p:nvSpPr>
            <p:cNvPr id="26" name="Oval 25"/>
            <p:cNvSpPr>
              <a:spLocks/>
            </p:cNvSpPr>
            <p:nvPr/>
          </p:nvSpPr>
          <p:spPr>
            <a:xfrm>
              <a:off x="4713934" y="2541337"/>
              <a:ext cx="100584" cy="10058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/>
            </p:cNvSpPr>
            <p:nvPr/>
          </p:nvSpPr>
          <p:spPr>
            <a:xfrm>
              <a:off x="4946304" y="2541337"/>
              <a:ext cx="100584" cy="10058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12072" y="2438400"/>
              <a:ext cx="2646856" cy="338542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1600" dirty="0">
                  <a:latin typeface="Chalkboard"/>
                  <a:cs typeface="Chalkboard"/>
                </a:rPr>
                <a:t>Compton Electron detector</a:t>
              </a:r>
            </a:p>
          </p:txBody>
        </p:sp>
      </p:grpSp>
      <p:pic>
        <p:nvPicPr>
          <p:cNvPr id="32" name="Picture 31" descr="photon_asymmetr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73" y="3321378"/>
            <a:ext cx="4720209" cy="3080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724" y="-168570"/>
            <a:ext cx="6734276" cy="1143000"/>
          </a:xfrm>
        </p:spPr>
        <p:txBody>
          <a:bodyPr>
            <a:normAutofit/>
          </a:bodyPr>
          <a:lstStyle/>
          <a:p>
            <a:r>
              <a:rPr lang="en-US" sz="3200" b="0" i="0" u="none" dirty="0" smtClean="0">
                <a:solidFill>
                  <a:srgbClr val="0000FF"/>
                </a:solidFill>
                <a:latin typeface="Chalkboard"/>
                <a:cs typeface="Chalkboard"/>
              </a:rPr>
              <a:t>Hall C - The </a:t>
            </a:r>
            <a:r>
              <a:rPr lang="en-US" sz="3200" b="0" i="0" u="none" dirty="0" err="1" smtClean="0">
                <a:solidFill>
                  <a:srgbClr val="0000FF"/>
                </a:solidFill>
                <a:latin typeface="Chalkboard"/>
                <a:cs typeface="Chalkboard"/>
              </a:rPr>
              <a:t>Qweak</a:t>
            </a:r>
            <a:r>
              <a:rPr lang="en-US" sz="3200" b="0" i="0" u="none" dirty="0" smtClean="0">
                <a:solidFill>
                  <a:srgbClr val="0000FF"/>
                </a:solidFill>
                <a:latin typeface="Chalkboard"/>
                <a:cs typeface="Chalkboard"/>
              </a:rPr>
              <a:t> LH</a:t>
            </a:r>
            <a:r>
              <a:rPr lang="en-US" sz="3200" b="0" i="0" u="none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2</a:t>
            </a:r>
            <a:r>
              <a:rPr lang="en-US" sz="3200" b="0" i="0" u="none" dirty="0" smtClean="0">
                <a:solidFill>
                  <a:srgbClr val="0000FF"/>
                </a:solidFill>
                <a:latin typeface="Chalkboard"/>
                <a:cs typeface="Chalkboard"/>
              </a:rPr>
              <a:t> Target</a:t>
            </a:r>
            <a:endParaRPr lang="en-US" sz="3200" b="0" i="0" u="none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9724" y="1116016"/>
            <a:ext cx="6634848" cy="4943370"/>
          </a:xfrm>
        </p:spPr>
        <p:txBody>
          <a:bodyPr>
            <a:normAutofit/>
          </a:bodyPr>
          <a:lstStyle/>
          <a:p>
            <a:pPr marL="0" indent="0">
              <a:spcBef>
                <a:spcPts val="1224"/>
              </a:spcBef>
              <a:buClr>
                <a:schemeClr val="tx1"/>
              </a:buClr>
              <a:buNone/>
            </a:pPr>
            <a:r>
              <a:rPr lang="en-US" sz="3200" dirty="0" smtClean="0">
                <a:solidFill>
                  <a:srgbClr val="00AE00"/>
                </a:solidFill>
                <a:latin typeface="Chalkboard"/>
                <a:cs typeface="Chalkboard"/>
              </a:rPr>
              <a:t>A very successful target design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:</a:t>
            </a:r>
          </a:p>
          <a:p>
            <a:pPr lvl="1">
              <a:spcBef>
                <a:spcPts val="1224"/>
              </a:spcBef>
              <a:buClr>
                <a:srgbClr val="0000FF"/>
              </a:buClr>
              <a:buFont typeface="Wingdings" charset="2"/>
              <a:buChar char="u"/>
            </a:pPr>
            <a:r>
              <a:rPr lang="en-US" dirty="0" smtClean="0">
                <a:latin typeface="Chalkboard"/>
                <a:cs typeface="Chalkboard"/>
              </a:rPr>
              <a:t>Achieves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46 ppm </a:t>
            </a:r>
            <a:r>
              <a:rPr lang="en-US" dirty="0" smtClean="0">
                <a:latin typeface="Chalkboard"/>
                <a:cs typeface="Chalkboard"/>
              </a:rPr>
              <a:t>contribution to main detector width (noise) at 180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err="1" smtClean="0">
                <a:latin typeface="Chalkboard"/>
                <a:cs typeface="Chalkboard"/>
              </a:rPr>
              <a:t>A</a:t>
            </a:r>
            <a:r>
              <a:rPr lang="en-US" dirty="0" smtClean="0">
                <a:latin typeface="Chalkboard"/>
                <a:cs typeface="Chalkboard"/>
              </a:rPr>
              <a:t> beam current, 4X4 mm</a:t>
            </a:r>
            <a:r>
              <a:rPr lang="en-US" baseline="30000" dirty="0" smtClean="0">
                <a:latin typeface="Chalkboard"/>
                <a:cs typeface="Chalkboard"/>
              </a:rPr>
              <a:t>2</a:t>
            </a:r>
            <a:r>
              <a:rPr lang="en-US" dirty="0" smtClean="0">
                <a:latin typeface="Chalkboard"/>
                <a:cs typeface="Chalkboard"/>
              </a:rPr>
              <a:t> beam raster and 960 Hz </a:t>
            </a:r>
            <a:r>
              <a:rPr lang="en-US" dirty="0" err="1" smtClean="0">
                <a:latin typeface="Chalkboard"/>
                <a:cs typeface="Chalkboard"/>
              </a:rPr>
              <a:t>helicity</a:t>
            </a:r>
            <a:r>
              <a:rPr lang="en-US" dirty="0" smtClean="0">
                <a:latin typeface="Chalkboard"/>
                <a:cs typeface="Chalkboard"/>
              </a:rPr>
              <a:t> reversal rate.</a:t>
            </a:r>
          </a:p>
          <a:p>
            <a:pPr lvl="1">
              <a:spcBef>
                <a:spcPts val="1224"/>
              </a:spcBef>
              <a:buClr>
                <a:srgbClr val="0000FF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Achieves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1.1 Kg/s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mass flow (~ 15 l/s) with low head pressure (1.1 psi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).</a:t>
            </a:r>
            <a:endParaRPr lang="en-US" dirty="0">
              <a:solidFill>
                <a:srgbClr val="000000"/>
              </a:solidFill>
              <a:latin typeface="Chalkboard"/>
              <a:cs typeface="Chalkboard"/>
            </a:endParaRPr>
          </a:p>
          <a:p>
            <a:pPr lvl="1">
              <a:spcBef>
                <a:spcPts val="1224"/>
              </a:spcBef>
              <a:buClr>
                <a:srgbClr val="0000FF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Achieves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3 kW 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cooling power.</a:t>
            </a:r>
          </a:p>
          <a:p>
            <a:pPr lvl="1">
              <a:spcBef>
                <a:spcPts val="1224"/>
              </a:spcBef>
              <a:buClr>
                <a:srgbClr val="0000FF"/>
              </a:buClr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Highly reliable - only significant problem was a bearing failure in more than 13 months of operation.</a:t>
            </a:r>
          </a:p>
          <a:p>
            <a:pPr lvl="1">
              <a:spcBef>
                <a:spcPts val="1224"/>
              </a:spcBef>
              <a:buClr>
                <a:srgbClr val="0000FF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Validated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the use of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Computational Fluid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Dynamics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for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the next generation of targets.</a:t>
            </a:r>
          </a:p>
          <a:p>
            <a:pPr marL="457200" lvl="1" indent="0">
              <a:spcBef>
                <a:spcPts val="1224"/>
              </a:spcBef>
              <a:buClr>
                <a:schemeClr val="tx1"/>
              </a:buClr>
              <a:buNone/>
            </a:pPr>
            <a:endParaRPr lang="en-US" sz="2000" dirty="0" smtClean="0">
              <a:solidFill>
                <a:srgbClr val="FF00FF"/>
              </a:solidFill>
              <a:latin typeface="Chalkboard"/>
              <a:cs typeface="Chalkboard"/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41" y="56804"/>
            <a:ext cx="2377440" cy="636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09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59718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Preparations for the Future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485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16994"/>
          <a:lstStyle/>
          <a:p>
            <a:pPr marL="40182">
              <a:defRPr/>
            </a:pPr>
            <a:r>
              <a:rPr lang="en-US" b="0" i="0" dirty="0">
                <a:solidFill>
                  <a:srgbClr val="000000"/>
                </a:solidFill>
                <a:latin typeface="Chalkboard"/>
                <a:cs typeface="Chalkboard"/>
              </a:rPr>
              <a:t>C</a:t>
            </a:r>
            <a:r>
              <a:rPr lang="en-US" b="0" i="0" dirty="0">
                <a:solidFill>
                  <a:srgbClr val="0000FF"/>
                </a:solidFill>
                <a:latin typeface="Chalkboard"/>
                <a:cs typeface="Chalkboard"/>
              </a:rPr>
              <a:t>EBAF </a:t>
            </a:r>
            <a:r>
              <a:rPr lang="en-US" b="0" i="0" dirty="0">
                <a:solidFill>
                  <a:srgbClr val="000000"/>
                </a:solidFill>
                <a:latin typeface="Chalkboard"/>
                <a:cs typeface="Chalkboard"/>
              </a:rPr>
              <a:t>O</a:t>
            </a:r>
            <a:r>
              <a:rPr lang="en-US" b="0" i="0" dirty="0">
                <a:solidFill>
                  <a:srgbClr val="0000FF"/>
                </a:solidFill>
                <a:latin typeface="Chalkboard"/>
                <a:cs typeface="Chalkboard"/>
              </a:rPr>
              <a:t>nline </a:t>
            </a:r>
            <a:r>
              <a:rPr lang="en-US" b="0" i="0" dirty="0">
                <a:solidFill>
                  <a:srgbClr val="000000"/>
                </a:solidFill>
                <a:latin typeface="Chalkboard"/>
                <a:cs typeface="Chalkboard"/>
              </a:rPr>
              <a:t>D</a:t>
            </a:r>
            <a:r>
              <a:rPr lang="en-US" b="0" i="0" dirty="0">
                <a:solidFill>
                  <a:srgbClr val="0000FF"/>
                </a:solidFill>
                <a:latin typeface="Chalkboard"/>
                <a:cs typeface="Chalkboard"/>
              </a:rPr>
              <a:t>ata </a:t>
            </a:r>
            <a:r>
              <a:rPr lang="en-US" b="0" i="0" dirty="0" smtClean="0">
                <a:solidFill>
                  <a:srgbClr val="000000"/>
                </a:solidFill>
                <a:latin typeface="Chalkboard"/>
                <a:cs typeface="Chalkboard"/>
              </a:rPr>
              <a:t>A</a:t>
            </a:r>
            <a:r>
              <a:rPr lang="en-US" b="0" i="0" dirty="0" smtClean="0">
                <a:solidFill>
                  <a:srgbClr val="0000FF"/>
                </a:solidFill>
                <a:latin typeface="Chalkboard"/>
                <a:cs typeface="Chalkboard"/>
              </a:rPr>
              <a:t>cquisition </a:t>
            </a:r>
            <a:endParaRPr lang="en-US" sz="2800" b="0" i="0" dirty="0" smtClean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9328" y="839303"/>
            <a:ext cx="8501063" cy="5576956"/>
          </a:xfrm>
        </p:spPr>
        <p:txBody>
          <a:bodyPr rIns="116994"/>
          <a:lstStyle/>
          <a:p>
            <a:pPr marL="0" indent="0">
              <a:buNone/>
              <a:defRPr/>
            </a:pPr>
            <a:r>
              <a:rPr lang="en-US" sz="1600" dirty="0" smtClean="0">
                <a:latin typeface="Chalkboard"/>
                <a:cs typeface="Chalkboard"/>
              </a:rPr>
              <a:t>CODA </a:t>
            </a:r>
            <a:r>
              <a:rPr lang="en-US" sz="1600" dirty="0">
                <a:latin typeface="Chalkboard"/>
                <a:cs typeface="Chalkboard"/>
              </a:rPr>
              <a:t>is a suite of 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software and hardware components </a:t>
            </a:r>
            <a:r>
              <a:rPr lang="en-US" sz="1600" dirty="0">
                <a:latin typeface="Chalkboard"/>
                <a:cs typeface="Chalkboard"/>
              </a:rPr>
              <a:t>with which high speed data acquisition systems for experiments can be implemented.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CODA versions 1 &amp; 2 </a:t>
            </a:r>
            <a:r>
              <a:rPr lang="en-US" sz="1600" dirty="0" smtClean="0">
                <a:latin typeface="Chalkboard"/>
                <a:cs typeface="Chalkboard"/>
              </a:rPr>
              <a:t>were used during the 6 </a:t>
            </a:r>
            <a:r>
              <a:rPr lang="en-US" sz="1600" dirty="0" err="1" smtClean="0">
                <a:latin typeface="Chalkboard"/>
                <a:cs typeface="Chalkboard"/>
              </a:rPr>
              <a:t>GeV</a:t>
            </a:r>
            <a:r>
              <a:rPr lang="en-US" sz="1600" dirty="0" smtClean="0">
                <a:latin typeface="Chalkboard"/>
                <a:cs typeface="Chalkboard"/>
              </a:rPr>
              <a:t> program</a:t>
            </a:r>
            <a:endParaRPr lang="en-US" sz="1600" dirty="0">
              <a:latin typeface="Chalkboard"/>
              <a:cs typeface="Chalkboard"/>
            </a:endParaRPr>
          </a:p>
          <a:p>
            <a:pPr marL="0" indent="0">
              <a:spcBef>
                <a:spcPts val="1224"/>
              </a:spcBef>
              <a:buNone/>
              <a:defRPr/>
            </a:pP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CODA version 3 </a:t>
            </a:r>
            <a:r>
              <a:rPr lang="en-US" sz="1600" dirty="0">
                <a:latin typeface="Chalkboard"/>
                <a:cs typeface="Chalkboard"/>
              </a:rPr>
              <a:t>is a major </a:t>
            </a:r>
            <a:r>
              <a:rPr lang="en-US" sz="1600" dirty="0" smtClean="0">
                <a:latin typeface="Chalkboard"/>
                <a:cs typeface="Chalkboard"/>
              </a:rPr>
              <a:t>overhaul aimed to </a:t>
            </a:r>
            <a:r>
              <a:rPr lang="en-US" sz="1600" dirty="0">
                <a:latin typeface="Chalkboard"/>
                <a:cs typeface="Chalkboard"/>
              </a:rPr>
              <a:t>meet the 12 </a:t>
            </a:r>
            <a:r>
              <a:rPr lang="en-US" sz="1600" dirty="0" err="1">
                <a:latin typeface="Chalkboard"/>
                <a:cs typeface="Chalkboard"/>
              </a:rPr>
              <a:t>GeV</a:t>
            </a:r>
            <a:r>
              <a:rPr lang="en-US" sz="1600" dirty="0">
                <a:latin typeface="Chalkboard"/>
                <a:cs typeface="Chalkboard"/>
              </a:rPr>
              <a:t> online requirements. The main features are:</a:t>
            </a:r>
          </a:p>
          <a:p>
            <a:pPr marL="550273" lvl="1">
              <a:spcBef>
                <a:spcPts val="1224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Use of “pipeline” electronics to allow trigger rates above 100kHz.</a:t>
            </a:r>
          </a:p>
          <a:p>
            <a:pPr marL="550273" lvl="1">
              <a:spcBef>
                <a:spcPts val="1224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Completely rewritten readout code to handle the pipeline and  allow Linux OS to be used on embedded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processors.</a:t>
            </a:r>
            <a:endParaRPr lang="en-US" sz="1600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550273" lvl="1">
              <a:spcBef>
                <a:spcPts val="1224"/>
              </a:spcBef>
              <a:defRPr/>
            </a:pP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Completely 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rewritten data transport software to take advantage of modern network hardware and allow data rates over 50 </a:t>
            </a:r>
            <a:r>
              <a:rPr lang="en-US" sz="1600" dirty="0" err="1">
                <a:solidFill>
                  <a:srgbClr val="0000FF"/>
                </a:solidFill>
                <a:latin typeface="Chalkboard"/>
                <a:cs typeface="Chalkboard"/>
              </a:rPr>
              <a:t>MByte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/s from individual embedded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processors.</a:t>
            </a:r>
          </a:p>
          <a:p>
            <a:pPr marL="550273" lvl="1">
              <a:spcBef>
                <a:spcPts val="1224"/>
              </a:spcBef>
              <a:defRPr/>
            </a:pP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A 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modular and parallel event building, monitoring and storage system to allow data rates in excess of 300 </a:t>
            </a:r>
            <a:r>
              <a:rPr lang="en-US" sz="1600" dirty="0" err="1">
                <a:solidFill>
                  <a:srgbClr val="0000FF"/>
                </a:solidFill>
                <a:latin typeface="Chalkboard"/>
                <a:cs typeface="Chalkboard"/>
              </a:rPr>
              <a:t>MByte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/s to disk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storage.</a:t>
            </a:r>
          </a:p>
          <a:p>
            <a:pPr marL="550273" lvl="1">
              <a:spcBef>
                <a:spcPts val="1224"/>
              </a:spcBef>
              <a:defRPr/>
            </a:pP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An 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agent based distributed control system to control hundreds of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devices.</a:t>
            </a:r>
          </a:p>
          <a:p>
            <a:pPr marL="550273" lvl="1">
              <a:spcBef>
                <a:spcPts val="1224"/>
              </a:spcBef>
              <a:defRPr/>
            </a:pP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A 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publish and subscribe messaging system to bind it all together.</a:t>
            </a:r>
          </a:p>
          <a:p>
            <a:pPr marL="0" indent="0">
              <a:buNone/>
              <a:defRPr/>
            </a:pPr>
            <a:endParaRPr lang="en-US" sz="1600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>
              <a:spcBef>
                <a:spcPts val="0"/>
              </a:spcBef>
              <a:buFont typeface="Wingdings" charset="2"/>
              <a:buChar char="u"/>
              <a:defRPr/>
            </a:pPr>
            <a:r>
              <a:rPr lang="en-US" sz="1600" dirty="0" smtClean="0">
                <a:solidFill>
                  <a:srgbClr val="000000"/>
                </a:solidFill>
                <a:latin typeface="Chalkboard"/>
                <a:cs typeface="Chalkboard"/>
              </a:rPr>
              <a:t>Status</a:t>
            </a:r>
            <a:r>
              <a:rPr lang="en-US" sz="1600" b="1" dirty="0" smtClean="0">
                <a:solidFill>
                  <a:srgbClr val="000000"/>
                </a:solidFill>
              </a:rPr>
              <a:t>:</a:t>
            </a:r>
            <a:r>
              <a:rPr lang="en-US" sz="1600" b="1" dirty="0" smtClean="0"/>
              <a:t> </a:t>
            </a:r>
            <a:r>
              <a:rPr lang="en-US" sz="1600" dirty="0">
                <a:solidFill>
                  <a:srgbClr val="008D00"/>
                </a:solidFill>
                <a:latin typeface="Chalkboard"/>
                <a:cs typeface="Chalkboard"/>
              </a:rPr>
              <a:t>Major components are implemented and being tested and debugged.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61" y="65060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63176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1895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FF"/>
                </a:solidFill>
                <a:latin typeface="Chalkboard"/>
              </a:rPr>
              <a:t>On-going Tests with Beam</a:t>
            </a:r>
            <a:endParaRPr lang="en-US" sz="2800" b="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45" y="118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8880605"/>
              </p:ext>
            </p:extLst>
          </p:nvPr>
        </p:nvGraphicFramePr>
        <p:xfrm>
          <a:off x="303860" y="971319"/>
          <a:ext cx="8532747" cy="527077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532747"/>
              </a:tblGrid>
              <a:tr h="479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latin typeface="Chalkboard"/>
                          <a:cs typeface="Chalkboard"/>
                        </a:rPr>
                        <a:t>CsI</a:t>
                      </a:r>
                      <a:r>
                        <a:rPr lang="en-US" sz="1800" b="0" kern="1200" dirty="0" smtClean="0">
                          <a:latin typeface="Chalkboard"/>
                          <a:cs typeface="Chalkboard"/>
                        </a:rPr>
                        <a:t> on GEM Cherenkov Prototype Test in Beam in Hall A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 anchor="ctr"/>
                </a:tc>
              </a:tr>
              <a:tr h="479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Tests of the Multi-Gap Resistive Plate Chamber (MRPC) in Hall A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 anchor="ctr"/>
                </a:tc>
              </a:tr>
              <a:tr h="479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Testing a Prototype Cherenkov Detector in Hall A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 anchor="ctr"/>
                </a:tc>
              </a:tr>
              <a:tr h="479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 anchor="ctr"/>
                </a:tc>
              </a:tr>
              <a:tr h="479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Hall D Beam Test of Forward Calorimeter (in Hall B)</a:t>
                      </a:r>
                      <a:endParaRPr lang="en-US" sz="1800" b="0" baseline="30000" dirty="0" smtClean="0">
                        <a:latin typeface="Chalkboard"/>
                        <a:cs typeface="Chalkboard"/>
                      </a:endParaRPr>
                    </a:p>
                  </a:txBody>
                  <a:tcPr anchor="ctr"/>
                </a:tc>
              </a:tr>
              <a:tr h="479161"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Hall D Beam Test of Barrel Calorimeter (in Hall B)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/>
                </a:tc>
              </a:tr>
              <a:tr h="479161"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Hall B Prototype Test for the CLAS 12 Forward Tagger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/>
                </a:tc>
              </a:tr>
              <a:tr h="479161"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Test of Hall A </a:t>
                      </a:r>
                      <a:r>
                        <a:rPr lang="en-US" sz="1800" kern="1200" dirty="0" err="1" smtClean="0">
                          <a:latin typeface="Chalkboard"/>
                          <a:cs typeface="Chalkboard"/>
                        </a:rPr>
                        <a:t>SoLID</a:t>
                      </a: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 Calorimeter Prototype under CLAS Photon Tagger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/>
                </a:tc>
              </a:tr>
              <a:tr h="479161"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Hall B CLAS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Chalkboard"/>
                          <a:ea typeface="+mn-ea"/>
                          <a:cs typeface="Chalkboard"/>
                        </a:rPr>
                        <a:t> 12 Silicon Vertex Tracker Module Test in Beam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/>
                </a:tc>
              </a:tr>
              <a:tr h="479161"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Heavy Photon Search </a:t>
                      </a:r>
                      <a:r>
                        <a:rPr lang="en-US" sz="1800" kern="1200" dirty="0" err="1" smtClean="0">
                          <a:latin typeface="Chalkboard"/>
                          <a:cs typeface="Chalkboard"/>
                        </a:rPr>
                        <a:t>Ecal</a:t>
                      </a: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 Beam Test Using the Hall B Pair</a:t>
                      </a:r>
                      <a:r>
                        <a:rPr lang="en-US" sz="1800" kern="1200" baseline="0" dirty="0" smtClean="0">
                          <a:latin typeface="Chalkboard"/>
                          <a:cs typeface="Chalkboard"/>
                        </a:rPr>
                        <a:t> Spectrometer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/>
                </a:tc>
              </a:tr>
              <a:tr h="479161">
                <a:tc>
                  <a:txBody>
                    <a:bodyPr/>
                    <a:lstStyle/>
                    <a:p>
                      <a:pPr marL="0" indent="0" algn="l">
                        <a:buFont typeface="Wingdings" charset="2"/>
                        <a:buNone/>
                      </a:pPr>
                      <a:r>
                        <a:rPr lang="en-US" sz="1800" kern="1200" dirty="0" smtClean="0">
                          <a:latin typeface="Chalkboard"/>
                          <a:cs typeface="Chalkboard"/>
                        </a:rPr>
                        <a:t>Heavy Photon Search Test</a:t>
                      </a:r>
                      <a:r>
                        <a:rPr lang="en-US" sz="1800" kern="1200" baseline="0" dirty="0" smtClean="0">
                          <a:latin typeface="Chalkboard"/>
                          <a:cs typeface="Chalkboard"/>
                        </a:rPr>
                        <a:t> Run Using the Hall B Pair Spectrometer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Chalkboard"/>
                        <a:ea typeface="+mn-ea"/>
                        <a:cs typeface="Chalkboard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20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20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Hall A - Test of </a:t>
            </a:r>
            <a:r>
              <a:rPr lang="en-US" sz="2800" dirty="0" err="1" smtClean="0">
                <a:solidFill>
                  <a:srgbClr val="0000FF"/>
                </a:solidFill>
                <a:latin typeface="Chalkboard"/>
                <a:cs typeface="Chalkboard"/>
              </a:rPr>
              <a:t>CsI</a:t>
            </a:r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halkboard"/>
                <a:cs typeface="Chalkboard"/>
              </a:rPr>
              <a:t>on GEM Cherenkov </a:t>
            </a:r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Prototype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2279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8850">
              <a:buClr>
                <a:srgbClr val="FF0000"/>
              </a:buClr>
            </a:pPr>
            <a:r>
              <a:rPr lang="en-US" sz="2000" dirty="0" smtClean="0">
                <a:latin typeface="Chalkboard"/>
                <a:cs typeface="Chalkboard"/>
              </a:rPr>
              <a:t>Being evaluated for several 12 </a:t>
            </a:r>
            <a:r>
              <a:rPr lang="en-US" sz="2000" dirty="0" err="1">
                <a:latin typeface="Chalkboard"/>
                <a:cs typeface="Chalkboard"/>
              </a:rPr>
              <a:t>GeV</a:t>
            </a:r>
            <a:r>
              <a:rPr lang="en-US" sz="2000" dirty="0">
                <a:latin typeface="Chalkboard"/>
                <a:cs typeface="Chalkboard"/>
              </a:rPr>
              <a:t> experimental programs (SBS, </a:t>
            </a:r>
            <a:r>
              <a:rPr lang="en-US" sz="2000" dirty="0" err="1" smtClean="0">
                <a:latin typeface="Chalkboard"/>
                <a:cs typeface="Chalkboard"/>
              </a:rPr>
              <a:t>SoLID</a:t>
            </a:r>
            <a:r>
              <a:rPr lang="en-US" sz="2000" dirty="0" smtClean="0">
                <a:latin typeface="Chalkboard"/>
                <a:cs typeface="Chalkboard"/>
              </a:rPr>
              <a:t>)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105" y="1608155"/>
            <a:ext cx="3895859" cy="3754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D00"/>
              </a:buClr>
              <a:buSzPct val="150000"/>
              <a:buFont typeface="Wingdings" charset="2"/>
              <a:buChar char="§"/>
            </a:pPr>
            <a:r>
              <a:rPr lang="en-US" dirty="0" err="1">
                <a:latin typeface="Chalkboard"/>
                <a:cs typeface="Chalkboard"/>
              </a:rPr>
              <a:t>CsI</a:t>
            </a:r>
            <a:r>
              <a:rPr lang="en-US" dirty="0">
                <a:latin typeface="Chalkboard"/>
                <a:cs typeface="Chalkboard"/>
              </a:rPr>
              <a:t> on GEM photocathode</a:t>
            </a:r>
          </a:p>
          <a:p>
            <a:pPr marL="285750" indent="-285750">
              <a:spcBef>
                <a:spcPts val="1200"/>
              </a:spcBef>
              <a:buClr>
                <a:srgbClr val="008D00"/>
              </a:buClr>
              <a:buSzPct val="150000"/>
              <a:buFont typeface="Wingdings" charset="2"/>
              <a:buChar char="§"/>
            </a:pPr>
            <a:r>
              <a:rPr lang="en-US" dirty="0">
                <a:latin typeface="Chalkboard"/>
                <a:cs typeface="Chalkboard"/>
              </a:rPr>
              <a:t>1 meter CF</a:t>
            </a:r>
            <a:r>
              <a:rPr lang="en-US" baseline="-25000" dirty="0">
                <a:latin typeface="Chalkboard"/>
                <a:cs typeface="Chalkboard"/>
              </a:rPr>
              <a:t>4</a:t>
            </a:r>
            <a:r>
              <a:rPr lang="en-US" dirty="0">
                <a:latin typeface="Chalkboard"/>
                <a:cs typeface="Chalkboard"/>
              </a:rPr>
              <a:t> radiator</a:t>
            </a:r>
          </a:p>
          <a:p>
            <a:pPr marL="285750" indent="-285750">
              <a:spcBef>
                <a:spcPts val="1200"/>
              </a:spcBef>
              <a:buClr>
                <a:srgbClr val="008D00"/>
              </a:buClr>
              <a:buSzPct val="150000"/>
              <a:buFont typeface="Wingdings" charset="2"/>
              <a:buChar char="§"/>
            </a:pPr>
            <a:r>
              <a:rPr lang="en-US" dirty="0">
                <a:latin typeface="Chalkboard"/>
                <a:cs typeface="Chalkboard"/>
              </a:rPr>
              <a:t>VUV Mirror</a:t>
            </a:r>
          </a:p>
          <a:p>
            <a:pPr lvl="1"/>
            <a:r>
              <a:rPr lang="en-US" dirty="0">
                <a:latin typeface="Chalkboard"/>
                <a:cs typeface="Chalkboard"/>
              </a:rPr>
              <a:t>MgF</a:t>
            </a:r>
            <a:r>
              <a:rPr lang="en-US" baseline="-25000" dirty="0">
                <a:latin typeface="Chalkboard"/>
                <a:cs typeface="Chalkboard"/>
              </a:rPr>
              <a:t>2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overcoated</a:t>
            </a:r>
            <a:r>
              <a:rPr lang="en-US" dirty="0">
                <a:latin typeface="Chalkboard"/>
                <a:cs typeface="Chalkboard"/>
              </a:rPr>
              <a:t> for </a:t>
            </a:r>
            <a:r>
              <a:rPr lang="en-US" dirty="0" smtClean="0">
                <a:latin typeface="Chalkboard"/>
                <a:cs typeface="Chalkboard"/>
              </a:rPr>
              <a:t>reflection </a:t>
            </a:r>
            <a:r>
              <a:rPr lang="en-US" dirty="0">
                <a:latin typeface="Chalkboard"/>
                <a:cs typeface="Chalkboard"/>
              </a:rPr>
              <a:t>to </a:t>
            </a:r>
            <a:r>
              <a:rPr lang="en-US" dirty="0" smtClean="0">
                <a:latin typeface="Chalkboard"/>
                <a:cs typeface="Chalkboard"/>
              </a:rPr>
              <a:t>120 nm</a:t>
            </a:r>
            <a:endParaRPr lang="en-US" dirty="0">
              <a:latin typeface="Chalkboard"/>
              <a:cs typeface="Chalkboard"/>
            </a:endParaRPr>
          </a:p>
          <a:p>
            <a:pPr marL="285750" indent="-285750">
              <a:spcBef>
                <a:spcPts val="1200"/>
              </a:spcBef>
              <a:buClr>
                <a:srgbClr val="008D00"/>
              </a:buClr>
              <a:buSzPct val="150000"/>
              <a:buFont typeface="Wingdings" charset="2"/>
              <a:buChar char="§"/>
            </a:pPr>
            <a:r>
              <a:rPr lang="en-US" dirty="0" smtClean="0">
                <a:latin typeface="Chalkboard"/>
                <a:cs typeface="Chalkboard"/>
              </a:rPr>
              <a:t>Ultra High Purity recirculating </a:t>
            </a:r>
            <a:r>
              <a:rPr lang="en-US" dirty="0">
                <a:latin typeface="Chalkboard"/>
                <a:cs typeface="Chalkboard"/>
              </a:rPr>
              <a:t>gas system</a:t>
            </a:r>
          </a:p>
          <a:p>
            <a:pPr lvl="1"/>
            <a:r>
              <a:rPr lang="en-US" dirty="0" smtClean="0">
                <a:latin typeface="Chalkboard"/>
                <a:cs typeface="Chalkboard"/>
              </a:rPr>
              <a:t>&lt; 1ppm </a:t>
            </a:r>
            <a:r>
              <a:rPr lang="en-US" dirty="0">
                <a:latin typeface="Chalkboard"/>
                <a:cs typeface="Chalkboard"/>
              </a:rPr>
              <a:t>O</a:t>
            </a:r>
            <a:r>
              <a:rPr lang="en-US" baseline="-25000" dirty="0">
                <a:latin typeface="Chalkboard"/>
                <a:cs typeface="Chalkboard"/>
              </a:rPr>
              <a:t>2</a:t>
            </a:r>
            <a:r>
              <a:rPr lang="en-US" dirty="0">
                <a:latin typeface="Chalkboard"/>
                <a:cs typeface="Chalkboard"/>
              </a:rPr>
              <a:t> and H</a:t>
            </a:r>
            <a:r>
              <a:rPr lang="en-US" baseline="-25000" dirty="0">
                <a:latin typeface="Chalkboard"/>
                <a:cs typeface="Chalkboard"/>
              </a:rPr>
              <a:t>2</a:t>
            </a:r>
            <a:r>
              <a:rPr lang="en-US" dirty="0">
                <a:latin typeface="Chalkboard"/>
                <a:cs typeface="Chalkboard"/>
              </a:rPr>
              <a:t>O</a:t>
            </a:r>
          </a:p>
          <a:p>
            <a:pPr marL="285750" indent="-285750">
              <a:spcBef>
                <a:spcPts val="1200"/>
              </a:spcBef>
              <a:buClr>
                <a:srgbClr val="008D00"/>
              </a:buClr>
              <a:buSzPct val="150000"/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Expect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20 photoelectrons/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ring. Each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photoelectron measured w/ 115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resolution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.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24536" y="1450022"/>
            <a:ext cx="4517136" cy="2683043"/>
            <a:chOff x="4388596" y="1270292"/>
            <a:chExt cx="4517136" cy="268304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6353" t="7590" b="30080"/>
            <a:stretch/>
          </p:blipFill>
          <p:spPr bwMode="auto">
            <a:xfrm>
              <a:off x="4388596" y="1439569"/>
              <a:ext cx="4517136" cy="2513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50800" cap="flat" cmpd="sng">
                  <a:solidFill>
                    <a:srgbClr val="0000FF"/>
                  </a:solidFill>
                  <a:prstDash val="solid"/>
                  <a:miter lim="800000"/>
                  <a:headEnd type="none" w="med" len="med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866457" y="1439569"/>
              <a:ext cx="751930" cy="338554"/>
            </a:xfrm>
            <a:prstGeom prst="rect">
              <a:avLst/>
            </a:prstGeom>
            <a:solidFill>
              <a:srgbClr val="008D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Chalkboard"/>
                </a:rPr>
                <a:t>EMCal</a:t>
              </a:r>
              <a:endParaRPr lang="en-US" sz="1600" dirty="0">
                <a:latin typeface="Chalkboar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93028" y="1270292"/>
              <a:ext cx="1132372" cy="338554"/>
            </a:xfrm>
            <a:prstGeom prst="rect">
              <a:avLst/>
            </a:prstGeom>
            <a:solidFill>
              <a:srgbClr val="008D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halkboard"/>
                </a:rPr>
                <a:t>Cherenkov</a:t>
              </a:r>
              <a:endParaRPr lang="en-US" sz="1600" dirty="0">
                <a:latin typeface="Chalkboar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39292" y="3299707"/>
              <a:ext cx="1610378" cy="338554"/>
            </a:xfrm>
            <a:prstGeom prst="rect">
              <a:avLst/>
            </a:prstGeom>
            <a:solidFill>
              <a:srgbClr val="008D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halkboard"/>
                </a:rPr>
                <a:t>10X10 cm</a:t>
              </a:r>
              <a:r>
                <a:rPr lang="en-US" sz="1600" baseline="30000" dirty="0" smtClean="0">
                  <a:latin typeface="Chalkboard"/>
                </a:rPr>
                <a:t>2</a:t>
              </a:r>
              <a:r>
                <a:rPr lang="en-US" sz="1600" dirty="0" smtClean="0">
                  <a:latin typeface="Chalkboard"/>
                </a:rPr>
                <a:t> GEM</a:t>
              </a:r>
              <a:endParaRPr lang="en-US" sz="1600" dirty="0">
                <a:latin typeface="Chalkboard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>
              <a:off x="7866457" y="1778123"/>
              <a:ext cx="411963" cy="52235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D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6541270" y="1608846"/>
              <a:ext cx="119803" cy="3441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D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3" idx="0"/>
            </p:cNvCxnSpPr>
            <p:nvPr/>
          </p:nvCxnSpPr>
          <p:spPr bwMode="auto">
            <a:xfrm flipV="1">
              <a:off x="7044481" y="2396331"/>
              <a:ext cx="80919" cy="9033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D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1" y="6077483"/>
            <a:ext cx="914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halkboard"/>
                <a:cs typeface="Chalkboard"/>
              </a:rPr>
              <a:t>Collaboration: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 Stony Brook University, University of Virginia, Jefferson Lab, Brookhaven Lab</a:t>
            </a:r>
            <a:endParaRPr lang="en-US" sz="16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24537" y="4385279"/>
            <a:ext cx="4517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Evaluate use of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Scalable Readout System for Micro-Pattern Gas Detectors (MPGDs) </a:t>
            </a:r>
            <a:r>
              <a:rPr lang="en-US" dirty="0">
                <a:latin typeface="Chalkboard"/>
                <a:cs typeface="Chalkboard"/>
              </a:rPr>
              <a:t>(</a:t>
            </a:r>
            <a:r>
              <a:rPr lang="en-US" dirty="0" smtClean="0">
                <a:latin typeface="Chalkboard"/>
                <a:cs typeface="Chalkboard"/>
              </a:rPr>
              <a:t>RD51 Collaboration) for GEM readout.</a:t>
            </a:r>
          </a:p>
          <a:p>
            <a:endParaRPr lang="en-US" dirty="0" smtClean="0"/>
          </a:p>
          <a:p>
            <a:r>
              <a:rPr lang="en-US" dirty="0"/>
              <a:t>http://rd51-public.web.cern.ch/rd51-public/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7809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42404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80252" y="875940"/>
            <a:ext cx="7315200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237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Hall B - CLAS 12 Silicon Vertex Tracker Module Test</a:t>
            </a:r>
            <a:endParaRPr lang="en-US" sz="28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1620409" y="5314129"/>
            <a:ext cx="5255383" cy="379580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66FF66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260748">
            <a:off x="1620409" y="3941799"/>
            <a:ext cx="147801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halkboard"/>
                <a:cs typeface="Chalkboard"/>
              </a:rPr>
              <a:t>HPS-</a:t>
            </a:r>
            <a:r>
              <a:rPr lang="en-US" sz="2400" dirty="0" err="1" smtClean="0">
                <a:latin typeface="Chalkboard"/>
                <a:cs typeface="Chalkboard"/>
              </a:rPr>
              <a:t>ECal</a:t>
            </a:r>
            <a:endParaRPr lang="en-US" sz="2400" dirty="0"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 rot="240000">
            <a:off x="1880162" y="5487435"/>
            <a:ext cx="194066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Lucida Grande"/>
                <a:ea typeface="Lucida Grande"/>
                <a:cs typeface="Lucida Grande"/>
              </a:rPr>
              <a:t>ϒ</a:t>
            </a:r>
            <a:r>
              <a:rPr lang="en-US" sz="2400" dirty="0">
                <a:latin typeface="Chalkboard"/>
                <a:cs typeface="Chalkboard"/>
              </a:rPr>
              <a:t> </a:t>
            </a:r>
            <a:r>
              <a:rPr lang="en-US" sz="2400" dirty="0" smtClean="0">
                <a:latin typeface="Chalkboard"/>
                <a:cs typeface="Chalkboard"/>
              </a:rPr>
              <a:t>beam</a:t>
            </a:r>
            <a:endParaRPr lang="en-US" sz="2400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 rot="260748">
            <a:off x="1116349" y="2853284"/>
            <a:ext cx="30828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halkboard"/>
                <a:cs typeface="Chalkboard"/>
              </a:rPr>
              <a:t>CLAS 12 SVT Module</a:t>
            </a:r>
            <a:endParaRPr lang="en-US" sz="2400" dirty="0">
              <a:latin typeface="Chalkboard"/>
              <a:cs typeface="Chalkboar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605776" y="3299432"/>
            <a:ext cx="408752" cy="115936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658805" y="875940"/>
            <a:ext cx="273664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halkboard"/>
                <a:cs typeface="Chalkboard"/>
              </a:rPr>
              <a:t>Pair Spectrometer</a:t>
            </a:r>
          </a:p>
          <a:p>
            <a:pPr algn="ctr"/>
            <a:r>
              <a:rPr lang="en-US" sz="2400" dirty="0" smtClean="0">
                <a:latin typeface="Chalkboard"/>
                <a:cs typeface="Chalkboard"/>
              </a:rPr>
              <a:t>magnet</a:t>
            </a:r>
            <a:endParaRPr lang="en-US" sz="2400" dirty="0">
              <a:latin typeface="Chalkboard"/>
              <a:cs typeface="Chalkboard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021774" y="1706937"/>
            <a:ext cx="656923" cy="261444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9155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Test of Hall D Barrel Calorimeter (in Hall B)</a:t>
            </a:r>
            <a:endParaRPr lang="en-US" sz="32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C1010013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9776" y="868923"/>
            <a:ext cx="2743200" cy="3254483"/>
          </a:xfrm>
          <a:prstGeom prst="rect">
            <a:avLst/>
          </a:prstGeom>
        </p:spPr>
      </p:pic>
      <p:pic>
        <p:nvPicPr>
          <p:cNvPr id="7" name="Picture 6" descr="A101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16448" y="864779"/>
            <a:ext cx="2441448" cy="3255264"/>
          </a:xfrm>
          <a:prstGeom prst="rect">
            <a:avLst/>
          </a:prstGeom>
        </p:spPr>
      </p:pic>
      <p:pic>
        <p:nvPicPr>
          <p:cNvPr id="8" name="Picture 7" descr="Baby_BCal_Assembly_0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87687" y="1269963"/>
            <a:ext cx="3251200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777" y="4277901"/>
            <a:ext cx="5596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dirty="0" smtClean="0">
                <a:latin typeface="Chalkboard"/>
                <a:cs typeface="Chalkboard"/>
              </a:rPr>
              <a:t>59 cm long instead of 390 cm of actual module, otherwise identical.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Fully instrumented – first test of actual 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</a:rPr>
              <a:t>SiPM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readout including preamps, FADCs and cooling.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>
                <a:latin typeface="Chalkboard"/>
                <a:cs typeface="Chalkboard"/>
              </a:rPr>
              <a:t>Placed underneath Hall B Tagger – module location determines electron energy. </a:t>
            </a:r>
            <a:r>
              <a:rPr lang="en-US" dirty="0">
                <a:latin typeface="Chalkboard"/>
                <a:cs typeface="Chalkboard"/>
              </a:rPr>
              <a:t>O</a:t>
            </a:r>
            <a:r>
              <a:rPr lang="en-US" dirty="0" smtClean="0">
                <a:latin typeface="Chalkboard"/>
                <a:cs typeface="Chalkboard"/>
              </a:rPr>
              <a:t>rientation adjustable to obtain normal electron incidence.</a:t>
            </a:r>
            <a:endParaRPr lang="en-US" dirty="0">
              <a:latin typeface="Chalkboard"/>
              <a:cs typeface="Chalkboard"/>
            </a:endParaRPr>
          </a:p>
        </p:txBody>
      </p:sp>
      <p:pic>
        <p:nvPicPr>
          <p:cNvPr id="12" name="Picture 11" descr="pi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67692" y="3324012"/>
            <a:ext cx="2462784" cy="31135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7248" y="3741031"/>
            <a:ext cx="16395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SiPM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 Readout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987" y="3757294"/>
            <a:ext cx="310948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Module &amp; fiber light guides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7243" y="2810590"/>
            <a:ext cx="209544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Assembled Module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9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51587" y="2571559"/>
            <a:ext cx="5331255" cy="3587004"/>
          </a:xfrm>
        </p:spPr>
        <p:txBody>
          <a:bodyPr/>
          <a:lstStyle/>
          <a:p>
            <a:pPr>
              <a:buClr>
                <a:srgbClr val="0000FF"/>
              </a:buClr>
              <a:buSzPct val="150000"/>
              <a:buFont typeface="Wingdings" charset="2"/>
              <a:buChar char="§"/>
            </a:pPr>
            <a:r>
              <a:rPr lang="en-US" sz="1800" dirty="0" smtClean="0">
                <a:latin typeface="Chalkboard"/>
                <a:cs typeface="Chalkboard"/>
              </a:rPr>
              <a:t>HPS-Si tracker </a:t>
            </a:r>
            <a:r>
              <a:rPr lang="en-US" sz="1800" dirty="0">
                <a:latin typeface="Chalkboard"/>
                <a:cs typeface="Chalkboard"/>
              </a:rPr>
              <a:t>installed in the vacuum box </a:t>
            </a:r>
            <a:r>
              <a:rPr lang="en-US" sz="1800" dirty="0" smtClean="0">
                <a:latin typeface="Chalkboard"/>
                <a:cs typeface="Chalkboard"/>
              </a:rPr>
              <a:t>inside the </a:t>
            </a:r>
            <a:r>
              <a:rPr lang="en-US" sz="1800" dirty="0">
                <a:latin typeface="Chalkboard"/>
                <a:cs typeface="Chalkboard"/>
              </a:rPr>
              <a:t>Hall-B pair spectrometer magnet.</a:t>
            </a:r>
          </a:p>
          <a:p>
            <a:pPr>
              <a:spcBef>
                <a:spcPts val="1224"/>
              </a:spcBef>
              <a:buClr>
                <a:srgbClr val="0000FF"/>
              </a:buClr>
              <a:buSzPct val="150000"/>
              <a:buFont typeface="Wingdings" charset="2"/>
              <a:buChar char="§"/>
            </a:pPr>
            <a:r>
              <a:rPr lang="en-US" sz="1800" dirty="0" smtClean="0">
                <a:latin typeface="Chalkboard"/>
                <a:cs typeface="Chalkboard"/>
              </a:rPr>
              <a:t>HPS-ECAL </a:t>
            </a:r>
            <a:r>
              <a:rPr lang="en-US" sz="1800" dirty="0">
                <a:latin typeface="Chalkboard"/>
                <a:cs typeface="Chalkboard"/>
              </a:rPr>
              <a:t>10cm behind the vacuum </a:t>
            </a:r>
            <a:r>
              <a:rPr lang="en-US" sz="1800" dirty="0" smtClean="0">
                <a:latin typeface="Chalkboard"/>
                <a:cs typeface="Chalkboard"/>
              </a:rPr>
              <a:t>chamber flange</a:t>
            </a:r>
            <a:r>
              <a:rPr lang="en-US" sz="1800" dirty="0">
                <a:latin typeface="Chalkboard"/>
                <a:cs typeface="Chalkboard"/>
              </a:rPr>
              <a:t>.</a:t>
            </a:r>
          </a:p>
          <a:p>
            <a:pPr>
              <a:spcBef>
                <a:spcPts val="1224"/>
              </a:spcBef>
              <a:buClr>
                <a:srgbClr val="0000FF"/>
              </a:buClr>
              <a:buSzPct val="150000"/>
              <a:buFont typeface="Wingdings" charset="2"/>
              <a:buChar char="§"/>
            </a:pPr>
            <a:r>
              <a:rPr lang="en-US" sz="1800" dirty="0" smtClean="0">
                <a:latin typeface="Chalkboard"/>
                <a:cs typeface="Chalkboard"/>
              </a:rPr>
              <a:t>Si tracker DAQ and ECAL integrated to JLAB &amp; operational.</a:t>
            </a:r>
          </a:p>
          <a:p>
            <a:pPr>
              <a:spcBef>
                <a:spcPts val="1224"/>
              </a:spcBef>
              <a:buClr>
                <a:srgbClr val="0000FF"/>
              </a:buClr>
              <a:buSzPct val="150000"/>
              <a:buFont typeface="Wingdings" charset="2"/>
              <a:buChar char="§"/>
            </a:pPr>
            <a:r>
              <a:rPr lang="en-US" sz="1800" dirty="0" smtClean="0">
                <a:latin typeface="Chalkboard"/>
                <a:cs typeface="Chalkboard"/>
              </a:rPr>
              <a:t>Control software in place. Developing Run Control (e.g. alarms, warnings &amp; procedures)</a:t>
            </a:r>
          </a:p>
          <a:p>
            <a:pPr>
              <a:spcBef>
                <a:spcPts val="1224"/>
              </a:spcBef>
              <a:buClr>
                <a:srgbClr val="0000FF"/>
              </a:buClr>
              <a:buSzPct val="150000"/>
              <a:buFont typeface="Wingdings" charset="2"/>
              <a:buChar char="§"/>
            </a:pPr>
            <a:r>
              <a:rPr lang="en-US" sz="1800" dirty="0" smtClean="0">
                <a:latin typeface="Chalkboard"/>
                <a:cs typeface="Chalkboard"/>
              </a:rPr>
              <a:t>Trigger </a:t>
            </a:r>
            <a:r>
              <a:rPr lang="en-US" sz="1800" dirty="0">
                <a:latin typeface="Chalkboard"/>
                <a:cs typeface="Chalkboard"/>
              </a:rPr>
              <a:t>debugging in progress (single cluster trigger already functional)</a:t>
            </a:r>
            <a:br>
              <a:rPr lang="en-US" sz="1800" dirty="0">
                <a:latin typeface="Chalkboard"/>
                <a:cs typeface="Chalkboard"/>
              </a:rPr>
            </a:br>
            <a:r>
              <a:rPr lang="en-US" sz="1800" dirty="0">
                <a:latin typeface="Chalkboard"/>
                <a:cs typeface="Chalkboard"/>
              </a:rPr>
              <a:t>    </a:t>
            </a:r>
            <a:br>
              <a:rPr lang="en-US" sz="1800" dirty="0">
                <a:latin typeface="Chalkboard"/>
                <a:cs typeface="Chalkboard"/>
              </a:rPr>
            </a:br>
            <a:endParaRPr lang="en-US" sz="2000" dirty="0">
              <a:latin typeface="Arial" charset="0"/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139"/>
            <a:ext cx="19415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6668" y="0"/>
            <a:ext cx="9137332" cy="698500"/>
          </a:xfrm>
        </p:spPr>
        <p:txBody>
          <a:bodyPr/>
          <a:lstStyle/>
          <a:p>
            <a:r>
              <a:rPr lang="en-US" sz="3200" b="0" i="0" dirty="0" smtClean="0">
                <a:solidFill>
                  <a:srgbClr val="0000FF"/>
                </a:solidFill>
                <a:latin typeface="Chalkboard"/>
                <a:cs typeface="Chalkboard"/>
              </a:rPr>
              <a:t>Hall B - Heavy Photon Search Test Run</a:t>
            </a:r>
            <a:endParaRPr lang="en-US" sz="3200" b="0" i="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139" y="837714"/>
            <a:ext cx="4654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016" y="4116483"/>
            <a:ext cx="30003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 descr="SVT_insit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554" y="2065549"/>
            <a:ext cx="30241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87" y="1952997"/>
            <a:ext cx="150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halkboard"/>
                <a:cs typeface="Chalkboard"/>
              </a:rPr>
              <a:t>Snapshot</a:t>
            </a:r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:</a:t>
            </a:r>
            <a:endParaRPr lang="en-US" sz="2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38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5089915"/>
              </p:ext>
            </p:extLst>
          </p:nvPr>
        </p:nvGraphicFramePr>
        <p:xfrm>
          <a:off x="411390" y="3298101"/>
          <a:ext cx="8385048" cy="299008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96262"/>
                <a:gridCol w="2096262"/>
                <a:gridCol w="2096262"/>
                <a:gridCol w="2096262"/>
              </a:tblGrid>
              <a:tr h="100686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Hall 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Start</a:t>
                      </a:r>
                      <a:r>
                        <a:rPr lang="en-US" sz="2000" b="0" i="0" baseline="0" dirty="0" smtClean="0">
                          <a:latin typeface="Chalkboard"/>
                        </a:rPr>
                        <a:t> of Physics 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Experiments Completed</a:t>
                      </a:r>
                      <a:endParaRPr lang="en-US" sz="2000" b="0" i="0" baseline="0" dirty="0" smtClean="0">
                        <a:latin typeface="Chalkboard"/>
                      </a:endParaRPr>
                    </a:p>
                    <a:p>
                      <a:pPr algn="ctr"/>
                      <a:r>
                        <a:rPr lang="en-US" sz="2000" b="0" i="0" baseline="0" dirty="0" smtClean="0">
                          <a:latin typeface="Chalkboard"/>
                        </a:rPr>
                        <a:t>(full/partial)</a:t>
                      </a:r>
                      <a:endParaRPr lang="en-US" sz="2000" b="0" i="0" dirty="0" smtClean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Experiments Completed (equivalent)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</a:tr>
              <a:tr h="39664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C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10/95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38/5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40.6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</a:tr>
              <a:tr h="39664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A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5/97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64/0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64.0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</a:tr>
              <a:tr h="39664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B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11/97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76/5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79.6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</a:tr>
              <a:tr h="39664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Totals</a:t>
                      </a:r>
                      <a:endParaRPr lang="en-US" sz="2000" b="0" i="0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Today</a:t>
                      </a:r>
                      <a:endParaRPr lang="en-US" sz="2000" b="0" i="0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178/10</a:t>
                      </a:r>
                      <a:endParaRPr lang="en-US" sz="2000" b="0" i="0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184.2</a:t>
                      </a:r>
                      <a:endParaRPr lang="en-US" sz="2000" b="0" i="0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/>
                </a:tc>
              </a:tr>
              <a:tr h="39664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Totals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S&amp;T 2009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155/14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162.7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cs typeface="Chalkboard"/>
              </a:rPr>
              <a:t> Experiments - Status &amp; Completed</a:t>
            </a:r>
            <a:endParaRPr lang="en-US" sz="32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391" y="1112014"/>
            <a:ext cx="83850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000"/>
              </a:buClr>
              <a:buSzPct val="150000"/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Four experiments taking data – 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g</a:t>
            </a:r>
            <a:r>
              <a:rPr lang="en-US" baseline="-25000" dirty="0" smtClean="0">
                <a:solidFill>
                  <a:srgbClr val="000000"/>
                </a:solidFill>
                <a:latin typeface="Chalkboard"/>
                <a:cs typeface="Chalkboard"/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  <a:latin typeface="Chalkboard"/>
                <a:cs typeface="Chalkboard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G</a:t>
            </a:r>
            <a:r>
              <a:rPr lang="en-US" baseline="30000" dirty="0" err="1" smtClean="0">
                <a:solidFill>
                  <a:srgbClr val="000000"/>
                </a:solidFill>
                <a:latin typeface="Chalkboard"/>
                <a:cs typeface="Chalkboard"/>
              </a:rPr>
              <a:t>E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(Hall A),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HDice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(Hall B) and,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Qweak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(Hall C)</a:t>
            </a:r>
          </a:p>
          <a:p>
            <a:pPr marL="285750" indent="-285750">
              <a:spcBef>
                <a:spcPts val="600"/>
              </a:spcBef>
              <a:buClr>
                <a:srgbClr val="008000"/>
              </a:buClr>
              <a:buSzPct val="150000"/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A fifth PAC approved experiment, </a:t>
            </a:r>
            <a:r>
              <a:rPr lang="en-US" dirty="0" err="1" smtClean="0">
                <a:latin typeface="Chalkboard"/>
                <a:cs typeface="Chalkboard"/>
              </a:rPr>
              <a:t>PEPPo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, added to the schedule recently.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inimal impact on the 12 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upgrade schedule.</a:t>
            </a:r>
          </a:p>
          <a:p>
            <a:pPr marL="285750" indent="-285750">
              <a:spcBef>
                <a:spcPts val="600"/>
              </a:spcBef>
              <a:buClr>
                <a:srgbClr val="008000"/>
              </a:buClr>
              <a:buSzPct val="150000"/>
              <a:buFont typeface="Wingdings" charset="2"/>
              <a:buChar char="§"/>
            </a:pP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PEPPo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uses only the injector. It is expected to have a dedicated run May 25 – June 8. 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58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642" y="1469349"/>
            <a:ext cx="846695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Very productive three years in all three halls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- nearing successful completion of “6 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program” including very demanding set of experiments.</a:t>
            </a:r>
          </a:p>
          <a:p>
            <a:endParaRPr lang="en-US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Solid record of publications and PhD thesis based on JLab research.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endParaRPr lang="en-US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Have and continue developing leading edge technology to make possible the next generation of experiments – pipelined electronics, DAQ, targets, detectors, …</a:t>
            </a:r>
          </a:p>
          <a:p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Well in our way to implement the instrumentation required for the 12 </a:t>
            </a:r>
            <a:r>
              <a:rPr lang="en-US" dirty="0" err="1" smtClean="0">
                <a:solidFill>
                  <a:srgbClr val="0000FF"/>
                </a:solidFill>
                <a:latin typeface="Chalkboard"/>
                <a:cs typeface="Chalkboard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 upgrade</a:t>
            </a:r>
          </a:p>
          <a:p>
            <a:endParaRPr lang="en-US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Potentially high-impact experiments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already waiting eagerly for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the 12 </a:t>
            </a:r>
            <a:r>
              <a:rPr lang="en-US" dirty="0" err="1">
                <a:solidFill>
                  <a:srgbClr val="0000FF"/>
                </a:solidFill>
                <a:latin typeface="Chalkboard"/>
                <a:cs typeface="Chalkboard"/>
              </a:rPr>
              <a:t>GeV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 era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beam.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  <a:p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  <a:p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8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0713363"/>
              </p:ext>
            </p:extLst>
          </p:nvPr>
        </p:nvGraphicFramePr>
        <p:xfrm>
          <a:off x="326902" y="1321548"/>
          <a:ext cx="8361074" cy="41348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94958"/>
                <a:gridCol w="1077686"/>
                <a:gridCol w="1077686"/>
                <a:gridCol w="1077686"/>
                <a:gridCol w="1077686"/>
                <a:gridCol w="1077686"/>
                <a:gridCol w="1077686"/>
              </a:tblGrid>
              <a:tr h="340334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Publication</a:t>
                      </a:r>
                      <a:endParaRPr lang="en-US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Calendar Year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halkboard"/>
                        </a:rPr>
                        <a:t>Total</a:t>
                      </a:r>
                      <a:endParaRPr lang="en-US" b="0" i="0" dirty="0">
                        <a:latin typeface="Chalkboard"/>
                      </a:endParaRPr>
                    </a:p>
                  </a:txBody>
                  <a:tcPr anchor="ctr"/>
                </a:tc>
              </a:tr>
              <a:tr h="340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08</a:t>
                      </a:r>
                      <a:endParaRPr lang="en-US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09</a:t>
                      </a:r>
                      <a:endParaRPr lang="en-US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10</a:t>
                      </a:r>
                      <a:endParaRPr lang="en-US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11</a:t>
                      </a:r>
                      <a:endParaRPr lang="en-US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12</a:t>
                      </a:r>
                      <a:endParaRPr lang="en-US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>
                    <a:solidFill>
                      <a:srgbClr val="2D2D8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06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Phys. Rev. </a:t>
                      </a:r>
                      <a:r>
                        <a:rPr lang="en-US" dirty="0" err="1" smtClean="0">
                          <a:latin typeface="Chalkboard"/>
                        </a:rPr>
                        <a:t>Lett</a:t>
                      </a:r>
                      <a:r>
                        <a:rPr lang="en-US" dirty="0" smtClean="0">
                          <a:latin typeface="Chalkboard"/>
                        </a:rPr>
                        <a:t>.</a:t>
                      </a:r>
                    </a:p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Phys. </a:t>
                      </a:r>
                      <a:r>
                        <a:rPr lang="en-US" dirty="0" err="1" smtClean="0">
                          <a:latin typeface="Chalkboard"/>
                        </a:rPr>
                        <a:t>Lett</a:t>
                      </a:r>
                      <a:r>
                        <a:rPr lang="en-US" dirty="0" smtClean="0">
                          <a:latin typeface="Chalkboard"/>
                        </a:rPr>
                        <a:t>.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7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10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13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13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6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+1</a:t>
                      </a:r>
                      <a:r>
                        <a:rPr lang="en-US" dirty="0" smtClean="0">
                          <a:latin typeface="Chalkboard"/>
                        </a:rPr>
                        <a:t>)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179</a:t>
                      </a:r>
                      <a:endParaRPr lang="en-US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</a:tr>
              <a:tr h="6806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Other Refereed</a:t>
                      </a:r>
                    </a:p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Journals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33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26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14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36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10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+2</a:t>
                      </a:r>
                      <a:r>
                        <a:rPr lang="en-US" dirty="0" smtClean="0">
                          <a:latin typeface="Chalkboard"/>
                        </a:rPr>
                        <a:t>)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365</a:t>
                      </a:r>
                      <a:endParaRPr lang="en-US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</a:tr>
              <a:tr h="6806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Invited Talks in</a:t>
                      </a:r>
                    </a:p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Conf. Proc.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29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29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20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23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6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+2</a:t>
                      </a:r>
                      <a:r>
                        <a:rPr lang="en-US" dirty="0" smtClean="0">
                          <a:latin typeface="Chalkboard"/>
                        </a:rPr>
                        <a:t>)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278</a:t>
                      </a:r>
                      <a:endParaRPr lang="en-US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</a:tr>
              <a:tr h="6806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Instrumentation Papers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4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4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4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+2</a:t>
                      </a:r>
                      <a:r>
                        <a:rPr lang="en-US" dirty="0" smtClean="0">
                          <a:latin typeface="Chalkboard"/>
                        </a:rPr>
                        <a:t>)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80</a:t>
                      </a:r>
                      <a:endParaRPr lang="en-US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</a:tr>
              <a:tr h="6806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Contributed</a:t>
                      </a:r>
                      <a:r>
                        <a:rPr lang="en-US" baseline="0" dirty="0" smtClean="0">
                          <a:latin typeface="Chalkboard"/>
                        </a:rPr>
                        <a:t> Papers</a:t>
                      </a:r>
                      <a:endParaRPr lang="en-US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24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60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17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34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halkboard"/>
                        </a:rPr>
                        <a:t>49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+19</a:t>
                      </a:r>
                      <a:r>
                        <a:rPr lang="en-US" dirty="0" smtClean="0">
                          <a:latin typeface="Chalkboard"/>
                        </a:rPr>
                        <a:t>)</a:t>
                      </a:r>
                      <a:endParaRPr lang="en-US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halkboard"/>
                        </a:rPr>
                        <a:t>676</a:t>
                      </a:r>
                      <a:endParaRPr lang="en-US" dirty="0">
                        <a:solidFill>
                          <a:srgbClr val="008000"/>
                        </a:solidFill>
                        <a:latin typeface="Chalkboar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Publications (Users/Staff) as 4/30/12</a:t>
            </a:r>
            <a:endParaRPr lang="en-US" sz="32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902" y="5771847"/>
            <a:ext cx="577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</a:rPr>
              <a:t>Brackets indicate papers submitted, not yet published</a:t>
            </a:r>
            <a:endParaRPr lang="en-US" dirty="0">
              <a:solidFill>
                <a:srgbClr val="0000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263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No. of PhDs Related to JLab Research</a:t>
            </a:r>
            <a:endParaRPr lang="en-US" sz="32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6946" y="989925"/>
            <a:ext cx="8869677" cy="5187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4184" y="1162566"/>
            <a:ext cx="57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407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1484" y="3359666"/>
            <a:ext cx="53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186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2384" y="4883666"/>
            <a:ext cx="44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3</a:t>
            </a:r>
            <a:r>
              <a:rPr lang="en-US" dirty="0" smtClean="0">
                <a:latin typeface="Chalkboard"/>
                <a:cs typeface="Chalkboard"/>
              </a:rPr>
              <a:t>7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3084" y="5226566"/>
            <a:ext cx="31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4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halkboard"/>
                <a:ea typeface="ＭＳ Ｐゴシック" pitchFamily="42" charset="-128"/>
                <a:cs typeface="Chalkboard"/>
              </a:rPr>
              <a:t>Since 2009 S&amp;T Review</a:t>
            </a:r>
            <a:endParaRPr lang="en-US" sz="3200" b="1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9008068"/>
              </p:ext>
            </p:extLst>
          </p:nvPr>
        </p:nvGraphicFramePr>
        <p:xfrm>
          <a:off x="453611" y="1118750"/>
          <a:ext cx="8316161" cy="436487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63233"/>
                <a:gridCol w="831616"/>
                <a:gridCol w="831616"/>
                <a:gridCol w="831616"/>
                <a:gridCol w="831616"/>
                <a:gridCol w="831616"/>
                <a:gridCol w="831616"/>
                <a:gridCol w="831616"/>
                <a:gridCol w="831616"/>
              </a:tblGrid>
              <a:tr h="4266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Metric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FY09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FY10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i="0" baseline="0" dirty="0" smtClean="0">
                          <a:latin typeface="Chalkboard"/>
                        </a:rPr>
                        <a:t>FY11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FY12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6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Chalkboard"/>
                        </a:rPr>
                        <a:t>Availability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Chalkboard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Goal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Actual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Goal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Actual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Goal</a:t>
                      </a: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Actual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Goal</a:t>
                      </a: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Chalkboard"/>
                        </a:rPr>
                        <a:t>4/30</a:t>
                      </a:r>
                    </a:p>
                  </a:txBody>
                  <a:tcPr anchor="ctr">
                    <a:solidFill>
                      <a:srgbClr val="333399"/>
                    </a:solidFill>
                  </a:tcPr>
                </a:tc>
              </a:tr>
              <a:tr h="4266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Accelerator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78%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75%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77%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77%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80%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74%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75%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</a:tr>
              <a:tr h="4266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Hall A 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90%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93%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91%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69%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87%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</a:tr>
              <a:tr h="4266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Hall B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91%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89%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91%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82%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89%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66%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88%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</a:tr>
              <a:tr h="4266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Hall C 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91%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47%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81%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55%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75%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66%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70%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91%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</a:tr>
              <a:tr h="623554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Hall</a:t>
                      </a:r>
                      <a:r>
                        <a:rPr lang="en-US" sz="1600" b="0" i="0" baseline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 Weighted </a:t>
                      </a:r>
                      <a:r>
                        <a:rPr lang="en-US" sz="16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Average*</a:t>
                      </a:r>
                      <a:endParaRPr lang="en-US" sz="16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91%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78%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89%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73%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83%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72%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81%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FF"/>
                          </a:solidFill>
                          <a:latin typeface="Chalkboard"/>
                        </a:rPr>
                        <a:t>68%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</a:tr>
              <a:tr h="426642">
                <a:tc>
                  <a:txBody>
                    <a:bodyPr/>
                    <a:lstStyle/>
                    <a:p>
                      <a:endParaRPr lang="en-US" sz="2000" b="0" i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</a:tr>
              <a:tr h="754829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Operating</a:t>
                      </a:r>
                      <a:r>
                        <a:rPr lang="en-US" sz="2000" b="0" i="0" baseline="0" dirty="0" smtClean="0">
                          <a:latin typeface="Chalkboard"/>
                        </a:rPr>
                        <a:t> Weeks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34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33.3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35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34.7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34.3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29.9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26.5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Chalkboard"/>
                        </a:rPr>
                        <a:t>22.2</a:t>
                      </a:r>
                      <a:endParaRPr lang="en-US" sz="2000" b="0" i="0" dirty="0">
                        <a:latin typeface="Chalkboard"/>
                      </a:endParaRPr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3612" y="5693190"/>
            <a:ext cx="831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Lucida Grande"/>
              <a:buChar char="*"/>
            </a:pP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Weighted Average –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each Hall’s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availability data is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weighted by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its expected 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contribution to the reported </a:t>
            </a: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metric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. </a:t>
            </a:r>
            <a:endParaRPr lang="en-US" dirty="0" smtClean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73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halkboard"/>
              </a:rPr>
              <a:t>Availability #s</a:t>
            </a:r>
            <a:endParaRPr lang="en-US" sz="3200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391" y="839325"/>
            <a:ext cx="841513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FY09 - Hall C</a:t>
            </a:r>
          </a:p>
          <a:p>
            <a:r>
              <a:rPr lang="en-US" sz="1600" dirty="0" smtClean="0">
                <a:latin typeface="Chalkboard"/>
                <a:cs typeface="Chalkboard"/>
              </a:rPr>
              <a:t>Polarized target magnet failure during the SANE exp. Target repaired and g</a:t>
            </a:r>
            <a:r>
              <a:rPr lang="en-US" sz="1600" baseline="-25000" dirty="0" smtClean="0">
                <a:latin typeface="Chalkboard"/>
                <a:cs typeface="Chalkboard"/>
              </a:rPr>
              <a:t>1</a:t>
            </a:r>
            <a:r>
              <a:rPr lang="en-US" sz="1600" baseline="30000" dirty="0" smtClean="0">
                <a:latin typeface="Chalkboard"/>
                <a:cs typeface="Chalkboard"/>
              </a:rPr>
              <a:t>d</a:t>
            </a:r>
            <a:r>
              <a:rPr lang="en-US" sz="1600" dirty="0" smtClean="0">
                <a:latin typeface="Chalkboard"/>
                <a:cs typeface="Chalkboard"/>
              </a:rPr>
              <a:t> measurement dropped to </a:t>
            </a:r>
            <a:r>
              <a:rPr lang="en-US" sz="1600" dirty="0" smtClean="0">
                <a:solidFill>
                  <a:srgbClr val="008D00"/>
                </a:solidFill>
                <a:latin typeface="Chalkboard"/>
                <a:cs typeface="Chalkboard"/>
              </a:rPr>
              <a:t>achieve full SANE goals</a:t>
            </a:r>
            <a:r>
              <a:rPr lang="en-US" sz="1600" dirty="0" smtClean="0">
                <a:latin typeface="Chalkboard"/>
                <a:cs typeface="Chalkboard"/>
              </a:rPr>
              <a:t>.</a:t>
            </a:r>
          </a:p>
          <a:p>
            <a:pPr lvl="3"/>
            <a:r>
              <a:rPr lang="en-US" sz="1600" dirty="0">
                <a:latin typeface="Chalkboard"/>
                <a:cs typeface="Chalkboard"/>
              </a:rPr>
              <a:t> </a:t>
            </a:r>
            <a:r>
              <a:rPr lang="en-US" sz="1600" dirty="0" smtClean="0">
                <a:latin typeface="Chalkboard"/>
                <a:cs typeface="Chalkboard"/>
              </a:rPr>
              <a:t>                             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FY10 - Hall A</a:t>
            </a:r>
          </a:p>
          <a:p>
            <a:r>
              <a:rPr lang="en-US" sz="1600" dirty="0" smtClean="0">
                <a:latin typeface="Chalkboard"/>
                <a:cs typeface="Chalkboard"/>
              </a:rPr>
              <a:t>Multiple failures caused by radiation damage </a:t>
            </a:r>
            <a:r>
              <a:rPr lang="en-US" sz="1600" dirty="0">
                <a:latin typeface="Chalkboard"/>
                <a:cs typeface="Chalkboard"/>
              </a:rPr>
              <a:t>(</a:t>
            </a:r>
            <a:r>
              <a:rPr lang="en-US" sz="1600" dirty="0" err="1" smtClean="0">
                <a:latin typeface="Chalkboard"/>
                <a:cs typeface="Chalkboard"/>
              </a:rPr>
              <a:t>PREx</a:t>
            </a:r>
            <a:r>
              <a:rPr lang="en-US" sz="1600" dirty="0" smtClean="0">
                <a:latin typeface="Chalkboard"/>
                <a:cs typeface="Chalkboard"/>
              </a:rPr>
              <a:t>) - </a:t>
            </a:r>
            <a:r>
              <a:rPr lang="en-US" sz="1600" dirty="0" smtClean="0">
                <a:solidFill>
                  <a:srgbClr val="008D00"/>
                </a:solidFill>
                <a:latin typeface="Chalkboard"/>
                <a:cs typeface="Chalkboard"/>
              </a:rPr>
              <a:t>data published </a:t>
            </a:r>
            <a:r>
              <a:rPr lang="en-US" sz="1600" dirty="0" smtClean="0">
                <a:latin typeface="Chalkboard"/>
                <a:cs typeface="Chalkboard"/>
              </a:rPr>
              <a:t>albeit with statistical errors 2X experiment goal.</a:t>
            </a:r>
          </a:p>
          <a:p>
            <a:endParaRPr lang="en-US" sz="1600" dirty="0">
              <a:latin typeface="Chalkboard"/>
              <a:cs typeface="Chalkboard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FY10 - Hall C</a:t>
            </a:r>
          </a:p>
          <a:p>
            <a:r>
              <a:rPr lang="en-US" sz="1600" dirty="0" smtClean="0">
                <a:latin typeface="Chalkboard"/>
                <a:cs typeface="Chalkboard"/>
              </a:rPr>
              <a:t>HKS experiment - Major installation with new spectrometer. Delays due to installation of beam transport line and backgrounds caused by the beam transport. </a:t>
            </a:r>
            <a:r>
              <a:rPr lang="en-US" sz="1600" dirty="0" smtClean="0">
                <a:solidFill>
                  <a:srgbClr val="008D00"/>
                </a:solidFill>
                <a:latin typeface="Chalkboard"/>
                <a:cs typeface="Chalkboard"/>
              </a:rPr>
              <a:t>Overcame problems &amp; acquired all the anticipated data</a:t>
            </a:r>
            <a:r>
              <a:rPr lang="en-US" sz="1600" dirty="0" smtClean="0">
                <a:latin typeface="Chalkboard"/>
                <a:cs typeface="Chalkboard"/>
              </a:rPr>
              <a:t>.</a:t>
            </a:r>
          </a:p>
          <a:p>
            <a:endParaRPr lang="en-US" sz="1600" dirty="0">
              <a:latin typeface="Chalkboard"/>
              <a:cs typeface="Chalkboard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FY11 - Hall B</a:t>
            </a:r>
          </a:p>
          <a:p>
            <a:r>
              <a:rPr lang="en-US" sz="1600" dirty="0" err="1" smtClean="0">
                <a:latin typeface="Chalkboard"/>
                <a:cs typeface="Chalkboard"/>
              </a:rPr>
              <a:t>HDice</a:t>
            </a:r>
            <a:r>
              <a:rPr lang="en-US" sz="1600" dirty="0" smtClean="0">
                <a:latin typeface="Chalkboard"/>
                <a:cs typeface="Chalkboard"/>
              </a:rPr>
              <a:t> -  Target failed to reach operating temperature during Spring run. Run postponed to the Fall. </a:t>
            </a:r>
            <a:r>
              <a:rPr lang="en-US" sz="1600" dirty="0" smtClean="0">
                <a:solidFill>
                  <a:srgbClr val="008D00"/>
                </a:solidFill>
                <a:latin typeface="Chalkboard"/>
                <a:cs typeface="Chalkboard"/>
              </a:rPr>
              <a:t>Running well </a:t>
            </a:r>
          </a:p>
          <a:p>
            <a:endParaRPr lang="en-US" sz="1600" dirty="0">
              <a:latin typeface="Chalkboard"/>
              <a:cs typeface="Chalkboard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FY11 - Hall C</a:t>
            </a:r>
          </a:p>
          <a:p>
            <a:r>
              <a:rPr lang="en-US" sz="1600" dirty="0" err="1" smtClean="0">
                <a:latin typeface="Chalkboard"/>
                <a:cs typeface="Chalkboard"/>
              </a:rPr>
              <a:t>Qweak</a:t>
            </a:r>
            <a:r>
              <a:rPr lang="en-US" sz="1600" dirty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- </a:t>
            </a:r>
            <a:r>
              <a:rPr lang="en-US" sz="1600" dirty="0" smtClean="0">
                <a:latin typeface="Chalkboard"/>
                <a:cs typeface="Chalkboard"/>
              </a:rPr>
              <a:t>Largest installation yet in Hall C. Starting “growing pains”. </a:t>
            </a:r>
            <a:r>
              <a:rPr lang="en-US" sz="1600" dirty="0" smtClean="0">
                <a:solidFill>
                  <a:srgbClr val="008D00"/>
                </a:solidFill>
                <a:latin typeface="Chalkboard"/>
                <a:cs typeface="Chalkboard"/>
              </a:rPr>
              <a:t>Expected to achieve close to proposal goals.</a:t>
            </a:r>
          </a:p>
          <a:p>
            <a:r>
              <a:rPr lang="en-US" sz="1600" dirty="0" smtClean="0">
                <a:latin typeface="Chalkboard"/>
                <a:cs typeface="Chalkboard"/>
              </a:rPr>
              <a:t> </a:t>
            </a:r>
            <a:endParaRPr lang="en-US" sz="1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443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652" y="1176522"/>
            <a:ext cx="8293652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FY12 - Hall A</a:t>
            </a:r>
          </a:p>
          <a:p>
            <a:r>
              <a:rPr lang="en-US" dirty="0">
                <a:latin typeface="Chalkboard"/>
                <a:cs typeface="Chalkboard"/>
              </a:rPr>
              <a:t>g</a:t>
            </a:r>
            <a:r>
              <a:rPr lang="en-US" baseline="-25000" dirty="0">
                <a:latin typeface="Chalkboard"/>
                <a:cs typeface="Chalkboard"/>
              </a:rPr>
              <a:t>2</a:t>
            </a:r>
            <a:r>
              <a:rPr lang="en-US" baseline="30000" dirty="0">
                <a:latin typeface="Chalkboard"/>
                <a:cs typeface="Chalkboard"/>
              </a:rPr>
              <a:t>p</a:t>
            </a:r>
            <a:r>
              <a:rPr lang="en-US" dirty="0">
                <a:latin typeface="Chalkboard"/>
                <a:cs typeface="Chalkboard"/>
              </a:rPr>
              <a:t>/</a:t>
            </a:r>
            <a:r>
              <a:rPr lang="en-US" dirty="0" err="1">
                <a:latin typeface="Chalkboard"/>
                <a:cs typeface="Chalkboard"/>
              </a:rPr>
              <a:t>G</a:t>
            </a:r>
            <a:r>
              <a:rPr lang="en-US" baseline="30000" dirty="0" err="1">
                <a:latin typeface="Chalkboard"/>
                <a:cs typeface="Chalkboard"/>
              </a:rPr>
              <a:t>E</a:t>
            </a:r>
            <a:r>
              <a:rPr lang="en-US" baseline="-25000" dirty="0" err="1">
                <a:latin typeface="Chalkboard"/>
                <a:cs typeface="Chalkboard"/>
              </a:rPr>
              <a:t>p</a:t>
            </a:r>
            <a:r>
              <a:rPr lang="en-US" baseline="-25000" dirty="0">
                <a:latin typeface="Chalkboard"/>
                <a:cs typeface="Chalkboard"/>
              </a:rPr>
              <a:t> </a:t>
            </a:r>
            <a:r>
              <a:rPr lang="en-US" dirty="0">
                <a:latin typeface="Chalkboard"/>
                <a:cs typeface="Chalkboard"/>
              </a:rPr>
              <a:t>polarized target failed - Rebuilt target. </a:t>
            </a:r>
            <a:r>
              <a:rPr lang="en-US" dirty="0">
                <a:solidFill>
                  <a:srgbClr val="008D00"/>
                </a:solidFill>
                <a:latin typeface="Chalkboard"/>
                <a:cs typeface="Chalkboard"/>
              </a:rPr>
              <a:t>Will achieve main physics goals (low </a:t>
            </a:r>
            <a:r>
              <a:rPr lang="en-US" smtClean="0">
                <a:solidFill>
                  <a:srgbClr val="008D00"/>
                </a:solidFill>
                <a:latin typeface="Chalkboard"/>
                <a:cs typeface="Chalkboard"/>
              </a:rPr>
              <a:t>Q</a:t>
            </a:r>
            <a:r>
              <a:rPr lang="en-US" baseline="30000" smtClean="0">
                <a:solidFill>
                  <a:srgbClr val="008D00"/>
                </a:solidFill>
                <a:latin typeface="Chalkboard"/>
                <a:cs typeface="Chalkboard"/>
              </a:rPr>
              <a:t>2 </a:t>
            </a:r>
            <a:r>
              <a:rPr lang="en-US" smtClean="0">
                <a:solidFill>
                  <a:srgbClr val="008D00"/>
                </a:solidFill>
                <a:latin typeface="Chalkboard"/>
                <a:cs typeface="Chalkboard"/>
              </a:rPr>
              <a:t>points)</a:t>
            </a:r>
            <a:r>
              <a:rPr lang="en-US" dirty="0">
                <a:solidFill>
                  <a:srgbClr val="008D00"/>
                </a:solidFill>
                <a:latin typeface="Chalkboard"/>
                <a:cs typeface="Chalkboard"/>
              </a:rPr>
              <a:t>.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>
                <a:latin typeface="Chalkboard"/>
                <a:cs typeface="Chalkboard"/>
              </a:rPr>
              <a:t>Summary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Driven by a Scientific Priorities schedule, the last three years have been characterized by a greater concentration of technically demanding experiments than had been typical for the first decade of operations while being constrained by the upcoming 12 </a:t>
            </a:r>
            <a:r>
              <a:rPr lang="en-US" sz="2000" dirty="0" err="1" smtClean="0">
                <a:solidFill>
                  <a:srgbClr val="0000FF"/>
                </a:solidFill>
                <a:latin typeface="Chalkboard"/>
                <a:cs typeface="Chalkboard"/>
              </a:rPr>
              <a:t>GeV</a:t>
            </a:r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 upgrade.</a:t>
            </a:r>
            <a:endParaRPr lang="en-US" sz="2000" dirty="0">
              <a:solidFill>
                <a:srgbClr val="0000FF"/>
              </a:solidFill>
              <a:latin typeface="Chalkboard"/>
              <a:cs typeface="Chalkboard"/>
            </a:endParaRPr>
          </a:p>
          <a:p>
            <a:r>
              <a:rPr lang="en-US" sz="2000" dirty="0">
                <a:solidFill>
                  <a:srgbClr val="0000FF"/>
                </a:solidFill>
                <a:latin typeface="Chalkboard"/>
                <a:cs typeface="Chalkboard"/>
              </a:rPr>
              <a:t>                </a:t>
            </a:r>
          </a:p>
          <a:p>
            <a:r>
              <a:rPr lang="en-US" dirty="0"/>
              <a:t>			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937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halkboard"/>
              </a:rPr>
              <a:t>Availability #s (cont.)</a:t>
            </a:r>
            <a:endParaRPr lang="en-US" sz="3200" dirty="0">
              <a:solidFill>
                <a:srgbClr val="0000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899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15627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Chalkboard"/>
                <a:cs typeface="Arial" pitchFamily="34" charset="0"/>
              </a:rPr>
              <a:t>Individual Halls</a:t>
            </a:r>
          </a:p>
          <a:p>
            <a:pPr algn="ctr"/>
            <a:r>
              <a:rPr lang="en-US" sz="2400" dirty="0" smtClean="0">
                <a:latin typeface="Chalkboard"/>
                <a:cs typeface="Arial" pitchFamily="34" charset="0"/>
              </a:rPr>
              <a:t>Experiments + Few Highlights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3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20120426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4161</TotalTime>
  <Words>2644</Words>
  <Application>Microsoft Macintosh PowerPoint</Application>
  <PresentationFormat>On-screen Show (4:3)</PresentationFormat>
  <Paragraphs>445</Paragraphs>
  <Slides>30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JLAB_20120426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Hall A - Experiments since 2009 S&amp;T Review</vt:lpstr>
      <vt:lpstr>Hall A - Experiments since 2009 S&amp;T Review (cont.)</vt:lpstr>
      <vt:lpstr>Hall A - Experiments since 2009 S&amp;T Review (cont.)</vt:lpstr>
      <vt:lpstr>Slide 13</vt:lpstr>
      <vt:lpstr>Hall A - Compton Fabry-Perot Cavity</vt:lpstr>
      <vt:lpstr>Hall B - Experiments since 2009 S&amp;T Review</vt:lpstr>
      <vt:lpstr>Hall B - Experiments since 2009 S&amp;T Review (cont.)</vt:lpstr>
      <vt:lpstr>Hall B - Status of g14/HDice</vt:lpstr>
      <vt:lpstr>Hall B/eg6  CLAS + Additions  </vt:lpstr>
      <vt:lpstr>Hall C - Experiments since 2009 S&amp;T Review</vt:lpstr>
      <vt:lpstr>Hall C - Compton Polarimeter </vt:lpstr>
      <vt:lpstr>Hall C - Compton Performance</vt:lpstr>
      <vt:lpstr>Hall C - The Qweak LH2 Target</vt:lpstr>
      <vt:lpstr>Preparations for the Future</vt:lpstr>
      <vt:lpstr>CEBAF Online Data Acquisition </vt:lpstr>
      <vt:lpstr>On-going Tests with Beam</vt:lpstr>
      <vt:lpstr>Slide 26</vt:lpstr>
      <vt:lpstr>Slide 27</vt:lpstr>
      <vt:lpstr>Slide 28</vt:lpstr>
      <vt:lpstr>Hall B - Heavy Photon Search Test Run</vt:lpstr>
      <vt:lpstr>Slide 30</vt:lpstr>
    </vt:vector>
  </TitlesOfParts>
  <Company>JLab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Javier Gomez</dc:creator>
  <cp:lastModifiedBy>Pat Stroop</cp:lastModifiedBy>
  <cp:revision>303</cp:revision>
  <cp:lastPrinted>2012-05-08T16:24:21Z</cp:lastPrinted>
  <dcterms:created xsi:type="dcterms:W3CDTF">2012-05-08T22:34:51Z</dcterms:created>
  <dcterms:modified xsi:type="dcterms:W3CDTF">2012-05-08T22:35:21Z</dcterms:modified>
</cp:coreProperties>
</file>