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6" strictFirstAndLastChars="0" saveSubsetFonts="1" autoCompressPictures="0">
  <p:sldMasterIdLst>
    <p:sldMasterId id="2147484451" r:id="rId1"/>
  </p:sldMasterIdLst>
  <p:notesMasterIdLst>
    <p:notesMasterId r:id="rId16"/>
  </p:notesMasterIdLst>
  <p:handoutMasterIdLst>
    <p:handoutMasterId r:id="rId17"/>
  </p:handoutMasterIdLst>
  <p:sldIdLst>
    <p:sldId id="298" r:id="rId2"/>
    <p:sldId id="258" r:id="rId3"/>
    <p:sldId id="299" r:id="rId4"/>
    <p:sldId id="261" r:id="rId5"/>
    <p:sldId id="265" r:id="rId6"/>
    <p:sldId id="262" r:id="rId7"/>
    <p:sldId id="301" r:id="rId8"/>
    <p:sldId id="287" r:id="rId9"/>
    <p:sldId id="300" r:id="rId10"/>
    <p:sldId id="304" r:id="rId11"/>
    <p:sldId id="305" r:id="rId12"/>
    <p:sldId id="294" r:id="rId13"/>
    <p:sldId id="303" r:id="rId14"/>
    <p:sldId id="296" r:id="rId15"/>
  </p:sldIdLst>
  <p:sldSz cx="9144000" cy="6858000" type="screen4x3"/>
  <p:notesSz cx="6858000" cy="9144000"/>
  <p:defaultTextStyle>
    <a:defPPr>
      <a:defRPr lang="en-GB"/>
    </a:defPPr>
    <a:lvl1pPr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  <p:extLst>
      <p:ext uri="{EC167BDD-8182-4AB7-AECC-EB403E3ABB37}">
        <p14:laserCl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>
          <a:srgbClr val="FF0000"/>
        </p14:laserClr>
      </p:ext>
      <p:ext uri="{2FDB2607-1784-4EEB-B798-7EB5836EED8A}">
        <p14:showMediaCtrl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0"/>
      </p:ext>
    </p:extLst>
  </p:showPr>
  <p:clrMru>
    <a:srgbClr val="FF00FF"/>
    <a:srgbClr val="B1002F"/>
    <a:srgbClr val="D40019"/>
  </p:clrMru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2496" y="-1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itchFamily="-111" charset="0"/>
              <a:buNone/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DejaVu Sans" charset="0"/>
              </a:defRPr>
            </a:lvl1pPr>
          </a:lstStyle>
          <a:p>
            <a:pPr>
              <a:defRPr/>
            </a:pPr>
            <a:fld id="{4FFABFA8-1B11-0041-BC28-54E8BE47E428}" type="datetime1">
              <a:rPr lang="en-US"/>
              <a:pPr>
                <a:defRPr/>
              </a:pPr>
              <a:t>5/8/12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itchFamily="-111" charset="0"/>
              <a:buNone/>
              <a:defRPr sz="1200"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DejaVu Sans" charset="0"/>
              </a:defRPr>
            </a:lvl1pPr>
          </a:lstStyle>
          <a:p>
            <a:pPr>
              <a:defRPr/>
            </a:pPr>
            <a:fld id="{D3013B91-8218-C84A-877A-51BFA757B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9811885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359727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ma14="http://schemas.microsoft.com/office/mac/drawingml/2011/main" xmlns="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95139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9" charset="0"/>
        <a:ea typeface="ＭＳ Ｐゴシック" pitchFamily="17" charset="-128"/>
        <a:cs typeface="ＭＳ Ｐゴシック" pitchFamily="17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9" charset="0"/>
        <a:ea typeface="ＭＳ Ｐゴシック" pitchFamily="17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9" charset="0"/>
        <a:ea typeface="ＭＳ Ｐゴシック" pitchFamily="17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9" charset="0"/>
        <a:ea typeface="ＭＳ Ｐゴシック" pitchFamily="17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9" charset="0"/>
        <a:ea typeface="ＭＳ Ｐゴシック" pitchFamily="1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794251" cy="3597275"/>
          </a:xfrm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*) Short-term replacement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795838" cy="35988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794251" cy="3597275"/>
          </a:xfrm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-598488" y="0"/>
            <a:ext cx="4794251" cy="3597275"/>
          </a:xfrm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DFDFB-8B67-CB48-BBF9-7A119EEDCE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23A53-7000-7D4B-A4C6-178EB208B4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50DF7D-8B09-4940-85D4-F8249EA9BB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1D7D1-99A3-A049-B29C-D5856B14D0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AFC89-E032-8148-BADF-8C5DDF5FF2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8F11B-149E-EC47-BCE3-85603FB949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533EDF-5114-244F-958C-FCAA630FD5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8E549-10C5-0F4A-B925-5009D6D899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3C8F-F36B-ED4B-920F-D7EE38422C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1B735-7684-6A46-9C84-37676E8113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8095A5-AE50-8F47-B853-17755CA10F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00FF"/>
                </a:solidFill>
              </a:defRPr>
            </a:lvl1pPr>
          </a:lstStyle>
          <a:p>
            <a:r>
              <a:rPr lang="en-US" smtClean="0"/>
              <a:t>May 09,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FF"/>
                </a:solidFill>
              </a:defRPr>
            </a:lvl1pPr>
          </a:lstStyle>
          <a:p>
            <a:r>
              <a:rPr lang="en-US" smtClean="0"/>
              <a:t>JLab S&amp;T Review, Newport News, 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B6221B-5CD7-9647-BD98-E40AB02BA7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305800" cy="1066800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Verdana" charset="0"/>
              </a:rPr>
              <a:t>The Jefferson Lab Users Group</a:t>
            </a:r>
            <a:br>
              <a:rPr lang="en-US" sz="3600" dirty="0" smtClean="0">
                <a:solidFill>
                  <a:srgbClr val="FFFF00"/>
                </a:solidFill>
                <a:latin typeface="Verdana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Verdana" charset="0"/>
              </a:rPr>
              <a:t>Report</a:t>
            </a:r>
            <a:endParaRPr lang="en-US" sz="3600" dirty="0">
              <a:solidFill>
                <a:srgbClr val="FFFF00"/>
              </a:solidFill>
              <a:latin typeface="Verdana" charset="0"/>
            </a:endParaRPr>
          </a:p>
        </p:txBody>
      </p:sp>
      <p:sp>
        <p:nvSpPr>
          <p:cNvPr id="17410" name="Subtitle 4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990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Font typeface="Wingdings" charset="0"/>
              <a:buNone/>
            </a:pPr>
            <a:r>
              <a:rPr lang="en-US" dirty="0" smtClean="0">
                <a:latin typeface="Comic Sans MS" charset="0"/>
              </a:rPr>
              <a:t>Sebastian Kuhn (Chair, </a:t>
            </a:r>
            <a:r>
              <a:rPr lang="en-US" dirty="0" err="1">
                <a:latin typeface="Comic Sans MS" charset="0"/>
              </a:rPr>
              <a:t>UGBoD</a:t>
            </a:r>
            <a:r>
              <a:rPr lang="en-US" dirty="0">
                <a:latin typeface="Comic Sans MS" charset="0"/>
              </a:rPr>
              <a:t>)</a:t>
            </a:r>
          </a:p>
          <a:p>
            <a:pPr marL="0" indent="0" algn="ctr">
              <a:buFont typeface="Wingdings" charset="0"/>
              <a:buNone/>
            </a:pPr>
            <a:r>
              <a:rPr lang="en-US" dirty="0" smtClean="0">
                <a:latin typeface="Comic Sans MS" charset="0"/>
              </a:rPr>
              <a:t>Old Dominion University</a:t>
            </a:r>
            <a:endParaRPr lang="en-US" dirty="0">
              <a:latin typeface="Comic Sans MS" charset="0"/>
            </a:endParaRPr>
          </a:p>
          <a:p>
            <a:pPr marL="0" indent="0" algn="ctr">
              <a:buFont typeface="Wingdings" charset="0"/>
              <a:buNone/>
            </a:pPr>
            <a:endParaRPr lang="en-US" dirty="0">
              <a:latin typeface="Comic Sans MS" charset="0"/>
            </a:endParaRP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2895600" y="5638800"/>
            <a:ext cx="3533439" cy="38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>
                <a:solidFill>
                  <a:srgbClr val="FF00FF"/>
                </a:solidFill>
              </a:rPr>
              <a:t>https://</a:t>
            </a:r>
            <a:r>
              <a:rPr lang="en-US" sz="2000" b="1" dirty="0" err="1">
                <a:solidFill>
                  <a:srgbClr val="FF00FF"/>
                </a:solidFill>
              </a:rPr>
              <a:t>wiki.jlab.org</a:t>
            </a:r>
            <a:r>
              <a:rPr lang="en-US" sz="2000" b="1" dirty="0">
                <a:solidFill>
                  <a:srgbClr val="FF00FF"/>
                </a:solidFill>
              </a:rPr>
              <a:t>/</a:t>
            </a:r>
            <a:r>
              <a:rPr lang="en-US" sz="2000" b="1" dirty="0" err="1">
                <a:solidFill>
                  <a:srgbClr val="FF00FF"/>
                </a:solidFill>
              </a:rPr>
              <a:t>cugwiki</a:t>
            </a:r>
            <a:endParaRPr lang="en-US" sz="2000" b="1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1676400"/>
            <a:ext cx="5932033" cy="1127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Zein-Eddine Meziani (Past chair, </a:t>
            </a:r>
            <a:r>
              <a:rPr lang="en-US" dirty="0" err="1" smtClean="0">
                <a:solidFill>
                  <a:schemeClr val="tx1"/>
                </a:solidFill>
              </a:rPr>
              <a:t>UGBoD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For 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S&amp;T Review, Newport News, 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3657600" cy="1143000"/>
          </a:xfrm>
          <a:solidFill>
            <a:srgbClr val="00009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Outreach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1" y="2133600"/>
            <a:ext cx="3581400" cy="3922713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latin typeface="Comic Sans MS" charset="0"/>
              </a:rPr>
              <a:t>Participated </a:t>
            </a:r>
            <a:r>
              <a:rPr lang="en-US" sz="2400" dirty="0" smtClean="0">
                <a:solidFill>
                  <a:srgbClr val="000090"/>
                </a:solidFill>
                <a:latin typeface="Comic Sans MS" charset="0"/>
              </a:rPr>
              <a:t>with poster in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0090"/>
                </a:solidFill>
                <a:latin typeface="Comic Sans MS" charset="0"/>
              </a:rPr>
              <a:t>Science exhibition on Capitol Hill (</a:t>
            </a:r>
            <a:r>
              <a:rPr lang="en-US" sz="2400" dirty="0">
                <a:solidFill>
                  <a:srgbClr val="008000"/>
                </a:solidFill>
                <a:latin typeface="Comic Sans MS" charset="0"/>
              </a:rPr>
              <a:t>March 28-29, 2012</a:t>
            </a:r>
            <a:r>
              <a:rPr lang="en-US" sz="2400" dirty="0">
                <a:solidFill>
                  <a:srgbClr val="000090"/>
                </a:solidFill>
                <a:latin typeface="Comic Sans MS" charset="0"/>
              </a:rPr>
              <a:t>) (organized by NUFO</a:t>
            </a:r>
            <a:r>
              <a:rPr lang="en-US" sz="2400" dirty="0" smtClean="0">
                <a:solidFill>
                  <a:srgbClr val="000090"/>
                </a:solidFill>
                <a:latin typeface="Comic Sans MS" charset="0"/>
              </a:rPr>
              <a:t>)</a:t>
            </a:r>
          </a:p>
          <a:p>
            <a:endParaRPr lang="en-US" sz="2400" dirty="0" smtClean="0">
              <a:solidFill>
                <a:srgbClr val="000090"/>
              </a:solidFill>
              <a:latin typeface="Comic Sans MS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Comic Sans MS" charset="0"/>
              </a:rPr>
              <a:t> Aidan </a:t>
            </a:r>
            <a:r>
              <a:rPr lang="en-US" sz="2400" dirty="0">
                <a:solidFill>
                  <a:srgbClr val="000090"/>
                </a:solidFill>
                <a:latin typeface="Comic Sans MS" charset="0"/>
              </a:rPr>
              <a:t>Kelleher (</a:t>
            </a:r>
            <a:r>
              <a:rPr lang="en-US" sz="2400" dirty="0" err="1">
                <a:solidFill>
                  <a:srgbClr val="000090"/>
                </a:solidFill>
                <a:latin typeface="Comic Sans MS" charset="0"/>
              </a:rPr>
              <a:t>UGBoD</a:t>
            </a:r>
            <a:r>
              <a:rPr lang="en-US" sz="2400" dirty="0">
                <a:solidFill>
                  <a:srgbClr val="000090"/>
                </a:solidFill>
                <a:latin typeface="Comic Sans MS" charset="0"/>
              </a:rPr>
              <a:t> postdoc rep) attended</a:t>
            </a:r>
          </a:p>
          <a:p>
            <a:endParaRPr lang="en-US" dirty="0"/>
          </a:p>
        </p:txBody>
      </p:sp>
      <p:pic>
        <p:nvPicPr>
          <p:cNvPr id="7" name="Picture 6" descr="JLab_NUFO_Poster_2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5398" y="0"/>
            <a:ext cx="5128762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09, 2012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219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S&amp;T Review, Newport News, VA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49625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Satellite Meeting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2133600"/>
            <a:ext cx="4038599" cy="3048000"/>
          </a:xfrm>
        </p:spPr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  <a:latin typeface="Comic Sans MS" charset="0"/>
              </a:rPr>
              <a:t>User meeting at APS April meeting in Atlanta</a:t>
            </a:r>
          </a:p>
          <a:p>
            <a:endParaRPr lang="en-US" sz="2400" dirty="0" smtClean="0">
              <a:solidFill>
                <a:srgbClr val="000090"/>
              </a:solidFill>
              <a:latin typeface="Comic Sans MS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Comic Sans MS" charset="0"/>
              </a:rPr>
              <a:t> Presentations by Bob </a:t>
            </a:r>
            <a:r>
              <a:rPr lang="en-US" sz="2400" dirty="0" err="1" smtClean="0">
                <a:solidFill>
                  <a:srgbClr val="000090"/>
                </a:solidFill>
                <a:latin typeface="Comic Sans MS" charset="0"/>
              </a:rPr>
              <a:t>McKeown</a:t>
            </a:r>
            <a:r>
              <a:rPr lang="en-US" sz="2400" dirty="0" smtClean="0">
                <a:solidFill>
                  <a:srgbClr val="000090"/>
                </a:solidFill>
                <a:latin typeface="Comic Sans MS" charset="0"/>
              </a:rPr>
              <a:t>, Rolf </a:t>
            </a:r>
            <a:r>
              <a:rPr lang="en-US" sz="2400" dirty="0" err="1" smtClean="0">
                <a:solidFill>
                  <a:srgbClr val="000090"/>
                </a:solidFill>
                <a:latin typeface="Comic Sans MS" charset="0"/>
              </a:rPr>
              <a:t>Ent</a:t>
            </a:r>
            <a:r>
              <a:rPr lang="en-US" sz="2400" dirty="0" smtClean="0">
                <a:solidFill>
                  <a:srgbClr val="000090"/>
                </a:solidFill>
                <a:latin typeface="Comic Sans MS" charset="0"/>
              </a:rPr>
              <a:t>, Robert Edwards and Sebastian Kuhn</a:t>
            </a:r>
            <a:endParaRPr lang="en-US" sz="2400" dirty="0">
              <a:solidFill>
                <a:srgbClr val="000090"/>
              </a:solidFill>
              <a:latin typeface="Comic Sans MS" charset="0"/>
            </a:endParaRPr>
          </a:p>
          <a:p>
            <a:endParaRPr lang="en-US" dirty="0"/>
          </a:p>
        </p:txBody>
      </p:sp>
      <p:pic>
        <p:nvPicPr>
          <p:cNvPr id="3" name="Picture 2" descr="UGSat_APS12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1000" y="2286000"/>
            <a:ext cx="4953000" cy="371475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954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8013" cy="5486400"/>
          </a:xfrm>
        </p:spPr>
        <p:txBody>
          <a:bodyPr>
            <a:normAutofit fontScale="77500" lnSpcReduction="20000"/>
          </a:bodyPr>
          <a:lstStyle/>
          <a:p>
            <a:pPr marL="333375" indent="-317500">
              <a:lnSpc>
                <a:spcPct val="114000"/>
              </a:lnSpc>
              <a:spcBef>
                <a:spcPts val="350"/>
              </a:spcBef>
              <a:buClr>
                <a:srgbClr val="FF00FF"/>
              </a:buClr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Comic Sans MS" charset="0"/>
                <a:cs typeface="Comic Sans MS" charset="0"/>
              </a:rPr>
              <a:t>Recent and Ongoing </a:t>
            </a:r>
            <a:r>
              <a:rPr lang="en-US" sz="2000" dirty="0">
                <a:solidFill>
                  <a:schemeClr val="tx1"/>
                </a:solidFill>
                <a:latin typeface="Comic Sans MS" charset="0"/>
                <a:cs typeface="Comic Sans MS" charset="0"/>
              </a:rPr>
              <a:t>issues</a:t>
            </a:r>
          </a:p>
          <a:p>
            <a:pPr marL="333375" indent="-317500">
              <a:lnSpc>
                <a:spcPct val="114000"/>
              </a:lnSpc>
              <a:spcBef>
                <a:spcPts val="350"/>
              </a:spcBef>
              <a:buClr>
                <a:srgbClr val="FF00FF"/>
              </a:buClr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endParaRPr lang="en-US" sz="2000" dirty="0">
              <a:solidFill>
                <a:schemeClr val="tx1"/>
              </a:solidFill>
              <a:latin typeface="Comic Sans MS" charset="0"/>
              <a:cs typeface="Comic Sans MS" charset="0"/>
            </a:endParaRPr>
          </a:p>
          <a:p>
            <a:pPr marL="736600" lvl="1" indent="-2794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Times New Roman" charset="0"/>
              <a:buChar char="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>
                <a:solidFill>
                  <a:srgbClr val="000090"/>
                </a:solidFill>
                <a:latin typeface="Comic Sans MS" charset="0"/>
                <a:ea typeface="DejaVu Sans" charset="0"/>
                <a:cs typeface="DejaVu Sans" charset="0"/>
              </a:rPr>
              <a:t>User space, storage and </a:t>
            </a:r>
            <a:r>
              <a:rPr lang="en-US" dirty="0" smtClean="0">
                <a:solidFill>
                  <a:srgbClr val="000090"/>
                </a:solidFill>
                <a:latin typeface="Comic Sans MS" charset="0"/>
                <a:ea typeface="DejaVu Sans" charset="0"/>
                <a:cs typeface="DejaVu Sans" charset="0"/>
              </a:rPr>
              <a:t>amenities; refurbishing of Counting House</a:t>
            </a:r>
            <a:endParaRPr lang="en-US" dirty="0">
              <a:solidFill>
                <a:srgbClr val="000090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 marL="736600" lvl="1" indent="-2794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Times New Roman" charset="0"/>
              <a:buChar char="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>
                <a:solidFill>
                  <a:srgbClr val="000090"/>
                </a:solidFill>
                <a:latin typeface="Comic Sans MS" charset="0"/>
                <a:ea typeface="DejaVu Sans" charset="0"/>
                <a:cs typeface="DejaVu Sans" charset="0"/>
              </a:rPr>
              <a:t>Data transfer from and to </a:t>
            </a:r>
            <a:r>
              <a:rPr lang="en-US" dirty="0" err="1">
                <a:solidFill>
                  <a:srgbClr val="000090"/>
                </a:solidFill>
                <a:latin typeface="Comic Sans MS" charset="0"/>
                <a:ea typeface="DejaVu Sans" charset="0"/>
                <a:cs typeface="DejaVu Sans" charset="0"/>
              </a:rPr>
              <a:t>JLab</a:t>
            </a:r>
            <a:endParaRPr lang="en-US" dirty="0">
              <a:solidFill>
                <a:srgbClr val="000090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 marL="736600" lvl="1" indent="-2794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Times New Roman" charset="0"/>
              <a:buChar char="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 smtClean="0">
                <a:solidFill>
                  <a:srgbClr val="000090"/>
                </a:solidFill>
                <a:latin typeface="Comic Sans MS" charset="0"/>
                <a:ea typeface="DejaVu Sans" charset="0"/>
                <a:cs typeface="DejaVu Sans" charset="0"/>
              </a:rPr>
              <a:t>Lingering </a:t>
            </a:r>
            <a:r>
              <a:rPr lang="en-US" dirty="0">
                <a:solidFill>
                  <a:srgbClr val="000090"/>
                </a:solidFill>
                <a:latin typeface="Comic Sans MS" charset="0"/>
                <a:ea typeface="DejaVu Sans" charset="0"/>
                <a:cs typeface="DejaVu Sans" charset="0"/>
              </a:rPr>
              <a:t>aftermath of “cyber event”, web </a:t>
            </a:r>
            <a:r>
              <a:rPr lang="en-US" dirty="0" smtClean="0">
                <a:solidFill>
                  <a:srgbClr val="000090"/>
                </a:solidFill>
                <a:latin typeface="Comic Sans MS" charset="0"/>
                <a:ea typeface="DejaVu Sans" charset="0"/>
                <a:cs typeface="DejaVu Sans" charset="0"/>
              </a:rPr>
              <a:t>redesign</a:t>
            </a:r>
          </a:p>
          <a:p>
            <a:pPr marL="736600" lvl="1" indent="-2794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Times New Roman" charset="0"/>
              <a:buChar char="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 smtClean="0">
                <a:solidFill>
                  <a:srgbClr val="000090"/>
                </a:solidFill>
                <a:latin typeface="Comic Sans MS" charset="0"/>
                <a:ea typeface="DejaVu Sans" charset="0"/>
                <a:cs typeface="DejaVu Sans" charset="0"/>
              </a:rPr>
              <a:t>Student </a:t>
            </a:r>
            <a:r>
              <a:rPr lang="en-US" dirty="0">
                <a:solidFill>
                  <a:srgbClr val="000090"/>
                </a:solidFill>
                <a:latin typeface="Comic Sans MS" charset="0"/>
                <a:ea typeface="DejaVu Sans" charset="0"/>
                <a:cs typeface="DejaVu Sans" charset="0"/>
              </a:rPr>
              <a:t>and visitor health insurance</a:t>
            </a:r>
          </a:p>
          <a:p>
            <a:pPr marL="736600" lvl="1" indent="-2794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Times New Roman" charset="0"/>
              <a:buChar char="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 smtClean="0">
                <a:solidFill>
                  <a:srgbClr val="000090"/>
                </a:solidFill>
                <a:latin typeface="Comic Sans MS" charset="0"/>
                <a:ea typeface="DejaVu Sans" charset="0"/>
                <a:cs typeface="DejaVu Sans" charset="0"/>
              </a:rPr>
              <a:t>Reaching out to Congress to advocate for continued funding</a:t>
            </a:r>
            <a:endParaRPr lang="en-US" dirty="0">
              <a:solidFill>
                <a:srgbClr val="000090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 marL="736600" lvl="1" indent="-2794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Times New Roman" charset="0"/>
              <a:buChar char="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>
                <a:solidFill>
                  <a:srgbClr val="000090"/>
                </a:solidFill>
                <a:latin typeface="Comic Sans MS" charset="0"/>
                <a:ea typeface="DejaVu Sans" charset="0"/>
                <a:cs typeface="DejaVu Sans" charset="0"/>
              </a:rPr>
              <a:t>New student orientation, </a:t>
            </a:r>
            <a:r>
              <a:rPr lang="en-US" dirty="0" smtClean="0">
                <a:solidFill>
                  <a:srgbClr val="000090"/>
                </a:solidFill>
                <a:latin typeface="Comic Sans MS" charset="0"/>
                <a:ea typeface="DejaVu Sans" charset="0"/>
                <a:cs typeface="DejaVu Sans" charset="0"/>
              </a:rPr>
              <a:t>supervision</a:t>
            </a:r>
            <a:endParaRPr lang="en-US" dirty="0">
              <a:solidFill>
                <a:srgbClr val="000090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 marL="736600" lvl="1" indent="-2794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Times New Roman" charset="0"/>
              <a:buChar char="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 smtClean="0">
                <a:solidFill>
                  <a:srgbClr val="000090"/>
                </a:solidFill>
                <a:latin typeface="Comic Sans MS" charset="0"/>
                <a:ea typeface="DejaVu Sans" charset="0"/>
                <a:cs typeface="DejaVu Sans" charset="0"/>
              </a:rPr>
              <a:t>PAC, DNP nominations,…</a:t>
            </a:r>
            <a:endParaRPr lang="en-US" dirty="0">
              <a:solidFill>
                <a:srgbClr val="000090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 marL="736600" lvl="1" indent="-279400">
              <a:lnSpc>
                <a:spcPct val="98000"/>
              </a:lnSpc>
              <a:spcBef>
                <a:spcPts val="475"/>
              </a:spcBef>
              <a:buClr>
                <a:srgbClr val="FF0000"/>
              </a:buClr>
              <a:buSzPct val="85000"/>
              <a:buFont typeface="Times New Roman" charset="0"/>
              <a:buChar char="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endParaRPr lang="en-US" sz="2000" dirty="0">
              <a:solidFill>
                <a:schemeClr val="tx1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 marL="333375" indent="-317500">
              <a:lnSpc>
                <a:spcPct val="98000"/>
              </a:lnSpc>
              <a:spcBef>
                <a:spcPts val="475"/>
              </a:spcBef>
              <a:buClr>
                <a:srgbClr val="FF00FF"/>
              </a:buClr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sz="2000" dirty="0">
                <a:solidFill>
                  <a:schemeClr val="tx1"/>
                </a:solidFill>
                <a:latin typeface="Comic Sans MS" charset="0"/>
              </a:rPr>
              <a:t> Recent  important decisions</a:t>
            </a:r>
          </a:p>
          <a:p>
            <a:pPr marL="736600" lvl="1" indent="-279400">
              <a:lnSpc>
                <a:spcPct val="98000"/>
              </a:lnSpc>
              <a:spcBef>
                <a:spcPts val="475"/>
              </a:spcBef>
              <a:buClr>
                <a:srgbClr val="B1002F"/>
              </a:buClr>
              <a:buFont typeface="Verdana" charset="0"/>
              <a:buChar char="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endParaRPr lang="en-US" sz="1600" dirty="0">
              <a:solidFill>
                <a:schemeClr val="tx1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 marL="736600" lvl="1" indent="-279400">
              <a:lnSpc>
                <a:spcPct val="98000"/>
              </a:lnSpc>
              <a:spcBef>
                <a:spcPts val="475"/>
              </a:spcBef>
              <a:buClr>
                <a:srgbClr val="B1002F"/>
              </a:buClr>
              <a:buFont typeface="Verdana" charset="0"/>
              <a:buChar char="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 smtClean="0">
                <a:solidFill>
                  <a:schemeClr val="tx1"/>
                </a:solidFill>
                <a:latin typeface="Comic Sans MS" charset="0"/>
                <a:ea typeface="DejaVu Sans" charset="0"/>
                <a:cs typeface="DejaVu Sans" charset="0"/>
              </a:rPr>
              <a:t>One </a:t>
            </a:r>
            <a:r>
              <a:rPr lang="en-US" dirty="0">
                <a:solidFill>
                  <a:schemeClr val="tx1"/>
                </a:solidFill>
                <a:latin typeface="Comic Sans MS" charset="0"/>
                <a:ea typeface="DejaVu Sans" charset="0"/>
                <a:cs typeface="DejaVu Sans" charset="0"/>
              </a:rPr>
              <a:t>PAC / year in summer (until begin of 12 </a:t>
            </a:r>
            <a:r>
              <a:rPr lang="en-US" dirty="0" err="1">
                <a:solidFill>
                  <a:schemeClr val="tx1"/>
                </a:solidFill>
                <a:latin typeface="Comic Sans MS" charset="0"/>
                <a:ea typeface="DejaVu Sans" charset="0"/>
                <a:cs typeface="DejaVu Sans" charset="0"/>
              </a:rPr>
              <a:t>GeV</a:t>
            </a:r>
            <a:r>
              <a:rPr lang="en-US" dirty="0">
                <a:solidFill>
                  <a:schemeClr val="tx1"/>
                </a:solidFill>
                <a:latin typeface="Comic Sans MS" charset="0"/>
                <a:ea typeface="DejaVu Sans" charset="0"/>
                <a:cs typeface="DejaVu Sans" charset="0"/>
              </a:rPr>
              <a:t> experiments)</a:t>
            </a:r>
          </a:p>
          <a:p>
            <a:pPr marL="736600" lvl="1" indent="-279400">
              <a:lnSpc>
                <a:spcPct val="98000"/>
              </a:lnSpc>
              <a:spcBef>
                <a:spcPts val="475"/>
              </a:spcBef>
              <a:buClr>
                <a:srgbClr val="B1002F"/>
              </a:buClr>
              <a:buFont typeface="Verdana" charset="0"/>
              <a:buChar char="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>
                <a:solidFill>
                  <a:schemeClr val="tx1"/>
                </a:solidFill>
                <a:latin typeface="Comic Sans MS" charset="0"/>
                <a:ea typeface="DejaVu Sans" charset="0"/>
                <a:cs typeface="DejaVu Sans" charset="0"/>
              </a:rPr>
              <a:t>New user space in ARC building</a:t>
            </a:r>
          </a:p>
          <a:p>
            <a:pPr marL="736600" lvl="1" indent="-279400">
              <a:lnSpc>
                <a:spcPct val="98000"/>
              </a:lnSpc>
              <a:spcBef>
                <a:spcPts val="475"/>
              </a:spcBef>
              <a:buClr>
                <a:srgbClr val="B1002F"/>
              </a:buClr>
              <a:buFont typeface="Verdana" charset="0"/>
              <a:buChar char="➢"/>
              <a:tabLst>
                <a:tab pos="333375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dirty="0">
                <a:solidFill>
                  <a:schemeClr val="tx1"/>
                </a:solidFill>
                <a:latin typeface="Comic Sans MS" charset="0"/>
                <a:ea typeface="DejaVu Sans" charset="0"/>
                <a:cs typeface="DejaVu Sans" charset="0"/>
              </a:rPr>
              <a:t>Begin implementation of “hoteling software”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85800" y="381000"/>
            <a:ext cx="7788275" cy="561692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00B8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02000"/>
              </a:lnSpc>
              <a:buFont typeface="Verdana" charset="0"/>
              <a:defRPr/>
            </a:pPr>
            <a:r>
              <a:rPr lang="en-US" dirty="0" smtClean="0">
                <a:cs typeface="DejaVu Sans" charset="0"/>
              </a:rPr>
              <a:t> </a:t>
            </a:r>
            <a:r>
              <a:rPr lang="en-US" sz="3000" dirty="0" smtClean="0">
                <a:latin typeface="+mj-lt"/>
                <a:cs typeface="+mj-cs"/>
              </a:rPr>
              <a:t>Users </a:t>
            </a:r>
            <a:r>
              <a:rPr lang="en-US" sz="3000" dirty="0">
                <a:latin typeface="+mj-lt"/>
                <a:cs typeface="+mj-cs"/>
              </a:rPr>
              <a:t>concerns and feedback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64" y="1592386"/>
            <a:ext cx="4382136" cy="467394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Several distinguished speakers, incl. S. J. Gates, Jr., M. </a:t>
            </a:r>
            <a:r>
              <a:rPr lang="en-US" dirty="0" err="1" smtClean="0"/>
              <a:t>Anselmino</a:t>
            </a:r>
            <a:r>
              <a:rPr lang="en-US" dirty="0" smtClean="0"/>
              <a:t>, L. </a:t>
            </a:r>
            <a:r>
              <a:rPr lang="en-US" dirty="0" err="1" smtClean="0"/>
              <a:t>Cardman</a:t>
            </a:r>
            <a:r>
              <a:rPr lang="en-US" dirty="0" smtClean="0"/>
              <a:t>, Renee </a:t>
            </a:r>
            <a:r>
              <a:rPr lang="en-US" dirty="0" err="1" smtClean="0"/>
              <a:t>Fatemi</a:t>
            </a:r>
            <a:r>
              <a:rPr lang="en-US" dirty="0" smtClean="0"/>
              <a:t> and H. Weller, </a:t>
            </a:r>
          </a:p>
          <a:p>
            <a:r>
              <a:rPr lang="en-US" dirty="0" smtClean="0"/>
              <a:t>Main topic: end of the 6 </a:t>
            </a:r>
            <a:r>
              <a:rPr lang="en-US" dirty="0" err="1" smtClean="0"/>
              <a:t>GeV</a:t>
            </a:r>
            <a:r>
              <a:rPr lang="en-US" dirty="0" smtClean="0"/>
              <a:t> era at Jefferson Lab</a:t>
            </a:r>
            <a:endParaRPr lang="en-US" dirty="0"/>
          </a:p>
          <a:p>
            <a:r>
              <a:rPr lang="en-US" dirty="0" smtClean="0"/>
              <a:t>Presentations from funding agencies, lab management,  prize winners and users</a:t>
            </a:r>
          </a:p>
          <a:p>
            <a:r>
              <a:rPr lang="en-US" dirty="0" smtClean="0"/>
              <a:t>Special program for students (thanks to JSA): Lunch talks, Poster competition, free registration</a:t>
            </a:r>
          </a:p>
          <a:p>
            <a:r>
              <a:rPr lang="en-US" dirty="0"/>
              <a:t>Program </a:t>
            </a:r>
            <a:r>
              <a:rPr lang="en-US" dirty="0" smtClean="0"/>
              <a:t>nearly complete – first announcement will go out shortly </a:t>
            </a:r>
          </a:p>
          <a:p>
            <a:r>
              <a:rPr lang="en-US" dirty="0" smtClean="0"/>
              <a:t>Will be followed by </a:t>
            </a:r>
            <a:r>
              <a:rPr lang="en-US" dirty="0" err="1" smtClean="0"/>
              <a:t>UGBoD</a:t>
            </a:r>
            <a:r>
              <a:rPr lang="en-US" dirty="0" smtClean="0"/>
              <a:t> meeting (</a:t>
            </a:r>
            <a:r>
              <a:rPr lang="en-US" dirty="0" err="1" smtClean="0"/>
              <a:t>outgoing+incoming</a:t>
            </a:r>
            <a:r>
              <a:rPr lang="en-US" dirty="0" smtClean="0"/>
              <a:t> members)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52400"/>
            <a:ext cx="4038600" cy="78790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Coming up: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927" y="0"/>
            <a:ext cx="4624073" cy="68580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May 09, 2012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6002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S&amp;T Review, Newport News, VA</a:t>
            </a:r>
            <a:endParaRPr lang="en-US" dirty="0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248589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609600"/>
          </a:xfrm>
          <a:solidFill>
            <a:srgbClr val="000090"/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charset="0"/>
              </a:rPr>
              <a:t>Conclusion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029200"/>
          </a:xfrm>
        </p:spPr>
        <p:txBody>
          <a:bodyPr/>
          <a:lstStyle/>
          <a:p>
            <a:pPr>
              <a:buClr>
                <a:srgbClr val="FF0000"/>
              </a:buClr>
              <a:buSzPct val="83000"/>
              <a:buFont typeface="Wingdings" charset="2"/>
              <a:buChar char=""/>
              <a:defRPr/>
            </a:pPr>
            <a:r>
              <a:rPr lang="en-US" sz="2400" dirty="0" smtClean="0">
                <a:solidFill>
                  <a:srgbClr val="000090"/>
                </a:solidFill>
                <a:latin typeface="Comic Sans MS" charset="0"/>
              </a:rPr>
              <a:t>The User Group is active and the Board of Directors is busy working for the benefit of the Users</a:t>
            </a:r>
            <a:endParaRPr lang="en-US" sz="2400" dirty="0">
              <a:solidFill>
                <a:srgbClr val="000090"/>
              </a:solidFill>
              <a:latin typeface="Comic Sans MS" charset="0"/>
            </a:endParaRPr>
          </a:p>
          <a:p>
            <a:pPr marL="0" indent="0">
              <a:buClr>
                <a:srgbClr val="FF0000"/>
              </a:buClr>
              <a:buSzPct val="83000"/>
              <a:buFont typeface="Wingdings" charset="2"/>
              <a:buChar char=""/>
              <a:defRPr/>
            </a:pPr>
            <a:endParaRPr lang="en-US" dirty="0">
              <a:solidFill>
                <a:srgbClr val="000090"/>
              </a:solidFill>
              <a:latin typeface="Comic Sans MS" charset="0"/>
            </a:endParaRPr>
          </a:p>
          <a:p>
            <a:pPr>
              <a:buClr>
                <a:srgbClr val="FF0000"/>
              </a:buClr>
              <a:buSzPct val="83000"/>
              <a:buFont typeface="Wingdings" charset="2"/>
              <a:buChar char=""/>
              <a:defRPr/>
            </a:pPr>
            <a:r>
              <a:rPr lang="en-US" sz="2400" dirty="0">
                <a:solidFill>
                  <a:srgbClr val="000090"/>
                </a:solidFill>
                <a:latin typeface="Comic Sans MS" charset="0"/>
              </a:rPr>
              <a:t>Management is responsive to the </a:t>
            </a:r>
            <a:r>
              <a:rPr lang="en-US" sz="2400" dirty="0" smtClean="0">
                <a:solidFill>
                  <a:srgbClr val="000090"/>
                </a:solidFill>
                <a:latin typeface="Comic Sans MS" charset="0"/>
              </a:rPr>
              <a:t>users and helps in nurturing a strong </a:t>
            </a:r>
            <a:r>
              <a:rPr lang="en-US" sz="2400" smtClean="0">
                <a:solidFill>
                  <a:srgbClr val="000090"/>
                </a:solidFill>
                <a:latin typeface="Comic Sans MS" charset="0"/>
              </a:rPr>
              <a:t>scientific user activity</a:t>
            </a:r>
            <a:r>
              <a:rPr lang="en-US" sz="2400" dirty="0" smtClean="0">
                <a:solidFill>
                  <a:srgbClr val="000090"/>
                </a:solidFill>
                <a:latin typeface="Comic Sans MS" charset="0"/>
              </a:rPr>
              <a:t>. Some areas (e.g., computing and data exchange) may need </a:t>
            </a:r>
            <a:r>
              <a:rPr lang="en-US" sz="2400" dirty="0">
                <a:solidFill>
                  <a:srgbClr val="000090"/>
                </a:solidFill>
                <a:latin typeface="Comic Sans MS" charset="0"/>
              </a:rPr>
              <a:t>further improvement</a:t>
            </a:r>
            <a:r>
              <a:rPr lang="en-US" sz="2400" dirty="0" smtClean="0">
                <a:solidFill>
                  <a:srgbClr val="000090"/>
                </a:solidFill>
                <a:latin typeface="Comic Sans MS" charset="0"/>
              </a:rPr>
              <a:t>.</a:t>
            </a:r>
            <a:br>
              <a:rPr lang="en-US" sz="2400" dirty="0" smtClean="0">
                <a:solidFill>
                  <a:srgbClr val="000090"/>
                </a:solidFill>
                <a:latin typeface="Comic Sans MS" charset="0"/>
              </a:rPr>
            </a:br>
            <a:endParaRPr lang="en-US" sz="2400" dirty="0">
              <a:solidFill>
                <a:srgbClr val="000090"/>
              </a:solidFill>
              <a:latin typeface="Comic Sans MS" charset="0"/>
            </a:endParaRPr>
          </a:p>
          <a:p>
            <a:pPr>
              <a:buClr>
                <a:srgbClr val="FF0000"/>
              </a:buClr>
              <a:buSzPct val="83000"/>
              <a:buFont typeface="Wingdings" charset="2"/>
              <a:buChar char=""/>
              <a:defRPr/>
            </a:pPr>
            <a:r>
              <a:rPr lang="en-US" sz="2000" dirty="0">
                <a:solidFill>
                  <a:srgbClr val="000090"/>
                </a:solidFill>
                <a:latin typeface="Comic Sans MS" charset="0"/>
              </a:rPr>
              <a:t>Next Users Meeting: June </a:t>
            </a:r>
            <a:r>
              <a:rPr lang="en-US" sz="2000" dirty="0" smtClean="0">
                <a:solidFill>
                  <a:srgbClr val="000090"/>
                </a:solidFill>
                <a:latin typeface="Comic Sans MS" charset="0"/>
              </a:rPr>
              <a:t>04-06, 2012</a:t>
            </a:r>
            <a:r>
              <a:rPr lang="en-US" sz="2000" dirty="0" smtClean="0">
                <a:latin typeface="Comic Sans MS" charset="0"/>
              </a:rPr>
              <a:t>.</a:t>
            </a:r>
            <a:endParaRPr lang="en-US" sz="2000" dirty="0">
              <a:latin typeface="Comic Sans MS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447800"/>
            <a:ext cx="8229600" cy="18140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Jefferson Lab User Group is the organization of all scientists (including students, postdocs, and </a:t>
            </a:r>
            <a:r>
              <a:rPr lang="en-US" dirty="0" err="1" smtClean="0">
                <a:solidFill>
                  <a:schemeClr val="tx1"/>
                </a:solidFill>
              </a:rPr>
              <a:t>JLab</a:t>
            </a:r>
            <a:r>
              <a:rPr lang="en-US" dirty="0" smtClean="0">
                <a:solidFill>
                  <a:schemeClr val="tx1"/>
                </a:solidFill>
              </a:rPr>
              <a:t> staff) who conduct experimental, theoretical or applied research at Jefferson Lab or using Jefferson Lab facilities.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1000" y="990600"/>
            <a:ext cx="8150225" cy="5398249"/>
            <a:chOff x="373063" y="1371600"/>
            <a:chExt cx="8150225" cy="5398249"/>
          </a:xfrm>
          <a:solidFill>
            <a:srgbClr val="FFFFFF"/>
          </a:solidFill>
        </p:grpSpPr>
        <p:pic>
          <p:nvPicPr>
            <p:cNvPr id="21506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3" y="1371600"/>
              <a:ext cx="8150225" cy="5257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07" name="TextBox 4"/>
            <p:cNvSpPr txBox="1">
              <a:spLocks noChangeArrowheads="1"/>
            </p:cNvSpPr>
            <p:nvPr/>
          </p:nvSpPr>
          <p:spPr bwMode="auto">
            <a:xfrm>
              <a:off x="3124200" y="6416675"/>
              <a:ext cx="3198562" cy="3531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FF00FF"/>
                  </a:solidFill>
                </a:rPr>
                <a:t>https://</a:t>
              </a:r>
              <a:r>
                <a:rPr lang="en-US" sz="1800" b="1" dirty="0" err="1">
                  <a:solidFill>
                    <a:srgbClr val="FF00FF"/>
                  </a:solidFill>
                </a:rPr>
                <a:t>wiki.jlab.org</a:t>
              </a:r>
              <a:r>
                <a:rPr lang="en-US" sz="1800" b="1" dirty="0">
                  <a:solidFill>
                    <a:srgbClr val="FF00FF"/>
                  </a:solidFill>
                </a:rPr>
                <a:t>/</a:t>
              </a:r>
              <a:r>
                <a:rPr lang="en-US" sz="1800" b="1" dirty="0" err="1">
                  <a:solidFill>
                    <a:srgbClr val="FF00FF"/>
                  </a:solidFill>
                </a:rPr>
                <a:t>cugwiki</a:t>
              </a:r>
              <a:endParaRPr lang="en-US" sz="1800" b="1" dirty="0">
                <a:solidFill>
                  <a:srgbClr val="FF00FF"/>
                </a:solidFill>
              </a:endParaRPr>
            </a:p>
          </p:txBody>
        </p:sp>
      </p:grpSp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solidFill>
            <a:srgbClr val="000090"/>
          </a:solidFill>
        </p:spPr>
        <p:txBody>
          <a:bodyPr lIns="90000" tIns="46800" rIns="90000" bIns="46800">
            <a:normAutofit fontScale="90000"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bg1"/>
                </a:solidFill>
                <a:latin typeface="Verdana" charset="0"/>
              </a:rPr>
              <a:t>WHO is the Users Group?</a:t>
            </a:r>
            <a:endParaRPr lang="en-US" b="1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676400"/>
            <a:ext cx="7924800" cy="42756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UGBoD</a:t>
            </a:r>
            <a:r>
              <a:rPr lang="en-US" sz="3200" dirty="0" smtClean="0">
                <a:solidFill>
                  <a:schemeClr val="tx1"/>
                </a:solidFill>
              </a:rPr>
              <a:t>: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Represents all Users to the Jefferson Lab Management, JSA, and outside stakeholders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Runs competitions (Thesis Prize, Postdoc Prize, Poster Prize…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Runs the Annual User Meeting and two satellite meetings (APS April and DNP Fall meetings)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Follows up on User input, complaints, comments…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Helps JSA to select proposals for the annual JSA initiatives fund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Meets twice annually with Jefferson Lab leadership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>
                <a:solidFill>
                  <a:schemeClr val="tx1"/>
                </a:solidFill>
              </a:rPr>
              <a:t>Has members representing various areas of responsibility which are elected for two-year terms by the </a:t>
            </a:r>
            <a:r>
              <a:rPr lang="en-US" b="1" dirty="0" smtClean="0">
                <a:solidFill>
                  <a:schemeClr val="tx1"/>
                </a:solidFill>
              </a:rPr>
              <a:t>user community</a:t>
            </a:r>
          </a:p>
          <a:p>
            <a:pPr marL="342900" indent="-342900">
              <a:buFont typeface="Wingdings" charset="2"/>
              <a:buChar char="ü"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85800"/>
            <a:ext cx="9144000" cy="5687174"/>
            <a:chOff x="-76200" y="1138297"/>
            <a:chExt cx="9144000" cy="5336113"/>
          </a:xfrm>
        </p:grpSpPr>
        <p:sp>
          <p:nvSpPr>
            <p:cNvPr id="23554" name="TextBox 4"/>
            <p:cNvSpPr txBox="1">
              <a:spLocks noChangeArrowheads="1"/>
            </p:cNvSpPr>
            <p:nvPr/>
          </p:nvSpPr>
          <p:spPr bwMode="auto">
            <a:xfrm>
              <a:off x="3352800" y="6143037"/>
              <a:ext cx="3198562" cy="33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 dirty="0">
                  <a:solidFill>
                    <a:srgbClr val="FF00FF"/>
                  </a:solidFill>
                </a:rPr>
                <a:t>https://</a:t>
              </a:r>
              <a:r>
                <a:rPr lang="en-US" sz="1800" b="1" dirty="0" err="1">
                  <a:solidFill>
                    <a:srgbClr val="FF00FF"/>
                  </a:solidFill>
                </a:rPr>
                <a:t>wiki.jlab.org</a:t>
              </a:r>
              <a:r>
                <a:rPr lang="en-US" sz="1800" b="1" dirty="0">
                  <a:solidFill>
                    <a:srgbClr val="FF00FF"/>
                  </a:solidFill>
                </a:rPr>
                <a:t>/</a:t>
              </a:r>
              <a:r>
                <a:rPr lang="en-US" sz="1800" b="1" dirty="0" err="1">
                  <a:solidFill>
                    <a:srgbClr val="FF00FF"/>
                  </a:solidFill>
                </a:rPr>
                <a:t>cugwiki</a:t>
              </a:r>
              <a:endParaRPr lang="en-US" sz="1800" b="1" dirty="0">
                <a:solidFill>
                  <a:srgbClr val="FF00FF"/>
                </a:solidFill>
              </a:endParaRPr>
            </a:p>
          </p:txBody>
        </p:sp>
        <p:pic>
          <p:nvPicPr>
            <p:cNvPr id="23555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1138297"/>
              <a:ext cx="9144000" cy="497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5562600" y="1281289"/>
              <a:ext cx="3505200" cy="11102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defRPr sz="2400">
                  <a:solidFill>
                    <a:schemeClr val="bg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200" dirty="0">
                  <a:solidFill>
                    <a:srgbClr val="FF0000"/>
                  </a:solidFill>
                </a:rPr>
                <a:t>Elections in </a:t>
              </a:r>
              <a:r>
                <a:rPr lang="en-US" sz="2200" dirty="0" smtClean="0">
                  <a:solidFill>
                    <a:srgbClr val="FF0000"/>
                  </a:solidFill>
                </a:rPr>
                <a:t>Spring 2012</a:t>
              </a:r>
              <a:r>
                <a:rPr lang="en-US" sz="2200" dirty="0">
                  <a:solidFill>
                    <a:srgbClr val="FF0000"/>
                  </a:solidFill>
                </a:rPr>
                <a:t>:</a:t>
              </a:r>
            </a:p>
            <a:p>
              <a:pPr eaLnBrk="1" hangingPunct="1"/>
              <a:r>
                <a:rPr lang="en-US" sz="1800" dirty="0">
                  <a:solidFill>
                    <a:srgbClr val="FF0000"/>
                  </a:solidFill>
                </a:rPr>
                <a:t>Chair elect, 3 at-large members, </a:t>
              </a:r>
              <a:r>
                <a:rPr lang="en-US" sz="1800" dirty="0" err="1">
                  <a:solidFill>
                    <a:srgbClr val="FF0000"/>
                  </a:solidFill>
                </a:rPr>
                <a:t>Postdoc</a:t>
              </a:r>
              <a:r>
                <a:rPr lang="en-US" sz="1800" dirty="0">
                  <a:solidFill>
                    <a:srgbClr val="FF0000"/>
                  </a:solidFill>
                </a:rPr>
                <a:t> and Graduate Student Rep.</a:t>
              </a:r>
            </a:p>
          </p:txBody>
        </p:sp>
      </p:grpSp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0090"/>
          </a:solidFill>
        </p:spPr>
        <p:txBody>
          <a:bodyPr lIns="90000" tIns="46800" rIns="90000" bIns="46800">
            <a:no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 smtClean="0">
                <a:solidFill>
                  <a:schemeClr val="bg1"/>
                </a:solidFill>
                <a:latin typeface="Verdana" charset="0"/>
              </a:rPr>
              <a:t>User </a:t>
            </a:r>
            <a:r>
              <a:rPr lang="en-US" sz="3600" dirty="0">
                <a:solidFill>
                  <a:schemeClr val="bg1"/>
                </a:solidFill>
                <a:latin typeface="Verdana" charset="0"/>
              </a:rPr>
              <a:t>Group Board of </a:t>
            </a:r>
            <a:r>
              <a:rPr lang="en-US" sz="3600" dirty="0" smtClean="0">
                <a:solidFill>
                  <a:schemeClr val="bg1"/>
                </a:solidFill>
                <a:latin typeface="Verdana" charset="0"/>
              </a:rPr>
              <a:t>Director (</a:t>
            </a:r>
            <a:r>
              <a:rPr lang="en-US" sz="3600" dirty="0" err="1" smtClean="0">
                <a:solidFill>
                  <a:schemeClr val="bg1"/>
                </a:solidFill>
                <a:latin typeface="Verdana" charset="0"/>
              </a:rPr>
              <a:t>UGBoD</a:t>
            </a:r>
            <a:r>
              <a:rPr lang="en-US" sz="3600" dirty="0" smtClean="0">
                <a:solidFill>
                  <a:schemeClr val="bg1"/>
                </a:solidFill>
                <a:latin typeface="Verdana" charset="0"/>
              </a:rPr>
              <a:t>)</a:t>
            </a:r>
            <a:endParaRPr lang="en-US" sz="36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S&amp;T Review, Newport News, VA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001000" cy="533400"/>
          </a:xfrm>
          <a:solidFill>
            <a:srgbClr val="000090"/>
          </a:solidFill>
        </p:spPr>
        <p:txBody>
          <a:bodyPr lIns="90000" tIns="46800" rIns="90000" bIns="46800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rgbClr val="FFFFFF"/>
                </a:solidFill>
                <a:latin typeface="Verdana" charset="0"/>
              </a:rPr>
              <a:t>Recent Users </a:t>
            </a:r>
            <a:r>
              <a:rPr lang="en-US" sz="2800" dirty="0">
                <a:solidFill>
                  <a:srgbClr val="FFFFFF"/>
                </a:solidFill>
                <a:latin typeface="Verdana" charset="0"/>
              </a:rPr>
              <a:t>Group Board </a:t>
            </a:r>
            <a:r>
              <a:rPr lang="en-US" sz="2800" dirty="0" smtClean="0">
                <a:solidFill>
                  <a:srgbClr val="FFFFFF"/>
                </a:solidFill>
                <a:latin typeface="Verdana" charset="0"/>
              </a:rPr>
              <a:t>Activities</a:t>
            </a:r>
            <a:endParaRPr lang="en-US" sz="2800" dirty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5602" name="Subtitle 3"/>
          <p:cNvSpPr>
            <a:spLocks noGrp="1"/>
          </p:cNvSpPr>
          <p:nvPr>
            <p:ph type="subTitle" idx="1"/>
          </p:nvPr>
        </p:nvSpPr>
        <p:spPr>
          <a:xfrm>
            <a:off x="304800" y="533400"/>
            <a:ext cx="8610600" cy="6172200"/>
          </a:xfrm>
        </p:spPr>
        <p:txBody>
          <a:bodyPr>
            <a:normAutofit/>
          </a:bodyPr>
          <a:lstStyle/>
          <a:p>
            <a:pPr marL="292100" indent="-292100" algn="l">
              <a:buClr>
                <a:srgbClr val="FF0000"/>
              </a:buClr>
              <a:buFont typeface="Wingdings" charset="2"/>
              <a:buChar char=""/>
              <a:tabLst>
                <a:tab pos="292100" algn="l"/>
              </a:tabLst>
              <a:defRPr/>
            </a:pP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Organized 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and </a:t>
            </a: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held 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the </a:t>
            </a: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annual Users Meeting (including Larry </a:t>
            </a:r>
            <a:r>
              <a:rPr lang="en-US" sz="1800" dirty="0" err="1" smtClean="0">
                <a:solidFill>
                  <a:srgbClr val="000090"/>
                </a:solidFill>
                <a:latin typeface="Comic Sans MS" charset="0"/>
              </a:rPr>
              <a:t>Cardman’s</a:t>
            </a: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 retirement symposium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) </a:t>
            </a:r>
            <a:r>
              <a:rPr lang="en-US" sz="1800" dirty="0" smtClean="0">
                <a:solidFill>
                  <a:srgbClr val="FF00FF"/>
                </a:solidFill>
                <a:latin typeface="Comic Sans MS" charset="0"/>
              </a:rPr>
              <a:t>(June, </a:t>
            </a:r>
            <a:r>
              <a:rPr lang="en-US" sz="1800" dirty="0">
                <a:solidFill>
                  <a:srgbClr val="FF00FF"/>
                </a:solidFill>
                <a:latin typeface="Comic Sans MS" charset="0"/>
              </a:rPr>
              <a:t>2011</a:t>
            </a:r>
            <a:r>
              <a:rPr lang="en-US" sz="1800" dirty="0" smtClean="0">
                <a:solidFill>
                  <a:srgbClr val="FF00FF"/>
                </a:solidFill>
                <a:latin typeface="Comic Sans MS" charset="0"/>
              </a:rPr>
              <a:t>). </a:t>
            </a: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During the Meeting: Selected and awarded Poster Prize winners</a:t>
            </a:r>
            <a:endParaRPr lang="en-US" sz="1800" dirty="0">
              <a:solidFill>
                <a:srgbClr val="000090"/>
              </a:solidFill>
              <a:latin typeface="Comic Sans MS" charset="0"/>
            </a:endParaRPr>
          </a:p>
          <a:p>
            <a:pPr marL="292100" indent="-292100" algn="l">
              <a:buClr>
                <a:srgbClr val="FF0000"/>
              </a:buClr>
              <a:buFont typeface="Wingdings" charset="2"/>
              <a:buChar char=""/>
              <a:tabLst>
                <a:tab pos="292100" algn="l"/>
              </a:tabLst>
              <a:defRPr/>
            </a:pP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Evaluated 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the JSA initiative proposal from users </a:t>
            </a:r>
            <a:r>
              <a:rPr lang="en-US" sz="1800" dirty="0" smtClean="0">
                <a:solidFill>
                  <a:srgbClr val="FF00FF"/>
                </a:solidFill>
                <a:latin typeface="Comic Sans MS" charset="0"/>
              </a:rPr>
              <a:t>(August</a:t>
            </a:r>
            <a:r>
              <a:rPr lang="en-US" sz="1800" dirty="0">
                <a:solidFill>
                  <a:srgbClr val="FF00FF"/>
                </a:solidFill>
                <a:latin typeface="Comic Sans MS" charset="0"/>
              </a:rPr>
              <a:t>, </a:t>
            </a:r>
            <a:r>
              <a:rPr lang="en-US" sz="1800" dirty="0" smtClean="0">
                <a:solidFill>
                  <a:srgbClr val="FF00FF"/>
                </a:solidFill>
                <a:latin typeface="Comic Sans MS" charset="0"/>
              </a:rPr>
              <a:t>2011)</a:t>
            </a:r>
          </a:p>
          <a:p>
            <a:pPr marL="292100" indent="-292100" algn="l">
              <a:buClr>
                <a:srgbClr val="FF0000"/>
              </a:buClr>
              <a:buFont typeface="Wingdings" charset="2"/>
              <a:buChar char=""/>
              <a:tabLst>
                <a:tab pos="292100" algn="l"/>
              </a:tabLst>
              <a:defRPr/>
            </a:pP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Held satellite meeting during the APS DNP Fall Meeting in East Lansing, 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Michigan </a:t>
            </a:r>
            <a:r>
              <a:rPr lang="en-US" sz="1800" dirty="0" smtClean="0">
                <a:solidFill>
                  <a:srgbClr val="FF00FF"/>
                </a:solidFill>
                <a:latin typeface="Comic Sans MS" charset="0"/>
              </a:rPr>
              <a:t>(October, </a:t>
            </a:r>
            <a:r>
              <a:rPr lang="en-US" sz="1800" dirty="0">
                <a:solidFill>
                  <a:srgbClr val="FF00FF"/>
                </a:solidFill>
                <a:latin typeface="Comic Sans MS" charset="0"/>
              </a:rPr>
              <a:t>2011)</a:t>
            </a:r>
            <a:endParaRPr lang="en-US" sz="1800" dirty="0" smtClean="0">
              <a:solidFill>
                <a:srgbClr val="FF00FF"/>
              </a:solidFill>
              <a:latin typeface="Comic Sans MS" charset="0"/>
            </a:endParaRPr>
          </a:p>
          <a:p>
            <a:pPr marL="292100" indent="-292100" algn="l">
              <a:buClr>
                <a:srgbClr val="FF0000"/>
              </a:buClr>
              <a:buFont typeface="Wingdings" charset="2"/>
              <a:buChar char=""/>
              <a:tabLst>
                <a:tab pos="292100" algn="l"/>
              </a:tabLst>
              <a:defRPr/>
            </a:pP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Selected the winner of the 2012 postdoc 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prize </a:t>
            </a:r>
            <a:r>
              <a:rPr lang="en-US" sz="1800" dirty="0" smtClean="0">
                <a:solidFill>
                  <a:srgbClr val="FF00FF"/>
                </a:solidFill>
                <a:latin typeface="Comic Sans MS" charset="0"/>
              </a:rPr>
              <a:t>(February, </a:t>
            </a:r>
            <a:r>
              <a:rPr lang="en-US" sz="1800" dirty="0">
                <a:solidFill>
                  <a:srgbClr val="FF00FF"/>
                </a:solidFill>
                <a:latin typeface="Comic Sans MS" charset="0"/>
              </a:rPr>
              <a:t>2011)</a:t>
            </a:r>
            <a:endParaRPr lang="en-US" sz="1800" dirty="0" smtClean="0">
              <a:solidFill>
                <a:srgbClr val="FF00FF"/>
              </a:solidFill>
              <a:latin typeface="Comic Sans MS" charset="0"/>
            </a:endParaRPr>
          </a:p>
          <a:p>
            <a:pPr marL="292100" indent="-292100" algn="l">
              <a:buClr>
                <a:srgbClr val="FF0000"/>
              </a:buClr>
              <a:buFont typeface="Wingdings" charset="2"/>
              <a:buChar char=""/>
              <a:tabLst>
                <a:tab pos="292100" algn="l"/>
              </a:tabLst>
              <a:defRPr/>
            </a:pP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Evaluated 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submitted theses from graduate students </a:t>
            </a: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nominated for the 2011 thesis prize.</a:t>
            </a:r>
            <a:endParaRPr lang="en-US" sz="1800" dirty="0">
              <a:solidFill>
                <a:srgbClr val="000090"/>
              </a:solidFill>
              <a:latin typeface="Comic Sans MS" charset="0"/>
            </a:endParaRPr>
          </a:p>
          <a:p>
            <a:pPr marL="292100" indent="-292100" algn="l">
              <a:buClr>
                <a:srgbClr val="FF0000"/>
              </a:buClr>
              <a:buFont typeface="Wingdings" charset="2"/>
              <a:buChar char=""/>
              <a:tabLst>
                <a:tab pos="292100" algn="l"/>
              </a:tabLst>
              <a:defRPr/>
            </a:pP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Nominated new members to the board through a nomination committee </a:t>
            </a:r>
            <a:r>
              <a:rPr lang="en-US" sz="1800" dirty="0">
                <a:solidFill>
                  <a:srgbClr val="FF00FF"/>
                </a:solidFill>
                <a:latin typeface="Comic Sans MS" charset="0"/>
              </a:rPr>
              <a:t>(elections </a:t>
            </a:r>
            <a:r>
              <a:rPr lang="en-US" sz="1800" dirty="0" smtClean="0">
                <a:solidFill>
                  <a:srgbClr val="FF00FF"/>
                </a:solidFill>
                <a:latin typeface="Comic Sans MS" charset="0"/>
              </a:rPr>
              <a:t>April to early May)</a:t>
            </a:r>
            <a:endParaRPr lang="en-US" sz="1800" dirty="0">
              <a:solidFill>
                <a:srgbClr val="FF00FF"/>
              </a:solidFill>
              <a:latin typeface="Comic Sans MS" charset="0"/>
            </a:endParaRPr>
          </a:p>
          <a:p>
            <a:pPr marL="292100" indent="-292100" algn="l">
              <a:buClr>
                <a:srgbClr val="FF0000"/>
              </a:buClr>
              <a:buFont typeface="Wingdings" charset="2"/>
              <a:buChar char=""/>
              <a:tabLst>
                <a:tab pos="292100" algn="l"/>
              </a:tabLst>
              <a:defRPr/>
            </a:pP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Organized and held “Users Town Meeting” </a:t>
            </a:r>
            <a:r>
              <a:rPr lang="en-US" sz="1800" dirty="0" smtClean="0">
                <a:solidFill>
                  <a:srgbClr val="FF00FF"/>
                </a:solidFill>
                <a:latin typeface="Comic Sans MS" charset="0"/>
              </a:rPr>
              <a:t>(</a:t>
            </a:r>
            <a:r>
              <a:rPr lang="en-US" sz="1800" dirty="0">
                <a:solidFill>
                  <a:srgbClr val="FF00FF"/>
                </a:solidFill>
                <a:latin typeface="Comic Sans MS" charset="0"/>
              </a:rPr>
              <a:t>March 16, 2012</a:t>
            </a:r>
            <a:r>
              <a:rPr lang="en-US" sz="1800" dirty="0" smtClean="0">
                <a:solidFill>
                  <a:srgbClr val="FF00FF"/>
                </a:solidFill>
                <a:latin typeface="Comic Sans MS" charset="0"/>
              </a:rPr>
              <a:t>) 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at Jefferson Lab</a:t>
            </a:r>
          </a:p>
          <a:p>
            <a:pPr marL="292100" indent="-292100" algn="l">
              <a:buClr>
                <a:srgbClr val="FF0000"/>
              </a:buClr>
              <a:buFont typeface="Wingdings" charset="2"/>
              <a:buChar char=""/>
              <a:tabLst>
                <a:tab pos="292100" algn="l"/>
              </a:tabLst>
              <a:defRPr/>
            </a:pP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Science exhibition on Capitol Hill (March </a:t>
            </a: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28-29, 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2012)</a:t>
            </a: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 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(organized by NUFO); Aidan Kelleher </a:t>
            </a:r>
            <a:r>
              <a:rPr lang="en-US" sz="1800" dirty="0">
                <a:solidFill>
                  <a:srgbClr val="FF00FF"/>
                </a:solidFill>
                <a:latin typeface="Comic Sans MS" charset="0"/>
              </a:rPr>
              <a:t>(</a:t>
            </a:r>
            <a:r>
              <a:rPr lang="en-US" sz="1800" dirty="0" err="1">
                <a:solidFill>
                  <a:srgbClr val="FF00FF"/>
                </a:solidFill>
                <a:latin typeface="Comic Sans MS" charset="0"/>
              </a:rPr>
              <a:t>UGBoD</a:t>
            </a:r>
            <a:r>
              <a:rPr lang="en-US" sz="1800" dirty="0">
                <a:solidFill>
                  <a:srgbClr val="FF00FF"/>
                </a:solidFill>
                <a:latin typeface="Comic Sans MS" charset="0"/>
              </a:rPr>
              <a:t> postdoc rep)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 </a:t>
            </a: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attended</a:t>
            </a:r>
          </a:p>
          <a:p>
            <a:pPr marL="292100" indent="-292100" algn="l">
              <a:buClr>
                <a:srgbClr val="FF0000"/>
              </a:buClr>
              <a:buFont typeface="Wingdings" charset="2"/>
              <a:buChar char=""/>
              <a:tabLst>
                <a:tab pos="292100" algn="l"/>
              </a:tabLst>
              <a:defRPr/>
            </a:pP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Held satellite meeting at the APS April Meeting in Atlanta, 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GA </a:t>
            </a:r>
            <a:r>
              <a:rPr lang="en-US" sz="1800" dirty="0" smtClean="0">
                <a:solidFill>
                  <a:srgbClr val="FF00FF"/>
                </a:solidFill>
                <a:latin typeface="Comic Sans MS" charset="0"/>
              </a:rPr>
              <a:t>(April, 2012)</a:t>
            </a:r>
            <a:endParaRPr lang="en-US" sz="1800" dirty="0">
              <a:solidFill>
                <a:srgbClr val="FF00FF"/>
              </a:solidFill>
              <a:latin typeface="Comic Sans MS" charset="0"/>
            </a:endParaRPr>
          </a:p>
          <a:p>
            <a:pPr marL="292100" indent="-292100" algn="l">
              <a:buClr>
                <a:srgbClr val="FF0000"/>
              </a:buClr>
              <a:buFont typeface="Wingdings" charset="2"/>
              <a:buChar char=""/>
              <a:defRPr/>
            </a:pP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Received feedback from 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the user community and </a:t>
            </a: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helped </a:t>
            </a:r>
            <a:r>
              <a:rPr lang="en-US" sz="1800" dirty="0">
                <a:solidFill>
                  <a:srgbClr val="000090"/>
                </a:solidFill>
                <a:latin typeface="Comic Sans MS" charset="0"/>
              </a:rPr>
              <a:t>resolve any </a:t>
            </a: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issues through discussions with Lab management and JSA / SURA</a:t>
            </a:r>
          </a:p>
          <a:p>
            <a:pPr marL="292100" indent="-292100" algn="l">
              <a:buClr>
                <a:srgbClr val="FF0000"/>
              </a:buClr>
              <a:buFont typeface="Wingdings" charset="2"/>
              <a:buChar char=""/>
              <a:defRPr/>
            </a:pP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Two </a:t>
            </a:r>
            <a:r>
              <a:rPr lang="en-US" sz="1800" dirty="0" err="1" smtClean="0">
                <a:solidFill>
                  <a:srgbClr val="000090"/>
                </a:solidFill>
                <a:latin typeface="Comic Sans MS" charset="0"/>
              </a:rPr>
              <a:t>UGBoD</a:t>
            </a:r>
            <a:r>
              <a:rPr lang="en-US" sz="1800" dirty="0" smtClean="0">
                <a:solidFill>
                  <a:srgbClr val="000090"/>
                </a:solidFill>
                <a:latin typeface="Comic Sans MS" charset="0"/>
              </a:rPr>
              <a:t> meetings annually at Jefferson Lab </a:t>
            </a:r>
          </a:p>
          <a:p>
            <a:pPr algn="l">
              <a:buFont typeface="Arial" charset="0"/>
              <a:buChar char="•"/>
              <a:defRPr/>
            </a:pPr>
            <a:endParaRPr lang="en-US" sz="1800" dirty="0">
              <a:latin typeface="Comic Sans MS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609600"/>
          </a:xfrm>
          <a:solidFill>
            <a:srgbClr val="000090"/>
          </a:solidFill>
        </p:spPr>
        <p:txBody>
          <a:bodyPr lIns="90000" tIns="46800" rIns="90000" bIns="46800">
            <a:noAutofit/>
          </a:bodyPr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chemeClr val="bg1"/>
                </a:solidFill>
                <a:latin typeface="Verdana" charset="0"/>
              </a:rPr>
              <a:t>Interaction with JSA Programs Committee</a:t>
            </a:r>
            <a:endParaRPr lang="en-US" sz="32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83513" cy="5410200"/>
          </a:xfrm>
        </p:spPr>
        <p:txBody>
          <a:bodyPr lIns="90000" tIns="46800" rIns="90000" bIns="46800">
            <a:normAutofit fontScale="92500" lnSpcReduction="10000"/>
          </a:bodyPr>
          <a:lstStyle/>
          <a:p>
            <a:pPr marL="338138" indent="-319088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FF0000"/>
              </a:buClr>
              <a:buFont typeface="Wingdings" charset="2"/>
              <a:buChar char="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2000" dirty="0" err="1" smtClean="0">
                <a:solidFill>
                  <a:srgbClr val="000080"/>
                </a:solidFill>
                <a:latin typeface="Comic Sans MS" charset="0"/>
              </a:rPr>
              <a:t>UGBoD</a:t>
            </a:r>
            <a:r>
              <a:rPr lang="en-US" sz="2000" dirty="0" smtClean="0">
                <a:solidFill>
                  <a:srgbClr val="000080"/>
                </a:solidFill>
                <a:latin typeface="Comic Sans MS" charset="0"/>
              </a:rPr>
              <a:t> Chair takes part in 2 annual meetings and reports on User Group activities (last meeting: St. Petersburg, FL)</a:t>
            </a:r>
          </a:p>
          <a:p>
            <a:pPr marL="338138" indent="-319088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FF0000"/>
              </a:buClr>
              <a:buFont typeface="Wingdings" charset="2"/>
              <a:buChar char="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2000" dirty="0" err="1" smtClean="0">
                <a:solidFill>
                  <a:srgbClr val="000080"/>
                </a:solidFill>
                <a:latin typeface="Comic Sans MS" charset="0"/>
              </a:rPr>
              <a:t>UGBoD</a:t>
            </a:r>
            <a:r>
              <a:rPr lang="en-US" sz="2000" dirty="0" smtClean="0">
                <a:solidFill>
                  <a:srgbClr val="000080"/>
                </a:solidFill>
                <a:latin typeface="Comic Sans MS" charset="0"/>
              </a:rPr>
              <a:t> evaluates user-submitted proposals (usually in August) and passes along ratings and comments to Programs Committee</a:t>
            </a:r>
          </a:p>
          <a:p>
            <a:pPr marL="738188" lvl="1" indent="-319088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008000"/>
              </a:buClr>
              <a:buFont typeface="Arial"/>
              <a:buChar char="➥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600" dirty="0" smtClean="0">
                <a:solidFill>
                  <a:srgbClr val="000080"/>
                </a:solidFill>
                <a:latin typeface="Comic Sans MS" charset="0"/>
              </a:rPr>
              <a:t>junior scientist travel support, </a:t>
            </a:r>
            <a:r>
              <a:rPr lang="en-US" sz="1600" dirty="0" err="1" smtClean="0">
                <a:solidFill>
                  <a:srgbClr val="000080"/>
                </a:solidFill>
                <a:latin typeface="Comic Sans MS" charset="0"/>
              </a:rPr>
              <a:t>postdoc</a:t>
            </a:r>
            <a:r>
              <a:rPr lang="en-US" sz="1600" dirty="0" smtClean="0">
                <a:solidFill>
                  <a:srgbClr val="000080"/>
                </a:solidFill>
                <a:latin typeface="Comic Sans MS" charset="0"/>
              </a:rPr>
              <a:t> interview training, graduate student </a:t>
            </a:r>
            <a:r>
              <a:rPr lang="en-US" sz="1600" dirty="0" err="1" smtClean="0">
                <a:solidFill>
                  <a:srgbClr val="000080"/>
                </a:solidFill>
                <a:latin typeface="Comic Sans MS" charset="0"/>
              </a:rPr>
              <a:t>organziation</a:t>
            </a:r>
            <a:endParaRPr lang="en-US" sz="1600" dirty="0" smtClean="0">
              <a:solidFill>
                <a:srgbClr val="000080"/>
              </a:solidFill>
              <a:latin typeface="Comic Sans MS" charset="0"/>
            </a:endParaRPr>
          </a:p>
          <a:p>
            <a:pPr marL="738188" lvl="1" indent="-319088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008000"/>
              </a:buClr>
              <a:buFont typeface="Arial"/>
              <a:buChar char="➥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600" dirty="0" smtClean="0">
                <a:solidFill>
                  <a:srgbClr val="000080"/>
                </a:solidFill>
                <a:latin typeface="Comic Sans MS" charset="0"/>
              </a:rPr>
              <a:t>topical workshops, collaborative efforts</a:t>
            </a:r>
          </a:p>
          <a:p>
            <a:pPr marL="738188" lvl="1" indent="-319088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008000"/>
              </a:buClr>
              <a:buFont typeface="Arial"/>
              <a:buChar char="➥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600" dirty="0" err="1" smtClean="0">
                <a:solidFill>
                  <a:srgbClr val="000080"/>
                </a:solidFill>
                <a:latin typeface="Comic Sans MS" charset="0"/>
              </a:rPr>
              <a:t>JLab</a:t>
            </a:r>
            <a:r>
              <a:rPr lang="en-US" sz="1600" dirty="0" smtClean="0">
                <a:solidFill>
                  <a:srgbClr val="000080"/>
                </a:solidFill>
                <a:latin typeface="Comic Sans MS" charset="0"/>
              </a:rPr>
              <a:t> and JSA-generated initiatives (e.g. Outstanding Nuclear Physics Award – first awarded to Bill </a:t>
            </a:r>
            <a:r>
              <a:rPr lang="en-US" sz="1600" dirty="0" err="1" smtClean="0">
                <a:solidFill>
                  <a:srgbClr val="000080"/>
                </a:solidFill>
                <a:latin typeface="Comic Sans MS" charset="0"/>
              </a:rPr>
              <a:t>Bertozzi</a:t>
            </a:r>
            <a:r>
              <a:rPr lang="en-US" sz="1600" dirty="0" smtClean="0">
                <a:solidFill>
                  <a:srgbClr val="000080"/>
                </a:solidFill>
                <a:latin typeface="Comic Sans MS" charset="0"/>
              </a:rPr>
              <a:t> in June 2011)</a:t>
            </a:r>
          </a:p>
          <a:p>
            <a:pPr marL="338138" indent="-319088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FF0000"/>
              </a:buClr>
              <a:buFont typeface="Wingdings" charset="2"/>
              <a:buChar char="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2000" dirty="0" smtClean="0">
                <a:solidFill>
                  <a:srgbClr val="000080"/>
                </a:solidFill>
                <a:latin typeface="Comic Sans MS" charset="0"/>
              </a:rPr>
              <a:t>JSA </a:t>
            </a:r>
            <a:r>
              <a:rPr lang="en-US" sz="2000" dirty="0">
                <a:solidFill>
                  <a:srgbClr val="000080"/>
                </a:solidFill>
                <a:latin typeface="Comic Sans MS" charset="0"/>
              </a:rPr>
              <a:t>Initiatives funds </a:t>
            </a:r>
            <a:r>
              <a:rPr lang="en-US" sz="2000" dirty="0" smtClean="0">
                <a:solidFill>
                  <a:srgbClr val="000080"/>
                </a:solidFill>
                <a:latin typeface="Comic Sans MS" charset="0"/>
              </a:rPr>
              <a:t>several User Group activities</a:t>
            </a:r>
            <a:endParaRPr lang="en-US" sz="1800" dirty="0">
              <a:solidFill>
                <a:srgbClr val="000080"/>
              </a:solidFill>
              <a:latin typeface="Comic Sans MS" charset="0"/>
            </a:endParaRPr>
          </a:p>
          <a:p>
            <a:pPr marL="738188" lvl="1" indent="-319088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008000"/>
              </a:buClr>
              <a:buFont typeface="Arial"/>
              <a:buChar char="➥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600" dirty="0" smtClean="0">
                <a:solidFill>
                  <a:srgbClr val="000080"/>
                </a:solidFill>
                <a:latin typeface="Comic Sans MS" charset="0"/>
                <a:ea typeface="DejaVu Sans" charset="0"/>
                <a:cs typeface="DejaVu Sans" charset="0"/>
              </a:rPr>
              <a:t>Two Satellite Meetings per year - in Fall 2011,  APS</a:t>
            </a:r>
            <a:r>
              <a:rPr lang="en-US" sz="1600" dirty="0">
                <a:solidFill>
                  <a:srgbClr val="000080"/>
                </a:solidFill>
                <a:latin typeface="Comic Sans MS" charset="0"/>
                <a:ea typeface="DejaVu Sans" charset="0"/>
                <a:cs typeface="DejaVu Sans" charset="0"/>
              </a:rPr>
              <a:t>/DNP Meeting in </a:t>
            </a:r>
            <a:r>
              <a:rPr lang="en-US" sz="1600" dirty="0" smtClean="0">
                <a:solidFill>
                  <a:srgbClr val="000080"/>
                </a:solidFill>
                <a:latin typeface="Comic Sans MS" charset="0"/>
                <a:ea typeface="DejaVu Sans" charset="0"/>
                <a:cs typeface="DejaVu Sans" charset="0"/>
              </a:rPr>
              <a:t>Lansing and in Spring 2012, APS April meeting in Atlanta. </a:t>
            </a:r>
            <a:br>
              <a:rPr lang="en-US" sz="1600" dirty="0" smtClean="0">
                <a:solidFill>
                  <a:srgbClr val="000080"/>
                </a:solidFill>
                <a:latin typeface="Comic Sans MS" charset="0"/>
                <a:ea typeface="DejaVu Sans" charset="0"/>
                <a:cs typeface="DejaVu Sans" charset="0"/>
              </a:rPr>
            </a:br>
            <a:r>
              <a:rPr lang="en-US" sz="1600" dirty="0" smtClean="0">
                <a:solidFill>
                  <a:srgbClr val="000080"/>
                </a:solidFill>
                <a:latin typeface="Comic Sans MS" charset="0"/>
                <a:ea typeface="DejaVu Sans" charset="0"/>
                <a:cs typeface="DejaVu Sans" charset="0"/>
              </a:rPr>
              <a:t>Presentations by </a:t>
            </a:r>
            <a:r>
              <a:rPr lang="en-US" sz="1600" dirty="0" err="1" smtClean="0">
                <a:solidFill>
                  <a:srgbClr val="000080"/>
                </a:solidFill>
                <a:latin typeface="Comic Sans MS" charset="0"/>
                <a:ea typeface="DejaVu Sans" charset="0"/>
                <a:cs typeface="DejaVu Sans" charset="0"/>
              </a:rPr>
              <a:t>UGBoD</a:t>
            </a:r>
            <a:r>
              <a:rPr lang="en-US" sz="1600" dirty="0" smtClean="0">
                <a:solidFill>
                  <a:srgbClr val="000080"/>
                </a:solidFill>
                <a:latin typeface="Comic Sans MS" charset="0"/>
                <a:ea typeface="DejaVu Sans" charset="0"/>
                <a:cs typeface="DejaVu Sans" charset="0"/>
              </a:rPr>
              <a:t> Chair and Jefferson Lab leadership, Q&amp;A</a:t>
            </a:r>
            <a:endParaRPr lang="en-US" sz="1600" dirty="0">
              <a:solidFill>
                <a:srgbClr val="000080"/>
              </a:solidFill>
              <a:latin typeface="Comic Sans MS" charset="0"/>
              <a:ea typeface="DejaVu Sans" charset="0"/>
              <a:cs typeface="DejaVu Sans" charset="0"/>
            </a:endParaRPr>
          </a:p>
          <a:p>
            <a:pPr marL="738188" lvl="1" indent="-319088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008000"/>
              </a:buClr>
              <a:buFont typeface="Arial"/>
              <a:buChar char="➥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600" dirty="0" smtClean="0">
                <a:solidFill>
                  <a:srgbClr val="000080"/>
                </a:solidFill>
                <a:latin typeface="Comic Sans MS" charset="0"/>
              </a:rPr>
              <a:t>Postdoctoral Prize</a:t>
            </a:r>
            <a:endParaRPr lang="en-US" sz="2000" dirty="0">
              <a:solidFill>
                <a:srgbClr val="000080"/>
              </a:solidFill>
              <a:latin typeface="Comic Sans MS" charset="0"/>
            </a:endParaRPr>
          </a:p>
          <a:p>
            <a:pPr marL="738188" lvl="1" indent="-319088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008000"/>
              </a:buClr>
              <a:buFont typeface="Arial"/>
              <a:buChar char="➥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600" dirty="0" smtClean="0">
                <a:solidFill>
                  <a:srgbClr val="000080"/>
                </a:solidFill>
                <a:latin typeface="Comic Sans MS" charset="0"/>
              </a:rPr>
              <a:t>Thesis Prize</a:t>
            </a:r>
            <a:endParaRPr lang="en-US" sz="2000" dirty="0">
              <a:solidFill>
                <a:srgbClr val="000080"/>
              </a:solidFill>
              <a:latin typeface="Comic Sans MS" charset="0"/>
            </a:endParaRPr>
          </a:p>
          <a:p>
            <a:pPr marL="738188" lvl="1" indent="-319088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008000"/>
              </a:buClr>
              <a:buFont typeface="Arial"/>
              <a:buChar char="➥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600" dirty="0" smtClean="0">
                <a:solidFill>
                  <a:srgbClr val="000080"/>
                </a:solidFill>
                <a:latin typeface="Comic Sans MS" charset="0"/>
              </a:rPr>
              <a:t>Users </a:t>
            </a:r>
            <a:r>
              <a:rPr lang="en-US" sz="1600" dirty="0">
                <a:solidFill>
                  <a:srgbClr val="000080"/>
                </a:solidFill>
                <a:latin typeface="Comic Sans MS" charset="0"/>
              </a:rPr>
              <a:t>Group Annual Meeting</a:t>
            </a:r>
            <a:r>
              <a:rPr lang="en-US" sz="1400" dirty="0">
                <a:solidFill>
                  <a:srgbClr val="000080"/>
                </a:solidFill>
                <a:latin typeface="Comic Sans MS" charset="0"/>
              </a:rPr>
              <a:t> </a:t>
            </a:r>
            <a:r>
              <a:rPr lang="en-US" sz="1400" dirty="0" smtClean="0">
                <a:solidFill>
                  <a:srgbClr val="000080"/>
                </a:solidFill>
                <a:latin typeface="Comic Sans MS" charset="0"/>
              </a:rPr>
              <a:t>(+Poster Competition, Student lunches)</a:t>
            </a:r>
            <a:endParaRPr lang="en-US" sz="1800" dirty="0">
              <a:solidFill>
                <a:srgbClr val="000080"/>
              </a:solidFill>
              <a:latin typeface="Comic Sans MS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7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7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idx="1"/>
          </p:nvPr>
        </p:nvSpPr>
        <p:spPr>
          <a:xfrm>
            <a:off x="0" y="1447800"/>
            <a:ext cx="5410200" cy="5410200"/>
          </a:xfrm>
        </p:spPr>
        <p:txBody>
          <a:bodyPr lIns="90000" tIns="46800" rIns="90000" bIns="46800"/>
          <a:lstStyle/>
          <a:p>
            <a:pPr marL="338138" indent="-319088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1800" dirty="0">
                <a:solidFill>
                  <a:srgbClr val="000080"/>
                </a:solidFill>
                <a:latin typeface="Comic Sans MS" charset="0"/>
              </a:rPr>
              <a:t>Winner </a:t>
            </a:r>
            <a:r>
              <a:rPr lang="en-US" sz="1800" dirty="0" smtClean="0">
                <a:solidFill>
                  <a:srgbClr val="000080"/>
                </a:solidFill>
                <a:latin typeface="Comic Sans MS" charset="0"/>
              </a:rPr>
              <a:t>2012: </a:t>
            </a:r>
            <a:r>
              <a:rPr lang="en-US" sz="1800" dirty="0" smtClean="0">
                <a:solidFill>
                  <a:srgbClr val="FF00FF"/>
                </a:solidFill>
                <a:latin typeface="Comic Sans MS" charset="0"/>
              </a:rPr>
              <a:t>Sarah Phillips </a:t>
            </a:r>
            <a:endParaRPr lang="en-US" sz="1800" dirty="0">
              <a:solidFill>
                <a:srgbClr val="FF00FF"/>
              </a:solidFill>
              <a:latin typeface="Comic Sans MS" charset="0"/>
            </a:endParaRPr>
          </a:p>
          <a:p>
            <a:pPr marL="338138" indent="-319088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1800" dirty="0">
                <a:solidFill>
                  <a:srgbClr val="000080"/>
                </a:solidFill>
                <a:latin typeface="Comic Sans MS" charset="0"/>
              </a:rPr>
              <a:t>Criteria: a record of accomplishment in physics, a planned high-impact Jefferson Lab physics program, and promise of further accomplishments in the Jefferson Lab research fields in the future.</a:t>
            </a:r>
          </a:p>
          <a:p>
            <a:pPr marL="338138" indent="-319088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1800" dirty="0" smtClean="0">
                <a:solidFill>
                  <a:srgbClr val="800000"/>
                </a:solidFill>
                <a:latin typeface="Comic Sans MS" charset="0"/>
              </a:rPr>
              <a:t>Sarah </a:t>
            </a:r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will speak at the  June 4-6, 2012 Users Meeting</a:t>
            </a:r>
          </a:p>
          <a:p>
            <a:pPr marL="338138" indent="-319088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Board expects that we will have a new winner each year – previous winners will not be eligible to win again</a:t>
            </a:r>
          </a:p>
          <a:p>
            <a:pPr marL="338138" indent="-319088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THANKS to Jefferson Science Associates for funding this award</a:t>
            </a:r>
          </a:p>
        </p:txBody>
      </p:sp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5562600" y="5257800"/>
            <a:ext cx="3200400" cy="104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38138" indent="-319088" algn="ctr">
              <a:lnSpc>
                <a:spcPct val="116000"/>
              </a:lnSpc>
              <a:spcAft>
                <a:spcPts val="725"/>
              </a:spcAft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Comic Sans MS" charset="0"/>
              </a:rPr>
              <a:t>Next Deadline: Probably early January, 2013</a:t>
            </a:r>
            <a:br>
              <a:rPr lang="en-US" sz="1800" b="1" dirty="0" smtClean="0">
                <a:solidFill>
                  <a:srgbClr val="FF0000"/>
                </a:solidFill>
                <a:latin typeface="Comic Sans MS" charset="0"/>
              </a:rPr>
            </a:br>
            <a:endParaRPr lang="en-US" sz="1800" b="1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27651" name="Rectangle 1"/>
          <p:cNvSpPr>
            <a:spLocks noChangeArrowheads="1"/>
          </p:cNvSpPr>
          <p:nvPr/>
        </p:nvSpPr>
        <p:spPr bwMode="auto">
          <a:xfrm>
            <a:off x="609600" y="457200"/>
            <a:ext cx="8229600" cy="457200"/>
          </a:xfrm>
          <a:prstGeom prst="rect">
            <a:avLst/>
          </a:prstGeom>
          <a:solidFill>
            <a:srgbClr val="000090"/>
          </a:solidFill>
          <a:ln>
            <a:noFill/>
          </a:ln>
          <a:extLs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102000"/>
              </a:lnSpc>
              <a:buFont typeface="Verdana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>
                <a:latin typeface="Verdana" charset="0"/>
              </a:rPr>
              <a:t>JSA Postdoctoral Research Prize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447800"/>
            <a:ext cx="3696152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3657600"/>
            <a:ext cx="3368763" cy="8683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Project: Produce and detect “true </a:t>
            </a:r>
            <a:r>
              <a:rPr lang="en-US" sz="1800" dirty="0" err="1" smtClean="0">
                <a:solidFill>
                  <a:schemeClr val="tx1"/>
                </a:solidFill>
              </a:rPr>
              <a:t>muonium</a:t>
            </a:r>
            <a:r>
              <a:rPr lang="en-US" sz="1800" dirty="0" smtClean="0">
                <a:solidFill>
                  <a:schemeClr val="tx1"/>
                </a:solidFill>
              </a:rPr>
              <a:t>” µ</a:t>
            </a:r>
            <a:r>
              <a:rPr lang="en-US" sz="1800" baseline="30000" dirty="0" smtClean="0">
                <a:solidFill>
                  <a:schemeClr val="tx1"/>
                </a:solidFill>
              </a:rPr>
              <a:t>+</a:t>
            </a:r>
            <a:r>
              <a:rPr lang="en-US" sz="1800" dirty="0" smtClean="0">
                <a:solidFill>
                  <a:schemeClr val="tx1"/>
                </a:solidFill>
              </a:rPr>
              <a:t>µ</a:t>
            </a:r>
            <a:r>
              <a:rPr lang="en-US" sz="1800" baseline="30000" dirty="0" smtClean="0">
                <a:solidFill>
                  <a:schemeClr val="tx1"/>
                </a:solidFill>
              </a:rPr>
              <a:t>-</a:t>
            </a:r>
            <a:r>
              <a:rPr lang="en-US" sz="1800" dirty="0" smtClean="0">
                <a:solidFill>
                  <a:schemeClr val="tx1"/>
                </a:solidFill>
              </a:rPr>
              <a:t> using the HPS experiment in Hall B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296154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93679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  <a:solidFill>
            <a:srgbClr val="000090"/>
          </a:solidFill>
        </p:spPr>
        <p:txBody>
          <a:bodyPr lIns="90000" tIns="46800" rIns="90000" bIns="46800">
            <a:normAutofit fontScale="90000"/>
          </a:bodyPr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chemeClr val="bg1"/>
                </a:solidFill>
                <a:latin typeface="Verdana" charset="0"/>
              </a:rPr>
              <a:t>Thesis Prize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610600" cy="3733800"/>
          </a:xfrm>
          <a:ln>
            <a:solidFill>
              <a:srgbClr val="FF6600"/>
            </a:solidFill>
            <a:round/>
            <a:headEnd/>
            <a:tailEnd/>
          </a:ln>
        </p:spPr>
        <p:txBody>
          <a:bodyPr lIns="90000" tIns="46800" rIns="90000" bIns="46800">
            <a:normAutofit/>
          </a:bodyPr>
          <a:lstStyle/>
          <a:p>
            <a:pPr marL="338138" indent="-319088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FF00FF"/>
              </a:buClr>
              <a:buFont typeface="Wingdings" charset="2"/>
              <a:buChar char="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2000" dirty="0" smtClean="0">
                <a:solidFill>
                  <a:srgbClr val="000080"/>
                </a:solidFill>
                <a:latin typeface="Comic Sans MS" charset="0"/>
              </a:rPr>
              <a:t>Last </a:t>
            </a:r>
            <a:r>
              <a:rPr lang="en-US" sz="2000" dirty="0">
                <a:solidFill>
                  <a:srgbClr val="000080"/>
                </a:solidFill>
                <a:latin typeface="Comic Sans MS" charset="0"/>
              </a:rPr>
              <a:t>year’s </a:t>
            </a:r>
            <a:r>
              <a:rPr lang="en-US" sz="2000" dirty="0" smtClean="0">
                <a:solidFill>
                  <a:srgbClr val="000080"/>
                </a:solidFill>
                <a:latin typeface="Comic Sans MS" charset="0"/>
              </a:rPr>
              <a:t>winner was:</a:t>
            </a:r>
            <a:r>
              <a:rPr lang="en-US" sz="2000" dirty="0">
                <a:solidFill>
                  <a:srgbClr val="000080"/>
                </a:solidFill>
                <a:latin typeface="Comic Sans MS" charset="0"/>
              </a:rPr>
              <a:t> </a:t>
            </a:r>
            <a:r>
              <a:rPr lang="en-US" sz="2000" dirty="0" err="1" smtClean="0">
                <a:solidFill>
                  <a:srgbClr val="FF00FF"/>
                </a:solidFill>
                <a:latin typeface="Comic Sans MS" charset="0"/>
              </a:rPr>
              <a:t>Xin</a:t>
            </a:r>
            <a:r>
              <a:rPr lang="en-US" sz="2000" dirty="0" smtClean="0">
                <a:solidFill>
                  <a:srgbClr val="FF00FF"/>
                </a:solidFill>
                <a:latin typeface="Comic Sans MS" charset="0"/>
              </a:rPr>
              <a:t> </a:t>
            </a:r>
            <a:r>
              <a:rPr lang="en-US" sz="2000" dirty="0" err="1" smtClean="0">
                <a:solidFill>
                  <a:srgbClr val="FF00FF"/>
                </a:solidFill>
                <a:latin typeface="Comic Sans MS" charset="0"/>
              </a:rPr>
              <a:t>Qian</a:t>
            </a:r>
            <a:r>
              <a:rPr lang="en-US" sz="2000" dirty="0" smtClean="0">
                <a:solidFill>
                  <a:srgbClr val="FF00FF"/>
                </a:solidFill>
                <a:latin typeface="Comic Sans MS" charset="0"/>
              </a:rPr>
              <a:t> </a:t>
            </a:r>
            <a:r>
              <a:rPr lang="en-US" sz="2000" dirty="0" smtClean="0">
                <a:solidFill>
                  <a:srgbClr val="000080"/>
                </a:solidFill>
                <a:latin typeface="Comic Sans MS" charset="0"/>
              </a:rPr>
              <a:t> </a:t>
            </a:r>
            <a:r>
              <a:rPr lang="en-US" sz="1800" dirty="0" smtClean="0">
                <a:solidFill>
                  <a:srgbClr val="000080"/>
                </a:solidFill>
                <a:latin typeface="Comic Sans MS" charset="0"/>
              </a:rPr>
              <a:t>(Duke University, now at CALTECH)</a:t>
            </a:r>
            <a:endParaRPr lang="en-US" sz="2000" dirty="0" smtClean="0">
              <a:solidFill>
                <a:srgbClr val="000080"/>
              </a:solidFill>
              <a:latin typeface="Comic Sans MS" charset="0"/>
            </a:endParaRPr>
          </a:p>
          <a:p>
            <a:pPr marL="338138" indent="-319088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FF00FF"/>
              </a:buClr>
              <a:buFont typeface="Wingdings" charset="2"/>
              <a:buChar char="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2000" dirty="0">
                <a:solidFill>
                  <a:srgbClr val="000080"/>
                </a:solidFill>
                <a:latin typeface="Comic Sans MS" charset="0"/>
              </a:rPr>
              <a:t>Received  10 </a:t>
            </a:r>
            <a:r>
              <a:rPr lang="en-US" sz="2000" dirty="0" smtClean="0">
                <a:solidFill>
                  <a:srgbClr val="000080"/>
                </a:solidFill>
                <a:latin typeface="Comic Sans MS" charset="0"/>
              </a:rPr>
              <a:t>applications for 2011. </a:t>
            </a:r>
            <a:r>
              <a:rPr lang="en-US" sz="2000" dirty="0" err="1">
                <a:solidFill>
                  <a:srgbClr val="000080"/>
                </a:solidFill>
                <a:latin typeface="Comic Sans MS" charset="0"/>
              </a:rPr>
              <a:t>UGBoD</a:t>
            </a:r>
            <a:r>
              <a:rPr lang="en-US" sz="2000" dirty="0">
                <a:solidFill>
                  <a:srgbClr val="000080"/>
                </a:solidFill>
                <a:latin typeface="Comic Sans MS" charset="0"/>
              </a:rPr>
              <a:t> selected three finalists which are </a:t>
            </a:r>
            <a:r>
              <a:rPr lang="en-US" sz="2000" dirty="0" smtClean="0">
                <a:solidFill>
                  <a:srgbClr val="000080"/>
                </a:solidFill>
                <a:latin typeface="Comic Sans MS" charset="0"/>
              </a:rPr>
              <a:t>evaluated </a:t>
            </a:r>
            <a:r>
              <a:rPr lang="en-US" sz="2000" dirty="0">
                <a:solidFill>
                  <a:srgbClr val="000080"/>
                </a:solidFill>
                <a:latin typeface="Comic Sans MS" charset="0"/>
              </a:rPr>
              <a:t>by selection panel:</a:t>
            </a:r>
            <a:br>
              <a:rPr lang="en-US" sz="2000" dirty="0">
                <a:solidFill>
                  <a:srgbClr val="000080"/>
                </a:solidFill>
                <a:latin typeface="Comic Sans MS" charset="0"/>
              </a:rPr>
            </a:br>
            <a:r>
              <a:rPr lang="en-US" sz="2000" dirty="0">
                <a:solidFill>
                  <a:srgbClr val="000080"/>
                </a:solidFill>
                <a:latin typeface="Comic Sans MS" charset="0"/>
              </a:rPr>
              <a:t>Doug </a:t>
            </a:r>
            <a:r>
              <a:rPr lang="en-US" sz="2000" dirty="0" err="1">
                <a:solidFill>
                  <a:srgbClr val="000080"/>
                </a:solidFill>
                <a:latin typeface="Comic Sans MS" charset="0"/>
              </a:rPr>
              <a:t>Higinbotham</a:t>
            </a:r>
            <a:r>
              <a:rPr lang="en-US" sz="2000" dirty="0">
                <a:solidFill>
                  <a:srgbClr val="000080"/>
                </a:solidFill>
                <a:latin typeface="Comic Sans MS" charset="0"/>
              </a:rPr>
              <a:t>, </a:t>
            </a:r>
            <a:r>
              <a:rPr lang="en-US" sz="2000" dirty="0" err="1">
                <a:solidFill>
                  <a:srgbClr val="000080"/>
                </a:solidFill>
                <a:latin typeface="Comic Sans MS" charset="0"/>
              </a:rPr>
              <a:t>Hari</a:t>
            </a:r>
            <a:r>
              <a:rPr lang="en-US" sz="2000" dirty="0">
                <a:solidFill>
                  <a:srgbClr val="000080"/>
                </a:solidFill>
                <a:latin typeface="Comic Sans MS" charset="0"/>
              </a:rPr>
              <a:t> </a:t>
            </a:r>
            <a:r>
              <a:rPr lang="en-US" sz="2000" dirty="0" err="1">
                <a:solidFill>
                  <a:srgbClr val="000080"/>
                </a:solidFill>
                <a:latin typeface="Comic Sans MS" charset="0"/>
              </a:rPr>
              <a:t>Areti</a:t>
            </a:r>
            <a:r>
              <a:rPr lang="en-US" sz="2000" dirty="0">
                <a:solidFill>
                  <a:srgbClr val="000080"/>
                </a:solidFill>
                <a:latin typeface="Comic Sans MS" charset="0"/>
              </a:rPr>
              <a:t> and Carl </a:t>
            </a:r>
            <a:r>
              <a:rPr lang="en-US" sz="2000" dirty="0" smtClean="0">
                <a:solidFill>
                  <a:srgbClr val="000080"/>
                </a:solidFill>
                <a:latin typeface="Comic Sans MS" charset="0"/>
              </a:rPr>
              <a:t>Carlson</a:t>
            </a:r>
            <a:endParaRPr lang="en-US" sz="2000" dirty="0">
              <a:solidFill>
                <a:srgbClr val="000080"/>
              </a:solidFill>
              <a:latin typeface="Comic Sans MS" charset="0"/>
            </a:endParaRPr>
          </a:p>
          <a:p>
            <a:pPr marL="338138" indent="-319088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FF00FF"/>
              </a:buClr>
              <a:buFont typeface="Wingdings" charset="2"/>
              <a:buChar char="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2000" dirty="0">
                <a:solidFill>
                  <a:srgbClr val="000080"/>
                </a:solidFill>
                <a:latin typeface="Comic Sans MS" charset="0"/>
              </a:rPr>
              <a:t>Winner will be announced at 2012 User Group Meeting and will give a presentation</a:t>
            </a:r>
          </a:p>
          <a:p>
            <a:pPr marL="338138" indent="-319088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FF00FF"/>
              </a:buClr>
              <a:buFont typeface="Wingdings" charset="2"/>
              <a:buChar char="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2000" dirty="0" smtClean="0">
                <a:solidFill>
                  <a:srgbClr val="32946A"/>
                </a:solidFill>
                <a:latin typeface="Comic Sans MS" charset="0"/>
              </a:rPr>
              <a:t>Thanks </a:t>
            </a:r>
            <a:r>
              <a:rPr lang="en-US" sz="2000" dirty="0">
                <a:solidFill>
                  <a:srgbClr val="32946A"/>
                </a:solidFill>
                <a:latin typeface="Comic Sans MS" charset="0"/>
              </a:rPr>
              <a:t>to the </a:t>
            </a:r>
            <a:r>
              <a:rPr lang="en-US" sz="2000" dirty="0" err="1">
                <a:solidFill>
                  <a:srgbClr val="32946A"/>
                </a:solidFill>
                <a:latin typeface="Comic Sans MS" charset="0"/>
              </a:rPr>
              <a:t>UGBoD</a:t>
            </a:r>
            <a:r>
              <a:rPr lang="en-US" sz="2000" dirty="0">
                <a:solidFill>
                  <a:srgbClr val="32946A"/>
                </a:solidFill>
                <a:latin typeface="Comic Sans MS" charset="0"/>
              </a:rPr>
              <a:t> and final judging panel and </a:t>
            </a:r>
            <a:r>
              <a:rPr lang="en-US" sz="2000" dirty="0" smtClean="0">
                <a:solidFill>
                  <a:srgbClr val="32946A"/>
                </a:solidFill>
                <a:latin typeface="Comic Sans MS" charset="0"/>
              </a:rPr>
              <a:t>JSA for funding</a:t>
            </a:r>
            <a:endParaRPr lang="en-US" sz="2000" dirty="0">
              <a:solidFill>
                <a:srgbClr val="32946A"/>
              </a:solidFill>
              <a:latin typeface="Comic Sans MS" charset="0"/>
            </a:endParaRPr>
          </a:p>
          <a:p>
            <a:pPr marL="338138" indent="-319088" eaLnBrk="1" hangingPunct="1">
              <a:lnSpc>
                <a:spcPct val="116000"/>
              </a:lnSpc>
              <a:spcBef>
                <a:spcPct val="0"/>
              </a:spcBef>
              <a:spcAft>
                <a:spcPts val="725"/>
              </a:spcAft>
              <a:buClr>
                <a:srgbClr val="FF00FF"/>
              </a:buClr>
              <a:buFont typeface="Wingdings" charset="2"/>
              <a:buChar char=""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</a:tabLst>
              <a:defRPr/>
            </a:pPr>
            <a:r>
              <a:rPr lang="en-US" sz="1800" dirty="0">
                <a:solidFill>
                  <a:srgbClr val="000080"/>
                </a:solidFill>
                <a:latin typeface="Comic Sans MS" charset="0"/>
              </a:rPr>
              <a:t>Criteria for evaluation: quality of written thesis (40%), contribution of student to </a:t>
            </a:r>
            <a:r>
              <a:rPr lang="en-US" sz="1800" dirty="0" smtClean="0">
                <a:solidFill>
                  <a:srgbClr val="000080"/>
                </a:solidFill>
                <a:latin typeface="Comic Sans MS" charset="0"/>
              </a:rPr>
              <a:t>work (</a:t>
            </a:r>
            <a:r>
              <a:rPr lang="en-US" sz="1800" dirty="0">
                <a:solidFill>
                  <a:srgbClr val="000080"/>
                </a:solidFill>
                <a:latin typeface="Comic Sans MS" charset="0"/>
              </a:rPr>
              <a:t>30%), impact of </a:t>
            </a:r>
            <a:r>
              <a:rPr lang="en-US" sz="1800" dirty="0" smtClean="0">
                <a:solidFill>
                  <a:srgbClr val="000080"/>
                </a:solidFill>
                <a:latin typeface="Comic Sans MS" charset="0"/>
              </a:rPr>
              <a:t>work (</a:t>
            </a:r>
            <a:r>
              <a:rPr lang="en-US" sz="1800" dirty="0">
                <a:solidFill>
                  <a:srgbClr val="000080"/>
                </a:solidFill>
                <a:latin typeface="Comic Sans MS" charset="0"/>
              </a:rPr>
              <a:t>15%), service to </a:t>
            </a:r>
            <a:r>
              <a:rPr lang="en-US" sz="1800" dirty="0" err="1">
                <a:solidFill>
                  <a:srgbClr val="000080"/>
                </a:solidFill>
                <a:latin typeface="Comic Sans MS" charset="0"/>
              </a:rPr>
              <a:t>JLab</a:t>
            </a:r>
            <a:r>
              <a:rPr lang="en-US" sz="1800" dirty="0">
                <a:solidFill>
                  <a:srgbClr val="000080"/>
                </a:solidFill>
                <a:latin typeface="Comic Sans MS" charset="0"/>
              </a:rPr>
              <a:t> physics (15%</a:t>
            </a:r>
            <a:r>
              <a:rPr lang="en-US" sz="1800" dirty="0" smtClean="0">
                <a:solidFill>
                  <a:srgbClr val="000080"/>
                </a:solidFill>
                <a:latin typeface="Comic Sans MS" charset="0"/>
              </a:rPr>
              <a:t>)</a:t>
            </a:r>
            <a:endParaRPr lang="en-US" sz="1800" dirty="0">
              <a:solidFill>
                <a:srgbClr val="000080"/>
              </a:solidFill>
              <a:latin typeface="Comic Sans MS" charset="0"/>
            </a:endParaRPr>
          </a:p>
        </p:txBody>
      </p:sp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524000" y="4953000"/>
            <a:ext cx="6172200" cy="95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Next </a:t>
            </a:r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deadline: Probably 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January 31</a:t>
            </a:r>
            <a:r>
              <a:rPr lang="en-US" sz="2000" b="1" baseline="30000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st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2013</a:t>
            </a:r>
            <a:endParaRPr lang="en-US" sz="2000" b="1" dirty="0">
              <a:solidFill>
                <a:srgbClr val="FF0000"/>
              </a:solidFill>
              <a:latin typeface="Comic Sans MS" charset="0"/>
              <a:cs typeface="Comic Sans MS" charset="0"/>
            </a:endParaRPr>
          </a:p>
          <a:p>
            <a:pPr algn="ctr" eaLnBrk="1" hangingPunct="1"/>
            <a:r>
              <a:rPr lang="en-US" sz="2000" b="1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Theses completed in </a:t>
            </a:r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2012 </a:t>
            </a:r>
            <a:r>
              <a:rPr lang="en-US" sz="2000" b="1" dirty="0">
                <a:solidFill>
                  <a:srgbClr val="FF0000"/>
                </a:solidFill>
                <a:latin typeface="Comic Sans MS" charset="0"/>
                <a:cs typeface="Comic Sans MS" charset="0"/>
              </a:rPr>
              <a:t>or the last quarter of </a:t>
            </a:r>
            <a:r>
              <a:rPr lang="en-US" sz="2000" b="1" dirty="0" smtClean="0">
                <a:solidFill>
                  <a:srgbClr val="FF0000"/>
                </a:solidFill>
                <a:latin typeface="Comic Sans MS" charset="0"/>
                <a:cs typeface="Comic Sans MS" charset="0"/>
              </a:rPr>
              <a:t>2011 will be eligible</a:t>
            </a:r>
            <a:endParaRPr lang="en-US" sz="2000" b="1" dirty="0">
              <a:solidFill>
                <a:srgbClr val="FF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JLab</a:t>
            </a:r>
            <a:r>
              <a:rPr lang="en-US" dirty="0" smtClean="0"/>
              <a:t> S&amp;T Review, Newport News, VA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34000" y="0"/>
            <a:ext cx="3582030" cy="5560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A58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UGBoD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A581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Elections</a:t>
            </a:r>
            <a:endParaRPr 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A581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81600" y="609600"/>
            <a:ext cx="4114800" cy="6248400"/>
          </a:xfrm>
          <a:prstGeom prst="rect">
            <a:avLst/>
          </a:prstGeom>
        </p:spPr>
        <p:txBody>
          <a:bodyPr>
            <a:normAutofit/>
          </a:bodyPr>
          <a:lstStyle>
            <a:lvl1pPr marL="341313" indent="-341313" algn="l" defTabSz="457200" rtl="0" eaLnBrk="0" fontAlgn="base" hangingPunct="0">
              <a:lnSpc>
                <a:spcPct val="102000"/>
              </a:lnSpc>
              <a:spcBef>
                <a:spcPts val="550"/>
              </a:spcBef>
              <a:spcAft>
                <a:spcPct val="0"/>
              </a:spcAft>
              <a:buClr>
                <a:srgbClr val="FF6600"/>
              </a:buClr>
              <a:buSzPct val="111000"/>
              <a:buFont typeface="Wingdings" charset="0"/>
              <a:buChar char=""/>
              <a:defRPr sz="2200">
                <a:solidFill>
                  <a:srgbClr val="5F5F5F"/>
                </a:solidFill>
                <a:latin typeface="Comic Sans MS"/>
                <a:ea typeface="ＭＳ Ｐゴシック" charset="0"/>
                <a:cs typeface="DejaVu Sans" charset="0"/>
              </a:defRPr>
            </a:lvl1pPr>
            <a:lvl2pPr marL="741363" indent="-284163" algn="l" defTabSz="457200" rtl="0" eaLnBrk="0" fontAlgn="base" hangingPunct="0">
              <a:lnSpc>
                <a:spcPct val="102000"/>
              </a:lnSpc>
              <a:spcBef>
                <a:spcPts val="4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charset="0"/>
              <a:buChar char="–"/>
              <a:defRPr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02000"/>
              </a:lnSpc>
              <a:spcBef>
                <a:spcPts val="40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charset="0"/>
              <a:buChar char="•"/>
              <a:defRPr sz="16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02000"/>
              </a:lnSpc>
              <a:spcBef>
                <a:spcPts val="3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charset="0"/>
              <a:buChar char="–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02000"/>
              </a:lnSpc>
              <a:spcBef>
                <a:spcPts val="3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charset="0"/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fontAlgn="base">
              <a:lnSpc>
                <a:spcPct val="102000"/>
              </a:lnSpc>
              <a:spcBef>
                <a:spcPts val="3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pitchFamily="19" charset="0"/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fontAlgn="base">
              <a:lnSpc>
                <a:spcPct val="102000"/>
              </a:lnSpc>
              <a:spcBef>
                <a:spcPts val="3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pitchFamily="19" charset="0"/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fontAlgn="base">
              <a:lnSpc>
                <a:spcPct val="102000"/>
              </a:lnSpc>
              <a:spcBef>
                <a:spcPts val="3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pitchFamily="19" charset="0"/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fontAlgn="base">
              <a:lnSpc>
                <a:spcPct val="102000"/>
              </a:lnSpc>
              <a:spcBef>
                <a:spcPts val="350"/>
              </a:spcBef>
              <a:spcAft>
                <a:spcPct val="0"/>
              </a:spcAft>
              <a:buClr>
                <a:srgbClr val="5F5F5F"/>
              </a:buClr>
              <a:buSzPct val="100000"/>
              <a:buFont typeface="Verdana" pitchFamily="19" charset="0"/>
              <a:buChar char="»"/>
              <a:defRPr sz="1400">
                <a:solidFill>
                  <a:srgbClr val="5F5F5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Elections </a:t>
            </a:r>
            <a:r>
              <a:rPr lang="en-US" dirty="0" smtClean="0"/>
              <a:t>during April and early May</a:t>
            </a:r>
            <a:endParaRPr lang="en-US" dirty="0"/>
          </a:p>
          <a:p>
            <a:r>
              <a:rPr lang="en-US" dirty="0" smtClean="0"/>
              <a:t>Great candidates thanks to Nominating Committee:</a:t>
            </a:r>
          </a:p>
          <a:p>
            <a:pPr lvl="1"/>
            <a:r>
              <a:rPr lang="en-US" sz="1900" dirty="0" smtClean="0">
                <a:solidFill>
                  <a:srgbClr val="000090"/>
                </a:solidFill>
              </a:rPr>
              <a:t>M. Eric Christy (HU)</a:t>
            </a:r>
            <a:r>
              <a:rPr lang="en-US" sz="1900" dirty="0" smtClean="0"/>
              <a:t>, chair</a:t>
            </a:r>
          </a:p>
          <a:p>
            <a:pPr lvl="1"/>
            <a:r>
              <a:rPr lang="en-US" sz="1900" dirty="0" err="1" smtClean="0">
                <a:solidFill>
                  <a:srgbClr val="000090"/>
                </a:solidFill>
              </a:rPr>
              <a:t>Raffaella</a:t>
            </a:r>
            <a:r>
              <a:rPr lang="en-US" sz="1900" dirty="0" smtClean="0">
                <a:solidFill>
                  <a:srgbClr val="000090"/>
                </a:solidFill>
              </a:rPr>
              <a:t> </a:t>
            </a:r>
            <a:r>
              <a:rPr lang="en-US" sz="1900" dirty="0" err="1" smtClean="0">
                <a:solidFill>
                  <a:srgbClr val="000090"/>
                </a:solidFill>
              </a:rPr>
              <a:t>DeVita</a:t>
            </a:r>
            <a:r>
              <a:rPr lang="en-US" sz="1900" dirty="0" smtClean="0">
                <a:solidFill>
                  <a:srgbClr val="000090"/>
                </a:solidFill>
              </a:rPr>
              <a:t> (</a:t>
            </a:r>
            <a:r>
              <a:rPr lang="en-US" sz="1900" dirty="0" err="1" smtClean="0">
                <a:solidFill>
                  <a:srgbClr val="000090"/>
                </a:solidFill>
              </a:rPr>
              <a:t>Genova</a:t>
            </a:r>
            <a:r>
              <a:rPr lang="en-US" sz="1900" dirty="0" smtClean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1900" dirty="0" smtClean="0">
                <a:solidFill>
                  <a:srgbClr val="000090"/>
                </a:solidFill>
              </a:rPr>
              <a:t>Ron Gilman (Rutgers)</a:t>
            </a:r>
          </a:p>
          <a:p>
            <a:pPr lvl="1"/>
            <a:r>
              <a:rPr lang="en-US" sz="1900" dirty="0" err="1" smtClean="0">
                <a:solidFill>
                  <a:srgbClr val="000090"/>
                </a:solidFill>
              </a:rPr>
              <a:t>Beni</a:t>
            </a:r>
            <a:r>
              <a:rPr lang="en-US" sz="1900" dirty="0" smtClean="0">
                <a:solidFill>
                  <a:srgbClr val="000090"/>
                </a:solidFill>
              </a:rPr>
              <a:t> </a:t>
            </a:r>
            <a:r>
              <a:rPr lang="en-US" sz="1900" dirty="0" err="1" smtClean="0">
                <a:solidFill>
                  <a:srgbClr val="000090"/>
                </a:solidFill>
              </a:rPr>
              <a:t>Zihlmann</a:t>
            </a:r>
            <a:r>
              <a:rPr lang="en-US" sz="1900" dirty="0" smtClean="0">
                <a:solidFill>
                  <a:srgbClr val="000090"/>
                </a:solidFill>
              </a:rPr>
              <a:t> (Jefferson Lab)</a:t>
            </a:r>
          </a:p>
          <a:p>
            <a:r>
              <a:rPr lang="en-US" dirty="0" smtClean="0"/>
              <a:t>2 candidates for chair-elect (will become chair in 2013)</a:t>
            </a:r>
          </a:p>
          <a:p>
            <a:pPr lvl="1"/>
            <a:r>
              <a:rPr lang="en-US" sz="1900" dirty="0" smtClean="0">
                <a:solidFill>
                  <a:srgbClr val="660066"/>
                </a:solidFill>
              </a:rPr>
              <a:t>John Arrington (Argonne)</a:t>
            </a:r>
          </a:p>
          <a:p>
            <a:pPr lvl="1"/>
            <a:r>
              <a:rPr lang="en-US" sz="1900" dirty="0" err="1" smtClean="0">
                <a:solidFill>
                  <a:srgbClr val="660066"/>
                </a:solidFill>
              </a:rPr>
              <a:t>Chaden</a:t>
            </a:r>
            <a:r>
              <a:rPr lang="en-US" sz="1900" dirty="0" smtClean="0">
                <a:solidFill>
                  <a:srgbClr val="660066"/>
                </a:solidFill>
              </a:rPr>
              <a:t> </a:t>
            </a:r>
            <a:r>
              <a:rPr lang="en-US" sz="1900" dirty="0" err="1" smtClean="0">
                <a:solidFill>
                  <a:srgbClr val="660066"/>
                </a:solidFill>
              </a:rPr>
              <a:t>Djalali</a:t>
            </a:r>
            <a:r>
              <a:rPr lang="en-US" sz="1900" dirty="0" smtClean="0">
                <a:solidFill>
                  <a:srgbClr val="660066"/>
                </a:solidFill>
              </a:rPr>
              <a:t> (South Carolina)</a:t>
            </a:r>
          </a:p>
          <a:p>
            <a:r>
              <a:rPr lang="en-US" dirty="0" smtClean="0"/>
              <a:t>7 candidates for 3 at-large positions, 2 candidates each for postdoc rep. and graduate student rep.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May 09,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JLab S&amp;T Review, Newport News, VA</a:t>
            </a:r>
            <a:endParaRPr lang="en-US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5828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1404</Words>
  <Application>Microsoft Office PowerPoint</Application>
  <PresentationFormat>On-screen Show (4:3)</PresentationFormat>
  <Paragraphs>136</Paragraphs>
  <Slides>14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The Jefferson Lab Users Group Report</vt:lpstr>
      <vt:lpstr>WHO is the Users Group?</vt:lpstr>
      <vt:lpstr>User Group Board of Director (UGBoD)</vt:lpstr>
      <vt:lpstr>Recent Users Group Board Activities</vt:lpstr>
      <vt:lpstr>Interaction with JSA Programs Committee</vt:lpstr>
      <vt:lpstr>Slide 11</vt:lpstr>
      <vt:lpstr>Slide 12</vt:lpstr>
      <vt:lpstr>Thesis Prize</vt:lpstr>
      <vt:lpstr>Slide 14</vt:lpstr>
      <vt:lpstr>Outreach</vt:lpstr>
      <vt:lpstr>Satellite Meeting</vt:lpstr>
      <vt:lpstr>Slide 17</vt:lpstr>
      <vt:lpstr>Slide 18</vt:lpstr>
      <vt:lpstr>Conclusion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the JLab Users Group</dc:title>
  <dc:creator>ronald gilman</dc:creator>
  <cp:lastModifiedBy>Pat Stroop</cp:lastModifiedBy>
  <cp:revision>134</cp:revision>
  <cp:lastPrinted>2012-04-24T21:38:58Z</cp:lastPrinted>
  <dcterms:created xsi:type="dcterms:W3CDTF">2012-05-08T22:31:26Z</dcterms:created>
  <dcterms:modified xsi:type="dcterms:W3CDTF">2012-05-08T22:31:47Z</dcterms:modified>
</cp:coreProperties>
</file>