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embeddings/Microsoft_Equation8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Override PartName="/ppt/embeddings/Microsoft_Equation7.bin" ContentType="application/vnd.openxmlformats-officedocument.oleObject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61" r:id="rId4"/>
    <p:sldId id="262" r:id="rId5"/>
    <p:sldId id="264" r:id="rId6"/>
    <p:sldId id="268" r:id="rId7"/>
    <p:sldId id="269" r:id="rId8"/>
    <p:sldId id="271" r:id="rId9"/>
    <p:sldId id="273" r:id="rId10"/>
    <p:sldId id="274" r:id="rId11"/>
    <p:sldId id="278" r:id="rId12"/>
    <p:sldId id="276" r:id="rId13"/>
    <p:sldId id="280" r:id="rId14"/>
    <p:sldId id="281" r:id="rId15"/>
    <p:sldId id="282" r:id="rId16"/>
    <p:sldId id="287" r:id="rId17"/>
    <p:sldId id="283" r:id="rId18"/>
    <p:sldId id="284" r:id="rId19"/>
  </p:sldIdLst>
  <p:sldSz cx="9144000" cy="6858000" type="screen4x3"/>
  <p:notesSz cx="9232900" cy="6934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Edward Nissen" initials="E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"/>
      </p:ext>
    </p:extLst>
  </p:showPr>
  <p:clrMru>
    <a:srgbClr val="0000FF"/>
    <a:srgbClr val="66FFFF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307" autoAdjust="0"/>
    <p:restoredTop sz="94904" autoAdjust="0"/>
  </p:normalViewPr>
  <p:slideViewPr>
    <p:cSldViewPr snapToGrid="0" snapToObjects="1">
      <p:cViewPr>
        <p:scale>
          <a:sx n="106" d="100"/>
          <a:sy n="106" d="100"/>
        </p:scale>
        <p:origin x="-1680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commentAuthors" Target="commentAuthors.xml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3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1347" cy="3469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9440" y="0"/>
            <a:ext cx="4001347" cy="3469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75574-D12C-4AAA-8108-77256311C93F}" type="datetimeFigureOut">
              <a:rPr lang="en-US" smtClean="0"/>
              <a:pPr/>
              <a:t>5/8/12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060"/>
            <a:ext cx="4001347" cy="3469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9440" y="6586060"/>
            <a:ext cx="4001347" cy="3469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98F69-46E6-45C7-A40A-54D7A8BEC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36802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0923" cy="3467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9840" y="0"/>
            <a:ext cx="4000923" cy="3467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D44768-9BE3-4DD1-912A-8B6CC5EB3CCB}" type="datetimeFigureOut">
              <a:rPr lang="en-US"/>
              <a:pPr>
                <a:defRPr/>
              </a:pPr>
              <a:t>5/8/12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2900" y="519113"/>
            <a:ext cx="34671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290" y="3293746"/>
            <a:ext cx="7386320" cy="31203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287"/>
            <a:ext cx="4000923" cy="3467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9840" y="6586287"/>
            <a:ext cx="4000923" cy="3467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B1F07A-BB7C-460F-9BDB-49C187789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288393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0AF08-E0CB-4FFC-A2FE-EF25C9C36828}" type="slidenum">
              <a:rPr lang="en-US" smtClean="0">
                <a:latin typeface="Times" charset="0"/>
              </a:rPr>
              <a:pPr/>
              <a:t>6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D3DE7-FC57-4980-9591-3F478B9FE9D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A1C4D-D66C-48EF-A7D1-3A8784023CFE}" type="slidenum">
              <a:rPr lang="x-none"/>
              <a:pPr/>
              <a:t>10</a:t>
            </a:fld>
            <a:endParaRPr lang="en-US" dirty="0"/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59" tIns="46179" rIns="92359" bIns="46179"/>
          <a:lstStyle/>
          <a:p>
            <a:pPr eaLnBrk="1" hangingPunct="1"/>
            <a:endParaRPr lang="en-US" dirty="0" smtClean="0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5229840" y="6586288"/>
            <a:ext cx="4000923" cy="34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9" tIns="46179" rIns="92359" bIns="46179" anchor="b"/>
          <a:lstStyle/>
          <a:p>
            <a:pPr defTabSz="914061"/>
            <a:fld id="{57853D1C-2236-4D04-B0BC-0905459177C6}" type="slidenum">
              <a:rPr lang="x-none" sz="1200">
                <a:latin typeface="Times"/>
              </a:rPr>
              <a:pPr defTabSz="914061"/>
              <a:t>10</a:t>
            </a:fld>
            <a:endParaRPr lang="en-US" sz="1200" dirty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025373" y="6485000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257E4D79-37BD-4BD2-8F21-EBEDB82D7C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76288" y="6448425"/>
            <a:ext cx="118027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28800" y="6448425"/>
            <a:ext cx="2940711" cy="365125"/>
          </a:xfrm>
        </p:spPr>
        <p:txBody>
          <a:bodyPr/>
          <a:lstStyle>
            <a:lvl1pPr>
              <a:defRPr b="0">
                <a:effectLst/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S&amp;T Review May 9-11,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1525F527-FBDD-4F7C-BDC2-BECA21A8D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B87DB55-76D8-44AE-A99E-41BC260E6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73225" y="6478245"/>
            <a:ext cx="232416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F0112F7-B045-43BF-8B76-7CBD4F79B5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CDBCFF2-D9CB-4E3C-B171-1F932DCE6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7C339A-B866-4E96-8636-5D664A70F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63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BADE00A-300C-4FAC-A3DC-1DA3E81D7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73224" y="64782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2" r:id="rId6"/>
    <p:sldLayoutId id="2147483661" r:id="rId7"/>
    <p:sldLayoutId id="214748366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fontAlgn="base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fontAlgn="base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4" Type="http://schemas.openxmlformats.org/officeDocument/2006/relationships/oleObject" Target="../embeddings/Microsoft_Equation9.bin"/><Relationship Id="rId4" Type="http://schemas.openxmlformats.org/officeDocument/2006/relationships/oleObject" Target="../embeddings/Microsoft_Equation1.bin"/><Relationship Id="rId7" Type="http://schemas.openxmlformats.org/officeDocument/2006/relationships/oleObject" Target="../embeddings/Microsoft_Equation3.bin"/><Relationship Id="rId11" Type="http://schemas.openxmlformats.org/officeDocument/2006/relationships/oleObject" Target="../embeddings/Microsoft_Equation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8" Type="http://schemas.openxmlformats.org/officeDocument/2006/relationships/oleObject" Target="../embeddings/Microsoft_Equation4.bin"/><Relationship Id="rId13" Type="http://schemas.openxmlformats.org/officeDocument/2006/relationships/oleObject" Target="../embeddings/Microsoft_Equation8.bin"/><Relationship Id="rId10" Type="http://schemas.openxmlformats.org/officeDocument/2006/relationships/image" Target="../media/image11.png"/><Relationship Id="rId5" Type="http://schemas.openxmlformats.org/officeDocument/2006/relationships/oleObject" Target="../embeddings/Microsoft_Equation2.bin"/><Relationship Id="rId12" Type="http://schemas.openxmlformats.org/officeDocument/2006/relationships/oleObject" Target="../embeddings/Microsoft_Equation7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5.bin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em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Relationship Id="rId5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1437968"/>
            <a:ext cx="7772400" cy="1470025"/>
          </a:xfrm>
        </p:spPr>
        <p:txBody>
          <a:bodyPr/>
          <a:lstStyle/>
          <a:p>
            <a:pPr algn="ctr"/>
            <a:r>
              <a:rPr lang="en-US" sz="4800" b="1" dirty="0" smtClean="0"/>
              <a:t>MEIC Machine Design</a:t>
            </a:r>
            <a:endParaRPr lang="en-US" sz="4800" b="1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1371600" y="3384755"/>
            <a:ext cx="6400800" cy="1648045"/>
          </a:xfrm>
        </p:spPr>
        <p:txBody>
          <a:bodyPr/>
          <a:lstStyle/>
          <a:p>
            <a:r>
              <a:rPr lang="en-US" sz="3200" b="1" dirty="0" err="1" smtClean="0"/>
              <a:t>Yuhong</a:t>
            </a:r>
            <a:r>
              <a:rPr lang="en-US" sz="3200" b="1" dirty="0" smtClean="0"/>
              <a:t> Zhang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77181" y="6190188"/>
            <a:ext cx="6273935" cy="33855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charset="0"/>
              </a:rPr>
              <a:t>Science &amp; Technology Review, May 9</a:t>
            </a:r>
            <a:r>
              <a:rPr lang="en-US" sz="1600" b="1" baseline="30000" dirty="0" smtClean="0">
                <a:latin typeface="Arial" charset="0"/>
              </a:rPr>
              <a:t>th</a:t>
            </a:r>
            <a:r>
              <a:rPr lang="en-US" sz="1600" b="1" dirty="0" smtClean="0">
                <a:latin typeface="Arial" charset="0"/>
              </a:rPr>
              <a:t> – 11</a:t>
            </a:r>
            <a:r>
              <a:rPr lang="en-US" sz="1600" b="1" baseline="30000" dirty="0" smtClean="0">
                <a:latin typeface="Arial" charset="0"/>
              </a:rPr>
              <a:t>th</a:t>
            </a:r>
            <a:r>
              <a:rPr lang="en-US" sz="1600" b="1" dirty="0" smtClean="0">
                <a:latin typeface="Arial" charset="0"/>
              </a:rPr>
              <a:t>, 2011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-34636" y="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 sz="3600" b="1" dirty="0" smtClean="0"/>
              <a:t>ERL Circulator Electron Cooler</a:t>
            </a:r>
          </a:p>
        </p:txBody>
      </p:sp>
      <p:grpSp>
        <p:nvGrpSpPr>
          <p:cNvPr id="2" name="Group 135"/>
          <p:cNvGrpSpPr/>
          <p:nvPr/>
        </p:nvGrpSpPr>
        <p:grpSpPr>
          <a:xfrm>
            <a:off x="197240" y="832798"/>
            <a:ext cx="3760673" cy="2053872"/>
            <a:chOff x="1096084" y="691275"/>
            <a:chExt cx="7484779" cy="4519528"/>
          </a:xfrm>
        </p:grpSpPr>
        <p:sp>
          <p:nvSpPr>
            <p:cNvPr id="26628" name="Rectangle 3"/>
            <p:cNvSpPr>
              <a:spLocks noChangeArrowheads="1"/>
            </p:cNvSpPr>
            <p:nvPr/>
          </p:nvSpPr>
          <p:spPr bwMode="auto">
            <a:xfrm>
              <a:off x="2706793" y="1495533"/>
              <a:ext cx="3505200" cy="37320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9" name="Line 4"/>
            <p:cNvSpPr>
              <a:spLocks noChangeShapeType="1"/>
            </p:cNvSpPr>
            <p:nvPr/>
          </p:nvSpPr>
          <p:spPr bwMode="auto">
            <a:xfrm>
              <a:off x="4594860" y="3661831"/>
              <a:ext cx="22098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0" name="Arc 5"/>
            <p:cNvSpPr>
              <a:spLocks/>
            </p:cNvSpPr>
            <p:nvPr/>
          </p:nvSpPr>
          <p:spPr bwMode="auto">
            <a:xfrm flipH="1">
              <a:off x="1148927" y="1682133"/>
              <a:ext cx="1071033" cy="1026303"/>
            </a:xfrm>
            <a:custGeom>
              <a:avLst/>
              <a:gdLst>
                <a:gd name="T0" fmla="*/ 67905674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1" name="Arc 6"/>
            <p:cNvSpPr>
              <a:spLocks/>
            </p:cNvSpPr>
            <p:nvPr/>
          </p:nvSpPr>
          <p:spPr bwMode="auto">
            <a:xfrm flipH="1" flipV="1">
              <a:off x="1148926" y="2615136"/>
              <a:ext cx="1083733" cy="1046695"/>
            </a:xfrm>
            <a:custGeom>
              <a:avLst/>
              <a:gdLst>
                <a:gd name="T0" fmla="*/ 70348821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2" name="Arc 7"/>
            <p:cNvSpPr>
              <a:spLocks/>
            </p:cNvSpPr>
            <p:nvPr/>
          </p:nvSpPr>
          <p:spPr bwMode="auto">
            <a:xfrm>
              <a:off x="6698827" y="1682133"/>
              <a:ext cx="1071033" cy="1026303"/>
            </a:xfrm>
            <a:custGeom>
              <a:avLst/>
              <a:gdLst>
                <a:gd name="T0" fmla="*/ 67905674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3" name="Arc 8"/>
            <p:cNvSpPr>
              <a:spLocks/>
            </p:cNvSpPr>
            <p:nvPr/>
          </p:nvSpPr>
          <p:spPr bwMode="auto">
            <a:xfrm flipV="1">
              <a:off x="6728460" y="2615136"/>
              <a:ext cx="1041400" cy="1046695"/>
            </a:xfrm>
            <a:custGeom>
              <a:avLst/>
              <a:gdLst>
                <a:gd name="T0" fmla="*/ 62424169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H="1">
              <a:off x="7283027" y="1682133"/>
              <a:ext cx="6815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 flipH="1">
              <a:off x="1294553" y="1682133"/>
              <a:ext cx="6815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H="1">
              <a:off x="4069927" y="1588833"/>
              <a:ext cx="681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flipH="1">
              <a:off x="4069927" y="1775434"/>
              <a:ext cx="681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2846493" y="3661831"/>
              <a:ext cx="681567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39" name="Oval 16"/>
            <p:cNvSpPr>
              <a:spLocks noChangeArrowheads="1"/>
            </p:cNvSpPr>
            <p:nvPr/>
          </p:nvSpPr>
          <p:spPr bwMode="auto">
            <a:xfrm rot="19275161">
              <a:off x="7473427" y="1792689"/>
              <a:ext cx="224565" cy="63327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0" name="Text Box 17"/>
            <p:cNvSpPr txBox="1">
              <a:spLocks noChangeArrowheads="1"/>
            </p:cNvSpPr>
            <p:nvPr/>
          </p:nvSpPr>
          <p:spPr bwMode="auto">
            <a:xfrm>
              <a:off x="6728463" y="1042845"/>
              <a:ext cx="1852400" cy="609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200" dirty="0">
                  <a:latin typeface="Arial" pitchFamily="34" charset="0"/>
                  <a:cs typeface="Arial" pitchFamily="34" charset="0"/>
                </a:rPr>
                <a:t>ion bunch</a:t>
              </a:r>
            </a:p>
          </p:txBody>
        </p:sp>
        <p:sp>
          <p:nvSpPr>
            <p:cNvPr id="26641" name="Text Box 18"/>
            <p:cNvSpPr txBox="1">
              <a:spLocks noChangeArrowheads="1"/>
            </p:cNvSpPr>
            <p:nvPr/>
          </p:nvSpPr>
          <p:spPr bwMode="auto">
            <a:xfrm>
              <a:off x="6124644" y="1831001"/>
              <a:ext cx="1656853" cy="876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200" dirty="0">
                  <a:latin typeface="Arial" pitchFamily="34" charset="0"/>
                  <a:cs typeface="Arial" pitchFamily="34" charset="0"/>
                </a:rPr>
                <a:t>electron bunch</a:t>
              </a:r>
            </a:p>
          </p:txBody>
        </p:sp>
        <p:sp>
          <p:nvSpPr>
            <p:cNvPr id="26642" name="Text Box 19"/>
            <p:cNvSpPr txBox="1">
              <a:spLocks noChangeArrowheads="1"/>
            </p:cNvSpPr>
            <p:nvPr/>
          </p:nvSpPr>
          <p:spPr bwMode="auto">
            <a:xfrm>
              <a:off x="3065546" y="3056670"/>
              <a:ext cx="2962980" cy="52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circulator 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ring</a:t>
              </a: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06793" y="1215632"/>
              <a:ext cx="3505200" cy="186601"/>
              <a:chOff x="1872" y="1200"/>
              <a:chExt cx="1728" cy="96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26753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54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26751" name="Arc 2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52" name="Arc 2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26749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50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26747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48" name="Arc 3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26745" name="Arc 3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46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26743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44" name="Arc 3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Group 3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26741" name="Arc 4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42" name="Arc 4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26739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40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26737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38" name="Arc 4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26735" name="Arc 4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36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4" name="Group 51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26733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34" name="Arc 5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oup 5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26731" name="Arc 5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32" name="Arc 5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6" name="Group 57"/>
            <p:cNvGrpSpPr>
              <a:grpSpLocks/>
            </p:cNvGrpSpPr>
            <p:nvPr/>
          </p:nvGrpSpPr>
          <p:grpSpPr bwMode="auto">
            <a:xfrm>
              <a:off x="2706793" y="1962034"/>
              <a:ext cx="3505200" cy="186601"/>
              <a:chOff x="1872" y="1680"/>
              <a:chExt cx="1728" cy="96"/>
            </a:xfrm>
          </p:grpSpPr>
          <p:grpSp>
            <p:nvGrpSpPr>
              <p:cNvPr id="17" name="Group 58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26717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18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8" name="Group 61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26715" name="Arc 6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16" name="Arc 6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9" name="Group 64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26713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14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0" name="Group 67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26711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12" name="Arc 6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1" name="Group 70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26709" name="Arc 7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10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2" name="Group 73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26707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08" name="Arc 7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3" name="Group 76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26705" name="Arc 7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06" name="Arc 7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4" name="Group 79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26703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04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5" name="Group 82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26701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02" name="Arc 8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6" name="Group 85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26699" name="Arc 8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700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" name="Group 88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26697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98" name="Arc 9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8" name="Group 91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26695" name="Arc 9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696" name="Arc 9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6645" name="Text Box 94"/>
            <p:cNvSpPr txBox="1">
              <a:spLocks noChangeArrowheads="1"/>
            </p:cNvSpPr>
            <p:nvPr/>
          </p:nvSpPr>
          <p:spPr bwMode="auto">
            <a:xfrm>
              <a:off x="3223707" y="2314490"/>
              <a:ext cx="2434168" cy="52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n-US" sz="1200" dirty="0">
                  <a:latin typeface="Arial" pitchFamily="34" charset="0"/>
                  <a:cs typeface="Arial" pitchFamily="34" charset="0"/>
                </a:rPr>
                <a:t>Cooling section</a:t>
              </a:r>
            </a:p>
          </p:txBody>
        </p:sp>
        <p:sp>
          <p:nvSpPr>
            <p:cNvPr id="26646" name="Text Box 95"/>
            <p:cNvSpPr txBox="1">
              <a:spLocks noChangeArrowheads="1"/>
            </p:cNvSpPr>
            <p:nvPr/>
          </p:nvSpPr>
          <p:spPr bwMode="auto">
            <a:xfrm>
              <a:off x="3208970" y="691275"/>
              <a:ext cx="2413709" cy="52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200" dirty="0">
                  <a:latin typeface="Arial" pitchFamily="34" charset="0"/>
                  <a:cs typeface="Arial" pitchFamily="34" charset="0"/>
                </a:rPr>
                <a:t>solenoid</a:t>
              </a:r>
            </a:p>
          </p:txBody>
        </p:sp>
        <p:sp>
          <p:nvSpPr>
            <p:cNvPr id="26647" name="AutoShape 96"/>
            <p:cNvSpPr>
              <a:spLocks/>
            </p:cNvSpPr>
            <p:nvPr/>
          </p:nvSpPr>
          <p:spPr bwMode="auto">
            <a:xfrm rot="16200000" flipV="1">
              <a:off x="4336712" y="584280"/>
              <a:ext cx="228432" cy="3488268"/>
            </a:xfrm>
            <a:prstGeom prst="leftBrace">
              <a:avLst>
                <a:gd name="adj1" fmla="val 75009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8" name="Rectangle 98"/>
            <p:cNvSpPr>
              <a:spLocks noChangeArrowheads="1"/>
            </p:cNvSpPr>
            <p:nvPr/>
          </p:nvSpPr>
          <p:spPr bwMode="auto">
            <a:xfrm rot="10800000">
              <a:off x="3397873" y="4246676"/>
              <a:ext cx="2119007" cy="373239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0" name="Rectangle 101"/>
            <p:cNvSpPr>
              <a:spLocks noChangeArrowheads="1"/>
            </p:cNvSpPr>
            <p:nvPr/>
          </p:nvSpPr>
          <p:spPr bwMode="auto">
            <a:xfrm rot="10800000" flipH="1">
              <a:off x="2034541" y="4301905"/>
              <a:ext cx="449580" cy="22437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5" name="Line 110"/>
            <p:cNvSpPr>
              <a:spLocks noChangeShapeType="1"/>
            </p:cNvSpPr>
            <p:nvPr/>
          </p:nvSpPr>
          <p:spPr bwMode="auto">
            <a:xfrm rot="16200000">
              <a:off x="5745485" y="3459479"/>
              <a:ext cx="769620" cy="11963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7" name="Text Box 112"/>
            <p:cNvSpPr txBox="1">
              <a:spLocks noChangeArrowheads="1"/>
            </p:cNvSpPr>
            <p:nvPr/>
          </p:nvSpPr>
          <p:spPr bwMode="auto">
            <a:xfrm>
              <a:off x="5310189" y="2856799"/>
              <a:ext cx="2202872" cy="609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200" dirty="0">
                  <a:latin typeface="Arial" pitchFamily="34" charset="0"/>
                  <a:cs typeface="Arial" pitchFamily="34" charset="0"/>
                </a:rPr>
                <a:t>Fast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kicker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8" name="Text Box 113"/>
            <p:cNvSpPr txBox="1">
              <a:spLocks noChangeArrowheads="1"/>
            </p:cNvSpPr>
            <p:nvPr/>
          </p:nvSpPr>
          <p:spPr bwMode="auto">
            <a:xfrm>
              <a:off x="1449311" y="2921539"/>
              <a:ext cx="1862849" cy="609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200" dirty="0">
                  <a:latin typeface="Arial" pitchFamily="34" charset="0"/>
                  <a:cs typeface="Arial" pitchFamily="34" charset="0"/>
                </a:rPr>
                <a:t>Fast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kicker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59" name="Text Box 114"/>
            <p:cNvSpPr txBox="1">
              <a:spLocks noChangeArrowheads="1"/>
            </p:cNvSpPr>
            <p:nvPr/>
          </p:nvSpPr>
          <p:spPr bwMode="auto">
            <a:xfrm>
              <a:off x="3529299" y="4601269"/>
              <a:ext cx="1972343" cy="609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200" dirty="0">
                  <a:latin typeface="Arial" pitchFamily="34" charset="0"/>
                  <a:cs typeface="Arial" pitchFamily="34" charset="0"/>
                </a:rPr>
                <a:t>SRF Linac</a:t>
              </a:r>
            </a:p>
          </p:txBody>
        </p:sp>
        <p:sp>
          <p:nvSpPr>
            <p:cNvPr id="26660" name="Text Box 115"/>
            <p:cNvSpPr txBox="1">
              <a:spLocks noChangeArrowheads="1"/>
            </p:cNvSpPr>
            <p:nvPr/>
          </p:nvSpPr>
          <p:spPr bwMode="auto">
            <a:xfrm>
              <a:off x="5527571" y="4503758"/>
              <a:ext cx="1152441" cy="52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dump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1" name="Text Box 116"/>
            <p:cNvSpPr txBox="1">
              <a:spLocks noChangeArrowheads="1"/>
            </p:cNvSpPr>
            <p:nvPr/>
          </p:nvSpPr>
          <p:spPr bwMode="auto">
            <a:xfrm>
              <a:off x="1542870" y="4516733"/>
              <a:ext cx="1484537" cy="52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injector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3" name="Line 118"/>
            <p:cNvSpPr>
              <a:spLocks noChangeShapeType="1"/>
            </p:cNvSpPr>
            <p:nvPr/>
          </p:nvSpPr>
          <p:spPr bwMode="auto">
            <a:xfrm>
              <a:off x="2475032" y="4411752"/>
              <a:ext cx="923488" cy="78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6" name="Line 121"/>
            <p:cNvSpPr>
              <a:spLocks noChangeShapeType="1"/>
            </p:cNvSpPr>
            <p:nvPr/>
          </p:nvSpPr>
          <p:spPr bwMode="auto">
            <a:xfrm>
              <a:off x="4975860" y="3661831"/>
              <a:ext cx="4572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7" name="Rectangle 122"/>
            <p:cNvSpPr>
              <a:spLocks noChangeArrowheads="1"/>
            </p:cNvSpPr>
            <p:nvPr/>
          </p:nvSpPr>
          <p:spPr bwMode="auto">
            <a:xfrm>
              <a:off x="6609927" y="3447219"/>
              <a:ext cx="194733" cy="37320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669" name="Straight Connector 134"/>
            <p:cNvCxnSpPr>
              <a:cxnSpLocks noChangeShapeType="1"/>
            </p:cNvCxnSpPr>
            <p:nvPr/>
          </p:nvCxnSpPr>
          <p:spPr bwMode="auto">
            <a:xfrm rot="16200000" flipH="1">
              <a:off x="4442460" y="3539911"/>
              <a:ext cx="152400" cy="15240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26670" name="Straight Connector 138"/>
            <p:cNvCxnSpPr>
              <a:cxnSpLocks noChangeShapeType="1"/>
            </p:cNvCxnSpPr>
            <p:nvPr/>
          </p:nvCxnSpPr>
          <p:spPr bwMode="auto">
            <a:xfrm flipV="1">
              <a:off x="4297680" y="3514257"/>
              <a:ext cx="152400" cy="14757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26673" name="Line 4"/>
            <p:cNvSpPr>
              <a:spLocks noChangeShapeType="1"/>
            </p:cNvSpPr>
            <p:nvPr/>
          </p:nvSpPr>
          <p:spPr bwMode="auto">
            <a:xfrm>
              <a:off x="2156460" y="3661831"/>
              <a:ext cx="21336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6" name="Line 2"/>
            <p:cNvSpPr>
              <a:spLocks noChangeShapeType="1"/>
            </p:cNvSpPr>
            <p:nvPr/>
          </p:nvSpPr>
          <p:spPr bwMode="auto">
            <a:xfrm flipV="1">
              <a:off x="1096084" y="1691640"/>
              <a:ext cx="7080176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7" name="Oval 15"/>
            <p:cNvSpPr>
              <a:spLocks noChangeArrowheads="1"/>
            </p:cNvSpPr>
            <p:nvPr/>
          </p:nvSpPr>
          <p:spPr bwMode="auto">
            <a:xfrm>
              <a:off x="7490461" y="1615951"/>
              <a:ext cx="388620" cy="1442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8" name="Rectangle 109"/>
            <p:cNvSpPr>
              <a:spLocks noChangeArrowheads="1"/>
            </p:cNvSpPr>
            <p:nvPr/>
          </p:nvSpPr>
          <p:spPr bwMode="auto">
            <a:xfrm>
              <a:off x="6061569" y="4330010"/>
              <a:ext cx="141111" cy="246221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Line 110"/>
            <p:cNvSpPr>
              <a:spLocks noChangeShapeType="1"/>
            </p:cNvSpPr>
            <p:nvPr/>
          </p:nvSpPr>
          <p:spPr bwMode="auto">
            <a:xfrm rot="16200000" flipH="1">
              <a:off x="2465071" y="3501391"/>
              <a:ext cx="754380" cy="11125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Line 110"/>
            <p:cNvSpPr>
              <a:spLocks noChangeShapeType="1"/>
            </p:cNvSpPr>
            <p:nvPr/>
          </p:nvSpPr>
          <p:spPr bwMode="auto">
            <a:xfrm rot="16200000" flipH="1">
              <a:off x="2442210" y="3669033"/>
              <a:ext cx="342903" cy="487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Line 118"/>
            <p:cNvSpPr>
              <a:spLocks noChangeShapeType="1"/>
            </p:cNvSpPr>
            <p:nvPr/>
          </p:nvSpPr>
          <p:spPr bwMode="auto">
            <a:xfrm>
              <a:off x="2628900" y="4411980"/>
              <a:ext cx="350520" cy="15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Line 110"/>
            <p:cNvSpPr>
              <a:spLocks noChangeShapeType="1"/>
            </p:cNvSpPr>
            <p:nvPr/>
          </p:nvSpPr>
          <p:spPr bwMode="auto">
            <a:xfrm rot="16200000">
              <a:off x="5650230" y="4034790"/>
              <a:ext cx="304800" cy="4800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5" name="Rectangle 9"/>
            <p:cNvSpPr>
              <a:spLocks noChangeArrowheads="1"/>
            </p:cNvSpPr>
            <p:nvPr/>
          </p:nvSpPr>
          <p:spPr bwMode="auto">
            <a:xfrm>
              <a:off x="2186940" y="3492939"/>
              <a:ext cx="194733" cy="37320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0" eaLnBrk="0" hangingPunct="0"/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Line 110"/>
            <p:cNvSpPr>
              <a:spLocks noChangeShapeType="1"/>
            </p:cNvSpPr>
            <p:nvPr/>
          </p:nvSpPr>
          <p:spPr bwMode="auto">
            <a:xfrm rot="16200000" flipH="1">
              <a:off x="5779771" y="4171951"/>
              <a:ext cx="7620" cy="5638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7" name="Rectangular Callout 136"/>
          <p:cNvSpPr/>
          <p:nvPr/>
        </p:nvSpPr>
        <p:spPr bwMode="auto">
          <a:xfrm>
            <a:off x="2033874" y="2886670"/>
            <a:ext cx="2251208" cy="615523"/>
          </a:xfrm>
          <a:prstGeom prst="wedgeRectCallout">
            <a:avLst>
              <a:gd name="adj1" fmla="val 1927"/>
              <a:gd name="adj2" fmla="val -17590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e-bunches circulates </a:t>
            </a:r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10 -100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times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reduction of current from an ERL by a same factor</a:t>
            </a:r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17687" y="758921"/>
            <a:ext cx="43619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Design Choices</a:t>
            </a:r>
          </a:p>
          <a:p>
            <a:pPr marL="457200" indent="-228600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Energy Recovery Linac (ERL)     </a:t>
            </a:r>
          </a:p>
          <a:p>
            <a:pPr marL="457200" indent="-228600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Compact circulator ring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3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meet design challenges</a:t>
            </a:r>
          </a:p>
          <a:p>
            <a:pPr marL="457200" indent="-228600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Large RF power  (up to 81 MW)     </a:t>
            </a:r>
          </a:p>
          <a:p>
            <a:pPr marL="457200" indent="-228600">
              <a:spcBef>
                <a:spcPts val="300"/>
              </a:spcBef>
              <a:buFont typeface="Arial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Long gun lifetime (average current 1.5 A)</a:t>
            </a:r>
          </a:p>
          <a:p>
            <a:pPr marL="457200" indent="-457200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Required technologies</a:t>
            </a:r>
          </a:p>
          <a:p>
            <a:pPr marL="457200" indent="-227013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High bunch charge magnetized gun</a:t>
            </a:r>
          </a:p>
          <a:p>
            <a:pPr marL="457200" indent="-227013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High current ERL (55 MeV, 15 to150 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457200" indent="-227013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Ultra fast kicker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 Box 116"/>
          <p:cNvSpPr txBox="1">
            <a:spLocks noChangeArrowheads="1"/>
          </p:cNvSpPr>
          <p:nvPr/>
        </p:nvSpPr>
        <p:spPr bwMode="auto">
          <a:xfrm>
            <a:off x="1076720" y="2128119"/>
            <a:ext cx="17424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recovery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123"/>
          <p:cNvGrpSpPr/>
          <p:nvPr/>
        </p:nvGrpSpPr>
        <p:grpSpPr>
          <a:xfrm>
            <a:off x="578077" y="4911776"/>
            <a:ext cx="3441048" cy="1356104"/>
            <a:chOff x="715699" y="848430"/>
            <a:chExt cx="8269028" cy="3434011"/>
          </a:xfrm>
        </p:grpSpPr>
        <p:cxnSp>
          <p:nvCxnSpPr>
            <p:cNvPr id="125" name="Straight Connector 124"/>
            <p:cNvCxnSpPr/>
            <p:nvPr/>
          </p:nvCxnSpPr>
          <p:spPr>
            <a:xfrm flipH="1">
              <a:off x="715699" y="871725"/>
              <a:ext cx="5817665" cy="3410716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715699" y="871725"/>
              <a:ext cx="5817665" cy="3410716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 rot="1813969">
              <a:off x="1567956" y="1828406"/>
              <a:ext cx="2016790" cy="232549"/>
            </a:xfrm>
            <a:prstGeom prst="rect">
              <a:avLst/>
            </a:prstGeom>
            <a:solidFill>
              <a:srgbClr val="00B05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813969">
              <a:off x="3664316" y="3068666"/>
              <a:ext cx="2016790" cy="232549"/>
            </a:xfrm>
            <a:prstGeom prst="rect">
              <a:avLst/>
            </a:prstGeom>
            <a:solidFill>
              <a:srgbClr val="00B05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 rot="19789720">
              <a:off x="1490824" y="3145311"/>
              <a:ext cx="2016790" cy="232549"/>
            </a:xfrm>
            <a:prstGeom prst="rect">
              <a:avLst/>
            </a:prstGeom>
            <a:solidFill>
              <a:srgbClr val="00B05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19789720">
              <a:off x="3740319" y="1827533"/>
              <a:ext cx="2016790" cy="232549"/>
            </a:xfrm>
            <a:prstGeom prst="rect">
              <a:avLst/>
            </a:prstGeom>
            <a:solidFill>
              <a:srgbClr val="00B05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Arc 137"/>
            <p:cNvSpPr/>
            <p:nvPr/>
          </p:nvSpPr>
          <p:spPr>
            <a:xfrm>
              <a:off x="4749280" y="1414339"/>
              <a:ext cx="1861653" cy="775163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Arc 138"/>
            <p:cNvSpPr/>
            <p:nvPr/>
          </p:nvSpPr>
          <p:spPr>
            <a:xfrm flipV="1">
              <a:off x="4594142" y="2964664"/>
              <a:ext cx="2016790" cy="697646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0" name="Straight Arrow Connector 139"/>
            <p:cNvCxnSpPr>
              <a:stCxn id="148" idx="2"/>
            </p:cNvCxnSpPr>
            <p:nvPr/>
          </p:nvCxnSpPr>
          <p:spPr>
            <a:xfrm rot="5400000">
              <a:off x="5311306" y="2635220"/>
              <a:ext cx="1357342" cy="80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Arc 140"/>
            <p:cNvSpPr/>
            <p:nvPr/>
          </p:nvSpPr>
          <p:spPr>
            <a:xfrm flipH="1">
              <a:off x="1258681" y="1414339"/>
              <a:ext cx="930826" cy="930195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Arc 141"/>
            <p:cNvSpPr/>
            <p:nvPr/>
          </p:nvSpPr>
          <p:spPr>
            <a:xfrm flipH="1" flipV="1">
              <a:off x="1258681" y="2964664"/>
              <a:ext cx="698120" cy="775162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3" name="Straight Arrow Connector 142"/>
            <p:cNvCxnSpPr>
              <a:stCxn id="141" idx="2"/>
            </p:cNvCxnSpPr>
            <p:nvPr/>
          </p:nvCxnSpPr>
          <p:spPr>
            <a:xfrm rot="5400000">
              <a:off x="483518" y="2654599"/>
              <a:ext cx="1550325" cy="161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948407" y="1026758"/>
              <a:ext cx="542981" cy="310065"/>
            </a:xfrm>
            <a:prstGeom prst="line">
              <a:avLst/>
            </a:prstGeom>
            <a:ln w="3810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0800000" flipV="1">
              <a:off x="715699" y="3972376"/>
              <a:ext cx="542981" cy="310065"/>
            </a:xfrm>
            <a:prstGeom prst="line">
              <a:avLst/>
            </a:prstGeom>
            <a:ln w="3810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5757676" y="3831754"/>
              <a:ext cx="542981" cy="310065"/>
            </a:xfrm>
            <a:prstGeom prst="line">
              <a:avLst/>
            </a:prstGeom>
            <a:ln w="3810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757675" y="1026758"/>
              <a:ext cx="542982" cy="310065"/>
            </a:xfrm>
            <a:prstGeom prst="line">
              <a:avLst/>
            </a:prstGeom>
            <a:ln w="38100">
              <a:solidFill>
                <a:srgbClr val="0033C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Arc 147"/>
            <p:cNvSpPr/>
            <p:nvPr/>
          </p:nvSpPr>
          <p:spPr>
            <a:xfrm>
              <a:off x="5292262" y="1414339"/>
              <a:ext cx="698120" cy="1085228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Arc 148"/>
            <p:cNvSpPr/>
            <p:nvPr/>
          </p:nvSpPr>
          <p:spPr>
            <a:xfrm flipV="1">
              <a:off x="5137124" y="2654599"/>
              <a:ext cx="853257" cy="1007712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0" name="Straight Arrow Connector 149"/>
            <p:cNvCxnSpPr>
              <a:stCxn id="138" idx="2"/>
            </p:cNvCxnSpPr>
            <p:nvPr/>
          </p:nvCxnSpPr>
          <p:spPr>
            <a:xfrm rot="5400000">
              <a:off x="5816391" y="2596462"/>
              <a:ext cx="1589084" cy="161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/>
            <p:cNvSpPr/>
            <p:nvPr/>
          </p:nvSpPr>
          <p:spPr>
            <a:xfrm>
              <a:off x="6533364" y="1956953"/>
              <a:ext cx="155138" cy="930195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2" name="Straight Arrow Connector 151"/>
            <p:cNvCxnSpPr>
              <a:stCxn id="128" idx="3"/>
            </p:cNvCxnSpPr>
            <p:nvPr/>
          </p:nvCxnSpPr>
          <p:spPr>
            <a:xfrm flipH="1" flipV="1">
              <a:off x="1646525" y="1414339"/>
              <a:ext cx="3897426" cy="227800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rot="10800000" flipV="1">
              <a:off x="1568958" y="1322059"/>
              <a:ext cx="4072366" cy="2365054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Left Brace 153"/>
            <p:cNvSpPr/>
            <p:nvPr/>
          </p:nvSpPr>
          <p:spPr>
            <a:xfrm rot="7247026">
              <a:off x="2351872" y="131231"/>
              <a:ext cx="373390" cy="2756988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141958" y="848430"/>
              <a:ext cx="1254561" cy="62349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30 m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Left Brace 155"/>
            <p:cNvSpPr/>
            <p:nvPr/>
          </p:nvSpPr>
          <p:spPr>
            <a:xfrm rot="3610161">
              <a:off x="4381043" y="689379"/>
              <a:ext cx="320619" cy="1915175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 rot="19850309">
              <a:off x="3164191" y="890547"/>
              <a:ext cx="3020417" cy="62349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Solenoid  (20 m)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477829" y="2284603"/>
              <a:ext cx="1229745" cy="5671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SRF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Arc 158"/>
            <p:cNvSpPr/>
            <p:nvPr/>
          </p:nvSpPr>
          <p:spPr>
            <a:xfrm flipH="1">
              <a:off x="6610933" y="1491855"/>
              <a:ext cx="775689" cy="852679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231483" y="1879437"/>
              <a:ext cx="155138" cy="310065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237792" y="1781614"/>
              <a:ext cx="1635874" cy="5671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injector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Arc 161"/>
            <p:cNvSpPr/>
            <p:nvPr/>
          </p:nvSpPr>
          <p:spPr>
            <a:xfrm>
              <a:off x="6533364" y="1491855"/>
              <a:ext cx="775689" cy="852679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Arc 162"/>
            <p:cNvSpPr/>
            <p:nvPr/>
          </p:nvSpPr>
          <p:spPr>
            <a:xfrm flipH="1" flipV="1">
              <a:off x="6610933" y="2809632"/>
              <a:ext cx="775689" cy="852679"/>
            </a:xfrm>
            <a:prstGeom prst="arc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6998777" y="3507278"/>
              <a:ext cx="232707" cy="232549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098335" y="3368925"/>
              <a:ext cx="1886392" cy="5671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dumper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5843882" y="1912491"/>
              <a:ext cx="355281" cy="677364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 rot="18112050">
              <a:off x="6123589" y="3791079"/>
              <a:ext cx="228600" cy="591207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60866" y="3703898"/>
            <a:ext cx="3426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Optimization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eliminating a long return path 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could double the cooling rate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1" name="Group 190"/>
          <p:cNvGrpSpPr>
            <a:grpSpLocks noChangeAspect="1"/>
          </p:cNvGrpSpPr>
          <p:nvPr/>
        </p:nvGrpSpPr>
        <p:grpSpPr>
          <a:xfrm>
            <a:off x="4172217" y="5077656"/>
            <a:ext cx="4928428" cy="1158597"/>
            <a:chOff x="393895" y="1529690"/>
            <a:chExt cx="8585735" cy="2018373"/>
          </a:xfrm>
        </p:grpSpPr>
        <p:pic>
          <p:nvPicPr>
            <p:cNvPr id="192" name="Picture 19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rcRect l="4352" r="964" b="14814"/>
            <a:stretch/>
          </p:blipFill>
          <p:spPr bwMode="auto">
            <a:xfrm>
              <a:off x="393895" y="1529690"/>
              <a:ext cx="8585735" cy="2018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3" name="Group 3"/>
            <p:cNvGrpSpPr>
              <a:grpSpLocks/>
            </p:cNvGrpSpPr>
            <p:nvPr/>
          </p:nvGrpSpPr>
          <p:grpSpPr bwMode="auto">
            <a:xfrm rot="5400000">
              <a:off x="4628118" y="1103544"/>
              <a:ext cx="142898" cy="1192666"/>
              <a:chOff x="10136" y="10884"/>
              <a:chExt cx="184" cy="896"/>
            </a:xfrm>
          </p:grpSpPr>
          <p:grpSp>
            <p:nvGrpSpPr>
              <p:cNvPr id="246" name="Group 4"/>
              <p:cNvGrpSpPr>
                <a:grpSpLocks/>
              </p:cNvGrpSpPr>
              <p:nvPr/>
            </p:nvGrpSpPr>
            <p:grpSpPr bwMode="auto">
              <a:xfrm>
                <a:off x="10160" y="10956"/>
                <a:ext cx="123" cy="127"/>
                <a:chOff x="11512" y="10648"/>
                <a:chExt cx="123" cy="99"/>
              </a:xfrm>
            </p:grpSpPr>
            <p:sp>
              <p:nvSpPr>
                <p:cNvPr id="266" name="Oval 5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7" name="Oval 6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8" name="Oval 7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9" name="Oval 8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0" name="Oval 9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47" name="Group 10"/>
              <p:cNvGrpSpPr>
                <a:grpSpLocks/>
              </p:cNvGrpSpPr>
              <p:nvPr/>
            </p:nvGrpSpPr>
            <p:grpSpPr bwMode="auto">
              <a:xfrm>
                <a:off x="10160" y="11161"/>
                <a:ext cx="123" cy="127"/>
                <a:chOff x="11512" y="10648"/>
                <a:chExt cx="123" cy="99"/>
              </a:xfrm>
            </p:grpSpPr>
            <p:sp>
              <p:nvSpPr>
                <p:cNvPr id="261" name="Oval 11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2" name="Oval 12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3" name="Oval 13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4" name="Oval 14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5" name="Oval 15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48" name="Group 16"/>
              <p:cNvGrpSpPr>
                <a:grpSpLocks/>
              </p:cNvGrpSpPr>
              <p:nvPr/>
            </p:nvGrpSpPr>
            <p:grpSpPr bwMode="auto">
              <a:xfrm>
                <a:off x="10160" y="11366"/>
                <a:ext cx="123" cy="127"/>
                <a:chOff x="11512" y="10648"/>
                <a:chExt cx="123" cy="99"/>
              </a:xfrm>
            </p:grpSpPr>
            <p:sp>
              <p:nvSpPr>
                <p:cNvPr id="256" name="Oval 17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7" name="Oval 18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8" name="Oval 19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9" name="Oval 20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0" name="Oval 21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49" name="Group 22"/>
              <p:cNvGrpSpPr>
                <a:grpSpLocks/>
              </p:cNvGrpSpPr>
              <p:nvPr/>
            </p:nvGrpSpPr>
            <p:grpSpPr bwMode="auto">
              <a:xfrm>
                <a:off x="10160" y="11572"/>
                <a:ext cx="123" cy="127"/>
                <a:chOff x="11512" y="10648"/>
                <a:chExt cx="123" cy="99"/>
              </a:xfrm>
            </p:grpSpPr>
            <p:sp>
              <p:nvSpPr>
                <p:cNvPr id="251" name="Oval 23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Oval 24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Oval 25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4" name="Oval 26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5" name="Oval 27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50" name="AutoShape 28"/>
              <p:cNvSpPr>
                <a:spLocks noChangeArrowheads="1"/>
              </p:cNvSpPr>
              <p:nvPr/>
            </p:nvSpPr>
            <p:spPr bwMode="auto">
              <a:xfrm>
                <a:off x="10136" y="10884"/>
                <a:ext cx="184" cy="8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94" name="Group 3"/>
            <p:cNvGrpSpPr>
              <a:grpSpLocks/>
            </p:cNvGrpSpPr>
            <p:nvPr/>
          </p:nvGrpSpPr>
          <p:grpSpPr bwMode="auto">
            <a:xfrm rot="5400000">
              <a:off x="6123543" y="1098496"/>
              <a:ext cx="142898" cy="1192666"/>
              <a:chOff x="10136" y="10884"/>
              <a:chExt cx="184" cy="896"/>
            </a:xfrm>
          </p:grpSpPr>
          <p:grpSp>
            <p:nvGrpSpPr>
              <p:cNvPr id="221" name="Group 4"/>
              <p:cNvGrpSpPr>
                <a:grpSpLocks/>
              </p:cNvGrpSpPr>
              <p:nvPr/>
            </p:nvGrpSpPr>
            <p:grpSpPr bwMode="auto">
              <a:xfrm>
                <a:off x="10160" y="10956"/>
                <a:ext cx="123" cy="127"/>
                <a:chOff x="11512" y="10648"/>
                <a:chExt cx="123" cy="99"/>
              </a:xfrm>
            </p:grpSpPr>
            <p:sp>
              <p:nvSpPr>
                <p:cNvPr id="241" name="Oval 5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2" name="Oval 6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Oval 7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Oval 8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Oval 9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2" name="Group 10"/>
              <p:cNvGrpSpPr>
                <a:grpSpLocks/>
              </p:cNvGrpSpPr>
              <p:nvPr/>
            </p:nvGrpSpPr>
            <p:grpSpPr bwMode="auto">
              <a:xfrm>
                <a:off x="10160" y="11161"/>
                <a:ext cx="123" cy="127"/>
                <a:chOff x="11512" y="10648"/>
                <a:chExt cx="123" cy="99"/>
              </a:xfrm>
            </p:grpSpPr>
            <p:sp>
              <p:nvSpPr>
                <p:cNvPr id="236" name="Oval 11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Oval 12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Oval 13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Oval 14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Oval 15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3" name="Group 16"/>
              <p:cNvGrpSpPr>
                <a:grpSpLocks/>
              </p:cNvGrpSpPr>
              <p:nvPr/>
            </p:nvGrpSpPr>
            <p:grpSpPr bwMode="auto">
              <a:xfrm>
                <a:off x="10160" y="11366"/>
                <a:ext cx="123" cy="127"/>
                <a:chOff x="11512" y="10648"/>
                <a:chExt cx="123" cy="99"/>
              </a:xfrm>
            </p:grpSpPr>
            <p:sp>
              <p:nvSpPr>
                <p:cNvPr id="231" name="Oval 17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Oval 18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Oval 19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4" name="Oval 20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Oval 21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4" name="Group 22"/>
              <p:cNvGrpSpPr>
                <a:grpSpLocks/>
              </p:cNvGrpSpPr>
              <p:nvPr/>
            </p:nvGrpSpPr>
            <p:grpSpPr bwMode="auto">
              <a:xfrm>
                <a:off x="10160" y="11572"/>
                <a:ext cx="123" cy="127"/>
                <a:chOff x="11512" y="10648"/>
                <a:chExt cx="123" cy="99"/>
              </a:xfrm>
            </p:grpSpPr>
            <p:sp>
              <p:nvSpPr>
                <p:cNvPr id="226" name="Oval 23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7" name="Oval 24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Oval 25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Oval 26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Oval 27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25" name="AutoShape 28"/>
              <p:cNvSpPr>
                <a:spLocks noChangeArrowheads="1"/>
              </p:cNvSpPr>
              <p:nvPr/>
            </p:nvSpPr>
            <p:spPr bwMode="auto">
              <a:xfrm>
                <a:off x="10136" y="10884"/>
                <a:ext cx="184" cy="8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95" name="Group 3"/>
            <p:cNvGrpSpPr>
              <a:grpSpLocks/>
            </p:cNvGrpSpPr>
            <p:nvPr/>
          </p:nvGrpSpPr>
          <p:grpSpPr bwMode="auto">
            <a:xfrm rot="5400000">
              <a:off x="3123168" y="1093448"/>
              <a:ext cx="142898" cy="1192666"/>
              <a:chOff x="10136" y="10884"/>
              <a:chExt cx="184" cy="896"/>
            </a:xfrm>
          </p:grpSpPr>
          <p:grpSp>
            <p:nvGrpSpPr>
              <p:cNvPr id="196" name="Group 4"/>
              <p:cNvGrpSpPr>
                <a:grpSpLocks/>
              </p:cNvGrpSpPr>
              <p:nvPr/>
            </p:nvGrpSpPr>
            <p:grpSpPr bwMode="auto">
              <a:xfrm>
                <a:off x="10160" y="10956"/>
                <a:ext cx="123" cy="127"/>
                <a:chOff x="11512" y="10648"/>
                <a:chExt cx="123" cy="99"/>
              </a:xfrm>
            </p:grpSpPr>
            <p:sp>
              <p:nvSpPr>
                <p:cNvPr id="216" name="Oval 5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Oval 6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Oval 7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Oval 8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0" name="Oval 9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97" name="Group 10"/>
              <p:cNvGrpSpPr>
                <a:grpSpLocks/>
              </p:cNvGrpSpPr>
              <p:nvPr/>
            </p:nvGrpSpPr>
            <p:grpSpPr bwMode="auto">
              <a:xfrm>
                <a:off x="10160" y="11161"/>
                <a:ext cx="123" cy="127"/>
                <a:chOff x="11512" y="10648"/>
                <a:chExt cx="123" cy="99"/>
              </a:xfrm>
            </p:grpSpPr>
            <p:sp>
              <p:nvSpPr>
                <p:cNvPr id="211" name="Oval 11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2" name="Oval 12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3" name="Oval 13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4" name="Oval 14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5" name="Oval 15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98" name="Group 16"/>
              <p:cNvGrpSpPr>
                <a:grpSpLocks/>
              </p:cNvGrpSpPr>
              <p:nvPr/>
            </p:nvGrpSpPr>
            <p:grpSpPr bwMode="auto">
              <a:xfrm>
                <a:off x="10160" y="11366"/>
                <a:ext cx="123" cy="127"/>
                <a:chOff x="11512" y="10648"/>
                <a:chExt cx="123" cy="99"/>
              </a:xfrm>
            </p:grpSpPr>
            <p:sp>
              <p:nvSpPr>
                <p:cNvPr id="206" name="Oval 17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Oval 18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8" name="Oval 19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Oval 20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Oval 21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99" name="Group 22"/>
              <p:cNvGrpSpPr>
                <a:grpSpLocks/>
              </p:cNvGrpSpPr>
              <p:nvPr/>
            </p:nvGrpSpPr>
            <p:grpSpPr bwMode="auto">
              <a:xfrm>
                <a:off x="10160" y="11572"/>
                <a:ext cx="123" cy="127"/>
                <a:chOff x="11512" y="10648"/>
                <a:chExt cx="123" cy="99"/>
              </a:xfrm>
            </p:grpSpPr>
            <p:sp>
              <p:nvSpPr>
                <p:cNvPr id="201" name="Oval 23"/>
                <p:cNvSpPr>
                  <a:spLocks noChangeArrowheads="1"/>
                </p:cNvSpPr>
                <p:nvPr/>
              </p:nvSpPr>
              <p:spPr bwMode="auto">
                <a:xfrm>
                  <a:off x="11512" y="1064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Oval 24"/>
                <p:cNvSpPr>
                  <a:spLocks noChangeArrowheads="1"/>
                </p:cNvSpPr>
                <p:nvPr/>
              </p:nvSpPr>
              <p:spPr bwMode="auto">
                <a:xfrm>
                  <a:off x="11512" y="10668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Oval 25"/>
                <p:cNvSpPr>
                  <a:spLocks noChangeArrowheads="1"/>
                </p:cNvSpPr>
                <p:nvPr/>
              </p:nvSpPr>
              <p:spPr bwMode="auto">
                <a:xfrm>
                  <a:off x="11512" y="10688"/>
                  <a:ext cx="123" cy="19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4" name="Oval 26"/>
                <p:cNvSpPr>
                  <a:spLocks noChangeArrowheads="1"/>
                </p:cNvSpPr>
                <p:nvPr/>
              </p:nvSpPr>
              <p:spPr bwMode="auto">
                <a:xfrm>
                  <a:off x="11512" y="1070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Oval 27"/>
                <p:cNvSpPr>
                  <a:spLocks noChangeArrowheads="1"/>
                </p:cNvSpPr>
                <p:nvPr/>
              </p:nvSpPr>
              <p:spPr bwMode="auto">
                <a:xfrm>
                  <a:off x="11512" y="10729"/>
                  <a:ext cx="123" cy="18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00" name="AutoShape 28"/>
              <p:cNvSpPr>
                <a:spLocks noChangeArrowheads="1"/>
              </p:cNvSpPr>
              <p:nvPr/>
            </p:nvSpPr>
            <p:spPr bwMode="auto">
              <a:xfrm>
                <a:off x="10136" y="10884"/>
                <a:ext cx="184" cy="8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71" name="TextBox 270"/>
          <p:cNvSpPr txBox="1"/>
          <p:nvPr/>
        </p:nvSpPr>
        <p:spPr>
          <a:xfrm>
            <a:off x="3972909" y="4355879"/>
            <a:ext cx="5136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Proposal: A technology demonstration</a:t>
            </a:r>
          </a:p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using JLab FEL facility</a:t>
            </a:r>
            <a:endParaRPr lang="en-US" sz="2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7080682" y="6025261"/>
            <a:ext cx="207604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Edward Nissen’s talk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Slide Number Placeholder 6"/>
          <p:cNvSpPr txBox="1">
            <a:spLocks/>
          </p:cNvSpPr>
          <p:nvPr/>
        </p:nvSpPr>
        <p:spPr>
          <a:xfrm>
            <a:off x="6876288" y="6448425"/>
            <a:ext cx="118027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</a:t>
            </a:r>
            <a:fld id="{B5E47D7C-B137-49F3-BD18-1398058B6AE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8813"/>
          </a:xfrm>
        </p:spPr>
        <p:txBody>
          <a:bodyPr/>
          <a:lstStyle/>
          <a:p>
            <a:pPr algn="ctr"/>
            <a:r>
              <a:rPr lang="en-US" b="1" dirty="0" smtClean="0"/>
              <a:t>Reviews and Activities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4800" y="622813"/>
            <a:ext cx="8546400" cy="5605187"/>
          </a:xfrm>
        </p:spPr>
        <p:txBody>
          <a:bodyPr/>
          <a:lstStyle/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2</a:t>
            </a:r>
            <a:r>
              <a:rPr lang="en-US" sz="2000" baseline="30000" dirty="0" smtClean="0">
                <a:solidFill>
                  <a:srgbClr val="0000FF"/>
                </a:solidFill>
                <a:latin typeface="+mj-lt"/>
              </a:rPr>
              <a:t>nd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 EIC International Advisory Committee Review   </a:t>
            </a:r>
            <a:r>
              <a:rPr lang="en-US" sz="2000" dirty="0" smtClean="0">
                <a:latin typeface="+mj-lt"/>
              </a:rPr>
              <a:t>(Nov. 2-3, 2009)</a:t>
            </a:r>
          </a:p>
          <a:p>
            <a:pPr marL="228600" indent="-228600">
              <a:spcBef>
                <a:spcPts val="300"/>
              </a:spcBef>
              <a:buNone/>
            </a:pPr>
            <a:r>
              <a:rPr lang="en-US" sz="1600" dirty="0" smtClean="0">
                <a:latin typeface="+mj-lt"/>
              </a:rPr>
              <a:t>	</a:t>
            </a:r>
            <a:r>
              <a:rPr lang="en-US" sz="1400" dirty="0" smtClean="0">
                <a:latin typeface="+mj-lt"/>
              </a:rPr>
              <a:t>        </a:t>
            </a:r>
            <a:r>
              <a:rPr lang="en-US" sz="1600" dirty="0" smtClean="0">
                <a:latin typeface="+mj-lt"/>
              </a:rPr>
              <a:t>(Accelerator members: R. </a:t>
            </a:r>
            <a:r>
              <a:rPr lang="en-US" sz="1600" dirty="0" err="1" smtClean="0">
                <a:latin typeface="+mj-lt"/>
              </a:rPr>
              <a:t>Gerig</a:t>
            </a:r>
            <a:r>
              <a:rPr lang="en-US" sz="1600" dirty="0" smtClean="0">
                <a:latin typeface="+mj-lt"/>
              </a:rPr>
              <a:t>, U. </a:t>
            </a:r>
            <a:r>
              <a:rPr lang="en-US" sz="1600" dirty="0" err="1" smtClean="0">
                <a:latin typeface="+mj-lt"/>
              </a:rPr>
              <a:t>Wienands</a:t>
            </a:r>
            <a:r>
              <a:rPr lang="en-US" sz="1600" dirty="0" smtClean="0">
                <a:latin typeface="+mj-lt"/>
              </a:rPr>
              <a:t>)</a:t>
            </a:r>
          </a:p>
          <a:p>
            <a:pPr marL="228600" indent="-228600">
              <a:spcBef>
                <a:spcPts val="300"/>
              </a:spcBef>
              <a:buNone/>
            </a:pPr>
            <a:endParaRPr lang="en-US" sz="800" dirty="0" smtClean="0">
              <a:latin typeface="+mj-lt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latin typeface="+mj-lt"/>
              </a:rPr>
              <a:t>Physics-Machine Joint Meeting </a:t>
            </a:r>
            <a:r>
              <a:rPr lang="en-US" sz="1600" dirty="0" smtClean="0">
                <a:latin typeface="+mj-lt"/>
              </a:rPr>
              <a:t>(for a design goal)         </a:t>
            </a:r>
            <a:r>
              <a:rPr lang="en-US" sz="2000" dirty="0" smtClean="0">
                <a:latin typeface="+mj-lt"/>
              </a:rPr>
              <a:t>(Feb. 11&amp;12, 2010)</a:t>
            </a:r>
          </a:p>
          <a:p>
            <a:pPr marL="228600" indent="-228600">
              <a:spcBef>
                <a:spcPts val="300"/>
              </a:spcBef>
              <a:buNone/>
            </a:pPr>
            <a:endParaRPr lang="en-US" sz="800" dirty="0" smtClean="0">
              <a:latin typeface="+mj-lt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latin typeface="+mj-lt"/>
              </a:rPr>
              <a:t>MEIC Machine Design Week			       (March 4-8, 2010)</a:t>
            </a:r>
          </a:p>
          <a:p>
            <a:pPr marL="628650" lvl="1" indent="-228600">
              <a:spcBef>
                <a:spcPts val="300"/>
              </a:spcBef>
              <a:buNone/>
            </a:pPr>
            <a:r>
              <a:rPr lang="en-US" sz="1600" dirty="0" smtClean="0">
                <a:latin typeface="+mj-lt"/>
              </a:rPr>
              <a:t>    (Detector/IR consultant:  M. Sullivan of SLAC )</a:t>
            </a:r>
          </a:p>
          <a:p>
            <a:pPr marL="228600" indent="-228600">
              <a:spcBef>
                <a:spcPts val="300"/>
              </a:spcBef>
              <a:buNone/>
            </a:pPr>
            <a:endParaRPr lang="en-US" sz="800" dirty="0" smtClean="0">
              <a:latin typeface="+mj-lt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MEIC Internal Machine Design Review </a:t>
            </a:r>
            <a:r>
              <a:rPr lang="en-US" sz="2000" dirty="0" smtClean="0">
                <a:latin typeface="+mj-lt"/>
              </a:rPr>
              <a:t>	       (Sept. 15-16, 2010) </a:t>
            </a:r>
          </a:p>
          <a:p>
            <a:pPr marL="228600" indent="-228600">
              <a:spcBef>
                <a:spcPts val="300"/>
              </a:spcBef>
              <a:buNone/>
            </a:pPr>
            <a:r>
              <a:rPr lang="en-US" sz="1600" dirty="0" smtClean="0">
                <a:latin typeface="+mj-lt"/>
              </a:rPr>
              <a:t>	      (Reviewers:  A. Chao and G. </a:t>
            </a:r>
            <a:r>
              <a:rPr lang="en-US" sz="1600" dirty="0" err="1" smtClean="0">
                <a:latin typeface="+mj-lt"/>
              </a:rPr>
              <a:t>Hoffstaetter</a:t>
            </a:r>
            <a:r>
              <a:rPr lang="en-US" sz="1600" dirty="0" smtClean="0">
                <a:latin typeface="+mj-lt"/>
              </a:rPr>
              <a:t>)</a:t>
            </a:r>
          </a:p>
          <a:p>
            <a:pPr marL="228600" indent="-228600">
              <a:spcBef>
                <a:spcPts val="300"/>
              </a:spcBef>
            </a:pPr>
            <a:endParaRPr lang="en-US" sz="800" dirty="0" smtClean="0">
              <a:latin typeface="+mj-lt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latin typeface="+mj-lt"/>
                <a:cs typeface="Arial" pitchFamily="34" charset="0"/>
              </a:rPr>
              <a:t>RF &amp; Beam Synchronization Mini-Workshop	       (Oct. 29, 2010)</a:t>
            </a:r>
          </a:p>
          <a:p>
            <a:pPr marL="228600" indent="-228600">
              <a:spcBef>
                <a:spcPts val="300"/>
              </a:spcBef>
            </a:pPr>
            <a:endParaRPr lang="en-US" sz="800" dirty="0" smtClean="0">
              <a:latin typeface="+mj-lt"/>
              <a:cs typeface="Arial" pitchFamily="34" charset="0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latin typeface="+mj-lt"/>
              </a:rPr>
              <a:t>MEIC Ion Complex Design Workshop		       (Jan. 27-28, 2011)</a:t>
            </a:r>
          </a:p>
          <a:p>
            <a:pPr marL="228600" indent="-228600">
              <a:spcBef>
                <a:spcPts val="300"/>
              </a:spcBef>
            </a:pPr>
            <a:endParaRPr lang="en-US" sz="800" dirty="0" smtClean="0">
              <a:latin typeface="+mj-lt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3</a:t>
            </a:r>
            <a:r>
              <a:rPr lang="en-US" sz="2000" baseline="30000" dirty="0" smtClean="0">
                <a:solidFill>
                  <a:srgbClr val="0000FF"/>
                </a:solidFill>
                <a:latin typeface="+mj-lt"/>
              </a:rPr>
              <a:t>rd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+mj-lt"/>
              </a:rPr>
              <a:t>ElC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 International Advisory Committee Review</a:t>
            </a:r>
            <a:r>
              <a:rPr lang="en-US" sz="2000" dirty="0" smtClean="0">
                <a:latin typeface="+mj-lt"/>
              </a:rPr>
              <a:t>    (April 9, 2011)</a:t>
            </a:r>
          </a:p>
          <a:p>
            <a:pPr marL="228600" indent="-228600">
              <a:spcBef>
                <a:spcPts val="300"/>
              </a:spcBef>
              <a:buNone/>
            </a:pPr>
            <a:r>
              <a:rPr lang="en-US" sz="1600" dirty="0" smtClean="0">
                <a:latin typeface="+mj-lt"/>
              </a:rPr>
              <a:t>	      (Accelerator members: R. </a:t>
            </a:r>
            <a:r>
              <a:rPr lang="en-US" sz="1600" dirty="0" err="1" smtClean="0">
                <a:latin typeface="+mj-lt"/>
              </a:rPr>
              <a:t>Gerig</a:t>
            </a:r>
            <a:r>
              <a:rPr lang="en-US" sz="1600" dirty="0" smtClean="0">
                <a:latin typeface="+mj-lt"/>
              </a:rPr>
              <a:t>, S. </a:t>
            </a:r>
            <a:r>
              <a:rPr lang="en-US" sz="1600" dirty="0" err="1" smtClean="0">
                <a:latin typeface="+mj-lt"/>
              </a:rPr>
              <a:t>Nagaitsev</a:t>
            </a:r>
            <a:r>
              <a:rPr lang="en-US" sz="1600" dirty="0" smtClean="0">
                <a:latin typeface="+mj-lt"/>
              </a:rPr>
              <a:t>, V. </a:t>
            </a:r>
            <a:r>
              <a:rPr lang="en-US" sz="1600" dirty="0" err="1" smtClean="0">
                <a:latin typeface="+mj-lt"/>
              </a:rPr>
              <a:t>Shiltsev</a:t>
            </a:r>
            <a:r>
              <a:rPr lang="en-US" sz="1600" dirty="0" smtClean="0">
                <a:latin typeface="+mj-lt"/>
              </a:rPr>
              <a:t>)</a:t>
            </a:r>
          </a:p>
          <a:p>
            <a:pPr marL="228600" indent="-228600">
              <a:spcBef>
                <a:spcPts val="300"/>
              </a:spcBef>
            </a:pPr>
            <a:endParaRPr lang="en-US" sz="800" dirty="0" smtClean="0">
              <a:latin typeface="+mj-lt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latin typeface="+mj-lt"/>
              </a:rPr>
              <a:t>MEIC Detector and IR Design Mini-Workshop	        (Oct. 31,2011)</a:t>
            </a:r>
          </a:p>
          <a:p>
            <a:pPr marL="228600" indent="-228600">
              <a:spcBef>
                <a:spcPts val="300"/>
              </a:spcBef>
            </a:pPr>
            <a:endParaRPr lang="en-US" sz="800" dirty="0" smtClean="0">
              <a:latin typeface="+mj-lt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latin typeface="+mj-lt"/>
              </a:rPr>
              <a:t>ERL Circulator Cooler Test Facility Retreat  	        (Jan. 31, 2012)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2400" y="6315148"/>
            <a:ext cx="46296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All presentations are posted on the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web site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3624" y="1222529"/>
            <a:ext cx="2978477" cy="384627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20" y="7296"/>
            <a:ext cx="7772400" cy="658813"/>
          </a:xfrm>
        </p:spPr>
        <p:txBody>
          <a:bodyPr/>
          <a:lstStyle/>
          <a:p>
            <a:pPr algn="ctr"/>
            <a:r>
              <a:rPr lang="en-US" b="1" dirty="0" smtClean="0"/>
              <a:t>Towards the Next NSAC LRP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09" y="842400"/>
            <a:ext cx="5627291" cy="5169600"/>
          </a:xfrm>
        </p:spPr>
        <p:txBody>
          <a:bodyPr/>
          <a:lstStyle/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Design optimizing, filling the gaps</a:t>
            </a:r>
          </a:p>
          <a:p>
            <a:pPr marL="628650" lvl="1" indent="-228600">
              <a:spcBef>
                <a:spcPts val="3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Integration of detector and interaction region</a:t>
            </a:r>
          </a:p>
          <a:p>
            <a:pPr marL="628650" lvl="1" indent="-228600">
              <a:spcBef>
                <a:spcPts val="3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Critical accelerator R&amp;D</a:t>
            </a:r>
          </a:p>
          <a:p>
            <a:pPr marL="228600" indent="-228600">
              <a:spcBef>
                <a:spcPts val="300"/>
              </a:spcBef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MEIC Design Report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nearly complete</a:t>
            </a:r>
          </a:p>
          <a:p>
            <a:pPr marL="228600" indent="-228600">
              <a:spcBef>
                <a:spcPts val="300"/>
              </a:spcBef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 internal cost estimate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progress</a:t>
            </a:r>
          </a:p>
          <a:p>
            <a:pPr marL="228600" indent="-228600">
              <a:spcBef>
                <a:spcPts val="300"/>
              </a:spcBef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2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machine design review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planning</a:t>
            </a:r>
          </a:p>
          <a:p>
            <a:pPr marL="228600" indent="-228600">
              <a:spcBef>
                <a:spcPts val="300"/>
              </a:spcBef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-BNL collaborative approach at LRP</a:t>
            </a:r>
          </a:p>
          <a:p>
            <a:pPr marL="628650" lvl="1" indent="-228600">
              <a:spcBef>
                <a:spcPts val="300"/>
              </a:spcBef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Common machine design requirements</a:t>
            </a:r>
          </a:p>
          <a:p>
            <a:pPr marL="628650" lvl="1" indent="-228600">
              <a:spcBef>
                <a:spcPts val="3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(Already presented in the EIC White Paper)</a:t>
            </a:r>
          </a:p>
          <a:p>
            <a:pPr marL="628650" lvl="1" indent="-228600">
              <a:spcBef>
                <a:spcPts val="3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Lab-based implementations</a:t>
            </a:r>
          </a:p>
          <a:p>
            <a:pPr marL="228600" indent="-228600">
              <a:spcBef>
                <a:spcPts val="300"/>
              </a:spcBef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Support JLab-BNL R&amp;D collaboration</a:t>
            </a:r>
          </a:p>
          <a:p>
            <a:pPr marL="628650" lvl="1" indent="-228600">
              <a:spcBef>
                <a:spcPts val="3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Coherent Electron Cooling Proof-of-Principle Experiment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7891"/>
          </a:xfrm>
        </p:spPr>
        <p:txBody>
          <a:bodyPr/>
          <a:lstStyle/>
          <a:p>
            <a:pPr algn="ctr"/>
            <a:r>
              <a:rPr lang="en-US" sz="3400" b="1" dirty="0" smtClean="0"/>
              <a:t>Accelerator pre-R&amp;D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58" y="688378"/>
            <a:ext cx="8527988" cy="5760047"/>
          </a:xfrm>
        </p:spPr>
        <p:txBody>
          <a:bodyPr/>
          <a:lstStyle/>
          <a:p>
            <a:pPr marL="227013" indent="-227013"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Electron cooling</a:t>
            </a:r>
          </a:p>
          <a:p>
            <a:pPr marL="627063" lvl="1" indent="-227013">
              <a:spcBef>
                <a:spcPts val="3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Electron cooling of medium energy ion beam (by simulations)</a:t>
            </a:r>
          </a:p>
          <a:p>
            <a:pPr marL="627063" lvl="1" indent="-227013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ERL circulator cooler design optimization, technology development</a:t>
            </a:r>
          </a:p>
          <a:p>
            <a:pPr marL="627063" lvl="1" indent="-227013">
              <a:spcBef>
                <a:spcPts val="3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ERL-circulator cooler demo (using JLab FEL facility) </a:t>
            </a:r>
            <a:endParaRPr lang="en-US" sz="400" b="1" dirty="0" smtClean="0">
              <a:latin typeface="Arial" pitchFamily="34" charset="0"/>
              <a:cs typeface="Arial" pitchFamily="34" charset="0"/>
            </a:endParaRPr>
          </a:p>
          <a:p>
            <a:pPr marL="227013" indent="-227013"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Interaction region</a:t>
            </a:r>
          </a:p>
          <a:p>
            <a:pPr marL="627063" lvl="1" indent="-227013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Detector integration</a:t>
            </a:r>
          </a:p>
          <a:p>
            <a:pPr marL="627063" lvl="1" indent="-227013">
              <a:spcBef>
                <a:spcPts val="3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Sufficient dynamic aperture with low beta insertions</a:t>
            </a:r>
            <a:endParaRPr lang="en-US" sz="400" b="1" dirty="0" smtClean="0">
              <a:latin typeface="Arial" pitchFamily="34" charset="0"/>
              <a:cs typeface="Arial" pitchFamily="34" charset="0"/>
            </a:endParaRPr>
          </a:p>
          <a:p>
            <a:pPr marL="227013" indent="-227013"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Polarization</a:t>
            </a:r>
          </a:p>
          <a:p>
            <a:pPr marL="627063" lvl="1" indent="-227013">
              <a:spcBef>
                <a:spcPts val="3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Demonstrate superior ion polarization with figure-8 ring</a:t>
            </a:r>
          </a:p>
          <a:p>
            <a:pPr marL="627063" lvl="1" indent="-227013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Electron spin matching</a:t>
            </a:r>
            <a:endParaRPr lang="en-US" sz="400" dirty="0" smtClean="0">
              <a:latin typeface="Arial" pitchFamily="34" charset="0"/>
              <a:cs typeface="Arial" pitchFamily="34" charset="0"/>
            </a:endParaRPr>
          </a:p>
          <a:p>
            <a:pPr marL="227013" indent="-227013"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Collective beam effects</a:t>
            </a:r>
          </a:p>
          <a:p>
            <a:pPr marL="627063" lvl="1" indent="-227013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(Long time scale) beam-beam with crab crossing</a:t>
            </a:r>
          </a:p>
          <a:p>
            <a:pPr marL="627063" lvl="1" indent="-227013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Space charge effects in pre-booster</a:t>
            </a:r>
          </a:p>
          <a:p>
            <a:pPr marL="627063" lvl="1" indent="-227013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Electron cloud in the ion rings and mitigation</a:t>
            </a:r>
          </a:p>
          <a:p>
            <a:pPr marL="227013" indent="-227013"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Ion Injector complex optimization and beam studies</a:t>
            </a:r>
          </a:p>
          <a:p>
            <a:pPr marL="627063" lvl="1" indent="-227013">
              <a:spcBef>
                <a:spcPts val="30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27013" indent="-227013">
              <a:spcBef>
                <a:spcPts val="300"/>
              </a:spcBef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27013" indent="-227013">
              <a:spcBef>
                <a:spcPts val="300"/>
              </a:spcBef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8859" y="6366727"/>
            <a:ext cx="3007429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Bold font indicates high priority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9829"/>
          </a:xfrm>
        </p:spPr>
        <p:txBody>
          <a:bodyPr/>
          <a:lstStyle/>
          <a:p>
            <a:pPr algn="ctr"/>
            <a:r>
              <a:rPr lang="en-US" b="1" dirty="0" smtClean="0"/>
              <a:t>Building Up an Extended Team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00" y="597813"/>
            <a:ext cx="7982835" cy="5637387"/>
          </a:xfrm>
        </p:spPr>
        <p:txBody>
          <a:bodyPr/>
          <a:lstStyle/>
          <a:p>
            <a:pPr marL="233363" indent="-233363">
              <a:spcBef>
                <a:spcPts val="300"/>
              </a:spcBef>
            </a:pP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MEIC team</a:t>
            </a:r>
          </a:p>
          <a:p>
            <a:pPr marL="233363" indent="-233363">
              <a:spcBef>
                <a:spcPts val="30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Ya. Derbenev, R. Li, F. Lin, V. Morozov, E. Nissen, B. Terzic,  B. Yunn, Y. Zhang</a:t>
            </a:r>
            <a:endParaRPr lang="en-US" sz="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Low energy ion complex</a:t>
            </a:r>
          </a:p>
          <a:p>
            <a:pPr marL="233363" indent="-233363">
              <a:spcBef>
                <a:spcPts val="30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source: 	V. Dudnikov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(Muons, Inc)</a:t>
            </a:r>
          </a:p>
          <a:p>
            <a:pPr marL="233363" indent="-233363">
              <a:spcBef>
                <a:spcPts val="30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Linac:	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 Ostroumov, S. Manikonda</a:t>
            </a:r>
            <a:r>
              <a:rPr lang="en-US" sz="1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(Argonne Lab)</a:t>
            </a:r>
          </a:p>
          <a:p>
            <a:pPr marL="233363" indent="-233363">
              <a:spcBef>
                <a:spcPts val="30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Pre-booster:	B. Erdelyi        (Northern Illinois Univ.)</a:t>
            </a:r>
            <a:endParaRPr lang="en-US" sz="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Electron cooling </a:t>
            </a:r>
          </a:p>
          <a:p>
            <a:pPr marL="633413" lvl="1" indent="-233363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ERL-CR cooler demo:   D. Douglas and C. Tennant   (FEL, JLab)</a:t>
            </a:r>
          </a:p>
          <a:p>
            <a:pPr marL="633413" lvl="1" indent="-233363">
              <a:spcBef>
                <a:spcPts val="300"/>
              </a:spcBef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Magnetized gun:            S. Kondrashev,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 Ostroumov   (Argonne Lab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400" dirty="0" smtClean="0"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Interaction regions 	</a:t>
            </a:r>
          </a:p>
          <a:p>
            <a:pPr marL="233363" indent="-233363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Detector integration:   C. Hyde (Old Dominion Univ.),  P. Nadel-Turonski (NP, JLab) </a:t>
            </a:r>
          </a:p>
          <a:p>
            <a:pPr marL="233363" indent="-233363">
              <a:spcBef>
                <a:spcPts val="300"/>
              </a:spcBef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      SR background:         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 Sullivan  (SLAC)</a:t>
            </a:r>
          </a:p>
          <a:p>
            <a:pPr marL="233363" indent="-233363">
              <a:spcBef>
                <a:spcPts val="300"/>
              </a:spcBef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      Crab cavity: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     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J. Delayen, S. DeSilva      (Old Dominion Univ.)</a:t>
            </a:r>
            <a:endParaRPr lang="en-US" sz="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Collective beam effects</a:t>
            </a:r>
          </a:p>
          <a:p>
            <a:pPr marL="633413" lvl="1" indent="-233363">
              <a:spcBef>
                <a:spcPts val="300"/>
              </a:spcBef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Beam-beam:        Y. Cai  (SLAC)</a:t>
            </a:r>
          </a:p>
          <a:p>
            <a:pPr marL="633413" lvl="1" indent="-233363">
              <a:spcBef>
                <a:spcPts val="300"/>
              </a:spcBef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Electron cloud:     M. Pivi   (SLAC)</a:t>
            </a:r>
            <a:endParaRPr lang="en-US" sz="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Polarization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 Kondratenko (NTL Zaryad, Novosibirsk),   D. Barber (DESY)</a:t>
            </a:r>
            <a:endParaRPr lang="en-US" sz="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RF systems</a:t>
            </a:r>
            <a:r>
              <a:rPr lang="en-US" sz="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R. Rimmer, H. Wang, S. Wang    (SRF Institute, JLab)</a:t>
            </a:r>
            <a:endParaRPr lang="en-US" sz="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Feedback 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Y. Kim  	(Idaho State Univ.)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7220"/>
          </a:xfrm>
        </p:spPr>
        <p:txBody>
          <a:bodyPr/>
          <a:lstStyle/>
          <a:p>
            <a:pPr algn="ctr"/>
            <a:r>
              <a:rPr lang="en-US" b="1" dirty="0" smtClean="0"/>
              <a:t>Pending R&amp;D Proposals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47" y="617220"/>
            <a:ext cx="8022085" cy="5831205"/>
          </a:xfrm>
        </p:spPr>
        <p:txBody>
          <a:bodyPr/>
          <a:lstStyle/>
          <a:p>
            <a:pPr marL="227013" indent="-227013">
              <a:spcBef>
                <a:spcPts val="300"/>
              </a:spcBef>
              <a:buNone/>
            </a:pP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Responding to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“Research and Development for Next Generation Nuclear Physics Accelerator Facilities”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(LAB 12-632 and DE-FOA-0000632)</a:t>
            </a:r>
          </a:p>
          <a:p>
            <a:pPr marL="227013" indent="-227013">
              <a:spcBef>
                <a:spcPts val="300"/>
              </a:spcBef>
              <a:buNone/>
            </a:pPr>
            <a:endParaRPr lang="en-US" sz="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5613" indent="-227013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Jefferson Lab Proposal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   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(PI: Y. Zhang)</a:t>
            </a:r>
          </a:p>
          <a:p>
            <a:pPr marL="803275" lvl="1" indent="-228600">
              <a:spcBef>
                <a:spcPts val="3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1:  Electron Cooling</a:t>
            </a:r>
          </a:p>
          <a:p>
            <a:pPr marL="803275" lvl="1" indent="-228600">
              <a:spcBef>
                <a:spcPts val="3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2:  Cooler Demonstration Experiment</a:t>
            </a:r>
          </a:p>
          <a:p>
            <a:pPr marL="803275" lvl="1" indent="-228600">
              <a:spcBef>
                <a:spcPts val="3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3:  Interaction Region</a:t>
            </a:r>
          </a:p>
          <a:p>
            <a:pPr marL="803275" lvl="1" indent="-228600">
              <a:spcBef>
                <a:spcPts val="3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4:  Polarization in Figure-8 Rings</a:t>
            </a:r>
          </a:p>
          <a:p>
            <a:pPr marL="803275" lvl="1" indent="-228600">
              <a:spcBef>
                <a:spcPts val="3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5:  Electron Cloud    (in collaboration with SLAC)</a:t>
            </a:r>
          </a:p>
          <a:p>
            <a:pPr marL="627063" lvl="1" indent="-227013">
              <a:spcBef>
                <a:spcPts val="300"/>
              </a:spcBef>
            </a:pP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marL="457200" indent="-228600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Old Dominion University Proposal        (PI: J. Delayen)</a:t>
            </a:r>
          </a:p>
          <a:p>
            <a:pPr marL="803275" lvl="1" indent="-227013">
              <a:spcBef>
                <a:spcPts val="3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1: Beam-Beam and Other Beam Dynamics Effects (in collaboration with SLAC)</a:t>
            </a:r>
          </a:p>
          <a:p>
            <a:pPr marL="803275" lvl="1" indent="-227013">
              <a:spcBef>
                <a:spcPts val="3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2: Crab Crossing Schemes and Studies for MEIC    </a:t>
            </a:r>
          </a:p>
          <a:p>
            <a:pPr marL="627063" lvl="1" indent="-227013">
              <a:spcBef>
                <a:spcPts val="300"/>
              </a:spcBef>
            </a:pP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marL="457200" indent="-228600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Argonne National Lab Proposal	    (PI: P. Ostroumov)</a:t>
            </a:r>
          </a:p>
          <a:p>
            <a:pPr marL="803275" lvl="1" indent="-228600">
              <a:spcBef>
                <a:spcPts val="3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1: Nonlinear Dynamics of Space Charge Dominated Beams in Pre-booster </a:t>
            </a:r>
          </a:p>
          <a:p>
            <a:pPr marL="803275" lvl="1" indent="-228600">
              <a:spcBef>
                <a:spcPts val="3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 2: Magnetized Thermionic NCRF Electron Gun</a:t>
            </a:r>
          </a:p>
          <a:p>
            <a:pPr marL="627063" lvl="1" indent="-227013">
              <a:spcBef>
                <a:spcPts val="300"/>
              </a:spcBef>
            </a:pP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marL="457200" indent="-228600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Northern Illinois University Proposal     (PI: B. Erdelyi)</a:t>
            </a:r>
          </a:p>
          <a:p>
            <a:pPr marL="803275" lvl="1" indent="-228600">
              <a:spcBef>
                <a:spcPts val="3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Project:    Electron Cooling Software Development</a:t>
            </a:r>
          </a:p>
          <a:p>
            <a:pPr marL="627063" lvl="1" indent="-227013">
              <a:spcBef>
                <a:spcPts val="300"/>
              </a:spcBef>
            </a:pP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marL="457200" indent="-228600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Idaho State University 		    (PI: Y. Kim)</a:t>
            </a:r>
          </a:p>
          <a:p>
            <a:pPr marL="803275" lvl="1" indent="-228600">
              <a:spcBef>
                <a:spcPts val="300"/>
              </a:spcBef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Project:    Longitudinal Beam Feedback System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9272" y="6474996"/>
            <a:ext cx="258112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Total request: ~$3M/year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74"/>
            <a:ext cx="9144000" cy="617220"/>
          </a:xfrm>
        </p:spPr>
        <p:txBody>
          <a:bodyPr/>
          <a:lstStyle/>
          <a:p>
            <a:pPr algn="ctr"/>
            <a:r>
              <a:rPr lang="en-US" b="1" dirty="0" smtClean="0"/>
              <a:t>Pending R&amp;D Proposals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594396"/>
            <a:ext cx="8961119" cy="5951423"/>
          </a:xfrm>
        </p:spPr>
        <p:txBody>
          <a:bodyPr/>
          <a:lstStyle/>
          <a:p>
            <a:pPr marL="227013" indent="-227013">
              <a:spcBef>
                <a:spcPts val="300"/>
              </a:spcBef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Responding to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“Scientific Discovery through Advanced Computing (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SciDAC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)” 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(DE-FOA-0000581)</a:t>
            </a:r>
          </a:p>
          <a:p>
            <a:pPr marL="227013" indent="-227013">
              <a:spcBef>
                <a:spcPts val="300"/>
              </a:spcBef>
              <a:buNone/>
            </a:pPr>
            <a:endParaRPr lang="en-US" sz="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5613" indent="-227013">
              <a:spcBef>
                <a:spcPts val="30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Joint Proposal for supporting accelerator R&amp;D for NP applications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(by JLab, BNL, MSU, SLAC, LBNL, NIU, RPI, UT Austin and Tech-X)</a:t>
            </a:r>
          </a:p>
          <a:p>
            <a:pPr marL="455613" indent="-227013">
              <a:spcBef>
                <a:spcPts val="300"/>
              </a:spcBef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Project management team: Y. Zhang (JLab), D. Bruhwiler (Tech-X), X. Li (LBNL)</a:t>
            </a:r>
          </a:p>
          <a:p>
            <a:pPr marL="455613" indent="-227013">
              <a:spcBef>
                <a:spcPts val="300"/>
              </a:spcBef>
              <a:buNone/>
            </a:pPr>
            <a:endParaRPr lang="en-US" sz="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5613" indent="-227013">
              <a:spcBef>
                <a:spcPts val="300"/>
              </a:spcBef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The following projects support MEIC </a:t>
            </a:r>
          </a:p>
          <a:p>
            <a:pPr marL="455613" indent="-227013">
              <a:spcBef>
                <a:spcPts val="300"/>
              </a:spcBef>
              <a:buNone/>
            </a:pPr>
            <a:endParaRPr lang="en-US" sz="400" dirty="0" smtClean="0">
              <a:latin typeface="Arial" pitchFamily="34" charset="0"/>
              <a:cs typeface="Arial" pitchFamily="34" charset="0"/>
            </a:endParaRPr>
          </a:p>
          <a:p>
            <a:pPr marL="455613" indent="-227013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JLab	(PI: Y. Zhang)</a:t>
            </a:r>
          </a:p>
          <a:p>
            <a:pPr marL="803275" lvl="1" indent="-228600">
              <a:spcBef>
                <a:spcPts val="3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Project 1:    Beam-beam simulation</a:t>
            </a:r>
          </a:p>
          <a:p>
            <a:pPr marL="803275" lvl="1" indent="-228600">
              <a:spcBef>
                <a:spcPts val="3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Project 2:    Electron cooling simulation</a:t>
            </a:r>
          </a:p>
          <a:p>
            <a:pPr marL="627063" lvl="1" indent="-227013">
              <a:spcBef>
                <a:spcPts val="300"/>
              </a:spcBef>
            </a:pP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marL="457200" indent="-228600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LBNL	(PI: J. Qiang)</a:t>
            </a:r>
          </a:p>
          <a:p>
            <a:pPr marL="803275" lvl="1" indent="-227013">
              <a:spcBef>
                <a:spcPts val="3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Project:    BeamBeam3D and IMPACT code enhancement and support</a:t>
            </a:r>
          </a:p>
          <a:p>
            <a:pPr marL="627063" lvl="1" indent="-227013">
              <a:spcBef>
                <a:spcPts val="300"/>
              </a:spcBef>
              <a:buNone/>
            </a:pP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marL="457200" indent="-228600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Northern Illinois Univ.    (PI: B. Erdelyi)</a:t>
            </a:r>
          </a:p>
          <a:p>
            <a:pPr marL="803275" lvl="1" indent="-228600">
              <a:spcBef>
                <a:spcPts val="3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Project:    Electron cooling software development</a:t>
            </a:r>
          </a:p>
          <a:p>
            <a:pPr marL="627063" lvl="1" indent="-227013">
              <a:spcBef>
                <a:spcPts val="300"/>
              </a:spcBef>
            </a:pP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marL="457200" indent="-228600">
              <a:spcBef>
                <a:spcPts val="3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Tech-X Corp.       (PI: D. Bruhwiler)</a:t>
            </a:r>
          </a:p>
          <a:p>
            <a:pPr marL="803275" lvl="1" indent="-228600">
              <a:spcBef>
                <a:spcPts val="3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Project:    VORPAL code enhancement and support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9182" y="5313145"/>
            <a:ext cx="279481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Total request: ~$1.85M/year</a:t>
            </a:r>
          </a:p>
          <a:p>
            <a:r>
              <a:rPr lang="en-US" sz="1600" dirty="0" smtClean="0"/>
              <a:t>MEIC related: ~$300k/year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8813"/>
          </a:xfrm>
        </p:spPr>
        <p:txBody>
          <a:bodyPr/>
          <a:lstStyle/>
          <a:p>
            <a:r>
              <a:rPr lang="en-US" dirty="0" smtClean="0"/>
              <a:t>Project Accelerator R&amp;D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601" y="719502"/>
            <a:ext cx="8056562" cy="5781365"/>
          </a:xfrm>
        </p:spPr>
        <p:txBody>
          <a:bodyPr/>
          <a:lstStyle/>
          <a:p>
            <a:pPr marL="228600" indent="-228600">
              <a:spcBef>
                <a:spcPts val="3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will focus on design optimization, technology development &amp; demonstration</a:t>
            </a:r>
          </a:p>
          <a:p>
            <a:pPr marL="628650" lvl="1" indent="-228600">
              <a:spcBef>
                <a:spcPts val="300"/>
              </a:spcBef>
            </a:pP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ERL circulator cooler</a:t>
            </a:r>
          </a:p>
          <a:p>
            <a:pPr marL="628650" lvl="1" indent="-228600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bunch charge magnetized electron gun development</a:t>
            </a:r>
          </a:p>
          <a:p>
            <a:pPr marL="628650" lvl="1" indent="-228600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Fast kicker development, prototyping and beam test</a:t>
            </a:r>
          </a:p>
          <a:p>
            <a:pPr marL="628650" lvl="1" indent="-228600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Phase II e-Cooler demo (with full design capability)</a:t>
            </a:r>
          </a:p>
          <a:p>
            <a:pPr marL="628650" lvl="1" indent="-228600">
              <a:spcBef>
                <a:spcPts val="300"/>
              </a:spcBef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Interaction region</a:t>
            </a:r>
          </a:p>
          <a:p>
            <a:pPr marL="628650" lvl="1" indent="-228600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Crab cavity prototyping and beam test</a:t>
            </a:r>
          </a:p>
          <a:p>
            <a:pPr marL="628650" lvl="1" indent="-228600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Special magnets</a:t>
            </a:r>
          </a:p>
          <a:p>
            <a:pPr marL="628650" lvl="1" indent="-228600">
              <a:spcBef>
                <a:spcPts val="300"/>
              </a:spcBef>
            </a:pP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Other design works and accelerator R&amp;D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628650" lvl="1" indent="-228600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Universal atomic beam polarized ion source</a:t>
            </a:r>
          </a:p>
          <a:p>
            <a:pPr marL="628650" lvl="1" indent="-228600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Ion linac SRF cavity prototyping</a:t>
            </a:r>
          </a:p>
          <a:p>
            <a:pPr marL="628650" lvl="1" indent="-228600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Electron ring RF system</a:t>
            </a:r>
          </a:p>
          <a:p>
            <a:pPr marL="628650" lvl="1" indent="-228600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SRF cavity studies associated to beam synchronization</a:t>
            </a:r>
          </a:p>
          <a:p>
            <a:pPr marL="628650" lvl="1" indent="-228600">
              <a:spcBef>
                <a:spcPts val="3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Feedback systems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374"/>
            <a:ext cx="9144000" cy="607039"/>
          </a:xfrm>
        </p:spPr>
        <p:txBody>
          <a:bodyPr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034013"/>
            <a:ext cx="8265600" cy="4740001"/>
          </a:xfrm>
        </p:spPr>
        <p:txBody>
          <a:bodyPr/>
          <a:lstStyle/>
          <a:p>
            <a:pPr marL="230188" indent="-230188">
              <a:spcBef>
                <a:spcPts val="300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conceptual machine design of MEIC has been completed.  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30188" indent="-230188">
              <a:spcBef>
                <a:spcPts val="300"/>
              </a:spcBef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0188" indent="-230188">
              <a:spcBef>
                <a:spcPts val="300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MEIC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permits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high performance (luminosity &amp; polarization).</a:t>
            </a:r>
          </a:p>
          <a:p>
            <a:pPr marL="230188" indent="-230188">
              <a:spcBef>
                <a:spcPts val="300"/>
              </a:spcBef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30188" indent="-230188">
              <a:spcBef>
                <a:spcPts val="300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have an accelerator R&amp;D plan which will require support. </a:t>
            </a:r>
          </a:p>
          <a:p>
            <a:pPr marL="230188" indent="-230188">
              <a:spcBef>
                <a:spcPts val="300"/>
              </a:spcBef>
              <a:buNone/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0188" indent="-230188">
              <a:spcBef>
                <a:spcPts val="3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We have established collaborations with several national labs and universities. </a:t>
            </a:r>
          </a:p>
          <a:p>
            <a:pPr marL="230188" indent="-230188">
              <a:spcBef>
                <a:spcPts val="300"/>
              </a:spcBef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30188" indent="-230188">
              <a:spcBef>
                <a:spcPts val="3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 a near term, we will focus on cooling simulation, cooler demo, dynamics aperture and polarization studies.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pPr algn="ctr"/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440" y="1778400"/>
            <a:ext cx="6431920" cy="3868313"/>
          </a:xfrm>
        </p:spPr>
        <p:txBody>
          <a:bodyPr/>
          <a:lstStyle/>
          <a:p>
            <a:pPr marL="574675" indent="-574675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Introduction</a:t>
            </a:r>
          </a:p>
          <a:p>
            <a:pPr marL="574675" indent="-574675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MEIC Baseline Design</a:t>
            </a:r>
          </a:p>
          <a:p>
            <a:pPr marL="574675" indent="-574675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Accelerator R&amp;D</a:t>
            </a:r>
          </a:p>
          <a:p>
            <a:pPr marL="574675" indent="-574675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Summary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989"/>
            <a:ext cx="9144000" cy="521435"/>
          </a:xfrm>
        </p:spPr>
        <p:txBody>
          <a:bodyPr/>
          <a:lstStyle/>
          <a:p>
            <a:pPr algn="ctr"/>
            <a:r>
              <a:rPr lang="en-US" b="1" dirty="0" smtClean="0"/>
              <a:t>Introduction: EIC as JLab’s Future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13" y="847247"/>
            <a:ext cx="8264987" cy="5514778"/>
          </a:xfrm>
        </p:spPr>
        <p:txBody>
          <a:bodyPr/>
          <a:lstStyle/>
          <a:p>
            <a:pPr marL="230188" indent="-230188" eaLnBrk="1" hangingPunct="1">
              <a:spcBef>
                <a:spcPts val="24"/>
              </a:spcBef>
            </a:pPr>
            <a:r>
              <a:rPr lang="en-US" sz="2200" dirty="0" err="1" smtClean="0">
                <a:latin typeface="+mj-lt"/>
              </a:rPr>
              <a:t>JLab’s</a:t>
            </a:r>
            <a:r>
              <a:rPr lang="en-US" sz="2200" dirty="0" smtClean="0">
                <a:latin typeface="+mj-lt"/>
              </a:rPr>
              <a:t> fixed target program after 12 GeV CEBAF upgrade will be world-leading for at least a decade. </a:t>
            </a:r>
          </a:p>
          <a:p>
            <a:pPr marL="230188" indent="-230188" eaLnBrk="1" hangingPunct="1">
              <a:spcBef>
                <a:spcPts val="24"/>
              </a:spcBef>
            </a:pPr>
            <a:endParaRPr lang="en-US" sz="1200" dirty="0" smtClean="0">
              <a:latin typeface="+mj-lt"/>
            </a:endParaRPr>
          </a:p>
          <a:p>
            <a:pPr marL="230188" indent="-230188" eaLnBrk="1" hangingPunct="1">
              <a:spcBef>
                <a:spcPts val="24"/>
              </a:spcBef>
            </a:pPr>
            <a:r>
              <a:rPr lang="en-US" sz="2200" dirty="0" smtClean="0">
                <a:latin typeface="+mj-lt"/>
                <a:cs typeface="Arial" pitchFamily="34" charset="0"/>
              </a:rPr>
              <a:t>A </a:t>
            </a:r>
            <a:r>
              <a:rPr lang="en-US" sz="2200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M</a:t>
            </a:r>
            <a:r>
              <a:rPr lang="en-US" sz="2200" dirty="0" smtClean="0">
                <a:latin typeface="+mj-lt"/>
                <a:cs typeface="Arial" pitchFamily="34" charset="0"/>
              </a:rPr>
              <a:t>edium energy </a:t>
            </a:r>
            <a:r>
              <a:rPr lang="en-US" sz="2200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E</a:t>
            </a:r>
            <a:r>
              <a:rPr lang="en-US" sz="2200" dirty="0" smtClean="0">
                <a:latin typeface="+mj-lt"/>
                <a:cs typeface="Arial" pitchFamily="34" charset="0"/>
              </a:rPr>
              <a:t>lectron-</a:t>
            </a:r>
            <a:r>
              <a:rPr lang="en-US" sz="2200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I</a:t>
            </a:r>
            <a:r>
              <a:rPr lang="en-US" sz="2200" dirty="0" smtClean="0">
                <a:latin typeface="+mj-lt"/>
                <a:cs typeface="Arial" pitchFamily="34" charset="0"/>
              </a:rPr>
              <a:t>on </a:t>
            </a:r>
            <a:r>
              <a:rPr lang="en-US" sz="2200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C</a:t>
            </a:r>
            <a:r>
              <a:rPr lang="en-US" sz="2200" dirty="0" smtClean="0">
                <a:latin typeface="+mj-lt"/>
                <a:cs typeface="Arial" pitchFamily="34" charset="0"/>
              </a:rPr>
              <a:t>ollider (MEIC) at </a:t>
            </a:r>
            <a:r>
              <a:rPr lang="en-US" sz="2200" dirty="0" err="1" smtClean="0">
                <a:latin typeface="+mj-lt"/>
                <a:cs typeface="Arial" pitchFamily="34" charset="0"/>
              </a:rPr>
              <a:t>JLab</a:t>
            </a:r>
            <a:r>
              <a:rPr lang="en-US" sz="2200" dirty="0" smtClean="0">
                <a:latin typeface="+mj-lt"/>
                <a:cs typeface="Arial" pitchFamily="34" charset="0"/>
              </a:rPr>
              <a:t> </a:t>
            </a:r>
            <a:r>
              <a:rPr lang="en-US" sz="2200" dirty="0" smtClean="0">
                <a:latin typeface="+mj-lt"/>
              </a:rPr>
              <a:t>will open new frontiers in nuclear science. </a:t>
            </a:r>
          </a:p>
          <a:p>
            <a:pPr marL="230188" indent="-230188" eaLnBrk="1" hangingPunct="1">
              <a:spcBef>
                <a:spcPts val="24"/>
              </a:spcBef>
            </a:pPr>
            <a:endParaRPr lang="en-US" sz="1200" b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230188" indent="-230188">
              <a:spcBef>
                <a:spcPts val="24"/>
              </a:spcBef>
            </a:pPr>
            <a:r>
              <a:rPr lang="en-US" sz="2200" dirty="0" smtClean="0">
                <a:latin typeface="+mj-lt"/>
              </a:rPr>
              <a:t>The timing of MEIC construction can be tailored to match available DOE-NP funding while the 12 GeV physics program continues.</a:t>
            </a:r>
          </a:p>
          <a:p>
            <a:pPr marL="230188" indent="-230188" eaLnBrk="1" hangingPunct="1">
              <a:spcBef>
                <a:spcPts val="24"/>
              </a:spcBef>
            </a:pPr>
            <a:endParaRPr lang="en-US" sz="12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230188" indent="-230188">
              <a:spcBef>
                <a:spcPts val="24"/>
              </a:spcBef>
            </a:pPr>
            <a:r>
              <a:rPr lang="en-US" sz="2200" dirty="0" smtClean="0">
                <a:latin typeface="+mj-lt"/>
                <a:cs typeface="Arial" pitchFamily="34" charset="0"/>
              </a:rPr>
              <a:t>MEIC parameters are chosen to optimize science, technology development, and project cost. We maintain a well defined path for future upgrade to higher energies and luminosity.</a:t>
            </a:r>
          </a:p>
          <a:p>
            <a:pPr marL="630238" lvl="1" indent="-230188">
              <a:spcBef>
                <a:spcPts val="24"/>
              </a:spcBef>
              <a:buNone/>
            </a:pPr>
            <a:endParaRPr lang="en-US" sz="1200" b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230188" indent="-230188" eaLnBrk="1" hangingPunct="1">
              <a:spcBef>
                <a:spcPts val="24"/>
              </a:spcBef>
            </a:pPr>
            <a:r>
              <a:rPr lang="en-US" sz="22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 conceptual machine design </a:t>
            </a:r>
            <a:r>
              <a:rPr lang="en-US" sz="2200" dirty="0" smtClean="0">
                <a:latin typeface="+mj-lt"/>
                <a:cs typeface="Arial" pitchFamily="34" charset="0"/>
              </a:rPr>
              <a:t>has been </a:t>
            </a:r>
            <a:r>
              <a:rPr lang="en-US" sz="22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completed, providing a base for performance evaluation, cost estimation, </a:t>
            </a:r>
            <a:r>
              <a:rPr lang="en-US" sz="2200" dirty="0" smtClean="0">
                <a:latin typeface="+mj-lt"/>
                <a:cs typeface="Arial" pitchFamily="34" charset="0"/>
              </a:rPr>
              <a:t>and</a:t>
            </a:r>
            <a:r>
              <a:rPr lang="en-US" sz="2200" b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technical risk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1437"/>
          </a:xfrm>
        </p:spPr>
        <p:txBody>
          <a:bodyPr/>
          <a:lstStyle/>
          <a:p>
            <a:pPr algn="ctr"/>
            <a:r>
              <a:rPr lang="en-US" b="1" dirty="0" smtClean="0"/>
              <a:t>MEIC Design </a:t>
            </a:r>
            <a:r>
              <a:rPr lang="en-US" dirty="0" smtClean="0"/>
              <a:t>Parameters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506" y="773087"/>
            <a:ext cx="8218694" cy="5597012"/>
          </a:xfrm>
        </p:spPr>
        <p:txBody>
          <a:bodyPr/>
          <a:lstStyle/>
          <a:p>
            <a:pPr marL="233363" indent="-233363"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bridging the gap of 12 GeV CEBAF &amp; HERA/LHeC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685800" lvl="1" indent="-228600">
              <a:spcBef>
                <a:spcPts val="24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Full coverage of </a:t>
            </a:r>
            <a:r>
              <a:rPr lang="en-US" sz="20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from a few 100 to a few 1000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0" lvl="1" indent="-228600">
              <a:spcBef>
                <a:spcPts val="24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Electrons 3-11 GeV,  protons 20-100 GeV,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ons 12-40 GeV/u</a:t>
            </a:r>
          </a:p>
          <a:p>
            <a:pPr marL="457200" lvl="1" indent="-223838">
              <a:spcBef>
                <a:spcPts val="24"/>
              </a:spcBef>
            </a:pPr>
            <a:endParaRPr lang="en-US" sz="600" b="0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Ion species</a:t>
            </a:r>
          </a:p>
          <a:p>
            <a:pPr marL="685800" lvl="1" indent="-228600">
              <a:spcBef>
                <a:spcPts val="24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Polarized light ions: p, d, 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He, and possibly Li</a:t>
            </a:r>
          </a:p>
          <a:p>
            <a:pPr marL="685800" lvl="1" indent="-228600">
              <a:spcBef>
                <a:spcPts val="24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Un-polarized light to heavy ions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up to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above 200 (Au, Pb)</a:t>
            </a:r>
          </a:p>
          <a:p>
            <a:pPr marL="457200" lvl="1" indent="-223838">
              <a:spcBef>
                <a:spcPts val="24"/>
              </a:spcBef>
            </a:pPr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Up to 3 detectors</a:t>
            </a:r>
          </a:p>
          <a:p>
            <a:pPr marL="233363" indent="-233363">
              <a:spcBef>
                <a:spcPts val="24"/>
              </a:spcBef>
            </a:pPr>
            <a:endParaRPr lang="en-US" sz="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Luminosity</a:t>
            </a:r>
          </a:p>
          <a:p>
            <a:pPr marL="685800" lvl="1" indent="-228600">
              <a:spcBef>
                <a:spcPts val="24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Greater than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cm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 interaction point</a:t>
            </a:r>
          </a:p>
          <a:p>
            <a:pPr marL="685800" lvl="1" indent="-228600">
              <a:lnSpc>
                <a:spcPct val="80000"/>
              </a:lnSpc>
              <a:spcBef>
                <a:spcPts val="24"/>
              </a:spcBef>
              <a:buClr>
                <a:schemeClr val="tx1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Maximum luminosity should optimally be around √s=45 GeV </a:t>
            </a:r>
          </a:p>
          <a:p>
            <a:pPr marL="690563" lvl="1" indent="-233363">
              <a:lnSpc>
                <a:spcPct val="80000"/>
              </a:lnSpc>
              <a:spcBef>
                <a:spcPts val="24"/>
              </a:spcBef>
              <a:buClr>
                <a:schemeClr val="tx1"/>
              </a:buClr>
            </a:pPr>
            <a:endParaRPr lang="en-US" sz="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Polarization</a:t>
            </a:r>
          </a:p>
          <a:p>
            <a:pPr marL="685800" lvl="1" indent="-228600">
              <a:spcBef>
                <a:spcPts val="24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IP: longitudinal for both beams, transverse for ions only</a:t>
            </a:r>
          </a:p>
          <a:p>
            <a:pPr marL="685800" indent="-228600">
              <a:lnSpc>
                <a:spcPct val="80000"/>
              </a:lnSpc>
              <a:spcBef>
                <a:spcPts val="24"/>
              </a:spcBef>
              <a:buClr>
                <a:schemeClr val="tx1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polarizations &gt;70% desirable </a:t>
            </a:r>
          </a:p>
          <a:p>
            <a:pPr marL="690563" indent="-233363">
              <a:lnSpc>
                <a:spcPct val="80000"/>
              </a:lnSpc>
              <a:spcBef>
                <a:spcPts val="24"/>
              </a:spcBef>
              <a:buClr>
                <a:schemeClr val="tx1"/>
              </a:buClr>
            </a:pPr>
            <a:endParaRPr lang="en-US" sz="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ts val="24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Upgradeable to higher energies and luminosity</a:t>
            </a:r>
          </a:p>
          <a:p>
            <a:pPr marL="685800" lvl="1" indent="-228600">
              <a:spcBef>
                <a:spcPts val="24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GeV electron, 250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proton, and 100 GeV/u 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460" y="4795200"/>
            <a:ext cx="2636736" cy="183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250"/>
            <a:ext cx="9144000" cy="615636"/>
          </a:xfrm>
        </p:spPr>
        <p:txBody>
          <a:bodyPr/>
          <a:lstStyle/>
          <a:p>
            <a:pPr algn="ctr"/>
            <a:r>
              <a:rPr lang="en-US" b="1" dirty="0" smtClean="0">
                <a:latin typeface="Arial" charset="0"/>
              </a:rPr>
              <a:t>MEIC Schematic Layout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-108001" y="717084"/>
            <a:ext cx="6566401" cy="3444516"/>
            <a:chOff x="-62344" y="728604"/>
            <a:chExt cx="8543051" cy="4540524"/>
          </a:xfrm>
        </p:grpSpPr>
        <p:pic>
          <p:nvPicPr>
            <p:cNvPr id="6" name="Picture 2" descr="CompleteThreeRing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887" y="1063653"/>
              <a:ext cx="7748362" cy="4205475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063256" y="728604"/>
              <a:ext cx="1557217" cy="381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Pre-booster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478672" y="734396"/>
              <a:ext cx="1002035" cy="636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source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2762704" y="1748424"/>
              <a:ext cx="229740" cy="3327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762704" y="1154454"/>
              <a:ext cx="1270967" cy="636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transfer beam line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 flipV="1">
              <a:off x="2514600" y="2545079"/>
              <a:ext cx="523875" cy="5314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699553" y="3015744"/>
              <a:ext cx="1590509" cy="636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Medium energy IP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264152" y="3004580"/>
              <a:ext cx="2327333" cy="636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rPr>
                <a:t>Electron collider ring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0000"/>
                  </a:solidFill>
                  <a:latin typeface="+mj-lt"/>
                </a:rPr>
                <a:t>(3 to 11 GeV)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858890" y="3854893"/>
              <a:ext cx="1214477" cy="381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Injector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038478" y="4555939"/>
              <a:ext cx="1749917" cy="36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12 GeV CEBAF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975939" y="1472615"/>
              <a:ext cx="1005465" cy="608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SRF linac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824480" y="2721669"/>
              <a:ext cx="399650" cy="56582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lg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76795" y="1112102"/>
              <a:ext cx="2274375" cy="636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3E0895"/>
                  </a:solidFill>
                  <a:effectLst/>
                  <a:latin typeface="+mj-lt"/>
                </a:rPr>
                <a:t>Warm large booster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3E0895"/>
                  </a:solidFill>
                  <a:effectLst/>
                  <a:latin typeface="+mj-lt"/>
                </a:rPr>
                <a:t>(up to 20 GeV)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-62344" y="3217067"/>
              <a:ext cx="1780727" cy="85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+mj-lt"/>
                </a:rPr>
                <a:t>Cold </a:t>
              </a:r>
              <a:r>
                <a:rPr lang="en-US" sz="1200" b="1" dirty="0" smtClean="0">
                  <a:solidFill>
                    <a:srgbClr val="0033CC"/>
                  </a:solidFill>
                  <a:latin typeface="+mj-lt"/>
                </a:rPr>
                <a:t>ion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+mj-lt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+mj-lt"/>
                </a:rPr>
                <a:t>collider ring</a:t>
              </a:r>
              <a:r>
                <a:rPr kumimoji="0" lang="en-US" sz="1200" b="1" i="0" u="none" strike="noStrike" cap="none" normalizeH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+mj-lt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0033CC"/>
                  </a:solidFill>
                  <a:latin typeface="+mj-lt"/>
                </a:rPr>
                <a:t>(up to 100 GeV)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3808095" y="2552700"/>
              <a:ext cx="481966" cy="5314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 b="1" dirty="0">
                <a:latin typeface="+mj-lt"/>
              </a:endParaRPr>
            </a:p>
          </p:txBody>
        </p:sp>
      </p:grpSp>
      <p:pic>
        <p:nvPicPr>
          <p:cNvPr id="22" name="Picture 5" descr="MEIC_tunn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1200" y="897981"/>
            <a:ext cx="2152800" cy="2028420"/>
          </a:xfrm>
          <a:prstGeom prst="rect">
            <a:avLst/>
          </a:prstGeom>
          <a:noFill/>
        </p:spPr>
      </p:pic>
      <p:grpSp>
        <p:nvGrpSpPr>
          <p:cNvPr id="3" name="Group 23"/>
          <p:cNvGrpSpPr/>
          <p:nvPr/>
        </p:nvGrpSpPr>
        <p:grpSpPr>
          <a:xfrm>
            <a:off x="5372145" y="2088497"/>
            <a:ext cx="1475054" cy="627220"/>
            <a:chOff x="-519291" y="153335"/>
            <a:chExt cx="1172682" cy="528205"/>
          </a:xfrm>
        </p:grpSpPr>
        <p:sp>
          <p:nvSpPr>
            <p:cNvPr id="23" name="Rectangular Callout 4"/>
            <p:cNvSpPr>
              <a:spLocks noChangeArrowheads="1"/>
            </p:cNvSpPr>
            <p:nvPr/>
          </p:nvSpPr>
          <p:spPr bwMode="auto">
            <a:xfrm>
              <a:off x="-519291" y="159004"/>
              <a:ext cx="1172682" cy="522536"/>
            </a:xfrm>
            <a:prstGeom prst="wedgeRectCallout">
              <a:avLst>
                <a:gd name="adj1" fmla="val 75799"/>
                <a:gd name="adj2" fmla="val -66425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2293" name="Rectangular Callout 4"/>
            <p:cNvSpPr>
              <a:spLocks noChangeArrowheads="1"/>
            </p:cNvSpPr>
            <p:nvPr/>
          </p:nvSpPr>
          <p:spPr bwMode="auto">
            <a:xfrm>
              <a:off x="-519291" y="153335"/>
              <a:ext cx="1166815" cy="522141"/>
            </a:xfrm>
            <a:prstGeom prst="wedgeRectCallout">
              <a:avLst>
                <a:gd name="adj1" fmla="val -79981"/>
                <a:gd name="adj2" fmla="val -76494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 dirty="0" smtClean="0">
                  <a:latin typeface="Arial" charset="0"/>
                  <a:cs typeface="Arial" charset="0"/>
                </a:rPr>
                <a:t>Three compact figure-8 rings stacked vertically</a:t>
              </a: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2581" y="3116784"/>
            <a:ext cx="3072703" cy="423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ular Callout 4"/>
          <p:cNvSpPr>
            <a:spLocks noChangeArrowheads="1"/>
          </p:cNvSpPr>
          <p:nvPr/>
        </p:nvSpPr>
        <p:spPr bwMode="auto">
          <a:xfrm>
            <a:off x="3045347" y="5544000"/>
            <a:ext cx="1150102" cy="460800"/>
          </a:xfrm>
          <a:prstGeom prst="wedgeRectCallout">
            <a:avLst>
              <a:gd name="adj1" fmla="val -62354"/>
              <a:gd name="adj2" fmla="val -16128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" charset="0"/>
                <a:cs typeface="Arial" charset="0"/>
              </a:rPr>
              <a:t>Full energy collider 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3310"/>
            <a:ext cx="9067800" cy="6096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Design Features: High Luminosity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208800" y="670510"/>
            <a:ext cx="8697600" cy="308539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indent="-227013">
              <a:spcBef>
                <a:spcPts val="4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Based on </a:t>
            </a:r>
            <a:r>
              <a:rPr lang="en-US" sz="2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 bunch repetition rate CW colliding beams</a:t>
            </a:r>
          </a:p>
          <a:p>
            <a:pPr marL="574675" lvl="1" indent="-233363" eaLnBrk="1" hangingPunct="1">
              <a:spcBef>
                <a:spcPts val="400"/>
              </a:spcBef>
              <a:buFont typeface="Arial" pitchFamily="34" charset="0"/>
              <a:buChar char="•"/>
              <a:tabLst>
                <a:tab pos="461963" algn="l"/>
              </a:tabLst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Very high bunch repetition rate           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Very small bunch charge</a:t>
            </a:r>
          </a:p>
          <a:p>
            <a:pPr marL="574675" lvl="1" indent="-233363" eaLnBrk="1" hangingPunct="1">
              <a:spcBef>
                <a:spcPts val="400"/>
              </a:spcBef>
              <a:buFont typeface="Arial" pitchFamily="34" charset="0"/>
              <a:buChar char="•"/>
              <a:tabLst>
                <a:tab pos="461963" algn="l"/>
              </a:tabLst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Very short bunch length                         Very small </a:t>
            </a:r>
            <a:r>
              <a:rPr lang="el-GR" sz="1800" b="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*</a:t>
            </a:r>
          </a:p>
          <a:p>
            <a:pPr marL="574675" lvl="1" indent="-233363" eaLnBrk="1" hangingPunct="1">
              <a:spcBef>
                <a:spcPts val="400"/>
              </a:spcBef>
              <a:buFont typeface="Arial" pitchFamily="34" charset="0"/>
              <a:buChar char="•"/>
              <a:tabLst>
                <a:tab pos="461963" algn="l"/>
              </a:tabLs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Crab crossing 			Small transverse emittance</a:t>
            </a:r>
          </a:p>
          <a:p>
            <a:pPr marL="627063" lvl="1" eaLnBrk="1" hangingPunct="1">
              <a:spcBef>
                <a:spcPts val="400"/>
              </a:spcBef>
              <a:buFont typeface="Arial" pitchFamily="34" charset="0"/>
              <a:buChar char="•"/>
              <a:tabLst>
                <a:tab pos="461963" algn="l"/>
              </a:tabLst>
            </a:pPr>
            <a:endParaRPr lang="en-US" sz="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7013" indent="-227013">
              <a:spcBef>
                <a:spcPts val="4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 proved concept: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KEK-B @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2x10</a:t>
            </a:r>
            <a:r>
              <a:rPr lang="en-US" sz="22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/cm</a:t>
            </a:r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/s</a:t>
            </a:r>
          </a:p>
          <a:p>
            <a:pPr marL="227013" indent="-227013">
              <a:spcBef>
                <a:spcPts val="400"/>
              </a:spcBef>
            </a:pPr>
            <a:endParaRPr lang="en-US" sz="400" b="1" dirty="0" smtClean="0">
              <a:latin typeface="Arial" pitchFamily="34" charset="0"/>
              <a:cs typeface="Arial" pitchFamily="34" charset="0"/>
            </a:endParaRPr>
          </a:p>
          <a:p>
            <a:pPr marL="227013" indent="-227013">
              <a:spcBef>
                <a:spcPts val="300"/>
              </a:spcBef>
            </a:pPr>
            <a:r>
              <a:rPr lang="en-US" sz="2200" dirty="0" smtClean="0">
                <a:latin typeface="+mj-lt"/>
              </a:rPr>
              <a:t>JLab will replicate the same success in colliders w/ </a:t>
            </a:r>
            <a:r>
              <a:rPr lang="en-US" sz="2200" dirty="0" err="1" smtClean="0">
                <a:latin typeface="+mj-lt"/>
              </a:rPr>
              <a:t>hadron</a:t>
            </a:r>
            <a:r>
              <a:rPr lang="en-US" sz="2200" dirty="0" smtClean="0">
                <a:latin typeface="+mj-lt"/>
              </a:rPr>
              <a:t> beams</a:t>
            </a:r>
          </a:p>
          <a:p>
            <a:pPr marL="574675" lvl="1" indent="-2349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electron beam from CEBAF possesses a high bunch repetition rate </a:t>
            </a:r>
          </a:p>
          <a:p>
            <a:pPr marL="574675" lvl="1" indent="-2349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Ion beams from a new ion complex can match the electron beam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5239" y="3816000"/>
          <a:ext cx="7839561" cy="268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99262"/>
                <a:gridCol w="829462"/>
                <a:gridCol w="1022135"/>
                <a:gridCol w="1421502"/>
                <a:gridCol w="1267200"/>
              </a:tblGrid>
              <a:tr h="301520">
                <a:tc>
                  <a:txBody>
                    <a:bodyPr/>
                    <a:lstStyle/>
                    <a:p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KEK</a:t>
                      </a:r>
                      <a:r>
                        <a:rPr lang="en-US" sz="1600" b="1" baseline="0" dirty="0" smtClean="0">
                          <a:latin typeface="+mj-lt"/>
                        </a:rPr>
                        <a:t>-B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MEIC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+mj-lt"/>
                        </a:rPr>
                        <a:t>eRHIC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</a:tr>
              <a:tr h="30152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j-lt"/>
                        </a:rPr>
                        <a:t>Repetition rate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MHz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509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748.5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13.1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430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j-lt"/>
                        </a:rPr>
                        <a:t>Particles per</a:t>
                      </a:r>
                      <a:r>
                        <a:rPr lang="en-US" sz="1600" b="0" baseline="0" dirty="0" smtClean="0">
                          <a:latin typeface="+mj-lt"/>
                        </a:rPr>
                        <a:t> b</a:t>
                      </a:r>
                      <a:r>
                        <a:rPr lang="en-US" sz="1600" b="0" dirty="0" smtClean="0">
                          <a:latin typeface="+mj-lt"/>
                        </a:rPr>
                        <a:t>unch (e</a:t>
                      </a:r>
                      <a:r>
                        <a:rPr lang="en-US" sz="1600" b="0" baseline="30000" dirty="0" smtClean="0">
                          <a:latin typeface="+mj-lt"/>
                        </a:rPr>
                        <a:t>-</a:t>
                      </a:r>
                      <a:r>
                        <a:rPr lang="en-US" sz="1600" b="0" dirty="0" smtClean="0">
                          <a:latin typeface="+mj-lt"/>
                        </a:rPr>
                        <a:t>/e</a:t>
                      </a:r>
                      <a:r>
                        <a:rPr lang="en-US" sz="1600" b="0" baseline="30000" dirty="0" smtClean="0">
                          <a:latin typeface="+mj-lt"/>
                        </a:rPr>
                        <a:t>+</a:t>
                      </a:r>
                      <a:r>
                        <a:rPr lang="en-US" sz="1600" b="0" dirty="0" smtClean="0">
                          <a:latin typeface="+mj-lt"/>
                        </a:rPr>
                        <a:t>)</a:t>
                      </a:r>
                      <a:r>
                        <a:rPr lang="en-US" sz="1600" b="0" baseline="0" dirty="0" smtClean="0">
                          <a:latin typeface="+mj-lt"/>
                        </a:rPr>
                        <a:t> or (p/e</a:t>
                      </a:r>
                      <a:r>
                        <a:rPr lang="en-US" sz="1600" b="0" baseline="30000" dirty="0" smtClean="0">
                          <a:latin typeface="+mj-lt"/>
                        </a:rPr>
                        <a:t>-</a:t>
                      </a:r>
                      <a:r>
                        <a:rPr lang="en-US" sz="1600" b="0" baseline="0" dirty="0" smtClean="0">
                          <a:latin typeface="+mj-lt"/>
                        </a:rPr>
                        <a:t>)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10</a:t>
                      </a:r>
                      <a:r>
                        <a:rPr lang="en-US" sz="1600" b="0" baseline="30000" dirty="0" smtClean="0">
                          <a:latin typeface="+mj-lt"/>
                        </a:rPr>
                        <a:t>10</a:t>
                      </a:r>
                      <a:endParaRPr lang="en-US" sz="1600" b="0" baseline="30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3.3 / 1.4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0.42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 2.5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20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 2.4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j-lt"/>
                        </a:rPr>
                        <a:t>Beam current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A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1.2 / 1.8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0.5 / 3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0.42 / 0.05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</a:tr>
              <a:tr h="30152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j-lt"/>
                        </a:rPr>
                        <a:t>Bunch length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cm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0.6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en-US" sz="1600" b="0" dirty="0" smtClean="0">
                          <a:latin typeface="+mj-lt"/>
                        </a:rPr>
                        <a:t> / 0.75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8.3 / 0.2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j-lt"/>
                        </a:rPr>
                        <a:t>Horizontal &amp; vertical </a:t>
                      </a:r>
                      <a:r>
                        <a:rPr lang="el-GR" sz="1600" b="0" dirty="0" smtClean="0">
                          <a:latin typeface="+mj-lt"/>
                        </a:rPr>
                        <a:t>β</a:t>
                      </a:r>
                      <a:r>
                        <a:rPr lang="en-US" sz="1600" b="0" dirty="0" smtClean="0">
                          <a:latin typeface="+mj-lt"/>
                        </a:rPr>
                        <a:t>*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cm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56 / 0.56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10/2 to 4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/0.8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 / 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Beam energy (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</a:t>
                      </a:r>
                      <a:r>
                        <a:rPr lang="en-US" sz="1600" b="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/e</a:t>
                      </a:r>
                      <a:r>
                        <a:rPr lang="en-US" sz="1600" b="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or 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(p/e</a:t>
                      </a:r>
                      <a:r>
                        <a:rPr lang="en-US" sz="1600" b="0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US" sz="1600" b="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err="1" smtClean="0">
                          <a:latin typeface="+mj-lt"/>
                        </a:rPr>
                        <a:t>GeV</a:t>
                      </a:r>
                      <a:endParaRPr lang="en-US" sz="1600" b="0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latin typeface="+mj-lt"/>
                        </a:rPr>
                        <a:t>8 / 3.5</a:t>
                      </a:r>
                      <a:endParaRPr lang="en-US" sz="1600" b="0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latin typeface="+mj-lt"/>
                        </a:rPr>
                        <a:t>60 / 5</a:t>
                      </a:r>
                      <a:endParaRPr lang="en-US" sz="1600" b="0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latin typeface="+mj-lt"/>
                        </a:rPr>
                        <a:t>250 / 10</a:t>
                      </a:r>
                      <a:endParaRPr lang="en-US" sz="1600" b="0" baseline="0" dirty="0">
                        <a:latin typeface="+mj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+mj-lt"/>
                        </a:rPr>
                        <a:t>Luminosity per IP,</a:t>
                      </a:r>
                      <a:r>
                        <a:rPr lang="en-US" sz="1600" b="0" baseline="0" dirty="0" smtClean="0">
                          <a:latin typeface="+mj-lt"/>
                        </a:rPr>
                        <a:t> 10</a:t>
                      </a:r>
                      <a:r>
                        <a:rPr lang="en-US" sz="1600" b="0" baseline="30000" dirty="0" smtClean="0">
                          <a:latin typeface="+mj-lt"/>
                        </a:rPr>
                        <a:t>34</a:t>
                      </a:r>
                      <a:endParaRPr lang="en-US" sz="1600" b="0" baseline="30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cm</a:t>
                      </a:r>
                      <a:r>
                        <a:rPr lang="en-US" sz="1600" b="0" baseline="30000" dirty="0" smtClean="0">
                          <a:latin typeface="+mj-lt"/>
                        </a:rPr>
                        <a:t>-2</a:t>
                      </a:r>
                      <a:r>
                        <a:rPr lang="en-US" sz="1600" b="0" dirty="0" smtClean="0">
                          <a:latin typeface="+mj-lt"/>
                        </a:rPr>
                        <a:t>s</a:t>
                      </a:r>
                      <a:r>
                        <a:rPr lang="en-US" sz="1600" b="0" baseline="30000" dirty="0" smtClean="0">
                          <a:latin typeface="+mj-lt"/>
                        </a:rPr>
                        <a:t>-1</a:t>
                      </a:r>
                      <a:endParaRPr lang="en-US" sz="1600" b="0" baseline="30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2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0.56 ~ 1.4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j-lt"/>
                        </a:rPr>
                        <a:t>0.97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00444" y="1087200"/>
            <a:ext cx="864531" cy="109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7063" marR="0" lvl="1" indent="-2857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4343CA"/>
              </a:buClr>
              <a:buSzTx/>
              <a:buFont typeface="Arial" pitchFamily="34" charset="0"/>
              <a:buChar char="•"/>
              <a:tabLst>
                <a:tab pos="461963" algn="l"/>
              </a:tabLst>
              <a:defRPr/>
            </a:pPr>
            <a:r>
              <a:rPr lang="en-US" sz="16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</a:p>
          <a:p>
            <a:pPr marL="627063" marR="0" lvl="1" indent="-2857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4343CA"/>
              </a:buClr>
              <a:buSzTx/>
              <a:buFont typeface="Arial" pitchFamily="34" charset="0"/>
              <a:buChar char="•"/>
              <a:tabLst>
                <a:tab pos="461963" algn="l"/>
              </a:tabLst>
              <a:defRPr/>
            </a:pPr>
            <a:r>
              <a:rPr lang="en-US" sz="16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627063" marR="0" lvl="1" indent="-2857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4343CA"/>
              </a:buClr>
              <a:buSzTx/>
              <a:buFont typeface="Arial" pitchFamily="34" charset="0"/>
              <a:buChar char="•"/>
              <a:tabLst>
                <a:tab pos="46196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</a:p>
        </p:txBody>
      </p:sp>
      <p:sp>
        <p:nvSpPr>
          <p:cNvPr id="7" name="Slide Number Placeholder 72"/>
          <p:cNvSpPr>
            <a:spLocks noGrp="1"/>
          </p:cNvSpPr>
          <p:nvPr>
            <p:ph type="sldNum" sz="quarter" idx="10"/>
          </p:nvPr>
        </p:nvSpPr>
        <p:spPr>
          <a:xfrm>
            <a:off x="6876288" y="6448425"/>
            <a:ext cx="1180274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" y="0"/>
            <a:ext cx="9144000" cy="624840"/>
          </a:xfrm>
        </p:spPr>
        <p:txBody>
          <a:bodyPr/>
          <a:lstStyle/>
          <a:p>
            <a:pPr algn="ctr"/>
            <a:r>
              <a:rPr lang="en-US" b="1" dirty="0" smtClean="0"/>
              <a:t>Design Features: High Polarization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83" y="698400"/>
            <a:ext cx="8937217" cy="3984670"/>
          </a:xfrm>
        </p:spPr>
        <p:txBody>
          <a:bodyPr/>
          <a:lstStyle/>
          <a:p>
            <a:pPr marL="228600" indent="-228600">
              <a:spcBef>
                <a:spcPts val="3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ion rings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two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booster, collider) have a figure-8 shape </a:t>
            </a:r>
          </a:p>
          <a:p>
            <a:pPr marL="509588" lvl="1" indent="-220663">
              <a:spcBef>
                <a:spcPts val="300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Spin precessions in the left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right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parts of the ring are exactly cancelled</a:t>
            </a:r>
          </a:p>
          <a:p>
            <a:pPr marL="509588" lvl="1" indent="-220663">
              <a:spcBef>
                <a:spcPts val="300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 spin precession (spin tune) is zero, thus energy independent</a:t>
            </a:r>
          </a:p>
          <a:p>
            <a:pPr marL="509588" lvl="1" indent="-220663">
              <a:spcBef>
                <a:spcPts val="300"/>
              </a:spcBef>
            </a:pPr>
            <a:endParaRPr lang="en-US" sz="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09588" lvl="1" indent="-220663">
              <a:spcBef>
                <a:spcPts val="300"/>
              </a:spcBef>
              <a:buClr>
                <a:srgbClr val="00B050"/>
              </a:buClr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Ensures spin preservation and ease of spin manipulation </a:t>
            </a:r>
          </a:p>
          <a:p>
            <a:pPr marL="509588" lvl="1" indent="-220663">
              <a:spcBef>
                <a:spcPts val="300"/>
              </a:spcBef>
              <a:buClr>
                <a:srgbClr val="00B050"/>
              </a:buClr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Avoids energy-dependent spin sensitivity for ion all species</a:t>
            </a:r>
          </a:p>
          <a:p>
            <a:pPr marL="509588" lvl="1" indent="-220663">
              <a:spcBef>
                <a:spcPts val="300"/>
              </a:spcBef>
              <a:buClr>
                <a:srgbClr val="00B050"/>
              </a:buClr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only practical way to accommodate polarized deuterons</a:t>
            </a:r>
          </a:p>
          <a:p>
            <a:pPr marL="685800" lvl="1" indent="-228600">
              <a:spcBef>
                <a:spcPts val="300"/>
              </a:spcBef>
            </a:pPr>
            <a:endParaRPr lang="en-US" sz="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-228600">
              <a:spcBef>
                <a:spcPts val="3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 design feature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promises</a:t>
            </a: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high polarization for all light ion beams </a:t>
            </a:r>
          </a:p>
          <a:p>
            <a:pPr marL="685800" lvl="1" indent="-228600">
              <a:spcBef>
                <a:spcPts val="300"/>
              </a:spcBef>
            </a:pPr>
            <a:endParaRPr lang="en-US" sz="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300"/>
              </a:spcBef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(The electron ring has a similar shape since it shares a tunnel with the ion collider ring)  </a:t>
            </a:r>
          </a:p>
          <a:p>
            <a:pPr marL="228600" indent="-228600">
              <a:spcBef>
                <a:spcPts val="300"/>
              </a:spcBef>
              <a:buNone/>
            </a:pPr>
            <a:endParaRPr lang="en-US" sz="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300"/>
              </a:spcBef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Siberian Snakes/solenoids to arrange polarization at IPs  </a:t>
            </a:r>
          </a:p>
        </p:txBody>
      </p:sp>
      <p:grpSp>
        <p:nvGrpSpPr>
          <p:cNvPr id="4" name="Group 55"/>
          <p:cNvGrpSpPr/>
          <p:nvPr/>
        </p:nvGrpSpPr>
        <p:grpSpPr>
          <a:xfrm>
            <a:off x="0" y="5411230"/>
            <a:ext cx="2282944" cy="1034799"/>
            <a:chOff x="654404" y="982980"/>
            <a:chExt cx="3262276" cy="1472515"/>
          </a:xfrm>
        </p:grpSpPr>
        <p:pic>
          <p:nvPicPr>
            <p:cNvPr id="35" name="Picture 7" descr="snake_01 May. 01 21.08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5193" y="982980"/>
              <a:ext cx="3025420" cy="14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35"/>
            <p:cNvGrpSpPr/>
            <p:nvPr/>
          </p:nvGrpSpPr>
          <p:grpSpPr>
            <a:xfrm>
              <a:off x="733605" y="1112521"/>
              <a:ext cx="3183075" cy="1026679"/>
              <a:chOff x="352605" y="1135381"/>
              <a:chExt cx="3183075" cy="1026679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rot="16200000" flipH="1">
                <a:off x="1508173" y="1247376"/>
                <a:ext cx="229327" cy="23836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 bwMode="auto">
              <a:xfrm>
                <a:off x="3329494" y="1469363"/>
                <a:ext cx="143020" cy="275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Curved Down Arrow 38"/>
              <p:cNvSpPr/>
              <p:nvPr/>
            </p:nvSpPr>
            <p:spPr bwMode="auto">
              <a:xfrm>
                <a:off x="3344986" y="1267928"/>
                <a:ext cx="190694" cy="137596"/>
              </a:xfrm>
              <a:prstGeom prst="curved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 bwMode="auto">
              <a:xfrm rot="5400000">
                <a:off x="2056296" y="1285201"/>
                <a:ext cx="229327" cy="22446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urved Down Arrow 40"/>
              <p:cNvSpPr/>
              <p:nvPr/>
            </p:nvSpPr>
            <p:spPr bwMode="auto">
              <a:xfrm rot="19320000">
                <a:off x="2305261" y="1871528"/>
                <a:ext cx="190693" cy="137596"/>
              </a:xfrm>
              <a:prstGeom prst="curved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aphicFrame>
            <p:nvGraphicFramePr>
              <p:cNvPr id="42" name="Object 2"/>
              <p:cNvGraphicFramePr>
                <a:graphicFrameLocks noChangeAspect="1"/>
              </p:cNvGraphicFramePr>
              <p:nvPr/>
            </p:nvGraphicFramePr>
            <p:xfrm>
              <a:off x="1345015" y="1342596"/>
              <a:ext cx="254258" cy="290482"/>
            </p:xfrm>
            <a:graphic>
              <a:graphicData uri="http://schemas.openxmlformats.org/presentationml/2006/ole">
                <p:oleObj spid="_x0000_s15380" name="Equation" r:id="rId4" imgW="203112" imgH="241195" progId="Equation.3">
                  <p:embed/>
                </p:oleObj>
              </a:graphicData>
            </a:graphic>
          </p:graphicFrame>
          <p:graphicFrame>
            <p:nvGraphicFramePr>
              <p:cNvPr id="43" name="Object 1"/>
              <p:cNvGraphicFramePr>
                <a:graphicFrameLocks noChangeAspect="1"/>
              </p:cNvGraphicFramePr>
              <p:nvPr/>
            </p:nvGraphicFramePr>
            <p:xfrm>
              <a:off x="2289429" y="1328452"/>
              <a:ext cx="206584" cy="290482"/>
            </p:xfrm>
            <a:graphic>
              <a:graphicData uri="http://schemas.openxmlformats.org/presentationml/2006/ole">
                <p:oleObj spid="_x0000_s15381" name="Equation" r:id="rId5" imgW="164957" imgH="241091" progId="Equation.3">
                  <p:embed/>
                </p:oleObj>
              </a:graphicData>
            </a:graphic>
          </p:graphicFrame>
          <p:pic>
            <p:nvPicPr>
              <p:cNvPr id="45" name="Picture 3" descr="spin1_12-99.jpg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63778" y="1798241"/>
                <a:ext cx="314076" cy="363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Rectangle 45"/>
              <p:cNvSpPr/>
              <p:nvPr/>
            </p:nvSpPr>
            <p:spPr bwMode="auto">
              <a:xfrm rot="19200000">
                <a:off x="2054448" y="1708239"/>
                <a:ext cx="143020" cy="275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47" name="Picture 3" descr="spin1_12-99.jpg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06967" y="1432716"/>
                <a:ext cx="318186" cy="368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3" descr="spin1_12-99.jpg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68946" y="1404450"/>
                <a:ext cx="315265" cy="365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Rectangle 48"/>
              <p:cNvSpPr/>
              <p:nvPr/>
            </p:nvSpPr>
            <p:spPr bwMode="auto">
              <a:xfrm>
                <a:off x="398185" y="1478911"/>
                <a:ext cx="143020" cy="275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0" name="Curved Down Arrow 49"/>
              <p:cNvSpPr/>
              <p:nvPr/>
            </p:nvSpPr>
            <p:spPr bwMode="auto">
              <a:xfrm>
                <a:off x="352605" y="1946161"/>
                <a:ext cx="190694" cy="137596"/>
              </a:xfrm>
              <a:prstGeom prst="curved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51" name="Straight Connector 28"/>
              <p:cNvCxnSpPr>
                <a:cxnSpLocks noChangeShapeType="1"/>
              </p:cNvCxnSpPr>
              <p:nvPr/>
            </p:nvCxnSpPr>
            <p:spPr bwMode="auto">
              <a:xfrm rot="16200000" flipV="1">
                <a:off x="2983234" y="1565910"/>
                <a:ext cx="868679" cy="7621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52" name="Straight Connector 28"/>
              <p:cNvCxnSpPr>
                <a:cxnSpLocks noChangeShapeType="1"/>
              </p:cNvCxnSpPr>
              <p:nvPr/>
            </p:nvCxnSpPr>
            <p:spPr bwMode="auto">
              <a:xfrm rot="16200000" flipV="1">
                <a:off x="41914" y="1588770"/>
                <a:ext cx="868679" cy="7621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sysDash"/>
                <a:round/>
                <a:headEnd/>
                <a:tailEnd/>
              </a:ln>
            </p:spPr>
          </p:cxnSp>
        </p:grpSp>
        <p:sp>
          <p:nvSpPr>
            <p:cNvPr id="53" name="Rectangle 52"/>
            <p:cNvSpPr/>
            <p:nvPr/>
          </p:nvSpPr>
          <p:spPr>
            <a:xfrm>
              <a:off x="654404" y="1973734"/>
              <a:ext cx="1290595" cy="481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00FF"/>
                  </a:solidFill>
                  <a:latin typeface="Arial" charset="0"/>
                </a:rPr>
                <a:t>longitudinal axis</a:t>
              </a:r>
              <a:endParaRPr lang="en-US" sz="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oup 72"/>
          <p:cNvGrpSpPr/>
          <p:nvPr/>
        </p:nvGrpSpPr>
        <p:grpSpPr>
          <a:xfrm>
            <a:off x="2478405" y="5443663"/>
            <a:ext cx="2101215" cy="996267"/>
            <a:chOff x="664845" y="2844801"/>
            <a:chExt cx="3122295" cy="1422399"/>
          </a:xfrm>
        </p:grpSpPr>
        <p:grpSp>
          <p:nvGrpSpPr>
            <p:cNvPr id="7" name="Group 57"/>
            <p:cNvGrpSpPr/>
            <p:nvPr/>
          </p:nvGrpSpPr>
          <p:grpSpPr>
            <a:xfrm>
              <a:off x="664845" y="2844801"/>
              <a:ext cx="3122295" cy="1422399"/>
              <a:chOff x="2066925" y="3378200"/>
              <a:chExt cx="4562475" cy="2189163"/>
            </a:xfrm>
          </p:grpSpPr>
          <p:pic>
            <p:nvPicPr>
              <p:cNvPr id="59" name="Picture 7" descr="snake_01 May. 01 21.08.gi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33600" y="3378200"/>
                <a:ext cx="4495800" cy="2189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6400800" y="4140200"/>
                <a:ext cx="228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66925" y="4140200"/>
                <a:ext cx="228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2" name="Curved Down Arrow 61"/>
              <p:cNvSpPr/>
              <p:nvPr/>
            </p:nvSpPr>
            <p:spPr>
              <a:xfrm rot="-2580000">
                <a:off x="5980113" y="3908425"/>
                <a:ext cx="304800" cy="228600"/>
              </a:xfrm>
              <a:prstGeom prst="curved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3" name="Curved Down Arrow 62"/>
              <p:cNvSpPr>
                <a:spLocks noChangeArrowheads="1"/>
              </p:cNvSpPr>
              <p:nvPr/>
            </p:nvSpPr>
            <p:spPr bwMode="auto">
              <a:xfrm rot="3180000">
                <a:off x="2316163" y="3987800"/>
                <a:ext cx="304800" cy="228600"/>
              </a:xfrm>
              <a:prstGeom prst="curvedDown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rgbClr val="7575D1"/>
              </a:solidFill>
              <a:ln w="25400" algn="ctr">
                <a:solidFill>
                  <a:srgbClr val="89A4A7"/>
                </a:solidFill>
                <a:miter lim="800000"/>
                <a:headEnd/>
                <a:tailEnd/>
              </a:ln>
            </p:spPr>
            <p:txBody>
              <a:bodyPr rot="10800000" vert="eaVert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64" name="Picture 3" descr="spin1_12-99.jpg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15540" y="4246880"/>
                <a:ext cx="501649" cy="62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3" descr="spin1_12-99.jpg.gif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97880" y="4269740"/>
                <a:ext cx="478388" cy="591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66" name="Object 2"/>
              <p:cNvGraphicFramePr>
                <a:graphicFrameLocks noChangeAspect="1"/>
              </p:cNvGraphicFramePr>
              <p:nvPr/>
            </p:nvGraphicFramePr>
            <p:xfrm>
              <a:off x="4099560" y="3629660"/>
              <a:ext cx="406400" cy="482600"/>
            </p:xfrm>
            <a:graphic>
              <a:graphicData uri="http://schemas.openxmlformats.org/presentationml/2006/ole">
                <p:oleObj spid="_x0000_s15382" name="Equation" r:id="rId7" imgW="203112" imgH="241195" progId="Equation.3">
                  <p:embed/>
                </p:oleObj>
              </a:graphicData>
            </a:graphic>
          </p:graphicFrame>
          <p:graphicFrame>
            <p:nvGraphicFramePr>
              <p:cNvPr id="67" name="Object 1"/>
              <p:cNvGraphicFramePr>
                <a:graphicFrameLocks noChangeAspect="1"/>
              </p:cNvGraphicFramePr>
              <p:nvPr/>
            </p:nvGraphicFramePr>
            <p:xfrm>
              <a:off x="5052060" y="4536440"/>
              <a:ext cx="330200" cy="482600"/>
            </p:xfrm>
            <a:graphic>
              <a:graphicData uri="http://schemas.openxmlformats.org/presentationml/2006/ole">
                <p:oleObj spid="_x0000_s15383" name="Equation" r:id="rId8" imgW="164957" imgH="241091" progId="Equation.3">
                  <p:embed/>
                </p:oleObj>
              </a:graphicData>
            </a:graphic>
          </p:graphicFrame>
          <p:graphicFrame>
            <p:nvGraphicFramePr>
              <p:cNvPr id="68" name="Object 4"/>
              <p:cNvGraphicFramePr>
                <a:graphicFrameLocks noChangeAspect="1"/>
              </p:cNvGraphicFramePr>
              <p:nvPr/>
            </p:nvGraphicFramePr>
            <p:xfrm>
              <a:off x="4724400" y="4559300"/>
              <a:ext cx="354013" cy="381000"/>
            </p:xfrm>
            <a:graphic>
              <a:graphicData uri="http://schemas.openxmlformats.org/presentationml/2006/ole">
                <p:oleObj spid="_x0000_s15384" name="Equation" r:id="rId9" imgW="164814" imgH="177492" progId="Equation.3">
                  <p:embed/>
                </p:oleObj>
              </a:graphicData>
            </a:graphic>
          </p:graphicFrame>
          <p:cxnSp>
            <p:nvCxnSpPr>
              <p:cNvPr id="69" name="Straight Connector 20"/>
              <p:cNvCxnSpPr>
                <a:cxnSpLocks noChangeShapeType="1"/>
              </p:cNvCxnSpPr>
              <p:nvPr/>
            </p:nvCxnSpPr>
            <p:spPr bwMode="auto">
              <a:xfrm rot="10800000">
                <a:off x="5867400" y="3835400"/>
                <a:ext cx="609600" cy="5334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sysDash"/>
                <a:round/>
                <a:headEnd/>
                <a:tailEnd/>
              </a:ln>
            </p:spPr>
          </p:cxnSp>
          <p:pic>
            <p:nvPicPr>
              <p:cNvPr id="70" name="Picture 27" descr="snake_09 Jul. 22 17.33.gif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427220" y="3804920"/>
                <a:ext cx="293688" cy="28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1" name="Straight Connector 28"/>
              <p:cNvCxnSpPr>
                <a:cxnSpLocks noChangeShapeType="1"/>
              </p:cNvCxnSpPr>
              <p:nvPr/>
            </p:nvCxnSpPr>
            <p:spPr bwMode="auto">
              <a:xfrm flipV="1">
                <a:off x="2133600" y="3835400"/>
                <a:ext cx="609600" cy="5334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prstDash val="sysDash"/>
                <a:round/>
                <a:headEnd/>
                <a:tailEnd/>
              </a:ln>
            </p:spPr>
          </p:cxnSp>
        </p:grpSp>
        <p:sp>
          <p:nvSpPr>
            <p:cNvPr id="72" name="Rectangle 71"/>
            <p:cNvSpPr/>
            <p:nvPr/>
          </p:nvSpPr>
          <p:spPr>
            <a:xfrm>
              <a:off x="871456" y="2964689"/>
              <a:ext cx="1004704" cy="449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00FF"/>
                  </a:solidFill>
                  <a:latin typeface="Arial" charset="0"/>
                </a:rPr>
                <a:t>Vertical axis</a:t>
              </a:r>
              <a:endParaRPr lang="en-US" sz="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3"/>
          <p:cNvGrpSpPr/>
          <p:nvPr/>
        </p:nvGrpSpPr>
        <p:grpSpPr>
          <a:xfrm>
            <a:off x="4809173" y="5432821"/>
            <a:ext cx="2079307" cy="1037589"/>
            <a:chOff x="587693" y="1423670"/>
            <a:chExt cx="4495800" cy="2265363"/>
          </a:xfrm>
        </p:grpSpPr>
        <p:pic>
          <p:nvPicPr>
            <p:cNvPr id="75" name="Picture 7" descr="snake_01 May. 01 21.08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693" y="1499870"/>
              <a:ext cx="4495800" cy="2189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76" name="Object 1"/>
            <p:cNvGraphicFramePr>
              <a:graphicFrameLocks noChangeAspect="1"/>
            </p:cNvGraphicFramePr>
            <p:nvPr/>
          </p:nvGraphicFramePr>
          <p:xfrm>
            <a:off x="3301343" y="2467289"/>
            <a:ext cx="330200" cy="482599"/>
          </p:xfrm>
          <a:graphic>
            <a:graphicData uri="http://schemas.openxmlformats.org/presentationml/2006/ole">
              <p:oleObj spid="_x0000_s15385" name="Equation" r:id="rId11" imgW="164957" imgH="241091" progId="Equation.3">
                <p:embed/>
              </p:oleObj>
            </a:graphicData>
          </a:graphic>
        </p:graphicFrame>
        <p:graphicFrame>
          <p:nvGraphicFramePr>
            <p:cNvPr id="77" name="Object 2"/>
            <p:cNvGraphicFramePr>
              <a:graphicFrameLocks noChangeAspect="1"/>
            </p:cNvGraphicFramePr>
            <p:nvPr/>
          </p:nvGraphicFramePr>
          <p:xfrm>
            <a:off x="2888933" y="1423670"/>
            <a:ext cx="406400" cy="482600"/>
          </p:xfrm>
          <a:graphic>
            <a:graphicData uri="http://schemas.openxmlformats.org/presentationml/2006/ole">
              <p:oleObj spid="_x0000_s15386" name="Equation" r:id="rId12" imgW="203112" imgH="241195" progId="Equation.3">
                <p:embed/>
              </p:oleObj>
            </a:graphicData>
          </a:graphic>
        </p:graphicFrame>
        <p:sp>
          <p:nvSpPr>
            <p:cNvPr id="78" name="Text Box 11"/>
            <p:cNvSpPr txBox="1">
              <a:spLocks noChangeArrowheads="1"/>
            </p:cNvSpPr>
            <p:nvPr/>
          </p:nvSpPr>
          <p:spPr bwMode="auto">
            <a:xfrm>
              <a:off x="1516711" y="2237882"/>
              <a:ext cx="993890" cy="415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Narrow" pitchFamily="34" charset="0"/>
                </a:rPr>
                <a:t>Solenoid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9" name="Straight Arrow Connector 13"/>
            <p:cNvCxnSpPr/>
            <p:nvPr/>
          </p:nvCxnSpPr>
          <p:spPr>
            <a:xfrm rot="16200000" flipH="1">
              <a:off x="3095752" y="2727727"/>
              <a:ext cx="381001" cy="38099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16"/>
            <p:cNvCxnSpPr/>
            <p:nvPr/>
          </p:nvCxnSpPr>
          <p:spPr>
            <a:xfrm rot="10800000" flipV="1">
              <a:off x="2740387" y="1949450"/>
              <a:ext cx="58737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15"/>
            <p:cNvSpPr/>
            <p:nvPr/>
          </p:nvSpPr>
          <p:spPr>
            <a:xfrm rot="19006794">
              <a:off x="2439035" y="2031999"/>
              <a:ext cx="228600" cy="4571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" name="Group 81"/>
          <p:cNvGrpSpPr/>
          <p:nvPr/>
        </p:nvGrpSpPr>
        <p:grpSpPr>
          <a:xfrm>
            <a:off x="6941820" y="5395990"/>
            <a:ext cx="2202180" cy="967739"/>
            <a:chOff x="171450" y="3693477"/>
            <a:chExt cx="3806190" cy="1698995"/>
          </a:xfrm>
        </p:grpSpPr>
        <p:pic>
          <p:nvPicPr>
            <p:cNvPr id="83" name="Picture 7" descr="snake_01 May. 01 21.08.gif"/>
            <p:cNvPicPr>
              <a:picLocks noChangeAspect="1"/>
            </p:cNvPicPr>
            <p:nvPr/>
          </p:nvPicPr>
          <p:blipFill>
            <a:blip r:embed="rId3" cstate="print"/>
            <a:srcRect b="8339"/>
            <a:stretch>
              <a:fillRect/>
            </a:stretch>
          </p:blipFill>
          <p:spPr bwMode="auto">
            <a:xfrm>
              <a:off x="171450" y="3693665"/>
              <a:ext cx="3806190" cy="169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4" name="Object 1"/>
            <p:cNvGraphicFramePr>
              <a:graphicFrameLocks noChangeAspect="1"/>
            </p:cNvGraphicFramePr>
            <p:nvPr/>
          </p:nvGraphicFramePr>
          <p:xfrm>
            <a:off x="3083242" y="4937760"/>
            <a:ext cx="309563" cy="449898"/>
          </p:xfrm>
          <a:graphic>
            <a:graphicData uri="http://schemas.openxmlformats.org/presentationml/2006/ole">
              <p:oleObj spid="_x0000_s15387" name="Equation" r:id="rId13" imgW="164957" imgH="241091" progId="Equation.3">
                <p:embed/>
              </p:oleObj>
            </a:graphicData>
          </a:graphic>
        </p:graphicFrame>
        <p:graphicFrame>
          <p:nvGraphicFramePr>
            <p:cNvPr id="85" name="Object 2"/>
            <p:cNvGraphicFramePr>
              <a:graphicFrameLocks noChangeAspect="1"/>
            </p:cNvGraphicFramePr>
            <p:nvPr/>
          </p:nvGraphicFramePr>
          <p:xfrm>
            <a:off x="1860550" y="3693477"/>
            <a:ext cx="381000" cy="452438"/>
          </p:xfrm>
          <a:graphic>
            <a:graphicData uri="http://schemas.openxmlformats.org/presentationml/2006/ole">
              <p:oleObj spid="_x0000_s15388" name="Equation" r:id="rId14" imgW="203112" imgH="241195" progId="Equation.3">
                <p:embed/>
              </p:oleObj>
            </a:graphicData>
          </a:graphic>
        </p:graphicFrame>
        <p:sp>
          <p:nvSpPr>
            <p:cNvPr id="86" name="Rectangle 15"/>
            <p:cNvSpPr/>
            <p:nvPr/>
          </p:nvSpPr>
          <p:spPr>
            <a:xfrm rot="19200000">
              <a:off x="1695133" y="4132898"/>
              <a:ext cx="228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" name="Text Box 16"/>
            <p:cNvSpPr txBox="1">
              <a:spLocks noChangeArrowheads="1"/>
            </p:cNvSpPr>
            <p:nvPr/>
          </p:nvSpPr>
          <p:spPr bwMode="auto">
            <a:xfrm>
              <a:off x="818228" y="4314956"/>
              <a:ext cx="1008154" cy="356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 Narrow" pitchFamily="34" charset="0"/>
                </a:rPr>
                <a:t>Insertion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8" name="Picture 27" descr="snake_09 Jul. 22 17.33.gif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62249" y="5010884"/>
              <a:ext cx="275333" cy="263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27" descr="snake_09 Jul. 22 17.33.gif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54554" y="3943449"/>
              <a:ext cx="275333" cy="263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" name="Rounded Rectangle 89"/>
          <p:cNvSpPr/>
          <p:nvPr/>
        </p:nvSpPr>
        <p:spPr bwMode="auto">
          <a:xfrm>
            <a:off x="152400" y="4740670"/>
            <a:ext cx="1958340" cy="64008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Proton or Helium-3: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+mj-lt"/>
              </a:rPr>
              <a:t>longitudinal polarization at both IPs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2522220" y="4771150"/>
            <a:ext cx="1920240" cy="64008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Proton or Helium-3: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+mj-lt"/>
              </a:rPr>
              <a:t>transverse polarization at both IPs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4861560" y="4854970"/>
            <a:ext cx="1973580" cy="46482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Deuteron: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1200" b="1" dirty="0" smtClean="0">
                <a:latin typeface="+mj-lt"/>
              </a:rPr>
              <a:t>Longitudinal  polarization at one IP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7139940" y="4832110"/>
            <a:ext cx="1889760" cy="46482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Deuteron: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1200" b="1" dirty="0" smtClean="0">
                <a:latin typeface="+mj-lt"/>
              </a:rPr>
              <a:t>transverse  polarization at one IP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24524" y="18661"/>
            <a:ext cx="9144000" cy="597159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A New Ion Complex at JLab</a:t>
            </a:r>
          </a:p>
        </p:txBody>
      </p:sp>
      <p:graphicFrame>
        <p:nvGraphicFramePr>
          <p:cNvPr id="14528" name="Group 192"/>
          <p:cNvGraphicFramePr>
            <a:graphicFrameLocks noGrp="1"/>
          </p:cNvGraphicFramePr>
          <p:nvPr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083652595"/>
              </p:ext>
            </p:extLst>
          </p:nvPr>
        </p:nvGraphicFramePr>
        <p:xfrm>
          <a:off x="66043" y="2567462"/>
          <a:ext cx="5280250" cy="2173224"/>
        </p:xfrm>
        <a:graphic>
          <a:graphicData uri="http://schemas.openxmlformats.org/drawingml/2006/table">
            <a:tbl>
              <a:tblPr/>
              <a:tblGrid>
                <a:gridCol w="1235834"/>
                <a:gridCol w="667035"/>
                <a:gridCol w="722671"/>
                <a:gridCol w="553065"/>
                <a:gridCol w="884903"/>
                <a:gridCol w="1216742"/>
              </a:tblGrid>
              <a:tr h="441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Length 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Max. energy (GeV/n)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 Cooling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SRF linac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0.285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Stripping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Pre-booster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accumulation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Large booster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~1350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Stacking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7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collider 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~1350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ERL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De-bunching/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re-bunching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/>
          <p:nvPr/>
        </p:nvGrpSpPr>
        <p:grpSpPr>
          <a:xfrm>
            <a:off x="355498" y="774915"/>
            <a:ext cx="8544662" cy="1479680"/>
            <a:chOff x="411482" y="1146687"/>
            <a:chExt cx="8415277" cy="1479680"/>
          </a:xfrm>
        </p:grpSpPr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411482" y="1146687"/>
              <a:ext cx="8415277" cy="1479680"/>
              <a:chOff x="205324" y="1575068"/>
              <a:chExt cx="4300140" cy="654445"/>
            </a:xfrm>
          </p:grpSpPr>
          <p:cxnSp>
            <p:nvCxnSpPr>
              <p:cNvPr id="14463" name="Straight Connector 5"/>
              <p:cNvCxnSpPr>
                <a:cxnSpLocks noChangeShapeType="1"/>
              </p:cNvCxnSpPr>
              <p:nvPr/>
            </p:nvCxnSpPr>
            <p:spPr bwMode="auto">
              <a:xfrm flipV="1">
                <a:off x="495255" y="1794734"/>
                <a:ext cx="3421486" cy="213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4464" name="Rectangle 6"/>
              <p:cNvSpPr>
                <a:spLocks noChangeArrowheads="1"/>
              </p:cNvSpPr>
              <p:nvPr/>
            </p:nvSpPr>
            <p:spPr bwMode="auto">
              <a:xfrm>
                <a:off x="325832" y="1720019"/>
                <a:ext cx="172987" cy="153205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65" name="Rectangle 7"/>
              <p:cNvSpPr>
                <a:spLocks noChangeArrowheads="1"/>
              </p:cNvSpPr>
              <p:nvPr/>
            </p:nvSpPr>
            <p:spPr bwMode="auto">
              <a:xfrm>
                <a:off x="709506" y="1715892"/>
                <a:ext cx="507833" cy="160322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420972" y="1612168"/>
                <a:ext cx="376323" cy="371445"/>
                <a:chOff x="1676400" y="1295399"/>
                <a:chExt cx="609600" cy="609600"/>
              </a:xfrm>
            </p:grpSpPr>
            <p:cxnSp>
              <p:nvCxnSpPr>
                <p:cNvPr id="14500" name="Straight Connector 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5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9" name="Arc 20"/>
                  <p:cNvSpPr/>
                  <p:nvPr/>
                </p:nvSpPr>
                <p:spPr bwMode="auto">
                  <a:xfrm>
                    <a:off x="2972757" y="1296587"/>
                    <a:ext cx="303444" cy="30481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Arc 21"/>
                  <p:cNvSpPr/>
                  <p:nvPr/>
                </p:nvSpPr>
                <p:spPr bwMode="auto">
                  <a:xfrm rot="16200000">
                    <a:off x="2972072" y="1297272"/>
                    <a:ext cx="304816" cy="303444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1" name="Arc 50"/>
                  <p:cNvSpPr/>
                  <p:nvPr/>
                </p:nvSpPr>
                <p:spPr bwMode="auto">
                  <a:xfrm rot="5400000">
                    <a:off x="2972072" y="1297272"/>
                    <a:ext cx="304816" cy="303444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46" name="Arc 45"/>
                  <p:cNvSpPr/>
                  <p:nvPr/>
                </p:nvSpPr>
                <p:spPr bwMode="auto">
                  <a:xfrm>
                    <a:off x="2970843" y="1294182"/>
                    <a:ext cx="306015" cy="3048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" name="Arc 46"/>
                  <p:cNvSpPr/>
                  <p:nvPr/>
                </p:nvSpPr>
                <p:spPr bwMode="auto">
                  <a:xfrm rot="16200000">
                    <a:off x="2971444" y="1293581"/>
                    <a:ext cx="304815" cy="3060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 bwMode="auto">
                  <a:xfrm rot="5400000">
                    <a:off x="2971444" y="1293581"/>
                    <a:ext cx="304815" cy="306015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14503" name="Straight Connector 4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2197608" y="1575068"/>
                <a:ext cx="469392" cy="443600"/>
                <a:chOff x="1676400" y="1295399"/>
                <a:chExt cx="609600" cy="609600"/>
              </a:xfrm>
            </p:grpSpPr>
            <p:cxnSp>
              <p:nvCxnSpPr>
                <p:cNvPr id="14490" name="Straight Connector 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8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9" name="Arc 38"/>
                  <p:cNvSpPr/>
                  <p:nvPr/>
                </p:nvSpPr>
                <p:spPr bwMode="auto">
                  <a:xfrm>
                    <a:off x="2971470" y="1295021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" name="Arc 39"/>
                  <p:cNvSpPr/>
                  <p:nvPr/>
                </p:nvSpPr>
                <p:spPr bwMode="auto">
                  <a:xfrm rot="16200000">
                    <a:off x="2971331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Arc 40"/>
                  <p:cNvSpPr/>
                  <p:nvPr/>
                </p:nvSpPr>
                <p:spPr bwMode="auto">
                  <a:xfrm rot="5400000">
                    <a:off x="2971331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9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6" name="Arc 35"/>
                  <p:cNvSpPr/>
                  <p:nvPr/>
                </p:nvSpPr>
                <p:spPr bwMode="auto">
                  <a:xfrm>
                    <a:off x="2972130" y="1294562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" name="Arc 36"/>
                  <p:cNvSpPr/>
                  <p:nvPr/>
                </p:nvSpPr>
                <p:spPr bwMode="auto">
                  <a:xfrm rot="16200000">
                    <a:off x="2971990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 bwMode="auto">
                  <a:xfrm rot="5400000">
                    <a:off x="2971990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14493" name="Straight Connector 3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3070834" y="1575068"/>
                <a:ext cx="469392" cy="443600"/>
                <a:chOff x="1676400" y="1295399"/>
                <a:chExt cx="609600" cy="609600"/>
              </a:xfrm>
            </p:grpSpPr>
            <p:cxnSp>
              <p:nvCxnSpPr>
                <p:cNvPr id="14480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9" name="Arc 28"/>
                  <p:cNvSpPr/>
                  <p:nvPr/>
                </p:nvSpPr>
                <p:spPr bwMode="auto">
                  <a:xfrm>
                    <a:off x="2971339" y="1295021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Arc 29"/>
                  <p:cNvSpPr/>
                  <p:nvPr/>
                </p:nvSpPr>
                <p:spPr bwMode="auto">
                  <a:xfrm rot="16200000">
                    <a:off x="2971200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Arc 30"/>
                  <p:cNvSpPr/>
                  <p:nvPr/>
                </p:nvSpPr>
                <p:spPr bwMode="auto">
                  <a:xfrm rot="5400000">
                    <a:off x="2971200" y="1295160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2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26" name="Arc 25"/>
                  <p:cNvSpPr/>
                  <p:nvPr/>
                </p:nvSpPr>
                <p:spPr bwMode="auto">
                  <a:xfrm>
                    <a:off x="2972261" y="1294562"/>
                    <a:ext cx="305130" cy="30540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Arc 26"/>
                  <p:cNvSpPr/>
                  <p:nvPr/>
                </p:nvSpPr>
                <p:spPr bwMode="auto">
                  <a:xfrm rot="16200000">
                    <a:off x="2972122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Arc 27"/>
                  <p:cNvSpPr/>
                  <p:nvPr/>
                </p:nvSpPr>
                <p:spPr bwMode="auto">
                  <a:xfrm rot="5400000">
                    <a:off x="2972122" y="1294701"/>
                    <a:ext cx="305409" cy="305130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14483" name="Straight Connector 2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4469" name="Right Arrow 11"/>
              <p:cNvSpPr>
                <a:spLocks noChangeArrowheads="1"/>
              </p:cNvSpPr>
              <p:nvPr/>
            </p:nvSpPr>
            <p:spPr bwMode="auto">
              <a:xfrm>
                <a:off x="3890878" y="1707559"/>
                <a:ext cx="395264" cy="160065"/>
              </a:xfrm>
              <a:prstGeom prst="rightArrow">
                <a:avLst>
                  <a:gd name="adj1" fmla="val 50000"/>
                  <a:gd name="adj2" fmla="val 49990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70" name="TextBox 12"/>
              <p:cNvSpPr txBox="1">
                <a:spLocks noChangeArrowheads="1"/>
              </p:cNvSpPr>
              <p:nvPr/>
            </p:nvSpPr>
            <p:spPr bwMode="auto">
              <a:xfrm>
                <a:off x="205324" y="1852694"/>
                <a:ext cx="417982" cy="204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ion sources</a:t>
                </a:r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71" name="TextBox 13"/>
              <p:cNvSpPr txBox="1">
                <a:spLocks noChangeArrowheads="1"/>
              </p:cNvSpPr>
              <p:nvPr/>
            </p:nvSpPr>
            <p:spPr bwMode="auto">
              <a:xfrm>
                <a:off x="667277" y="1893388"/>
                <a:ext cx="570171" cy="12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SRF Linac</a:t>
                </a:r>
              </a:p>
            </p:txBody>
          </p:sp>
          <p:sp>
            <p:nvSpPr>
              <p:cNvPr id="14472" name="TextBox 14"/>
              <p:cNvSpPr txBox="1">
                <a:spLocks noChangeArrowheads="1"/>
              </p:cNvSpPr>
              <p:nvPr/>
            </p:nvSpPr>
            <p:spPr bwMode="auto">
              <a:xfrm>
                <a:off x="960438" y="1984354"/>
                <a:ext cx="1173162" cy="204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pre-booster</a:t>
                </a:r>
              </a:p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(accumulator ring)</a:t>
                </a:r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73" name="TextBox 15"/>
              <p:cNvSpPr txBox="1">
                <a:spLocks noChangeArrowheads="1"/>
              </p:cNvSpPr>
              <p:nvPr/>
            </p:nvSpPr>
            <p:spPr bwMode="auto">
              <a:xfrm>
                <a:off x="1959599" y="2011497"/>
                <a:ext cx="735459" cy="12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large booster</a:t>
                </a:r>
              </a:p>
            </p:txBody>
          </p:sp>
          <p:sp>
            <p:nvSpPr>
              <p:cNvPr id="14474" name="TextBox 16"/>
              <p:cNvSpPr txBox="1">
                <a:spLocks noChangeArrowheads="1"/>
              </p:cNvSpPr>
              <p:nvPr/>
            </p:nvSpPr>
            <p:spPr bwMode="auto">
              <a:xfrm>
                <a:off x="2829949" y="2025324"/>
                <a:ext cx="710178" cy="204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edium </a:t>
                </a:r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energy </a:t>
                </a:r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collider </a:t>
                </a:r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ring</a:t>
                </a:r>
              </a:p>
            </p:txBody>
          </p:sp>
          <p:sp>
            <p:nvSpPr>
              <p:cNvPr id="14475" name="Rectangle 17"/>
              <p:cNvSpPr>
                <a:spLocks noChangeArrowheads="1"/>
              </p:cNvSpPr>
              <p:nvPr/>
            </p:nvSpPr>
            <p:spPr bwMode="auto">
              <a:xfrm>
                <a:off x="1646662" y="1768831"/>
                <a:ext cx="58674" cy="4928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76" name="Rectangle 18"/>
              <p:cNvSpPr>
                <a:spLocks noChangeArrowheads="1"/>
              </p:cNvSpPr>
              <p:nvPr/>
            </p:nvSpPr>
            <p:spPr bwMode="auto">
              <a:xfrm>
                <a:off x="3367239" y="1772224"/>
                <a:ext cx="58674" cy="49289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77" name="TextBox 19"/>
              <p:cNvSpPr txBox="1">
                <a:spLocks noChangeArrowheads="1"/>
              </p:cNvSpPr>
              <p:nvPr/>
            </p:nvSpPr>
            <p:spPr bwMode="auto">
              <a:xfrm>
                <a:off x="3704462" y="1847871"/>
                <a:ext cx="801002" cy="204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o </a:t>
                </a:r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high </a:t>
                </a:r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energy </a:t>
                </a:r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collider ring</a:t>
                </a:r>
              </a:p>
            </p:txBody>
          </p:sp>
          <p:sp>
            <p:nvSpPr>
              <p:cNvPr id="14478" name="TextBox 20"/>
              <p:cNvSpPr txBox="1">
                <a:spLocks noChangeArrowheads="1"/>
              </p:cNvSpPr>
              <p:nvPr/>
            </p:nvSpPr>
            <p:spPr bwMode="auto">
              <a:xfrm>
                <a:off x="3255188" y="1800489"/>
                <a:ext cx="445539" cy="12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cooling</a:t>
                </a:r>
              </a:p>
            </p:txBody>
          </p:sp>
        </p:grpSp>
        <p:sp>
          <p:nvSpPr>
            <p:cNvPr id="58" name="TextBox 20"/>
            <p:cNvSpPr txBox="1">
              <a:spLocks noChangeArrowheads="1"/>
            </p:cNvSpPr>
            <p:nvPr/>
          </p:nvSpPr>
          <p:spPr bwMode="auto">
            <a:xfrm>
              <a:off x="3089400" y="1631473"/>
              <a:ext cx="8719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cooling</a:t>
              </a:r>
            </a:p>
          </p:txBody>
        </p:sp>
      </p:grpSp>
      <p:sp>
        <p:nvSpPr>
          <p:cNvPr id="54" name="Slide Number Placeholder 53"/>
          <p:cNvSpPr>
            <a:spLocks noGrp="1"/>
          </p:cNvSpPr>
          <p:nvPr>
            <p:ph type="sldNum" sz="quarter" idx="10"/>
          </p:nvPr>
        </p:nvSpPr>
        <p:spPr>
          <a:xfrm>
            <a:off x="2190703" y="6492875"/>
            <a:ext cx="1180274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57" name="Group 93"/>
          <p:cNvGrpSpPr/>
          <p:nvPr/>
        </p:nvGrpSpPr>
        <p:grpSpPr>
          <a:xfrm>
            <a:off x="5475498" y="4985884"/>
            <a:ext cx="3473137" cy="1803991"/>
            <a:chOff x="-662404" y="1454662"/>
            <a:chExt cx="3473137" cy="1803991"/>
          </a:xfrm>
        </p:grpSpPr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5083" y="1830332"/>
              <a:ext cx="1205650" cy="802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4" descr="quarter_wav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58572" y="1454662"/>
              <a:ext cx="718240" cy="1369978"/>
            </a:xfrm>
            <a:prstGeom prst="rect">
              <a:avLst/>
            </a:prstGeom>
            <a:noFill/>
          </p:spPr>
        </p:pic>
        <p:pic>
          <p:nvPicPr>
            <p:cNvPr id="61" name="Picture 5" descr="half_wav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785" y="1590199"/>
              <a:ext cx="644181" cy="1215621"/>
            </a:xfrm>
            <a:prstGeom prst="rect">
              <a:avLst/>
            </a:prstGeom>
            <a:noFill/>
          </p:spPr>
        </p:pic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1640902" y="2741591"/>
              <a:ext cx="1169831" cy="3718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Double Spoke</a:t>
              </a:r>
              <a:r>
                <a:rPr kumimoji="0" lang="en-US" sz="1000" b="1" i="0" u="none" strike="noStrike" cap="none" normalizeH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 Resonator (DSR)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 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Text Box 6"/>
            <p:cNvSpPr txBox="1">
              <a:spLocks noChangeArrowheads="1"/>
            </p:cNvSpPr>
            <p:nvPr/>
          </p:nvSpPr>
          <p:spPr bwMode="auto">
            <a:xfrm>
              <a:off x="511951" y="2812580"/>
              <a:ext cx="1128951" cy="4460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Half-Wave Resonator</a:t>
              </a:r>
              <a:r>
                <a:rPr kumimoji="0" lang="en-US" sz="1000" b="1" i="0" u="none" strike="noStrike" cap="none" normalizeH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(HWR)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 Box 6"/>
            <p:cNvSpPr txBox="1">
              <a:spLocks noChangeArrowheads="1"/>
            </p:cNvSpPr>
            <p:nvPr/>
          </p:nvSpPr>
          <p:spPr bwMode="auto">
            <a:xfrm>
              <a:off x="-662404" y="2824640"/>
              <a:ext cx="1273494" cy="401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Quarter Wave Resonator (QWR)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3447040" y="5774086"/>
            <a:ext cx="2010633" cy="347136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Ion Linac (by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ANL)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94607" y="5048236"/>
            <a:ext cx="5284723" cy="1224577"/>
            <a:chOff x="131256" y="4816189"/>
            <a:chExt cx="5415594" cy="1302168"/>
          </a:xfrm>
        </p:grpSpPr>
        <p:sp>
          <p:nvSpPr>
            <p:cNvPr id="75" name="AutoShape 6"/>
            <p:cNvSpPr>
              <a:spLocks noChangeAspect="1" noChangeArrowheads="1"/>
            </p:cNvSpPr>
            <p:nvPr/>
          </p:nvSpPr>
          <p:spPr bwMode="auto">
            <a:xfrm>
              <a:off x="247061" y="4816189"/>
              <a:ext cx="5299789" cy="130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76" name="Line 8"/>
            <p:cNvSpPr>
              <a:spLocks noChangeShapeType="1"/>
            </p:cNvSpPr>
            <p:nvPr/>
          </p:nvSpPr>
          <p:spPr bwMode="auto">
            <a:xfrm>
              <a:off x="485503" y="5328492"/>
              <a:ext cx="595669" cy="7675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77" name="Line 9"/>
            <p:cNvSpPr>
              <a:spLocks noChangeShapeType="1"/>
            </p:cNvSpPr>
            <p:nvPr/>
          </p:nvSpPr>
          <p:spPr bwMode="auto">
            <a:xfrm flipV="1">
              <a:off x="2314652" y="5345377"/>
              <a:ext cx="112755" cy="1535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78" name="Line 10"/>
            <p:cNvSpPr>
              <a:spLocks noChangeShapeType="1"/>
            </p:cNvSpPr>
            <p:nvPr/>
          </p:nvSpPr>
          <p:spPr bwMode="auto">
            <a:xfrm flipV="1">
              <a:off x="2616473" y="5345377"/>
              <a:ext cx="121868" cy="1535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79" name="Line 11"/>
            <p:cNvSpPr>
              <a:spLocks noChangeShapeType="1"/>
            </p:cNvSpPr>
            <p:nvPr/>
          </p:nvSpPr>
          <p:spPr bwMode="auto">
            <a:xfrm flipV="1">
              <a:off x="2418296" y="5276302"/>
              <a:ext cx="66059" cy="69075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80" name="Line 12"/>
            <p:cNvSpPr>
              <a:spLocks noChangeShapeType="1"/>
            </p:cNvSpPr>
            <p:nvPr/>
          </p:nvSpPr>
          <p:spPr bwMode="auto">
            <a:xfrm>
              <a:off x="2474105" y="5276302"/>
              <a:ext cx="104783" cy="0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81" name="Line 13"/>
            <p:cNvSpPr>
              <a:spLocks noChangeShapeType="1"/>
            </p:cNvSpPr>
            <p:nvPr/>
          </p:nvSpPr>
          <p:spPr bwMode="auto">
            <a:xfrm>
              <a:off x="2569777" y="5276302"/>
              <a:ext cx="64920" cy="69075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82" name="Line 14"/>
            <p:cNvSpPr>
              <a:spLocks noChangeShapeType="1"/>
            </p:cNvSpPr>
            <p:nvPr/>
          </p:nvSpPr>
          <p:spPr bwMode="auto">
            <a:xfrm>
              <a:off x="2380711" y="5276302"/>
              <a:ext cx="1139" cy="159639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grpSp>
          <p:nvGrpSpPr>
            <p:cNvPr id="83" name="Group 44"/>
            <p:cNvGrpSpPr>
              <a:grpSpLocks/>
            </p:cNvGrpSpPr>
            <p:nvPr/>
          </p:nvGrpSpPr>
          <p:grpSpPr bwMode="auto">
            <a:xfrm>
              <a:off x="1073200" y="5276302"/>
              <a:ext cx="111617" cy="130475"/>
              <a:chOff x="1149" y="1359"/>
              <a:chExt cx="98" cy="85"/>
            </a:xfrm>
          </p:grpSpPr>
          <p:sp>
            <p:nvSpPr>
              <p:cNvPr id="134" name="Rectangle 16"/>
              <p:cNvSpPr>
                <a:spLocks noChangeArrowheads="1"/>
              </p:cNvSpPr>
              <p:nvPr/>
            </p:nvSpPr>
            <p:spPr bwMode="auto">
              <a:xfrm>
                <a:off x="1149" y="1359"/>
                <a:ext cx="98" cy="85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  <p:sp>
            <p:nvSpPr>
              <p:cNvPr id="135" name="Rectangle 17"/>
              <p:cNvSpPr>
                <a:spLocks noChangeArrowheads="1"/>
              </p:cNvSpPr>
              <p:nvPr/>
            </p:nvSpPr>
            <p:spPr bwMode="auto">
              <a:xfrm>
                <a:off x="1149" y="1359"/>
                <a:ext cx="98" cy="85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</p:grpSp>
        <p:grpSp>
          <p:nvGrpSpPr>
            <p:cNvPr id="84" name="Group 18"/>
            <p:cNvGrpSpPr>
              <a:grpSpLocks/>
            </p:cNvGrpSpPr>
            <p:nvPr/>
          </p:nvGrpSpPr>
          <p:grpSpPr bwMode="auto">
            <a:xfrm>
              <a:off x="1184817" y="5296257"/>
              <a:ext cx="103644" cy="90564"/>
              <a:chOff x="1247" y="1372"/>
              <a:chExt cx="91" cy="59"/>
            </a:xfrm>
          </p:grpSpPr>
          <p:sp>
            <p:nvSpPr>
              <p:cNvPr id="132" name="Rectangle 19"/>
              <p:cNvSpPr>
                <a:spLocks noChangeArrowheads="1"/>
              </p:cNvSpPr>
              <p:nvPr/>
            </p:nvSpPr>
            <p:spPr bwMode="auto">
              <a:xfrm>
                <a:off x="1247" y="1372"/>
                <a:ext cx="91" cy="59"/>
              </a:xfrm>
              <a:prstGeom prst="rect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  <p:sp>
            <p:nvSpPr>
              <p:cNvPr id="133" name="Rectangle 20"/>
              <p:cNvSpPr>
                <a:spLocks noChangeArrowheads="1"/>
              </p:cNvSpPr>
              <p:nvPr/>
            </p:nvSpPr>
            <p:spPr bwMode="auto">
              <a:xfrm>
                <a:off x="1247" y="1372"/>
                <a:ext cx="91" cy="59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</p:grpSp>
        <p:grpSp>
          <p:nvGrpSpPr>
            <p:cNvPr id="85" name="Group 21"/>
            <p:cNvGrpSpPr>
              <a:grpSpLocks/>
            </p:cNvGrpSpPr>
            <p:nvPr/>
          </p:nvGrpSpPr>
          <p:grpSpPr bwMode="auto">
            <a:xfrm>
              <a:off x="1288460" y="5234858"/>
              <a:ext cx="275625" cy="210293"/>
              <a:chOff x="1338" y="1332"/>
              <a:chExt cx="242" cy="137"/>
            </a:xfrm>
          </p:grpSpPr>
          <p:sp>
            <p:nvSpPr>
              <p:cNvPr id="130" name="Freeform 22"/>
              <p:cNvSpPr>
                <a:spLocks/>
              </p:cNvSpPr>
              <p:nvPr/>
            </p:nvSpPr>
            <p:spPr bwMode="auto">
              <a:xfrm>
                <a:off x="1338" y="1332"/>
                <a:ext cx="242" cy="137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0" y="285"/>
                  </a:cxn>
                  <a:cxn ang="0">
                    <a:pos x="0" y="1424"/>
                  </a:cxn>
                  <a:cxn ang="0">
                    <a:pos x="285" y="1709"/>
                  </a:cxn>
                  <a:cxn ang="0">
                    <a:pos x="2737" y="1709"/>
                  </a:cxn>
                  <a:cxn ang="0">
                    <a:pos x="3022" y="1424"/>
                  </a:cxn>
                  <a:cxn ang="0">
                    <a:pos x="3022" y="285"/>
                  </a:cxn>
                  <a:cxn ang="0">
                    <a:pos x="2737" y="0"/>
                  </a:cxn>
                  <a:cxn ang="0">
                    <a:pos x="285" y="0"/>
                  </a:cxn>
                </a:cxnLst>
                <a:rect l="0" t="0" r="r" b="b"/>
                <a:pathLst>
                  <a:path w="3022" h="1709">
                    <a:moveTo>
                      <a:pt x="285" y="0"/>
                    </a:moveTo>
                    <a:cubicBezTo>
                      <a:pt x="128" y="0"/>
                      <a:pt x="0" y="127"/>
                      <a:pt x="0" y="285"/>
                    </a:cubicBezTo>
                    <a:lnTo>
                      <a:pt x="0" y="1424"/>
                    </a:lnTo>
                    <a:cubicBezTo>
                      <a:pt x="0" y="1581"/>
                      <a:pt x="128" y="1709"/>
                      <a:pt x="285" y="1709"/>
                    </a:cubicBezTo>
                    <a:lnTo>
                      <a:pt x="2737" y="1709"/>
                    </a:lnTo>
                    <a:cubicBezTo>
                      <a:pt x="2895" y="1709"/>
                      <a:pt x="3022" y="1581"/>
                      <a:pt x="3022" y="1424"/>
                    </a:cubicBezTo>
                    <a:lnTo>
                      <a:pt x="3022" y="285"/>
                    </a:lnTo>
                    <a:cubicBezTo>
                      <a:pt x="3022" y="127"/>
                      <a:pt x="2895" y="0"/>
                      <a:pt x="2737" y="0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  <p:sp>
            <p:nvSpPr>
              <p:cNvPr id="131" name="Freeform 23"/>
              <p:cNvSpPr>
                <a:spLocks/>
              </p:cNvSpPr>
              <p:nvPr/>
            </p:nvSpPr>
            <p:spPr bwMode="auto">
              <a:xfrm>
                <a:off x="1338" y="1332"/>
                <a:ext cx="242" cy="137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0" y="285"/>
                  </a:cxn>
                  <a:cxn ang="0">
                    <a:pos x="0" y="1424"/>
                  </a:cxn>
                  <a:cxn ang="0">
                    <a:pos x="285" y="1709"/>
                  </a:cxn>
                  <a:cxn ang="0">
                    <a:pos x="2737" y="1709"/>
                  </a:cxn>
                  <a:cxn ang="0">
                    <a:pos x="3022" y="1424"/>
                  </a:cxn>
                  <a:cxn ang="0">
                    <a:pos x="3022" y="285"/>
                  </a:cxn>
                  <a:cxn ang="0">
                    <a:pos x="2737" y="0"/>
                  </a:cxn>
                  <a:cxn ang="0">
                    <a:pos x="285" y="0"/>
                  </a:cxn>
                </a:cxnLst>
                <a:rect l="0" t="0" r="r" b="b"/>
                <a:pathLst>
                  <a:path w="3022" h="1709">
                    <a:moveTo>
                      <a:pt x="285" y="0"/>
                    </a:moveTo>
                    <a:cubicBezTo>
                      <a:pt x="128" y="0"/>
                      <a:pt x="0" y="127"/>
                      <a:pt x="0" y="285"/>
                    </a:cubicBezTo>
                    <a:lnTo>
                      <a:pt x="0" y="1424"/>
                    </a:lnTo>
                    <a:cubicBezTo>
                      <a:pt x="0" y="1581"/>
                      <a:pt x="128" y="1709"/>
                      <a:pt x="285" y="1709"/>
                    </a:cubicBezTo>
                    <a:lnTo>
                      <a:pt x="2737" y="1709"/>
                    </a:lnTo>
                    <a:cubicBezTo>
                      <a:pt x="2895" y="1709"/>
                      <a:pt x="3022" y="1581"/>
                      <a:pt x="3022" y="1424"/>
                    </a:cubicBezTo>
                    <a:lnTo>
                      <a:pt x="3022" y="285"/>
                    </a:lnTo>
                    <a:cubicBezTo>
                      <a:pt x="3022" y="127"/>
                      <a:pt x="2895" y="0"/>
                      <a:pt x="2737" y="0"/>
                    </a:cubicBezTo>
                    <a:lnTo>
                      <a:pt x="285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</p:grpSp>
        <p:grpSp>
          <p:nvGrpSpPr>
            <p:cNvPr id="86" name="Group 24"/>
            <p:cNvGrpSpPr>
              <a:grpSpLocks/>
            </p:cNvGrpSpPr>
            <p:nvPr/>
          </p:nvGrpSpPr>
          <p:grpSpPr bwMode="auto">
            <a:xfrm>
              <a:off x="1578892" y="5234858"/>
              <a:ext cx="758539" cy="210293"/>
              <a:chOff x="1593" y="1332"/>
              <a:chExt cx="666" cy="137"/>
            </a:xfrm>
          </p:grpSpPr>
          <p:sp>
            <p:nvSpPr>
              <p:cNvPr id="128" name="Freeform 25"/>
              <p:cNvSpPr>
                <a:spLocks/>
              </p:cNvSpPr>
              <p:nvPr/>
            </p:nvSpPr>
            <p:spPr bwMode="auto">
              <a:xfrm>
                <a:off x="1593" y="1332"/>
                <a:ext cx="666" cy="137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0" y="285"/>
                  </a:cxn>
                  <a:cxn ang="0">
                    <a:pos x="0" y="1424"/>
                  </a:cxn>
                  <a:cxn ang="0">
                    <a:pos x="285" y="1709"/>
                  </a:cxn>
                  <a:cxn ang="0">
                    <a:pos x="8046" y="1709"/>
                  </a:cxn>
                  <a:cxn ang="0">
                    <a:pos x="8330" y="1424"/>
                  </a:cxn>
                  <a:cxn ang="0">
                    <a:pos x="8330" y="285"/>
                  </a:cxn>
                  <a:cxn ang="0">
                    <a:pos x="8046" y="0"/>
                  </a:cxn>
                  <a:cxn ang="0">
                    <a:pos x="285" y="0"/>
                  </a:cxn>
                </a:cxnLst>
                <a:rect l="0" t="0" r="r" b="b"/>
                <a:pathLst>
                  <a:path w="8330" h="1709">
                    <a:moveTo>
                      <a:pt x="285" y="0"/>
                    </a:moveTo>
                    <a:cubicBezTo>
                      <a:pt x="128" y="0"/>
                      <a:pt x="0" y="127"/>
                      <a:pt x="0" y="285"/>
                    </a:cubicBezTo>
                    <a:lnTo>
                      <a:pt x="0" y="1424"/>
                    </a:lnTo>
                    <a:cubicBezTo>
                      <a:pt x="0" y="1581"/>
                      <a:pt x="128" y="1709"/>
                      <a:pt x="285" y="1709"/>
                    </a:cubicBezTo>
                    <a:lnTo>
                      <a:pt x="8046" y="1709"/>
                    </a:lnTo>
                    <a:cubicBezTo>
                      <a:pt x="8203" y="1709"/>
                      <a:pt x="8330" y="1581"/>
                      <a:pt x="8330" y="1424"/>
                    </a:cubicBezTo>
                    <a:lnTo>
                      <a:pt x="8330" y="285"/>
                    </a:lnTo>
                    <a:cubicBezTo>
                      <a:pt x="8330" y="127"/>
                      <a:pt x="8203" y="0"/>
                      <a:pt x="8046" y="0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  <p:sp>
            <p:nvSpPr>
              <p:cNvPr id="129" name="Freeform 26"/>
              <p:cNvSpPr>
                <a:spLocks/>
              </p:cNvSpPr>
              <p:nvPr/>
            </p:nvSpPr>
            <p:spPr bwMode="auto">
              <a:xfrm>
                <a:off x="1593" y="1332"/>
                <a:ext cx="666" cy="137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0" y="285"/>
                  </a:cxn>
                  <a:cxn ang="0">
                    <a:pos x="0" y="1424"/>
                  </a:cxn>
                  <a:cxn ang="0">
                    <a:pos x="285" y="1709"/>
                  </a:cxn>
                  <a:cxn ang="0">
                    <a:pos x="8046" y="1709"/>
                  </a:cxn>
                  <a:cxn ang="0">
                    <a:pos x="8330" y="1424"/>
                  </a:cxn>
                  <a:cxn ang="0">
                    <a:pos x="8330" y="285"/>
                  </a:cxn>
                  <a:cxn ang="0">
                    <a:pos x="8046" y="0"/>
                  </a:cxn>
                  <a:cxn ang="0">
                    <a:pos x="285" y="0"/>
                  </a:cxn>
                </a:cxnLst>
                <a:rect l="0" t="0" r="r" b="b"/>
                <a:pathLst>
                  <a:path w="8330" h="1709">
                    <a:moveTo>
                      <a:pt x="285" y="0"/>
                    </a:moveTo>
                    <a:cubicBezTo>
                      <a:pt x="128" y="0"/>
                      <a:pt x="0" y="127"/>
                      <a:pt x="0" y="285"/>
                    </a:cubicBezTo>
                    <a:lnTo>
                      <a:pt x="0" y="1424"/>
                    </a:lnTo>
                    <a:cubicBezTo>
                      <a:pt x="0" y="1581"/>
                      <a:pt x="128" y="1709"/>
                      <a:pt x="285" y="1709"/>
                    </a:cubicBezTo>
                    <a:lnTo>
                      <a:pt x="8046" y="1709"/>
                    </a:lnTo>
                    <a:cubicBezTo>
                      <a:pt x="8203" y="1709"/>
                      <a:pt x="8330" y="1581"/>
                      <a:pt x="8330" y="1424"/>
                    </a:cubicBezTo>
                    <a:lnTo>
                      <a:pt x="8330" y="285"/>
                    </a:lnTo>
                    <a:cubicBezTo>
                      <a:pt x="8330" y="127"/>
                      <a:pt x="8203" y="0"/>
                      <a:pt x="8046" y="0"/>
                    </a:cubicBezTo>
                    <a:lnTo>
                      <a:pt x="285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</p:grpSp>
        <p:grpSp>
          <p:nvGrpSpPr>
            <p:cNvPr id="87" name="Group 27"/>
            <p:cNvGrpSpPr>
              <a:grpSpLocks/>
            </p:cNvGrpSpPr>
            <p:nvPr/>
          </p:nvGrpSpPr>
          <p:grpSpPr bwMode="auto">
            <a:xfrm>
              <a:off x="872745" y="5497340"/>
              <a:ext cx="2096802" cy="333093"/>
              <a:chOff x="973" y="1503"/>
              <a:chExt cx="1841" cy="217"/>
            </a:xfrm>
          </p:grpSpPr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973" y="1503"/>
                <a:ext cx="1841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973" y="1503"/>
                <a:ext cx="1841" cy="217"/>
              </a:xfrm>
              <a:prstGeom prst="rect">
                <a:avLst/>
              </a:prstGeom>
              <a:noFill/>
              <a:ln w="11113" cap="rnd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</p:grp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1021936" y="5478277"/>
              <a:ext cx="442146" cy="13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MEBT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609639" y="5558740"/>
              <a:ext cx="33815" cy="13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90" name="Group 32"/>
            <p:cNvGrpSpPr>
              <a:grpSpLocks/>
            </p:cNvGrpSpPr>
            <p:nvPr/>
          </p:nvGrpSpPr>
          <p:grpSpPr bwMode="auto">
            <a:xfrm>
              <a:off x="761128" y="5535728"/>
              <a:ext cx="133257" cy="128940"/>
              <a:chOff x="881" y="1433"/>
              <a:chExt cx="117" cy="84"/>
            </a:xfrm>
          </p:grpSpPr>
          <p:sp>
            <p:nvSpPr>
              <p:cNvPr id="124" name="Rectangle 33"/>
              <p:cNvSpPr>
                <a:spLocks noChangeArrowheads="1"/>
              </p:cNvSpPr>
              <p:nvPr/>
            </p:nvSpPr>
            <p:spPr bwMode="auto">
              <a:xfrm>
                <a:off x="881" y="1436"/>
                <a:ext cx="117" cy="81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  <p:sp>
            <p:nvSpPr>
              <p:cNvPr id="125" name="Rectangle 34"/>
              <p:cNvSpPr>
                <a:spLocks noChangeArrowheads="1"/>
              </p:cNvSpPr>
              <p:nvPr/>
            </p:nvSpPr>
            <p:spPr bwMode="auto">
              <a:xfrm>
                <a:off x="881" y="1433"/>
                <a:ext cx="117" cy="81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</p:grpSp>
        <p:grpSp>
          <p:nvGrpSpPr>
            <p:cNvPr id="91" name="Group 35"/>
            <p:cNvGrpSpPr>
              <a:grpSpLocks/>
            </p:cNvGrpSpPr>
            <p:nvPr/>
          </p:nvGrpSpPr>
          <p:grpSpPr bwMode="auto">
            <a:xfrm>
              <a:off x="3921706" y="5245602"/>
              <a:ext cx="965828" cy="210294"/>
              <a:chOff x="3650" y="1339"/>
              <a:chExt cx="848" cy="137"/>
            </a:xfrm>
          </p:grpSpPr>
          <p:sp>
            <p:nvSpPr>
              <p:cNvPr id="122" name="Freeform 36"/>
              <p:cNvSpPr>
                <a:spLocks/>
              </p:cNvSpPr>
              <p:nvPr/>
            </p:nvSpPr>
            <p:spPr bwMode="auto">
              <a:xfrm>
                <a:off x="3650" y="1339"/>
                <a:ext cx="841" cy="137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0" y="143"/>
                  </a:cxn>
                  <a:cxn ang="0">
                    <a:pos x="0" y="713"/>
                  </a:cxn>
                  <a:cxn ang="0">
                    <a:pos x="142" y="855"/>
                  </a:cxn>
                  <a:cxn ang="0">
                    <a:pos x="8432" y="855"/>
                  </a:cxn>
                  <a:cxn ang="0">
                    <a:pos x="8575" y="713"/>
                  </a:cxn>
                  <a:cxn ang="0">
                    <a:pos x="8575" y="143"/>
                  </a:cxn>
                  <a:cxn ang="0">
                    <a:pos x="8432" y="0"/>
                  </a:cxn>
                  <a:cxn ang="0">
                    <a:pos x="142" y="0"/>
                  </a:cxn>
                </a:cxnLst>
                <a:rect l="0" t="0" r="r" b="b"/>
                <a:pathLst>
                  <a:path w="8575" h="855">
                    <a:moveTo>
                      <a:pt x="142" y="0"/>
                    </a:moveTo>
                    <a:cubicBezTo>
                      <a:pt x="64" y="0"/>
                      <a:pt x="0" y="64"/>
                      <a:pt x="0" y="143"/>
                    </a:cubicBezTo>
                    <a:lnTo>
                      <a:pt x="0" y="713"/>
                    </a:lnTo>
                    <a:cubicBezTo>
                      <a:pt x="0" y="791"/>
                      <a:pt x="64" y="855"/>
                      <a:pt x="142" y="855"/>
                    </a:cubicBezTo>
                    <a:lnTo>
                      <a:pt x="8432" y="855"/>
                    </a:lnTo>
                    <a:cubicBezTo>
                      <a:pt x="8511" y="855"/>
                      <a:pt x="8575" y="791"/>
                      <a:pt x="8575" y="713"/>
                    </a:cubicBezTo>
                    <a:lnTo>
                      <a:pt x="8575" y="143"/>
                    </a:lnTo>
                    <a:cubicBezTo>
                      <a:pt x="8575" y="64"/>
                      <a:pt x="8511" y="0"/>
                      <a:pt x="8432" y="0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  <p:sp>
            <p:nvSpPr>
              <p:cNvPr id="123" name="Freeform 37"/>
              <p:cNvSpPr>
                <a:spLocks/>
              </p:cNvSpPr>
              <p:nvPr/>
            </p:nvSpPr>
            <p:spPr bwMode="auto">
              <a:xfrm>
                <a:off x="3650" y="1339"/>
                <a:ext cx="848" cy="137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0" y="143"/>
                  </a:cxn>
                  <a:cxn ang="0">
                    <a:pos x="0" y="713"/>
                  </a:cxn>
                  <a:cxn ang="0">
                    <a:pos x="142" y="855"/>
                  </a:cxn>
                  <a:cxn ang="0">
                    <a:pos x="8432" y="855"/>
                  </a:cxn>
                  <a:cxn ang="0">
                    <a:pos x="8575" y="713"/>
                  </a:cxn>
                  <a:cxn ang="0">
                    <a:pos x="8575" y="143"/>
                  </a:cxn>
                  <a:cxn ang="0">
                    <a:pos x="8432" y="0"/>
                  </a:cxn>
                  <a:cxn ang="0">
                    <a:pos x="142" y="0"/>
                  </a:cxn>
                </a:cxnLst>
                <a:rect l="0" t="0" r="r" b="b"/>
                <a:pathLst>
                  <a:path w="8575" h="855">
                    <a:moveTo>
                      <a:pt x="142" y="0"/>
                    </a:moveTo>
                    <a:cubicBezTo>
                      <a:pt x="64" y="0"/>
                      <a:pt x="0" y="64"/>
                      <a:pt x="0" y="143"/>
                    </a:cubicBezTo>
                    <a:lnTo>
                      <a:pt x="0" y="713"/>
                    </a:lnTo>
                    <a:cubicBezTo>
                      <a:pt x="0" y="791"/>
                      <a:pt x="64" y="855"/>
                      <a:pt x="142" y="855"/>
                    </a:cubicBezTo>
                    <a:lnTo>
                      <a:pt x="8432" y="855"/>
                    </a:lnTo>
                    <a:cubicBezTo>
                      <a:pt x="8511" y="855"/>
                      <a:pt x="8575" y="791"/>
                      <a:pt x="8575" y="713"/>
                    </a:cubicBezTo>
                    <a:lnTo>
                      <a:pt x="8575" y="143"/>
                    </a:lnTo>
                    <a:cubicBezTo>
                      <a:pt x="8575" y="64"/>
                      <a:pt x="8511" y="0"/>
                      <a:pt x="8432" y="0"/>
                    </a:cubicBezTo>
                    <a:lnTo>
                      <a:pt x="142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</p:grpSp>
        <p:sp>
          <p:nvSpPr>
            <p:cNvPr id="92" name="Rectangle 41"/>
            <p:cNvSpPr>
              <a:spLocks noChangeArrowheads="1"/>
            </p:cNvSpPr>
            <p:nvPr/>
          </p:nvSpPr>
          <p:spPr bwMode="auto">
            <a:xfrm>
              <a:off x="1785817" y="5046141"/>
              <a:ext cx="393351" cy="13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QWR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3" name="Rectangle 42"/>
            <p:cNvSpPr>
              <a:spLocks noChangeArrowheads="1"/>
            </p:cNvSpPr>
            <p:nvPr/>
          </p:nvSpPr>
          <p:spPr bwMode="auto">
            <a:xfrm>
              <a:off x="2287317" y="4946280"/>
              <a:ext cx="236702" cy="13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      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4" name="Rectangle 43"/>
            <p:cNvSpPr>
              <a:spLocks noChangeArrowheads="1"/>
            </p:cNvSpPr>
            <p:nvPr/>
          </p:nvSpPr>
          <p:spPr bwMode="auto">
            <a:xfrm>
              <a:off x="2515107" y="4946280"/>
              <a:ext cx="33815" cy="13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5" name="Rectangle 44"/>
            <p:cNvSpPr>
              <a:spLocks noChangeArrowheads="1"/>
            </p:cNvSpPr>
            <p:nvPr/>
          </p:nvSpPr>
          <p:spPr bwMode="auto">
            <a:xfrm>
              <a:off x="2546998" y="4946280"/>
              <a:ext cx="236702" cy="13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      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6" name="Rectangle 45"/>
            <p:cNvSpPr>
              <a:spLocks noChangeArrowheads="1"/>
            </p:cNvSpPr>
            <p:nvPr/>
          </p:nvSpPr>
          <p:spPr bwMode="auto">
            <a:xfrm>
              <a:off x="2686271" y="5053433"/>
              <a:ext cx="464890" cy="13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QWR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7" name="Rectangle 47"/>
            <p:cNvSpPr>
              <a:spLocks noChangeArrowheads="1"/>
            </p:cNvSpPr>
            <p:nvPr/>
          </p:nvSpPr>
          <p:spPr bwMode="auto">
            <a:xfrm>
              <a:off x="3275163" y="5053433"/>
              <a:ext cx="555339" cy="13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HWR            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8" name="Rectangle 48"/>
            <p:cNvSpPr>
              <a:spLocks noChangeArrowheads="1"/>
            </p:cNvSpPr>
            <p:nvPr/>
          </p:nvSpPr>
          <p:spPr bwMode="auto">
            <a:xfrm>
              <a:off x="4084576" y="4946280"/>
              <a:ext cx="439591" cy="13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            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9" name="Rectangle 49"/>
            <p:cNvSpPr>
              <a:spLocks noChangeArrowheads="1"/>
            </p:cNvSpPr>
            <p:nvPr/>
          </p:nvSpPr>
          <p:spPr bwMode="auto">
            <a:xfrm>
              <a:off x="4106976" y="5053433"/>
              <a:ext cx="444145" cy="13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DSR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0" name="Rectangle 50"/>
            <p:cNvSpPr>
              <a:spLocks noChangeArrowheads="1"/>
            </p:cNvSpPr>
            <p:nvPr/>
          </p:nvSpPr>
          <p:spPr bwMode="auto">
            <a:xfrm>
              <a:off x="4753139" y="4946280"/>
              <a:ext cx="33815" cy="13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101" name="Group 51"/>
            <p:cNvGrpSpPr>
              <a:grpSpLocks/>
            </p:cNvGrpSpPr>
            <p:nvPr/>
          </p:nvGrpSpPr>
          <p:grpSpPr bwMode="auto">
            <a:xfrm>
              <a:off x="3148362" y="5245602"/>
              <a:ext cx="758539" cy="210294"/>
              <a:chOff x="2971" y="1339"/>
              <a:chExt cx="666" cy="137"/>
            </a:xfrm>
          </p:grpSpPr>
          <p:sp>
            <p:nvSpPr>
              <p:cNvPr id="120" name="Freeform 52"/>
              <p:cNvSpPr>
                <a:spLocks/>
              </p:cNvSpPr>
              <p:nvPr/>
            </p:nvSpPr>
            <p:spPr bwMode="auto">
              <a:xfrm>
                <a:off x="2971" y="1339"/>
                <a:ext cx="666" cy="137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143"/>
                  </a:cxn>
                  <a:cxn ang="0">
                    <a:pos x="0" y="713"/>
                  </a:cxn>
                  <a:cxn ang="0">
                    <a:pos x="143" y="855"/>
                  </a:cxn>
                  <a:cxn ang="0">
                    <a:pos x="4023" y="855"/>
                  </a:cxn>
                  <a:cxn ang="0">
                    <a:pos x="4165" y="713"/>
                  </a:cxn>
                  <a:cxn ang="0">
                    <a:pos x="4165" y="143"/>
                  </a:cxn>
                  <a:cxn ang="0">
                    <a:pos x="4023" y="0"/>
                  </a:cxn>
                  <a:cxn ang="0">
                    <a:pos x="143" y="0"/>
                  </a:cxn>
                </a:cxnLst>
                <a:rect l="0" t="0" r="r" b="b"/>
                <a:pathLst>
                  <a:path w="4165" h="855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lnTo>
                      <a:pt x="0" y="713"/>
                    </a:lnTo>
                    <a:cubicBezTo>
                      <a:pt x="0" y="791"/>
                      <a:pt x="64" y="855"/>
                      <a:pt x="143" y="855"/>
                    </a:cubicBezTo>
                    <a:lnTo>
                      <a:pt x="4023" y="855"/>
                    </a:lnTo>
                    <a:cubicBezTo>
                      <a:pt x="4101" y="855"/>
                      <a:pt x="4165" y="791"/>
                      <a:pt x="4165" y="713"/>
                    </a:cubicBezTo>
                    <a:lnTo>
                      <a:pt x="4165" y="143"/>
                    </a:lnTo>
                    <a:cubicBezTo>
                      <a:pt x="4165" y="64"/>
                      <a:pt x="4101" y="0"/>
                      <a:pt x="4023" y="0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  <p:sp>
            <p:nvSpPr>
              <p:cNvPr id="121" name="Freeform 53"/>
              <p:cNvSpPr>
                <a:spLocks/>
              </p:cNvSpPr>
              <p:nvPr/>
            </p:nvSpPr>
            <p:spPr bwMode="auto">
              <a:xfrm>
                <a:off x="2971" y="1339"/>
                <a:ext cx="666" cy="137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143"/>
                  </a:cxn>
                  <a:cxn ang="0">
                    <a:pos x="0" y="713"/>
                  </a:cxn>
                  <a:cxn ang="0">
                    <a:pos x="143" y="855"/>
                  </a:cxn>
                  <a:cxn ang="0">
                    <a:pos x="4023" y="855"/>
                  </a:cxn>
                  <a:cxn ang="0">
                    <a:pos x="4165" y="713"/>
                  </a:cxn>
                  <a:cxn ang="0">
                    <a:pos x="4165" y="143"/>
                  </a:cxn>
                  <a:cxn ang="0">
                    <a:pos x="4023" y="0"/>
                  </a:cxn>
                  <a:cxn ang="0">
                    <a:pos x="143" y="0"/>
                  </a:cxn>
                </a:cxnLst>
                <a:rect l="0" t="0" r="r" b="b"/>
                <a:pathLst>
                  <a:path w="4165" h="855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lnTo>
                      <a:pt x="0" y="713"/>
                    </a:lnTo>
                    <a:cubicBezTo>
                      <a:pt x="0" y="791"/>
                      <a:pt x="64" y="855"/>
                      <a:pt x="143" y="855"/>
                    </a:cubicBezTo>
                    <a:lnTo>
                      <a:pt x="4023" y="855"/>
                    </a:lnTo>
                    <a:cubicBezTo>
                      <a:pt x="4101" y="855"/>
                      <a:pt x="4165" y="791"/>
                      <a:pt x="4165" y="713"/>
                    </a:cubicBezTo>
                    <a:lnTo>
                      <a:pt x="4165" y="143"/>
                    </a:lnTo>
                    <a:cubicBezTo>
                      <a:pt x="4165" y="64"/>
                      <a:pt x="4101" y="0"/>
                      <a:pt x="4023" y="0"/>
                    </a:cubicBezTo>
                    <a:lnTo>
                      <a:pt x="143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</p:grpSp>
        <p:grpSp>
          <p:nvGrpSpPr>
            <p:cNvPr id="102" name="Group 54"/>
            <p:cNvGrpSpPr>
              <a:grpSpLocks/>
            </p:cNvGrpSpPr>
            <p:nvPr/>
          </p:nvGrpSpPr>
          <p:grpSpPr bwMode="auto">
            <a:xfrm>
              <a:off x="2739480" y="5245602"/>
              <a:ext cx="394076" cy="210294"/>
              <a:chOff x="2612" y="1339"/>
              <a:chExt cx="346" cy="137"/>
            </a:xfrm>
          </p:grpSpPr>
          <p:sp>
            <p:nvSpPr>
              <p:cNvPr id="118" name="Freeform 55"/>
              <p:cNvSpPr>
                <a:spLocks/>
              </p:cNvSpPr>
              <p:nvPr/>
            </p:nvSpPr>
            <p:spPr bwMode="auto">
              <a:xfrm>
                <a:off x="2612" y="1339"/>
                <a:ext cx="346" cy="137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0" y="285"/>
                  </a:cxn>
                  <a:cxn ang="0">
                    <a:pos x="0" y="1425"/>
                  </a:cxn>
                  <a:cxn ang="0">
                    <a:pos x="285" y="1710"/>
                  </a:cxn>
                  <a:cxn ang="0">
                    <a:pos x="4044" y="1710"/>
                  </a:cxn>
                  <a:cxn ang="0">
                    <a:pos x="4329" y="1425"/>
                  </a:cxn>
                  <a:cxn ang="0">
                    <a:pos x="4329" y="285"/>
                  </a:cxn>
                  <a:cxn ang="0">
                    <a:pos x="4044" y="0"/>
                  </a:cxn>
                  <a:cxn ang="0">
                    <a:pos x="285" y="0"/>
                  </a:cxn>
                </a:cxnLst>
                <a:rect l="0" t="0" r="r" b="b"/>
                <a:pathLst>
                  <a:path w="4329" h="1710">
                    <a:moveTo>
                      <a:pt x="285" y="0"/>
                    </a:moveTo>
                    <a:cubicBezTo>
                      <a:pt x="128" y="0"/>
                      <a:pt x="0" y="128"/>
                      <a:pt x="0" y="285"/>
                    </a:cubicBezTo>
                    <a:lnTo>
                      <a:pt x="0" y="1425"/>
                    </a:lnTo>
                    <a:cubicBezTo>
                      <a:pt x="0" y="1582"/>
                      <a:pt x="128" y="1710"/>
                      <a:pt x="285" y="1710"/>
                    </a:cubicBezTo>
                    <a:lnTo>
                      <a:pt x="4044" y="1710"/>
                    </a:lnTo>
                    <a:cubicBezTo>
                      <a:pt x="4201" y="1710"/>
                      <a:pt x="4329" y="1582"/>
                      <a:pt x="4329" y="1425"/>
                    </a:cubicBezTo>
                    <a:lnTo>
                      <a:pt x="4329" y="285"/>
                    </a:lnTo>
                    <a:cubicBezTo>
                      <a:pt x="4329" y="128"/>
                      <a:pt x="4201" y="0"/>
                      <a:pt x="4044" y="0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  <p:sp>
            <p:nvSpPr>
              <p:cNvPr id="119" name="Freeform 56"/>
              <p:cNvSpPr>
                <a:spLocks/>
              </p:cNvSpPr>
              <p:nvPr/>
            </p:nvSpPr>
            <p:spPr bwMode="auto">
              <a:xfrm>
                <a:off x="2612" y="1339"/>
                <a:ext cx="346" cy="137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0" y="285"/>
                  </a:cxn>
                  <a:cxn ang="0">
                    <a:pos x="0" y="1425"/>
                  </a:cxn>
                  <a:cxn ang="0">
                    <a:pos x="285" y="1710"/>
                  </a:cxn>
                  <a:cxn ang="0">
                    <a:pos x="4044" y="1710"/>
                  </a:cxn>
                  <a:cxn ang="0">
                    <a:pos x="4329" y="1425"/>
                  </a:cxn>
                  <a:cxn ang="0">
                    <a:pos x="4329" y="285"/>
                  </a:cxn>
                  <a:cxn ang="0">
                    <a:pos x="4044" y="0"/>
                  </a:cxn>
                  <a:cxn ang="0">
                    <a:pos x="285" y="0"/>
                  </a:cxn>
                </a:cxnLst>
                <a:rect l="0" t="0" r="r" b="b"/>
                <a:pathLst>
                  <a:path w="4329" h="1710">
                    <a:moveTo>
                      <a:pt x="285" y="0"/>
                    </a:moveTo>
                    <a:cubicBezTo>
                      <a:pt x="128" y="0"/>
                      <a:pt x="0" y="128"/>
                      <a:pt x="0" y="285"/>
                    </a:cubicBezTo>
                    <a:lnTo>
                      <a:pt x="0" y="1425"/>
                    </a:lnTo>
                    <a:cubicBezTo>
                      <a:pt x="0" y="1582"/>
                      <a:pt x="128" y="1710"/>
                      <a:pt x="285" y="1710"/>
                    </a:cubicBezTo>
                    <a:lnTo>
                      <a:pt x="4044" y="1710"/>
                    </a:lnTo>
                    <a:cubicBezTo>
                      <a:pt x="4201" y="1710"/>
                      <a:pt x="4329" y="1582"/>
                      <a:pt x="4329" y="1425"/>
                    </a:cubicBezTo>
                    <a:lnTo>
                      <a:pt x="4329" y="285"/>
                    </a:lnTo>
                    <a:cubicBezTo>
                      <a:pt x="4329" y="128"/>
                      <a:pt x="4201" y="0"/>
                      <a:pt x="4044" y="0"/>
                    </a:cubicBezTo>
                    <a:lnTo>
                      <a:pt x="285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</p:grpSp>
        <p:grpSp>
          <p:nvGrpSpPr>
            <p:cNvPr id="103" name="Group 57"/>
            <p:cNvGrpSpPr>
              <a:grpSpLocks/>
            </p:cNvGrpSpPr>
            <p:nvPr/>
          </p:nvGrpSpPr>
          <p:grpSpPr bwMode="auto">
            <a:xfrm>
              <a:off x="771381" y="4993857"/>
              <a:ext cx="129841" cy="121264"/>
              <a:chOff x="887" y="1663"/>
              <a:chExt cx="114" cy="79"/>
            </a:xfrm>
          </p:grpSpPr>
          <p:sp>
            <p:nvSpPr>
              <p:cNvPr id="116" name="Rectangle 58"/>
              <p:cNvSpPr>
                <a:spLocks noChangeArrowheads="1"/>
              </p:cNvSpPr>
              <p:nvPr/>
            </p:nvSpPr>
            <p:spPr bwMode="auto">
              <a:xfrm>
                <a:off x="887" y="1663"/>
                <a:ext cx="114" cy="7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  <p:sp>
            <p:nvSpPr>
              <p:cNvPr id="117" name="Rectangle 59"/>
              <p:cNvSpPr>
                <a:spLocks noChangeArrowheads="1"/>
              </p:cNvSpPr>
              <p:nvPr/>
            </p:nvSpPr>
            <p:spPr bwMode="auto">
              <a:xfrm>
                <a:off x="887" y="1663"/>
                <a:ext cx="108" cy="75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dirty="0">
                  <a:latin typeface="+mj-lt"/>
                </a:endParaRPr>
              </a:p>
            </p:txBody>
          </p:sp>
        </p:grpSp>
        <p:sp>
          <p:nvSpPr>
            <p:cNvPr id="104" name="Line 60"/>
            <p:cNvSpPr>
              <a:spLocks noChangeShapeType="1"/>
            </p:cNvSpPr>
            <p:nvPr/>
          </p:nvSpPr>
          <p:spPr bwMode="auto">
            <a:xfrm flipV="1">
              <a:off x="831409" y="5110804"/>
              <a:ext cx="8490" cy="433131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105" name="Rectangle 62"/>
            <p:cNvSpPr>
              <a:spLocks noChangeArrowheads="1"/>
            </p:cNvSpPr>
            <p:nvPr/>
          </p:nvSpPr>
          <p:spPr bwMode="auto">
            <a:xfrm rot="16200000">
              <a:off x="494274" y="5233712"/>
              <a:ext cx="170383" cy="17881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106" name="Oval 64"/>
            <p:cNvSpPr>
              <a:spLocks noChangeArrowheads="1"/>
            </p:cNvSpPr>
            <p:nvPr/>
          </p:nvSpPr>
          <p:spPr bwMode="auto">
            <a:xfrm>
              <a:off x="750877" y="5227182"/>
              <a:ext cx="142369" cy="199549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107" name="Text Box 65"/>
            <p:cNvSpPr txBox="1">
              <a:spLocks noChangeArrowheads="1"/>
            </p:cNvSpPr>
            <p:nvPr/>
          </p:nvSpPr>
          <p:spPr bwMode="auto">
            <a:xfrm>
              <a:off x="131256" y="5363768"/>
              <a:ext cx="747651" cy="3586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Ion Sources</a:t>
              </a:r>
            </a:p>
          </p:txBody>
        </p:sp>
        <p:sp>
          <p:nvSpPr>
            <p:cNvPr id="108" name="Rectangle 41"/>
            <p:cNvSpPr>
              <a:spLocks noChangeArrowheads="1"/>
            </p:cNvSpPr>
            <p:nvPr/>
          </p:nvSpPr>
          <p:spPr bwMode="auto">
            <a:xfrm>
              <a:off x="1327697" y="5097255"/>
              <a:ext cx="232358" cy="13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IH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9" name="Rectangle 41"/>
            <p:cNvSpPr>
              <a:spLocks noChangeArrowheads="1"/>
            </p:cNvSpPr>
            <p:nvPr/>
          </p:nvSpPr>
          <p:spPr bwMode="auto">
            <a:xfrm>
              <a:off x="954455" y="5149359"/>
              <a:ext cx="366541" cy="13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RFQ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0" name="Rectangle 30"/>
            <p:cNvSpPr>
              <a:spLocks noChangeArrowheads="1"/>
            </p:cNvSpPr>
            <p:nvPr/>
          </p:nvSpPr>
          <p:spPr bwMode="auto">
            <a:xfrm>
              <a:off x="2029611" y="5450070"/>
              <a:ext cx="656660" cy="13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Stripper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1" name="Line 2"/>
            <p:cNvSpPr>
              <a:spLocks noChangeShapeType="1"/>
            </p:cNvSpPr>
            <p:nvPr/>
          </p:nvSpPr>
          <p:spPr bwMode="auto">
            <a:xfrm flipH="1">
              <a:off x="733862" y="5729980"/>
              <a:ext cx="73006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112" name="Line 3"/>
            <p:cNvSpPr>
              <a:spLocks noChangeShapeType="1"/>
            </p:cNvSpPr>
            <p:nvPr/>
          </p:nvSpPr>
          <p:spPr bwMode="auto">
            <a:xfrm>
              <a:off x="1663683" y="5727645"/>
              <a:ext cx="100341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1533164" y="5723533"/>
              <a:ext cx="1259032" cy="2207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Superconducting</a:t>
              </a:r>
            </a:p>
          </p:txBody>
        </p:sp>
        <p:sp>
          <p:nvSpPr>
            <p:cNvPr id="114" name="Line 1"/>
            <p:cNvSpPr>
              <a:spLocks noChangeShapeType="1"/>
            </p:cNvSpPr>
            <p:nvPr/>
          </p:nvSpPr>
          <p:spPr bwMode="auto">
            <a:xfrm>
              <a:off x="1568602" y="5642220"/>
              <a:ext cx="0" cy="2561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latin typeface="+mj-lt"/>
              </a:endParaRPr>
            </a:p>
          </p:txBody>
        </p:sp>
        <p:sp>
          <p:nvSpPr>
            <p:cNvPr id="115" name="Text Box 4"/>
            <p:cNvSpPr txBox="1">
              <a:spLocks noChangeArrowheads="1"/>
            </p:cNvSpPr>
            <p:nvPr/>
          </p:nvSpPr>
          <p:spPr bwMode="auto">
            <a:xfrm>
              <a:off x="336239" y="5719645"/>
              <a:ext cx="1294302" cy="2207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Normal conducting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5779330" y="2893081"/>
            <a:ext cx="3407744" cy="1712320"/>
            <a:chOff x="565982" y="3272137"/>
            <a:chExt cx="7182291" cy="2858212"/>
          </a:xfrm>
        </p:grpSpPr>
        <p:pic>
          <p:nvPicPr>
            <p:cNvPr id="138" name="Content Placeholder 5" descr="layout2.eps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5982" y="4034849"/>
              <a:ext cx="6873820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TextBox 6"/>
            <p:cNvSpPr txBox="1">
              <a:spLocks noChangeArrowheads="1"/>
            </p:cNvSpPr>
            <p:nvPr/>
          </p:nvSpPr>
          <p:spPr bwMode="auto">
            <a:xfrm>
              <a:off x="6056392" y="4196913"/>
              <a:ext cx="1304166" cy="40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</a:rPr>
                <a:t>ARC 1</a:t>
              </a:r>
            </a:p>
          </p:txBody>
        </p:sp>
        <p:sp>
          <p:nvSpPr>
            <p:cNvPr id="140" name="TextBox 7"/>
            <p:cNvSpPr txBox="1">
              <a:spLocks noChangeArrowheads="1"/>
            </p:cNvSpPr>
            <p:nvPr/>
          </p:nvSpPr>
          <p:spPr bwMode="auto">
            <a:xfrm>
              <a:off x="5889954" y="4763305"/>
              <a:ext cx="1704029" cy="91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</a:rPr>
                <a:t>Injection Insertion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</a:rPr>
                <a:t>section</a:t>
              </a:r>
            </a:p>
          </p:txBody>
        </p:sp>
        <p:sp>
          <p:nvSpPr>
            <p:cNvPr id="141" name="TextBox 8"/>
            <p:cNvSpPr txBox="1">
              <a:spLocks noChangeArrowheads="1"/>
            </p:cNvSpPr>
            <p:nvPr/>
          </p:nvSpPr>
          <p:spPr bwMode="auto">
            <a:xfrm>
              <a:off x="6012939" y="5677833"/>
              <a:ext cx="1232789" cy="410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</a:rPr>
                <a:t>ARC 2</a:t>
              </a:r>
            </a:p>
          </p:txBody>
        </p:sp>
        <p:sp>
          <p:nvSpPr>
            <p:cNvPr id="142" name="TextBox 10"/>
            <p:cNvSpPr txBox="1">
              <a:spLocks noChangeArrowheads="1"/>
            </p:cNvSpPr>
            <p:nvPr/>
          </p:nvSpPr>
          <p:spPr bwMode="auto">
            <a:xfrm>
              <a:off x="605734" y="4898424"/>
              <a:ext cx="1123983" cy="40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</a:rPr>
                <a:t>ARC 3</a:t>
              </a:r>
            </a:p>
          </p:txBody>
        </p:sp>
        <p:sp>
          <p:nvSpPr>
            <p:cNvPr id="143" name="Can 16"/>
            <p:cNvSpPr>
              <a:spLocks noChangeArrowheads="1"/>
            </p:cNvSpPr>
            <p:nvPr/>
          </p:nvSpPr>
          <p:spPr bwMode="auto">
            <a:xfrm>
              <a:off x="2776790" y="4220773"/>
              <a:ext cx="735933" cy="887315"/>
            </a:xfrm>
            <a:prstGeom prst="can">
              <a:avLst>
                <a:gd name="adj" fmla="val 24996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4" name="Can 17"/>
            <p:cNvSpPr>
              <a:spLocks noChangeArrowheads="1"/>
            </p:cNvSpPr>
            <p:nvPr/>
          </p:nvSpPr>
          <p:spPr bwMode="auto">
            <a:xfrm rot="17520000">
              <a:off x="5183030" y="5614926"/>
              <a:ext cx="111204" cy="196760"/>
            </a:xfrm>
            <a:prstGeom prst="can">
              <a:avLst>
                <a:gd name="adj" fmla="val 25065"/>
              </a:avLst>
            </a:prstGeom>
            <a:solidFill>
              <a:srgbClr val="00B05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5" name="Can 18"/>
            <p:cNvSpPr>
              <a:spLocks noChangeArrowheads="1"/>
            </p:cNvSpPr>
            <p:nvPr/>
          </p:nvSpPr>
          <p:spPr bwMode="auto">
            <a:xfrm rot="17520000">
              <a:off x="4812996" y="5483357"/>
              <a:ext cx="111204" cy="196760"/>
            </a:xfrm>
            <a:prstGeom prst="can">
              <a:avLst>
                <a:gd name="adj" fmla="val 25065"/>
              </a:avLst>
            </a:prstGeom>
            <a:solidFill>
              <a:srgbClr val="00B05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6" name="Can 19"/>
            <p:cNvSpPr>
              <a:spLocks noChangeArrowheads="1"/>
            </p:cNvSpPr>
            <p:nvPr/>
          </p:nvSpPr>
          <p:spPr bwMode="auto">
            <a:xfrm rot="17520000">
              <a:off x="4402958" y="5360262"/>
              <a:ext cx="111204" cy="196760"/>
            </a:xfrm>
            <a:prstGeom prst="can">
              <a:avLst>
                <a:gd name="adj" fmla="val 25065"/>
              </a:avLst>
            </a:prstGeom>
            <a:solidFill>
              <a:srgbClr val="00B05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7" name="Can 20"/>
            <p:cNvSpPr>
              <a:spLocks noChangeArrowheads="1"/>
            </p:cNvSpPr>
            <p:nvPr/>
          </p:nvSpPr>
          <p:spPr bwMode="auto">
            <a:xfrm rot="17520000">
              <a:off x="4018382" y="5196080"/>
              <a:ext cx="111204" cy="196760"/>
            </a:xfrm>
            <a:prstGeom prst="can">
              <a:avLst>
                <a:gd name="adj" fmla="val 25065"/>
              </a:avLst>
            </a:prstGeom>
            <a:solidFill>
              <a:srgbClr val="00B05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8" name="Can 21"/>
            <p:cNvSpPr>
              <a:spLocks noChangeArrowheads="1"/>
            </p:cNvSpPr>
            <p:nvPr/>
          </p:nvSpPr>
          <p:spPr bwMode="auto">
            <a:xfrm>
              <a:off x="2758399" y="5593703"/>
              <a:ext cx="122656" cy="177231"/>
            </a:xfrm>
            <a:prstGeom prst="can">
              <a:avLst>
                <a:gd name="adj" fmla="val 24902"/>
              </a:avLst>
            </a:prstGeom>
            <a:solidFill>
              <a:srgbClr val="00B05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9" name="TextBox 22"/>
            <p:cNvSpPr txBox="1">
              <a:spLocks noChangeArrowheads="1"/>
            </p:cNvSpPr>
            <p:nvPr/>
          </p:nvSpPr>
          <p:spPr bwMode="auto">
            <a:xfrm>
              <a:off x="2759136" y="5421950"/>
              <a:ext cx="1911295" cy="40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+mj-lt"/>
                </a:rPr>
                <a:t>RF Cavities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0" name="TextBox 149"/>
            <p:cNvSpPr txBox="1"/>
            <p:nvPr/>
          </p:nvSpPr>
          <p:spPr bwMode="auto">
            <a:xfrm rot="1405169">
              <a:off x="1420332" y="4342459"/>
              <a:ext cx="2426367" cy="40687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</a:rPr>
                <a:t>Electron Cooling</a:t>
              </a:r>
            </a:p>
          </p:txBody>
        </p:sp>
        <p:sp>
          <p:nvSpPr>
            <p:cNvPr id="151" name="Can 26"/>
            <p:cNvSpPr>
              <a:spLocks noChangeArrowheads="1"/>
            </p:cNvSpPr>
            <p:nvPr/>
          </p:nvSpPr>
          <p:spPr bwMode="auto">
            <a:xfrm rot="17520000">
              <a:off x="2462053" y="4624082"/>
              <a:ext cx="111204" cy="195482"/>
            </a:xfrm>
            <a:prstGeom prst="can">
              <a:avLst>
                <a:gd name="adj" fmla="val 24902"/>
              </a:avLst>
            </a:prstGeom>
            <a:solidFill>
              <a:srgbClr val="FF000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2" name="Can 29"/>
            <p:cNvSpPr>
              <a:spLocks noChangeArrowheads="1"/>
            </p:cNvSpPr>
            <p:nvPr/>
          </p:nvSpPr>
          <p:spPr bwMode="auto">
            <a:xfrm>
              <a:off x="2759137" y="5769133"/>
              <a:ext cx="122656" cy="178390"/>
            </a:xfrm>
            <a:prstGeom prst="can">
              <a:avLst>
                <a:gd name="adj" fmla="val 25065"/>
              </a:avLst>
            </a:prstGeom>
            <a:solidFill>
              <a:srgbClr val="FF000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3" name="TextBox 30"/>
            <p:cNvSpPr txBox="1">
              <a:spLocks noChangeArrowheads="1"/>
            </p:cNvSpPr>
            <p:nvPr/>
          </p:nvSpPr>
          <p:spPr bwMode="auto">
            <a:xfrm>
              <a:off x="2748999" y="5694815"/>
              <a:ext cx="1489871" cy="40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C1C1C"/>
                  </a:solidFill>
                  <a:effectLst/>
                  <a:latin typeface="+mj-lt"/>
                </a:rPr>
                <a:t>Solenoids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4" name="Can 31"/>
            <p:cNvSpPr>
              <a:spLocks noChangeArrowheads="1"/>
            </p:cNvSpPr>
            <p:nvPr/>
          </p:nvSpPr>
          <p:spPr bwMode="auto">
            <a:xfrm rot="17520000">
              <a:off x="2809851" y="4734197"/>
              <a:ext cx="111204" cy="196760"/>
            </a:xfrm>
            <a:prstGeom prst="can">
              <a:avLst>
                <a:gd name="adj" fmla="val 25065"/>
              </a:avLst>
            </a:prstGeom>
            <a:solidFill>
              <a:srgbClr val="FF000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5" name="Rounded Rectangle 154"/>
            <p:cNvSpPr>
              <a:spLocks noChangeArrowheads="1"/>
            </p:cNvSpPr>
            <p:nvPr/>
          </p:nvSpPr>
          <p:spPr bwMode="auto">
            <a:xfrm rot="4080000">
              <a:off x="4803948" y="4526289"/>
              <a:ext cx="67186" cy="146931"/>
            </a:xfrm>
            <a:prstGeom prst="roundRect">
              <a:avLst>
                <a:gd name="adj" fmla="val 16667"/>
              </a:avLst>
            </a:prstGeom>
            <a:solidFill>
              <a:srgbClr val="558ED5">
                <a:alpha val="58823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6" name="Rounded Rectangle 155"/>
            <p:cNvSpPr>
              <a:spLocks noChangeArrowheads="1"/>
            </p:cNvSpPr>
            <p:nvPr/>
          </p:nvSpPr>
          <p:spPr bwMode="auto">
            <a:xfrm rot="4080000">
              <a:off x="5197068" y="4385997"/>
              <a:ext cx="66027" cy="146931"/>
            </a:xfrm>
            <a:prstGeom prst="roundRect">
              <a:avLst>
                <a:gd name="adj" fmla="val 16667"/>
              </a:avLst>
            </a:prstGeom>
            <a:solidFill>
              <a:srgbClr val="558ED5">
                <a:alpha val="58823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rot="10800000"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7" name="Block Arc 156"/>
            <p:cNvSpPr/>
            <p:nvPr/>
          </p:nvSpPr>
          <p:spPr bwMode="auto">
            <a:xfrm rot="18779253" flipV="1">
              <a:off x="3954084" y="4530257"/>
              <a:ext cx="333612" cy="367967"/>
            </a:xfrm>
            <a:prstGeom prst="blockArc">
              <a:avLst>
                <a:gd name="adj1" fmla="val 8811207"/>
                <a:gd name="adj2" fmla="val 16249113"/>
                <a:gd name="adj3" fmla="val 22219"/>
              </a:avLst>
            </a:prstGeom>
            <a:solidFill>
              <a:srgbClr val="7030A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8" name="TextBox 157"/>
            <p:cNvSpPr txBox="1"/>
            <p:nvPr/>
          </p:nvSpPr>
          <p:spPr bwMode="auto">
            <a:xfrm rot="20369028">
              <a:off x="3240349" y="3953743"/>
              <a:ext cx="2020282" cy="66116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</a:rPr>
                <a:t>Extraction to large</a:t>
              </a:r>
              <a:r>
                <a:rPr kumimoji="0" lang="en-US" sz="1000" i="0" u="none" strike="noStrike" cap="none" normalizeH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</a:rPr>
                <a:t> booster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9" name="TextBox 37"/>
            <p:cNvSpPr txBox="1">
              <a:spLocks noChangeArrowheads="1"/>
            </p:cNvSpPr>
            <p:nvPr/>
          </p:nvSpPr>
          <p:spPr bwMode="auto">
            <a:xfrm rot="20260069">
              <a:off x="4475110" y="4427596"/>
              <a:ext cx="1751824" cy="40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</a:rPr>
                <a:t>Collimation</a:t>
              </a:r>
            </a:p>
          </p:txBody>
        </p:sp>
        <p:cxnSp>
          <p:nvCxnSpPr>
            <p:cNvPr id="160" name="Straight Arrow Connector 159"/>
            <p:cNvCxnSpPr/>
            <p:nvPr/>
          </p:nvCxnSpPr>
          <p:spPr bwMode="auto">
            <a:xfrm flipH="1">
              <a:off x="7366793" y="3933305"/>
              <a:ext cx="8867" cy="620763"/>
            </a:xfrm>
            <a:prstGeom prst="straightConnector1">
              <a:avLst/>
            </a:prstGeom>
            <a:noFill/>
            <a:ln w="38100" cap="flat" cmpd="sng" algn="ctr">
              <a:solidFill>
                <a:schemeClr val="bg2">
                  <a:lumMod val="10000"/>
                  <a:alpha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1" name="TextBox 41"/>
            <p:cNvSpPr txBox="1">
              <a:spLocks noChangeArrowheads="1"/>
            </p:cNvSpPr>
            <p:nvPr/>
          </p:nvSpPr>
          <p:spPr bwMode="auto">
            <a:xfrm>
              <a:off x="5521348" y="3272137"/>
              <a:ext cx="2226925" cy="66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</a:rPr>
                <a:t>Beam from LINAC</a:t>
              </a:r>
            </a:p>
          </p:txBody>
        </p:sp>
      </p:grpSp>
      <p:sp>
        <p:nvSpPr>
          <p:cNvPr id="162" name="Rectangle 161"/>
          <p:cNvSpPr/>
          <p:nvPr/>
        </p:nvSpPr>
        <p:spPr bwMode="auto">
          <a:xfrm>
            <a:off x="6181114" y="2696362"/>
            <a:ext cx="2160952" cy="38731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Pre-booster (by NIU)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987"/>
            <a:ext cx="9144000" cy="624840"/>
          </a:xfrm>
        </p:spPr>
        <p:txBody>
          <a:bodyPr/>
          <a:lstStyle/>
          <a:p>
            <a:pPr algn="ctr"/>
            <a:r>
              <a:rPr lang="en-US" b="1" dirty="0" smtClean="0"/>
              <a:t>Electron Cooling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17415" y="895277"/>
            <a:ext cx="8575385" cy="5339923"/>
          </a:xfrm>
        </p:spPr>
        <p:txBody>
          <a:bodyPr/>
          <a:lstStyle/>
          <a:p>
            <a:pPr marL="227013" indent="-227013">
              <a:spcBef>
                <a:spcPts val="3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Essential to achieve high luminosity for MEIC</a:t>
            </a:r>
          </a:p>
          <a:p>
            <a:pPr marL="227013" indent="-227013">
              <a:spcBef>
                <a:spcPts val="300"/>
              </a:spcBef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7013" indent="-227013">
              <a:spcBef>
                <a:spcPts val="3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Traditional electron cooling, not Coherent Electron Cooling</a:t>
            </a:r>
          </a:p>
          <a:p>
            <a:pPr marL="227013" indent="-227013">
              <a:spcBef>
                <a:spcPts val="300"/>
              </a:spcBef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227013" indent="-227013">
              <a:spcBef>
                <a:spcPts val="3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MEIC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cooling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scheme</a:t>
            </a:r>
          </a:p>
          <a:p>
            <a:pPr marL="571500" lvl="1" indent="-342900">
              <a:spcBef>
                <a:spcPts val="300"/>
              </a:spcBef>
              <a:buNone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Pre-booster:  </a:t>
            </a:r>
            <a:r>
              <a:rPr lang="en-US" sz="1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Cooling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for assisting accumulation of positive ion beams</a:t>
            </a:r>
          </a:p>
          <a:p>
            <a:pPr marL="571500" lvl="1" indent="-342900">
              <a:spcBef>
                <a:spcPts val="3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	(Using a low energy DC electron beam, existing technology)</a:t>
            </a:r>
          </a:p>
          <a:p>
            <a:pPr marL="571500" lvl="1" indent="-342900">
              <a:spcBef>
                <a:spcPts val="300"/>
              </a:spcBef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571500" lvl="1" indent="-342900">
              <a:spcBef>
                <a:spcPts val="300"/>
              </a:spcBef>
              <a:buNone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Collider ring:  </a:t>
            </a:r>
            <a:r>
              <a:rPr lang="en-US" sz="1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Initial cooling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after injection</a:t>
            </a:r>
          </a:p>
          <a:p>
            <a:pPr marL="571500" lvl="1" indent="-342900">
              <a:spcBef>
                <a:spcPts val="300"/>
              </a:spcBef>
              <a:buNone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1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Final cooling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after boost &amp; re-bunching, for reaching design values</a:t>
            </a:r>
          </a:p>
          <a:p>
            <a:pPr marL="571500" lvl="1" indent="-342900">
              <a:spcBef>
                <a:spcPts val="300"/>
              </a:spcBef>
              <a:buNone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18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Continuous cooling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during collision for suppressing IBS</a:t>
            </a:r>
          </a:p>
          <a:p>
            <a:pPr marL="571500" lvl="1" indent="-342900">
              <a:spcBef>
                <a:spcPts val="3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	(Using new technologies)</a:t>
            </a:r>
          </a:p>
          <a:p>
            <a:pPr marL="571500" lvl="1" indent="-342900">
              <a:spcBef>
                <a:spcPts val="300"/>
              </a:spcBef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30188" indent="-230188">
              <a:spcBef>
                <a:spcPts val="3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Challenges in cooling at MEIC collider ring </a:t>
            </a:r>
          </a:p>
          <a:p>
            <a:pPr marL="457200" lvl="1" indent="-228600">
              <a:spcBef>
                <a:spcPts val="300"/>
              </a:spcBef>
              <a:tabLst>
                <a:tab pos="398463" algn="l"/>
              </a:tabLs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High ion energy  </a:t>
            </a:r>
          </a:p>
          <a:p>
            <a:pPr marL="457200" lvl="1" indent="-228600">
              <a:spcBef>
                <a:spcPts val="300"/>
              </a:spcBef>
              <a:buNone/>
              <a:tabLst>
                <a:tab pos="398463" algn="l"/>
              </a:tabLs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		 (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State-of-the-art:  Fermilab recycler, 8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anti-proton, DC e-beam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lvl="1" indent="-228600">
              <a:spcBef>
                <a:spcPts val="300"/>
              </a:spcBef>
              <a:tabLst>
                <a:tab pos="398463" algn="l"/>
              </a:tabLs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High current, high bunch repetition rate CW cooling electron beam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5E47D7C-B137-49F3-BD18-1398058B6A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&amp;T slides FY12_PowerPoint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S&amp;T slides FY12_PowerPoint template</Template>
  <TotalTime>13911</TotalTime>
  <Words>2366</Words>
  <Application>Microsoft Office PowerPoint</Application>
  <PresentationFormat>On-screen Show (4:3)</PresentationFormat>
  <Paragraphs>432</Paragraphs>
  <Slides>18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S&amp;T slides FY12_PowerPoint template</vt:lpstr>
      <vt:lpstr>Equation</vt:lpstr>
      <vt:lpstr>MEIC Machine Design</vt:lpstr>
      <vt:lpstr>Outline</vt:lpstr>
      <vt:lpstr>Introduction: EIC as JLab’s Future</vt:lpstr>
      <vt:lpstr>MEIC Design Parameters</vt:lpstr>
      <vt:lpstr>MEIC Schematic Layout</vt:lpstr>
      <vt:lpstr>Design Features: High Luminosity</vt:lpstr>
      <vt:lpstr>Design Features: High Polarization</vt:lpstr>
      <vt:lpstr>A New Ion Complex at JLab</vt:lpstr>
      <vt:lpstr>Electron Cooling</vt:lpstr>
      <vt:lpstr>ERL Circulator Electron Cooler</vt:lpstr>
      <vt:lpstr>Reviews and Activities</vt:lpstr>
      <vt:lpstr>Towards the Next NSAC LRP</vt:lpstr>
      <vt:lpstr>Accelerator pre-R&amp;D</vt:lpstr>
      <vt:lpstr>Building Up an Extended Team</vt:lpstr>
      <vt:lpstr>Pending R&amp;D Proposals</vt:lpstr>
      <vt:lpstr>Pending R&amp;D Proposals</vt:lpstr>
      <vt:lpstr>Project Accelerator R&amp;D</vt:lpstr>
      <vt:lpstr>Summary</vt:lpstr>
    </vt:vector>
  </TitlesOfParts>
  <Company>Jefferson Lab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Pat Stroop</cp:lastModifiedBy>
  <cp:revision>88</cp:revision>
  <cp:lastPrinted>2012-05-03T12:34:58Z</cp:lastPrinted>
  <dcterms:created xsi:type="dcterms:W3CDTF">2012-05-08T23:51:39Z</dcterms:created>
  <dcterms:modified xsi:type="dcterms:W3CDTF">2012-05-08T23:52:06Z</dcterms:modified>
</cp:coreProperties>
</file>