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3" r:id="rId2"/>
    <p:sldId id="307" r:id="rId3"/>
    <p:sldId id="288" r:id="rId4"/>
    <p:sldId id="303" r:id="rId5"/>
    <p:sldId id="266" r:id="rId6"/>
    <p:sldId id="305" r:id="rId7"/>
    <p:sldId id="299" r:id="rId8"/>
    <p:sldId id="300" r:id="rId9"/>
    <p:sldId id="308" r:id="rId10"/>
    <p:sldId id="282" r:id="rId11"/>
    <p:sldId id="283" r:id="rId12"/>
    <p:sldId id="284" r:id="rId13"/>
    <p:sldId id="276" r:id="rId14"/>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remast" initials="tf" lastIdx="3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C9E1"/>
    <a:srgbClr val="6699FF"/>
    <a:srgbClr val="FF9966"/>
    <a:srgbClr val="F6FEC4"/>
    <a:srgbClr val="99CCFF"/>
    <a:srgbClr val="FFCC99"/>
  </p:clrMru>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24" d="100"/>
          <a:sy n="124" d="100"/>
        </p:scale>
        <p:origin x="-1722" y="-1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1ED5A7A5-FBCE-42F9-8AAE-4A733AD07719}" type="datetimeFigureOut">
              <a:rPr lang="en-US" smtClean="0"/>
              <a:pPr/>
              <a:t>5/8/2012</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21A6D0AE-0701-47DC-A33E-EFF533EFD9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3" name="Slide Image Placeholder 1"/>
          <p:cNvSpPr>
            <a:spLocks noGrp="1" noRot="1" noChangeAspect="1"/>
          </p:cNvSpPr>
          <p:nvPr>
            <p:ph type="sldImg"/>
          </p:nvPr>
        </p:nvSpPr>
        <p:spPr>
          <a:ln/>
        </p:spPr>
      </p:sp>
      <p:sp>
        <p:nvSpPr>
          <p:cNvPr id="1677314"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677315" name="Slide Number Placeholder 3"/>
          <p:cNvSpPr>
            <a:spLocks noGrp="1"/>
          </p:cNvSpPr>
          <p:nvPr>
            <p:ph type="sldNum" sz="quarter" idx="5"/>
          </p:nvPr>
        </p:nvSpPr>
        <p:spPr>
          <a:noFill/>
        </p:spPr>
        <p:txBody>
          <a:bodyPr/>
          <a:lstStyle/>
          <a:p>
            <a:pPr defTabSz="919396"/>
            <a:fld id="{F3D05BAB-0DF2-4A4A-A612-42F11E497C58}" type="slidenum">
              <a:rPr lang="en-US" smtClean="0">
                <a:solidFill>
                  <a:srgbClr val="000000"/>
                </a:solidFill>
              </a:rPr>
              <a:pPr defTabSz="919396"/>
              <a:t>3</a:t>
            </a:fld>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2B3BC3-6044-4BF4-A721-0C11DB469FE9}"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6D0AE-0701-47DC-A33E-EFF533EFD9DE}"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D21144-0889-4097-AD4F-9A1282463DDD}"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A6D0AE-0701-47DC-A33E-EFF533EFD9DE}" type="slidenum">
              <a:rPr lang="en-US" smtClean="0"/>
              <a:pPr/>
              <a:t>13</a:t>
            </a:fld>
            <a:endParaRPr lang="en-US"/>
          </a:p>
        </p:txBody>
      </p:sp>
    </p:spTree>
    <p:extLst>
      <p:ext uri="{BB962C8B-B14F-4D97-AF65-F5344CB8AC3E}">
        <p14:creationId xmlns="" xmlns:p14="http://schemas.microsoft.com/office/powerpoint/2010/main" val="4183852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3" name="Rectangle 2"/>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a:prstGeom prst="rect">
            <a:avLst/>
          </a:prstGeom>
        </p:spPr>
        <p:txBody>
          <a:bodyPr/>
          <a:lstStyle/>
          <a:p>
            <a:r>
              <a:rPr lang="en-US" smtClean="0"/>
              <a:t>Click to edit Master title style</a:t>
            </a:r>
            <a:endParaRPr lang="en-US"/>
          </a:p>
        </p:txBody>
      </p:sp>
      <p:sp>
        <p:nvSpPr>
          <p:cNvPr id="3" name="Rectangle 2"/>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4" name="Rectangle 3"/>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8" name="Rectangle 7"/>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ext Box 14"/>
          <p:cNvSpPr txBox="1">
            <a:spLocks noChangeArrowheads="1"/>
          </p:cNvSpPr>
          <p:nvPr userDrawn="1"/>
        </p:nvSpPr>
        <p:spPr bwMode="auto">
          <a:xfrm>
            <a:off x="0" y="6581001"/>
            <a:ext cx="9144000" cy="276999"/>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1200" b="0" i="1" dirty="0" smtClean="0">
                <a:solidFill>
                  <a:schemeClr val="bg1"/>
                </a:solidFill>
                <a:latin typeface="+mj-lt"/>
              </a:rPr>
              <a:t>S&amp;T Review May 9-11, 2012        </a:t>
            </a:r>
            <a:fld id="{6C6BAC29-805F-4EB1-A9A5-300A97D9EAAE}" type="slidenum">
              <a:rPr lang="en-US" sz="1200" b="0" i="1" smtClean="0">
                <a:solidFill>
                  <a:schemeClr val="bg1"/>
                </a:solidFill>
                <a:latin typeface="+mj-lt"/>
              </a:rPr>
              <a:pPr algn="ctr" eaLnBrk="1" hangingPunct="1">
                <a:spcBef>
                  <a:spcPct val="50000"/>
                </a:spcBef>
                <a:defRPr/>
              </a:pPr>
              <a:t>‹#›</a:t>
            </a:fld>
            <a:endParaRPr lang="en-US" sz="1200" b="0" i="1"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70" r:id="rId3"/>
    <p:sldLayoutId id="2147483672" r:id="rId4"/>
  </p:sldLayoutIdLst>
  <p:timing>
    <p:tnLst>
      <p:par>
        <p:cTn id="1" dur="indefinite" restart="never" nodeType="tmRoot"/>
      </p:par>
    </p:tnLst>
  </p:timing>
  <p:hf hdr="0" dt="0"/>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609600" y="2362200"/>
            <a:ext cx="8077200" cy="3756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3400" b="1" kern="0" dirty="0" smtClean="0">
              <a:solidFill>
                <a:schemeClr val="tx2"/>
              </a:solidFill>
              <a:latin typeface="Arial" pitchFamily="34" charset="0"/>
              <a:ea typeface="+mj-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Modernization, Sustainability and</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2"/>
                </a:solidFill>
                <a:latin typeface="Arial" pitchFamily="34" charset="0"/>
                <a:ea typeface="+mj-ea"/>
                <a:cs typeface="Arial" pitchFamily="34" charset="0"/>
              </a:rPr>
              <a:t>Cost Improvements to Enhance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2"/>
                </a:solidFill>
                <a:latin typeface="Arial" pitchFamily="34" charset="0"/>
                <a:ea typeface="+mj-ea"/>
                <a:cs typeface="Arial" pitchFamily="34" charset="0"/>
              </a:rPr>
              <a:t>Scientific Productivity</a:t>
            </a:r>
            <a:r>
              <a:rPr kumimoji="0" lang="en-US" sz="3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
            </a:r>
            <a:br>
              <a:rPr kumimoji="0" lang="en-US" sz="3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br>
            <a:r>
              <a:rPr kumimoji="0" lang="en-US" sz="3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
            </a:r>
            <a:br>
              <a:rPr kumimoji="0" lang="en-US" sz="3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br>
            <a:r>
              <a:rPr kumimoji="0" lang="en-US" sz="3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
            </a:r>
            <a:br>
              <a:rPr kumimoji="0" lang="en-US" sz="3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br>
            <a:r>
              <a:rPr kumimoji="0" lang="en-US" sz="2800" b="1" i="0" u="none" strike="noStrike" kern="0" cap="none" spc="0" normalizeH="0" baseline="0" noProof="0" dirty="0" smtClean="0">
                <a:ln>
                  <a:noFill/>
                </a:ln>
                <a:solidFill>
                  <a:srgbClr val="091E89"/>
                </a:solidFill>
                <a:effectLst/>
                <a:uLnTx/>
                <a:uFillTx/>
                <a:latin typeface="Arial" pitchFamily="34" charset="0"/>
                <a:ea typeface="+mj-ea"/>
                <a:cs typeface="Arial" pitchFamily="34" charset="0"/>
              </a:rPr>
              <a:t>Mike Da</a:t>
            </a:r>
            <a:r>
              <a:rPr lang="en-US" sz="2800" b="1" kern="0" noProof="0" dirty="0" smtClean="0">
                <a:solidFill>
                  <a:srgbClr val="091E89"/>
                </a:solidFill>
                <a:latin typeface="Arial" pitchFamily="34" charset="0"/>
                <a:ea typeface="+mj-ea"/>
                <a:cs typeface="Arial" pitchFamily="34" charset="0"/>
              </a:rPr>
              <a:t>llas, COO</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b="1" kern="0" dirty="0" smtClean="0">
              <a:solidFill>
                <a:srgbClr val="091E89"/>
              </a:solidFill>
              <a:latin typeface="Arial" pitchFamily="34" charset="0"/>
              <a:ea typeface="+mj-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dirty="0" smtClean="0">
              <a:ln>
                <a:noFill/>
              </a:ln>
              <a:effectLst/>
              <a:uLnTx/>
              <a:uFillTx/>
              <a:latin typeface="Arial" pitchFamily="34" charset="0"/>
              <a:ea typeface="+mj-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kern="0" noProof="0" dirty="0" smtClean="0">
                <a:latin typeface="Arial" pitchFamily="34" charset="0"/>
                <a:ea typeface="+mj-ea"/>
                <a:cs typeface="Arial" pitchFamily="34" charset="0"/>
              </a:rPr>
              <a:t>DOE Science and Technology Review of Jefferson Lab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dirty="0" smtClean="0">
                <a:ln>
                  <a:noFill/>
                </a:ln>
                <a:effectLst/>
                <a:uLnTx/>
                <a:uFillTx/>
                <a:latin typeface="Arial" pitchFamily="34" charset="0"/>
                <a:ea typeface="+mj-ea"/>
                <a:cs typeface="Arial" pitchFamily="34" charset="0"/>
              </a:rPr>
              <a:t>May</a:t>
            </a:r>
            <a:r>
              <a:rPr kumimoji="0" lang="en-US" sz="2000" b="1" i="0" u="none" strike="noStrike" kern="0" cap="none" spc="0" normalizeH="0" dirty="0" smtClean="0">
                <a:ln>
                  <a:noFill/>
                </a:ln>
                <a:effectLst/>
                <a:uLnTx/>
                <a:uFillTx/>
                <a:latin typeface="Arial" pitchFamily="34" charset="0"/>
                <a:ea typeface="+mj-ea"/>
                <a:cs typeface="Arial" pitchFamily="34" charset="0"/>
              </a:rPr>
              <a:t> 9, 2011</a:t>
            </a:r>
            <a:r>
              <a:rPr kumimoji="0" lang="en-US" sz="2400" b="1" i="0" u="none" strike="noStrike" kern="0" cap="none" spc="0" normalizeH="0" baseline="0" noProof="0" dirty="0" smtClean="0">
                <a:ln>
                  <a:noFill/>
                </a:ln>
                <a:solidFill>
                  <a:srgbClr val="091E89"/>
                </a:solidFill>
                <a:effectLst/>
                <a:uLnTx/>
                <a:uFillTx/>
                <a:latin typeface="Arial" pitchFamily="34" charset="0"/>
                <a:ea typeface="+mj-ea"/>
                <a:cs typeface="Arial" pitchFamily="34" charset="0"/>
              </a:rPr>
              <a:t/>
            </a:r>
            <a:br>
              <a:rPr kumimoji="0" lang="en-US" sz="2400" b="1" i="0" u="none" strike="noStrike" kern="0" cap="none" spc="0" normalizeH="0" baseline="0" noProof="0" dirty="0" smtClean="0">
                <a:ln>
                  <a:noFill/>
                </a:ln>
                <a:solidFill>
                  <a:srgbClr val="091E89"/>
                </a:solidFill>
                <a:effectLst/>
                <a:uLnTx/>
                <a:uFillTx/>
                <a:latin typeface="Arial" pitchFamily="34" charset="0"/>
                <a:ea typeface="+mj-ea"/>
                <a:cs typeface="Arial" pitchFamily="34" charset="0"/>
              </a:rPr>
            </a:br>
            <a:r>
              <a:rPr kumimoji="0" lang="en-US" sz="3400" b="1" i="0" u="none" strike="noStrike" kern="0" cap="none" spc="0" normalizeH="0" baseline="0" noProof="0" dirty="0" smtClean="0">
                <a:ln>
                  <a:noFill/>
                </a:ln>
                <a:solidFill>
                  <a:srgbClr val="FF0000"/>
                </a:solidFill>
                <a:effectLst/>
                <a:uLnTx/>
                <a:uFillTx/>
                <a:latin typeface="Arial" pitchFamily="34" charset="0"/>
                <a:ea typeface="+mj-ea"/>
                <a:cs typeface="Arial" pitchFamily="34" charset="0"/>
              </a:rPr>
              <a:t/>
            </a:r>
            <a:br>
              <a:rPr kumimoji="0" lang="en-US" sz="3400" b="1" i="0" u="none" strike="noStrike" kern="0" cap="none" spc="0" normalizeH="0" baseline="0" noProof="0" dirty="0" smtClean="0">
                <a:ln>
                  <a:noFill/>
                </a:ln>
                <a:solidFill>
                  <a:srgbClr val="FF0000"/>
                </a:solidFill>
                <a:effectLst/>
                <a:uLnTx/>
                <a:uFillTx/>
                <a:latin typeface="Arial" pitchFamily="34" charset="0"/>
                <a:ea typeface="+mj-ea"/>
                <a:cs typeface="Arial" pitchFamily="34" charset="0"/>
              </a:rPr>
            </a:br>
            <a:r>
              <a:rPr kumimoji="0" lang="en-US" sz="3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
            </a:r>
            <a:br>
              <a:rPr kumimoji="0" lang="en-US" sz="3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br>
            <a:endParaRPr kumimoji="0" lang="en-US" sz="3400" b="1"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52400"/>
            <a:ext cx="5410200" cy="411162"/>
          </a:xfrm>
        </p:spPr>
        <p:txBody>
          <a:bodyPr>
            <a:noAutofit/>
          </a:bodyPr>
          <a:lstStyle/>
          <a:p>
            <a:pPr algn="l"/>
            <a:r>
              <a:rPr lang="en-US" sz="2400" b="1" spc="-150" dirty="0" smtClean="0"/>
              <a:t>Energy / Buildings / Fleet / Waste / Meters</a:t>
            </a:r>
            <a:endParaRPr lang="en-US" sz="2400" b="1" spc="-150" dirty="0"/>
          </a:p>
        </p:txBody>
      </p:sp>
      <p:graphicFrame>
        <p:nvGraphicFramePr>
          <p:cNvPr id="3" name="Table 2"/>
          <p:cNvGraphicFramePr>
            <a:graphicFrameLocks noGrp="1"/>
          </p:cNvGraphicFramePr>
          <p:nvPr/>
        </p:nvGraphicFramePr>
        <p:xfrm>
          <a:off x="0" y="838200"/>
          <a:ext cx="9144000" cy="6019802"/>
        </p:xfrm>
        <a:graphic>
          <a:graphicData uri="http://schemas.openxmlformats.org/drawingml/2006/table">
            <a:tbl>
              <a:tblPr/>
              <a:tblGrid>
                <a:gridCol w="3980792"/>
                <a:gridCol w="4296102"/>
                <a:gridCol w="867106"/>
              </a:tblGrid>
              <a:tr h="327880">
                <a:tc>
                  <a:txBody>
                    <a:bodyPr/>
                    <a:lstStyle/>
                    <a:p>
                      <a:pPr marL="0" marR="0">
                        <a:lnSpc>
                          <a:spcPct val="115000"/>
                        </a:lnSpc>
                        <a:spcBef>
                          <a:spcPts val="0"/>
                        </a:spcBef>
                        <a:spcAft>
                          <a:spcPts val="1000"/>
                        </a:spcAft>
                      </a:pPr>
                      <a:r>
                        <a:rPr lang="en-US" sz="1800" b="1" dirty="0">
                          <a:solidFill>
                            <a:schemeClr val="tx1"/>
                          </a:solidFill>
                          <a:latin typeface="Calibri"/>
                          <a:ea typeface="Calibri"/>
                          <a:cs typeface="Times New Roman"/>
                        </a:rPr>
                        <a:t>Sustainability Categories / Goals </a:t>
                      </a:r>
                      <a:endParaRPr lang="en-US" sz="1800" dirty="0">
                        <a:solidFill>
                          <a:schemeClr val="tx1"/>
                        </a:solidFill>
                        <a:latin typeface="Calibri"/>
                        <a:ea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1000"/>
                        </a:spcAft>
                      </a:pPr>
                      <a:r>
                        <a:rPr lang="en-US" sz="1800" b="1" dirty="0">
                          <a:solidFill>
                            <a:schemeClr val="tx1"/>
                          </a:solidFill>
                          <a:latin typeface="Calibri"/>
                          <a:ea typeface="Calibri"/>
                          <a:cs typeface="Times New Roman"/>
                        </a:rPr>
                        <a:t>Plans / Strategies </a:t>
                      </a:r>
                      <a:endParaRPr lang="en-US" sz="1800" dirty="0">
                        <a:solidFill>
                          <a:schemeClr val="tx1"/>
                        </a:solidFill>
                        <a:latin typeface="Calibri"/>
                        <a:ea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1000"/>
                        </a:spcAft>
                      </a:pPr>
                      <a:r>
                        <a:rPr lang="en-US" sz="1800" b="1" dirty="0">
                          <a:solidFill>
                            <a:schemeClr val="tx1"/>
                          </a:solidFill>
                          <a:latin typeface="Calibri"/>
                          <a:ea typeface="Calibri"/>
                          <a:cs typeface="Times New Roman"/>
                        </a:rPr>
                        <a:t>Status </a:t>
                      </a:r>
                      <a:endParaRPr lang="en-US" sz="1800" dirty="0">
                        <a:solidFill>
                          <a:schemeClr val="tx1"/>
                        </a:solidFill>
                        <a:latin typeface="Calibri"/>
                        <a:ea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r>
              <a:tr h="1104006">
                <a:tc>
                  <a:txBody>
                    <a:bodyPr/>
                    <a:lstStyle/>
                    <a:p>
                      <a:pPr marL="0" marR="0">
                        <a:lnSpc>
                          <a:spcPct val="115000"/>
                        </a:lnSpc>
                        <a:spcBef>
                          <a:spcPts val="0"/>
                        </a:spcBef>
                        <a:spcAft>
                          <a:spcPts val="1000"/>
                        </a:spcAft>
                      </a:pPr>
                      <a:r>
                        <a:rPr lang="en-US" sz="1600" b="1" u="sng" dirty="0">
                          <a:solidFill>
                            <a:schemeClr val="tx1"/>
                          </a:solidFill>
                          <a:latin typeface="Calibri"/>
                          <a:ea typeface="Calibri"/>
                          <a:cs typeface="Times New Roman"/>
                        </a:rPr>
                        <a:t>Energy </a:t>
                      </a:r>
                      <a:endParaRPr lang="en-US" sz="1600" u="sng" dirty="0">
                        <a:solidFill>
                          <a:schemeClr val="tx1"/>
                        </a:solidFill>
                        <a:latin typeface="Calibri"/>
                        <a:ea typeface="Calibri"/>
                        <a:cs typeface="Times New Roman"/>
                      </a:endParaRPr>
                    </a:p>
                    <a:p>
                      <a:pPr marL="342900" marR="0" lvl="0" indent="-342900">
                        <a:lnSpc>
                          <a:spcPct val="115000"/>
                        </a:lnSpc>
                        <a:spcBef>
                          <a:spcPts val="0"/>
                        </a:spcBef>
                        <a:spcAft>
                          <a:spcPts val="1000"/>
                        </a:spcAft>
                        <a:buFont typeface="Symbol"/>
                        <a:buChar char=""/>
                        <a:tabLst>
                          <a:tab pos="457200" algn="l"/>
                        </a:tabLst>
                      </a:pPr>
                      <a:r>
                        <a:rPr lang="en-US" sz="1600" b="1" dirty="0">
                          <a:solidFill>
                            <a:schemeClr val="tx1"/>
                          </a:solidFill>
                          <a:latin typeface="Calibri"/>
                          <a:ea typeface="Calibri"/>
                          <a:cs typeface="Times New Roman"/>
                        </a:rPr>
                        <a:t>30% Reduction (2015) </a:t>
                      </a:r>
                      <a:endParaRPr lang="en-US" sz="1600" dirty="0">
                        <a:solidFill>
                          <a:schemeClr val="tx1"/>
                        </a:solidFill>
                        <a:latin typeface="Calibri"/>
                        <a:ea typeface="Calibri"/>
                        <a:cs typeface="Times New Roman"/>
                      </a:endParaRPr>
                    </a:p>
                    <a:p>
                      <a:pPr marL="342900" marR="0" lvl="0" indent="-342900">
                        <a:lnSpc>
                          <a:spcPct val="115000"/>
                        </a:lnSpc>
                        <a:spcBef>
                          <a:spcPts val="0"/>
                        </a:spcBef>
                        <a:spcAft>
                          <a:spcPts val="1000"/>
                        </a:spcAft>
                        <a:buFont typeface="Symbol"/>
                        <a:buChar char=""/>
                        <a:tabLst>
                          <a:tab pos="457200" algn="l"/>
                        </a:tabLst>
                      </a:pPr>
                      <a:r>
                        <a:rPr lang="en-US" sz="1600" b="1" dirty="0">
                          <a:solidFill>
                            <a:schemeClr val="tx1"/>
                          </a:solidFill>
                          <a:latin typeface="Calibri"/>
                          <a:ea typeface="Calibri"/>
                          <a:cs typeface="Times New Roman"/>
                        </a:rPr>
                        <a:t>Renewable Energy (7.5% / year) </a:t>
                      </a:r>
                      <a:endParaRPr lang="en-US" sz="1600" dirty="0">
                        <a:solidFill>
                          <a:schemeClr val="tx1"/>
                        </a:solidFill>
                        <a:latin typeface="Calibri"/>
                        <a:ea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342900" marR="0" lvl="0" indent="-342900">
                        <a:lnSpc>
                          <a:spcPct val="115000"/>
                        </a:lnSpc>
                        <a:spcBef>
                          <a:spcPts val="0"/>
                        </a:spcBef>
                        <a:spcAft>
                          <a:spcPts val="1000"/>
                        </a:spcAft>
                        <a:buFont typeface="Arial"/>
                        <a:buChar char="•"/>
                        <a:tabLst>
                          <a:tab pos="457200" algn="l"/>
                        </a:tabLst>
                      </a:pPr>
                      <a:endParaRPr lang="en-US" sz="1600" b="1" dirty="0" smtClean="0">
                        <a:latin typeface="Calibri"/>
                        <a:ea typeface="Calibri"/>
                        <a:cs typeface="Times New Roman"/>
                      </a:endParaRPr>
                    </a:p>
                    <a:p>
                      <a:pPr marL="342900" marR="0" lvl="0" indent="-342900">
                        <a:lnSpc>
                          <a:spcPct val="115000"/>
                        </a:lnSpc>
                        <a:spcBef>
                          <a:spcPts val="0"/>
                        </a:spcBef>
                        <a:spcAft>
                          <a:spcPts val="1000"/>
                        </a:spcAft>
                        <a:buFont typeface="Arial"/>
                        <a:buChar char="•"/>
                        <a:tabLst>
                          <a:tab pos="457200" algn="l"/>
                        </a:tabLst>
                      </a:pPr>
                      <a:r>
                        <a:rPr lang="en-US" sz="1600" b="1" dirty="0" smtClean="0">
                          <a:latin typeface="Calibri"/>
                          <a:ea typeface="Calibri"/>
                          <a:cs typeface="Times New Roman"/>
                        </a:rPr>
                        <a:t> </a:t>
                      </a:r>
                      <a:r>
                        <a:rPr lang="en-US" sz="1600" b="1" dirty="0">
                          <a:latin typeface="Calibri"/>
                          <a:ea typeface="Calibri"/>
                          <a:cs typeface="Times New Roman"/>
                        </a:rPr>
                        <a:t>Energy Conservation Measures / Projects</a:t>
                      </a:r>
                      <a:endParaRPr lang="en-US" sz="1600" dirty="0">
                        <a:latin typeface="Calibri"/>
                        <a:ea typeface="Calibri"/>
                        <a:cs typeface="Times New Roman"/>
                      </a:endParaRPr>
                    </a:p>
                    <a:p>
                      <a:pPr marL="342900" marR="0" lvl="0" indent="-342900">
                        <a:lnSpc>
                          <a:spcPct val="115000"/>
                        </a:lnSpc>
                        <a:spcBef>
                          <a:spcPts val="0"/>
                        </a:spcBef>
                        <a:spcAft>
                          <a:spcPts val="1000"/>
                        </a:spcAft>
                        <a:buFont typeface="Arial"/>
                        <a:buChar char="•"/>
                        <a:tabLst>
                          <a:tab pos="457200" algn="l"/>
                        </a:tabLst>
                      </a:pPr>
                      <a:r>
                        <a:rPr lang="en-US" sz="1600" b="1" dirty="0">
                          <a:latin typeface="Calibri"/>
                          <a:ea typeface="Calibri"/>
                          <a:cs typeface="Times New Roman"/>
                        </a:rPr>
                        <a:t> Renewable Energy Credits</a:t>
                      </a:r>
                      <a:endParaRPr lang="en-US" sz="1600" dirty="0">
                        <a:latin typeface="Calibri"/>
                        <a:ea typeface="Calibri"/>
                        <a:cs typeface="Times New Roman"/>
                      </a:endParaRPr>
                    </a:p>
                  </a:txBody>
                  <a:tcPr marL="47297" marR="47297"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endParaRPr lang="en-US" sz="1400" dirty="0">
                        <a:latin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1518012">
                <a:tc>
                  <a:txBody>
                    <a:bodyPr/>
                    <a:lstStyle/>
                    <a:p>
                      <a:pPr marL="0" marR="0">
                        <a:lnSpc>
                          <a:spcPct val="115000"/>
                        </a:lnSpc>
                        <a:spcBef>
                          <a:spcPts val="0"/>
                        </a:spcBef>
                        <a:spcAft>
                          <a:spcPts val="1000"/>
                        </a:spcAft>
                      </a:pPr>
                      <a:r>
                        <a:rPr lang="en-US" sz="1600" b="1" u="sng" dirty="0">
                          <a:solidFill>
                            <a:schemeClr val="tx1"/>
                          </a:solidFill>
                          <a:latin typeface="Calibri"/>
                          <a:ea typeface="Calibri"/>
                          <a:cs typeface="Times New Roman"/>
                        </a:rPr>
                        <a:t>Buildings</a:t>
                      </a:r>
                      <a:endParaRPr lang="en-US" sz="1600" u="sng" dirty="0">
                        <a:solidFill>
                          <a:schemeClr val="tx1"/>
                        </a:solidFill>
                        <a:latin typeface="Calibri"/>
                        <a:ea typeface="Calibri"/>
                        <a:cs typeface="Times New Roman"/>
                      </a:endParaRPr>
                    </a:p>
                    <a:p>
                      <a:pPr marL="342900" marR="0" lvl="0" indent="-342900">
                        <a:lnSpc>
                          <a:spcPct val="115000"/>
                        </a:lnSpc>
                        <a:spcBef>
                          <a:spcPts val="0"/>
                        </a:spcBef>
                        <a:spcAft>
                          <a:spcPts val="1000"/>
                        </a:spcAft>
                        <a:buFont typeface="Symbol"/>
                        <a:buChar char=""/>
                        <a:tabLst>
                          <a:tab pos="457200" algn="l"/>
                        </a:tabLst>
                      </a:pPr>
                      <a:r>
                        <a:rPr lang="en-US" sz="1600" b="1" dirty="0">
                          <a:solidFill>
                            <a:schemeClr val="tx1"/>
                          </a:solidFill>
                          <a:latin typeface="Calibri"/>
                          <a:ea typeface="Calibri"/>
                          <a:cs typeface="Times New Roman"/>
                        </a:rPr>
                        <a:t>15% High Performance (2015)</a:t>
                      </a:r>
                      <a:endParaRPr lang="en-US" sz="1600" dirty="0">
                        <a:solidFill>
                          <a:schemeClr val="tx1"/>
                        </a:solidFill>
                        <a:latin typeface="Calibri"/>
                        <a:ea typeface="Calibri"/>
                        <a:cs typeface="Times New Roman"/>
                      </a:endParaRPr>
                    </a:p>
                    <a:p>
                      <a:pPr marL="342900" marR="0" lvl="0" indent="-342900">
                        <a:lnSpc>
                          <a:spcPct val="115000"/>
                        </a:lnSpc>
                        <a:spcBef>
                          <a:spcPts val="0"/>
                        </a:spcBef>
                        <a:spcAft>
                          <a:spcPts val="1000"/>
                        </a:spcAft>
                        <a:buFont typeface="Symbol"/>
                        <a:buChar char=""/>
                        <a:tabLst>
                          <a:tab pos="457200" algn="l"/>
                        </a:tabLst>
                      </a:pPr>
                      <a:r>
                        <a:rPr lang="en-US" sz="1600" b="1" dirty="0">
                          <a:solidFill>
                            <a:schemeClr val="tx1"/>
                          </a:solidFill>
                          <a:latin typeface="Calibri"/>
                          <a:ea typeface="Calibri"/>
                          <a:cs typeface="Times New Roman"/>
                        </a:rPr>
                        <a:t>New Construction  / Major Renovations</a:t>
                      </a:r>
                      <a:endParaRPr lang="en-US" sz="1600" dirty="0">
                        <a:solidFill>
                          <a:schemeClr val="tx1"/>
                        </a:solidFill>
                        <a:latin typeface="Calibri"/>
                        <a:ea typeface="Calibri"/>
                        <a:cs typeface="Times New Roman"/>
                      </a:endParaRPr>
                    </a:p>
                    <a:p>
                      <a:pPr marL="342900" marR="0" lvl="0" indent="-342900">
                        <a:lnSpc>
                          <a:spcPct val="115000"/>
                        </a:lnSpc>
                        <a:spcBef>
                          <a:spcPts val="0"/>
                        </a:spcBef>
                        <a:spcAft>
                          <a:spcPts val="1000"/>
                        </a:spcAft>
                        <a:buFont typeface="Symbol"/>
                        <a:buChar char=""/>
                        <a:tabLst>
                          <a:tab pos="457200" algn="l"/>
                        </a:tabLst>
                      </a:pPr>
                      <a:r>
                        <a:rPr lang="en-US" sz="1600" b="1" dirty="0">
                          <a:solidFill>
                            <a:schemeClr val="tx1"/>
                          </a:solidFill>
                          <a:latin typeface="Calibri"/>
                          <a:ea typeface="Calibri"/>
                          <a:cs typeface="Times New Roman"/>
                        </a:rPr>
                        <a:t>Cool Roofs </a:t>
                      </a:r>
                      <a:endParaRPr lang="en-US" sz="1600" dirty="0">
                        <a:solidFill>
                          <a:schemeClr val="tx1"/>
                        </a:solidFill>
                        <a:latin typeface="Calibri"/>
                        <a:ea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342900" marR="0" lvl="0" indent="-342900">
                        <a:lnSpc>
                          <a:spcPct val="115000"/>
                        </a:lnSpc>
                        <a:spcBef>
                          <a:spcPts val="0"/>
                        </a:spcBef>
                        <a:spcAft>
                          <a:spcPts val="1000"/>
                        </a:spcAft>
                        <a:buFont typeface="Arial"/>
                        <a:buNone/>
                        <a:tabLst>
                          <a:tab pos="457200" algn="l"/>
                        </a:tabLst>
                      </a:pPr>
                      <a:r>
                        <a:rPr lang="en-US" sz="1600" dirty="0">
                          <a:latin typeface="Calibri"/>
                          <a:ea typeface="Calibri"/>
                          <a:cs typeface="Times New Roman"/>
                        </a:rPr>
                        <a:t>  </a:t>
                      </a:r>
                      <a:endParaRPr lang="en-US" sz="1600" dirty="0" smtClean="0">
                        <a:latin typeface="Calibri"/>
                        <a:ea typeface="Calibri"/>
                        <a:cs typeface="Times New Roman"/>
                      </a:endParaRPr>
                    </a:p>
                    <a:p>
                      <a:pPr marL="342900" marR="0" lvl="0" indent="-342900">
                        <a:lnSpc>
                          <a:spcPct val="115000"/>
                        </a:lnSpc>
                        <a:spcBef>
                          <a:spcPts val="0"/>
                        </a:spcBef>
                        <a:spcAft>
                          <a:spcPts val="1000"/>
                        </a:spcAft>
                        <a:buFont typeface="Arial"/>
                        <a:buChar char="•"/>
                        <a:tabLst>
                          <a:tab pos="457200" algn="l"/>
                        </a:tabLst>
                      </a:pPr>
                      <a:r>
                        <a:rPr lang="en-US" sz="1600" b="1" dirty="0" smtClean="0">
                          <a:latin typeface="Calibri"/>
                          <a:ea typeface="Calibri"/>
                          <a:cs typeface="Times New Roman"/>
                        </a:rPr>
                        <a:t>Efficiency </a:t>
                      </a:r>
                      <a:r>
                        <a:rPr lang="en-US" sz="1600" b="1" dirty="0">
                          <a:latin typeface="Calibri"/>
                          <a:ea typeface="Calibri"/>
                          <a:cs typeface="Times New Roman"/>
                        </a:rPr>
                        <a:t>Upgrades / Building Renovations</a:t>
                      </a:r>
                      <a:endParaRPr lang="en-US" sz="1600" dirty="0">
                        <a:latin typeface="Calibri"/>
                        <a:ea typeface="Calibri"/>
                        <a:cs typeface="Times New Roman"/>
                      </a:endParaRPr>
                    </a:p>
                    <a:p>
                      <a:pPr marL="342900" marR="0" lvl="0" indent="-342900">
                        <a:lnSpc>
                          <a:spcPct val="115000"/>
                        </a:lnSpc>
                        <a:spcBef>
                          <a:spcPts val="0"/>
                        </a:spcBef>
                        <a:spcAft>
                          <a:spcPts val="1000"/>
                        </a:spcAft>
                        <a:buFont typeface="Arial"/>
                        <a:buChar char="•"/>
                        <a:tabLst>
                          <a:tab pos="457200" algn="l"/>
                        </a:tabLst>
                      </a:pPr>
                      <a:r>
                        <a:rPr lang="en-US" sz="1600" b="1" dirty="0">
                          <a:latin typeface="Calibri"/>
                          <a:ea typeface="Calibri"/>
                          <a:cs typeface="Times New Roman"/>
                        </a:rPr>
                        <a:t> LEED Certification – TEDF / Test Lab</a:t>
                      </a:r>
                      <a:endParaRPr lang="en-US" sz="1600" dirty="0">
                        <a:latin typeface="Calibri"/>
                        <a:ea typeface="Calibri"/>
                        <a:cs typeface="Times New Roman"/>
                      </a:endParaRPr>
                    </a:p>
                    <a:p>
                      <a:pPr marL="342900" marR="0" lvl="0" indent="-342900">
                        <a:lnSpc>
                          <a:spcPct val="115000"/>
                        </a:lnSpc>
                        <a:spcBef>
                          <a:spcPts val="0"/>
                        </a:spcBef>
                        <a:spcAft>
                          <a:spcPts val="1000"/>
                        </a:spcAft>
                        <a:buFont typeface="Arial"/>
                        <a:buChar char="•"/>
                        <a:tabLst>
                          <a:tab pos="457200" algn="l"/>
                        </a:tabLst>
                      </a:pPr>
                      <a:r>
                        <a:rPr lang="en-US" sz="1600" b="1" dirty="0">
                          <a:latin typeface="Calibri"/>
                          <a:ea typeface="Calibri"/>
                          <a:cs typeface="Times New Roman"/>
                        </a:rPr>
                        <a:t> Cool Roof Replacement Program </a:t>
                      </a:r>
                      <a:endParaRPr lang="en-US" sz="1600" dirty="0">
                        <a:latin typeface="Calibri"/>
                        <a:ea typeface="Calibri"/>
                        <a:cs typeface="Times New Roman"/>
                      </a:endParaRPr>
                    </a:p>
                  </a:txBody>
                  <a:tcPr marL="47297" marR="47297"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endParaRPr lang="en-US" sz="1400" dirty="0">
                        <a:latin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1104006">
                <a:tc>
                  <a:txBody>
                    <a:bodyPr/>
                    <a:lstStyle/>
                    <a:p>
                      <a:pPr marL="0" marR="0">
                        <a:lnSpc>
                          <a:spcPct val="115000"/>
                        </a:lnSpc>
                        <a:spcBef>
                          <a:spcPts val="0"/>
                        </a:spcBef>
                        <a:spcAft>
                          <a:spcPts val="1000"/>
                        </a:spcAft>
                      </a:pPr>
                      <a:r>
                        <a:rPr lang="en-US" sz="1600" b="1" u="sng" dirty="0">
                          <a:solidFill>
                            <a:schemeClr val="tx1"/>
                          </a:solidFill>
                          <a:latin typeface="Calibri"/>
                          <a:ea typeface="Calibri"/>
                          <a:cs typeface="Times New Roman"/>
                        </a:rPr>
                        <a:t>Fleet Fuel Management </a:t>
                      </a:r>
                      <a:endParaRPr lang="en-US" sz="1600" u="sng" dirty="0">
                        <a:solidFill>
                          <a:schemeClr val="tx1"/>
                        </a:solidFill>
                        <a:latin typeface="Calibri"/>
                        <a:ea typeface="Calibri"/>
                        <a:cs typeface="Times New Roman"/>
                      </a:endParaRPr>
                    </a:p>
                    <a:p>
                      <a:pPr marL="342900" marR="0" lvl="0" indent="-342900">
                        <a:lnSpc>
                          <a:spcPct val="115000"/>
                        </a:lnSpc>
                        <a:spcBef>
                          <a:spcPts val="0"/>
                        </a:spcBef>
                        <a:spcAft>
                          <a:spcPts val="1000"/>
                        </a:spcAft>
                        <a:buFont typeface="Symbol"/>
                        <a:buChar char=""/>
                        <a:tabLst>
                          <a:tab pos="457200" algn="l"/>
                        </a:tabLst>
                      </a:pPr>
                      <a:r>
                        <a:rPr lang="en-US" sz="1600" b="1" dirty="0">
                          <a:solidFill>
                            <a:schemeClr val="tx1"/>
                          </a:solidFill>
                          <a:latin typeface="Calibri"/>
                          <a:ea typeface="Calibri"/>
                          <a:cs typeface="Times New Roman"/>
                        </a:rPr>
                        <a:t>10%  Annual Alternative Fuel Increase </a:t>
                      </a:r>
                      <a:endParaRPr lang="en-US" sz="1600" dirty="0">
                        <a:solidFill>
                          <a:schemeClr val="tx1"/>
                        </a:solidFill>
                        <a:latin typeface="Calibri"/>
                        <a:ea typeface="Calibri"/>
                        <a:cs typeface="Times New Roman"/>
                      </a:endParaRPr>
                    </a:p>
                    <a:p>
                      <a:pPr marL="342900" marR="0" lvl="0" indent="-342900">
                        <a:lnSpc>
                          <a:spcPct val="115000"/>
                        </a:lnSpc>
                        <a:spcBef>
                          <a:spcPts val="0"/>
                        </a:spcBef>
                        <a:spcAft>
                          <a:spcPts val="1000"/>
                        </a:spcAft>
                        <a:buFont typeface="Symbol"/>
                        <a:buChar char=""/>
                        <a:tabLst>
                          <a:tab pos="457200" algn="l"/>
                        </a:tabLst>
                      </a:pPr>
                      <a:r>
                        <a:rPr lang="en-US" sz="1600" b="1" dirty="0">
                          <a:solidFill>
                            <a:schemeClr val="tx1"/>
                          </a:solidFill>
                          <a:latin typeface="Calibri"/>
                          <a:ea typeface="Calibri"/>
                          <a:cs typeface="Times New Roman"/>
                        </a:rPr>
                        <a:t>2% Annual Petroleum Reduction </a:t>
                      </a:r>
                      <a:endParaRPr lang="en-US" sz="1600" dirty="0">
                        <a:solidFill>
                          <a:schemeClr val="tx1"/>
                        </a:solidFill>
                        <a:latin typeface="Calibri"/>
                        <a:ea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1000"/>
                        </a:spcAft>
                      </a:pPr>
                      <a:r>
                        <a:rPr lang="en-US" sz="1600" dirty="0">
                          <a:latin typeface="Calibri"/>
                          <a:ea typeface="Calibri"/>
                          <a:cs typeface="Times New Roman"/>
                        </a:rPr>
                        <a:t> </a:t>
                      </a:r>
                    </a:p>
                    <a:p>
                      <a:pPr marL="342900" marR="0" lvl="0" indent="-342900">
                        <a:lnSpc>
                          <a:spcPct val="115000"/>
                        </a:lnSpc>
                        <a:spcBef>
                          <a:spcPts val="0"/>
                        </a:spcBef>
                        <a:spcAft>
                          <a:spcPts val="1000"/>
                        </a:spcAft>
                        <a:buFont typeface="Arial"/>
                        <a:buChar char="•"/>
                        <a:tabLst>
                          <a:tab pos="457200" algn="l"/>
                        </a:tabLst>
                      </a:pPr>
                      <a:r>
                        <a:rPr lang="en-US" sz="1600" dirty="0">
                          <a:latin typeface="Calibri"/>
                          <a:ea typeface="Calibri"/>
                          <a:cs typeface="Times New Roman"/>
                        </a:rPr>
                        <a:t> </a:t>
                      </a:r>
                      <a:r>
                        <a:rPr lang="en-US" sz="1600" b="1" dirty="0">
                          <a:latin typeface="Calibri"/>
                          <a:ea typeface="Calibri"/>
                          <a:cs typeface="Times New Roman"/>
                        </a:rPr>
                        <a:t>E-85 Storage On-Site</a:t>
                      </a:r>
                      <a:endParaRPr lang="en-US" sz="1600" dirty="0">
                        <a:latin typeface="Calibri"/>
                        <a:ea typeface="Calibri"/>
                        <a:cs typeface="Times New Roman"/>
                      </a:endParaRPr>
                    </a:p>
                    <a:p>
                      <a:pPr marL="342900" marR="0" lvl="0" indent="-342900">
                        <a:lnSpc>
                          <a:spcPct val="115000"/>
                        </a:lnSpc>
                        <a:spcBef>
                          <a:spcPts val="0"/>
                        </a:spcBef>
                        <a:spcAft>
                          <a:spcPts val="1000"/>
                        </a:spcAft>
                        <a:buFont typeface="Arial"/>
                        <a:buChar char="•"/>
                        <a:tabLst>
                          <a:tab pos="457200" algn="l"/>
                        </a:tabLst>
                      </a:pPr>
                      <a:r>
                        <a:rPr lang="en-US" sz="1600" dirty="0">
                          <a:latin typeface="Calibri"/>
                          <a:ea typeface="Calibri"/>
                          <a:cs typeface="Times New Roman"/>
                        </a:rPr>
                        <a:t> </a:t>
                      </a:r>
                      <a:r>
                        <a:rPr lang="en-US" sz="1600" b="1" dirty="0">
                          <a:latin typeface="Calibri"/>
                          <a:ea typeface="Calibri"/>
                          <a:cs typeface="Times New Roman"/>
                        </a:rPr>
                        <a:t>Gasoline Fleet Reduction Program </a:t>
                      </a:r>
                      <a:endParaRPr lang="en-US" sz="1600" dirty="0">
                        <a:latin typeface="Calibri"/>
                        <a:ea typeface="Calibri"/>
                        <a:cs typeface="Times New Roman"/>
                      </a:endParaRPr>
                    </a:p>
                  </a:txBody>
                  <a:tcPr marL="47297" marR="47297"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endParaRPr lang="en-US" sz="1400" dirty="0">
                        <a:latin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861892">
                <a:tc>
                  <a:txBody>
                    <a:bodyPr/>
                    <a:lstStyle/>
                    <a:p>
                      <a:pPr marL="0" marR="0">
                        <a:lnSpc>
                          <a:spcPct val="115000"/>
                        </a:lnSpc>
                        <a:spcBef>
                          <a:spcPts val="0"/>
                        </a:spcBef>
                        <a:spcAft>
                          <a:spcPts val="1000"/>
                        </a:spcAft>
                      </a:pPr>
                      <a:r>
                        <a:rPr lang="en-US" sz="1600" b="1" u="sng" dirty="0">
                          <a:solidFill>
                            <a:schemeClr val="tx1"/>
                          </a:solidFill>
                          <a:latin typeface="Calibri"/>
                          <a:ea typeface="Calibri"/>
                          <a:cs typeface="Times New Roman"/>
                        </a:rPr>
                        <a:t>Waste Reduction </a:t>
                      </a:r>
                      <a:endParaRPr lang="en-US" sz="1600" u="sng" dirty="0">
                        <a:solidFill>
                          <a:schemeClr val="tx1"/>
                        </a:solidFill>
                        <a:latin typeface="Calibri"/>
                        <a:ea typeface="Calibri"/>
                        <a:cs typeface="Times New Roman"/>
                      </a:endParaRPr>
                    </a:p>
                    <a:p>
                      <a:pPr marL="342900" marR="0" lvl="0" indent="-342900">
                        <a:lnSpc>
                          <a:spcPct val="115000"/>
                        </a:lnSpc>
                        <a:spcBef>
                          <a:spcPts val="0"/>
                        </a:spcBef>
                        <a:spcAft>
                          <a:spcPts val="1000"/>
                        </a:spcAft>
                        <a:buFont typeface="Symbol"/>
                        <a:buChar char=""/>
                        <a:tabLst>
                          <a:tab pos="457200" algn="l"/>
                        </a:tabLst>
                      </a:pPr>
                      <a:r>
                        <a:rPr lang="en-US" sz="1600" b="1" dirty="0">
                          <a:solidFill>
                            <a:schemeClr val="tx1"/>
                          </a:solidFill>
                          <a:latin typeface="Calibri"/>
                          <a:ea typeface="Calibri"/>
                          <a:cs typeface="Times New Roman"/>
                        </a:rPr>
                        <a:t>50%  Diversion from Landfill (Annual) </a:t>
                      </a:r>
                      <a:endParaRPr lang="en-US" sz="1600" dirty="0">
                        <a:solidFill>
                          <a:schemeClr val="tx1"/>
                        </a:solidFill>
                        <a:latin typeface="Calibri"/>
                        <a:ea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342900" marR="0" lvl="0" indent="-342900">
                        <a:lnSpc>
                          <a:spcPct val="115000"/>
                        </a:lnSpc>
                        <a:spcBef>
                          <a:spcPts val="0"/>
                        </a:spcBef>
                        <a:spcAft>
                          <a:spcPts val="1000"/>
                        </a:spcAft>
                        <a:buFont typeface="Arial"/>
                        <a:buNone/>
                        <a:tabLst>
                          <a:tab pos="457200" algn="l"/>
                        </a:tabLst>
                      </a:pPr>
                      <a:r>
                        <a:rPr lang="en-US" sz="1600" b="1" dirty="0">
                          <a:latin typeface="Calibri"/>
                          <a:ea typeface="Calibri"/>
                          <a:cs typeface="Times New Roman"/>
                        </a:rPr>
                        <a:t> </a:t>
                      </a:r>
                      <a:endParaRPr lang="en-US" sz="1600" b="1" dirty="0" smtClean="0">
                        <a:latin typeface="Calibri"/>
                        <a:ea typeface="Calibri"/>
                        <a:cs typeface="Times New Roman"/>
                      </a:endParaRPr>
                    </a:p>
                    <a:p>
                      <a:pPr marL="342900" marR="0" lvl="0" indent="-342900">
                        <a:lnSpc>
                          <a:spcPct val="115000"/>
                        </a:lnSpc>
                        <a:spcBef>
                          <a:spcPts val="0"/>
                        </a:spcBef>
                        <a:spcAft>
                          <a:spcPts val="1000"/>
                        </a:spcAft>
                        <a:buFont typeface="Arial"/>
                        <a:buChar char="•"/>
                        <a:tabLst>
                          <a:tab pos="457200" algn="l"/>
                        </a:tabLst>
                      </a:pPr>
                      <a:r>
                        <a:rPr lang="en-US" sz="1600" b="1" dirty="0" smtClean="0">
                          <a:latin typeface="Calibri"/>
                          <a:ea typeface="Calibri"/>
                          <a:cs typeface="Times New Roman"/>
                        </a:rPr>
                        <a:t>Recycle Program &amp; Waste</a:t>
                      </a:r>
                      <a:r>
                        <a:rPr lang="en-US" sz="1600" b="1" baseline="0" dirty="0" smtClean="0">
                          <a:latin typeface="Calibri"/>
                          <a:ea typeface="Calibri"/>
                          <a:cs typeface="Times New Roman"/>
                        </a:rPr>
                        <a:t> -to-Energy</a:t>
                      </a:r>
                      <a:r>
                        <a:rPr lang="en-US" sz="1600" b="1" dirty="0" smtClean="0">
                          <a:latin typeface="Calibri"/>
                          <a:ea typeface="Calibri"/>
                          <a:cs typeface="Times New Roman"/>
                        </a:rPr>
                        <a:t> </a:t>
                      </a:r>
                      <a:endParaRPr lang="en-US" sz="1600" dirty="0">
                        <a:latin typeface="Calibri"/>
                        <a:ea typeface="Calibri"/>
                        <a:cs typeface="Times New Roman"/>
                      </a:endParaRPr>
                    </a:p>
                  </a:txBody>
                  <a:tcPr marL="47297" marR="47297"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endParaRPr lang="en-US" sz="1400" dirty="0">
                        <a:latin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1104006">
                <a:tc>
                  <a:txBody>
                    <a:bodyPr/>
                    <a:lstStyle/>
                    <a:p>
                      <a:pPr marL="0" marR="0">
                        <a:lnSpc>
                          <a:spcPct val="115000"/>
                        </a:lnSpc>
                        <a:spcBef>
                          <a:spcPts val="0"/>
                        </a:spcBef>
                        <a:spcAft>
                          <a:spcPts val="1000"/>
                        </a:spcAft>
                      </a:pPr>
                      <a:r>
                        <a:rPr lang="en-US" sz="1600" b="1" u="sng" dirty="0">
                          <a:solidFill>
                            <a:schemeClr val="tx1"/>
                          </a:solidFill>
                          <a:latin typeface="Calibri"/>
                          <a:ea typeface="Calibri"/>
                          <a:cs typeface="Times New Roman"/>
                        </a:rPr>
                        <a:t>Metering</a:t>
                      </a:r>
                      <a:endParaRPr lang="en-US" sz="1600" u="sng" dirty="0">
                        <a:solidFill>
                          <a:schemeClr val="tx1"/>
                        </a:solidFill>
                        <a:latin typeface="Calibri"/>
                        <a:ea typeface="Calibri"/>
                        <a:cs typeface="Times New Roman"/>
                      </a:endParaRPr>
                    </a:p>
                    <a:p>
                      <a:pPr marL="342900" marR="0" lvl="0" indent="-342900">
                        <a:lnSpc>
                          <a:spcPct val="115000"/>
                        </a:lnSpc>
                        <a:spcBef>
                          <a:spcPts val="0"/>
                        </a:spcBef>
                        <a:spcAft>
                          <a:spcPts val="1000"/>
                        </a:spcAft>
                        <a:buFont typeface="Arial"/>
                        <a:buChar char="•"/>
                        <a:tabLst>
                          <a:tab pos="457200" algn="l"/>
                        </a:tabLst>
                      </a:pPr>
                      <a:r>
                        <a:rPr lang="en-US" sz="1600" b="1" dirty="0">
                          <a:solidFill>
                            <a:schemeClr val="tx1"/>
                          </a:solidFill>
                          <a:latin typeface="Calibri"/>
                          <a:ea typeface="Calibri"/>
                          <a:cs typeface="Times New Roman"/>
                        </a:rPr>
                        <a:t>Electricity  (2012)</a:t>
                      </a:r>
                      <a:endParaRPr lang="en-US" sz="1600" dirty="0">
                        <a:solidFill>
                          <a:schemeClr val="tx1"/>
                        </a:solidFill>
                        <a:latin typeface="Calibri"/>
                        <a:ea typeface="Calibri"/>
                        <a:cs typeface="Times New Roman"/>
                      </a:endParaRPr>
                    </a:p>
                    <a:p>
                      <a:pPr marL="342900" marR="0" lvl="0" indent="-342900">
                        <a:lnSpc>
                          <a:spcPct val="115000"/>
                        </a:lnSpc>
                        <a:spcBef>
                          <a:spcPts val="0"/>
                        </a:spcBef>
                        <a:spcAft>
                          <a:spcPts val="1000"/>
                        </a:spcAft>
                        <a:buFont typeface="Arial"/>
                        <a:buChar char="•"/>
                        <a:tabLst>
                          <a:tab pos="457200" algn="l"/>
                        </a:tabLst>
                      </a:pPr>
                      <a:r>
                        <a:rPr lang="en-US" sz="1600" b="1" dirty="0">
                          <a:solidFill>
                            <a:schemeClr val="tx1"/>
                          </a:solidFill>
                          <a:latin typeface="Calibri"/>
                          <a:ea typeface="Calibri"/>
                          <a:cs typeface="Times New Roman"/>
                        </a:rPr>
                        <a:t>Water / Natural Gas (2015) </a:t>
                      </a:r>
                      <a:endParaRPr lang="en-US" sz="1600" dirty="0">
                        <a:solidFill>
                          <a:schemeClr val="tx1"/>
                        </a:solidFill>
                        <a:latin typeface="Calibri"/>
                        <a:ea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342900" marR="0" lvl="0" indent="-342900">
                        <a:lnSpc>
                          <a:spcPct val="115000"/>
                        </a:lnSpc>
                        <a:spcBef>
                          <a:spcPts val="0"/>
                        </a:spcBef>
                        <a:spcAft>
                          <a:spcPts val="1000"/>
                        </a:spcAft>
                        <a:buFont typeface="Arial"/>
                        <a:buNone/>
                        <a:tabLst>
                          <a:tab pos="457200" algn="l"/>
                        </a:tabLst>
                      </a:pPr>
                      <a:r>
                        <a:rPr lang="en-US" sz="1600" dirty="0">
                          <a:latin typeface="Calibri"/>
                          <a:ea typeface="Calibri"/>
                          <a:cs typeface="Times New Roman"/>
                        </a:rPr>
                        <a:t> </a:t>
                      </a:r>
                      <a:endParaRPr lang="en-US" sz="1600" dirty="0" smtClean="0">
                        <a:latin typeface="Calibri"/>
                        <a:ea typeface="Calibri"/>
                        <a:cs typeface="Times New Roman"/>
                      </a:endParaRPr>
                    </a:p>
                    <a:p>
                      <a:pPr marL="342900" marR="0" lvl="0" indent="-342900">
                        <a:lnSpc>
                          <a:spcPct val="115000"/>
                        </a:lnSpc>
                        <a:spcBef>
                          <a:spcPts val="0"/>
                        </a:spcBef>
                        <a:spcAft>
                          <a:spcPts val="1000"/>
                        </a:spcAft>
                        <a:buFont typeface="Arial"/>
                        <a:buChar char="•"/>
                        <a:tabLst>
                          <a:tab pos="457200" algn="l"/>
                        </a:tabLst>
                      </a:pPr>
                      <a:r>
                        <a:rPr lang="en-US" sz="1600" b="1" dirty="0" smtClean="0">
                          <a:latin typeface="Calibri"/>
                          <a:ea typeface="Calibri"/>
                          <a:cs typeface="Times New Roman"/>
                        </a:rPr>
                        <a:t>Electric </a:t>
                      </a:r>
                      <a:r>
                        <a:rPr lang="en-US" sz="1600" b="1" dirty="0">
                          <a:latin typeface="Calibri"/>
                          <a:ea typeface="Calibri"/>
                          <a:cs typeface="Times New Roman"/>
                        </a:rPr>
                        <a:t>/ Water / Gas Metering Installed </a:t>
                      </a:r>
                      <a:endParaRPr lang="en-US" sz="1600" dirty="0">
                        <a:latin typeface="Calibri"/>
                        <a:ea typeface="Calibri"/>
                        <a:cs typeface="Times New Roman"/>
                      </a:endParaRPr>
                    </a:p>
                  </a:txBody>
                  <a:tcPr marL="47297" marR="47297"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endParaRPr lang="en-US" sz="1400" dirty="0">
                        <a:latin typeface="Calibri"/>
                        <a:cs typeface="Times New Roman"/>
                      </a:endParaRPr>
                    </a:p>
                  </a:txBody>
                  <a:tcPr marL="47297" marR="472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bl>
          </a:graphicData>
        </a:graphic>
      </p:graphicFrame>
      <p:sp>
        <p:nvSpPr>
          <p:cNvPr id="5" name="Oval 4"/>
          <p:cNvSpPr/>
          <p:nvPr/>
        </p:nvSpPr>
        <p:spPr bwMode="auto">
          <a:xfrm>
            <a:off x="8534400" y="1600200"/>
            <a:ext cx="182880" cy="182880"/>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sp>
        <p:nvSpPr>
          <p:cNvPr id="6" name="Oval 5"/>
          <p:cNvSpPr/>
          <p:nvPr/>
        </p:nvSpPr>
        <p:spPr bwMode="auto">
          <a:xfrm>
            <a:off x="8534400" y="1981200"/>
            <a:ext cx="182880" cy="182880"/>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sp>
        <p:nvSpPr>
          <p:cNvPr id="7" name="Oval 6"/>
          <p:cNvSpPr/>
          <p:nvPr/>
        </p:nvSpPr>
        <p:spPr bwMode="auto">
          <a:xfrm>
            <a:off x="8534400" y="2743200"/>
            <a:ext cx="182880" cy="182880"/>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sp>
        <p:nvSpPr>
          <p:cNvPr id="8" name="Oval 7"/>
          <p:cNvSpPr/>
          <p:nvPr/>
        </p:nvSpPr>
        <p:spPr bwMode="auto">
          <a:xfrm>
            <a:off x="8534400" y="3124200"/>
            <a:ext cx="182880" cy="182880"/>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sp>
        <p:nvSpPr>
          <p:cNvPr id="9" name="Oval 8"/>
          <p:cNvSpPr/>
          <p:nvPr/>
        </p:nvSpPr>
        <p:spPr bwMode="auto">
          <a:xfrm>
            <a:off x="8534400" y="3505200"/>
            <a:ext cx="182880" cy="182880"/>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sp>
        <p:nvSpPr>
          <p:cNvPr id="10" name="Oval 9"/>
          <p:cNvSpPr/>
          <p:nvPr/>
        </p:nvSpPr>
        <p:spPr bwMode="auto">
          <a:xfrm>
            <a:off x="8534400" y="4191000"/>
            <a:ext cx="182880" cy="182880"/>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sp>
        <p:nvSpPr>
          <p:cNvPr id="11" name="Oval 10"/>
          <p:cNvSpPr/>
          <p:nvPr/>
        </p:nvSpPr>
        <p:spPr bwMode="auto">
          <a:xfrm>
            <a:off x="8534400" y="4572000"/>
            <a:ext cx="182880" cy="182880"/>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sp>
        <p:nvSpPr>
          <p:cNvPr id="12" name="Oval 11"/>
          <p:cNvSpPr/>
          <p:nvPr/>
        </p:nvSpPr>
        <p:spPr bwMode="auto">
          <a:xfrm>
            <a:off x="8534400" y="5257800"/>
            <a:ext cx="182880" cy="182880"/>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sp>
        <p:nvSpPr>
          <p:cNvPr id="13" name="Oval 12"/>
          <p:cNvSpPr/>
          <p:nvPr/>
        </p:nvSpPr>
        <p:spPr bwMode="auto">
          <a:xfrm>
            <a:off x="8534400" y="6172200"/>
            <a:ext cx="182880" cy="182880"/>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pic>
        <p:nvPicPr>
          <p:cNvPr id="14" name="Picture 13" descr="C:\Users\mooney\Pictures\Sustainability_Logo.png"/>
          <p:cNvPicPr/>
          <p:nvPr/>
        </p:nvPicPr>
        <p:blipFill>
          <a:blip r:embed="rId2" cstate="print"/>
          <a:srcRect/>
          <a:stretch>
            <a:fillRect/>
          </a:stretch>
        </p:blipFill>
        <p:spPr bwMode="auto">
          <a:xfrm>
            <a:off x="381000" y="76200"/>
            <a:ext cx="25908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152400"/>
            <a:ext cx="5791200" cy="457200"/>
          </a:xfrm>
        </p:spPr>
        <p:txBody>
          <a:bodyPr>
            <a:noAutofit/>
          </a:bodyPr>
          <a:lstStyle/>
          <a:p>
            <a:pPr algn="l"/>
            <a:r>
              <a:rPr lang="en-US" sz="2400" dirty="0" smtClean="0"/>
              <a:t>Green House Gas Emissions / Water</a:t>
            </a:r>
            <a:endParaRPr lang="en-US" sz="2400" dirty="0"/>
          </a:p>
        </p:txBody>
      </p:sp>
      <p:graphicFrame>
        <p:nvGraphicFramePr>
          <p:cNvPr id="11" name="Table 10"/>
          <p:cNvGraphicFramePr>
            <a:graphicFrameLocks noGrp="1"/>
          </p:cNvGraphicFramePr>
          <p:nvPr/>
        </p:nvGraphicFramePr>
        <p:xfrm>
          <a:off x="76200" y="1219200"/>
          <a:ext cx="8839200" cy="3505200"/>
        </p:xfrm>
        <a:graphic>
          <a:graphicData uri="http://schemas.openxmlformats.org/drawingml/2006/table">
            <a:tbl>
              <a:tblPr/>
              <a:tblGrid>
                <a:gridCol w="4038600"/>
                <a:gridCol w="3962400"/>
                <a:gridCol w="838200"/>
              </a:tblGrid>
              <a:tr h="550129">
                <a:tc>
                  <a:txBody>
                    <a:bodyPr/>
                    <a:lstStyle/>
                    <a:p>
                      <a:pPr marL="0" marR="0">
                        <a:lnSpc>
                          <a:spcPct val="115000"/>
                        </a:lnSpc>
                        <a:spcBef>
                          <a:spcPts val="0"/>
                        </a:spcBef>
                        <a:spcAft>
                          <a:spcPts val="0"/>
                        </a:spcAft>
                      </a:pPr>
                      <a:r>
                        <a:rPr lang="en-US" sz="2000" b="1" dirty="0">
                          <a:solidFill>
                            <a:schemeClr val="tx1"/>
                          </a:solidFill>
                          <a:latin typeface="Calibri"/>
                          <a:ea typeface="Calibri"/>
                          <a:cs typeface="Times New Roman"/>
                        </a:rPr>
                        <a:t>Sustainability Categories / Goals</a:t>
                      </a:r>
                      <a:endParaRPr lang="en-US" sz="2000" dirty="0">
                        <a:solidFill>
                          <a:schemeClr val="tx1"/>
                        </a:solidFill>
                        <a:latin typeface="Calibri"/>
                        <a:ea typeface="Calibri"/>
                        <a:cs typeface="Times New Roman"/>
                      </a:endParaRPr>
                    </a:p>
                  </a:txBody>
                  <a:tcPr marL="61495" marR="614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2000" b="1" dirty="0">
                          <a:solidFill>
                            <a:schemeClr val="tx1"/>
                          </a:solidFill>
                          <a:latin typeface="Calibri"/>
                          <a:ea typeface="Calibri"/>
                          <a:cs typeface="Times New Roman"/>
                        </a:rPr>
                        <a:t>Plans / Strategies</a:t>
                      </a:r>
                      <a:endParaRPr lang="en-US" sz="2000" dirty="0">
                        <a:solidFill>
                          <a:schemeClr val="tx1"/>
                        </a:solidFill>
                        <a:latin typeface="Calibri"/>
                        <a:ea typeface="Calibri"/>
                        <a:cs typeface="Times New Roman"/>
                      </a:endParaRPr>
                    </a:p>
                  </a:txBody>
                  <a:tcPr marL="61495" marR="614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r>
                        <a:rPr lang="en-US" sz="2000" b="1" dirty="0">
                          <a:solidFill>
                            <a:schemeClr val="tx1"/>
                          </a:solidFill>
                          <a:latin typeface="Calibri"/>
                          <a:ea typeface="Calibri"/>
                          <a:cs typeface="Times New Roman"/>
                        </a:rPr>
                        <a:t>Status</a:t>
                      </a:r>
                      <a:endParaRPr lang="en-US" sz="2000" dirty="0">
                        <a:solidFill>
                          <a:schemeClr val="tx1"/>
                        </a:solidFill>
                        <a:latin typeface="Calibri"/>
                        <a:ea typeface="Calibri"/>
                        <a:cs typeface="Times New Roman"/>
                      </a:endParaRPr>
                    </a:p>
                  </a:txBody>
                  <a:tcPr marL="61495" marR="614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r>
              <a:tr h="1601012">
                <a:tc>
                  <a:txBody>
                    <a:bodyPr/>
                    <a:lstStyle/>
                    <a:p>
                      <a:pPr marL="0" marR="0">
                        <a:lnSpc>
                          <a:spcPct val="115000"/>
                        </a:lnSpc>
                        <a:spcBef>
                          <a:spcPts val="0"/>
                        </a:spcBef>
                        <a:spcAft>
                          <a:spcPts val="0"/>
                        </a:spcAft>
                      </a:pPr>
                      <a:r>
                        <a:rPr lang="en-US" sz="1600" b="0" dirty="0" smtClean="0">
                          <a:solidFill>
                            <a:schemeClr val="bg1"/>
                          </a:solidFill>
                          <a:latin typeface="Calibri"/>
                          <a:ea typeface="Calibri"/>
                          <a:cs typeface="Times New Roman"/>
                        </a:rPr>
                        <a:t>GreenHouse</a:t>
                      </a:r>
                      <a:r>
                        <a:rPr lang="en-US" sz="1600" b="0" baseline="0" dirty="0" smtClean="0">
                          <a:solidFill>
                            <a:schemeClr val="bg1"/>
                          </a:solidFill>
                          <a:latin typeface="Calibri"/>
                          <a:ea typeface="Calibri"/>
                          <a:cs typeface="Times New Roman"/>
                        </a:rPr>
                        <a:t> Gas</a:t>
                      </a:r>
                      <a:endParaRPr lang="en-US" sz="1600" b="0" dirty="0">
                        <a:solidFill>
                          <a:schemeClr val="bg1"/>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b="0" dirty="0" smtClean="0">
                          <a:solidFill>
                            <a:srgbClr val="FFFFFF"/>
                          </a:solidFill>
                          <a:latin typeface="Calibri"/>
                          <a:ea typeface="Calibri"/>
                          <a:cs typeface="Times New Roman"/>
                        </a:rPr>
                        <a:t>Scope</a:t>
                      </a:r>
                      <a:r>
                        <a:rPr lang="en-US" sz="1600" b="0" baseline="0" dirty="0" smtClean="0">
                          <a:solidFill>
                            <a:srgbClr val="FFFFFF"/>
                          </a:solidFill>
                          <a:latin typeface="Calibri"/>
                          <a:ea typeface="Calibri"/>
                          <a:cs typeface="Times New Roman"/>
                        </a:rPr>
                        <a:t> 1 / Fugitive Gases</a:t>
                      </a:r>
                      <a:endParaRPr lang="en-US" sz="1600" b="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b="0" dirty="0" smtClean="0">
                          <a:solidFill>
                            <a:srgbClr val="FFFFFF"/>
                          </a:solidFill>
                          <a:latin typeface="Calibri"/>
                          <a:ea typeface="Calibri"/>
                          <a:cs typeface="Times New Roman"/>
                        </a:rPr>
                        <a:t>Scope</a:t>
                      </a:r>
                      <a:r>
                        <a:rPr lang="en-US" sz="1600" b="0" baseline="0" dirty="0" smtClean="0">
                          <a:solidFill>
                            <a:srgbClr val="FFFFFF"/>
                          </a:solidFill>
                          <a:latin typeface="Calibri"/>
                          <a:ea typeface="Calibri"/>
                          <a:cs typeface="Times New Roman"/>
                        </a:rPr>
                        <a:t> 2 / Purchased Electricity</a:t>
                      </a:r>
                    </a:p>
                    <a:p>
                      <a:pPr marL="342900" marR="0" lvl="0" indent="-342900">
                        <a:lnSpc>
                          <a:spcPct val="115000"/>
                        </a:lnSpc>
                        <a:spcBef>
                          <a:spcPts val="0"/>
                        </a:spcBef>
                        <a:spcAft>
                          <a:spcPts val="0"/>
                        </a:spcAft>
                        <a:buFont typeface="Symbol"/>
                        <a:buChar char=""/>
                      </a:pPr>
                      <a:r>
                        <a:rPr lang="en-US" sz="1600" b="0" baseline="0" dirty="0" smtClean="0">
                          <a:solidFill>
                            <a:srgbClr val="FFFFFF"/>
                          </a:solidFill>
                          <a:latin typeface="Calibri"/>
                          <a:ea typeface="Calibri"/>
                          <a:cs typeface="Times New Roman"/>
                        </a:rPr>
                        <a:t>Scope 3 / Air – Ground Emissions</a:t>
                      </a:r>
                      <a:endParaRPr lang="en-US" sz="1600" b="0" dirty="0">
                        <a:latin typeface="Calibri"/>
                        <a:ea typeface="Calibri"/>
                        <a:cs typeface="Times New Roman"/>
                      </a:endParaRPr>
                    </a:p>
                  </a:txBody>
                  <a:tcPr marL="61495" marR="61495"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0" marR="0" algn="l" defTabSz="914400" rtl="0" eaLnBrk="1" latinLnBrk="0" hangingPunct="1">
                        <a:lnSpc>
                          <a:spcPct val="115000"/>
                        </a:lnSpc>
                        <a:spcBef>
                          <a:spcPts val="0"/>
                        </a:spcBef>
                        <a:spcAft>
                          <a:spcPts val="0"/>
                        </a:spcAft>
                      </a:pPr>
                      <a:endParaRPr lang="en-US" sz="1600" b="1" kern="1200" dirty="0" smtClean="0">
                        <a:solidFill>
                          <a:schemeClr val="bg1"/>
                        </a:solidFill>
                        <a:latin typeface="Calibri"/>
                        <a:ea typeface="Calibri"/>
                        <a:cs typeface="Times New Roman"/>
                      </a:endParaRPr>
                    </a:p>
                    <a:p>
                      <a:pPr marL="0" marR="0" algn="l" defTabSz="914400" rtl="0" eaLnBrk="1" latinLnBrk="0" hangingPunct="1">
                        <a:lnSpc>
                          <a:spcPct val="115000"/>
                        </a:lnSpc>
                        <a:spcBef>
                          <a:spcPts val="0"/>
                        </a:spcBef>
                        <a:spcAft>
                          <a:spcPts val="0"/>
                        </a:spcAft>
                        <a:buFont typeface="Arial" pitchFamily="34" charset="0"/>
                        <a:buChar char="•"/>
                      </a:pPr>
                      <a:r>
                        <a:rPr lang="en-US" sz="1600" b="1" kern="1200" dirty="0" smtClean="0">
                          <a:solidFill>
                            <a:schemeClr val="tx1"/>
                          </a:solidFill>
                          <a:latin typeface="Calibri"/>
                          <a:ea typeface="Calibri"/>
                          <a:cs typeface="Times New Roman"/>
                        </a:rPr>
                        <a:t> SF</a:t>
                      </a:r>
                      <a:r>
                        <a:rPr lang="en-US" sz="1600" b="1" kern="1200" baseline="0" dirty="0" smtClean="0">
                          <a:solidFill>
                            <a:schemeClr val="tx1"/>
                          </a:solidFill>
                          <a:latin typeface="Calibri"/>
                          <a:ea typeface="Calibri"/>
                          <a:cs typeface="Times New Roman"/>
                        </a:rPr>
                        <a:t> 6 Capture program</a:t>
                      </a:r>
                      <a:endParaRPr lang="en-US" sz="1600" b="1" kern="1200" dirty="0" smtClean="0">
                        <a:solidFill>
                          <a:schemeClr val="tx1"/>
                        </a:solidFill>
                        <a:latin typeface="Calibri"/>
                        <a:ea typeface="Calibri"/>
                        <a:cs typeface="Times New Roman"/>
                      </a:endParaRPr>
                    </a:p>
                    <a:p>
                      <a:pPr marL="0" marR="0" algn="l" defTabSz="914400" rtl="0" eaLnBrk="1" latinLnBrk="0" hangingPunct="1">
                        <a:lnSpc>
                          <a:spcPct val="115000"/>
                        </a:lnSpc>
                        <a:spcBef>
                          <a:spcPts val="0"/>
                        </a:spcBef>
                        <a:spcAft>
                          <a:spcPts val="0"/>
                        </a:spcAft>
                        <a:buFont typeface="Arial" pitchFamily="34" charset="0"/>
                        <a:buChar char="•"/>
                      </a:pPr>
                      <a:r>
                        <a:rPr lang="en-US" sz="1600" b="1" kern="1200" dirty="0" smtClean="0">
                          <a:solidFill>
                            <a:schemeClr val="tx1"/>
                          </a:solidFill>
                          <a:latin typeface="Calibri"/>
                          <a:ea typeface="Calibri"/>
                          <a:cs typeface="Times New Roman"/>
                        </a:rPr>
                        <a:t> Power</a:t>
                      </a:r>
                      <a:r>
                        <a:rPr lang="en-US" sz="1600" b="1" kern="1200" baseline="0" dirty="0" smtClean="0">
                          <a:solidFill>
                            <a:schemeClr val="tx1"/>
                          </a:solidFill>
                          <a:latin typeface="Calibri"/>
                          <a:ea typeface="Calibri"/>
                          <a:cs typeface="Times New Roman"/>
                        </a:rPr>
                        <a:t> Purchase Agreement</a:t>
                      </a:r>
                    </a:p>
                    <a:p>
                      <a:pPr marL="0" marR="0" algn="l" defTabSz="914400" rtl="0" eaLnBrk="1" latinLnBrk="0" hangingPunct="1">
                        <a:lnSpc>
                          <a:spcPct val="115000"/>
                        </a:lnSpc>
                        <a:spcBef>
                          <a:spcPts val="0"/>
                        </a:spcBef>
                        <a:spcAft>
                          <a:spcPts val="0"/>
                        </a:spcAft>
                        <a:buFont typeface="Arial" pitchFamily="34" charset="0"/>
                        <a:buChar char="•"/>
                      </a:pPr>
                      <a:r>
                        <a:rPr lang="en-US" sz="1600" b="1" kern="1200" baseline="0" dirty="0" smtClean="0">
                          <a:solidFill>
                            <a:schemeClr val="tx1"/>
                          </a:solidFill>
                          <a:latin typeface="Calibri"/>
                          <a:ea typeface="Calibri"/>
                          <a:cs typeface="Times New Roman"/>
                        </a:rPr>
                        <a:t> Travel / Commuting Reduction Program</a:t>
                      </a:r>
                      <a:endParaRPr lang="en-US" sz="1600" b="1" kern="1200" dirty="0" smtClean="0">
                        <a:solidFill>
                          <a:schemeClr val="tx1"/>
                        </a:solidFill>
                        <a:latin typeface="Calibri"/>
                        <a:ea typeface="Calibri"/>
                        <a:cs typeface="Times New Roman"/>
                      </a:endParaRPr>
                    </a:p>
                  </a:txBody>
                  <a:tcPr marL="61495" marR="6149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1495" marR="614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1354059">
                <a:tc>
                  <a:txBody>
                    <a:bodyPr/>
                    <a:lstStyle/>
                    <a:p>
                      <a:pPr marL="0" marR="0" algn="l" defTabSz="914400" rtl="0" eaLnBrk="1" latinLnBrk="0" hangingPunct="1">
                        <a:lnSpc>
                          <a:spcPct val="115000"/>
                        </a:lnSpc>
                        <a:spcBef>
                          <a:spcPts val="0"/>
                        </a:spcBef>
                        <a:spcAft>
                          <a:spcPts val="0"/>
                        </a:spcAft>
                      </a:pPr>
                      <a:r>
                        <a:rPr lang="en-US" sz="1600" b="0" kern="1200" dirty="0" smtClean="0">
                          <a:solidFill>
                            <a:srgbClr val="FFFFFF"/>
                          </a:solidFill>
                          <a:latin typeface="Calibri"/>
                          <a:ea typeface="Calibri"/>
                          <a:cs typeface="Times New Roman"/>
                        </a:rPr>
                        <a:t>Water</a:t>
                      </a:r>
                      <a:endParaRPr lang="en-US" sz="1600" b="0" kern="1200" dirty="0">
                        <a:solidFill>
                          <a:srgbClr val="FFFFFF"/>
                        </a:solidFill>
                        <a:latin typeface="Calibri"/>
                        <a:ea typeface="Calibri"/>
                        <a:cs typeface="Times New Roman"/>
                      </a:endParaRPr>
                    </a:p>
                    <a:p>
                      <a:pPr marL="342900" marR="0" lvl="0" indent="-342900" algn="l" defTabSz="914400" rtl="0" eaLnBrk="1" latinLnBrk="0" hangingPunct="1">
                        <a:lnSpc>
                          <a:spcPct val="115000"/>
                        </a:lnSpc>
                        <a:spcBef>
                          <a:spcPts val="0"/>
                        </a:spcBef>
                        <a:spcAft>
                          <a:spcPts val="0"/>
                        </a:spcAft>
                        <a:buFont typeface="Symbol"/>
                        <a:buChar char=""/>
                      </a:pPr>
                      <a:r>
                        <a:rPr lang="en-US" sz="1600" b="0" kern="1200" dirty="0" smtClean="0">
                          <a:solidFill>
                            <a:srgbClr val="FFFFFF"/>
                          </a:solidFill>
                          <a:latin typeface="Calibri"/>
                          <a:ea typeface="Calibri"/>
                          <a:cs typeface="Times New Roman"/>
                        </a:rPr>
                        <a:t>26% Potable</a:t>
                      </a:r>
                      <a:r>
                        <a:rPr lang="en-US" sz="1600" b="0" kern="1200" baseline="0" dirty="0" smtClean="0">
                          <a:solidFill>
                            <a:srgbClr val="FFFFFF"/>
                          </a:solidFill>
                          <a:latin typeface="Calibri"/>
                          <a:ea typeface="Calibri"/>
                          <a:cs typeface="Times New Roman"/>
                        </a:rPr>
                        <a:t> Water reduction</a:t>
                      </a:r>
                      <a:r>
                        <a:rPr lang="en-US" sz="1600" b="0" kern="1200" dirty="0" smtClean="0">
                          <a:solidFill>
                            <a:srgbClr val="FFFFFF"/>
                          </a:solidFill>
                          <a:latin typeface="Calibri"/>
                          <a:ea typeface="Calibri"/>
                          <a:cs typeface="Times New Roman"/>
                        </a:rPr>
                        <a:t> </a:t>
                      </a:r>
                      <a:r>
                        <a:rPr lang="en-US" sz="1600" b="0" kern="1200" dirty="0">
                          <a:solidFill>
                            <a:srgbClr val="FFFFFF"/>
                          </a:solidFill>
                          <a:latin typeface="Calibri"/>
                          <a:ea typeface="Calibri"/>
                          <a:cs typeface="Times New Roman"/>
                        </a:rPr>
                        <a:t>(</a:t>
                      </a:r>
                      <a:r>
                        <a:rPr lang="en-US" sz="1600" b="0" kern="1200" dirty="0" smtClean="0">
                          <a:solidFill>
                            <a:srgbClr val="FFFFFF"/>
                          </a:solidFill>
                          <a:latin typeface="Calibri"/>
                          <a:ea typeface="Calibri"/>
                          <a:cs typeface="Times New Roman"/>
                        </a:rPr>
                        <a:t>2020)</a:t>
                      </a:r>
                      <a:endParaRPr lang="en-US" sz="1600" b="0" kern="1200" dirty="0">
                        <a:solidFill>
                          <a:srgbClr val="FFFFFF"/>
                        </a:solidFill>
                        <a:latin typeface="Calibri"/>
                        <a:ea typeface="Calibri"/>
                        <a:cs typeface="Times New Roman"/>
                      </a:endParaRPr>
                    </a:p>
                    <a:p>
                      <a:pPr marL="342900" marR="0" lvl="0" indent="-342900" algn="l" defTabSz="914400" rtl="0" eaLnBrk="1" latinLnBrk="0" hangingPunct="1">
                        <a:lnSpc>
                          <a:spcPct val="115000"/>
                        </a:lnSpc>
                        <a:spcBef>
                          <a:spcPts val="0"/>
                        </a:spcBef>
                        <a:spcAft>
                          <a:spcPts val="0"/>
                        </a:spcAft>
                        <a:buFont typeface="Symbol"/>
                        <a:buChar char=""/>
                      </a:pPr>
                      <a:r>
                        <a:rPr lang="en-US" sz="1600" b="0" kern="1200" dirty="0" smtClean="0">
                          <a:solidFill>
                            <a:srgbClr val="FFFFFF"/>
                          </a:solidFill>
                          <a:latin typeface="Calibri"/>
                          <a:ea typeface="Calibri"/>
                          <a:cs typeface="Times New Roman"/>
                        </a:rPr>
                        <a:t>20%</a:t>
                      </a:r>
                      <a:r>
                        <a:rPr lang="en-US" sz="1600" b="0" kern="1200" baseline="0" dirty="0" smtClean="0">
                          <a:solidFill>
                            <a:srgbClr val="FFFFFF"/>
                          </a:solidFill>
                          <a:latin typeface="Calibri"/>
                          <a:ea typeface="Calibri"/>
                          <a:cs typeface="Times New Roman"/>
                        </a:rPr>
                        <a:t> Non-Potable Water Reduction (2020)</a:t>
                      </a:r>
                      <a:endParaRPr lang="en-US" sz="1600" b="0" kern="1200" dirty="0" smtClean="0">
                        <a:solidFill>
                          <a:srgbClr val="FFFFFF"/>
                        </a:solidFill>
                        <a:latin typeface="Calibri"/>
                        <a:ea typeface="Calibri"/>
                        <a:cs typeface="Times New Roman"/>
                      </a:endParaRPr>
                    </a:p>
                  </a:txBody>
                  <a:tcPr marL="61495" marR="61495"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0" marR="0">
                        <a:lnSpc>
                          <a:spcPct val="115000"/>
                        </a:lnSpc>
                        <a:spcBef>
                          <a:spcPts val="0"/>
                        </a:spcBef>
                        <a:spcAft>
                          <a:spcPts val="0"/>
                        </a:spcAft>
                      </a:pPr>
                      <a:endParaRPr lang="en-US" sz="1000" dirty="0" smtClean="0">
                        <a:latin typeface="Calibri"/>
                        <a:ea typeface="Calibri"/>
                        <a:cs typeface="Times New Roman"/>
                      </a:endParaRPr>
                    </a:p>
                    <a:p>
                      <a:pPr marL="0" marR="0">
                        <a:lnSpc>
                          <a:spcPct val="115000"/>
                        </a:lnSpc>
                        <a:spcBef>
                          <a:spcPts val="0"/>
                        </a:spcBef>
                        <a:spcAft>
                          <a:spcPts val="0"/>
                        </a:spcAft>
                      </a:pPr>
                      <a:endParaRPr lang="en-US" sz="1000" dirty="0" smtClean="0">
                        <a:latin typeface="Calibri"/>
                        <a:ea typeface="Calibri"/>
                        <a:cs typeface="Times New Roman"/>
                      </a:endParaRPr>
                    </a:p>
                    <a:p>
                      <a:pPr marL="0" marR="0">
                        <a:lnSpc>
                          <a:spcPct val="115000"/>
                        </a:lnSpc>
                        <a:spcBef>
                          <a:spcPts val="0"/>
                        </a:spcBef>
                        <a:spcAft>
                          <a:spcPts val="0"/>
                        </a:spcAft>
                        <a:buFont typeface="Arial" pitchFamily="34" charset="0"/>
                        <a:buChar char="•"/>
                      </a:pPr>
                      <a:r>
                        <a:rPr lang="en-US" sz="1600" dirty="0" smtClean="0">
                          <a:latin typeface="Calibri"/>
                          <a:ea typeface="Calibri"/>
                          <a:cs typeface="Times New Roman"/>
                        </a:rPr>
                        <a:t> </a:t>
                      </a:r>
                      <a:r>
                        <a:rPr lang="en-US" sz="1000" dirty="0" smtClean="0">
                          <a:latin typeface="Calibri"/>
                          <a:ea typeface="Calibri"/>
                          <a:cs typeface="Times New Roman"/>
                        </a:rPr>
                        <a:t> </a:t>
                      </a:r>
                      <a:r>
                        <a:rPr lang="en-US" sz="1600" b="1" kern="1200" dirty="0" smtClean="0">
                          <a:solidFill>
                            <a:schemeClr val="tx1"/>
                          </a:solidFill>
                          <a:latin typeface="Calibri"/>
                          <a:ea typeface="Calibri"/>
                          <a:cs typeface="Times New Roman"/>
                        </a:rPr>
                        <a:t>Water</a:t>
                      </a:r>
                      <a:r>
                        <a:rPr lang="en-US" sz="1600" b="1" kern="1200" baseline="0" dirty="0" smtClean="0">
                          <a:solidFill>
                            <a:schemeClr val="tx1"/>
                          </a:solidFill>
                          <a:latin typeface="Calibri"/>
                          <a:ea typeface="Calibri"/>
                          <a:cs typeface="Times New Roman"/>
                        </a:rPr>
                        <a:t> Reuse / Desalination Project</a:t>
                      </a:r>
                      <a:endParaRPr lang="en-US" sz="1600" b="1" kern="1200" dirty="0" smtClean="0">
                        <a:solidFill>
                          <a:schemeClr val="tx1"/>
                        </a:solidFill>
                        <a:latin typeface="Calibri"/>
                        <a:ea typeface="Calibri"/>
                        <a:cs typeface="Times New Roman"/>
                      </a:endParaRPr>
                    </a:p>
                    <a:p>
                      <a:pPr marL="0" marR="0">
                        <a:lnSpc>
                          <a:spcPct val="115000"/>
                        </a:lnSpc>
                        <a:spcBef>
                          <a:spcPts val="0"/>
                        </a:spcBef>
                        <a:spcAft>
                          <a:spcPts val="0"/>
                        </a:spcAft>
                        <a:buFont typeface="Arial" pitchFamily="34" charset="0"/>
                        <a:buChar char="•"/>
                      </a:pPr>
                      <a:r>
                        <a:rPr lang="en-US" sz="1600" b="1" kern="1200" dirty="0" smtClean="0">
                          <a:solidFill>
                            <a:schemeClr val="tx1"/>
                          </a:solidFill>
                          <a:latin typeface="Calibri"/>
                          <a:ea typeface="Calibri"/>
                          <a:cs typeface="Times New Roman"/>
                        </a:rPr>
                        <a:t>  Not</a:t>
                      </a:r>
                      <a:r>
                        <a:rPr lang="en-US" sz="1600" b="1" kern="1200" baseline="0" dirty="0" smtClean="0">
                          <a:solidFill>
                            <a:schemeClr val="tx1"/>
                          </a:solidFill>
                          <a:latin typeface="Calibri"/>
                          <a:ea typeface="Calibri"/>
                          <a:cs typeface="Times New Roman"/>
                        </a:rPr>
                        <a:t> Applicable </a:t>
                      </a:r>
                      <a:endParaRPr lang="en-US" sz="1600" b="1" kern="1200" dirty="0" smtClean="0">
                        <a:solidFill>
                          <a:schemeClr val="tx1"/>
                        </a:solidFill>
                        <a:latin typeface="Calibri"/>
                        <a:ea typeface="Calibri"/>
                        <a:cs typeface="Times New Roman"/>
                      </a:endParaRPr>
                    </a:p>
                  </a:txBody>
                  <a:tcPr marL="61495" marR="61495"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1495" marR="614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bl>
          </a:graphicData>
        </a:graphic>
      </p:graphicFrame>
      <p:sp>
        <p:nvSpPr>
          <p:cNvPr id="12" name="Oval 11"/>
          <p:cNvSpPr/>
          <p:nvPr/>
        </p:nvSpPr>
        <p:spPr bwMode="auto">
          <a:xfrm>
            <a:off x="8458200" y="2057400"/>
            <a:ext cx="182880" cy="182880"/>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sp>
        <p:nvSpPr>
          <p:cNvPr id="13" name="Oval 12"/>
          <p:cNvSpPr/>
          <p:nvPr/>
        </p:nvSpPr>
        <p:spPr bwMode="auto">
          <a:xfrm>
            <a:off x="8458200" y="2667000"/>
            <a:ext cx="182880" cy="182880"/>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sp>
        <p:nvSpPr>
          <p:cNvPr id="14" name="Oval 13"/>
          <p:cNvSpPr/>
          <p:nvPr/>
        </p:nvSpPr>
        <p:spPr bwMode="auto">
          <a:xfrm>
            <a:off x="8458200" y="4191000"/>
            <a:ext cx="182880" cy="182880"/>
          </a:xfrm>
          <a:prstGeom prst="ellipse">
            <a:avLst/>
          </a:prstGeom>
          <a:solidFill>
            <a:srgbClr val="00B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pic>
        <p:nvPicPr>
          <p:cNvPr id="21" name="Picture 20" descr="C:\Users\mooney\Pictures\Sustainability_Logo.png"/>
          <p:cNvPicPr/>
          <p:nvPr/>
        </p:nvPicPr>
        <p:blipFill>
          <a:blip r:embed="rId3" cstate="print"/>
          <a:srcRect/>
          <a:stretch>
            <a:fillRect/>
          </a:stretch>
        </p:blipFill>
        <p:spPr bwMode="auto">
          <a:xfrm>
            <a:off x="381000" y="76200"/>
            <a:ext cx="2438400" cy="609600"/>
          </a:xfrm>
          <a:prstGeom prst="rect">
            <a:avLst/>
          </a:prstGeom>
          <a:noFill/>
          <a:ln w="9525">
            <a:noFill/>
            <a:miter lim="800000"/>
            <a:headEnd/>
            <a:tailEnd/>
          </a:ln>
        </p:spPr>
      </p:pic>
      <p:sp>
        <p:nvSpPr>
          <p:cNvPr id="16" name="Oval 15"/>
          <p:cNvSpPr/>
          <p:nvPr/>
        </p:nvSpPr>
        <p:spPr bwMode="auto">
          <a:xfrm>
            <a:off x="8458200" y="3810000"/>
            <a:ext cx="182880" cy="18288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sp>
        <p:nvSpPr>
          <p:cNvPr id="17" name="Oval 16"/>
          <p:cNvSpPr/>
          <p:nvPr/>
        </p:nvSpPr>
        <p:spPr bwMode="auto">
          <a:xfrm>
            <a:off x="8458200" y="2362200"/>
            <a:ext cx="182880" cy="182880"/>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indent="-455613" eaLnBrk="0" fontAlgn="base" hangingPunct="0">
              <a:spcBef>
                <a:spcPct val="0"/>
              </a:spcBef>
              <a:spcAft>
                <a:spcPct val="0"/>
              </a:spcAft>
              <a:tabLst>
                <a:tab pos="857250" algn="l"/>
              </a:tabLst>
            </a:pP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52400"/>
            <a:ext cx="9144000" cy="553998"/>
          </a:xfrm>
          <a:prstGeom prst="rect">
            <a:avLst/>
          </a:prstGeom>
          <a:noFill/>
        </p:spPr>
        <p:txBody>
          <a:bodyPr wrap="square" rtlCol="0">
            <a:spAutoFit/>
          </a:bodyPr>
          <a:lstStyle/>
          <a:p>
            <a:pPr algn="ctr"/>
            <a:r>
              <a:rPr lang="en-US" sz="3000" b="1" dirty="0" smtClean="0">
                <a:latin typeface="Calibri" pitchFamily="34" charset="0"/>
                <a:cs typeface="Calibri" pitchFamily="34" charset="0"/>
              </a:rPr>
              <a:t>Strategy to Achieve Scope 1 &amp; 2 GHG Reduction by 2020</a:t>
            </a:r>
            <a:endParaRPr lang="en-US" sz="3000" b="1" dirty="0">
              <a:latin typeface="Calibri" pitchFamily="34" charset="0"/>
              <a:cs typeface="Calibri" pitchFamily="34" charset="0"/>
            </a:endParaRPr>
          </a:p>
        </p:txBody>
      </p:sp>
      <p:grpSp>
        <p:nvGrpSpPr>
          <p:cNvPr id="5" name="Group 4"/>
          <p:cNvGrpSpPr/>
          <p:nvPr/>
        </p:nvGrpSpPr>
        <p:grpSpPr>
          <a:xfrm>
            <a:off x="609600" y="838200"/>
            <a:ext cx="7742538" cy="5562600"/>
            <a:chOff x="609600" y="838200"/>
            <a:chExt cx="7742538" cy="5562600"/>
          </a:xfrm>
        </p:grpSpPr>
        <p:sp>
          <p:nvSpPr>
            <p:cNvPr id="6" name="Rectangle 5"/>
            <p:cNvSpPr/>
            <p:nvPr/>
          </p:nvSpPr>
          <p:spPr bwMode="auto">
            <a:xfrm>
              <a:off x="609600" y="838200"/>
              <a:ext cx="7742538" cy="5562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7" name="Group 4"/>
            <p:cNvGrpSpPr/>
            <p:nvPr/>
          </p:nvGrpSpPr>
          <p:grpSpPr>
            <a:xfrm>
              <a:off x="685800" y="1066800"/>
              <a:ext cx="7543800" cy="5236698"/>
              <a:chOff x="762000" y="838200"/>
              <a:chExt cx="7635875" cy="5497592"/>
            </a:xfrm>
          </p:grpSpPr>
          <p:pic>
            <p:nvPicPr>
              <p:cNvPr id="8" name="Picture 2"/>
              <p:cNvPicPr>
                <a:picLocks noChangeAspect="1" noChangeArrowheads="1"/>
              </p:cNvPicPr>
              <p:nvPr/>
            </p:nvPicPr>
            <p:blipFill>
              <a:blip r:embed="rId2" cstate="print"/>
              <a:srcRect/>
              <a:stretch>
                <a:fillRect/>
              </a:stretch>
            </p:blipFill>
            <p:spPr bwMode="auto">
              <a:xfrm>
                <a:off x="762000" y="838200"/>
                <a:ext cx="7635875" cy="3653433"/>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993390" y="4551674"/>
                <a:ext cx="7388609" cy="1784118"/>
              </a:xfrm>
              <a:prstGeom prst="rect">
                <a:avLst/>
              </a:prstGeom>
              <a:noFill/>
              <a:ln w="9525">
                <a:noFill/>
                <a:miter lim="800000"/>
                <a:headEnd/>
                <a:tailEnd/>
              </a:ln>
              <a:effectLst/>
            </p:spPr>
          </p:pic>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14800" y="838200"/>
            <a:ext cx="3851573" cy="2549000"/>
          </a:xfrm>
          <a:prstGeom prst="rect">
            <a:avLst/>
          </a:prstGeom>
          <a:noFill/>
          <a:ln w="19050">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152400" y="892929"/>
            <a:ext cx="3657600" cy="5279271"/>
          </a:xfrm>
        </p:spPr>
        <p:txBody>
          <a:bodyPr>
            <a:noAutofit/>
          </a:bodyPr>
          <a:lstStyle/>
          <a:p>
            <a:pPr marL="0" indent="0">
              <a:buNone/>
            </a:pPr>
            <a:r>
              <a:rPr lang="en-US" sz="1150" dirty="0" smtClean="0"/>
              <a:t>Vision</a:t>
            </a:r>
            <a:r>
              <a:rPr lang="en-US" sz="1150" dirty="0"/>
              <a:t>: </a:t>
            </a:r>
            <a:endParaRPr lang="en-US" sz="1150" dirty="0" smtClean="0"/>
          </a:p>
          <a:p>
            <a:pPr marL="230188" lvl="1" indent="0">
              <a:buNone/>
            </a:pPr>
            <a:r>
              <a:rPr lang="en-US" sz="1150" i="1" dirty="0" smtClean="0"/>
              <a:t>Establish </a:t>
            </a:r>
            <a:r>
              <a:rPr lang="en-US" sz="1150" i="1" dirty="0"/>
              <a:t>an energy corridor in Hampton Roads based on unique regional assets </a:t>
            </a:r>
            <a:r>
              <a:rPr lang="en-US" sz="1150" i="1" dirty="0" smtClean="0"/>
              <a:t>providing a variety of </a:t>
            </a:r>
            <a:r>
              <a:rPr lang="en-US" sz="1150" i="1" dirty="0"/>
              <a:t>long-term sustainable power options for the region’s facilities, and act as a centerpiece for business development, R&amp;D, education and training for the region, state and U.S</a:t>
            </a:r>
            <a:r>
              <a:rPr lang="en-US" sz="1150" i="1" dirty="0" smtClean="0"/>
              <a:t>.</a:t>
            </a:r>
          </a:p>
          <a:p>
            <a:pPr marL="230188" lvl="1" indent="0">
              <a:buNone/>
            </a:pPr>
            <a:endParaRPr lang="en-US" sz="500" i="1" dirty="0" smtClean="0"/>
          </a:p>
          <a:p>
            <a:pPr marL="0" indent="0">
              <a:buNone/>
            </a:pPr>
            <a:r>
              <a:rPr lang="en-US" sz="1150" i="1" dirty="0" smtClean="0"/>
              <a:t>Discussion Partners:</a:t>
            </a:r>
          </a:p>
          <a:p>
            <a:pPr marL="233363" indent="-233363"/>
            <a:r>
              <a:rPr lang="en-US" sz="1150" i="1" dirty="0" smtClean="0"/>
              <a:t>Hampton Roads Partnership</a:t>
            </a:r>
          </a:p>
          <a:p>
            <a:pPr marL="233363" indent="-233363"/>
            <a:r>
              <a:rPr lang="en-US" sz="1150" i="1" dirty="0" smtClean="0"/>
              <a:t>Commonwealth of Virginia</a:t>
            </a:r>
          </a:p>
          <a:p>
            <a:pPr marL="233363" indent="-233363"/>
            <a:r>
              <a:rPr lang="en-US" sz="1150" i="1" dirty="0" smtClean="0"/>
              <a:t>Hampton Roads Military and Federal Facilities Alliance</a:t>
            </a:r>
          </a:p>
          <a:p>
            <a:pPr marL="233363" indent="-233363"/>
            <a:r>
              <a:rPr lang="en-US" sz="1150" i="1" dirty="0" smtClean="0"/>
              <a:t>Areva</a:t>
            </a:r>
          </a:p>
          <a:p>
            <a:pPr marL="233363" indent="-233363"/>
            <a:r>
              <a:rPr lang="en-US" sz="1150" i="1" dirty="0" smtClean="0"/>
              <a:t>Army</a:t>
            </a:r>
          </a:p>
          <a:p>
            <a:pPr marL="233363" indent="-233363"/>
            <a:r>
              <a:rPr lang="en-US" sz="1150" i="1" dirty="0" smtClean="0"/>
              <a:t>CNU</a:t>
            </a:r>
          </a:p>
          <a:p>
            <a:pPr marL="233363" indent="-233363"/>
            <a:r>
              <a:rPr lang="en-US" sz="1150" i="1" dirty="0" smtClean="0"/>
              <a:t>Cox Communications</a:t>
            </a:r>
          </a:p>
          <a:p>
            <a:pPr marL="233363" indent="-233363"/>
            <a:r>
              <a:rPr lang="en-US" sz="1150" i="1" dirty="0" smtClean="0"/>
              <a:t>Dominion Power</a:t>
            </a:r>
          </a:p>
          <a:p>
            <a:pPr marL="233363" indent="-233363"/>
            <a:r>
              <a:rPr lang="en-US" sz="1150" i="1" dirty="0" smtClean="0"/>
              <a:t>Green Jobs Alliance</a:t>
            </a:r>
          </a:p>
          <a:p>
            <a:pPr marL="233363" indent="-233363"/>
            <a:r>
              <a:rPr lang="en-US" sz="1150" i="1" dirty="0" smtClean="0"/>
              <a:t>Hampton University</a:t>
            </a:r>
          </a:p>
          <a:p>
            <a:pPr marL="233363" indent="-233363"/>
            <a:r>
              <a:rPr lang="en-US" sz="1150" i="1" dirty="0"/>
              <a:t>Huntington Ingalls Industries</a:t>
            </a:r>
          </a:p>
          <a:p>
            <a:pPr marL="233363" indent="-233363"/>
            <a:r>
              <a:rPr lang="en-US" sz="1150" i="1" dirty="0" smtClean="0"/>
              <a:t>Jefferson Lab</a:t>
            </a:r>
          </a:p>
          <a:p>
            <a:pPr marL="233363" indent="-233363"/>
            <a:r>
              <a:rPr lang="en-US" sz="1150" i="1" dirty="0" smtClean="0"/>
              <a:t>NASA LaRC</a:t>
            </a:r>
          </a:p>
          <a:p>
            <a:pPr marL="233363" indent="-233363"/>
            <a:r>
              <a:rPr lang="en-US" sz="1150" i="1" dirty="0" smtClean="0"/>
              <a:t>Navy</a:t>
            </a:r>
          </a:p>
          <a:p>
            <a:pPr marL="233363" indent="-233363"/>
            <a:r>
              <a:rPr lang="en-US" sz="1150" i="1" dirty="0" smtClean="0"/>
              <a:t>ODU</a:t>
            </a:r>
          </a:p>
          <a:p>
            <a:pPr marL="233363" indent="-233363"/>
            <a:r>
              <a:rPr lang="en-US" sz="1150" i="1" dirty="0" smtClean="0"/>
              <a:t>Savannah River Site</a:t>
            </a:r>
          </a:p>
          <a:p>
            <a:pPr marL="233363" indent="-233363"/>
            <a:r>
              <a:rPr lang="en-US" sz="1150" i="1" dirty="0" smtClean="0"/>
              <a:t>W&amp;M</a:t>
            </a:r>
          </a:p>
        </p:txBody>
      </p:sp>
      <p:sp>
        <p:nvSpPr>
          <p:cNvPr id="6" name="Content Placeholder 2"/>
          <p:cNvSpPr txBox="1">
            <a:spLocks/>
          </p:cNvSpPr>
          <p:nvPr/>
        </p:nvSpPr>
        <p:spPr bwMode="auto">
          <a:xfrm>
            <a:off x="2895600" y="3505200"/>
            <a:ext cx="6172200" cy="1609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SzPct val="100000"/>
              <a:buFont typeface="Wingdings" pitchFamily="2" charset="2"/>
              <a:buChar char="w"/>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sz="1800">
                <a:solidFill>
                  <a:schemeClr val="tx1"/>
                </a:solidFill>
                <a:latin typeface="+mn-lt"/>
              </a:defRPr>
            </a:lvl3pPr>
            <a:lvl4pPr marL="1600200" indent="-228600" algn="l" rtl="0" eaLnBrk="0" fontAlgn="base" hangingPunct="0">
              <a:spcBef>
                <a:spcPct val="20000"/>
              </a:spcBef>
              <a:spcAft>
                <a:spcPct val="0"/>
              </a:spcAft>
              <a:buSzPct val="100000"/>
              <a:buChar char="–"/>
              <a:defRPr sz="1600">
                <a:solidFill>
                  <a:schemeClr val="tx1"/>
                </a:solidFill>
                <a:latin typeface="+mn-lt"/>
              </a:defRPr>
            </a:lvl4pPr>
            <a:lvl5pPr marL="2057400" indent="-228600" algn="l" rtl="0" eaLnBrk="0" fontAlgn="base" hangingPunct="0">
              <a:spcBef>
                <a:spcPct val="20000"/>
              </a:spcBef>
              <a:spcAft>
                <a:spcPct val="0"/>
              </a:spcAft>
              <a:buSzPct val="60000"/>
              <a:buFont typeface="Arial" pitchFamily="34" charset="0"/>
              <a:buChar char="►"/>
              <a:defRPr sz="1600">
                <a:solidFill>
                  <a:schemeClr val="tx1"/>
                </a:solidFill>
                <a:latin typeface="+mn-lt"/>
              </a:defRPr>
            </a:lvl5pPr>
            <a:lvl6pPr marL="2514600" indent="-228600" algn="l" rtl="0" eaLnBrk="0" fontAlgn="base" hangingPunct="0">
              <a:spcBef>
                <a:spcPct val="20000"/>
              </a:spcBef>
              <a:spcAft>
                <a:spcPct val="0"/>
              </a:spcAft>
              <a:buSzPct val="60000"/>
              <a:buFont typeface="Arial" pitchFamily="34" charset="0"/>
              <a:buChar char="►"/>
              <a:defRPr sz="1600">
                <a:solidFill>
                  <a:schemeClr val="tx1"/>
                </a:solidFill>
                <a:latin typeface="+mn-lt"/>
              </a:defRPr>
            </a:lvl6pPr>
            <a:lvl7pPr marL="2971800" indent="-228600" algn="l" rtl="0" eaLnBrk="0" fontAlgn="base" hangingPunct="0">
              <a:spcBef>
                <a:spcPct val="20000"/>
              </a:spcBef>
              <a:spcAft>
                <a:spcPct val="0"/>
              </a:spcAft>
              <a:buSzPct val="60000"/>
              <a:buFont typeface="Arial" pitchFamily="34" charset="0"/>
              <a:buChar char="►"/>
              <a:defRPr sz="1600">
                <a:solidFill>
                  <a:schemeClr val="tx1"/>
                </a:solidFill>
                <a:latin typeface="+mn-lt"/>
              </a:defRPr>
            </a:lvl7pPr>
            <a:lvl8pPr marL="3429000" indent="-228600" algn="l" rtl="0" eaLnBrk="0" fontAlgn="base" hangingPunct="0">
              <a:spcBef>
                <a:spcPct val="20000"/>
              </a:spcBef>
              <a:spcAft>
                <a:spcPct val="0"/>
              </a:spcAft>
              <a:buSzPct val="60000"/>
              <a:buFont typeface="Arial" pitchFamily="34" charset="0"/>
              <a:buChar char="►"/>
              <a:defRPr sz="1600">
                <a:solidFill>
                  <a:schemeClr val="tx1"/>
                </a:solidFill>
                <a:latin typeface="+mn-lt"/>
              </a:defRPr>
            </a:lvl8pPr>
            <a:lvl9pPr marL="3886200" indent="-228600" algn="l" rtl="0" eaLnBrk="0" fontAlgn="base" hangingPunct="0">
              <a:spcBef>
                <a:spcPct val="20000"/>
              </a:spcBef>
              <a:spcAft>
                <a:spcPct val="0"/>
              </a:spcAft>
              <a:buSzPct val="60000"/>
              <a:buFont typeface="Arial" pitchFamily="34" charset="0"/>
              <a:buChar char="►"/>
              <a:defRPr sz="1600">
                <a:solidFill>
                  <a:schemeClr val="tx1"/>
                </a:solidFill>
                <a:latin typeface="+mn-lt"/>
              </a:defRPr>
            </a:lvl9pPr>
          </a:lstStyle>
          <a:p>
            <a:pPr marL="0" indent="0">
              <a:buFont typeface="Wingdings" pitchFamily="2" charset="2"/>
              <a:buNone/>
            </a:pPr>
            <a:r>
              <a:rPr lang="en-US" sz="1300" b="1" dirty="0" smtClean="0">
                <a:latin typeface="Arial" pitchFamily="34" charset="0"/>
                <a:cs typeface="Arial" pitchFamily="34" charset="0"/>
              </a:rPr>
              <a:t>Unique Opportunity </a:t>
            </a:r>
            <a:r>
              <a:rPr lang="en-US" sz="1300" b="1" dirty="0" smtClean="0">
                <a:latin typeface="Arial" pitchFamily="34" charset="0"/>
                <a:cs typeface="Arial" pitchFamily="34" charset="0"/>
                <a:sym typeface="Wingdings" pitchFamily="2" charset="2"/>
              </a:rPr>
              <a:t> Economic Engine</a:t>
            </a:r>
            <a:endParaRPr lang="en-US" sz="1300" b="1" dirty="0" smtClean="0">
              <a:latin typeface="Arial" pitchFamily="34" charset="0"/>
              <a:cs typeface="Arial" pitchFamily="34" charset="0"/>
            </a:endParaRPr>
          </a:p>
          <a:p>
            <a:pPr marL="182880" lvl="1" indent="0">
              <a:buFont typeface="Wingdings" pitchFamily="2" charset="2"/>
              <a:buNone/>
            </a:pPr>
            <a:r>
              <a:rPr lang="en-US" sz="1300" i="1" dirty="0" smtClean="0">
                <a:latin typeface="Arial" pitchFamily="34" charset="0"/>
                <a:cs typeface="Arial" pitchFamily="34" charset="0"/>
              </a:rPr>
              <a:t>Leverages Hampton Roads Partnership to keep the region globally competitive and aligns with the Comprehensive Economic Development Strategy</a:t>
            </a:r>
          </a:p>
          <a:p>
            <a:pPr marL="457200" lvl="1" indent="-182880"/>
            <a:r>
              <a:rPr lang="en-US" sz="1300" dirty="0" smtClean="0">
                <a:latin typeface="Arial" pitchFamily="34" charset="0"/>
                <a:cs typeface="Arial" pitchFamily="34" charset="0"/>
              </a:rPr>
              <a:t>Multiple federal and commercial facilities with space, security, and sustainable energy requirements</a:t>
            </a:r>
          </a:p>
          <a:p>
            <a:pPr marL="457200" lvl="1" indent="-182880"/>
            <a:r>
              <a:rPr lang="en-US" sz="1300" dirty="0" smtClean="0">
                <a:latin typeface="Arial" pitchFamily="34" charset="0"/>
                <a:cs typeface="Arial" pitchFamily="34" charset="0"/>
              </a:rPr>
              <a:t>Natural resources: biomass, offshore wind, s</a:t>
            </a:r>
            <a:r>
              <a:rPr lang="en-US" sz="1300" dirty="0" smtClean="0">
                <a:solidFill>
                  <a:schemeClr val="tx1">
                    <a:lumMod val="95000"/>
                    <a:lumOff val="5000"/>
                  </a:schemeClr>
                </a:solidFill>
                <a:latin typeface="Arial" pitchFamily="34" charset="0"/>
                <a:cs typeface="Arial" pitchFamily="34" charset="0"/>
              </a:rPr>
              <a:t>pace</a:t>
            </a:r>
          </a:p>
          <a:p>
            <a:pPr marL="457200" lvl="1" indent="-182880"/>
            <a:r>
              <a:rPr lang="en-US" sz="1300" dirty="0" smtClean="0">
                <a:solidFill>
                  <a:schemeClr val="tx1">
                    <a:lumMod val="95000"/>
                    <a:lumOff val="5000"/>
                  </a:schemeClr>
                </a:solidFill>
                <a:latin typeface="Arial" pitchFamily="34" charset="0"/>
                <a:cs typeface="Arial" pitchFamily="34" charset="0"/>
              </a:rPr>
              <a:t>Power companies with experience in large reactors, energy distribution</a:t>
            </a:r>
          </a:p>
          <a:p>
            <a:pPr marL="457200" lvl="1" indent="-182880"/>
            <a:r>
              <a:rPr lang="en-US" sz="1300" dirty="0" smtClean="0">
                <a:latin typeface="Arial" pitchFamily="34" charset="0"/>
                <a:cs typeface="Arial" pitchFamily="34" charset="0"/>
              </a:rPr>
              <a:t>Commercial and federal experience with Small Modular Reactors (SM-Reactors) on ships</a:t>
            </a:r>
          </a:p>
          <a:p>
            <a:pPr marL="457200" lvl="1" indent="-182880"/>
            <a:r>
              <a:rPr lang="en-US" sz="1300" dirty="0" smtClean="0">
                <a:latin typeface="Arial" pitchFamily="34" charset="0"/>
                <a:cs typeface="Arial" pitchFamily="34" charset="0"/>
              </a:rPr>
              <a:t>Ability to finance and manage liabilities and risks; new businesses, jobs and workforce development</a:t>
            </a:r>
          </a:p>
          <a:p>
            <a:pPr marL="457200" lvl="1" indent="-182880"/>
            <a:r>
              <a:rPr lang="en-US" sz="1300" dirty="0" smtClean="0">
                <a:latin typeface="Arial" pitchFamily="34" charset="0"/>
                <a:cs typeface="Arial" pitchFamily="34" charset="0"/>
              </a:rPr>
              <a:t>University and laboratory R&amp;D assets for relevant technologies; potential to partner with other regions</a:t>
            </a:r>
          </a:p>
        </p:txBody>
      </p:sp>
      <p:sp>
        <p:nvSpPr>
          <p:cNvPr id="7" name="Rectangle 6"/>
          <p:cNvSpPr/>
          <p:nvPr/>
        </p:nvSpPr>
        <p:spPr>
          <a:xfrm>
            <a:off x="1752600" y="152400"/>
            <a:ext cx="5424883" cy="523220"/>
          </a:xfrm>
          <a:prstGeom prst="rect">
            <a:avLst/>
          </a:prstGeom>
        </p:spPr>
        <p:txBody>
          <a:bodyPr wrap="none">
            <a:spAutoFit/>
          </a:bodyPr>
          <a:lstStyle/>
          <a:p>
            <a:r>
              <a:rPr lang="en-US" sz="2800" dirty="0" smtClean="0">
                <a:latin typeface="Arial" pitchFamily="34" charset="0"/>
                <a:cs typeface="Arial" pitchFamily="34" charset="0"/>
              </a:rPr>
              <a:t>Hampton Roads Energy Corridor</a:t>
            </a:r>
            <a:endParaRPr lang="en-US" sz="2800" dirty="0">
              <a:latin typeface="Arial" pitchFamily="34" charset="0"/>
              <a:cs typeface="Arial" pitchFamily="34" charset="0"/>
            </a:endParaRPr>
          </a:p>
        </p:txBody>
      </p:sp>
    </p:spTree>
    <p:extLst>
      <p:ext uri="{BB962C8B-B14F-4D97-AF65-F5344CB8AC3E}">
        <p14:creationId xmlns="" xmlns:p14="http://schemas.microsoft.com/office/powerpoint/2010/main" val="280216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533400"/>
          </a:xfrm>
          <a:prstGeom prst="rect">
            <a:avLst/>
          </a:prstGeom>
        </p:spPr>
        <p:txBody>
          <a:bodyPr>
            <a:normAutofit fontScale="85000" lnSpcReduction="10000"/>
          </a:bodyPr>
          <a:lstStyle/>
          <a:p>
            <a:pPr algn="ctr" eaLnBrk="0" fontAlgn="base" hangingPunct="0">
              <a:spcBef>
                <a:spcPct val="0"/>
              </a:spcBef>
              <a:spcAft>
                <a:spcPct val="0"/>
              </a:spcAft>
              <a:defRPr/>
            </a:pPr>
            <a:r>
              <a:rPr lang="en-US" sz="3000" b="1" kern="0" dirty="0">
                <a:solidFill>
                  <a:srgbClr val="000000"/>
                </a:solidFill>
                <a:latin typeface="Arial" pitchFamily="34" charset="0"/>
                <a:cs typeface="Arial" pitchFamily="34" charset="0"/>
              </a:rPr>
              <a:t>Mission Readiness: The Ten Year Modernization Plan</a:t>
            </a:r>
            <a:endParaRPr lang="en-US" sz="3000" b="1" kern="0" dirty="0">
              <a:solidFill>
                <a:srgbClr val="FF0000"/>
              </a:solidFill>
              <a:latin typeface="Arial" pitchFamily="34" charset="0"/>
              <a:cs typeface="Arial" pitchFamily="34" charset="0"/>
            </a:endParaRPr>
          </a:p>
        </p:txBody>
      </p:sp>
      <p:pic>
        <p:nvPicPr>
          <p:cNvPr id="7" name="Picture 6" descr="Basic_Site_Plan.jpg"/>
          <p:cNvPicPr>
            <a:picLocks noChangeAspect="1"/>
          </p:cNvPicPr>
          <p:nvPr/>
        </p:nvPicPr>
        <p:blipFill>
          <a:blip r:embed="rId2" cstate="print"/>
          <a:srcRect l="4646" t="3077" r="2443" b="3077"/>
          <a:stretch>
            <a:fillRect/>
          </a:stretch>
        </p:blipFill>
        <p:spPr>
          <a:xfrm>
            <a:off x="76200" y="838200"/>
            <a:ext cx="4197246" cy="54864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419600" y="838200"/>
            <a:ext cx="4724400" cy="5139869"/>
          </a:xfrm>
          <a:prstGeom prst="rect">
            <a:avLst/>
          </a:prstGeom>
        </p:spPr>
        <p:txBody>
          <a:bodyPr wrap="square">
            <a:spAutoFit/>
          </a:bodyPr>
          <a:lstStyle/>
          <a:p>
            <a:pPr marL="227013" indent="-225425">
              <a:buFontTx/>
              <a:buChar char="•"/>
              <a:tabLst>
                <a:tab pos="571500" algn="l"/>
                <a:tab pos="1092200" algn="l"/>
                <a:tab pos="1371600" algn="l"/>
              </a:tabLst>
            </a:pPr>
            <a:r>
              <a:rPr lang="en-US" sz="1600" b="1" dirty="0">
                <a:solidFill>
                  <a:srgbClr val="000000"/>
                </a:solidFill>
                <a:latin typeface="Arial" pitchFamily="34" charset="0"/>
                <a:cs typeface="Arial" pitchFamily="34" charset="0"/>
              </a:rPr>
              <a:t>Facilities – New and Renovated </a:t>
            </a:r>
            <a:endParaRPr lang="en-US" sz="1600" dirty="0">
              <a:solidFill>
                <a:srgbClr val="000000"/>
              </a:solidFill>
              <a:latin typeface="Arial" pitchFamily="34" charset="0"/>
              <a:cs typeface="Arial" pitchFamily="34" charset="0"/>
            </a:endParaRPr>
          </a:p>
          <a:p>
            <a:pPr marL="573088" lvl="2" indent="-349250">
              <a:buFontTx/>
              <a:buChar char="-"/>
              <a:tabLst>
                <a:tab pos="1147763" algn="l"/>
              </a:tabLst>
            </a:pPr>
            <a:r>
              <a:rPr lang="en-US" sz="1500" dirty="0">
                <a:solidFill>
                  <a:srgbClr val="000000"/>
                </a:solidFill>
                <a:latin typeface="Arial" pitchFamily="34" charset="0"/>
                <a:cs typeface="Arial" pitchFamily="34" charset="0"/>
              </a:rPr>
              <a:t>Research and Development</a:t>
            </a:r>
          </a:p>
          <a:p>
            <a:pPr marL="914400" lvl="4" indent="-349250">
              <a:buFont typeface="Arial" pitchFamily="34" charset="0"/>
              <a:buChar char="•"/>
              <a:tabLst>
                <a:tab pos="1147763" algn="l"/>
              </a:tabLst>
            </a:pPr>
            <a:r>
              <a:rPr lang="en-US" sz="1500" dirty="0">
                <a:solidFill>
                  <a:srgbClr val="000000"/>
                </a:solidFill>
                <a:latin typeface="Arial" pitchFamily="34" charset="0"/>
                <a:cs typeface="Arial" pitchFamily="34" charset="0"/>
              </a:rPr>
              <a:t>TEDF (SLI)</a:t>
            </a:r>
          </a:p>
          <a:p>
            <a:pPr marL="573088" lvl="2" indent="-339725">
              <a:buFontTx/>
              <a:buChar char="-"/>
              <a:tabLst>
                <a:tab pos="1147763" algn="l"/>
              </a:tabLst>
            </a:pPr>
            <a:r>
              <a:rPr lang="en-US" sz="1500" dirty="0">
                <a:solidFill>
                  <a:srgbClr val="000000"/>
                </a:solidFill>
                <a:latin typeface="Arial" pitchFamily="34" charset="0"/>
                <a:cs typeface="Arial" pitchFamily="34" charset="0"/>
              </a:rPr>
              <a:t>Staff &amp; User Support</a:t>
            </a:r>
          </a:p>
          <a:p>
            <a:pPr marL="914400" lvl="4" indent="-349250">
              <a:buFont typeface="Arial" pitchFamily="34" charset="0"/>
              <a:buChar char="•"/>
              <a:tabLst>
                <a:tab pos="1147763" algn="l"/>
              </a:tabLst>
            </a:pPr>
            <a:r>
              <a:rPr lang="en-US" sz="1500" dirty="0">
                <a:solidFill>
                  <a:srgbClr val="000000"/>
                </a:solidFill>
                <a:latin typeface="Arial" pitchFamily="34" charset="0"/>
                <a:cs typeface="Arial" pitchFamily="34" charset="0"/>
              </a:rPr>
              <a:t>Research &amp; User Support Facility (SLI)</a:t>
            </a:r>
          </a:p>
          <a:p>
            <a:pPr marL="573088" lvl="2" indent="-339725">
              <a:buFontTx/>
              <a:buChar char="-"/>
              <a:tabLst>
                <a:tab pos="1147763" algn="l"/>
              </a:tabLst>
            </a:pPr>
            <a:r>
              <a:rPr lang="en-US" sz="1500" dirty="0">
                <a:solidFill>
                  <a:srgbClr val="000000"/>
                </a:solidFill>
                <a:latin typeface="Arial" pitchFamily="34" charset="0"/>
                <a:cs typeface="Arial" pitchFamily="34" charset="0"/>
              </a:rPr>
              <a:t>Experimental Staging, Assembly and Operational Support</a:t>
            </a:r>
          </a:p>
          <a:p>
            <a:pPr marL="914400" lvl="4" indent="-341313">
              <a:buFont typeface="Arial" pitchFamily="34" charset="0"/>
              <a:buChar char="•"/>
              <a:tabLst>
                <a:tab pos="1147763" algn="l"/>
              </a:tabLst>
            </a:pPr>
            <a:r>
              <a:rPr lang="en-US" sz="1500" dirty="0" smtClean="0">
                <a:solidFill>
                  <a:srgbClr val="000000"/>
                </a:solidFill>
                <a:latin typeface="Arial" pitchFamily="34" charset="0"/>
                <a:cs typeface="Arial" pitchFamily="34" charset="0"/>
              </a:rPr>
              <a:t>Renovate Counting House (GPP)</a:t>
            </a:r>
          </a:p>
          <a:p>
            <a:pPr marL="914400" lvl="4" indent="-341313">
              <a:buFont typeface="Arial" pitchFamily="34" charset="0"/>
              <a:buChar char="•"/>
              <a:tabLst>
                <a:tab pos="1147763" algn="l"/>
              </a:tabLst>
            </a:pPr>
            <a:r>
              <a:rPr lang="en-US" sz="1500" dirty="0" smtClean="0">
                <a:solidFill>
                  <a:srgbClr val="000000"/>
                </a:solidFill>
                <a:latin typeface="Arial" pitchFamily="34" charset="0"/>
                <a:cs typeface="Arial" pitchFamily="34" charset="0"/>
              </a:rPr>
              <a:t>RADCON Calibration Facility (GPP)</a:t>
            </a:r>
          </a:p>
          <a:p>
            <a:pPr marL="914400" lvl="4" indent="-341313">
              <a:buFont typeface="Arial" pitchFamily="34" charset="0"/>
              <a:buChar char="•"/>
              <a:tabLst>
                <a:tab pos="1147763" algn="l"/>
              </a:tabLst>
            </a:pPr>
            <a:r>
              <a:rPr lang="en-US" sz="1500" dirty="0" smtClean="0">
                <a:solidFill>
                  <a:srgbClr val="000000"/>
                </a:solidFill>
                <a:latin typeface="Arial" pitchFamily="34" charset="0"/>
                <a:cs typeface="Arial" pitchFamily="34" charset="0"/>
              </a:rPr>
              <a:t>Renovate EEL (GPP)</a:t>
            </a:r>
          </a:p>
          <a:p>
            <a:pPr marL="914400" lvl="4" indent="-341313">
              <a:buFont typeface="Arial" pitchFamily="34" charset="0"/>
              <a:buChar char="•"/>
              <a:tabLst>
                <a:tab pos="1147763" algn="l"/>
              </a:tabLst>
            </a:pPr>
            <a:r>
              <a:rPr lang="en-US" sz="1500" dirty="0" smtClean="0">
                <a:solidFill>
                  <a:srgbClr val="000000"/>
                </a:solidFill>
                <a:latin typeface="Arial" pitchFamily="34" charset="0"/>
                <a:cs typeface="Arial" pitchFamily="34" charset="0"/>
              </a:rPr>
              <a:t>Renovate </a:t>
            </a:r>
            <a:r>
              <a:rPr lang="en-US" sz="1500" dirty="0" err="1" smtClean="0">
                <a:solidFill>
                  <a:srgbClr val="000000"/>
                </a:solidFill>
                <a:latin typeface="Arial" pitchFamily="34" charset="0"/>
                <a:cs typeface="Arial" pitchFamily="34" charset="0"/>
              </a:rPr>
              <a:t>Bldgs</a:t>
            </a:r>
            <a:r>
              <a:rPr lang="en-US" sz="1500" dirty="0" smtClean="0">
                <a:solidFill>
                  <a:srgbClr val="000000"/>
                </a:solidFill>
                <a:latin typeface="Arial" pitchFamily="34" charset="0"/>
                <a:cs typeface="Arial" pitchFamily="34" charset="0"/>
              </a:rPr>
              <a:t>. 87 &amp; 89</a:t>
            </a:r>
          </a:p>
          <a:p>
            <a:pPr marL="914400" lvl="4" indent="-341313">
              <a:buFont typeface="Arial" pitchFamily="34" charset="0"/>
              <a:buChar char="•"/>
              <a:tabLst>
                <a:tab pos="1147763" algn="l"/>
              </a:tabLst>
            </a:pPr>
            <a:r>
              <a:rPr lang="en-US" sz="1500" dirty="0" smtClean="0">
                <a:solidFill>
                  <a:srgbClr val="000000"/>
                </a:solidFill>
                <a:latin typeface="Arial" pitchFamily="34" charset="0"/>
                <a:cs typeface="Arial" pitchFamily="34" charset="0"/>
              </a:rPr>
              <a:t>Shipping </a:t>
            </a:r>
            <a:r>
              <a:rPr lang="en-US" sz="1500" dirty="0">
                <a:solidFill>
                  <a:srgbClr val="000000"/>
                </a:solidFill>
                <a:latin typeface="Arial" pitchFamily="34" charset="0"/>
                <a:cs typeface="Arial" pitchFamily="34" charset="0"/>
              </a:rPr>
              <a:t>&amp; Receiving (GPP)</a:t>
            </a:r>
          </a:p>
          <a:p>
            <a:pPr marL="233363" indent="-233363" eaLnBrk="0" fontAlgn="base" hangingPunct="0">
              <a:spcBef>
                <a:spcPct val="0"/>
              </a:spcBef>
              <a:spcAft>
                <a:spcPct val="0"/>
              </a:spcAft>
              <a:buFontTx/>
              <a:buChar char="•"/>
              <a:tabLst>
                <a:tab pos="571500" algn="l"/>
                <a:tab pos="1092200" algn="l"/>
                <a:tab pos="1371600" algn="l"/>
              </a:tabLst>
            </a:pPr>
            <a:endParaRPr lang="en-US" sz="1000" b="1" dirty="0">
              <a:solidFill>
                <a:srgbClr val="000000"/>
              </a:solidFill>
              <a:latin typeface="Arial" pitchFamily="34" charset="0"/>
              <a:cs typeface="Arial" pitchFamily="34" charset="0"/>
            </a:endParaRPr>
          </a:p>
          <a:p>
            <a:pPr marL="233363" indent="-233363" eaLnBrk="0" fontAlgn="base" hangingPunct="0">
              <a:spcBef>
                <a:spcPct val="0"/>
              </a:spcBef>
              <a:spcAft>
                <a:spcPct val="0"/>
              </a:spcAft>
              <a:buFontTx/>
              <a:buChar char="•"/>
              <a:tabLst>
                <a:tab pos="571500" algn="l"/>
                <a:tab pos="1092200" algn="l"/>
                <a:tab pos="1371600" algn="l"/>
              </a:tabLst>
            </a:pPr>
            <a:r>
              <a:rPr lang="en-US" sz="1600" b="1" dirty="0">
                <a:solidFill>
                  <a:srgbClr val="000000"/>
                </a:solidFill>
                <a:latin typeface="Arial" pitchFamily="34" charset="0"/>
                <a:cs typeface="Arial" pitchFamily="34" charset="0"/>
              </a:rPr>
              <a:t>Utilities </a:t>
            </a:r>
            <a:r>
              <a:rPr lang="en-US" sz="1600" dirty="0">
                <a:solidFill>
                  <a:srgbClr val="000000"/>
                </a:solidFill>
                <a:latin typeface="Arial" pitchFamily="34" charset="0"/>
                <a:cs typeface="Arial" pitchFamily="34" charset="0"/>
              </a:rPr>
              <a:t>(SLI/GPP</a:t>
            </a:r>
            <a:r>
              <a:rPr lang="en-US" sz="1600" dirty="0" smtClean="0">
                <a:solidFill>
                  <a:srgbClr val="000000"/>
                </a:solidFill>
                <a:latin typeface="Arial" pitchFamily="34" charset="0"/>
                <a:cs typeface="Arial" pitchFamily="34" charset="0"/>
              </a:rPr>
              <a:t>)</a:t>
            </a:r>
          </a:p>
          <a:p>
            <a:pPr marL="233363" indent="-233363" eaLnBrk="0" fontAlgn="base" hangingPunct="0">
              <a:spcBef>
                <a:spcPct val="0"/>
              </a:spcBef>
              <a:spcAft>
                <a:spcPct val="0"/>
              </a:spcAft>
              <a:tabLst>
                <a:tab pos="571500" algn="l"/>
                <a:tab pos="1092200" algn="l"/>
                <a:tab pos="1371600" algn="l"/>
              </a:tabLst>
            </a:pPr>
            <a:r>
              <a:rPr lang="en-US" sz="1600" dirty="0">
                <a:solidFill>
                  <a:srgbClr val="000000"/>
                </a:solidFill>
                <a:latin typeface="Arial" pitchFamily="34" charset="0"/>
                <a:cs typeface="Arial" pitchFamily="34" charset="0"/>
              </a:rPr>
              <a:t>	</a:t>
            </a:r>
            <a:r>
              <a:rPr lang="en-US" sz="1500" dirty="0" smtClean="0">
                <a:solidFill>
                  <a:srgbClr val="000000"/>
                </a:solidFill>
                <a:latin typeface="Arial" pitchFamily="34" charset="0"/>
                <a:cs typeface="Arial" pitchFamily="34" charset="0"/>
              </a:rPr>
              <a:t>-	Additional 40 MVA substation in FY13 (GPP)</a:t>
            </a:r>
            <a:endParaRPr lang="en-US" sz="1500" dirty="0">
              <a:solidFill>
                <a:srgbClr val="000000"/>
              </a:solidFill>
              <a:latin typeface="Arial" pitchFamily="34" charset="0"/>
              <a:cs typeface="Arial" pitchFamily="34" charset="0"/>
            </a:endParaRPr>
          </a:p>
          <a:p>
            <a:pPr marL="573088" lvl="2" indent="-339725" eaLnBrk="0" fontAlgn="base" hangingPunct="0">
              <a:spcBef>
                <a:spcPct val="0"/>
              </a:spcBef>
              <a:spcAft>
                <a:spcPct val="0"/>
              </a:spcAft>
              <a:buFontTx/>
              <a:buChar char="-"/>
              <a:tabLst>
                <a:tab pos="1092200" algn="l"/>
                <a:tab pos="1371600" algn="l"/>
              </a:tabLst>
            </a:pPr>
            <a:r>
              <a:rPr lang="en-US" sz="1500" dirty="0">
                <a:solidFill>
                  <a:srgbClr val="000000"/>
                </a:solidFill>
                <a:latin typeface="Arial" pitchFamily="34" charset="0"/>
                <a:cs typeface="Arial" pitchFamily="34" charset="0"/>
              </a:rPr>
              <a:t>Electrical distribution and reliability (SLI)</a:t>
            </a:r>
          </a:p>
          <a:p>
            <a:pPr marL="573088" lvl="2" indent="-339725" eaLnBrk="0" fontAlgn="base" hangingPunct="0">
              <a:spcBef>
                <a:spcPct val="0"/>
              </a:spcBef>
              <a:spcAft>
                <a:spcPct val="0"/>
              </a:spcAft>
              <a:buFontTx/>
              <a:buChar char="-"/>
              <a:tabLst>
                <a:tab pos="1092200" algn="l"/>
                <a:tab pos="1371600" algn="l"/>
              </a:tabLst>
            </a:pPr>
            <a:r>
              <a:rPr lang="en-US" sz="1500" dirty="0">
                <a:solidFill>
                  <a:srgbClr val="000000"/>
                </a:solidFill>
                <a:latin typeface="Arial" pitchFamily="34" charset="0"/>
                <a:cs typeface="Arial" pitchFamily="34" charset="0"/>
              </a:rPr>
              <a:t>Process cooling to support accelerator operations and scientific computing (SLI)</a:t>
            </a:r>
          </a:p>
          <a:p>
            <a:pPr marL="573088" lvl="2" indent="-339725" eaLnBrk="0" fontAlgn="base" hangingPunct="0">
              <a:spcBef>
                <a:spcPct val="0"/>
              </a:spcBef>
              <a:spcAft>
                <a:spcPct val="0"/>
              </a:spcAft>
              <a:buFontTx/>
              <a:buChar char="-"/>
              <a:tabLst>
                <a:tab pos="1092200" algn="l"/>
                <a:tab pos="1371600" algn="l"/>
              </a:tabLst>
            </a:pPr>
            <a:r>
              <a:rPr lang="en-US" sz="1500" dirty="0">
                <a:solidFill>
                  <a:srgbClr val="000000"/>
                </a:solidFill>
                <a:latin typeface="Arial" pitchFamily="34" charset="0"/>
                <a:cs typeface="Arial" pitchFamily="34" charset="0"/>
              </a:rPr>
              <a:t>Cryogenics to support SRF R&amp;D and Experimental Halls </a:t>
            </a:r>
            <a:r>
              <a:rPr lang="en-US" sz="1500" dirty="0" smtClean="0">
                <a:solidFill>
                  <a:srgbClr val="000000"/>
                </a:solidFill>
                <a:latin typeface="Arial" pitchFamily="34" charset="0"/>
                <a:cs typeface="Arial" pitchFamily="34" charset="0"/>
              </a:rPr>
              <a:t>(SLI/GPP</a:t>
            </a:r>
            <a:r>
              <a:rPr lang="en-US" sz="1500" dirty="0">
                <a:solidFill>
                  <a:srgbClr val="000000"/>
                </a:solidFill>
                <a:latin typeface="Arial" pitchFamily="34" charset="0"/>
                <a:cs typeface="Arial" pitchFamily="34" charset="0"/>
              </a:rPr>
              <a:t>)</a:t>
            </a:r>
          </a:p>
          <a:p>
            <a:pPr marL="573088" lvl="2" indent="-339725" eaLnBrk="0" fontAlgn="base" hangingPunct="0">
              <a:spcBef>
                <a:spcPct val="0"/>
              </a:spcBef>
              <a:spcAft>
                <a:spcPct val="0"/>
              </a:spcAft>
              <a:buFontTx/>
              <a:buChar char="-"/>
              <a:tabLst>
                <a:tab pos="1092200" algn="l"/>
                <a:tab pos="1371600" algn="l"/>
              </a:tabLst>
            </a:pPr>
            <a:r>
              <a:rPr lang="en-US" sz="1500" dirty="0">
                <a:solidFill>
                  <a:srgbClr val="000000"/>
                </a:solidFill>
                <a:latin typeface="Arial" pitchFamily="34" charset="0"/>
                <a:cs typeface="Arial" pitchFamily="34" charset="0"/>
              </a:rPr>
              <a:t>Communications Upgrades to ensure current and future mission success (SLI)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62000"/>
          </a:xfrm>
        </p:spPr>
        <p:txBody>
          <a:bodyPr>
            <a:normAutofit/>
          </a:bodyPr>
          <a:lstStyle/>
          <a:p>
            <a:pPr>
              <a:defRPr/>
            </a:pPr>
            <a:r>
              <a:rPr lang="en-US" dirty="0" smtClean="0">
                <a:cs typeface="Arial" pitchFamily="34" charset="0"/>
              </a:rPr>
              <a:t>Investment in Modernization </a:t>
            </a:r>
            <a:r>
              <a:rPr lang="en-US" sz="2800" dirty="0" smtClean="0">
                <a:cs typeface="Arial" pitchFamily="34" charset="0"/>
              </a:rPr>
              <a:t>(K$)</a:t>
            </a:r>
            <a:endParaRPr lang="en-US" sz="2800" dirty="0">
              <a:solidFill>
                <a:srgbClr val="FF0000"/>
              </a:solidFill>
              <a:cs typeface="Arial" pitchFamily="34" charset="0"/>
            </a:endParaRPr>
          </a:p>
        </p:txBody>
      </p:sp>
      <p:sp>
        <p:nvSpPr>
          <p:cNvPr id="1676290" name="Rectangle 2"/>
          <p:cNvSpPr>
            <a:spLocks noChangeArrowheads="1"/>
          </p:cNvSpPr>
          <p:nvPr/>
        </p:nvSpPr>
        <p:spPr bwMode="auto">
          <a:xfrm>
            <a:off x="0" y="112067"/>
            <a:ext cx="9144000" cy="461665"/>
          </a:xfrm>
          <a:prstGeom prst="rect">
            <a:avLst/>
          </a:prstGeom>
          <a:noFill/>
          <a:ln w="9525">
            <a:noFill/>
            <a:miter lim="800000"/>
            <a:headEnd/>
            <a:tailEnd/>
          </a:ln>
        </p:spPr>
        <p:txBody>
          <a:bodyPr wrap="square" anchor="ctr">
            <a:spAutoFit/>
          </a:bodyPr>
          <a:lstStyle/>
          <a:p>
            <a:pPr eaLnBrk="0" fontAlgn="base" hangingPunct="0">
              <a:spcBef>
                <a:spcPct val="0"/>
              </a:spcBef>
              <a:spcAft>
                <a:spcPct val="0"/>
              </a:spcAft>
            </a:pPr>
            <a:endParaRPr lang="en-US" sz="2400" dirty="0">
              <a:solidFill>
                <a:srgbClr val="000000"/>
              </a:solidFill>
              <a:cs typeface="Arial" pitchFamily="34" charset="0"/>
            </a:endParaRPr>
          </a:p>
        </p:txBody>
      </p:sp>
      <p:graphicFrame>
        <p:nvGraphicFramePr>
          <p:cNvPr id="9" name="Table 8"/>
          <p:cNvGraphicFramePr>
            <a:graphicFrameLocks noGrp="1"/>
          </p:cNvGraphicFramePr>
          <p:nvPr/>
        </p:nvGraphicFramePr>
        <p:xfrm>
          <a:off x="228600" y="906463"/>
          <a:ext cx="8686800" cy="4307660"/>
        </p:xfrm>
        <a:graphic>
          <a:graphicData uri="http://schemas.openxmlformats.org/drawingml/2006/table">
            <a:tbl>
              <a:tblPr firstRow="1" bandRow="1">
                <a:tableStyleId>{073A0DAA-6AF3-43AB-8588-CEC1D06C72B9}</a:tableStyleId>
              </a:tblPr>
              <a:tblGrid>
                <a:gridCol w="987370"/>
                <a:gridCol w="1082522"/>
                <a:gridCol w="551109"/>
                <a:gridCol w="551109"/>
                <a:gridCol w="551109"/>
                <a:gridCol w="551109"/>
                <a:gridCol w="551109"/>
                <a:gridCol w="551109"/>
                <a:gridCol w="551109"/>
                <a:gridCol w="551109"/>
                <a:gridCol w="551109"/>
                <a:gridCol w="551109"/>
                <a:gridCol w="551109"/>
                <a:gridCol w="554709"/>
              </a:tblGrid>
              <a:tr h="655840">
                <a:tc>
                  <a:txBody>
                    <a:bodyPr/>
                    <a:lstStyle/>
                    <a:p>
                      <a:pPr algn="l" fontAlgn="b"/>
                      <a:r>
                        <a:rPr lang="en-US" sz="1200" u="none" strike="noStrike" dirty="0">
                          <a:solidFill>
                            <a:schemeClr val="bg1"/>
                          </a:solidFill>
                          <a:latin typeface="Arial" pitchFamily="34" charset="0"/>
                          <a:cs typeface="Arial" pitchFamily="34" charset="0"/>
                        </a:rPr>
                        <a:t> </a:t>
                      </a:r>
                      <a:endParaRPr lang="en-US" sz="1200" b="0"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200" b="1" u="none" strike="noStrike" dirty="0" smtClean="0">
                          <a:solidFill>
                            <a:schemeClr val="bg1"/>
                          </a:solidFill>
                          <a:latin typeface="Arial" pitchFamily="34" charset="0"/>
                          <a:cs typeface="Arial" pitchFamily="34" charset="0"/>
                        </a:rPr>
                        <a:t>What it </a:t>
                      </a:r>
                    </a:p>
                    <a:p>
                      <a:pPr algn="ctr" fontAlgn="b"/>
                      <a:r>
                        <a:rPr lang="en-US" sz="1200" b="1" i="0" u="none" strike="noStrike" dirty="0" smtClean="0">
                          <a:solidFill>
                            <a:schemeClr val="bg1"/>
                          </a:solidFill>
                          <a:latin typeface="Arial" pitchFamily="34" charset="0"/>
                          <a:cs typeface="Arial" pitchFamily="34" charset="0"/>
                        </a:rPr>
                        <a:t>Does</a:t>
                      </a:r>
                      <a:endParaRPr lang="en-US" sz="12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200" b="1" u="none" strike="noStrike" dirty="0" smtClean="0">
                          <a:solidFill>
                            <a:schemeClr val="bg1"/>
                          </a:solidFill>
                          <a:latin typeface="Arial" pitchFamily="34" charset="0"/>
                          <a:cs typeface="Arial" pitchFamily="34" charset="0"/>
                        </a:rPr>
                        <a:t>$</a:t>
                      </a:r>
                    </a:p>
                    <a:p>
                      <a:pPr algn="ctr" fontAlgn="b"/>
                      <a:r>
                        <a:rPr lang="en-US" sz="1200" b="1" u="none" strike="noStrike" dirty="0" smtClean="0">
                          <a:solidFill>
                            <a:schemeClr val="bg1"/>
                          </a:solidFill>
                          <a:latin typeface="Arial" pitchFamily="34" charset="0"/>
                          <a:cs typeface="Arial" pitchFamily="34" charset="0"/>
                        </a:rPr>
                        <a:t>2009</a:t>
                      </a:r>
                      <a:endParaRPr lang="en-US" sz="12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200" b="1" u="none" strike="noStrike" dirty="0" smtClean="0">
                          <a:solidFill>
                            <a:schemeClr val="bg1"/>
                          </a:solidFill>
                          <a:latin typeface="Arial" pitchFamily="34" charset="0"/>
                          <a:cs typeface="Arial" pitchFamily="34" charset="0"/>
                        </a:rPr>
                        <a:t>$</a:t>
                      </a:r>
                    </a:p>
                    <a:p>
                      <a:pPr algn="ctr" fontAlgn="b"/>
                      <a:r>
                        <a:rPr lang="en-US" sz="1200" b="1" u="none" strike="noStrike" dirty="0" smtClean="0">
                          <a:solidFill>
                            <a:schemeClr val="bg1"/>
                          </a:solidFill>
                          <a:latin typeface="Arial" pitchFamily="34" charset="0"/>
                          <a:cs typeface="Arial" pitchFamily="34" charset="0"/>
                        </a:rPr>
                        <a:t>2010</a:t>
                      </a:r>
                      <a:endParaRPr lang="en-US" sz="12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200" b="1" u="none" strike="noStrike" dirty="0" smtClean="0">
                          <a:solidFill>
                            <a:schemeClr val="bg1"/>
                          </a:solidFill>
                          <a:latin typeface="Arial" pitchFamily="34" charset="0"/>
                          <a:cs typeface="Arial" pitchFamily="34" charset="0"/>
                        </a:rPr>
                        <a:t>$</a:t>
                      </a:r>
                    </a:p>
                    <a:p>
                      <a:pPr algn="ctr" fontAlgn="b"/>
                      <a:r>
                        <a:rPr lang="en-US" sz="1200" b="1" u="none" strike="noStrike" dirty="0" smtClean="0">
                          <a:solidFill>
                            <a:schemeClr val="bg1"/>
                          </a:solidFill>
                          <a:latin typeface="Arial" pitchFamily="34" charset="0"/>
                          <a:cs typeface="Arial" pitchFamily="34" charset="0"/>
                        </a:rPr>
                        <a:t>2011</a:t>
                      </a:r>
                      <a:endParaRPr lang="en-US" sz="12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200" b="1" u="none" strike="noStrike" dirty="0" smtClean="0">
                          <a:solidFill>
                            <a:schemeClr val="bg1"/>
                          </a:solidFill>
                          <a:latin typeface="Arial" pitchFamily="34" charset="0"/>
                          <a:cs typeface="Arial" pitchFamily="34" charset="0"/>
                        </a:rPr>
                        <a:t>$</a:t>
                      </a:r>
                    </a:p>
                    <a:p>
                      <a:pPr algn="ctr" fontAlgn="b"/>
                      <a:r>
                        <a:rPr lang="en-US" sz="1200" b="1" u="none" strike="noStrike" dirty="0" smtClean="0">
                          <a:solidFill>
                            <a:schemeClr val="bg1"/>
                          </a:solidFill>
                          <a:latin typeface="Arial" pitchFamily="34" charset="0"/>
                          <a:cs typeface="Arial" pitchFamily="34" charset="0"/>
                        </a:rPr>
                        <a:t>2012</a:t>
                      </a:r>
                      <a:endParaRPr lang="en-US" sz="12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200" b="1" u="none" strike="noStrike" dirty="0" smtClean="0">
                          <a:solidFill>
                            <a:schemeClr val="bg1"/>
                          </a:solidFill>
                          <a:latin typeface="Arial" pitchFamily="34" charset="0"/>
                          <a:cs typeface="Arial" pitchFamily="34" charset="0"/>
                        </a:rPr>
                        <a:t>$</a:t>
                      </a:r>
                    </a:p>
                    <a:p>
                      <a:pPr algn="ctr" fontAlgn="b"/>
                      <a:r>
                        <a:rPr lang="en-US" sz="1200" b="1" u="none" strike="noStrike" dirty="0" smtClean="0">
                          <a:solidFill>
                            <a:schemeClr val="bg1"/>
                          </a:solidFill>
                          <a:latin typeface="Arial" pitchFamily="34" charset="0"/>
                          <a:cs typeface="Arial" pitchFamily="34" charset="0"/>
                        </a:rPr>
                        <a:t>2013</a:t>
                      </a:r>
                      <a:endParaRPr lang="en-US" sz="12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200" b="1" u="none" strike="noStrike" dirty="0" smtClean="0">
                          <a:solidFill>
                            <a:schemeClr val="bg1"/>
                          </a:solidFill>
                          <a:latin typeface="Arial" pitchFamily="34" charset="0"/>
                          <a:cs typeface="Arial" pitchFamily="34" charset="0"/>
                        </a:rPr>
                        <a:t>$</a:t>
                      </a:r>
                    </a:p>
                    <a:p>
                      <a:pPr algn="ctr" fontAlgn="b"/>
                      <a:r>
                        <a:rPr lang="en-US" sz="1200" b="1" u="none" strike="noStrike" dirty="0" smtClean="0">
                          <a:solidFill>
                            <a:schemeClr val="bg1"/>
                          </a:solidFill>
                          <a:latin typeface="Arial" pitchFamily="34" charset="0"/>
                          <a:cs typeface="Arial" pitchFamily="34" charset="0"/>
                        </a:rPr>
                        <a:t>2014</a:t>
                      </a:r>
                      <a:endParaRPr lang="en-US" sz="12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200" b="1" u="none" strike="noStrike" dirty="0" smtClean="0">
                          <a:solidFill>
                            <a:schemeClr val="bg1"/>
                          </a:solidFill>
                          <a:latin typeface="Arial" pitchFamily="34" charset="0"/>
                          <a:cs typeface="Arial" pitchFamily="34" charset="0"/>
                        </a:rPr>
                        <a:t>$</a:t>
                      </a:r>
                    </a:p>
                    <a:p>
                      <a:pPr algn="ctr" fontAlgn="b"/>
                      <a:r>
                        <a:rPr lang="en-US" sz="1200" b="1" u="none" strike="noStrike" dirty="0" smtClean="0">
                          <a:solidFill>
                            <a:schemeClr val="bg1"/>
                          </a:solidFill>
                          <a:latin typeface="Arial" pitchFamily="34" charset="0"/>
                          <a:cs typeface="Arial" pitchFamily="34" charset="0"/>
                        </a:rPr>
                        <a:t>2015</a:t>
                      </a:r>
                      <a:endParaRPr lang="en-US" sz="12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200" b="1" u="none" strike="noStrike" dirty="0" smtClean="0">
                          <a:solidFill>
                            <a:schemeClr val="bg1"/>
                          </a:solidFill>
                          <a:latin typeface="Arial" pitchFamily="34" charset="0"/>
                          <a:cs typeface="Arial" pitchFamily="34" charset="0"/>
                        </a:rPr>
                        <a:t>$</a:t>
                      </a:r>
                    </a:p>
                    <a:p>
                      <a:pPr algn="ctr" fontAlgn="b"/>
                      <a:r>
                        <a:rPr lang="en-US" sz="1200" b="1" u="none" strike="noStrike" dirty="0" smtClean="0">
                          <a:solidFill>
                            <a:schemeClr val="bg1"/>
                          </a:solidFill>
                          <a:latin typeface="Arial" pitchFamily="34" charset="0"/>
                          <a:cs typeface="Arial" pitchFamily="34" charset="0"/>
                        </a:rPr>
                        <a:t>2016</a:t>
                      </a:r>
                      <a:endParaRPr lang="en-US" sz="12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200" b="1" u="none" strike="noStrike" dirty="0" smtClean="0">
                          <a:solidFill>
                            <a:schemeClr val="bg1"/>
                          </a:solidFill>
                          <a:latin typeface="Arial" pitchFamily="34" charset="0"/>
                          <a:cs typeface="Arial" pitchFamily="34" charset="0"/>
                        </a:rPr>
                        <a:t>$</a:t>
                      </a:r>
                    </a:p>
                    <a:p>
                      <a:pPr algn="ctr" fontAlgn="b"/>
                      <a:r>
                        <a:rPr lang="en-US" sz="1200" b="1" u="none" strike="noStrike" dirty="0" smtClean="0">
                          <a:solidFill>
                            <a:schemeClr val="bg1"/>
                          </a:solidFill>
                          <a:latin typeface="Arial" pitchFamily="34" charset="0"/>
                          <a:cs typeface="Arial" pitchFamily="34" charset="0"/>
                        </a:rPr>
                        <a:t>2017</a:t>
                      </a:r>
                      <a:endParaRPr lang="en-US" sz="12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algn="ctr" fontAlgn="b"/>
                      <a:r>
                        <a:rPr lang="en-US" sz="1200" b="1" u="none" strike="noStrike" dirty="0" smtClean="0">
                          <a:solidFill>
                            <a:schemeClr val="bg1"/>
                          </a:solidFill>
                          <a:latin typeface="Arial" pitchFamily="34" charset="0"/>
                          <a:cs typeface="Arial" pitchFamily="34" charset="0"/>
                        </a:rPr>
                        <a:t>$</a:t>
                      </a:r>
                    </a:p>
                    <a:p>
                      <a:pPr algn="ctr" fontAlgn="b"/>
                      <a:r>
                        <a:rPr lang="en-US" sz="1200" b="1" u="none" strike="noStrike" dirty="0" smtClean="0">
                          <a:solidFill>
                            <a:schemeClr val="bg1"/>
                          </a:solidFill>
                          <a:latin typeface="Arial" pitchFamily="34" charset="0"/>
                          <a:cs typeface="Arial" pitchFamily="34" charset="0"/>
                        </a:rPr>
                        <a:t>2018</a:t>
                      </a:r>
                      <a:endParaRPr lang="en-US" sz="1200" b="1" i="0" u="none" strike="noStrike" dirty="0" smtClean="0">
                        <a:solidFill>
                          <a:schemeClr val="bg1"/>
                        </a:solidFill>
                        <a:latin typeface="Arial" pitchFamily="34" charset="0"/>
                        <a:cs typeface="Arial" pitchFamily="34" charset="0"/>
                      </a:endParaRPr>
                    </a:p>
                  </a:txBody>
                  <a:tcPr marL="9525" marR="9525" marT="9525" marB="0" anchor="ctr">
                    <a:solidFill>
                      <a:schemeClr val="tx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2019</a:t>
                      </a:r>
                    </a:p>
                    <a:p>
                      <a:pPr algn="ctr" fontAlgn="b"/>
                      <a:endParaRPr lang="en-US" sz="1200" b="1" i="0" u="none" strike="noStrike" dirty="0">
                        <a:solidFill>
                          <a:schemeClr val="bg1"/>
                        </a:solidFill>
                        <a:latin typeface="Arial" pitchFamily="34" charset="0"/>
                        <a:cs typeface="Arial" pitchFamily="34" charset="0"/>
                      </a:endParaRPr>
                    </a:p>
                  </a:txBody>
                  <a:tcPr marL="9525" marR="9525" marT="9525" marB="0" anchor="b">
                    <a:solidFill>
                      <a:schemeClr val="tx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solidFill>
                            <a:schemeClr val="bg1"/>
                          </a:solidFill>
                          <a:latin typeface="Arial" pitchFamily="34" charset="0"/>
                          <a:cs typeface="Arial" pitchFamily="34" charset="0"/>
                        </a:rPr>
                        <a:t>Total</a:t>
                      </a:r>
                      <a:endParaRPr lang="en-US" sz="1200" b="1" i="0" u="none" strike="noStrike" dirty="0" smtClean="0">
                        <a:solidFill>
                          <a:schemeClr val="bg1"/>
                        </a:solidFill>
                        <a:latin typeface="Arial" pitchFamily="34" charset="0"/>
                        <a:cs typeface="Arial" pitchFamily="34" charset="0"/>
                      </a:endParaRPr>
                    </a:p>
                  </a:txBody>
                  <a:tcPr marL="9525" marR="9525" marT="9525" marB="0" anchor="ctr">
                    <a:solidFill>
                      <a:schemeClr val="tx1"/>
                    </a:solidFill>
                  </a:tcPr>
                </a:tc>
              </a:tr>
              <a:tr h="197759">
                <a:tc gridSpan="14">
                  <a:txBody>
                    <a:bodyPr/>
                    <a:lstStyle/>
                    <a:p>
                      <a:pPr marL="57150" indent="0" algn="l" fontAlgn="b"/>
                      <a:r>
                        <a:rPr lang="en-US" sz="1200" b="1" u="none" strike="noStrike" dirty="0" smtClean="0">
                          <a:solidFill>
                            <a:schemeClr val="bg1"/>
                          </a:solidFill>
                          <a:latin typeface="Arial" pitchFamily="34" charset="0"/>
                          <a:cs typeface="Arial" pitchFamily="34" charset="0"/>
                        </a:rPr>
                        <a:t>SLI</a:t>
                      </a:r>
                      <a:endParaRPr lang="en-US" sz="1200" b="1" i="0" u="none" strike="noStrike" dirty="0">
                        <a:solidFill>
                          <a:schemeClr val="bg1"/>
                        </a:solidFill>
                        <a:latin typeface="Arial" pitchFamily="34" charset="0"/>
                        <a:cs typeface="Arial" pitchFamily="34" charset="0"/>
                      </a:endParaRPr>
                    </a:p>
                  </a:txBody>
                  <a:tcPr marL="9525" marR="9525" marT="9525" marB="0"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a:p>
                  </a:txBody>
                  <a:tcPr marL="9525" marR="9525" marT="9525" marB="0" anchor="ctr"/>
                </a:tc>
                <a:tc hMerge="1">
                  <a:txBody>
                    <a:bodyPr/>
                    <a:lstStyle/>
                    <a:p>
                      <a:endParaRPr lang="en-US"/>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dirty="0"/>
                    </a:p>
                  </a:txBody>
                  <a:tcPr marL="9525" marR="9525" marT="9525" marB="0" anchor="ctr"/>
                </a:tc>
              </a:tr>
              <a:tr h="332135">
                <a:tc>
                  <a:txBody>
                    <a:bodyPr/>
                    <a:lstStyle/>
                    <a:p>
                      <a:pPr marL="61913" indent="0" algn="l" fontAlgn="b"/>
                      <a:r>
                        <a:rPr lang="en-US" sz="1100" u="none" strike="noStrike" dirty="0" smtClean="0">
                          <a:latin typeface="Arial" pitchFamily="34" charset="0"/>
                          <a:cs typeface="Arial" pitchFamily="34" charset="0"/>
                        </a:rPr>
                        <a:t>TEDF</a:t>
                      </a:r>
                    </a:p>
                  </a:txBody>
                  <a:tcPr marL="9525" marR="9525" marT="9525" marB="0" anchor="ctr">
                    <a:noFill/>
                  </a:tcPr>
                </a:tc>
                <a:tc>
                  <a:txBody>
                    <a:bodyPr/>
                    <a:lstStyle/>
                    <a:p>
                      <a:pPr marL="63500" indent="0" algn="l"/>
                      <a:r>
                        <a:rPr lang="en-US" sz="1100" dirty="0" smtClean="0">
                          <a:latin typeface="Arial" pitchFamily="34" charset="0"/>
                          <a:cs typeface="Arial" pitchFamily="34" charset="0"/>
                        </a:rPr>
                        <a:t>117,000 SF technical space</a:t>
                      </a:r>
                      <a:endParaRPr lang="en-US" sz="1100" dirty="0">
                        <a:latin typeface="Arial" pitchFamily="34" charset="0"/>
                        <a:cs typeface="Arial" pitchFamily="34" charset="0"/>
                      </a:endParaRPr>
                    </a:p>
                  </a:txBody>
                  <a:tcPr marL="9525" marR="9525" marT="9525" marB="0" anchor="ctr">
                    <a:noFill/>
                  </a:tcPr>
                </a:tc>
                <a:tc>
                  <a:txBody>
                    <a:bodyPr/>
                    <a:lstStyle/>
                    <a:p>
                      <a:pPr algn="r" fontAlgn="ctr"/>
                      <a:r>
                        <a:rPr lang="en-US" sz="1100" b="1" i="0" u="none" strike="noStrike" dirty="0" smtClean="0">
                          <a:solidFill>
                            <a:srgbClr val="00B050"/>
                          </a:solidFill>
                          <a:latin typeface="Arial" pitchFamily="34" charset="0"/>
                          <a:cs typeface="Arial" pitchFamily="34" charset="0"/>
                        </a:rPr>
                        <a:t>3,700</a:t>
                      </a:r>
                      <a:endParaRPr lang="en-US" sz="1100" b="1" i="0" u="none" strike="noStrike" dirty="0">
                        <a:solidFill>
                          <a:srgbClr val="00B050"/>
                        </a:solidFill>
                        <a:latin typeface="Arial" pitchFamily="34" charset="0"/>
                        <a:cs typeface="Arial" pitchFamily="34" charset="0"/>
                      </a:endParaRPr>
                    </a:p>
                  </a:txBody>
                  <a:tcPr marL="9525" marR="9525" marT="9525" marB="0" anchor="ctr">
                    <a:noFill/>
                  </a:tcPr>
                </a:tc>
                <a:tc>
                  <a:txBody>
                    <a:bodyPr/>
                    <a:lstStyle/>
                    <a:p>
                      <a:pPr algn="r" fontAlgn="ctr"/>
                      <a:r>
                        <a:rPr lang="en-US" sz="1100" b="1" i="0" u="none" strike="noStrike" dirty="0" smtClean="0">
                          <a:solidFill>
                            <a:srgbClr val="00B050"/>
                          </a:solidFill>
                          <a:latin typeface="Arial" pitchFamily="34" charset="0"/>
                          <a:cs typeface="Arial" pitchFamily="34" charset="0"/>
                        </a:rPr>
                        <a:t>27,687</a:t>
                      </a:r>
                      <a:endParaRPr lang="en-US" sz="1100" b="1" i="0" u="none" strike="noStrike" dirty="0">
                        <a:solidFill>
                          <a:srgbClr val="00B050"/>
                        </a:solidFill>
                        <a:latin typeface="Arial" pitchFamily="34" charset="0"/>
                        <a:cs typeface="Arial" pitchFamily="34" charset="0"/>
                      </a:endParaRPr>
                    </a:p>
                  </a:txBody>
                  <a:tcPr marL="9525" marR="9525" marT="9525" marB="0" anchor="ctr">
                    <a:noFill/>
                  </a:tcPr>
                </a:tc>
                <a:tc>
                  <a:txBody>
                    <a:bodyPr/>
                    <a:lstStyle/>
                    <a:p>
                      <a:pPr algn="r" fontAlgn="ctr"/>
                      <a:r>
                        <a:rPr lang="en-US" sz="1100" b="1" i="0" u="none" strike="noStrike" dirty="0" smtClean="0">
                          <a:solidFill>
                            <a:srgbClr val="00B050"/>
                          </a:solidFill>
                          <a:latin typeface="Arial" pitchFamily="34" charset="0"/>
                          <a:cs typeface="Arial" pitchFamily="34" charset="0"/>
                        </a:rPr>
                        <a:t>28,419</a:t>
                      </a:r>
                      <a:endParaRPr lang="en-US" sz="1100" b="1" i="0" u="none" strike="noStrike" dirty="0">
                        <a:solidFill>
                          <a:srgbClr val="00B050"/>
                        </a:solidFill>
                        <a:latin typeface="Arial" pitchFamily="34" charset="0"/>
                        <a:cs typeface="Arial" pitchFamily="34" charset="0"/>
                      </a:endParaRPr>
                    </a:p>
                  </a:txBody>
                  <a:tcPr marL="9525" marR="9525" marT="9525" marB="0" anchor="ctr">
                    <a:noFill/>
                  </a:tcPr>
                </a:tc>
                <a:tc>
                  <a:txBody>
                    <a:bodyPr/>
                    <a:lstStyle/>
                    <a:p>
                      <a:pPr algn="r" fontAlgn="ctr"/>
                      <a:r>
                        <a:rPr lang="en-US" sz="1100" b="1" i="0" u="none" strike="noStrike" dirty="0" smtClean="0">
                          <a:solidFill>
                            <a:srgbClr val="00B050"/>
                          </a:solidFill>
                          <a:latin typeface="Arial" pitchFamily="34" charset="0"/>
                          <a:cs typeface="Arial" pitchFamily="34" charset="0"/>
                        </a:rPr>
                        <a:t>12,337</a:t>
                      </a:r>
                      <a:endParaRPr lang="en-US" sz="1100" b="1" i="0" u="none" strike="noStrike" dirty="0">
                        <a:solidFill>
                          <a:srgbClr val="00B050"/>
                        </a:solidFill>
                        <a:latin typeface="Arial" pitchFamily="34" charset="0"/>
                        <a:cs typeface="Arial" pitchFamily="34" charset="0"/>
                      </a:endParaRPr>
                    </a:p>
                  </a:txBody>
                  <a:tcPr marL="9525" marR="9525" marT="9525" marB="0" anchor="ctr">
                    <a:noFill/>
                  </a:tcPr>
                </a:tc>
                <a:tc>
                  <a:txBody>
                    <a:bodyPr/>
                    <a:lstStyle/>
                    <a:p>
                      <a:endParaRPr lang="en-US" dirty="0">
                        <a:solidFill>
                          <a:schemeClr val="tx1"/>
                        </a:solidFill>
                      </a:endParaRPr>
                    </a:p>
                  </a:txBody>
                  <a:tcPr marL="9525" marR="9525" marT="9525" marB="0" anchor="ctr">
                    <a:noFill/>
                  </a:tcPr>
                </a:tc>
                <a:tc>
                  <a:txBody>
                    <a:bodyPr/>
                    <a:lstStyle/>
                    <a:p>
                      <a:pPr algn="r"/>
                      <a:endParaRPr lang="en-US" sz="1200" dirty="0">
                        <a:solidFill>
                          <a:schemeClr val="tx1"/>
                        </a:solidFill>
                        <a:latin typeface="Arial" pitchFamily="34" charset="0"/>
                        <a:cs typeface="Arial" pitchFamily="34" charset="0"/>
                      </a:endParaRPr>
                    </a:p>
                  </a:txBody>
                  <a:tcPr marL="9525" marR="9525" marT="9525" marB="0" anchor="ctr">
                    <a:noFill/>
                  </a:tcPr>
                </a:tc>
                <a:tc>
                  <a:txBody>
                    <a:bodyPr/>
                    <a:lstStyle/>
                    <a:p>
                      <a:pPr algn="r"/>
                      <a:endParaRPr lang="en-US" sz="1200" dirty="0">
                        <a:solidFill>
                          <a:schemeClr val="tx1"/>
                        </a:solidFill>
                        <a:latin typeface="Arial" pitchFamily="34" charset="0"/>
                        <a:cs typeface="Arial" pitchFamily="34" charset="0"/>
                      </a:endParaRPr>
                    </a:p>
                  </a:txBody>
                  <a:tcPr marL="9525" marR="9525" marT="9525" marB="0" anchor="ctr">
                    <a:noFill/>
                  </a:tcPr>
                </a:tc>
                <a:tc>
                  <a:txBody>
                    <a:bodyPr/>
                    <a:lstStyle/>
                    <a:p>
                      <a:pPr algn="r"/>
                      <a:endParaRPr lang="en-US" sz="1200" dirty="0">
                        <a:solidFill>
                          <a:schemeClr val="tx1"/>
                        </a:solidFill>
                        <a:latin typeface="Arial" pitchFamily="34" charset="0"/>
                        <a:cs typeface="Arial" pitchFamily="34" charset="0"/>
                      </a:endParaRPr>
                    </a:p>
                  </a:txBody>
                  <a:tcPr marL="9525" marR="9525" marT="9525" marB="0" anchor="ctr">
                    <a:noFill/>
                  </a:tcPr>
                </a:tc>
                <a:tc>
                  <a:txBody>
                    <a:bodyPr/>
                    <a:lstStyle/>
                    <a:p>
                      <a:pPr algn="r"/>
                      <a:endParaRPr lang="en-US" sz="1200" dirty="0">
                        <a:solidFill>
                          <a:schemeClr val="tx1"/>
                        </a:solidFill>
                        <a:latin typeface="Arial" pitchFamily="34" charset="0"/>
                        <a:cs typeface="Arial" pitchFamily="34" charset="0"/>
                      </a:endParaRPr>
                    </a:p>
                  </a:txBody>
                  <a:tcPr marL="9525" marR="9525" marT="9525" marB="0" anchor="ctr">
                    <a:noFill/>
                  </a:tcPr>
                </a:tc>
                <a:tc>
                  <a:txBody>
                    <a:bodyPr/>
                    <a:lstStyle/>
                    <a:p>
                      <a:pPr algn="r"/>
                      <a:endParaRPr lang="en-US" sz="1200" dirty="0">
                        <a:solidFill>
                          <a:schemeClr val="tx1"/>
                        </a:solidFill>
                        <a:latin typeface="Arial" pitchFamily="34" charset="0"/>
                        <a:cs typeface="Arial" pitchFamily="34" charset="0"/>
                      </a:endParaRPr>
                    </a:p>
                  </a:txBody>
                  <a:tcPr marL="9525" marR="9525" marT="9525" marB="0" anchor="ctr">
                    <a:noFill/>
                  </a:tcPr>
                </a:tc>
                <a:tc>
                  <a:txBody>
                    <a:bodyPr/>
                    <a:lstStyle/>
                    <a:p>
                      <a:endParaRPr lang="en-US" dirty="0"/>
                    </a:p>
                  </a:txBody>
                  <a:tcPr marL="9525" marR="9525" marT="9525" marB="0" anchor="ctr">
                    <a:noFill/>
                  </a:tcPr>
                </a:tc>
                <a:tc>
                  <a:txBody>
                    <a:bodyPr/>
                    <a:lstStyle/>
                    <a:p>
                      <a:pPr algn="r"/>
                      <a:r>
                        <a:rPr lang="en-US" sz="1100" dirty="0" smtClean="0">
                          <a:latin typeface="Arial" pitchFamily="34" charset="0"/>
                          <a:cs typeface="Arial" pitchFamily="34" charset="0"/>
                        </a:rPr>
                        <a:t>72,143</a:t>
                      </a:r>
                    </a:p>
                  </a:txBody>
                  <a:tcPr marL="9525" marR="9525" marT="9525" marB="0" anchor="ctr">
                    <a:noFill/>
                  </a:tcPr>
                </a:tc>
              </a:tr>
              <a:tr h="446448">
                <a:tc>
                  <a:txBody>
                    <a:bodyPr/>
                    <a:lstStyle/>
                    <a:p>
                      <a:pPr marL="65088" indent="0" algn="l" fontAlgn="b">
                        <a:tabLst>
                          <a:tab pos="176213" algn="l"/>
                        </a:tabLst>
                      </a:pPr>
                      <a:r>
                        <a:rPr lang="en-US" sz="1100" u="none" strike="noStrike" dirty="0" smtClean="0">
                          <a:latin typeface="Arial" pitchFamily="34" charset="0"/>
                          <a:cs typeface="Arial" pitchFamily="34" charset="0"/>
                        </a:rPr>
                        <a:t>Utility Upgrades</a:t>
                      </a:r>
                      <a:endParaRPr lang="en-US" sz="1100" b="0" i="0" u="none" strike="noStrike" dirty="0">
                        <a:solidFill>
                          <a:srgbClr val="000000"/>
                        </a:solidFill>
                        <a:latin typeface="Arial" pitchFamily="34" charset="0"/>
                        <a:cs typeface="Arial" pitchFamily="34" charset="0"/>
                      </a:endParaRPr>
                    </a:p>
                  </a:txBody>
                  <a:tcPr marL="9525" marR="9525" marT="9525" marB="0" anchor="ctr">
                    <a:noFill/>
                  </a:tcPr>
                </a:tc>
                <a:tc>
                  <a:txBody>
                    <a:bodyPr/>
                    <a:lstStyle/>
                    <a:p>
                      <a:pPr marL="63500" indent="0" algn="l"/>
                      <a:r>
                        <a:rPr lang="en-US" sz="1100" dirty="0" smtClean="0">
                          <a:latin typeface="Arial" pitchFamily="34" charset="0"/>
                          <a:cs typeface="Arial" pitchFamily="34" charset="0"/>
                        </a:rPr>
                        <a:t>Upgrades aging utilities</a:t>
                      </a: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endParaRPr lang="en-US" dirty="0"/>
                    </a:p>
                  </a:txBody>
                  <a:tcPr marL="9525" marR="9525" marT="9525" marB="0" anchor="ctr">
                    <a:noFill/>
                  </a:tcPr>
                </a:tc>
                <a:tc>
                  <a:txBody>
                    <a:bodyPr/>
                    <a:lstStyle/>
                    <a:p>
                      <a:pPr algn="r" fontAlgn="ctr"/>
                      <a:endParaRPr lang="en-US" sz="1200" b="0" i="0" u="none" strike="noStrike" dirty="0">
                        <a:solidFill>
                          <a:schemeClr val="tx1"/>
                        </a:solidFill>
                        <a:latin typeface="Arial" pitchFamily="34" charset="0"/>
                        <a:cs typeface="Arial" pitchFamily="34" charset="0"/>
                      </a:endParaRPr>
                    </a:p>
                  </a:txBody>
                  <a:tcPr marL="9525" marR="9525" marT="9525" marB="0" anchor="ctr">
                    <a:noFill/>
                  </a:tcPr>
                </a:tc>
                <a:tc>
                  <a:txBody>
                    <a:bodyPr/>
                    <a:lstStyle/>
                    <a:p>
                      <a:pPr algn="r" fontAlgn="ctr"/>
                      <a:r>
                        <a:rPr lang="en-US" sz="1100" b="1" i="0" u="none" strike="noStrike" dirty="0" smtClean="0">
                          <a:solidFill>
                            <a:srgbClr val="FF0000"/>
                          </a:solidFill>
                          <a:latin typeface="Arial" pitchFamily="34" charset="0"/>
                          <a:cs typeface="Arial" pitchFamily="34" charset="0"/>
                        </a:rPr>
                        <a:t>2,500</a:t>
                      </a:r>
                      <a:endParaRPr lang="en-US" sz="1100" b="1" i="0" u="none" strike="noStrike" dirty="0">
                        <a:solidFill>
                          <a:srgbClr val="FF0000"/>
                        </a:solidFill>
                        <a:latin typeface="Arial" pitchFamily="34" charset="0"/>
                        <a:cs typeface="Arial" pitchFamily="34" charset="0"/>
                      </a:endParaRPr>
                    </a:p>
                  </a:txBody>
                  <a:tcPr marL="9525" marR="9525" marT="9525" marB="0" anchor="ctr">
                    <a:noFill/>
                  </a:tcPr>
                </a:tc>
                <a:tc>
                  <a:txBody>
                    <a:bodyPr/>
                    <a:lstStyle/>
                    <a:p>
                      <a:pPr algn="r" fontAlgn="ctr"/>
                      <a:r>
                        <a:rPr lang="en-US" sz="1100" b="1" i="0" u="none" strike="noStrike" dirty="0" smtClean="0">
                          <a:solidFill>
                            <a:srgbClr val="FF0000"/>
                          </a:solidFill>
                          <a:latin typeface="Arial" pitchFamily="34" charset="0"/>
                          <a:cs typeface="Arial" pitchFamily="34" charset="0"/>
                        </a:rPr>
                        <a:t>26,700</a:t>
                      </a:r>
                      <a:endParaRPr lang="en-US" sz="1100" b="1" i="0" u="none" strike="noStrike" dirty="0">
                        <a:solidFill>
                          <a:srgbClr val="FF0000"/>
                        </a:solidFill>
                        <a:latin typeface="Arial" pitchFamily="34" charset="0"/>
                        <a:cs typeface="Arial" pitchFamily="34" charset="0"/>
                      </a:endParaRPr>
                    </a:p>
                  </a:txBody>
                  <a:tcPr marL="9525" marR="9525" marT="9525" marB="0" anchor="ctr">
                    <a:noFill/>
                  </a:tcPr>
                </a:tc>
                <a:tc>
                  <a:txBody>
                    <a:bodyPr/>
                    <a:lstStyle/>
                    <a:p>
                      <a:pPr algn="r"/>
                      <a:endParaRPr lang="en-US" sz="1200" dirty="0">
                        <a:solidFill>
                          <a:schemeClr val="tx1"/>
                        </a:solidFill>
                        <a:latin typeface="Arial" pitchFamily="34" charset="0"/>
                        <a:cs typeface="Arial" pitchFamily="34" charset="0"/>
                      </a:endParaRPr>
                    </a:p>
                  </a:txBody>
                  <a:tcPr marL="9525" marR="9525" marT="9525" marB="0" anchor="ctr">
                    <a:noFill/>
                  </a:tcPr>
                </a:tc>
                <a:tc>
                  <a:txBody>
                    <a:bodyPr/>
                    <a:lstStyle/>
                    <a:p>
                      <a:pPr algn="r"/>
                      <a:endParaRPr lang="en-US" sz="1200" dirty="0">
                        <a:solidFill>
                          <a:schemeClr val="tx1"/>
                        </a:solidFill>
                        <a:latin typeface="Arial" pitchFamily="34" charset="0"/>
                        <a:cs typeface="Arial" pitchFamily="34" charset="0"/>
                      </a:endParaRPr>
                    </a:p>
                  </a:txBody>
                  <a:tcPr marL="9525" marR="9525" marT="9525" marB="0" anchor="ctr">
                    <a:noFill/>
                  </a:tcPr>
                </a:tc>
                <a:tc>
                  <a:txBody>
                    <a:bodyPr/>
                    <a:lstStyle/>
                    <a:p>
                      <a:pPr algn="r"/>
                      <a:endParaRPr lang="en-US" sz="1200" dirty="0">
                        <a:solidFill>
                          <a:schemeClr val="tx1"/>
                        </a:solidFill>
                        <a:latin typeface="Arial" pitchFamily="34" charset="0"/>
                        <a:cs typeface="Arial" pitchFamily="34" charset="0"/>
                      </a:endParaRPr>
                    </a:p>
                  </a:txBody>
                  <a:tcPr marL="9525" marR="9525" marT="9525" marB="0" anchor="ctr">
                    <a:noFill/>
                  </a:tcPr>
                </a:tc>
                <a:tc>
                  <a:txBody>
                    <a:bodyPr/>
                    <a:lstStyle/>
                    <a:p>
                      <a:pPr algn="r"/>
                      <a:endParaRPr lang="en-US" sz="1200" dirty="0">
                        <a:solidFill>
                          <a:schemeClr val="tx1"/>
                        </a:solidFill>
                        <a:latin typeface="Arial" pitchFamily="34" charset="0"/>
                        <a:cs typeface="Arial" pitchFamily="34" charset="0"/>
                      </a:endParaRPr>
                    </a:p>
                  </a:txBody>
                  <a:tcPr marL="9525" marR="9525" marT="9525" marB="0" anchor="ctr">
                    <a:noFill/>
                  </a:tcPr>
                </a:tc>
                <a:tc>
                  <a:txBody>
                    <a:bodyPr/>
                    <a:lstStyle/>
                    <a:p>
                      <a:endParaRPr lang="en-US"/>
                    </a:p>
                  </a:txBody>
                  <a:tcPr marL="9525" marR="9525" marT="9525" marB="0" anchor="ctr">
                    <a:noFill/>
                  </a:tcPr>
                </a:tc>
                <a:tc>
                  <a:txBody>
                    <a:bodyPr/>
                    <a:lstStyle/>
                    <a:p>
                      <a:pPr algn="r"/>
                      <a:r>
                        <a:rPr lang="en-US" sz="1100" dirty="0" smtClean="0">
                          <a:latin typeface="Arial" pitchFamily="34" charset="0"/>
                          <a:cs typeface="Arial" pitchFamily="34" charset="0"/>
                        </a:rPr>
                        <a:t>29,200</a:t>
                      </a:r>
                      <a:endParaRPr lang="en-US" sz="1100" dirty="0">
                        <a:latin typeface="Arial" pitchFamily="34" charset="0"/>
                        <a:cs typeface="Arial" pitchFamily="34" charset="0"/>
                      </a:endParaRPr>
                    </a:p>
                  </a:txBody>
                  <a:tcPr marL="9525" marR="9525" marT="9525" marB="0" anchor="ctr">
                    <a:noFill/>
                  </a:tcPr>
                </a:tc>
              </a:tr>
              <a:tr h="493987">
                <a:tc>
                  <a:txBody>
                    <a:bodyPr/>
                    <a:lstStyle/>
                    <a:p>
                      <a:pPr marL="61913" indent="0" algn="l" fontAlgn="b"/>
                      <a:r>
                        <a:rPr lang="en-US" sz="1100" b="0" i="0" u="none" strike="noStrike" dirty="0" smtClean="0">
                          <a:solidFill>
                            <a:schemeClr val="dk1"/>
                          </a:solidFill>
                          <a:latin typeface="Arial" pitchFamily="34" charset="0"/>
                          <a:cs typeface="Arial" pitchFamily="34" charset="0"/>
                        </a:rPr>
                        <a:t>Research &amp; User Support</a:t>
                      </a:r>
                      <a:endParaRPr lang="en-US" sz="1100" b="0" i="0" u="none" strike="noStrike" dirty="0">
                        <a:solidFill>
                          <a:srgbClr val="000000"/>
                        </a:solidFill>
                        <a:latin typeface="Arial" pitchFamily="34" charset="0"/>
                        <a:cs typeface="Arial" pitchFamily="34" charset="0"/>
                      </a:endParaRPr>
                    </a:p>
                  </a:txBody>
                  <a:tcPr marL="9525" marR="9525" marT="9525" marB="0" anchor="ctr">
                    <a:noFill/>
                  </a:tcPr>
                </a:tc>
                <a:tc>
                  <a:txBody>
                    <a:bodyPr/>
                    <a:lstStyle/>
                    <a:p>
                      <a:pPr marL="63500" indent="0" algn="l"/>
                      <a:r>
                        <a:rPr lang="en-US" sz="1100" dirty="0" smtClean="0">
                          <a:latin typeface="Arial" pitchFamily="34" charset="0"/>
                          <a:cs typeface="Arial" pitchFamily="34" charset="0"/>
                        </a:rPr>
                        <a:t>95,000 SF &amp; renovates</a:t>
                      </a:r>
                      <a:r>
                        <a:rPr lang="en-US" sz="1100" baseline="0" dirty="0" smtClean="0">
                          <a:latin typeface="Arial" pitchFamily="34" charset="0"/>
                          <a:cs typeface="Arial" pitchFamily="34" charset="0"/>
                        </a:rPr>
                        <a:t> </a:t>
                      </a:r>
                      <a:r>
                        <a:rPr lang="en-US" sz="1100" dirty="0" smtClean="0">
                          <a:latin typeface="Arial" pitchFamily="34" charset="0"/>
                          <a:cs typeface="Arial" pitchFamily="34" charset="0"/>
                        </a:rPr>
                        <a:t>existing</a:t>
                      </a: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endParaRPr lang="en-US" dirty="0"/>
                    </a:p>
                  </a:txBody>
                  <a:tcPr marL="9525" marR="9525" marT="9525" marB="0" anchor="ctr">
                    <a:noFill/>
                  </a:tcPr>
                </a:tc>
                <a:tc>
                  <a:txBody>
                    <a:bodyPr/>
                    <a:lstStyle/>
                    <a:p>
                      <a:pPr algn="r"/>
                      <a:endParaRPr lang="en-US" sz="1200" b="1" dirty="0">
                        <a:latin typeface="Arial" pitchFamily="34" charset="0"/>
                        <a:cs typeface="Arial" pitchFamily="34" charset="0"/>
                      </a:endParaRPr>
                    </a:p>
                  </a:txBody>
                  <a:tcPr marL="9525" marR="9525" marT="9525" marB="0" anchor="ctr">
                    <a:noFill/>
                  </a:tcPr>
                </a:tc>
                <a:tc>
                  <a:txBody>
                    <a:bodyPr/>
                    <a:lstStyle/>
                    <a:p>
                      <a:pPr algn="r"/>
                      <a:endParaRPr lang="en-US" sz="1200" b="1" dirty="0">
                        <a:solidFill>
                          <a:schemeClr val="tx1"/>
                        </a:solidFill>
                        <a:latin typeface="Arial" pitchFamily="34" charset="0"/>
                        <a:cs typeface="Arial" pitchFamily="34" charset="0"/>
                      </a:endParaRPr>
                    </a:p>
                  </a:txBody>
                  <a:tcPr marL="9525" marR="9525" marT="9525" marB="0" anchor="ctr">
                    <a:noFill/>
                  </a:tcPr>
                </a:tc>
                <a:tc>
                  <a:txBody>
                    <a:bodyPr/>
                    <a:lstStyle/>
                    <a:p>
                      <a:pPr algn="r"/>
                      <a:endParaRPr lang="en-US" sz="1200" b="1" dirty="0">
                        <a:latin typeface="Arial" pitchFamily="34" charset="0"/>
                        <a:cs typeface="Arial" pitchFamily="34" charset="0"/>
                      </a:endParaRPr>
                    </a:p>
                  </a:txBody>
                  <a:tcPr marL="9525" marR="9525" marT="9525" marB="0" anchor="ctr">
                    <a:noFill/>
                  </a:tcPr>
                </a:tc>
                <a:tc>
                  <a:txBody>
                    <a:bodyPr/>
                    <a:lstStyle/>
                    <a:p>
                      <a:pPr algn="r"/>
                      <a:endParaRPr lang="en-US" sz="1200" b="1" dirty="0">
                        <a:latin typeface="Arial" pitchFamily="34" charset="0"/>
                        <a:cs typeface="Arial" pitchFamily="34" charset="0"/>
                      </a:endParaRPr>
                    </a:p>
                  </a:txBody>
                  <a:tcPr marL="9525" marR="9525" marT="9525" marB="0" anchor="ctr">
                    <a:noFill/>
                  </a:tcPr>
                </a:tc>
                <a:tc>
                  <a:txBody>
                    <a:bodyPr/>
                    <a:lstStyle/>
                    <a:p>
                      <a:endParaRPr lang="en-US" dirty="0"/>
                    </a:p>
                  </a:txBody>
                  <a:tcPr marL="9525" marR="9525" marT="9525" marB="0" anchor="ctr">
                    <a:noFill/>
                  </a:tcPr>
                </a:tc>
                <a:tc>
                  <a:txBody>
                    <a:bodyPr/>
                    <a:lstStyle/>
                    <a:p>
                      <a:endParaRPr lang="en-US" dirty="0"/>
                    </a:p>
                  </a:txBody>
                  <a:tcPr marL="9525" marR="9525" marT="9525" marB="0" anchor="ctr">
                    <a:noFill/>
                  </a:tcPr>
                </a:tc>
                <a:tc>
                  <a:txBody>
                    <a:bodyPr/>
                    <a:lstStyle/>
                    <a:p>
                      <a:endParaRPr lang="en-US" dirty="0"/>
                    </a:p>
                  </a:txBody>
                  <a:tcPr marL="0" marR="0" marT="0" marB="0" anchor="ctr">
                    <a:noFill/>
                  </a:tcPr>
                </a:tc>
                <a:tc>
                  <a:txBody>
                    <a:bodyPr/>
                    <a:lstStyle/>
                    <a:p>
                      <a:pPr algn="r"/>
                      <a:r>
                        <a:rPr lang="en-US" sz="1100" b="1" dirty="0" smtClean="0">
                          <a:solidFill>
                            <a:srgbClr val="FF0000"/>
                          </a:solidFill>
                          <a:latin typeface="Arial" pitchFamily="34" charset="0"/>
                          <a:cs typeface="Arial" pitchFamily="34" charset="0"/>
                        </a:rPr>
                        <a:t>20,000</a:t>
                      </a:r>
                      <a:endParaRPr lang="en-US" sz="1100" b="1" dirty="0">
                        <a:solidFill>
                          <a:srgbClr val="FF0000"/>
                        </a:solidFill>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20,000</a:t>
                      </a:r>
                      <a:endParaRPr lang="en-US" sz="1100" dirty="0">
                        <a:latin typeface="Arial" pitchFamily="34" charset="0"/>
                        <a:cs typeface="Arial" pitchFamily="34" charset="0"/>
                      </a:endParaRPr>
                    </a:p>
                  </a:txBody>
                  <a:tcPr marL="9525" marR="9525" marT="9525" marB="0" anchor="ctr">
                    <a:noFill/>
                  </a:tcPr>
                </a:tc>
              </a:tr>
              <a:tr h="280035">
                <a:tc>
                  <a:txBody>
                    <a:bodyPr/>
                    <a:lstStyle/>
                    <a:p>
                      <a:pPr marL="61913" indent="0" algn="l" fontAlgn="b"/>
                      <a:r>
                        <a:rPr lang="en-US" sz="1100" b="1" i="0" u="none" strike="noStrike" dirty="0" smtClean="0">
                          <a:solidFill>
                            <a:srgbClr val="000000"/>
                          </a:solidFill>
                          <a:latin typeface="Arial" pitchFamily="34" charset="0"/>
                          <a:cs typeface="Arial" pitchFamily="34" charset="0"/>
                        </a:rPr>
                        <a:t>Total SLI</a:t>
                      </a:r>
                      <a:endParaRPr lang="en-US" sz="1100" b="1" i="0" u="none" strike="noStrike" dirty="0">
                        <a:solidFill>
                          <a:srgbClr val="000000"/>
                        </a:solidFill>
                        <a:latin typeface="Arial" pitchFamily="34" charset="0"/>
                        <a:cs typeface="Arial" pitchFamily="34" charset="0"/>
                      </a:endParaRPr>
                    </a:p>
                  </a:txBody>
                  <a:tcPr marL="9525" marR="9525" marT="9525" marB="0" anchor="ctr">
                    <a:noFill/>
                  </a:tcPr>
                </a:tc>
                <a:tc>
                  <a:txBody>
                    <a:bodyPr/>
                    <a:lstStyle/>
                    <a:p>
                      <a:pPr algn="l"/>
                      <a:endParaRPr lang="en-US" sz="1100" b="1" dirty="0">
                        <a:latin typeface="Arial" pitchFamily="34" charset="0"/>
                        <a:cs typeface="Arial" pitchFamily="34" charset="0"/>
                      </a:endParaRPr>
                    </a:p>
                  </a:txBody>
                  <a:tcPr marL="9525" marR="9525" marT="9525" marB="0" anchor="ctr">
                    <a:noFill/>
                  </a:tcPr>
                </a:tc>
                <a:tc>
                  <a:txBody>
                    <a:bodyPr/>
                    <a:lstStyle/>
                    <a:p>
                      <a:pPr algn="r"/>
                      <a:r>
                        <a:rPr lang="en-US" sz="1100" b="1" dirty="0" smtClean="0">
                          <a:latin typeface="Arial" pitchFamily="34" charset="0"/>
                          <a:cs typeface="Arial" pitchFamily="34" charset="0"/>
                        </a:rPr>
                        <a:t>3,700</a:t>
                      </a:r>
                      <a:endParaRPr lang="en-US" sz="1100" b="1" dirty="0">
                        <a:latin typeface="Arial" pitchFamily="34" charset="0"/>
                        <a:cs typeface="Arial" pitchFamily="34" charset="0"/>
                      </a:endParaRPr>
                    </a:p>
                  </a:txBody>
                  <a:tcPr marL="9525" marR="9525" marT="9525" marB="0" anchor="ctr">
                    <a:noFill/>
                  </a:tcPr>
                </a:tc>
                <a:tc>
                  <a:txBody>
                    <a:bodyPr/>
                    <a:lstStyle/>
                    <a:p>
                      <a:pPr algn="r"/>
                      <a:r>
                        <a:rPr lang="en-US" sz="1100" b="1" dirty="0" smtClean="0">
                          <a:latin typeface="Arial" pitchFamily="34" charset="0"/>
                          <a:cs typeface="Arial" pitchFamily="34" charset="0"/>
                        </a:rPr>
                        <a:t>27,687</a:t>
                      </a:r>
                      <a:endParaRPr lang="en-US" sz="1100" b="1" dirty="0">
                        <a:latin typeface="Arial" pitchFamily="34" charset="0"/>
                        <a:cs typeface="Arial" pitchFamily="34" charset="0"/>
                      </a:endParaRPr>
                    </a:p>
                  </a:txBody>
                  <a:tcPr marL="9525" marR="9525" marT="9525" marB="0" anchor="ctr">
                    <a:noFill/>
                  </a:tcPr>
                </a:tc>
                <a:tc>
                  <a:txBody>
                    <a:bodyPr/>
                    <a:lstStyle/>
                    <a:p>
                      <a:pPr algn="r"/>
                      <a:r>
                        <a:rPr lang="en-US" sz="1100" b="1" dirty="0" smtClean="0">
                          <a:latin typeface="Arial" pitchFamily="34" charset="0"/>
                          <a:cs typeface="Arial" pitchFamily="34" charset="0"/>
                        </a:rPr>
                        <a:t>28,419</a:t>
                      </a:r>
                      <a:endParaRPr lang="en-US" sz="1100" b="1" dirty="0">
                        <a:latin typeface="Arial" pitchFamily="34" charset="0"/>
                        <a:cs typeface="Arial" pitchFamily="34" charset="0"/>
                      </a:endParaRPr>
                    </a:p>
                  </a:txBody>
                  <a:tcPr marL="9525" marR="9525" marT="9525" marB="0" anchor="ctr">
                    <a:noFill/>
                  </a:tcPr>
                </a:tc>
                <a:tc>
                  <a:txBody>
                    <a:bodyPr/>
                    <a:lstStyle/>
                    <a:p>
                      <a:pPr algn="r"/>
                      <a:r>
                        <a:rPr lang="en-US" sz="1100" b="1" dirty="0" smtClean="0">
                          <a:solidFill>
                            <a:schemeClr val="tx1"/>
                          </a:solidFill>
                          <a:latin typeface="Arial" pitchFamily="34" charset="0"/>
                          <a:cs typeface="Arial" pitchFamily="34" charset="0"/>
                        </a:rPr>
                        <a:t>12,337</a:t>
                      </a:r>
                      <a:endParaRPr lang="en-US" sz="1100" b="1" dirty="0">
                        <a:solidFill>
                          <a:schemeClr val="tx1"/>
                        </a:solidFill>
                        <a:latin typeface="Arial" pitchFamily="34" charset="0"/>
                        <a:cs typeface="Arial" pitchFamily="34" charset="0"/>
                      </a:endParaRPr>
                    </a:p>
                  </a:txBody>
                  <a:tcPr marL="9525" marR="9525" marT="9525" marB="0" anchor="ctr">
                    <a:noFill/>
                  </a:tcPr>
                </a:tc>
                <a:tc>
                  <a:txBody>
                    <a:bodyPr/>
                    <a:lstStyle/>
                    <a:p>
                      <a:pPr algn="r"/>
                      <a:r>
                        <a:rPr lang="en-US" sz="1100" b="1" dirty="0" smtClean="0">
                          <a:latin typeface="Arial" pitchFamily="34" charset="0"/>
                          <a:cs typeface="Arial" pitchFamily="34" charset="0"/>
                        </a:rPr>
                        <a:t>2,500</a:t>
                      </a:r>
                      <a:endParaRPr lang="en-US" sz="1100" b="1" dirty="0">
                        <a:latin typeface="Arial" pitchFamily="34" charset="0"/>
                        <a:cs typeface="Arial" pitchFamily="34" charset="0"/>
                      </a:endParaRPr>
                    </a:p>
                  </a:txBody>
                  <a:tcPr marL="9525" marR="9525" marT="9525" marB="0" anchor="ctr">
                    <a:noFill/>
                  </a:tcPr>
                </a:tc>
                <a:tc>
                  <a:txBody>
                    <a:bodyPr/>
                    <a:lstStyle/>
                    <a:p>
                      <a:pPr algn="r"/>
                      <a:r>
                        <a:rPr lang="en-US" sz="1100" b="1" dirty="0" smtClean="0">
                          <a:latin typeface="Arial" pitchFamily="34" charset="0"/>
                          <a:cs typeface="Arial" pitchFamily="34" charset="0"/>
                        </a:rPr>
                        <a:t>26,700</a:t>
                      </a:r>
                      <a:endParaRPr lang="en-US" sz="1100" b="1" dirty="0">
                        <a:latin typeface="Arial" pitchFamily="34" charset="0"/>
                        <a:cs typeface="Arial" pitchFamily="34" charset="0"/>
                      </a:endParaRPr>
                    </a:p>
                  </a:txBody>
                  <a:tcPr marL="9525" marR="9525" marT="9525" marB="0" anchor="ctr">
                    <a:noFill/>
                  </a:tcPr>
                </a:tc>
                <a:tc>
                  <a:txBody>
                    <a:bodyPr/>
                    <a:lstStyle/>
                    <a:p>
                      <a:pPr algn="ctr"/>
                      <a:r>
                        <a:rPr lang="en-US" sz="1100" b="1" dirty="0" smtClean="0">
                          <a:latin typeface="Arial" pitchFamily="34" charset="0"/>
                          <a:cs typeface="Arial" pitchFamily="34" charset="0"/>
                        </a:rPr>
                        <a:t>0</a:t>
                      </a:r>
                      <a:endParaRPr lang="en-US" sz="1100" b="1" dirty="0">
                        <a:latin typeface="Arial" pitchFamily="34" charset="0"/>
                        <a:cs typeface="Arial" pitchFamily="34" charset="0"/>
                      </a:endParaRPr>
                    </a:p>
                  </a:txBody>
                  <a:tcPr marL="9525" marR="9525" marT="9525" marB="0" anchor="ctr">
                    <a:noFill/>
                  </a:tcPr>
                </a:tc>
                <a:tc>
                  <a:txBody>
                    <a:bodyPr/>
                    <a:lstStyle/>
                    <a:p>
                      <a:pPr algn="r"/>
                      <a:r>
                        <a:rPr lang="en-US" sz="1100" b="1" dirty="0" smtClean="0">
                          <a:latin typeface="Arial" pitchFamily="34" charset="0"/>
                          <a:cs typeface="Arial" pitchFamily="34" charset="0"/>
                        </a:rPr>
                        <a:t>0</a:t>
                      </a:r>
                      <a:endParaRPr lang="en-US" sz="1100" b="1" dirty="0">
                        <a:latin typeface="Arial" pitchFamily="34" charset="0"/>
                        <a:cs typeface="Arial" pitchFamily="34" charset="0"/>
                      </a:endParaRPr>
                    </a:p>
                  </a:txBody>
                  <a:tcPr marL="9525" marR="9525" marT="9525" marB="0" anchor="ctr">
                    <a:noFill/>
                  </a:tcPr>
                </a:tc>
                <a:tc>
                  <a:txBody>
                    <a:bodyPr/>
                    <a:lstStyle/>
                    <a:p>
                      <a:pPr algn="r" fontAlgn="ctr"/>
                      <a:r>
                        <a:rPr lang="en-US" sz="1100" b="1" i="0" u="none" strike="noStrike" dirty="0" smtClean="0">
                          <a:latin typeface="Arial" pitchFamily="34" charset="0"/>
                          <a:cs typeface="Arial" pitchFamily="34" charset="0"/>
                        </a:rPr>
                        <a:t>0</a:t>
                      </a:r>
                      <a:endParaRPr lang="en-US" sz="1100" b="1" i="0" u="none" strike="noStrike" dirty="0">
                        <a:latin typeface="Arial" pitchFamily="34" charset="0"/>
                        <a:cs typeface="Arial" pitchFamily="34" charset="0"/>
                      </a:endParaRPr>
                    </a:p>
                  </a:txBody>
                  <a:tcPr marL="9525" marR="9525" marT="9525" marB="0" anchor="ctr">
                    <a:noFill/>
                  </a:tcPr>
                </a:tc>
                <a:tc>
                  <a:txBody>
                    <a:bodyPr/>
                    <a:lstStyle/>
                    <a:p>
                      <a:pPr algn="r" fontAlgn="ctr"/>
                      <a:r>
                        <a:rPr lang="en-US" sz="1100" b="1" i="0" u="none" strike="noStrike" dirty="0" smtClean="0">
                          <a:latin typeface="Arial" pitchFamily="34" charset="0"/>
                          <a:cs typeface="Arial" pitchFamily="34" charset="0"/>
                        </a:rPr>
                        <a:t>0</a:t>
                      </a:r>
                      <a:endParaRPr lang="en-US" sz="1100" b="1" i="0" u="none" strike="noStrike" dirty="0">
                        <a:latin typeface="Arial" pitchFamily="34" charset="0"/>
                        <a:cs typeface="Arial" pitchFamily="34" charset="0"/>
                      </a:endParaRPr>
                    </a:p>
                  </a:txBody>
                  <a:tcPr marL="9525" marR="9525" marT="9525" marB="0" anchor="ctr">
                    <a:noFill/>
                  </a:tcPr>
                </a:tc>
                <a:tc>
                  <a:txBody>
                    <a:bodyPr/>
                    <a:lstStyle/>
                    <a:p>
                      <a:pPr algn="r" fontAlgn="ctr"/>
                      <a:r>
                        <a:rPr lang="en-US" sz="1100" b="1" i="0" u="none" strike="noStrike" dirty="0" smtClean="0">
                          <a:latin typeface="Arial" pitchFamily="34" charset="0"/>
                          <a:cs typeface="Arial" pitchFamily="34" charset="0"/>
                        </a:rPr>
                        <a:t>20,000</a:t>
                      </a:r>
                      <a:endParaRPr lang="en-US" sz="1100" b="1" i="0" u="none" strike="noStrike" dirty="0">
                        <a:latin typeface="Arial" pitchFamily="34" charset="0"/>
                        <a:cs typeface="Arial" pitchFamily="34" charset="0"/>
                      </a:endParaRPr>
                    </a:p>
                  </a:txBody>
                  <a:tcPr marL="9525" marR="9525" marT="9525" marB="0" anchor="ctr">
                    <a:noFill/>
                  </a:tcPr>
                </a:tc>
                <a:tc>
                  <a:txBody>
                    <a:bodyPr/>
                    <a:lstStyle/>
                    <a:p>
                      <a:pPr algn="r"/>
                      <a:r>
                        <a:rPr lang="en-US" sz="1100" b="1" dirty="0" smtClean="0">
                          <a:latin typeface="Arial" pitchFamily="34" charset="0"/>
                          <a:cs typeface="Arial" pitchFamily="34" charset="0"/>
                        </a:rPr>
                        <a:t>121,343</a:t>
                      </a:r>
                      <a:endParaRPr lang="en-US" sz="1100" b="1" dirty="0">
                        <a:latin typeface="Arial" pitchFamily="34" charset="0"/>
                        <a:cs typeface="Arial" pitchFamily="34" charset="0"/>
                      </a:endParaRPr>
                    </a:p>
                  </a:txBody>
                  <a:tcPr marL="9525" marR="9525" marT="9525" marB="0" anchor="ctr">
                    <a:noFill/>
                  </a:tcPr>
                </a:tc>
              </a:tr>
              <a:tr h="285196">
                <a:tc gridSpan="14">
                  <a:txBody>
                    <a:bodyPr/>
                    <a:lstStyle/>
                    <a:p>
                      <a:pPr marL="57150" marR="0" lvl="0" indent="0" algn="l" defTabSz="9144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GPP Major Categories</a:t>
                      </a:r>
                      <a:endParaRPr kumimoji="0" lang="en-US" sz="11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a:txBody>
                  <a:tcPr marL="9525" marR="9525" marT="9525" marB="0"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200" dirty="0"/>
                    </a:p>
                  </a:txBody>
                  <a:tcPr marL="9525" marR="9525" marT="9525" marB="0" anchor="ctr"/>
                </a:tc>
                <a:tc hMerge="1">
                  <a:txBody>
                    <a:bodyPr/>
                    <a:lstStyle/>
                    <a:p>
                      <a:pPr algn="ctr"/>
                      <a:endParaRPr lang="en-US" sz="1200" dirty="0"/>
                    </a:p>
                  </a:txBody>
                  <a:tcPr marL="9525" marR="9525" marT="9525" marB="0" anchor="ctr"/>
                </a:tc>
                <a:tc hMerge="1">
                  <a:txBody>
                    <a:bodyPr/>
                    <a:lstStyle/>
                    <a:p>
                      <a:pPr algn="ctr"/>
                      <a:endParaRPr lang="en-US" sz="1200" dirty="0"/>
                    </a:p>
                  </a:txBody>
                  <a:tcPr marL="9525" marR="9525" marT="9525" marB="0" anchor="ctr"/>
                </a:tc>
                <a:tc hMerge="1">
                  <a:txBody>
                    <a:bodyPr/>
                    <a:lstStyle/>
                    <a:p>
                      <a:pPr algn="ctr"/>
                      <a:endParaRPr lang="en-US" sz="1200" dirty="0"/>
                    </a:p>
                  </a:txBody>
                  <a:tcPr marL="9525" marR="9525" marT="9525" marB="0" anchor="ctr"/>
                </a:tc>
                <a:tc hMerge="1">
                  <a:txBody>
                    <a:bodyPr/>
                    <a:lstStyle/>
                    <a:p>
                      <a:pPr algn="ctr"/>
                      <a:endParaRPr lang="en-US" sz="1200" dirty="0"/>
                    </a:p>
                  </a:txBody>
                  <a:tcPr marL="9525" marR="9525" marT="9525" marB="0" anchor="ctr"/>
                </a:tc>
                <a:tc hMerge="1">
                  <a:txBody>
                    <a:bodyPr/>
                    <a:lstStyle/>
                    <a:p>
                      <a:pPr algn="ctr"/>
                      <a:endParaRPr lang="en-US" sz="1200" dirty="0"/>
                    </a:p>
                  </a:txBody>
                  <a:tcPr marL="9525" marR="9525" marT="9525" marB="0" anchor="ctr"/>
                </a:tc>
                <a:tc hMerge="1">
                  <a:txBody>
                    <a:bodyPr/>
                    <a:lstStyle/>
                    <a:p>
                      <a:endParaRPr lang="en-US"/>
                    </a:p>
                  </a:txBody>
                  <a:tcPr/>
                </a:tc>
                <a:tc hMerge="1">
                  <a:txBody>
                    <a:bodyPr/>
                    <a:lstStyle/>
                    <a:p>
                      <a:endParaRPr lang="en-US"/>
                    </a:p>
                  </a:txBody>
                  <a:tcPr/>
                </a:tc>
                <a:tc hMerge="1">
                  <a:txBody>
                    <a:bodyPr/>
                    <a:lstStyle/>
                    <a:p>
                      <a:pPr algn="ctr"/>
                      <a:endParaRPr lang="en-US" sz="1200" dirty="0"/>
                    </a:p>
                  </a:txBody>
                  <a:tcPr marL="9525" marR="9525" marT="9525" marB="0" anchor="ctr"/>
                </a:tc>
              </a:tr>
              <a:tr h="332135">
                <a:tc>
                  <a:txBody>
                    <a:bodyPr/>
                    <a:lstStyle/>
                    <a:p>
                      <a:pPr marL="68263" indent="0" algn="l" fontAlgn="b">
                        <a:tabLst>
                          <a:tab pos="336550" algn="l"/>
                        </a:tabLst>
                      </a:pPr>
                      <a:r>
                        <a:rPr lang="en-US" sz="1100" u="none" strike="noStrike" dirty="0" smtClean="0">
                          <a:latin typeface="Arial" pitchFamily="34" charset="0"/>
                          <a:cs typeface="Arial" pitchFamily="34" charset="0"/>
                        </a:rPr>
                        <a:t>Facilities</a:t>
                      </a:r>
                      <a:endParaRPr lang="en-US" sz="1100" b="0" i="0" u="none" strike="noStrike" dirty="0">
                        <a:solidFill>
                          <a:srgbClr val="000000"/>
                        </a:solidFill>
                        <a:latin typeface="Arial" pitchFamily="34" charset="0"/>
                        <a:cs typeface="Arial" pitchFamily="34" charset="0"/>
                      </a:endParaRPr>
                    </a:p>
                  </a:txBody>
                  <a:tcPr marL="9525" marR="9525" marT="9525" marB="0" anchor="ctr">
                    <a:noFill/>
                  </a:tcPr>
                </a:tc>
                <a:tc>
                  <a:txBody>
                    <a:bodyPr/>
                    <a:lstStyle/>
                    <a:p>
                      <a:pPr marL="63500" indent="0" algn="l"/>
                      <a:r>
                        <a:rPr lang="en-US" sz="1100" dirty="0" smtClean="0">
                          <a:latin typeface="Arial" pitchFamily="34" charset="0"/>
                          <a:cs typeface="Arial" pitchFamily="34" charset="0"/>
                        </a:rPr>
                        <a:t>Renovations &amp; sustainability</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7,800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300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650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2,000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1,000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1,800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1,500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3,000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3,000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2,200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3,000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solidFill>
                            <a:schemeClr val="tx1"/>
                          </a:solidFill>
                          <a:latin typeface="Arial" pitchFamily="34" charset="0"/>
                          <a:cs typeface="Arial" pitchFamily="34" charset="0"/>
                        </a:rPr>
                        <a:t>26,250</a:t>
                      </a:r>
                      <a:endParaRPr lang="en-US" sz="1100" dirty="0">
                        <a:solidFill>
                          <a:schemeClr val="tx1"/>
                        </a:solidFill>
                        <a:latin typeface="Arial" pitchFamily="34" charset="0"/>
                        <a:cs typeface="Arial" pitchFamily="34" charset="0"/>
                      </a:endParaRPr>
                    </a:p>
                  </a:txBody>
                  <a:tcPr marL="9525" marR="9525" marT="9525" marB="0" anchor="ctr">
                    <a:noFill/>
                  </a:tcPr>
                </a:tc>
              </a:tr>
              <a:tr h="332135">
                <a:tc>
                  <a:txBody>
                    <a:bodyPr/>
                    <a:lstStyle/>
                    <a:p>
                      <a:pPr marL="61913" indent="0" algn="l" fontAlgn="b"/>
                      <a:r>
                        <a:rPr lang="en-US" sz="1100" u="none" strike="noStrike" dirty="0" smtClean="0">
                          <a:latin typeface="Arial" pitchFamily="34" charset="0"/>
                          <a:cs typeface="Arial" pitchFamily="34" charset="0"/>
                        </a:rPr>
                        <a:t>Utilities</a:t>
                      </a:r>
                      <a:endParaRPr lang="en-US" sz="1100" b="0" i="0" u="none" strike="noStrike" dirty="0">
                        <a:solidFill>
                          <a:srgbClr val="000000"/>
                        </a:solidFill>
                        <a:latin typeface="Arial" pitchFamily="34" charset="0"/>
                        <a:cs typeface="Arial" pitchFamily="34" charset="0"/>
                      </a:endParaRPr>
                    </a:p>
                  </a:txBody>
                  <a:tcPr marL="9525" marR="9525" marT="9525" marB="0" anchor="ctr">
                    <a:noFill/>
                  </a:tcPr>
                </a:tc>
                <a:tc>
                  <a:txBody>
                    <a:bodyPr/>
                    <a:lstStyle/>
                    <a:p>
                      <a:pPr marL="63500" indent="0" algn="l"/>
                      <a:r>
                        <a:rPr lang="en-US" sz="1100" dirty="0" smtClean="0">
                          <a:latin typeface="Arial" pitchFamily="34" charset="0"/>
                          <a:cs typeface="Arial" pitchFamily="34" charset="0"/>
                        </a:rPr>
                        <a:t>LCW, metering. Electrical</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2,500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1,100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1,770</a:t>
                      </a: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1,500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700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700</a:t>
                      </a: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solidFill>
                            <a:schemeClr val="tx1"/>
                          </a:solidFill>
                          <a:latin typeface="Arial" pitchFamily="34" charset="0"/>
                          <a:cs typeface="Arial" pitchFamily="34" charset="0"/>
                        </a:rPr>
                        <a:t>8,270</a:t>
                      </a:r>
                      <a:endParaRPr lang="en-US" sz="1100" dirty="0">
                        <a:solidFill>
                          <a:schemeClr val="tx1"/>
                        </a:solidFill>
                        <a:latin typeface="Arial" pitchFamily="34" charset="0"/>
                        <a:cs typeface="Arial" pitchFamily="34" charset="0"/>
                      </a:endParaRPr>
                    </a:p>
                  </a:txBody>
                  <a:tcPr marL="9525" marR="9525" marT="9525" marB="0" anchor="ctr">
                    <a:noFill/>
                  </a:tcPr>
                </a:tc>
              </a:tr>
              <a:tr h="482157">
                <a:tc>
                  <a:txBody>
                    <a:bodyPr/>
                    <a:lstStyle/>
                    <a:p>
                      <a:pPr marL="61913" indent="0" algn="l" fontAlgn="b">
                        <a:tabLst/>
                      </a:pPr>
                      <a:r>
                        <a:rPr lang="en-US" sz="1100" u="none" strike="noStrike" dirty="0" smtClean="0">
                          <a:latin typeface="Arial" pitchFamily="34" charset="0"/>
                          <a:cs typeface="Arial" pitchFamily="34" charset="0"/>
                        </a:rPr>
                        <a:t>General Site</a:t>
                      </a:r>
                      <a:endParaRPr lang="en-US" sz="1100" b="0" i="0" u="none" strike="noStrike" dirty="0">
                        <a:solidFill>
                          <a:srgbClr val="000000"/>
                        </a:solidFill>
                        <a:latin typeface="Arial" pitchFamily="34" charset="0"/>
                        <a:cs typeface="Arial" pitchFamily="34" charset="0"/>
                      </a:endParaRPr>
                    </a:p>
                  </a:txBody>
                  <a:tcPr marL="9525" marR="9525" marT="9525" marB="0" anchor="ctr">
                    <a:noFill/>
                  </a:tcPr>
                </a:tc>
                <a:tc>
                  <a:txBody>
                    <a:bodyPr/>
                    <a:lstStyle/>
                    <a:p>
                      <a:pPr marL="63500" indent="0" algn="l"/>
                      <a:r>
                        <a:rPr lang="en-US" sz="1100" dirty="0" smtClean="0">
                          <a:latin typeface="Arial" pitchFamily="34" charset="0"/>
                          <a:cs typeface="Arial" pitchFamily="34" charset="0"/>
                        </a:rPr>
                        <a:t>Roads,  parking, drainage</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1,500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600</a:t>
                      </a: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130</a:t>
                      </a: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800</a:t>
                      </a: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latin typeface="Arial" pitchFamily="34" charset="0"/>
                          <a:cs typeface="Arial" pitchFamily="34" charset="0"/>
                        </a:rPr>
                        <a:t>800</a:t>
                      </a:r>
                      <a:endParaRPr lang="en-US" sz="1100" dirty="0">
                        <a:latin typeface="Arial" pitchFamily="34" charset="0"/>
                        <a:cs typeface="Arial" pitchFamily="34" charset="0"/>
                      </a:endParaRPr>
                    </a:p>
                  </a:txBody>
                  <a:tcPr marL="9525" marR="9525" marT="9525" marB="0" anchor="ctr">
                    <a:noFill/>
                  </a:tcPr>
                </a:tc>
                <a:tc>
                  <a:txBody>
                    <a:bodyPr/>
                    <a:lstStyle/>
                    <a:p>
                      <a:pPr algn="r"/>
                      <a:endParaRPr lang="en-US" sz="1100" dirty="0">
                        <a:latin typeface="Arial" pitchFamily="34" charset="0"/>
                        <a:cs typeface="Arial" pitchFamily="34" charset="0"/>
                      </a:endParaRPr>
                    </a:p>
                  </a:txBody>
                  <a:tcPr marL="9525" marR="9525" marT="9525" marB="0" anchor="ctr">
                    <a:noFill/>
                  </a:tcPr>
                </a:tc>
                <a:tc>
                  <a:txBody>
                    <a:bodyPr/>
                    <a:lstStyle/>
                    <a:p>
                      <a:pPr algn="r"/>
                      <a:r>
                        <a:rPr lang="en-US" sz="1100" dirty="0" smtClean="0">
                          <a:solidFill>
                            <a:schemeClr val="tx1"/>
                          </a:solidFill>
                          <a:latin typeface="Arial" pitchFamily="34" charset="0"/>
                          <a:cs typeface="Arial" pitchFamily="34" charset="0"/>
                        </a:rPr>
                        <a:t>3,830</a:t>
                      </a:r>
                      <a:endParaRPr lang="en-US" sz="1100" dirty="0">
                        <a:solidFill>
                          <a:schemeClr val="tx1"/>
                        </a:solidFill>
                        <a:latin typeface="Arial" pitchFamily="34" charset="0"/>
                        <a:cs typeface="Arial" pitchFamily="34" charset="0"/>
                      </a:endParaRPr>
                    </a:p>
                  </a:txBody>
                  <a:tcPr marL="9525" marR="9525" marT="9525" marB="0" anchor="ctr">
                    <a:noFill/>
                  </a:tcPr>
                </a:tc>
              </a:tr>
              <a:tr h="297872">
                <a:tc>
                  <a:txBody>
                    <a:bodyPr/>
                    <a:lstStyle/>
                    <a:p>
                      <a:pPr marL="57150" indent="0" algn="l" fontAlgn="b"/>
                      <a:r>
                        <a:rPr lang="en-US" sz="1100" b="1" i="0" u="none" strike="noStrike" dirty="0" smtClean="0">
                          <a:solidFill>
                            <a:srgbClr val="000000"/>
                          </a:solidFill>
                          <a:latin typeface="Arial" pitchFamily="34" charset="0"/>
                          <a:cs typeface="Arial" pitchFamily="34" charset="0"/>
                        </a:rPr>
                        <a:t>Total GPP</a:t>
                      </a:r>
                      <a:endParaRPr lang="en-US" sz="1100" b="1" i="0" u="none" strike="noStrike" dirty="0">
                        <a:solidFill>
                          <a:srgbClr val="000000"/>
                        </a:solidFill>
                        <a:latin typeface="Arial" pitchFamily="34" charset="0"/>
                        <a:cs typeface="Arial" pitchFamily="34" charset="0"/>
                      </a:endParaRPr>
                    </a:p>
                  </a:txBody>
                  <a:tcPr marL="9525" marR="9525" marT="9525" marB="0" anchor="ctr">
                    <a:noFill/>
                  </a:tcPr>
                </a:tc>
                <a:tc>
                  <a:txBody>
                    <a:bodyPr/>
                    <a:lstStyle/>
                    <a:p>
                      <a:pPr algn="l"/>
                      <a:endParaRPr lang="en-US" sz="1100" b="1" dirty="0">
                        <a:latin typeface="Arial" pitchFamily="34" charset="0"/>
                        <a:cs typeface="Arial" pitchFamily="34" charset="0"/>
                      </a:endParaRPr>
                    </a:p>
                  </a:txBody>
                  <a:tcPr marL="9525" marR="9525" marT="9525" marB="0" anchor="ctr">
                    <a:noFill/>
                  </a:tcPr>
                </a:tc>
                <a:tc>
                  <a:txBody>
                    <a:bodyPr/>
                    <a:lstStyle/>
                    <a:p>
                      <a:pPr algn="r" fontAlgn="b"/>
                      <a:r>
                        <a:rPr lang="en-US" sz="1100" b="1" i="0" u="none" strike="noStrike" dirty="0" smtClean="0">
                          <a:solidFill>
                            <a:srgbClr val="000000"/>
                          </a:solidFill>
                          <a:latin typeface="Arial" pitchFamily="34" charset="0"/>
                          <a:cs typeface="Arial" pitchFamily="34" charset="0"/>
                        </a:rPr>
                        <a:t>11,800</a:t>
                      </a:r>
                      <a:endParaRPr lang="en-US" sz="1100" b="1" i="0" u="none" strike="noStrike" dirty="0">
                        <a:solidFill>
                          <a:srgbClr val="000000"/>
                        </a:solidFill>
                        <a:latin typeface="Arial" pitchFamily="34" charset="0"/>
                        <a:cs typeface="Arial" pitchFamily="34" charset="0"/>
                      </a:endParaRPr>
                    </a:p>
                  </a:txBody>
                  <a:tcPr marL="9525" marR="9525" marT="9525" marB="0" anchor="ctr">
                    <a:noFill/>
                  </a:tcPr>
                </a:tc>
                <a:tc>
                  <a:txBody>
                    <a:bodyPr/>
                    <a:lstStyle/>
                    <a:p>
                      <a:pPr algn="r" fontAlgn="b"/>
                      <a:r>
                        <a:rPr lang="en-US" sz="1100" b="1" i="0" u="none" strike="noStrike" dirty="0" smtClean="0">
                          <a:solidFill>
                            <a:srgbClr val="000000"/>
                          </a:solidFill>
                          <a:latin typeface="Arial" pitchFamily="34" charset="0"/>
                          <a:cs typeface="Arial" pitchFamily="34" charset="0"/>
                        </a:rPr>
                        <a:t>2,000</a:t>
                      </a:r>
                      <a:endParaRPr lang="en-US" sz="1100" b="1" i="0" u="none" strike="noStrike" dirty="0">
                        <a:solidFill>
                          <a:srgbClr val="000000"/>
                        </a:solidFill>
                        <a:latin typeface="Arial" pitchFamily="34" charset="0"/>
                        <a:cs typeface="Arial" pitchFamily="34" charset="0"/>
                      </a:endParaRPr>
                    </a:p>
                  </a:txBody>
                  <a:tcPr marL="9525" marR="9525" marT="9525" marB="0" anchor="ctr">
                    <a:noFill/>
                  </a:tcPr>
                </a:tc>
                <a:tc>
                  <a:txBody>
                    <a:bodyPr/>
                    <a:lstStyle/>
                    <a:p>
                      <a:pPr algn="r" fontAlgn="b"/>
                      <a:r>
                        <a:rPr lang="en-US" sz="1100" b="1" i="0" u="none" strike="noStrike" dirty="0" smtClean="0">
                          <a:solidFill>
                            <a:srgbClr val="000000"/>
                          </a:solidFill>
                          <a:latin typeface="Arial" pitchFamily="34" charset="0"/>
                          <a:cs typeface="Arial" pitchFamily="34" charset="0"/>
                        </a:rPr>
                        <a:t>2,550</a:t>
                      </a:r>
                      <a:endParaRPr lang="en-US" sz="1100" b="1" i="0" u="none" strike="noStrike" dirty="0">
                        <a:solidFill>
                          <a:srgbClr val="000000"/>
                        </a:solidFill>
                        <a:latin typeface="Arial" pitchFamily="34" charset="0"/>
                        <a:cs typeface="Arial" pitchFamily="34" charset="0"/>
                      </a:endParaRPr>
                    </a:p>
                  </a:txBody>
                  <a:tcPr marL="9525" marR="9525" marT="9525" marB="0" anchor="ctr">
                    <a:noFill/>
                  </a:tcPr>
                </a:tc>
                <a:tc>
                  <a:txBody>
                    <a:bodyPr/>
                    <a:lstStyle/>
                    <a:p>
                      <a:pPr algn="r" fontAlgn="b"/>
                      <a:r>
                        <a:rPr lang="en-US" sz="1100" b="1" i="0" u="none" strike="noStrike" baseline="0" dirty="0" smtClean="0">
                          <a:solidFill>
                            <a:srgbClr val="000000"/>
                          </a:solidFill>
                          <a:latin typeface="Arial" pitchFamily="34" charset="0"/>
                          <a:cs typeface="Arial" pitchFamily="34" charset="0"/>
                        </a:rPr>
                        <a:t>2,000</a:t>
                      </a:r>
                      <a:endParaRPr lang="en-US" sz="1100" b="1" i="0" u="none" strike="noStrike" baseline="0" dirty="0">
                        <a:solidFill>
                          <a:srgbClr val="000000"/>
                        </a:solidFill>
                        <a:latin typeface="Arial" pitchFamily="34" charset="0"/>
                        <a:cs typeface="Arial" pitchFamily="34" charset="0"/>
                      </a:endParaRPr>
                    </a:p>
                  </a:txBody>
                  <a:tcPr marL="9525" marR="9525" marT="9525" marB="0" anchor="ctr">
                    <a:noFill/>
                  </a:tcPr>
                </a:tc>
                <a:tc>
                  <a:txBody>
                    <a:bodyPr/>
                    <a:lstStyle/>
                    <a:p>
                      <a:pPr algn="r" fontAlgn="b"/>
                      <a:r>
                        <a:rPr lang="en-US" sz="1100" b="1" i="0" u="none" strike="noStrike" baseline="0" dirty="0" smtClean="0">
                          <a:solidFill>
                            <a:srgbClr val="000000"/>
                          </a:solidFill>
                          <a:latin typeface="Arial" pitchFamily="34" charset="0"/>
                          <a:cs typeface="Arial" pitchFamily="34" charset="0"/>
                        </a:rPr>
                        <a:t>2,500</a:t>
                      </a:r>
                      <a:endParaRPr lang="en-US" sz="1100" b="1" i="0" u="none" strike="noStrike" baseline="0" dirty="0">
                        <a:solidFill>
                          <a:srgbClr val="000000"/>
                        </a:solidFill>
                        <a:latin typeface="Arial" pitchFamily="34" charset="0"/>
                        <a:cs typeface="Arial" pitchFamily="34" charset="0"/>
                      </a:endParaRPr>
                    </a:p>
                  </a:txBody>
                  <a:tcPr marL="9525" marR="9525" marT="9525" marB="0" anchor="ctr">
                    <a:noFill/>
                  </a:tcPr>
                </a:tc>
                <a:tc>
                  <a:txBody>
                    <a:bodyPr/>
                    <a:lstStyle/>
                    <a:p>
                      <a:pPr algn="r" fontAlgn="b"/>
                      <a:r>
                        <a:rPr lang="en-US" sz="1100" b="1" i="0" u="none" strike="noStrike" baseline="0" dirty="0" smtClean="0">
                          <a:solidFill>
                            <a:srgbClr val="000000"/>
                          </a:solidFill>
                          <a:latin typeface="Arial" pitchFamily="34" charset="0"/>
                          <a:cs typeface="Arial" pitchFamily="34" charset="0"/>
                        </a:rPr>
                        <a:t>2,500</a:t>
                      </a:r>
                      <a:endParaRPr lang="en-US" sz="1100" b="1" i="0" u="none" strike="noStrike" baseline="0" dirty="0">
                        <a:solidFill>
                          <a:srgbClr val="000000"/>
                        </a:solidFill>
                        <a:latin typeface="Arial" pitchFamily="34" charset="0"/>
                        <a:cs typeface="Arial" pitchFamily="34" charset="0"/>
                      </a:endParaRPr>
                    </a:p>
                  </a:txBody>
                  <a:tcPr marL="9525" marR="9525" marT="9525" marB="0" anchor="ctr">
                    <a:noFill/>
                  </a:tcPr>
                </a:tc>
                <a:tc>
                  <a:txBody>
                    <a:bodyPr/>
                    <a:lstStyle/>
                    <a:p>
                      <a:pPr algn="r" fontAlgn="b"/>
                      <a:r>
                        <a:rPr lang="en-US" sz="1100" b="1" i="0" u="none" strike="noStrike" baseline="0" dirty="0" smtClean="0">
                          <a:solidFill>
                            <a:srgbClr val="000000"/>
                          </a:solidFill>
                          <a:latin typeface="Arial" pitchFamily="34" charset="0"/>
                          <a:cs typeface="Arial" pitchFamily="34" charset="0"/>
                        </a:rPr>
                        <a:t>3,000</a:t>
                      </a:r>
                      <a:endParaRPr lang="en-US" sz="1100" b="1" i="0" u="none" strike="noStrike" baseline="0" dirty="0">
                        <a:solidFill>
                          <a:srgbClr val="000000"/>
                        </a:solidFill>
                        <a:latin typeface="Arial" pitchFamily="34" charset="0"/>
                        <a:cs typeface="Arial" pitchFamily="34" charset="0"/>
                      </a:endParaRPr>
                    </a:p>
                  </a:txBody>
                  <a:tcPr marL="9525" marR="9525" marT="9525" marB="0" anchor="ctr">
                    <a:noFill/>
                  </a:tcPr>
                </a:tc>
                <a:tc>
                  <a:txBody>
                    <a:bodyPr/>
                    <a:lstStyle/>
                    <a:p>
                      <a:pPr algn="r" fontAlgn="b"/>
                      <a:r>
                        <a:rPr lang="en-US" sz="1100" b="1" i="0" u="none" strike="noStrike" baseline="0" dirty="0" smtClean="0">
                          <a:solidFill>
                            <a:srgbClr val="000000"/>
                          </a:solidFill>
                          <a:latin typeface="Arial" pitchFamily="34" charset="0"/>
                          <a:cs typeface="Arial" pitchFamily="34" charset="0"/>
                        </a:rPr>
                        <a:t>3,000</a:t>
                      </a:r>
                      <a:endParaRPr lang="en-US" sz="1100" b="1" i="0" u="none" strike="noStrike" baseline="0" dirty="0">
                        <a:solidFill>
                          <a:srgbClr val="000000"/>
                        </a:solidFill>
                        <a:latin typeface="Arial" pitchFamily="34" charset="0"/>
                        <a:cs typeface="Arial" pitchFamily="34" charset="0"/>
                      </a:endParaRPr>
                    </a:p>
                  </a:txBody>
                  <a:tcPr marL="9525" marR="9525" marT="9525" marB="0" anchor="ctr">
                    <a:noFill/>
                  </a:tcPr>
                </a:tc>
                <a:tc>
                  <a:txBody>
                    <a:bodyPr/>
                    <a:lstStyle/>
                    <a:p>
                      <a:pPr algn="r" fontAlgn="b"/>
                      <a:r>
                        <a:rPr lang="en-US" sz="1100" b="1" i="0" u="none" strike="noStrike" baseline="0" dirty="0" smtClean="0">
                          <a:solidFill>
                            <a:srgbClr val="000000"/>
                          </a:solidFill>
                          <a:latin typeface="Arial" pitchFamily="34" charset="0"/>
                          <a:cs typeface="Arial" pitchFamily="34" charset="0"/>
                        </a:rPr>
                        <a:t>3,000</a:t>
                      </a:r>
                      <a:endParaRPr lang="en-US" sz="1100" b="1" i="0" u="none" strike="noStrike" baseline="0" dirty="0">
                        <a:solidFill>
                          <a:srgbClr val="000000"/>
                        </a:solidFill>
                        <a:latin typeface="Arial" pitchFamily="34" charset="0"/>
                        <a:cs typeface="Arial" pitchFamily="34" charset="0"/>
                      </a:endParaRPr>
                    </a:p>
                  </a:txBody>
                  <a:tcPr marL="9525" marR="9525" marT="9525" marB="0" anchor="ctr">
                    <a:noFill/>
                  </a:tcPr>
                </a:tc>
                <a:tc>
                  <a:txBody>
                    <a:bodyPr/>
                    <a:lstStyle/>
                    <a:p>
                      <a:pPr algn="r" fontAlgn="b"/>
                      <a:r>
                        <a:rPr lang="en-US" sz="1100" b="1" i="0" u="none" strike="noStrike" baseline="0" dirty="0" smtClean="0">
                          <a:solidFill>
                            <a:srgbClr val="000000"/>
                          </a:solidFill>
                          <a:latin typeface="Arial" pitchFamily="34" charset="0"/>
                          <a:cs typeface="Arial" pitchFamily="34" charset="0"/>
                        </a:rPr>
                        <a:t>3,000</a:t>
                      </a:r>
                      <a:endParaRPr lang="en-US" sz="1100" b="1" i="0" u="none" strike="noStrike" baseline="0" dirty="0">
                        <a:solidFill>
                          <a:srgbClr val="000000"/>
                        </a:solidFill>
                        <a:latin typeface="Arial" pitchFamily="34" charset="0"/>
                        <a:cs typeface="Arial" pitchFamily="34" charset="0"/>
                      </a:endParaRPr>
                    </a:p>
                  </a:txBody>
                  <a:tcPr marL="9525" marR="9525" marT="9525" marB="0" anchor="ctr">
                    <a:noFill/>
                  </a:tcPr>
                </a:tc>
                <a:tc>
                  <a:txBody>
                    <a:bodyPr/>
                    <a:lstStyle/>
                    <a:p>
                      <a:pPr algn="r" fontAlgn="b"/>
                      <a:r>
                        <a:rPr lang="en-US" sz="1100" b="1" i="0" u="none" strike="noStrike" baseline="0" dirty="0" smtClean="0">
                          <a:solidFill>
                            <a:srgbClr val="000000"/>
                          </a:solidFill>
                          <a:latin typeface="Arial" pitchFamily="34" charset="0"/>
                          <a:cs typeface="Arial" pitchFamily="34" charset="0"/>
                        </a:rPr>
                        <a:t>3,000</a:t>
                      </a:r>
                      <a:endParaRPr lang="en-US" sz="1100" b="1" i="0" u="none" strike="noStrike" baseline="0" dirty="0">
                        <a:solidFill>
                          <a:srgbClr val="000000"/>
                        </a:solidFill>
                        <a:latin typeface="Arial" pitchFamily="34" charset="0"/>
                        <a:cs typeface="Arial" pitchFamily="34" charset="0"/>
                      </a:endParaRPr>
                    </a:p>
                  </a:txBody>
                  <a:tcPr marL="9525" marR="9525" marT="9525" marB="0" anchor="ctr">
                    <a:noFill/>
                  </a:tcPr>
                </a:tc>
                <a:tc>
                  <a:txBody>
                    <a:bodyPr/>
                    <a:lstStyle/>
                    <a:p>
                      <a:pPr algn="r" fontAlgn="b"/>
                      <a:r>
                        <a:rPr lang="en-US" sz="1100" b="1" i="0" u="none" strike="noStrike" baseline="0" dirty="0" smtClean="0">
                          <a:solidFill>
                            <a:srgbClr val="000000"/>
                          </a:solidFill>
                          <a:latin typeface="Arial" pitchFamily="34" charset="0"/>
                          <a:cs typeface="Arial" pitchFamily="34" charset="0"/>
                        </a:rPr>
                        <a:t>38,350</a:t>
                      </a:r>
                      <a:endParaRPr lang="en-US" sz="1100" b="1" i="0" u="none" strike="noStrike" baseline="0" dirty="0">
                        <a:solidFill>
                          <a:srgbClr val="000000"/>
                        </a:solidFill>
                        <a:latin typeface="Arial" pitchFamily="34" charset="0"/>
                        <a:cs typeface="Arial" pitchFamily="34" charset="0"/>
                      </a:endParaRPr>
                    </a:p>
                  </a:txBody>
                  <a:tcPr marL="9525" marR="9525" marT="9525" marB="0" anchor="ctr">
                    <a:noFill/>
                  </a:tcPr>
                </a:tc>
              </a:tr>
            </a:tbl>
          </a:graphicData>
        </a:graphic>
      </p:graphicFrame>
      <p:sp>
        <p:nvSpPr>
          <p:cNvPr id="1676450" name="Rectangle 6"/>
          <p:cNvSpPr>
            <a:spLocks noChangeArrowheads="1"/>
          </p:cNvSpPr>
          <p:nvPr/>
        </p:nvSpPr>
        <p:spPr bwMode="auto">
          <a:xfrm>
            <a:off x="609600" y="5257800"/>
            <a:ext cx="8915400" cy="1092200"/>
          </a:xfrm>
          <a:prstGeom prst="rect">
            <a:avLst/>
          </a:prstGeom>
          <a:noFill/>
          <a:ln w="9525">
            <a:noFill/>
            <a:miter lim="800000"/>
            <a:headEnd/>
            <a:tailEnd/>
          </a:ln>
        </p:spPr>
        <p:txBody>
          <a:bodyPr>
            <a:spAutoFit/>
          </a:bodyPr>
          <a:lstStyle/>
          <a:p>
            <a:pPr marL="233363" indent="-233363" eaLnBrk="0" fontAlgn="base" hangingPunct="0">
              <a:spcBef>
                <a:spcPct val="0"/>
              </a:spcBef>
              <a:spcAft>
                <a:spcPct val="0"/>
              </a:spcAft>
              <a:buFont typeface="Arial" pitchFamily="34" charset="0"/>
              <a:buChar char="•"/>
            </a:pPr>
            <a:r>
              <a:rPr lang="en-US" sz="1300" dirty="0">
                <a:solidFill>
                  <a:srgbClr val="000000"/>
                </a:solidFill>
                <a:latin typeface="Arial" pitchFamily="34" charset="0"/>
                <a:cs typeface="Arial" pitchFamily="34" charset="0"/>
              </a:rPr>
              <a:t>SLI investment critical to modernization</a:t>
            </a:r>
            <a:endParaRPr lang="en-US" sz="1300" dirty="0">
              <a:latin typeface="Arial" pitchFamily="34" charset="0"/>
              <a:cs typeface="Arial" pitchFamily="34" charset="0"/>
            </a:endParaRPr>
          </a:p>
          <a:p>
            <a:pPr marL="233363" indent="-233363" eaLnBrk="0" fontAlgn="base" hangingPunct="0">
              <a:spcBef>
                <a:spcPct val="0"/>
              </a:spcBef>
              <a:spcAft>
                <a:spcPct val="0"/>
              </a:spcAft>
              <a:buFont typeface="Arial" pitchFamily="34" charset="0"/>
              <a:buChar char="•"/>
            </a:pPr>
            <a:r>
              <a:rPr lang="en-US" sz="1300" dirty="0">
                <a:latin typeface="Arial" pitchFamily="34" charset="0"/>
                <a:cs typeface="Arial" pitchFamily="34" charset="0"/>
              </a:rPr>
              <a:t>GPP investment must grow from $</a:t>
            </a:r>
            <a:r>
              <a:rPr lang="en-US" sz="1300" dirty="0" smtClean="0">
                <a:latin typeface="Arial" pitchFamily="34" charset="0"/>
                <a:cs typeface="Arial" pitchFamily="34" charset="0"/>
              </a:rPr>
              <a:t>2.0M </a:t>
            </a:r>
            <a:r>
              <a:rPr lang="en-US" sz="1300" dirty="0">
                <a:latin typeface="Arial" pitchFamily="34" charset="0"/>
                <a:cs typeface="Arial" pitchFamily="34" charset="0"/>
              </a:rPr>
              <a:t>to </a:t>
            </a:r>
            <a:r>
              <a:rPr lang="en-US" sz="1300" dirty="0" smtClean="0">
                <a:latin typeface="Arial" pitchFamily="34" charset="0"/>
                <a:cs typeface="Arial" pitchFamily="34" charset="0"/>
              </a:rPr>
              <a:t>$3.0M </a:t>
            </a:r>
            <a:r>
              <a:rPr lang="en-US" sz="1300" dirty="0">
                <a:latin typeface="Arial" pitchFamily="34" charset="0"/>
                <a:cs typeface="Arial" pitchFamily="34" charset="0"/>
              </a:rPr>
              <a:t>p</a:t>
            </a:r>
            <a:r>
              <a:rPr lang="en-US" sz="1300" dirty="0">
                <a:solidFill>
                  <a:srgbClr val="000000"/>
                </a:solidFill>
                <a:latin typeface="Arial" pitchFamily="34" charset="0"/>
                <a:cs typeface="Arial" pitchFamily="34" charset="0"/>
              </a:rPr>
              <a:t>er year (FYs </a:t>
            </a:r>
            <a:r>
              <a:rPr lang="en-US" sz="1300" dirty="0" smtClean="0">
                <a:solidFill>
                  <a:srgbClr val="000000"/>
                </a:solidFill>
                <a:latin typeface="Arial" pitchFamily="34" charset="0"/>
                <a:cs typeface="Arial" pitchFamily="34" charset="0"/>
              </a:rPr>
              <a:t>10-19) </a:t>
            </a:r>
            <a:r>
              <a:rPr lang="en-US" sz="1300" dirty="0">
                <a:solidFill>
                  <a:srgbClr val="000000"/>
                </a:solidFill>
                <a:latin typeface="Arial" pitchFamily="34" charset="0"/>
                <a:cs typeface="Arial" pitchFamily="34" charset="0"/>
              </a:rPr>
              <a:t>to meet goals:</a:t>
            </a:r>
          </a:p>
          <a:p>
            <a:pPr marL="690563" lvl="1" indent="-233363" eaLnBrk="0" fontAlgn="base" hangingPunct="0">
              <a:spcBef>
                <a:spcPct val="0"/>
              </a:spcBef>
              <a:spcAft>
                <a:spcPct val="0"/>
              </a:spcAft>
              <a:buFont typeface="Arial" pitchFamily="34" charset="0"/>
              <a:buChar char="–"/>
            </a:pPr>
            <a:r>
              <a:rPr lang="en-US" sz="1300" dirty="0">
                <a:solidFill>
                  <a:srgbClr val="000000"/>
                </a:solidFill>
                <a:latin typeface="Arial" pitchFamily="34" charset="0"/>
                <a:cs typeface="Arial" pitchFamily="34" charset="0"/>
              </a:rPr>
              <a:t>Modern, sustainable facilities</a:t>
            </a:r>
          </a:p>
          <a:p>
            <a:pPr marL="690563" lvl="1" indent="-233363" eaLnBrk="0" fontAlgn="base" hangingPunct="0">
              <a:spcBef>
                <a:spcPct val="0"/>
              </a:spcBef>
              <a:spcAft>
                <a:spcPct val="0"/>
              </a:spcAft>
              <a:buFont typeface="Arial" pitchFamily="34" charset="0"/>
              <a:buChar char="–"/>
            </a:pPr>
            <a:r>
              <a:rPr lang="en-US" sz="1300" dirty="0">
                <a:solidFill>
                  <a:srgbClr val="000000"/>
                </a:solidFill>
                <a:latin typeface="Arial" pitchFamily="34" charset="0"/>
                <a:cs typeface="Arial" pitchFamily="34" charset="0"/>
              </a:rPr>
              <a:t>Adequate technical, administrative and experimental assembly space</a:t>
            </a:r>
          </a:p>
          <a:p>
            <a:pPr marL="690563" lvl="1" indent="-233363" eaLnBrk="0" fontAlgn="base" hangingPunct="0">
              <a:spcBef>
                <a:spcPct val="0"/>
              </a:spcBef>
              <a:spcAft>
                <a:spcPct val="0"/>
              </a:spcAft>
              <a:buFont typeface="Arial" pitchFamily="34" charset="0"/>
              <a:buChar char="–"/>
            </a:pPr>
            <a:r>
              <a:rPr lang="en-US" sz="1300" dirty="0">
                <a:solidFill>
                  <a:srgbClr val="000000"/>
                </a:solidFill>
                <a:latin typeface="Arial" pitchFamily="34" charset="0"/>
                <a:cs typeface="Arial" pitchFamily="34" charset="0"/>
              </a:rPr>
              <a:t>Site utilities that are capable of supporting current and future missions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 y="0"/>
            <a:ext cx="7391400" cy="609600"/>
          </a:xfrm>
          <a:prstGeom prst="rect">
            <a:avLst/>
          </a:prstGeom>
        </p:spPr>
        <p: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UIM Project Overview</a:t>
            </a:r>
            <a:endParaRPr kumimoji="0" lang="en-US" sz="3200" b="1"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4" name="Content Placeholder 2"/>
          <p:cNvSpPr txBox="1">
            <a:spLocks/>
          </p:cNvSpPr>
          <p:nvPr/>
        </p:nvSpPr>
        <p:spPr>
          <a:xfrm>
            <a:off x="0" y="762000"/>
            <a:ext cx="6400800" cy="6019800"/>
          </a:xfrm>
          <a:prstGeom prst="rect">
            <a:avLst/>
          </a:prstGeom>
        </p:spPr>
        <p:txBody>
          <a:bodyPr>
            <a:normAutofit lnSpcReduction="10000"/>
          </a:bodyPr>
          <a:lstStyle/>
          <a:p>
            <a:pPr marL="342900" marR="0" lvl="0" indent="-342900" algn="l" defTabSz="914400" rtl="0" eaLnBrk="1" fontAlgn="base" latinLnBrk="0" hangingPunct="1">
              <a:lnSpc>
                <a:spcPct val="100000"/>
              </a:lnSpc>
              <a:spcBef>
                <a:spcPts val="2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Electrical Distribution</a:t>
            </a:r>
          </a:p>
          <a:p>
            <a:pPr marL="746125" marR="0" lvl="1" indent="-233363" algn="l" defTabSz="914400" rtl="0" eaLnBrk="1" fontAlgn="base" latinLnBrk="0" hangingPunct="1">
              <a:lnSpc>
                <a:spcPct val="100000"/>
              </a:lnSpc>
              <a:spcBef>
                <a:spcPts val="200"/>
              </a:spcBef>
              <a:spcAft>
                <a:spcPct val="0"/>
              </a:spcAft>
              <a:buClrTx/>
              <a:buSzTx/>
              <a:buFont typeface="Times New Roman" pitchFamily="18"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cs typeface="Arial" pitchFamily="34" charset="0"/>
              </a:rPr>
              <a:t>Replace feeders to 26 substations past service life supporting accelerator and experimental hall operations</a:t>
            </a:r>
          </a:p>
          <a:p>
            <a:pPr marL="736600" marR="0" lvl="1" indent="-217488" algn="l" defTabSz="914400" rtl="0" eaLnBrk="1" fontAlgn="base" latinLnBrk="0" hangingPunct="1">
              <a:lnSpc>
                <a:spcPct val="100000"/>
              </a:lnSpc>
              <a:spcBef>
                <a:spcPts val="200"/>
              </a:spcBef>
              <a:spcAft>
                <a:spcPct val="0"/>
              </a:spcAft>
              <a:buClrTx/>
              <a:buSzTx/>
              <a:buFont typeface="Times New Roman" pitchFamily="18"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cs typeface="Arial" pitchFamily="34" charset="0"/>
              </a:rPr>
              <a:t>Provides alternate power feed to accelerator site for backup restart of Central Helium Liquefier (CHL)</a:t>
            </a:r>
          </a:p>
          <a:p>
            <a:pPr marL="342900" marR="0" lvl="0" indent="-342900" algn="l" defTabSz="914400" rtl="0" eaLnBrk="1" fontAlgn="base" latinLnBrk="0" hangingPunct="1">
              <a:lnSpc>
                <a:spcPct val="100000"/>
              </a:lnSpc>
              <a:spcBef>
                <a:spcPts val="2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Process Cooling</a:t>
            </a:r>
          </a:p>
          <a:p>
            <a:pPr marL="736600" marR="0" lvl="1" indent="-279400" algn="l" defTabSz="914400" rtl="0" eaLnBrk="1" fontAlgn="base" latinLnBrk="0" hangingPunct="1">
              <a:lnSpc>
                <a:spcPct val="100000"/>
              </a:lnSpc>
              <a:spcBef>
                <a:spcPts val="200"/>
              </a:spcBef>
              <a:spcAft>
                <a:spcPct val="0"/>
              </a:spcAft>
              <a:buClrTx/>
              <a:buSzTx/>
              <a:buFont typeface="Times New Roman" pitchFamily="18"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cs typeface="Arial" pitchFamily="34" charset="0"/>
              </a:rPr>
              <a:t>Replace 8-12 cooling tower cell replacements (consolidating   as practical) past service life supporting accelerator and experimental hall operations.</a:t>
            </a:r>
          </a:p>
          <a:p>
            <a:pPr marL="736600" marR="0" lvl="1" indent="-279400" algn="l" defTabSz="914400" rtl="0" eaLnBrk="1" fontAlgn="base" latinLnBrk="0" hangingPunct="1">
              <a:lnSpc>
                <a:spcPct val="100000"/>
              </a:lnSpc>
              <a:spcBef>
                <a:spcPts val="200"/>
              </a:spcBef>
              <a:spcAft>
                <a:spcPct val="0"/>
              </a:spcAft>
              <a:buClrTx/>
              <a:buSzTx/>
              <a:buFont typeface="Times New Roman" pitchFamily="18"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cs typeface="Arial" pitchFamily="34" charset="0"/>
              </a:rPr>
              <a:t>Expand the existing chiller plant and piping to provide cooling for the computing center as well as the original CEBAF Center Building.  In addition provide additional uninterruptable power to support computing.</a:t>
            </a:r>
          </a:p>
          <a:p>
            <a:pPr marL="342900" marR="0" lvl="0" indent="-342900" algn="l" defTabSz="914400" rtl="0" eaLnBrk="1" fontAlgn="base" latinLnBrk="0" hangingPunct="1">
              <a:lnSpc>
                <a:spcPct val="100000"/>
              </a:lnSpc>
              <a:spcBef>
                <a:spcPts val="2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Cryogenics</a:t>
            </a:r>
          </a:p>
          <a:p>
            <a:pPr marL="736600" marR="0" lvl="1" indent="-279400" algn="l" defTabSz="914400" rtl="0" eaLnBrk="1" fontAlgn="base" latinLnBrk="0" hangingPunct="1">
              <a:lnSpc>
                <a:spcPct val="100000"/>
              </a:lnSpc>
              <a:spcBef>
                <a:spcPts val="200"/>
              </a:spcBef>
              <a:spcAft>
                <a:spcPct val="0"/>
              </a:spcAft>
              <a:buClrTx/>
              <a:buSzTx/>
              <a:buFont typeface="Times New Roman" pitchFamily="18"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cs typeface="Arial" pitchFamily="34" charset="0"/>
              </a:rPr>
              <a:t>Double the size of the Cryogenic Test Facility (CTF) building and revise cryogenic piping and install a cryostat. Double cryogenics capacity with no resultant increase in energy</a:t>
            </a:r>
          </a:p>
          <a:p>
            <a:pPr marL="342900" marR="0" lvl="0" indent="-342900" algn="l" defTabSz="914400" rtl="0" eaLnBrk="1" fontAlgn="base" latinLnBrk="0" hangingPunct="1">
              <a:lnSpc>
                <a:spcPct val="100000"/>
              </a:lnSpc>
              <a:spcBef>
                <a:spcPts val="2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Communications:</a:t>
            </a:r>
          </a:p>
          <a:p>
            <a:pPr marL="736600" marR="0" lvl="1" indent="-279400" algn="l" defTabSz="914400" rtl="0" eaLnBrk="1" fontAlgn="base" latinLnBrk="0" hangingPunct="1">
              <a:lnSpc>
                <a:spcPct val="100000"/>
              </a:lnSpc>
              <a:spcBef>
                <a:spcPts val="200"/>
              </a:spcBef>
              <a:spcAft>
                <a:spcPct val="0"/>
              </a:spcAft>
              <a:buClrTx/>
              <a:buSzTx/>
              <a:buFont typeface="Times New Roman" pitchFamily="18"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cs typeface="Arial" pitchFamily="34" charset="0"/>
              </a:rPr>
              <a:t>Replace 20 to 40 year old underground communications and data cabling by providing distributed communications huts with new underground distribution pathway, fiber optic backbone with 627 miles of fiber optic cable and switches.  Provide additional telecommunications and data cabling capacity.</a:t>
            </a:r>
            <a:endParaRPr kumimoji="0" lang="en-US" sz="1600" b="0" i="0" u="none" strike="noStrike" kern="0" cap="none" spc="0" normalizeH="0" baseline="0" noProof="0" dirty="0">
              <a:ln>
                <a:noFill/>
              </a:ln>
              <a:solidFill>
                <a:srgbClr val="FF0000"/>
              </a:solidFill>
              <a:effectLst/>
              <a:uLnTx/>
              <a:uFillTx/>
              <a:latin typeface="Arial" pitchFamily="34" charset="0"/>
              <a:cs typeface="Arial" pitchFamily="34" charset="0"/>
            </a:endParaRPr>
          </a:p>
        </p:txBody>
      </p:sp>
      <p:pic>
        <p:nvPicPr>
          <p:cNvPr id="5" name="Content Placeholder 5" descr="Cooling Tower.JPG"/>
          <p:cNvPicPr>
            <a:picLocks noChangeAspect="1"/>
          </p:cNvPicPr>
          <p:nvPr/>
        </p:nvPicPr>
        <p:blipFill>
          <a:blip r:embed="rId2" cstate="print"/>
          <a:srcRect l="29278" t="1820" b="8721"/>
          <a:stretch>
            <a:fillRect/>
          </a:stretch>
        </p:blipFill>
        <p:spPr bwMode="auto">
          <a:xfrm>
            <a:off x="7144238" y="2743200"/>
            <a:ext cx="1847362" cy="1752600"/>
          </a:xfrm>
          <a:prstGeom prst="rect">
            <a:avLst/>
          </a:prstGeom>
          <a:ln w="3175">
            <a:solidFill>
              <a:schemeClr val="tx1"/>
            </a:solidFill>
          </a:ln>
          <a:effectLst>
            <a:outerShdw blurRad="292100" dist="139700" dir="2700000" algn="tl" rotWithShape="0">
              <a:srgbClr val="333333">
                <a:alpha val="65000"/>
              </a:srgbClr>
            </a:outerShdw>
          </a:effectLst>
        </p:spPr>
      </p:pic>
      <p:pic>
        <p:nvPicPr>
          <p:cNvPr id="6" name="Content Placeholder 4" descr="40 MVA.JPG"/>
          <p:cNvPicPr>
            <a:picLocks noChangeAspect="1"/>
          </p:cNvPicPr>
          <p:nvPr/>
        </p:nvPicPr>
        <p:blipFill>
          <a:blip r:embed="rId3" cstate="print"/>
          <a:stretch>
            <a:fillRect/>
          </a:stretch>
        </p:blipFill>
        <p:spPr bwMode="auto">
          <a:xfrm>
            <a:off x="6477000" y="914400"/>
            <a:ext cx="2133600" cy="1600200"/>
          </a:xfrm>
          <a:prstGeom prst="rect">
            <a:avLst/>
          </a:prstGeom>
          <a:ln w="3175">
            <a:solidFill>
              <a:schemeClr val="tx1"/>
            </a:solidFill>
          </a:ln>
          <a:effectLst>
            <a:outerShdw blurRad="292100" dist="139700" dir="2700000" algn="tl" rotWithShape="0">
              <a:srgbClr val="333333">
                <a:alpha val="65000"/>
              </a:srgbClr>
            </a:outerShdw>
          </a:effectLst>
        </p:spPr>
      </p:pic>
      <p:pic>
        <p:nvPicPr>
          <p:cNvPr id="7" name="Content Placeholder 5" descr="Comms.JPG"/>
          <p:cNvPicPr>
            <a:picLocks noChangeAspect="1"/>
          </p:cNvPicPr>
          <p:nvPr/>
        </p:nvPicPr>
        <p:blipFill>
          <a:blip r:embed="rId4" cstate="print"/>
          <a:stretch>
            <a:fillRect/>
          </a:stretch>
        </p:blipFill>
        <p:spPr bwMode="auto">
          <a:xfrm>
            <a:off x="6477000" y="4781550"/>
            <a:ext cx="2057400" cy="1543050"/>
          </a:xfrm>
          <a:prstGeom prst="rect">
            <a:avLst/>
          </a:prstGeom>
          <a:ln w="3175">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8610600" cy="838200"/>
          </a:xfrm>
        </p:spPr>
        <p:txBody>
          <a:bodyPr/>
          <a:lstStyle/>
          <a:p>
            <a:pPr>
              <a:tabLst>
                <a:tab pos="457200" algn="l"/>
              </a:tabLst>
            </a:pPr>
            <a:r>
              <a:rPr lang="en-US" b="1" dirty="0" smtClean="0"/>
              <a:t>Research and User Support Facility</a:t>
            </a:r>
            <a:endParaRPr lang="en-US" sz="2800" b="1" dirty="0"/>
          </a:p>
        </p:txBody>
      </p:sp>
      <p:sp>
        <p:nvSpPr>
          <p:cNvPr id="3" name="Content Placeholder 2"/>
          <p:cNvSpPr>
            <a:spLocks noGrp="1"/>
          </p:cNvSpPr>
          <p:nvPr>
            <p:ph idx="1"/>
          </p:nvPr>
        </p:nvSpPr>
        <p:spPr>
          <a:xfrm>
            <a:off x="304800" y="1447800"/>
            <a:ext cx="4419600" cy="4724400"/>
          </a:xfrm>
        </p:spPr>
        <p:txBody>
          <a:bodyPr>
            <a:normAutofit/>
          </a:bodyPr>
          <a:lstStyle/>
          <a:p>
            <a:r>
              <a:rPr lang="en-US" sz="2000" b="1" dirty="0" smtClean="0"/>
              <a:t>Scope</a:t>
            </a:r>
          </a:p>
          <a:p>
            <a:pPr lvl="1"/>
            <a:r>
              <a:rPr lang="en-US" sz="1800" dirty="0" smtClean="0"/>
              <a:t>Construction of 95K SF in two additional wings with expanded atrium</a:t>
            </a:r>
          </a:p>
          <a:p>
            <a:pPr lvl="1"/>
            <a:r>
              <a:rPr lang="en-US" sz="1800" dirty="0" smtClean="0"/>
              <a:t>Rehabilitation of 67.3K SF of current space in the facility</a:t>
            </a:r>
          </a:p>
          <a:p>
            <a:pPr lvl="1"/>
            <a:r>
              <a:rPr lang="en-US" sz="1800" dirty="0" smtClean="0"/>
              <a:t>$78-$91M</a:t>
            </a:r>
          </a:p>
          <a:p>
            <a:pPr lvl="1"/>
            <a:endParaRPr lang="en-US" sz="1800" dirty="0" smtClean="0"/>
          </a:p>
          <a:p>
            <a:r>
              <a:rPr lang="en-US" sz="2000" b="1" dirty="0" smtClean="0"/>
              <a:t>Schedule</a:t>
            </a:r>
            <a:endParaRPr lang="en-US" sz="2000" b="1" dirty="0" smtClean="0">
              <a:solidFill>
                <a:srgbClr val="00B0F0"/>
              </a:solidFill>
            </a:endParaRPr>
          </a:p>
          <a:p>
            <a:pPr lvl="1"/>
            <a:r>
              <a:rPr lang="en-US" sz="1800" dirty="0" smtClean="0"/>
              <a:t>FY19 Design/Build Start</a:t>
            </a:r>
          </a:p>
          <a:p>
            <a:pPr lvl="1"/>
            <a:r>
              <a:rPr lang="en-US" sz="1800" dirty="0" smtClean="0"/>
              <a:t>FY20 New Construction/Rehab</a:t>
            </a:r>
          </a:p>
          <a:p>
            <a:pPr lvl="1"/>
            <a:r>
              <a:rPr lang="en-US" sz="1800" dirty="0" smtClean="0"/>
              <a:t>FY21 Project Complete</a:t>
            </a:r>
            <a:endParaRPr lang="en-US" sz="1800" dirty="0"/>
          </a:p>
        </p:txBody>
      </p:sp>
      <p:pic>
        <p:nvPicPr>
          <p:cNvPr id="2050" name="Picture 2"/>
          <p:cNvPicPr>
            <a:picLocks noChangeAspect="1" noChangeArrowheads="1"/>
          </p:cNvPicPr>
          <p:nvPr/>
        </p:nvPicPr>
        <p:blipFill>
          <a:blip r:embed="rId3" cstate="print"/>
          <a:srcRect/>
          <a:stretch>
            <a:fillRect/>
          </a:stretch>
        </p:blipFill>
        <p:spPr bwMode="auto">
          <a:xfrm>
            <a:off x="4876800" y="914400"/>
            <a:ext cx="3836894" cy="2964873"/>
          </a:xfrm>
          <a:prstGeom prst="rect">
            <a:avLst/>
          </a:prstGeom>
          <a:ln>
            <a:noFill/>
          </a:ln>
          <a:effectLst>
            <a:outerShdw blurRad="292100" dist="139700" dir="2700000" algn="tl" rotWithShape="0">
              <a:srgbClr val="333333">
                <a:alpha val="65000"/>
              </a:srgbClr>
            </a:outerShdw>
          </a:effectLst>
        </p:spPr>
      </p:pic>
      <p:pic>
        <p:nvPicPr>
          <p:cNvPr id="5" name="Picture 4" descr="C:\Documents and Settings\sprouse\Local Settings\Temp\Rendering_CCA Phase II.jpg"/>
          <p:cNvPicPr/>
          <p:nvPr/>
        </p:nvPicPr>
        <p:blipFill>
          <a:blip r:embed="rId4" cstate="print"/>
          <a:srcRect/>
          <a:stretch>
            <a:fillRect/>
          </a:stretch>
        </p:blipFill>
        <p:spPr bwMode="auto">
          <a:xfrm>
            <a:off x="4876800" y="4034728"/>
            <a:ext cx="4038600" cy="225494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850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Science Lab Operations</a:t>
            </a:r>
            <a:r>
              <a:rPr kumimoji="0" lang="en-US" sz="3200" b="1" i="0" u="none" strike="noStrike" kern="0" cap="none" spc="0" normalizeH="0" noProof="0" dirty="0" smtClean="0">
                <a:ln>
                  <a:noFill/>
                </a:ln>
                <a:solidFill>
                  <a:schemeClr val="tx2"/>
                </a:solidFill>
                <a:effectLst/>
                <a:uLnTx/>
                <a:uFillTx/>
                <a:latin typeface="Arial" pitchFamily="34" charset="0"/>
                <a:ea typeface="+mj-ea"/>
                <a:cs typeface="Arial" pitchFamily="34" charset="0"/>
              </a:rPr>
              <a:t> Improvement Committee (OIC)</a:t>
            </a:r>
            <a:endParaRPr kumimoji="0" lang="en-US" sz="2800" b="1" i="0" u="none" strike="noStrike" kern="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3" name="Content Placeholder 6" descr="OIC Figs 010312 fig1-mb.jpg"/>
          <p:cNvPicPr>
            <a:picLocks/>
          </p:cNvPicPr>
          <p:nvPr/>
        </p:nvPicPr>
        <p:blipFill>
          <a:blip r:embed="rId2" cstate="print"/>
          <a:srcRect t="3695" b="5467"/>
          <a:stretch>
            <a:fillRect/>
          </a:stretch>
        </p:blipFill>
        <p:spPr>
          <a:xfrm>
            <a:off x="3276600" y="1219200"/>
            <a:ext cx="5715000" cy="483019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Text Placeholder 5"/>
          <p:cNvSpPr txBox="1">
            <a:spLocks/>
          </p:cNvSpPr>
          <p:nvPr/>
        </p:nvSpPr>
        <p:spPr>
          <a:xfrm>
            <a:off x="76200" y="990600"/>
            <a:ext cx="2971800" cy="5181600"/>
          </a:xfrm>
          <a:prstGeom prst="rect">
            <a:avLst/>
          </a:prstGeom>
        </p:spPr>
        <p:txBody>
          <a:bodyPr>
            <a:normAutofit fontScale="62500" lnSpcReduction="20000"/>
          </a:bodyPr>
          <a:lstStyle/>
          <a:p>
            <a:pPr marL="401638" marR="0" lvl="1" indent="-346075" algn="ctr" defTabSz="914400" rtl="0" eaLnBrk="1" fontAlgn="base" latinLnBrk="0" hangingPunct="1">
              <a:lnSpc>
                <a:spcPct val="120000"/>
              </a:lnSpc>
              <a:spcBef>
                <a:spcPts val="1000"/>
              </a:spcBef>
              <a:spcAft>
                <a:spcPct val="0"/>
              </a:spcAft>
              <a:buClrTx/>
              <a:buSzTx/>
              <a:tabLst/>
              <a:defRPr/>
            </a:pPr>
            <a:r>
              <a:rPr kumimoji="0" lang="en-US" sz="2900" b="1" i="0" u="none" strike="noStrike" kern="0" cap="all" spc="0" normalizeH="0" baseline="0" noProof="0" dirty="0" smtClean="0">
                <a:ln>
                  <a:noFill/>
                </a:ln>
                <a:solidFill>
                  <a:schemeClr val="tx1"/>
                </a:solidFill>
                <a:effectLst/>
                <a:uLnTx/>
                <a:uFillTx/>
                <a:latin typeface="Arial" pitchFamily="34" charset="0"/>
                <a:cs typeface="Arial" pitchFamily="34" charset="0"/>
              </a:rPr>
              <a:t>OIC Objectives</a:t>
            </a:r>
            <a:endParaRPr kumimoji="0" lang="en-US" sz="2900" b="0" i="0" u="none" strike="noStrike" kern="0" cap="all" spc="0" normalizeH="0" baseline="0" noProof="0" dirty="0" smtClean="0">
              <a:ln>
                <a:noFill/>
              </a:ln>
              <a:solidFill>
                <a:schemeClr val="tx1"/>
              </a:solidFill>
              <a:effectLst/>
              <a:uLnTx/>
              <a:uFillTx/>
              <a:latin typeface="+mj-lt"/>
              <a:cs typeface="Arial" pitchFamily="34" charset="0"/>
            </a:endParaRPr>
          </a:p>
          <a:p>
            <a:pPr marL="401638" marR="0" lvl="1" indent="-346075" algn="l" defTabSz="914400" rtl="0" eaLnBrk="1" fontAlgn="base" latinLnBrk="0" hangingPunct="1">
              <a:lnSpc>
                <a:spcPct val="120000"/>
              </a:lnSpc>
              <a:spcBef>
                <a:spcPts val="1000"/>
              </a:spcBef>
              <a:spcAft>
                <a:spcPct val="0"/>
              </a:spcAft>
              <a:buClrTx/>
              <a:buSzTx/>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Leverage established programs and initiatives being managed and improved under the SC Contractor Assurance System </a:t>
            </a:r>
          </a:p>
          <a:p>
            <a:pPr marL="401638" marR="0" lvl="1" indent="-346075" algn="l" defTabSz="914400" rtl="0" eaLnBrk="1" fontAlgn="base" latinLnBrk="0" hangingPunct="1">
              <a:lnSpc>
                <a:spcPct val="120000"/>
              </a:lnSpc>
              <a:spcBef>
                <a:spcPts val="1000"/>
              </a:spcBef>
              <a:spcAft>
                <a:spcPct val="0"/>
              </a:spcAft>
              <a:buClrTx/>
              <a:buSzTx/>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Collect and share best business practices  </a:t>
            </a:r>
          </a:p>
          <a:p>
            <a:pPr marL="401638" marR="0" lvl="1" indent="-346075" algn="l" defTabSz="914400" rtl="0" eaLnBrk="1" fontAlgn="base" latinLnBrk="0" hangingPunct="1">
              <a:lnSpc>
                <a:spcPct val="120000"/>
              </a:lnSpc>
              <a:spcBef>
                <a:spcPts val="1000"/>
              </a:spcBef>
              <a:spcAft>
                <a:spcPct val="0"/>
              </a:spcAft>
              <a:buClrTx/>
              <a:buSzTx/>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Produce analysis and reports on achieved efficiencies</a:t>
            </a:r>
          </a:p>
          <a:p>
            <a:pPr marL="401638" marR="0" lvl="1" indent="-346075" algn="l" defTabSz="914400" rtl="0" eaLnBrk="1" fontAlgn="base" latinLnBrk="0" hangingPunct="1">
              <a:lnSpc>
                <a:spcPct val="120000"/>
              </a:lnSpc>
              <a:spcBef>
                <a:spcPts val="1000"/>
              </a:spcBef>
              <a:spcAft>
                <a:spcPct val="0"/>
              </a:spcAft>
              <a:buClrTx/>
              <a:buSzTx/>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Collect and report on successes and progress on </a:t>
            </a:r>
            <a:r>
              <a:rPr kumimoji="0" lang="en-US" sz="2400" b="0" i="0" u="none" strike="noStrike" kern="0" cap="none" spc="0" normalizeH="0" baseline="0" noProof="0" dirty="0" err="1" smtClean="0">
                <a:ln>
                  <a:noFill/>
                </a:ln>
                <a:solidFill>
                  <a:schemeClr val="tx1"/>
                </a:solidFill>
                <a:effectLst/>
                <a:uLnTx/>
                <a:uFillTx/>
                <a:latin typeface="Arial" pitchFamily="34" charset="0"/>
                <a:cs typeface="Arial" pitchFamily="34" charset="0"/>
              </a:rPr>
              <a:t>on</a:t>
            </a: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-going and planned initiatives</a:t>
            </a:r>
          </a:p>
          <a:p>
            <a:pPr marL="401638" marR="0" lvl="1" indent="-346075" algn="l" defTabSz="914400" rtl="0" eaLnBrk="1" fontAlgn="base" latinLnBrk="0" hangingPunct="1">
              <a:lnSpc>
                <a:spcPct val="120000"/>
              </a:lnSpc>
              <a:spcBef>
                <a:spcPts val="1000"/>
              </a:spcBef>
              <a:spcAft>
                <a:spcPct val="0"/>
              </a:spcAft>
              <a:buClrTx/>
              <a:buSzTx/>
              <a:buFont typeface="Wingdings" pitchFamily="2" charset="2"/>
              <a:buChar char="q"/>
              <a:tabLst/>
              <a:defRP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Identify SMEs to evaluate potential efficiencies and recommend new initiatives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365125" y="-59376"/>
            <a:ext cx="8778875" cy="6416811"/>
            <a:chOff x="460375" y="-35627"/>
            <a:chExt cx="8778875" cy="6416811"/>
          </a:xfrm>
        </p:grpSpPr>
        <p:sp>
          <p:nvSpPr>
            <p:cNvPr id="31" name="AutoShape 23"/>
            <p:cNvSpPr>
              <a:spLocks noChangeArrowheads="1"/>
            </p:cNvSpPr>
            <p:nvPr/>
          </p:nvSpPr>
          <p:spPr bwMode="auto">
            <a:xfrm rot="10800000" flipH="1">
              <a:off x="533399" y="762000"/>
              <a:ext cx="2895600" cy="5181600"/>
            </a:xfrm>
            <a:prstGeom prst="curvedRightArrow">
              <a:avLst>
                <a:gd name="adj1" fmla="val 44235"/>
                <a:gd name="adj2" fmla="val 82174"/>
                <a:gd name="adj3" fmla="val 33333"/>
              </a:avLst>
            </a:prstGeom>
            <a:gradFill flip="none" rotWithShape="1">
              <a:gsLst>
                <a:gs pos="0">
                  <a:srgbClr val="FFFFFF">
                    <a:lumMod val="50000"/>
                    <a:tint val="66000"/>
                    <a:satMod val="160000"/>
                  </a:srgbClr>
                </a:gs>
                <a:gs pos="50000">
                  <a:srgbClr val="FFFFFF">
                    <a:lumMod val="50000"/>
                    <a:tint val="44500"/>
                    <a:satMod val="160000"/>
                  </a:srgbClr>
                </a:gs>
                <a:gs pos="100000">
                  <a:srgbClr val="FFFFFF">
                    <a:lumMod val="50000"/>
                    <a:tint val="23500"/>
                    <a:satMod val="160000"/>
                  </a:srgbClr>
                </a:gs>
              </a:gsLst>
              <a:lin ang="2700000" scaled="1"/>
              <a:tileRect/>
            </a:gradFill>
            <a:ln w="9525">
              <a:noFill/>
              <a:miter lim="800000"/>
              <a:headEnd/>
              <a:tailEnd/>
            </a:ln>
            <a:effectLst>
              <a:outerShdw blurRad="50800" dist="38100" dir="2700000" algn="tl" rotWithShape="0">
                <a:prstClr val="black">
                  <a:alpha val="40000"/>
                </a:prstClr>
              </a:outerShdw>
            </a:effectLst>
          </p:spPr>
          <p:txBody>
            <a:bodyPr rot="10800000" anchor="ctr"/>
            <a:lstStyle/>
            <a:p>
              <a:pPr algn="ctr" fontAlgn="base">
                <a:spcBef>
                  <a:spcPct val="0"/>
                </a:spcBef>
                <a:spcAft>
                  <a:spcPct val="0"/>
                </a:spcAft>
                <a:defRPr/>
              </a:pPr>
              <a:endParaRPr lang="en-US" kern="0" dirty="0">
                <a:solidFill>
                  <a:srgbClr val="000000"/>
                </a:solidFill>
                <a:latin typeface="Arial" charset="0"/>
                <a:cs typeface="Arial" charset="0"/>
              </a:endParaRPr>
            </a:p>
          </p:txBody>
        </p:sp>
        <p:sp>
          <p:nvSpPr>
            <p:cNvPr id="32" name="AutoShape 23"/>
            <p:cNvSpPr>
              <a:spLocks noChangeArrowheads="1"/>
            </p:cNvSpPr>
            <p:nvPr/>
          </p:nvSpPr>
          <p:spPr bwMode="auto">
            <a:xfrm flipH="1">
              <a:off x="5943600" y="1066800"/>
              <a:ext cx="2743200" cy="5105400"/>
            </a:xfrm>
            <a:prstGeom prst="curvedRightArrow">
              <a:avLst>
                <a:gd name="adj1" fmla="val 44235"/>
                <a:gd name="adj2" fmla="val 82174"/>
                <a:gd name="adj3" fmla="val 33333"/>
              </a:avLst>
            </a:prstGeom>
            <a:gradFill flip="none" rotWithShape="1">
              <a:gsLst>
                <a:gs pos="0">
                  <a:srgbClr val="FFFFFF">
                    <a:lumMod val="50000"/>
                    <a:tint val="66000"/>
                    <a:satMod val="160000"/>
                  </a:srgbClr>
                </a:gs>
                <a:gs pos="50000">
                  <a:srgbClr val="FFFFFF">
                    <a:lumMod val="50000"/>
                    <a:tint val="44500"/>
                    <a:satMod val="160000"/>
                  </a:srgbClr>
                </a:gs>
                <a:gs pos="100000">
                  <a:srgbClr val="FFFFFF">
                    <a:lumMod val="50000"/>
                    <a:tint val="23500"/>
                    <a:satMod val="160000"/>
                  </a:srgbClr>
                </a:gs>
              </a:gsLst>
              <a:lin ang="2700000" scaled="1"/>
              <a:tileRect/>
            </a:gradFill>
            <a:ln w="9525">
              <a:noFill/>
              <a:miter lim="800000"/>
              <a:headEnd/>
              <a:tailEnd/>
            </a:ln>
            <a:effectLst>
              <a:outerShdw blurRad="50800" dist="38100" dir="2700000" algn="tl" rotWithShape="0">
                <a:prstClr val="black">
                  <a:alpha val="40000"/>
                </a:prstClr>
              </a:outerShdw>
            </a:effectLst>
          </p:spPr>
          <p:txBody>
            <a:bodyPr rot="10800000" anchor="ctr"/>
            <a:lstStyle/>
            <a:p>
              <a:pPr algn="ctr" fontAlgn="base">
                <a:spcBef>
                  <a:spcPct val="0"/>
                </a:spcBef>
                <a:spcAft>
                  <a:spcPct val="0"/>
                </a:spcAft>
                <a:defRPr/>
              </a:pPr>
              <a:endParaRPr lang="en-US" kern="0" dirty="0">
                <a:solidFill>
                  <a:srgbClr val="000000"/>
                </a:solidFill>
                <a:latin typeface="Arial" charset="0"/>
                <a:cs typeface="Arial" charset="0"/>
              </a:endParaRPr>
            </a:p>
          </p:txBody>
        </p:sp>
        <p:sp>
          <p:nvSpPr>
            <p:cNvPr id="6" name="Title 1"/>
            <p:cNvSpPr txBox="1">
              <a:spLocks/>
            </p:cNvSpPr>
            <p:nvPr/>
          </p:nvSpPr>
          <p:spPr>
            <a:xfrm>
              <a:off x="762000" y="-35627"/>
              <a:ext cx="8477250" cy="745175"/>
            </a:xfrm>
            <a:prstGeom prst="rect">
              <a:avLst/>
            </a:prstGeom>
          </p:spPr>
          <p:txBody>
            <a:bodyPr/>
            <a:lstStyle/>
            <a:p>
              <a:pPr algn="ctr" fontAlgn="base">
                <a:spcBef>
                  <a:spcPct val="0"/>
                </a:spcBef>
                <a:spcAft>
                  <a:spcPct val="0"/>
                </a:spcAft>
                <a:defRPr/>
              </a:pPr>
              <a:r>
                <a:rPr lang="en-US" sz="2400" b="1" kern="0" dirty="0" smtClean="0">
                  <a:solidFill>
                    <a:srgbClr val="000000"/>
                  </a:solidFill>
                  <a:latin typeface="Arial" pitchFamily="34" charset="0"/>
                  <a:cs typeface="Arial" pitchFamily="34" charset="0"/>
                </a:rPr>
                <a:t>SC Laboratory Mission Reinvestment</a:t>
              </a:r>
              <a:endParaRPr lang="en-US" sz="2400" b="1" kern="0" dirty="0" smtClean="0">
                <a:solidFill>
                  <a:srgbClr val="C00000"/>
                </a:solidFill>
                <a:latin typeface="Arial" pitchFamily="34" charset="0"/>
                <a:cs typeface="Arial" pitchFamily="34" charset="0"/>
              </a:endParaRPr>
            </a:p>
            <a:p>
              <a:pPr algn="ctr" fontAlgn="base">
                <a:spcBef>
                  <a:spcPct val="0"/>
                </a:spcBef>
                <a:spcAft>
                  <a:spcPct val="0"/>
                </a:spcAft>
                <a:defRPr/>
              </a:pPr>
              <a:r>
                <a:rPr lang="en-US" sz="2400" b="1" i="1" kern="0" dirty="0" smtClean="0">
                  <a:solidFill>
                    <a:srgbClr val="3366FF"/>
                  </a:solidFill>
                  <a:latin typeface="Arial" pitchFamily="34" charset="0"/>
                  <a:cs typeface="Arial" pitchFamily="34" charset="0"/>
                </a:rPr>
                <a:t>FY11 Cost Savings/Avoidance for All Labs</a:t>
              </a:r>
              <a:endParaRPr lang="en-US" sz="2400" b="1" i="1" kern="0" dirty="0">
                <a:solidFill>
                  <a:srgbClr val="3366FF"/>
                </a:solidFill>
                <a:latin typeface="Arial" pitchFamily="34" charset="0"/>
                <a:cs typeface="Arial" pitchFamily="34" charset="0"/>
              </a:endParaRPr>
            </a:p>
          </p:txBody>
        </p:sp>
        <p:grpSp>
          <p:nvGrpSpPr>
            <p:cNvPr id="3" name="Group 21"/>
            <p:cNvGrpSpPr/>
            <p:nvPr/>
          </p:nvGrpSpPr>
          <p:grpSpPr>
            <a:xfrm>
              <a:off x="460375" y="899755"/>
              <a:ext cx="8683625" cy="5481429"/>
              <a:chOff x="384175" y="899755"/>
              <a:chExt cx="8683625" cy="5481429"/>
            </a:xfrm>
          </p:grpSpPr>
          <p:sp>
            <p:nvSpPr>
              <p:cNvPr id="10" name="Rectangle 9"/>
              <p:cNvSpPr/>
              <p:nvPr/>
            </p:nvSpPr>
            <p:spPr>
              <a:xfrm>
                <a:off x="431800" y="4603749"/>
                <a:ext cx="2438400" cy="784830"/>
              </a:xfrm>
              <a:prstGeom prst="rect">
                <a:avLst/>
              </a:prstGeom>
            </p:spPr>
            <p:txBody>
              <a:bodyPr wrap="square">
                <a:spAutoFit/>
              </a:bodyPr>
              <a:lstStyle/>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Re-engineered processes</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Performance reviews</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Value engineering</a:t>
                </a:r>
              </a:p>
              <a:p>
                <a:pPr marL="238049" indent="-238049" algn="ctr" fontAlgn="base">
                  <a:spcBef>
                    <a:spcPct val="0"/>
                  </a:spcBef>
                  <a:spcAft>
                    <a:spcPct val="0"/>
                  </a:spcAft>
                  <a:defRPr/>
                </a:pPr>
                <a:r>
                  <a:rPr lang="en-US" sz="1200" b="1" i="1" dirty="0" smtClean="0">
                    <a:solidFill>
                      <a:srgbClr val="008000"/>
                    </a:solidFill>
                    <a:latin typeface="Arial" pitchFamily="34" charset="0"/>
                    <a:cs typeface="Arial" pitchFamily="34" charset="0"/>
                  </a:rPr>
                  <a:t>Subtotal $0.7M</a:t>
                </a:r>
                <a:endParaRPr lang="en-US" sz="1200" b="1" i="1" dirty="0">
                  <a:solidFill>
                    <a:srgbClr val="008000"/>
                  </a:solidFill>
                  <a:latin typeface="Arial" pitchFamily="34" charset="0"/>
                  <a:cs typeface="Arial" pitchFamily="34" charset="0"/>
                </a:endParaRPr>
              </a:p>
            </p:txBody>
          </p:sp>
          <p:sp>
            <p:nvSpPr>
              <p:cNvPr id="12" name="AutoShape 10"/>
              <p:cNvSpPr>
                <a:spLocks noChangeArrowheads="1"/>
              </p:cNvSpPr>
              <p:nvPr/>
            </p:nvSpPr>
            <p:spPr bwMode="auto">
              <a:xfrm>
                <a:off x="6019800" y="899755"/>
                <a:ext cx="2043117" cy="744974"/>
              </a:xfrm>
              <a:prstGeom prst="roundRect">
                <a:avLst>
                  <a:gd name="adj" fmla="val 16667"/>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5400">
                <a:noFill/>
                <a:round/>
                <a:headEnd/>
                <a:tailEnd/>
              </a:ln>
              <a:effectLst/>
              <a:scene3d>
                <a:camera prst="orthographicFront"/>
                <a:lightRig rig="threePt" dir="t"/>
              </a:scene3d>
              <a:sp3d>
                <a:bevelT w="114300" prst="artDeco"/>
              </a:sp3d>
            </p:spPr>
            <p:txBody>
              <a:bodyPr anchor="ctr"/>
              <a:lstStyle/>
              <a:p>
                <a:pPr algn="ctr" fontAlgn="base">
                  <a:spcBef>
                    <a:spcPct val="0"/>
                  </a:spcBef>
                  <a:spcAft>
                    <a:spcPct val="0"/>
                  </a:spcAft>
                </a:pPr>
                <a:r>
                  <a:rPr lang="en-US" sz="1500" b="1" dirty="0" smtClean="0">
                    <a:solidFill>
                      <a:srgbClr val="000000"/>
                    </a:solidFill>
                    <a:latin typeface="Arial" pitchFamily="34" charset="0"/>
                    <a:ea typeface="Calibri"/>
                    <a:cs typeface="Arial" pitchFamily="34" charset="0"/>
                  </a:rPr>
                  <a:t>Infrastructure Mission Readiness</a:t>
                </a:r>
                <a:endParaRPr lang="en-US" sz="1500" b="1" dirty="0">
                  <a:solidFill>
                    <a:srgbClr val="000000"/>
                  </a:solidFill>
                  <a:latin typeface="Arial" pitchFamily="34" charset="0"/>
                  <a:cs typeface="Arial" pitchFamily="34" charset="0"/>
                </a:endParaRPr>
              </a:p>
            </p:txBody>
          </p:sp>
          <p:sp>
            <p:nvSpPr>
              <p:cNvPr id="13" name="AutoShape 11"/>
              <p:cNvSpPr>
                <a:spLocks noChangeArrowheads="1"/>
              </p:cNvSpPr>
              <p:nvPr/>
            </p:nvSpPr>
            <p:spPr bwMode="auto">
              <a:xfrm>
                <a:off x="384175" y="3746499"/>
                <a:ext cx="2043117" cy="821174"/>
              </a:xfrm>
              <a:prstGeom prst="roundRect">
                <a:avLst>
                  <a:gd name="adj" fmla="val 16667"/>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5400">
                <a:noFill/>
                <a:round/>
                <a:headEnd/>
                <a:tailEnd/>
              </a:ln>
              <a:effectLst/>
              <a:scene3d>
                <a:camera prst="orthographicFront"/>
                <a:lightRig rig="threePt" dir="t"/>
              </a:scene3d>
              <a:sp3d>
                <a:bevelT w="114300" prst="artDeco"/>
              </a:sp3d>
            </p:spPr>
            <p:txBody>
              <a:bodyPr anchor="ctr"/>
              <a:lstStyle/>
              <a:p>
                <a:pPr algn="ctr" fontAlgn="base">
                  <a:spcBef>
                    <a:spcPct val="0"/>
                  </a:spcBef>
                  <a:spcAft>
                    <a:spcPct val="0"/>
                  </a:spcAft>
                  <a:defRPr/>
                </a:pPr>
                <a:r>
                  <a:rPr lang="en-US" sz="1500" b="1" dirty="0" smtClean="0">
                    <a:solidFill>
                      <a:srgbClr val="000000"/>
                    </a:solidFill>
                    <a:latin typeface="Arial" pitchFamily="34" charset="0"/>
                    <a:cs typeface="Arial" pitchFamily="34" charset="0"/>
                  </a:rPr>
                  <a:t>Project Management</a:t>
                </a:r>
                <a:endParaRPr lang="en-US" sz="1500" b="1" dirty="0">
                  <a:solidFill>
                    <a:srgbClr val="000000"/>
                  </a:solidFill>
                  <a:latin typeface="Arial" pitchFamily="34" charset="0"/>
                  <a:cs typeface="Arial" pitchFamily="34" charset="0"/>
                </a:endParaRPr>
              </a:p>
            </p:txBody>
          </p:sp>
          <p:sp>
            <p:nvSpPr>
              <p:cNvPr id="14" name="AutoShape 15"/>
              <p:cNvSpPr>
                <a:spLocks noChangeArrowheads="1"/>
              </p:cNvSpPr>
              <p:nvPr/>
            </p:nvSpPr>
            <p:spPr bwMode="auto">
              <a:xfrm>
                <a:off x="762000" y="914400"/>
                <a:ext cx="2043117" cy="744974"/>
              </a:xfrm>
              <a:prstGeom prst="roundRect">
                <a:avLst>
                  <a:gd name="adj" fmla="val 16667"/>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5400">
                <a:noFill/>
                <a:round/>
                <a:headEnd/>
                <a:tailEnd/>
              </a:ln>
              <a:effectLst/>
              <a:scene3d>
                <a:camera prst="orthographicFront"/>
                <a:lightRig rig="threePt" dir="t"/>
              </a:scene3d>
              <a:sp3d>
                <a:bevelT w="114300" prst="artDeco"/>
              </a:sp3d>
            </p:spPr>
            <p:txBody>
              <a:bodyPr anchor="ctr"/>
              <a:lstStyle/>
              <a:p>
                <a:pPr algn="ctr" fontAlgn="base">
                  <a:spcBef>
                    <a:spcPct val="0"/>
                  </a:spcBef>
                  <a:spcAft>
                    <a:spcPct val="0"/>
                  </a:spcAft>
                </a:pPr>
                <a:r>
                  <a:rPr lang="en-US" sz="1500" b="1" dirty="0" smtClean="0">
                    <a:solidFill>
                      <a:srgbClr val="000000"/>
                    </a:solidFill>
                    <a:latin typeface="Arial" pitchFamily="34" charset="0"/>
                    <a:ea typeface="Calibri"/>
                    <a:cs typeface="Arial" pitchFamily="34" charset="0"/>
                  </a:rPr>
                  <a:t>Acquisition Optimization</a:t>
                </a:r>
                <a:endParaRPr lang="en-US" sz="1500" b="1" dirty="0">
                  <a:solidFill>
                    <a:srgbClr val="000000"/>
                  </a:solidFill>
                  <a:latin typeface="Arial" charset="0"/>
                  <a:cs typeface="Arial" charset="0"/>
                </a:endParaRPr>
              </a:p>
            </p:txBody>
          </p:sp>
          <p:sp>
            <p:nvSpPr>
              <p:cNvPr id="16" name="AutoShape 11"/>
              <p:cNvSpPr>
                <a:spLocks noChangeArrowheads="1"/>
              </p:cNvSpPr>
              <p:nvPr/>
            </p:nvSpPr>
            <p:spPr bwMode="auto">
              <a:xfrm>
                <a:off x="3657600" y="4572000"/>
                <a:ext cx="2043117" cy="700445"/>
              </a:xfrm>
              <a:prstGeom prst="roundRect">
                <a:avLst>
                  <a:gd name="adj" fmla="val 16667"/>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5400">
                <a:noFill/>
                <a:round/>
                <a:headEnd/>
                <a:tailEnd/>
              </a:ln>
              <a:effectLst/>
              <a:scene3d>
                <a:camera prst="orthographicFront"/>
                <a:lightRig rig="threePt" dir="t"/>
              </a:scene3d>
              <a:sp3d>
                <a:bevelT w="114300" prst="artDeco"/>
              </a:sp3d>
            </p:spPr>
            <p:txBody>
              <a:bodyPr anchor="ctr"/>
              <a:lstStyle/>
              <a:p>
                <a:pPr algn="ctr" fontAlgn="base">
                  <a:spcBef>
                    <a:spcPct val="0"/>
                  </a:spcBef>
                  <a:spcAft>
                    <a:spcPct val="0"/>
                  </a:spcAft>
                  <a:defRPr/>
                </a:pPr>
                <a:r>
                  <a:rPr lang="en-US" sz="1500" b="1" dirty="0" smtClean="0">
                    <a:solidFill>
                      <a:srgbClr val="000000"/>
                    </a:solidFill>
                    <a:latin typeface="Arial" pitchFamily="34" charset="0"/>
                    <a:cs typeface="Arial" pitchFamily="34" charset="0"/>
                  </a:rPr>
                  <a:t>Business Management Systems</a:t>
                </a:r>
                <a:endParaRPr lang="en-US" sz="1500" b="1" dirty="0">
                  <a:solidFill>
                    <a:srgbClr val="000000"/>
                  </a:solidFill>
                  <a:latin typeface="Arial" pitchFamily="34" charset="0"/>
                  <a:cs typeface="Arial" pitchFamily="34" charset="0"/>
                </a:endParaRPr>
              </a:p>
            </p:txBody>
          </p:sp>
          <p:sp>
            <p:nvSpPr>
              <p:cNvPr id="17" name="Rectangle 16"/>
              <p:cNvSpPr/>
              <p:nvPr/>
            </p:nvSpPr>
            <p:spPr>
              <a:xfrm>
                <a:off x="749300" y="1714499"/>
                <a:ext cx="2968625" cy="2031325"/>
              </a:xfrm>
              <a:prstGeom prst="rect">
                <a:avLst/>
              </a:prstGeom>
            </p:spPr>
            <p:txBody>
              <a:bodyPr wrap="square">
                <a:spAutoFit/>
              </a:bodyPr>
              <a:lstStyle/>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E-catalogues</a:t>
                </a:r>
              </a:p>
              <a:p>
                <a:pPr marL="142829" indent="-142829" fontAlgn="base">
                  <a:spcBef>
                    <a:spcPct val="0"/>
                  </a:spcBef>
                  <a:spcAft>
                    <a:spcPct val="0"/>
                  </a:spcAft>
                  <a:buFont typeface="Wingdings" charset="2"/>
                  <a:buChar char="§"/>
                  <a:defRPr/>
                </a:pPr>
                <a:r>
                  <a:rPr lang="en-US" sz="1100" b="1" dirty="0" err="1" smtClean="0">
                    <a:solidFill>
                      <a:srgbClr val="000000"/>
                    </a:solidFill>
                    <a:latin typeface="Arial" pitchFamily="34" charset="0"/>
                    <a:cs typeface="Arial" pitchFamily="34" charset="0"/>
                  </a:rPr>
                  <a:t>pCards</a:t>
                </a:r>
                <a:endParaRPr lang="en-US" sz="1100" b="1" dirty="0" smtClean="0">
                  <a:solidFill>
                    <a:srgbClr val="000000"/>
                  </a:solidFill>
                  <a:latin typeface="Arial" pitchFamily="34" charset="0"/>
                  <a:cs typeface="Arial" pitchFamily="34" charset="0"/>
                </a:endParaRP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Total Supply Chain Management Improvement </a:t>
                </a:r>
              </a:p>
              <a:p>
                <a:pPr marL="142829" indent="-142829" fontAlgn="base">
                  <a:spcBef>
                    <a:spcPct val="0"/>
                  </a:spcBef>
                  <a:spcAft>
                    <a:spcPct val="0"/>
                  </a:spcAft>
                  <a:buFont typeface="Wingdings" charset="2"/>
                  <a:buChar char="§"/>
                  <a:defRPr/>
                </a:pPr>
                <a:r>
                  <a:rPr lang="en-US" sz="1100" b="1" dirty="0" smtClean="0">
                    <a:latin typeface="Arial" pitchFamily="34" charset="0"/>
                    <a:cs typeface="Arial" pitchFamily="34" charset="0"/>
                  </a:rPr>
                  <a:t>ICPT-sponsored pricing agreements </a:t>
                </a:r>
              </a:p>
              <a:p>
                <a:pPr marL="142829" indent="-142829" fontAlgn="base">
                  <a:spcBef>
                    <a:spcPct val="0"/>
                  </a:spcBef>
                  <a:spcAft>
                    <a:spcPct val="0"/>
                  </a:spcAft>
                  <a:buFont typeface="Wingdings" charset="2"/>
                  <a:buChar char="§"/>
                  <a:defRPr/>
                </a:pPr>
                <a:r>
                  <a:rPr lang="en-US" sz="1100" b="1" dirty="0" smtClean="0">
                    <a:latin typeface="Arial" pitchFamily="34" charset="0"/>
                    <a:cs typeface="Arial" pitchFamily="34" charset="0"/>
                  </a:rPr>
                  <a:t>Reverse auctions </a:t>
                </a:r>
              </a:p>
              <a:p>
                <a:pPr lvl="1" fontAlgn="base">
                  <a:spcBef>
                    <a:spcPct val="0"/>
                  </a:spcBef>
                  <a:spcAft>
                    <a:spcPct val="0"/>
                  </a:spcAft>
                  <a:defRPr/>
                </a:pPr>
                <a:r>
                  <a:rPr lang="en-US" sz="1200" b="1" i="1" dirty="0" smtClean="0">
                    <a:solidFill>
                      <a:srgbClr val="008000"/>
                    </a:solidFill>
                    <a:latin typeface="Arial" pitchFamily="34" charset="0"/>
                    <a:cs typeface="Arial" pitchFamily="34" charset="0"/>
                  </a:rPr>
                  <a:t>Subtotal $52.5M</a:t>
                </a:r>
              </a:p>
              <a:p>
                <a:pPr marL="238049" indent="-238049" fontAlgn="base">
                  <a:spcBef>
                    <a:spcPct val="0"/>
                  </a:spcBef>
                  <a:spcAft>
                    <a:spcPct val="0"/>
                  </a:spcAft>
                  <a:defRPr/>
                </a:pPr>
                <a:endParaRPr lang="en-US" sz="1200" dirty="0" smtClean="0">
                  <a:solidFill>
                    <a:srgbClr val="000000"/>
                  </a:solidFill>
                  <a:latin typeface="Arial" pitchFamily="34" charset="0"/>
                  <a:cs typeface="Arial" pitchFamily="34" charset="0"/>
                </a:endParaRPr>
              </a:p>
              <a:p>
                <a:pPr marL="238049" indent="-238049" fontAlgn="base">
                  <a:spcBef>
                    <a:spcPct val="0"/>
                  </a:spcBef>
                  <a:spcAft>
                    <a:spcPct val="0"/>
                  </a:spcAft>
                  <a:buFont typeface="+mj-lt"/>
                  <a:buAutoNum type="arabicPeriod"/>
                  <a:defRPr/>
                </a:pPr>
                <a:endParaRPr lang="en-US" sz="1200" dirty="0" smtClean="0">
                  <a:solidFill>
                    <a:srgbClr val="000000"/>
                  </a:solidFill>
                  <a:latin typeface="Arial" pitchFamily="34" charset="0"/>
                  <a:cs typeface="Arial" pitchFamily="34" charset="0"/>
                </a:endParaRPr>
              </a:p>
              <a:p>
                <a:pPr marL="117437" indent="-117437" fontAlgn="base">
                  <a:spcBef>
                    <a:spcPct val="0"/>
                  </a:spcBef>
                  <a:spcAft>
                    <a:spcPct val="0"/>
                  </a:spcAft>
                  <a:buFont typeface="Arial" pitchFamily="34" charset="0"/>
                  <a:buChar char="•"/>
                  <a:defRPr/>
                </a:pPr>
                <a:endParaRPr lang="en-US" sz="1200" dirty="0">
                  <a:solidFill>
                    <a:srgbClr val="000000"/>
                  </a:solidFill>
                  <a:latin typeface="Arial" pitchFamily="34" charset="0"/>
                  <a:cs typeface="Arial" pitchFamily="34" charset="0"/>
                </a:endParaRPr>
              </a:p>
              <a:p>
                <a:pPr marL="117437" indent="-117437" fontAlgn="base">
                  <a:spcBef>
                    <a:spcPct val="0"/>
                  </a:spcBef>
                  <a:spcAft>
                    <a:spcPct val="0"/>
                  </a:spcAft>
                  <a:buFont typeface="Arial" pitchFamily="34" charset="0"/>
                  <a:buChar char="•"/>
                  <a:defRPr/>
                </a:pPr>
                <a:endParaRPr lang="en-US" sz="1200" dirty="0">
                  <a:solidFill>
                    <a:srgbClr val="000000"/>
                  </a:solidFill>
                  <a:latin typeface="Arial" pitchFamily="34" charset="0"/>
                  <a:cs typeface="Arial" pitchFamily="34" charset="0"/>
                </a:endParaRPr>
              </a:p>
            </p:txBody>
          </p:sp>
          <p:sp>
            <p:nvSpPr>
              <p:cNvPr id="18" name="Rectangle 17"/>
              <p:cNvSpPr/>
              <p:nvPr/>
            </p:nvSpPr>
            <p:spPr>
              <a:xfrm>
                <a:off x="6096000" y="1657290"/>
                <a:ext cx="2971800" cy="1123384"/>
              </a:xfrm>
              <a:prstGeom prst="rect">
                <a:avLst/>
              </a:prstGeom>
            </p:spPr>
            <p:txBody>
              <a:bodyPr wrap="square">
                <a:spAutoFit/>
              </a:bodyPr>
              <a:lstStyle/>
              <a:p>
                <a:pPr marL="142829" indent="-142829" fontAlgn="base">
                  <a:spcBef>
                    <a:spcPct val="0"/>
                  </a:spcBef>
                  <a:spcAft>
                    <a:spcPct val="0"/>
                  </a:spcAft>
                  <a:buFont typeface="Wingdings" charset="2"/>
                  <a:buChar char="§"/>
                  <a:defRPr/>
                </a:pPr>
                <a:r>
                  <a:rPr lang="en-US" sz="1100" b="1" dirty="0" smtClean="0">
                    <a:latin typeface="Arial" pitchFamily="34" charset="0"/>
                    <a:cs typeface="Arial" pitchFamily="34" charset="0"/>
                  </a:rPr>
                  <a:t>Safeguards &amp; Security Initiatives ($3.6M)</a:t>
                </a:r>
              </a:p>
              <a:p>
                <a:pPr marL="142829" indent="-142829" fontAlgn="base">
                  <a:spcBef>
                    <a:spcPct val="0"/>
                  </a:spcBef>
                  <a:spcAft>
                    <a:spcPct val="0"/>
                  </a:spcAft>
                  <a:buFont typeface="Wingdings" charset="2"/>
                  <a:buChar char="§"/>
                  <a:defRPr/>
                </a:pPr>
                <a:r>
                  <a:rPr lang="en-US" sz="1100" b="1" dirty="0">
                    <a:solidFill>
                      <a:srgbClr val="000000"/>
                    </a:solidFill>
                    <a:latin typeface="Arial" pitchFamily="34" charset="0"/>
                    <a:cs typeface="Arial" pitchFamily="34" charset="0"/>
                  </a:rPr>
                  <a:t>P</a:t>
                </a:r>
                <a:r>
                  <a:rPr lang="en-US" sz="1100" b="1" dirty="0" smtClean="0">
                    <a:solidFill>
                      <a:srgbClr val="000000"/>
                    </a:solidFill>
                    <a:latin typeface="Arial" pitchFamily="34" charset="0"/>
                    <a:cs typeface="Arial" pitchFamily="34" charset="0"/>
                  </a:rPr>
                  <a:t>redictive </a:t>
                </a:r>
                <a:r>
                  <a:rPr lang="en-US" sz="1100" b="1" dirty="0">
                    <a:solidFill>
                      <a:srgbClr val="000000"/>
                    </a:solidFill>
                    <a:latin typeface="Arial" pitchFamily="34" charset="0"/>
                    <a:cs typeface="Arial" pitchFamily="34" charset="0"/>
                  </a:rPr>
                  <a:t>maintenance programs </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Energy efficiency projects</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Re-engineered processes &amp; programs</a:t>
                </a:r>
              </a:p>
              <a:p>
                <a:pPr fontAlgn="base">
                  <a:spcBef>
                    <a:spcPct val="0"/>
                  </a:spcBef>
                  <a:spcAft>
                    <a:spcPct val="0"/>
                  </a:spcAft>
                  <a:defRPr/>
                </a:pPr>
                <a:r>
                  <a:rPr lang="en-US" sz="1100" b="1" i="1" dirty="0">
                    <a:solidFill>
                      <a:srgbClr val="000000"/>
                    </a:solidFill>
                    <a:latin typeface="Arial" pitchFamily="34" charset="0"/>
                    <a:cs typeface="Arial" pitchFamily="34" charset="0"/>
                  </a:rPr>
                  <a:t>	</a:t>
                </a:r>
                <a:r>
                  <a:rPr lang="en-US" sz="1200" b="1" i="1" dirty="0" smtClean="0">
                    <a:solidFill>
                      <a:srgbClr val="008000"/>
                    </a:solidFill>
                    <a:latin typeface="Arial" pitchFamily="34" charset="0"/>
                    <a:cs typeface="Arial" pitchFamily="34" charset="0"/>
                  </a:rPr>
                  <a:t>Subtotal $8.6M</a:t>
                </a:r>
                <a:endParaRPr lang="en-US" sz="1200" b="1" i="1" dirty="0">
                  <a:solidFill>
                    <a:srgbClr val="008000"/>
                  </a:solidFill>
                  <a:latin typeface="Arial" pitchFamily="34" charset="0"/>
                  <a:cs typeface="Arial" pitchFamily="34" charset="0"/>
                </a:endParaRPr>
              </a:p>
            </p:txBody>
          </p:sp>
          <p:sp>
            <p:nvSpPr>
              <p:cNvPr id="20" name="Rectangle 19"/>
              <p:cNvSpPr/>
              <p:nvPr/>
            </p:nvSpPr>
            <p:spPr>
              <a:xfrm>
                <a:off x="3657600" y="5257800"/>
                <a:ext cx="3028950" cy="1123384"/>
              </a:xfrm>
              <a:prstGeom prst="rect">
                <a:avLst/>
              </a:prstGeom>
            </p:spPr>
            <p:txBody>
              <a:bodyPr wrap="square">
                <a:spAutoFit/>
              </a:bodyPr>
              <a:lstStyle/>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Integrating management systems</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Lean initiatives</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Re-engineered business processes</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Centralizing email, upgrading IT systems</a:t>
                </a:r>
              </a:p>
              <a:p>
                <a:pPr marL="238049" indent="-238049" algn="ctr" fontAlgn="base">
                  <a:spcBef>
                    <a:spcPct val="0"/>
                  </a:spcBef>
                  <a:spcAft>
                    <a:spcPct val="0"/>
                  </a:spcAft>
                  <a:defRPr/>
                </a:pPr>
                <a:r>
                  <a:rPr lang="en-US" sz="1200" b="1" i="1" dirty="0" smtClean="0">
                    <a:solidFill>
                      <a:srgbClr val="008000"/>
                    </a:solidFill>
                    <a:latin typeface="Arial" pitchFamily="34" charset="0"/>
                    <a:cs typeface="Arial" pitchFamily="34" charset="0"/>
                  </a:rPr>
                  <a:t>Subtotal $21.5M</a:t>
                </a:r>
                <a:endParaRPr lang="en-US" sz="1200" b="1" i="1" dirty="0">
                  <a:solidFill>
                    <a:srgbClr val="008000"/>
                  </a:solidFill>
                  <a:latin typeface="Arial" pitchFamily="34" charset="0"/>
                  <a:cs typeface="Arial" pitchFamily="34" charset="0"/>
                </a:endParaRPr>
              </a:p>
            </p:txBody>
          </p:sp>
          <p:sp>
            <p:nvSpPr>
              <p:cNvPr id="21" name="AutoShape 10"/>
              <p:cNvSpPr>
                <a:spLocks noChangeArrowheads="1"/>
              </p:cNvSpPr>
              <p:nvPr/>
            </p:nvSpPr>
            <p:spPr bwMode="auto">
              <a:xfrm>
                <a:off x="6384925" y="3667124"/>
                <a:ext cx="2209800" cy="762000"/>
              </a:xfrm>
              <a:prstGeom prst="roundRect">
                <a:avLst>
                  <a:gd name="adj" fmla="val 16667"/>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5400">
                <a:noFill/>
                <a:round/>
                <a:headEnd/>
                <a:tailEnd/>
              </a:ln>
              <a:effectLst/>
              <a:scene3d>
                <a:camera prst="orthographicFront"/>
                <a:lightRig rig="threePt" dir="t"/>
              </a:scene3d>
              <a:sp3d>
                <a:bevelT w="114300" prst="artDeco"/>
              </a:sp3d>
            </p:spPr>
            <p:txBody>
              <a:bodyPr anchor="ctr"/>
              <a:lstStyle/>
              <a:p>
                <a:pPr algn="ctr" fontAlgn="base">
                  <a:spcBef>
                    <a:spcPct val="0"/>
                  </a:spcBef>
                  <a:spcAft>
                    <a:spcPct val="0"/>
                  </a:spcAft>
                  <a:defRPr/>
                </a:pPr>
                <a:r>
                  <a:rPr lang="en-US" sz="1500" b="1" dirty="0" smtClean="0">
                    <a:solidFill>
                      <a:srgbClr val="000000"/>
                    </a:solidFill>
                    <a:latin typeface="Arial" pitchFamily="34" charset="0"/>
                    <a:cs typeface="Arial" pitchFamily="34" charset="0"/>
                  </a:rPr>
                  <a:t>Human Capital </a:t>
                </a:r>
                <a:endParaRPr lang="en-US" sz="1500" b="1" dirty="0">
                  <a:solidFill>
                    <a:srgbClr val="000000"/>
                  </a:solidFill>
                  <a:latin typeface="Arial" pitchFamily="34" charset="0"/>
                  <a:cs typeface="Arial" pitchFamily="34" charset="0"/>
                </a:endParaRPr>
              </a:p>
            </p:txBody>
          </p:sp>
        </p:grpSp>
        <p:sp>
          <p:nvSpPr>
            <p:cNvPr id="8" name="Rectangle 7"/>
            <p:cNvSpPr/>
            <p:nvPr/>
          </p:nvSpPr>
          <p:spPr>
            <a:xfrm>
              <a:off x="6365875" y="4603750"/>
              <a:ext cx="2667000" cy="1323439"/>
            </a:xfrm>
            <a:prstGeom prst="rect">
              <a:avLst/>
            </a:prstGeom>
          </p:spPr>
          <p:txBody>
            <a:bodyPr wrap="square">
              <a:spAutoFit/>
            </a:bodyPr>
            <a:lstStyle/>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Reduced pension &amp; medical costs</a:t>
              </a:r>
            </a:p>
            <a:p>
              <a:pPr marL="142829" indent="-142829" fontAlgn="base">
                <a:spcBef>
                  <a:spcPct val="0"/>
                </a:spcBef>
                <a:spcAft>
                  <a:spcPct val="0"/>
                </a:spcAft>
                <a:buFont typeface="Wingdings" charset="2"/>
                <a:buChar char="§"/>
                <a:defRPr/>
              </a:pPr>
              <a:r>
                <a:rPr lang="en-US" sz="1100" b="1" dirty="0">
                  <a:solidFill>
                    <a:srgbClr val="000000"/>
                  </a:solidFill>
                  <a:latin typeface="Arial" pitchFamily="34" charset="0"/>
                  <a:cs typeface="Arial" pitchFamily="34" charset="0"/>
                </a:rPr>
                <a:t>Re-engineered business processes</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Modification of stop-loss coverage</a:t>
              </a:r>
            </a:p>
            <a:p>
              <a:pPr marL="238049" indent="-238049" algn="ctr" fontAlgn="base">
                <a:spcBef>
                  <a:spcPct val="0"/>
                </a:spcBef>
                <a:spcAft>
                  <a:spcPct val="0"/>
                </a:spcAft>
                <a:defRPr/>
              </a:pPr>
              <a:r>
                <a:rPr lang="en-US" sz="1200" b="1" i="1" dirty="0" smtClean="0">
                  <a:solidFill>
                    <a:srgbClr val="008000"/>
                  </a:solidFill>
                  <a:latin typeface="Arial" pitchFamily="34" charset="0"/>
                  <a:cs typeface="Arial" pitchFamily="34" charset="0"/>
                </a:rPr>
                <a:t>Subtotal $28.7M</a:t>
              </a:r>
            </a:p>
            <a:p>
              <a:pPr marL="117437" indent="-117437" fontAlgn="base">
                <a:spcBef>
                  <a:spcPct val="0"/>
                </a:spcBef>
                <a:spcAft>
                  <a:spcPct val="0"/>
                </a:spcAft>
                <a:defRPr/>
              </a:pPr>
              <a:r>
                <a:rPr lang="en-US" sz="1200" dirty="0" smtClean="0">
                  <a:solidFill>
                    <a:srgbClr val="008000"/>
                  </a:solidFill>
                  <a:latin typeface="Arial" pitchFamily="34" charset="0"/>
                  <a:cs typeface="Arial" pitchFamily="34" charset="0"/>
                </a:rPr>
                <a:t> </a:t>
              </a:r>
              <a:endParaRPr lang="en-US" sz="1200" dirty="0">
                <a:solidFill>
                  <a:srgbClr val="008000"/>
                </a:solidFill>
                <a:latin typeface="Arial" pitchFamily="34" charset="0"/>
                <a:cs typeface="Arial" pitchFamily="34" charset="0"/>
              </a:endParaRPr>
            </a:p>
            <a:p>
              <a:pPr marL="117437" indent="-117437" fontAlgn="base">
                <a:spcBef>
                  <a:spcPct val="0"/>
                </a:spcBef>
                <a:spcAft>
                  <a:spcPct val="0"/>
                </a:spcAft>
                <a:defRPr/>
              </a:pPr>
              <a:endParaRPr lang="en-US" sz="1200" dirty="0">
                <a:solidFill>
                  <a:srgbClr val="000000"/>
                </a:solidFill>
                <a:latin typeface="Arial" pitchFamily="34" charset="0"/>
                <a:cs typeface="Arial" pitchFamily="34" charset="0"/>
              </a:endParaRPr>
            </a:p>
          </p:txBody>
        </p:sp>
        <p:sp>
          <p:nvSpPr>
            <p:cNvPr id="27" name="Oval 26"/>
            <p:cNvSpPr/>
            <p:nvPr/>
          </p:nvSpPr>
          <p:spPr bwMode="auto">
            <a:xfrm>
              <a:off x="3505200" y="1905000"/>
              <a:ext cx="2514600" cy="2514600"/>
            </a:xfrm>
            <a:prstGeom prst="ellipse">
              <a:avLst/>
            </a:prstGeom>
            <a:solidFill>
              <a:srgbClr val="FFFFFF">
                <a:lumMod val="85000"/>
              </a:srgbClr>
            </a:solidFill>
            <a:ln w="9525" cap="flat" cmpd="sng" algn="ctr">
              <a:noFill/>
              <a:prstDash val="solid"/>
              <a:round/>
              <a:headEnd type="none" w="med" len="med"/>
              <a:tailEnd type="none" w="med" len="med"/>
            </a:ln>
            <a:effectLst>
              <a:outerShdw blurRad="444500" dist="139700" dir="138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dirty="0" smtClean="0">
                <a:solidFill>
                  <a:srgbClr val="000000"/>
                </a:solidFill>
                <a:cs typeface="Arial" charset="0"/>
              </a:endParaRPr>
            </a:p>
          </p:txBody>
        </p:sp>
        <p:sp>
          <p:nvSpPr>
            <p:cNvPr id="28" name="TextBox 27"/>
            <p:cNvSpPr txBox="1"/>
            <p:nvPr/>
          </p:nvSpPr>
          <p:spPr>
            <a:xfrm>
              <a:off x="3429000" y="2555874"/>
              <a:ext cx="2667000" cy="1128514"/>
            </a:xfrm>
            <a:prstGeom prst="rect">
              <a:avLst/>
            </a:prstGeom>
            <a:noFill/>
            <a:scene3d>
              <a:camera prst="orthographicFront"/>
              <a:lightRig rig="threePt" dir="t"/>
            </a:scene3d>
            <a:sp3d>
              <a:bevelT/>
            </a:sp3d>
          </p:spPr>
          <p:txBody>
            <a:bodyPr wrap="square" rtlCol="0">
              <a:spAutoFit/>
            </a:bodyPr>
            <a:lstStyle/>
            <a:p>
              <a:pPr algn="ctr" fontAlgn="base">
                <a:spcBef>
                  <a:spcPts val="800"/>
                </a:spcBef>
                <a:spcAft>
                  <a:spcPts val="800"/>
                </a:spcAft>
              </a:pPr>
              <a:r>
                <a:rPr lang="en-US" b="1" i="1" dirty="0" smtClean="0">
                  <a:solidFill>
                    <a:srgbClr val="008000"/>
                  </a:solidFill>
                  <a:effectLst>
                    <a:outerShdw blurRad="38100" dist="38100" dir="2700000" algn="tl">
                      <a:srgbClr val="000000">
                        <a:alpha val="43137"/>
                      </a:srgbClr>
                    </a:outerShdw>
                  </a:effectLst>
                  <a:latin typeface="Arial" charset="0"/>
                  <a:cs typeface="Arial" charset="0"/>
                </a:rPr>
                <a:t>$112.0M</a:t>
              </a:r>
            </a:p>
            <a:p>
              <a:pPr algn="ctr" fontAlgn="base">
                <a:spcBef>
                  <a:spcPts val="800"/>
                </a:spcBef>
                <a:spcAft>
                  <a:spcPts val="800"/>
                </a:spcAft>
              </a:pPr>
              <a:r>
                <a:rPr lang="en-US" b="1" i="1" dirty="0" smtClean="0">
                  <a:solidFill>
                    <a:srgbClr val="000000"/>
                  </a:solidFill>
                  <a:effectLst>
                    <a:outerShdw blurRad="38100" dist="38100" dir="2700000" algn="tl">
                      <a:srgbClr val="000000">
                        <a:alpha val="43137"/>
                      </a:srgbClr>
                    </a:outerShdw>
                  </a:effectLst>
                  <a:latin typeface="Arial" charset="0"/>
                  <a:cs typeface="Arial" charset="0"/>
                </a:rPr>
                <a:t>Annual SC Mission </a:t>
              </a:r>
              <a:r>
                <a:rPr lang="en-US" b="1" i="1" dirty="0" smtClean="0">
                  <a:effectLst>
                    <a:outerShdw blurRad="38100" dist="38100" dir="2700000" algn="tl">
                      <a:srgbClr val="000000">
                        <a:alpha val="43137"/>
                      </a:srgbClr>
                    </a:outerShdw>
                  </a:effectLst>
                  <a:latin typeface="Arial" charset="0"/>
                  <a:cs typeface="Arial" charset="0"/>
                </a:rPr>
                <a:t>Reinvestment</a:t>
              </a:r>
              <a:endParaRPr lang="en-US" b="1" i="1" dirty="0">
                <a:effectLst>
                  <a:outerShdw blurRad="38100" dist="38100" dir="2700000" algn="tl">
                    <a:srgbClr val="000000">
                      <a:alpha val="43137"/>
                    </a:srgbClr>
                  </a:outerShdw>
                </a:effectLst>
                <a:latin typeface="Arial" charset="0"/>
                <a:cs typeface="Arial"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365125" y="-76200"/>
            <a:ext cx="8778875" cy="6477000"/>
            <a:chOff x="460375" y="-304800"/>
            <a:chExt cx="8778875" cy="6477000"/>
          </a:xfrm>
        </p:grpSpPr>
        <p:sp>
          <p:nvSpPr>
            <p:cNvPr id="31" name="AutoShape 23"/>
            <p:cNvSpPr>
              <a:spLocks noChangeArrowheads="1"/>
            </p:cNvSpPr>
            <p:nvPr/>
          </p:nvSpPr>
          <p:spPr bwMode="auto">
            <a:xfrm rot="10800000" flipH="1">
              <a:off x="533399" y="762000"/>
              <a:ext cx="2895600" cy="5181600"/>
            </a:xfrm>
            <a:prstGeom prst="curvedRightArrow">
              <a:avLst>
                <a:gd name="adj1" fmla="val 44235"/>
                <a:gd name="adj2" fmla="val 82174"/>
                <a:gd name="adj3" fmla="val 33333"/>
              </a:avLst>
            </a:prstGeom>
            <a:gradFill flip="none" rotWithShape="1">
              <a:gsLst>
                <a:gs pos="0">
                  <a:srgbClr val="FFFFFF">
                    <a:lumMod val="50000"/>
                    <a:tint val="66000"/>
                    <a:satMod val="160000"/>
                  </a:srgbClr>
                </a:gs>
                <a:gs pos="50000">
                  <a:srgbClr val="FFFFFF">
                    <a:lumMod val="50000"/>
                    <a:tint val="44500"/>
                    <a:satMod val="160000"/>
                  </a:srgbClr>
                </a:gs>
                <a:gs pos="100000">
                  <a:srgbClr val="FFFFFF">
                    <a:lumMod val="50000"/>
                    <a:tint val="23500"/>
                    <a:satMod val="160000"/>
                  </a:srgbClr>
                </a:gs>
              </a:gsLst>
              <a:lin ang="2700000" scaled="1"/>
              <a:tileRect/>
            </a:gradFill>
            <a:ln w="9525">
              <a:noFill/>
              <a:miter lim="800000"/>
              <a:headEnd/>
              <a:tailEnd/>
            </a:ln>
            <a:effectLst>
              <a:outerShdw blurRad="50800" dist="38100" dir="2700000" algn="tl" rotWithShape="0">
                <a:prstClr val="black">
                  <a:alpha val="40000"/>
                </a:prstClr>
              </a:outerShdw>
            </a:effectLst>
          </p:spPr>
          <p:txBody>
            <a:bodyPr rot="10800000" anchor="ctr"/>
            <a:lstStyle/>
            <a:p>
              <a:pPr algn="ctr" fontAlgn="base">
                <a:spcBef>
                  <a:spcPct val="0"/>
                </a:spcBef>
                <a:spcAft>
                  <a:spcPct val="0"/>
                </a:spcAft>
                <a:defRPr/>
              </a:pPr>
              <a:endParaRPr lang="en-US" kern="0" dirty="0">
                <a:solidFill>
                  <a:srgbClr val="000000"/>
                </a:solidFill>
                <a:latin typeface="Arial" charset="0"/>
                <a:cs typeface="Arial" charset="0"/>
              </a:endParaRPr>
            </a:p>
          </p:txBody>
        </p:sp>
        <p:sp>
          <p:nvSpPr>
            <p:cNvPr id="32" name="AutoShape 23"/>
            <p:cNvSpPr>
              <a:spLocks noChangeArrowheads="1"/>
            </p:cNvSpPr>
            <p:nvPr/>
          </p:nvSpPr>
          <p:spPr bwMode="auto">
            <a:xfrm flipH="1">
              <a:off x="5943600" y="1066800"/>
              <a:ext cx="2743200" cy="5105400"/>
            </a:xfrm>
            <a:prstGeom prst="curvedRightArrow">
              <a:avLst>
                <a:gd name="adj1" fmla="val 44235"/>
                <a:gd name="adj2" fmla="val 82174"/>
                <a:gd name="adj3" fmla="val 33333"/>
              </a:avLst>
            </a:prstGeom>
            <a:gradFill flip="none" rotWithShape="1">
              <a:gsLst>
                <a:gs pos="0">
                  <a:srgbClr val="FFFFFF">
                    <a:lumMod val="50000"/>
                    <a:tint val="66000"/>
                    <a:satMod val="160000"/>
                  </a:srgbClr>
                </a:gs>
                <a:gs pos="50000">
                  <a:srgbClr val="FFFFFF">
                    <a:lumMod val="50000"/>
                    <a:tint val="44500"/>
                    <a:satMod val="160000"/>
                  </a:srgbClr>
                </a:gs>
                <a:gs pos="100000">
                  <a:srgbClr val="FFFFFF">
                    <a:lumMod val="50000"/>
                    <a:tint val="23500"/>
                    <a:satMod val="160000"/>
                  </a:srgbClr>
                </a:gs>
              </a:gsLst>
              <a:lin ang="2700000" scaled="1"/>
              <a:tileRect/>
            </a:gradFill>
            <a:ln w="9525">
              <a:noFill/>
              <a:miter lim="800000"/>
              <a:headEnd/>
              <a:tailEnd/>
            </a:ln>
            <a:effectLst>
              <a:outerShdw blurRad="50800" dist="38100" dir="2700000" algn="tl" rotWithShape="0">
                <a:prstClr val="black">
                  <a:alpha val="40000"/>
                </a:prstClr>
              </a:outerShdw>
            </a:effectLst>
          </p:spPr>
          <p:txBody>
            <a:bodyPr rot="10800000" anchor="ctr"/>
            <a:lstStyle/>
            <a:p>
              <a:pPr algn="ctr" fontAlgn="base">
                <a:spcBef>
                  <a:spcPct val="0"/>
                </a:spcBef>
                <a:spcAft>
                  <a:spcPct val="0"/>
                </a:spcAft>
                <a:defRPr/>
              </a:pPr>
              <a:endParaRPr lang="en-US" kern="0" dirty="0">
                <a:solidFill>
                  <a:srgbClr val="000000"/>
                </a:solidFill>
                <a:latin typeface="Arial" charset="0"/>
                <a:cs typeface="Arial" charset="0"/>
              </a:endParaRPr>
            </a:p>
          </p:txBody>
        </p:sp>
        <p:sp>
          <p:nvSpPr>
            <p:cNvPr id="6" name="Title 1"/>
            <p:cNvSpPr txBox="1">
              <a:spLocks/>
            </p:cNvSpPr>
            <p:nvPr/>
          </p:nvSpPr>
          <p:spPr>
            <a:xfrm>
              <a:off x="762000" y="-304800"/>
              <a:ext cx="8477250" cy="762000"/>
            </a:xfrm>
            <a:prstGeom prst="rect">
              <a:avLst/>
            </a:prstGeom>
          </p:spPr>
          <p:txBody>
            <a:bodyPr/>
            <a:lstStyle/>
            <a:p>
              <a:pPr algn="ctr" fontAlgn="base">
                <a:spcBef>
                  <a:spcPct val="0"/>
                </a:spcBef>
                <a:spcAft>
                  <a:spcPct val="0"/>
                </a:spcAft>
                <a:defRPr/>
              </a:pPr>
              <a:r>
                <a:rPr lang="en-US" sz="2400" b="1" kern="0" dirty="0" err="1" smtClean="0">
                  <a:solidFill>
                    <a:srgbClr val="000000"/>
                  </a:solidFill>
                  <a:latin typeface="Arial" pitchFamily="34" charset="0"/>
                  <a:cs typeface="Arial" pitchFamily="34" charset="0"/>
                </a:rPr>
                <a:t>JLab</a:t>
              </a:r>
              <a:r>
                <a:rPr lang="en-US" sz="2400" b="1" kern="0" dirty="0" smtClean="0">
                  <a:solidFill>
                    <a:srgbClr val="000000"/>
                  </a:solidFill>
                  <a:latin typeface="Arial" pitchFamily="34" charset="0"/>
                  <a:cs typeface="Arial" pitchFamily="34" charset="0"/>
                </a:rPr>
                <a:t> Mission Reinvestment</a:t>
              </a:r>
              <a:endParaRPr lang="en-US" sz="2400" b="1" kern="0" dirty="0" smtClean="0">
                <a:solidFill>
                  <a:srgbClr val="C00000"/>
                </a:solidFill>
                <a:latin typeface="Arial" pitchFamily="34" charset="0"/>
                <a:cs typeface="Arial" pitchFamily="34" charset="0"/>
              </a:endParaRPr>
            </a:p>
            <a:p>
              <a:pPr algn="ctr" fontAlgn="base">
                <a:spcBef>
                  <a:spcPct val="0"/>
                </a:spcBef>
                <a:spcAft>
                  <a:spcPct val="0"/>
                </a:spcAft>
                <a:defRPr/>
              </a:pPr>
              <a:r>
                <a:rPr lang="en-US" sz="2400" b="1" i="1" kern="0" dirty="0" smtClean="0">
                  <a:solidFill>
                    <a:srgbClr val="3366FF"/>
                  </a:solidFill>
                  <a:latin typeface="Arial" pitchFamily="34" charset="0"/>
                  <a:cs typeface="Arial" pitchFamily="34" charset="0"/>
                </a:rPr>
                <a:t>FY04-12 Cost Savings/Avoidance</a:t>
              </a:r>
            </a:p>
            <a:p>
              <a:pPr algn="ctr" fontAlgn="base">
                <a:spcBef>
                  <a:spcPct val="0"/>
                </a:spcBef>
                <a:spcAft>
                  <a:spcPct val="0"/>
                </a:spcAft>
                <a:defRPr/>
              </a:pPr>
              <a:endParaRPr lang="en-US" sz="2000" b="1" i="1" kern="0" dirty="0">
                <a:solidFill>
                  <a:srgbClr val="3366FF"/>
                </a:solidFill>
                <a:latin typeface="Arial" pitchFamily="34" charset="0"/>
                <a:cs typeface="Arial" pitchFamily="34" charset="0"/>
              </a:endParaRPr>
            </a:p>
          </p:txBody>
        </p:sp>
        <p:grpSp>
          <p:nvGrpSpPr>
            <p:cNvPr id="3" name="Group 21"/>
            <p:cNvGrpSpPr/>
            <p:nvPr/>
          </p:nvGrpSpPr>
          <p:grpSpPr>
            <a:xfrm>
              <a:off x="460375" y="899755"/>
              <a:ext cx="8683625" cy="4804321"/>
              <a:chOff x="384175" y="899755"/>
              <a:chExt cx="8683625" cy="4804321"/>
            </a:xfrm>
          </p:grpSpPr>
          <p:sp>
            <p:nvSpPr>
              <p:cNvPr id="10" name="Rectangle 9"/>
              <p:cNvSpPr/>
              <p:nvPr/>
            </p:nvSpPr>
            <p:spPr>
              <a:xfrm>
                <a:off x="431800" y="4603749"/>
                <a:ext cx="2730500" cy="276999"/>
              </a:xfrm>
              <a:prstGeom prst="rect">
                <a:avLst/>
              </a:prstGeom>
            </p:spPr>
            <p:txBody>
              <a:bodyPr wrap="square">
                <a:spAutoFit/>
              </a:bodyPr>
              <a:lstStyle/>
              <a:p>
                <a:pPr marL="142829" indent="-142829" fontAlgn="base">
                  <a:spcBef>
                    <a:spcPct val="0"/>
                  </a:spcBef>
                  <a:spcAft>
                    <a:spcPct val="0"/>
                  </a:spcAft>
                  <a:defRPr/>
                </a:pPr>
                <a:endParaRPr lang="en-US" sz="1200" b="1" i="1" dirty="0">
                  <a:solidFill>
                    <a:srgbClr val="008000"/>
                  </a:solidFill>
                  <a:latin typeface="Arial" pitchFamily="34" charset="0"/>
                  <a:cs typeface="Arial" pitchFamily="34" charset="0"/>
                </a:endParaRPr>
              </a:p>
            </p:txBody>
          </p:sp>
          <p:sp>
            <p:nvSpPr>
              <p:cNvPr id="12" name="AutoShape 10"/>
              <p:cNvSpPr>
                <a:spLocks noChangeArrowheads="1"/>
              </p:cNvSpPr>
              <p:nvPr/>
            </p:nvSpPr>
            <p:spPr bwMode="auto">
              <a:xfrm>
                <a:off x="6019800" y="899755"/>
                <a:ext cx="2043117" cy="744974"/>
              </a:xfrm>
              <a:prstGeom prst="roundRect">
                <a:avLst>
                  <a:gd name="adj" fmla="val 16667"/>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5400">
                <a:noFill/>
                <a:round/>
                <a:headEnd/>
                <a:tailEnd/>
              </a:ln>
              <a:effectLst/>
              <a:scene3d>
                <a:camera prst="orthographicFront"/>
                <a:lightRig rig="threePt" dir="t"/>
              </a:scene3d>
              <a:sp3d>
                <a:bevelT w="114300" prst="artDeco"/>
              </a:sp3d>
            </p:spPr>
            <p:txBody>
              <a:bodyPr anchor="ctr"/>
              <a:lstStyle/>
              <a:p>
                <a:pPr algn="ctr" fontAlgn="base">
                  <a:spcBef>
                    <a:spcPct val="0"/>
                  </a:spcBef>
                  <a:spcAft>
                    <a:spcPct val="0"/>
                  </a:spcAft>
                </a:pPr>
                <a:r>
                  <a:rPr lang="en-US" sz="1500" b="1" dirty="0" smtClean="0">
                    <a:solidFill>
                      <a:srgbClr val="000000"/>
                    </a:solidFill>
                    <a:latin typeface="Arial" pitchFamily="34" charset="0"/>
                    <a:ea typeface="Calibri"/>
                    <a:cs typeface="Arial" pitchFamily="34" charset="0"/>
                  </a:rPr>
                  <a:t>Infrastructure Mission Readiness</a:t>
                </a:r>
                <a:endParaRPr lang="en-US" sz="1500" b="1" dirty="0">
                  <a:solidFill>
                    <a:srgbClr val="000000"/>
                  </a:solidFill>
                  <a:latin typeface="Arial" pitchFamily="34" charset="0"/>
                  <a:cs typeface="Arial" pitchFamily="34" charset="0"/>
                </a:endParaRPr>
              </a:p>
            </p:txBody>
          </p:sp>
          <p:sp>
            <p:nvSpPr>
              <p:cNvPr id="13" name="AutoShape 11"/>
              <p:cNvSpPr>
                <a:spLocks noChangeArrowheads="1"/>
              </p:cNvSpPr>
              <p:nvPr/>
            </p:nvSpPr>
            <p:spPr bwMode="auto">
              <a:xfrm>
                <a:off x="384175" y="3746499"/>
                <a:ext cx="2043117" cy="821174"/>
              </a:xfrm>
              <a:prstGeom prst="roundRect">
                <a:avLst>
                  <a:gd name="adj" fmla="val 16667"/>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5400">
                <a:noFill/>
                <a:round/>
                <a:headEnd/>
                <a:tailEnd/>
              </a:ln>
              <a:effectLst/>
              <a:scene3d>
                <a:camera prst="orthographicFront"/>
                <a:lightRig rig="threePt" dir="t"/>
              </a:scene3d>
              <a:sp3d>
                <a:bevelT w="114300" prst="artDeco"/>
              </a:sp3d>
            </p:spPr>
            <p:txBody>
              <a:bodyPr anchor="ctr"/>
              <a:lstStyle/>
              <a:p>
                <a:pPr algn="ctr" fontAlgn="base">
                  <a:spcBef>
                    <a:spcPct val="0"/>
                  </a:spcBef>
                  <a:spcAft>
                    <a:spcPct val="0"/>
                  </a:spcAft>
                  <a:defRPr/>
                </a:pPr>
                <a:r>
                  <a:rPr lang="en-US" sz="1500" b="1" dirty="0" smtClean="0">
                    <a:solidFill>
                      <a:srgbClr val="000000"/>
                    </a:solidFill>
                    <a:latin typeface="Arial" pitchFamily="34" charset="0"/>
                    <a:cs typeface="Arial" pitchFamily="34" charset="0"/>
                  </a:rPr>
                  <a:t>Project Management</a:t>
                </a:r>
                <a:endParaRPr lang="en-US" sz="1500" b="1" dirty="0">
                  <a:solidFill>
                    <a:srgbClr val="000000"/>
                  </a:solidFill>
                  <a:latin typeface="Arial" pitchFamily="34" charset="0"/>
                  <a:cs typeface="Arial" pitchFamily="34" charset="0"/>
                </a:endParaRPr>
              </a:p>
            </p:txBody>
          </p:sp>
          <p:sp>
            <p:nvSpPr>
              <p:cNvPr id="14" name="AutoShape 15"/>
              <p:cNvSpPr>
                <a:spLocks noChangeArrowheads="1"/>
              </p:cNvSpPr>
              <p:nvPr/>
            </p:nvSpPr>
            <p:spPr bwMode="auto">
              <a:xfrm>
                <a:off x="762000" y="914400"/>
                <a:ext cx="2043117" cy="744974"/>
              </a:xfrm>
              <a:prstGeom prst="roundRect">
                <a:avLst>
                  <a:gd name="adj" fmla="val 16667"/>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5400">
                <a:noFill/>
                <a:round/>
                <a:headEnd/>
                <a:tailEnd/>
              </a:ln>
              <a:effectLst/>
              <a:scene3d>
                <a:camera prst="orthographicFront"/>
                <a:lightRig rig="threePt" dir="t"/>
              </a:scene3d>
              <a:sp3d>
                <a:bevelT w="114300" prst="artDeco"/>
              </a:sp3d>
            </p:spPr>
            <p:txBody>
              <a:bodyPr anchor="ctr"/>
              <a:lstStyle/>
              <a:p>
                <a:pPr algn="ctr" fontAlgn="base">
                  <a:spcBef>
                    <a:spcPct val="0"/>
                  </a:spcBef>
                  <a:spcAft>
                    <a:spcPct val="0"/>
                  </a:spcAft>
                </a:pPr>
                <a:r>
                  <a:rPr lang="en-US" sz="1500" b="1" dirty="0" smtClean="0">
                    <a:solidFill>
                      <a:srgbClr val="000000"/>
                    </a:solidFill>
                    <a:latin typeface="Arial" pitchFamily="34" charset="0"/>
                    <a:ea typeface="Calibri"/>
                    <a:cs typeface="Arial" pitchFamily="34" charset="0"/>
                  </a:rPr>
                  <a:t>Acquisition Optimization</a:t>
                </a:r>
                <a:endParaRPr lang="en-US" sz="1500" b="1" dirty="0">
                  <a:solidFill>
                    <a:srgbClr val="000000"/>
                  </a:solidFill>
                  <a:latin typeface="Arial" charset="0"/>
                  <a:cs typeface="Arial" charset="0"/>
                </a:endParaRPr>
              </a:p>
            </p:txBody>
          </p:sp>
          <p:sp>
            <p:nvSpPr>
              <p:cNvPr id="16" name="AutoShape 11"/>
              <p:cNvSpPr>
                <a:spLocks noChangeArrowheads="1"/>
              </p:cNvSpPr>
              <p:nvPr/>
            </p:nvSpPr>
            <p:spPr bwMode="auto">
              <a:xfrm>
                <a:off x="3657600" y="4572000"/>
                <a:ext cx="2043117" cy="700445"/>
              </a:xfrm>
              <a:prstGeom prst="roundRect">
                <a:avLst>
                  <a:gd name="adj" fmla="val 16667"/>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5400">
                <a:noFill/>
                <a:round/>
                <a:headEnd/>
                <a:tailEnd/>
              </a:ln>
              <a:effectLst/>
              <a:scene3d>
                <a:camera prst="orthographicFront"/>
                <a:lightRig rig="threePt" dir="t"/>
              </a:scene3d>
              <a:sp3d>
                <a:bevelT w="114300" prst="artDeco"/>
              </a:sp3d>
            </p:spPr>
            <p:txBody>
              <a:bodyPr anchor="ctr"/>
              <a:lstStyle/>
              <a:p>
                <a:pPr algn="ctr" fontAlgn="base">
                  <a:spcBef>
                    <a:spcPct val="0"/>
                  </a:spcBef>
                  <a:spcAft>
                    <a:spcPct val="0"/>
                  </a:spcAft>
                  <a:defRPr/>
                </a:pPr>
                <a:r>
                  <a:rPr lang="en-US" sz="1500" b="1" dirty="0" smtClean="0">
                    <a:solidFill>
                      <a:srgbClr val="000000"/>
                    </a:solidFill>
                    <a:latin typeface="Arial" pitchFamily="34" charset="0"/>
                    <a:cs typeface="Arial" pitchFamily="34" charset="0"/>
                  </a:rPr>
                  <a:t>Business Management Systems</a:t>
                </a:r>
                <a:endParaRPr lang="en-US" sz="1500" b="1" dirty="0">
                  <a:solidFill>
                    <a:srgbClr val="000000"/>
                  </a:solidFill>
                  <a:latin typeface="Arial" pitchFamily="34" charset="0"/>
                  <a:cs typeface="Arial" pitchFamily="34" charset="0"/>
                </a:endParaRPr>
              </a:p>
            </p:txBody>
          </p:sp>
          <p:sp>
            <p:nvSpPr>
              <p:cNvPr id="17" name="Rectangle 16"/>
              <p:cNvSpPr/>
              <p:nvPr/>
            </p:nvSpPr>
            <p:spPr>
              <a:xfrm>
                <a:off x="749300" y="1714499"/>
                <a:ext cx="2968625" cy="1692771"/>
              </a:xfrm>
              <a:prstGeom prst="rect">
                <a:avLst/>
              </a:prstGeom>
            </p:spPr>
            <p:txBody>
              <a:bodyPr wrap="square">
                <a:spAutoFit/>
              </a:bodyPr>
              <a:lstStyle/>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E-catalogues</a:t>
                </a:r>
              </a:p>
              <a:p>
                <a:pPr marL="142829" indent="-142829" fontAlgn="base">
                  <a:spcBef>
                    <a:spcPct val="0"/>
                  </a:spcBef>
                  <a:spcAft>
                    <a:spcPct val="0"/>
                  </a:spcAft>
                  <a:buFont typeface="Wingdings" charset="2"/>
                  <a:buChar char="§"/>
                  <a:defRPr/>
                </a:pPr>
                <a:r>
                  <a:rPr lang="en-US" sz="1100" b="1" dirty="0" err="1" smtClean="0">
                    <a:solidFill>
                      <a:srgbClr val="000000"/>
                    </a:solidFill>
                    <a:latin typeface="Arial" pitchFamily="34" charset="0"/>
                    <a:cs typeface="Arial" pitchFamily="34" charset="0"/>
                  </a:rPr>
                  <a:t>pCards</a:t>
                </a:r>
                <a:endParaRPr lang="en-US" sz="1100" b="1" dirty="0" smtClean="0">
                  <a:solidFill>
                    <a:srgbClr val="000000"/>
                  </a:solidFill>
                  <a:latin typeface="Arial" pitchFamily="34" charset="0"/>
                  <a:cs typeface="Arial" pitchFamily="34" charset="0"/>
                </a:endParaRP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DOE-wide Pricing Agreements</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Reverse Auctions</a:t>
                </a:r>
              </a:p>
              <a:p>
                <a:pPr lvl="1" fontAlgn="base">
                  <a:spcBef>
                    <a:spcPct val="0"/>
                  </a:spcBef>
                  <a:spcAft>
                    <a:spcPct val="0"/>
                  </a:spcAft>
                  <a:defRPr/>
                </a:pPr>
                <a:r>
                  <a:rPr lang="en-US" sz="1200" b="1" i="1" dirty="0" smtClean="0">
                    <a:solidFill>
                      <a:srgbClr val="008000"/>
                    </a:solidFill>
                    <a:latin typeface="Arial" pitchFamily="34" charset="0"/>
                    <a:cs typeface="Arial" pitchFamily="34" charset="0"/>
                  </a:rPr>
                  <a:t>Subtotal $5.8M</a:t>
                </a:r>
              </a:p>
              <a:p>
                <a:pPr marL="238049" indent="-238049" fontAlgn="base">
                  <a:spcBef>
                    <a:spcPct val="0"/>
                  </a:spcBef>
                  <a:spcAft>
                    <a:spcPct val="0"/>
                  </a:spcAft>
                  <a:defRPr/>
                </a:pPr>
                <a:endParaRPr lang="en-US" sz="1200" dirty="0" smtClean="0">
                  <a:solidFill>
                    <a:srgbClr val="000000"/>
                  </a:solidFill>
                  <a:latin typeface="Arial" pitchFamily="34" charset="0"/>
                  <a:cs typeface="Arial" pitchFamily="34" charset="0"/>
                </a:endParaRPr>
              </a:p>
              <a:p>
                <a:pPr marL="238049" indent="-238049" fontAlgn="base">
                  <a:spcBef>
                    <a:spcPct val="0"/>
                  </a:spcBef>
                  <a:spcAft>
                    <a:spcPct val="0"/>
                  </a:spcAft>
                  <a:buFont typeface="+mj-lt"/>
                  <a:buAutoNum type="arabicPeriod"/>
                  <a:defRPr/>
                </a:pPr>
                <a:endParaRPr lang="en-US" sz="1200" dirty="0" smtClean="0">
                  <a:solidFill>
                    <a:srgbClr val="000000"/>
                  </a:solidFill>
                  <a:latin typeface="Arial" pitchFamily="34" charset="0"/>
                  <a:cs typeface="Arial" pitchFamily="34" charset="0"/>
                </a:endParaRPr>
              </a:p>
              <a:p>
                <a:pPr marL="117437" indent="-117437" fontAlgn="base">
                  <a:spcBef>
                    <a:spcPct val="0"/>
                  </a:spcBef>
                  <a:spcAft>
                    <a:spcPct val="0"/>
                  </a:spcAft>
                  <a:buFont typeface="Arial" pitchFamily="34" charset="0"/>
                  <a:buChar char="•"/>
                  <a:defRPr/>
                </a:pPr>
                <a:endParaRPr lang="en-US" sz="1200" dirty="0">
                  <a:solidFill>
                    <a:srgbClr val="000000"/>
                  </a:solidFill>
                  <a:latin typeface="Arial" pitchFamily="34" charset="0"/>
                  <a:cs typeface="Arial" pitchFamily="34" charset="0"/>
                </a:endParaRPr>
              </a:p>
              <a:p>
                <a:pPr marL="117437" indent="-117437" fontAlgn="base">
                  <a:spcBef>
                    <a:spcPct val="0"/>
                  </a:spcBef>
                  <a:spcAft>
                    <a:spcPct val="0"/>
                  </a:spcAft>
                  <a:buFont typeface="Arial" pitchFamily="34" charset="0"/>
                  <a:buChar char="•"/>
                  <a:defRPr/>
                </a:pPr>
                <a:endParaRPr lang="en-US" sz="1200" dirty="0">
                  <a:solidFill>
                    <a:srgbClr val="000000"/>
                  </a:solidFill>
                  <a:latin typeface="Arial" pitchFamily="34" charset="0"/>
                  <a:cs typeface="Arial" pitchFamily="34" charset="0"/>
                </a:endParaRPr>
              </a:p>
            </p:txBody>
          </p:sp>
          <p:sp>
            <p:nvSpPr>
              <p:cNvPr id="18" name="Rectangle 17"/>
              <p:cNvSpPr/>
              <p:nvPr/>
            </p:nvSpPr>
            <p:spPr>
              <a:xfrm>
                <a:off x="6096000" y="1657290"/>
                <a:ext cx="2971800" cy="1461939"/>
              </a:xfrm>
              <a:prstGeom prst="rect">
                <a:avLst/>
              </a:prstGeom>
            </p:spPr>
            <p:txBody>
              <a:bodyPr wrap="square">
                <a:spAutoFit/>
              </a:bodyPr>
              <a:lstStyle/>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Cryogenics Plant Redesign</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3</a:t>
                </a:r>
                <a:r>
                  <a:rPr lang="en-US" sz="1100" b="1" baseline="30000" dirty="0" smtClean="0">
                    <a:solidFill>
                      <a:srgbClr val="000000"/>
                    </a:solidFill>
                    <a:latin typeface="Arial" pitchFamily="34" charset="0"/>
                    <a:cs typeface="Arial" pitchFamily="34" charset="0"/>
                  </a:rPr>
                  <a:t>rd</a:t>
                </a:r>
                <a:r>
                  <a:rPr lang="en-US" sz="1100" b="1" dirty="0" smtClean="0">
                    <a:solidFill>
                      <a:srgbClr val="000000"/>
                    </a:solidFill>
                    <a:latin typeface="Arial" pitchFamily="34" charset="0"/>
                    <a:cs typeface="Arial" pitchFamily="34" charset="0"/>
                  </a:rPr>
                  <a:t> Party Funding for Electrical System Upgrade</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Emergency Services Agreement</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Lease of State-Owned Office Space</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SF6 Capture and Reuse System</a:t>
                </a:r>
              </a:p>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Energy Connect</a:t>
                </a:r>
              </a:p>
              <a:p>
                <a:pPr fontAlgn="base">
                  <a:spcBef>
                    <a:spcPct val="0"/>
                  </a:spcBef>
                  <a:spcAft>
                    <a:spcPct val="0"/>
                  </a:spcAft>
                  <a:defRPr/>
                </a:pPr>
                <a:r>
                  <a:rPr lang="en-US" sz="1100" b="1" i="1" dirty="0">
                    <a:solidFill>
                      <a:srgbClr val="000000"/>
                    </a:solidFill>
                    <a:latin typeface="Arial" pitchFamily="34" charset="0"/>
                    <a:cs typeface="Arial" pitchFamily="34" charset="0"/>
                  </a:rPr>
                  <a:t>	</a:t>
                </a:r>
                <a:r>
                  <a:rPr lang="en-US" sz="1200" b="1" i="1" dirty="0" smtClean="0">
                    <a:solidFill>
                      <a:srgbClr val="008000"/>
                    </a:solidFill>
                    <a:latin typeface="Arial" pitchFamily="34" charset="0"/>
                    <a:cs typeface="Arial" pitchFamily="34" charset="0"/>
                  </a:rPr>
                  <a:t>Subtotal $14.7M</a:t>
                </a:r>
                <a:endParaRPr lang="en-US" sz="1200" b="1" i="1" dirty="0">
                  <a:solidFill>
                    <a:srgbClr val="008000"/>
                  </a:solidFill>
                  <a:latin typeface="Arial" pitchFamily="34" charset="0"/>
                  <a:cs typeface="Arial" pitchFamily="34" charset="0"/>
                </a:endParaRPr>
              </a:p>
            </p:txBody>
          </p:sp>
          <p:sp>
            <p:nvSpPr>
              <p:cNvPr id="20" name="Rectangle 19"/>
              <p:cNvSpPr/>
              <p:nvPr/>
            </p:nvSpPr>
            <p:spPr>
              <a:xfrm>
                <a:off x="3657600" y="5257800"/>
                <a:ext cx="3028950" cy="446276"/>
              </a:xfrm>
              <a:prstGeom prst="rect">
                <a:avLst/>
              </a:prstGeom>
            </p:spPr>
            <p:txBody>
              <a:bodyPr wrap="square">
                <a:spAutoFit/>
              </a:bodyPr>
              <a:lstStyle/>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Virtual Machine Deployment</a:t>
                </a:r>
              </a:p>
              <a:p>
                <a:pPr marL="238049" indent="-238049" algn="ctr" fontAlgn="base">
                  <a:spcBef>
                    <a:spcPct val="0"/>
                  </a:spcBef>
                  <a:spcAft>
                    <a:spcPct val="0"/>
                  </a:spcAft>
                  <a:defRPr/>
                </a:pPr>
                <a:r>
                  <a:rPr lang="en-US" sz="1200" b="1" i="1" dirty="0" smtClean="0">
                    <a:solidFill>
                      <a:srgbClr val="008000"/>
                    </a:solidFill>
                    <a:latin typeface="Arial" pitchFamily="34" charset="0"/>
                    <a:cs typeface="Arial" pitchFamily="34" charset="0"/>
                  </a:rPr>
                  <a:t>Subtotal $0.2M</a:t>
                </a:r>
                <a:endParaRPr lang="en-US" sz="1200" b="1" i="1" dirty="0">
                  <a:solidFill>
                    <a:srgbClr val="008000"/>
                  </a:solidFill>
                  <a:latin typeface="Arial" pitchFamily="34" charset="0"/>
                  <a:cs typeface="Arial" pitchFamily="34" charset="0"/>
                </a:endParaRPr>
              </a:p>
            </p:txBody>
          </p:sp>
          <p:sp>
            <p:nvSpPr>
              <p:cNvPr id="21" name="AutoShape 10"/>
              <p:cNvSpPr>
                <a:spLocks noChangeArrowheads="1"/>
              </p:cNvSpPr>
              <p:nvPr/>
            </p:nvSpPr>
            <p:spPr bwMode="auto">
              <a:xfrm>
                <a:off x="6384925" y="3667124"/>
                <a:ext cx="2209800" cy="762000"/>
              </a:xfrm>
              <a:prstGeom prst="roundRect">
                <a:avLst>
                  <a:gd name="adj" fmla="val 16667"/>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5400">
                <a:noFill/>
                <a:round/>
                <a:headEnd/>
                <a:tailEnd/>
              </a:ln>
              <a:effectLst/>
              <a:scene3d>
                <a:camera prst="orthographicFront"/>
                <a:lightRig rig="threePt" dir="t"/>
              </a:scene3d>
              <a:sp3d>
                <a:bevelT w="114300" prst="artDeco"/>
              </a:sp3d>
            </p:spPr>
            <p:txBody>
              <a:bodyPr anchor="ctr"/>
              <a:lstStyle/>
              <a:p>
                <a:pPr algn="ctr" fontAlgn="base">
                  <a:spcBef>
                    <a:spcPct val="0"/>
                  </a:spcBef>
                  <a:spcAft>
                    <a:spcPct val="0"/>
                  </a:spcAft>
                  <a:defRPr/>
                </a:pPr>
                <a:r>
                  <a:rPr lang="en-US" sz="1500" b="1" dirty="0" smtClean="0">
                    <a:solidFill>
                      <a:srgbClr val="000000"/>
                    </a:solidFill>
                    <a:latin typeface="Arial" pitchFamily="34" charset="0"/>
                    <a:cs typeface="Arial" pitchFamily="34" charset="0"/>
                  </a:rPr>
                  <a:t>Human Capital </a:t>
                </a:r>
                <a:endParaRPr lang="en-US" sz="1500" b="1" dirty="0">
                  <a:solidFill>
                    <a:srgbClr val="000000"/>
                  </a:solidFill>
                  <a:latin typeface="Arial" pitchFamily="34" charset="0"/>
                  <a:cs typeface="Arial" pitchFamily="34" charset="0"/>
                </a:endParaRPr>
              </a:p>
            </p:txBody>
          </p:sp>
        </p:grpSp>
        <p:sp>
          <p:nvSpPr>
            <p:cNvPr id="8" name="Rectangle 7"/>
            <p:cNvSpPr/>
            <p:nvPr/>
          </p:nvSpPr>
          <p:spPr>
            <a:xfrm>
              <a:off x="6419850" y="4442192"/>
              <a:ext cx="2667000" cy="815608"/>
            </a:xfrm>
            <a:prstGeom prst="rect">
              <a:avLst/>
            </a:prstGeom>
          </p:spPr>
          <p:txBody>
            <a:bodyPr wrap="square">
              <a:spAutoFit/>
            </a:bodyPr>
            <a:lstStyle/>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Access to CSC </a:t>
              </a:r>
              <a:r>
                <a:rPr lang="en-US" sz="1100" b="1" dirty="0" err="1" smtClean="0">
                  <a:solidFill>
                    <a:srgbClr val="000000"/>
                  </a:solidFill>
                  <a:latin typeface="Arial" pitchFamily="34" charset="0"/>
                  <a:cs typeface="Arial" pitchFamily="34" charset="0"/>
                </a:rPr>
                <a:t>Skillport</a:t>
              </a:r>
              <a:endParaRPr lang="en-US" sz="1100" b="1" dirty="0" smtClean="0">
                <a:solidFill>
                  <a:srgbClr val="000000"/>
                </a:solidFill>
                <a:latin typeface="Arial" pitchFamily="34" charset="0"/>
                <a:cs typeface="Arial" pitchFamily="34" charset="0"/>
              </a:endParaRPr>
            </a:p>
            <a:p>
              <a:pPr marL="238049" indent="-238049" algn="ctr" fontAlgn="base">
                <a:spcBef>
                  <a:spcPct val="0"/>
                </a:spcBef>
                <a:spcAft>
                  <a:spcPct val="0"/>
                </a:spcAft>
                <a:defRPr/>
              </a:pPr>
              <a:r>
                <a:rPr lang="en-US" sz="1200" b="1" i="1" dirty="0" smtClean="0">
                  <a:solidFill>
                    <a:srgbClr val="008000"/>
                  </a:solidFill>
                  <a:latin typeface="Arial" pitchFamily="34" charset="0"/>
                  <a:cs typeface="Arial" pitchFamily="34" charset="0"/>
                </a:rPr>
                <a:t>Subtotal $0.6M</a:t>
              </a:r>
            </a:p>
            <a:p>
              <a:pPr marL="117437" indent="-117437" fontAlgn="base">
                <a:spcBef>
                  <a:spcPct val="0"/>
                </a:spcBef>
                <a:spcAft>
                  <a:spcPct val="0"/>
                </a:spcAft>
                <a:defRPr/>
              </a:pPr>
              <a:r>
                <a:rPr lang="en-US" sz="1200" dirty="0" smtClean="0">
                  <a:solidFill>
                    <a:srgbClr val="008000"/>
                  </a:solidFill>
                  <a:latin typeface="Arial" pitchFamily="34" charset="0"/>
                  <a:cs typeface="Arial" pitchFamily="34" charset="0"/>
                </a:rPr>
                <a:t> </a:t>
              </a:r>
              <a:endParaRPr lang="en-US" sz="1200" dirty="0">
                <a:solidFill>
                  <a:srgbClr val="008000"/>
                </a:solidFill>
                <a:latin typeface="Arial" pitchFamily="34" charset="0"/>
                <a:cs typeface="Arial" pitchFamily="34" charset="0"/>
              </a:endParaRPr>
            </a:p>
            <a:p>
              <a:pPr marL="117437" indent="-117437" fontAlgn="base">
                <a:spcBef>
                  <a:spcPct val="0"/>
                </a:spcBef>
                <a:spcAft>
                  <a:spcPct val="0"/>
                </a:spcAft>
                <a:defRPr/>
              </a:pPr>
              <a:endParaRPr lang="en-US" sz="1200" dirty="0">
                <a:solidFill>
                  <a:srgbClr val="000000"/>
                </a:solidFill>
                <a:latin typeface="Arial" pitchFamily="34" charset="0"/>
                <a:cs typeface="Arial" pitchFamily="34" charset="0"/>
              </a:endParaRPr>
            </a:p>
          </p:txBody>
        </p:sp>
        <p:sp>
          <p:nvSpPr>
            <p:cNvPr id="27" name="Oval 26"/>
            <p:cNvSpPr/>
            <p:nvPr/>
          </p:nvSpPr>
          <p:spPr bwMode="auto">
            <a:xfrm>
              <a:off x="3505200" y="1905000"/>
              <a:ext cx="2514600" cy="2514600"/>
            </a:xfrm>
            <a:prstGeom prst="ellipse">
              <a:avLst/>
            </a:prstGeom>
            <a:solidFill>
              <a:srgbClr val="FFFFFF">
                <a:lumMod val="85000"/>
              </a:srgbClr>
            </a:solidFill>
            <a:ln w="9525" cap="flat" cmpd="sng" algn="ctr">
              <a:noFill/>
              <a:prstDash val="solid"/>
              <a:round/>
              <a:headEnd type="none" w="med" len="med"/>
              <a:tailEnd type="none" w="med" len="med"/>
            </a:ln>
            <a:effectLst>
              <a:outerShdw blurRad="444500" dist="139700" dir="138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kern="0" dirty="0" smtClean="0">
                <a:solidFill>
                  <a:srgbClr val="000000"/>
                </a:solidFill>
                <a:cs typeface="Arial" charset="0"/>
              </a:endParaRPr>
            </a:p>
          </p:txBody>
        </p:sp>
        <p:sp>
          <p:nvSpPr>
            <p:cNvPr id="28" name="TextBox 27"/>
            <p:cNvSpPr txBox="1"/>
            <p:nvPr/>
          </p:nvSpPr>
          <p:spPr>
            <a:xfrm>
              <a:off x="3429000" y="2555874"/>
              <a:ext cx="2667000" cy="1610697"/>
            </a:xfrm>
            <a:prstGeom prst="rect">
              <a:avLst/>
            </a:prstGeom>
            <a:noFill/>
            <a:scene3d>
              <a:camera prst="orthographicFront"/>
              <a:lightRig rig="threePt" dir="t"/>
            </a:scene3d>
            <a:sp3d>
              <a:bevelT/>
            </a:sp3d>
          </p:spPr>
          <p:txBody>
            <a:bodyPr wrap="square" rtlCol="0">
              <a:spAutoFit/>
            </a:bodyPr>
            <a:lstStyle/>
            <a:p>
              <a:pPr algn="ctr" fontAlgn="base">
                <a:spcBef>
                  <a:spcPts val="800"/>
                </a:spcBef>
                <a:spcAft>
                  <a:spcPts val="800"/>
                </a:spcAft>
              </a:pPr>
              <a:r>
                <a:rPr lang="en-US" b="1" i="1" dirty="0" smtClean="0">
                  <a:solidFill>
                    <a:srgbClr val="008000"/>
                  </a:solidFill>
                  <a:effectLst>
                    <a:outerShdw blurRad="38100" dist="38100" dir="2700000" algn="tl">
                      <a:srgbClr val="000000">
                        <a:alpha val="43137"/>
                      </a:srgbClr>
                    </a:outerShdw>
                  </a:effectLst>
                  <a:latin typeface="Arial" charset="0"/>
                  <a:cs typeface="Arial" charset="0"/>
                </a:rPr>
                <a:t>$21.9M</a:t>
              </a:r>
            </a:p>
            <a:p>
              <a:pPr algn="ctr" fontAlgn="base">
                <a:spcBef>
                  <a:spcPts val="800"/>
                </a:spcBef>
                <a:spcAft>
                  <a:spcPts val="800"/>
                </a:spcAft>
              </a:pPr>
              <a:r>
                <a:rPr lang="en-US" b="1" i="1" dirty="0" err="1" smtClean="0">
                  <a:solidFill>
                    <a:srgbClr val="000000"/>
                  </a:solidFill>
                  <a:effectLst>
                    <a:outerShdw blurRad="38100" dist="38100" dir="2700000" algn="tl">
                      <a:srgbClr val="000000">
                        <a:alpha val="43137"/>
                      </a:srgbClr>
                    </a:outerShdw>
                  </a:effectLst>
                  <a:latin typeface="Arial" charset="0"/>
                  <a:cs typeface="Arial" charset="0"/>
                </a:rPr>
                <a:t>JLab</a:t>
              </a:r>
              <a:r>
                <a:rPr lang="en-US" b="1" i="1" dirty="0" smtClean="0">
                  <a:solidFill>
                    <a:srgbClr val="000000"/>
                  </a:solidFill>
                  <a:effectLst>
                    <a:outerShdw blurRad="38100" dist="38100" dir="2700000" algn="tl">
                      <a:srgbClr val="000000">
                        <a:alpha val="43137"/>
                      </a:srgbClr>
                    </a:outerShdw>
                  </a:effectLst>
                  <a:latin typeface="Arial" charset="0"/>
                  <a:cs typeface="Arial" charset="0"/>
                </a:rPr>
                <a:t> Mission </a:t>
              </a:r>
              <a:r>
                <a:rPr lang="en-US" b="1" i="1" dirty="0" smtClean="0">
                  <a:effectLst>
                    <a:outerShdw blurRad="38100" dist="38100" dir="2700000" algn="tl">
                      <a:srgbClr val="000000">
                        <a:alpha val="43137"/>
                      </a:srgbClr>
                    </a:outerShdw>
                  </a:effectLst>
                  <a:latin typeface="Arial" charset="0"/>
                  <a:cs typeface="Arial" charset="0"/>
                </a:rPr>
                <a:t>Reinvestment</a:t>
              </a:r>
            </a:p>
            <a:p>
              <a:pPr algn="ctr" fontAlgn="base">
                <a:spcBef>
                  <a:spcPts val="800"/>
                </a:spcBef>
                <a:spcAft>
                  <a:spcPts val="800"/>
                </a:spcAft>
              </a:pPr>
              <a:r>
                <a:rPr lang="en-US" b="1" i="1" dirty="0" smtClean="0">
                  <a:effectLst>
                    <a:outerShdw blurRad="38100" dist="38100" dir="2700000" algn="tl">
                      <a:srgbClr val="000000">
                        <a:alpha val="43137"/>
                      </a:srgbClr>
                    </a:outerShdw>
                  </a:effectLst>
                  <a:latin typeface="Arial" charset="0"/>
                  <a:cs typeface="Arial" charset="0"/>
                </a:rPr>
                <a:t>FY04-12</a:t>
              </a:r>
              <a:endParaRPr lang="en-US" b="1" i="1" dirty="0">
                <a:effectLst>
                  <a:outerShdw blurRad="38100" dist="38100" dir="2700000" algn="tl">
                    <a:srgbClr val="000000">
                      <a:alpha val="43137"/>
                    </a:srgbClr>
                  </a:outerShdw>
                </a:effectLst>
                <a:latin typeface="Arial" charset="0"/>
                <a:cs typeface="Arial" charset="0"/>
              </a:endParaRPr>
            </a:p>
          </p:txBody>
        </p:sp>
      </p:grpSp>
      <p:sp>
        <p:nvSpPr>
          <p:cNvPr id="26" name="Rectangle 25"/>
          <p:cNvSpPr/>
          <p:nvPr/>
        </p:nvSpPr>
        <p:spPr>
          <a:xfrm>
            <a:off x="381000" y="6111875"/>
            <a:ext cx="2438400" cy="757892"/>
          </a:xfrm>
          <a:prstGeom prst="rect">
            <a:avLst/>
          </a:prstGeom>
        </p:spPr>
        <p:txBody>
          <a:bodyPr wrap="square" lIns="19044" tIns="9521" rIns="19044" bIns="9521">
            <a:spAutoFit/>
          </a:bodyPr>
          <a:lstStyle/>
          <a:p>
            <a:pPr marL="117437" indent="-117437" fontAlgn="base">
              <a:spcBef>
                <a:spcPct val="0"/>
              </a:spcBef>
              <a:spcAft>
                <a:spcPct val="0"/>
              </a:spcAft>
              <a:defRPr/>
            </a:pPr>
            <a:endParaRPr lang="en-US" sz="1200" dirty="0" smtClean="0">
              <a:solidFill>
                <a:srgbClr val="000000"/>
              </a:solidFill>
              <a:latin typeface="Arial" pitchFamily="34" charset="0"/>
              <a:cs typeface="Arial" pitchFamily="34" charset="0"/>
            </a:endParaRPr>
          </a:p>
          <a:p>
            <a:pPr marL="117437" indent="-117437" fontAlgn="base">
              <a:spcBef>
                <a:spcPct val="0"/>
              </a:spcBef>
              <a:spcAft>
                <a:spcPct val="0"/>
              </a:spcAft>
              <a:buFont typeface="Arial" pitchFamily="34" charset="0"/>
              <a:buChar char="•"/>
              <a:defRPr/>
            </a:pPr>
            <a:endParaRPr lang="en-US" sz="1200" dirty="0" smtClean="0">
              <a:solidFill>
                <a:srgbClr val="000000"/>
              </a:solidFill>
              <a:latin typeface="Arial" pitchFamily="34" charset="0"/>
              <a:cs typeface="Arial" pitchFamily="34" charset="0"/>
            </a:endParaRPr>
          </a:p>
          <a:p>
            <a:pPr marL="117437" indent="-117437" fontAlgn="base">
              <a:spcBef>
                <a:spcPct val="0"/>
              </a:spcBef>
              <a:spcAft>
                <a:spcPct val="0"/>
              </a:spcAft>
              <a:buFont typeface="Arial" pitchFamily="34" charset="0"/>
              <a:buChar char="•"/>
              <a:defRPr/>
            </a:pPr>
            <a:endParaRPr lang="en-US" sz="1200" dirty="0">
              <a:solidFill>
                <a:srgbClr val="000000"/>
              </a:solidFill>
              <a:latin typeface="Arial" pitchFamily="34" charset="0"/>
              <a:cs typeface="Arial" pitchFamily="34" charset="0"/>
            </a:endParaRPr>
          </a:p>
          <a:p>
            <a:pPr marL="117437" indent="-117437" fontAlgn="base">
              <a:spcBef>
                <a:spcPct val="0"/>
              </a:spcBef>
              <a:spcAft>
                <a:spcPct val="0"/>
              </a:spcAft>
              <a:defRPr/>
            </a:pPr>
            <a:endParaRPr lang="en-US" sz="1200" dirty="0">
              <a:solidFill>
                <a:srgbClr val="000000"/>
              </a:solidFill>
              <a:latin typeface="Arial" pitchFamily="34" charset="0"/>
              <a:cs typeface="Arial" pitchFamily="34" charset="0"/>
            </a:endParaRPr>
          </a:p>
        </p:txBody>
      </p:sp>
      <p:sp>
        <p:nvSpPr>
          <p:cNvPr id="22" name="Rectangle 21"/>
          <p:cNvSpPr/>
          <p:nvPr/>
        </p:nvSpPr>
        <p:spPr>
          <a:xfrm>
            <a:off x="609600" y="4953000"/>
            <a:ext cx="2286000" cy="457200"/>
          </a:xfrm>
          <a:prstGeom prst="rect">
            <a:avLst/>
          </a:prstGeom>
        </p:spPr>
        <p:txBody>
          <a:bodyPr wrap="square">
            <a:spAutoFit/>
          </a:bodyPr>
          <a:lstStyle/>
          <a:p>
            <a:pPr marL="142829" indent="-142829" fontAlgn="base">
              <a:spcBef>
                <a:spcPct val="0"/>
              </a:spcBef>
              <a:spcAft>
                <a:spcPct val="0"/>
              </a:spcAft>
              <a:buFont typeface="Wingdings" charset="2"/>
              <a:buChar char="§"/>
              <a:defRPr/>
            </a:pPr>
            <a:r>
              <a:rPr lang="en-US" sz="1100" b="1" dirty="0" smtClean="0">
                <a:solidFill>
                  <a:srgbClr val="000000"/>
                </a:solidFill>
                <a:latin typeface="Arial" pitchFamily="34" charset="0"/>
                <a:cs typeface="Arial" pitchFamily="34" charset="0"/>
              </a:rPr>
              <a:t>Value Engineering</a:t>
            </a:r>
          </a:p>
          <a:p>
            <a:pPr marL="238049" indent="-238049" algn="ctr" fontAlgn="base">
              <a:spcBef>
                <a:spcPct val="0"/>
              </a:spcBef>
              <a:spcAft>
                <a:spcPct val="0"/>
              </a:spcAft>
              <a:defRPr/>
            </a:pPr>
            <a:r>
              <a:rPr lang="en-US" sz="1200" b="1" i="1" dirty="0" smtClean="0">
                <a:solidFill>
                  <a:srgbClr val="008000"/>
                </a:solidFill>
                <a:latin typeface="Arial" pitchFamily="34" charset="0"/>
                <a:cs typeface="Arial" pitchFamily="34" charset="0"/>
              </a:rPr>
              <a:t>Subtotal $0.6M</a:t>
            </a:r>
            <a:endParaRPr lang="en-US" sz="1200" b="1" i="1"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xmlns="" val="188188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6248400"/>
            <a:ext cx="91440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 name="Rectangle 1"/>
          <p:cNvSpPr/>
          <p:nvPr/>
        </p:nvSpPr>
        <p:spPr bwMode="auto">
          <a:xfrm flipH="1">
            <a:off x="0" y="4038600"/>
            <a:ext cx="4114800" cy="2743200"/>
          </a:xfrm>
          <a:prstGeom prst="rect">
            <a:avLst/>
          </a:prstGeom>
          <a:solidFill>
            <a:schemeClr val="bg1"/>
          </a:solidFill>
          <a:ln w="9525" cap="flat" cmpd="sng" algn="ctr">
            <a:noFill/>
            <a:prstDash val="solid"/>
            <a:round/>
            <a:headEnd type="none" w="med" len="med"/>
            <a:tailEnd type="none" w="med" len="med"/>
          </a:ln>
          <a:effectLst>
            <a:outerShdw blurRad="292100" dist="1397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 name="Rectangle 2"/>
          <p:cNvSpPr/>
          <p:nvPr/>
        </p:nvSpPr>
        <p:spPr bwMode="auto">
          <a:xfrm flipH="1">
            <a:off x="0" y="792480"/>
            <a:ext cx="4114800" cy="3017520"/>
          </a:xfrm>
          <a:prstGeom prst="rect">
            <a:avLst/>
          </a:prstGeom>
          <a:solidFill>
            <a:schemeClr val="bg1"/>
          </a:solidFill>
          <a:ln w="9525" cap="flat" cmpd="sng" algn="ctr">
            <a:noFill/>
            <a:prstDash val="solid"/>
            <a:round/>
            <a:headEnd type="none" w="med" len="med"/>
            <a:tailEnd type="none" w="med" len="med"/>
          </a:ln>
          <a:effectLst>
            <a:outerShdw blurRad="292100" dist="1397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 name="Title 1"/>
          <p:cNvSpPr txBox="1">
            <a:spLocks/>
          </p:cNvSpPr>
          <p:nvPr/>
        </p:nvSpPr>
        <p:spPr>
          <a:xfrm>
            <a:off x="0" y="-76200"/>
            <a:ext cx="9144000" cy="5334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Enhanced </a:t>
            </a:r>
            <a:r>
              <a:rPr kumimoji="0" lang="en-US" sz="2400" b="1" i="0" u="none" strike="noStrike" kern="0" cap="none" spc="0" normalizeH="0" baseline="0" noProof="0" dirty="0" err="1" smtClean="0">
                <a:ln>
                  <a:noFill/>
                </a:ln>
                <a:solidFill>
                  <a:schemeClr val="tx2"/>
                </a:solidFill>
                <a:effectLst/>
                <a:uLnTx/>
                <a:uFillTx/>
                <a:latin typeface="Arial" pitchFamily="34" charset="0"/>
                <a:ea typeface="+mj-ea"/>
                <a:cs typeface="Arial" pitchFamily="34" charset="0"/>
              </a:rPr>
              <a:t>JLab</a:t>
            </a:r>
            <a:r>
              <a:rPr kumimoji="0" lang="en-US"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 Science Through Efficient </a:t>
            </a:r>
            <a:br>
              <a:rPr kumimoji="0" lang="en-US"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br>
            <a:r>
              <a:rPr kumimoji="0" lang="en-US"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and Effective Operations</a:t>
            </a:r>
            <a:endParaRPr kumimoji="0" lang="en-US" sz="2400" b="1" i="0" u="none" strike="noStrike" kern="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5" name="TextBox 4"/>
          <p:cNvSpPr txBox="1"/>
          <p:nvPr/>
        </p:nvSpPr>
        <p:spPr>
          <a:xfrm>
            <a:off x="4114800" y="762000"/>
            <a:ext cx="4876800" cy="3077766"/>
          </a:xfrm>
          <a:prstGeom prst="rect">
            <a:avLst/>
          </a:prstGeom>
          <a:noFill/>
          <a:ln w="19050">
            <a:noFill/>
          </a:ln>
        </p:spPr>
        <p:txBody>
          <a:bodyPr wrap="square" rtlCol="0">
            <a:spAutoFit/>
          </a:bodyPr>
          <a:lstStyle/>
          <a:p>
            <a:pPr marL="119063" indent="-119063"/>
            <a:r>
              <a:rPr lang="en-US" sz="1200" b="1" dirty="0" smtClean="0">
                <a:latin typeface="Arial" pitchFamily="34" charset="0"/>
                <a:cs typeface="Arial" pitchFamily="34" charset="0"/>
              </a:rPr>
              <a:t>•	Cost Savings/Avoidance have enabled </a:t>
            </a:r>
            <a:r>
              <a:rPr lang="en-US" sz="1200" b="1" dirty="0" err="1" smtClean="0">
                <a:latin typeface="Arial" pitchFamily="34" charset="0"/>
                <a:cs typeface="Arial" pitchFamily="34" charset="0"/>
              </a:rPr>
              <a:t>JLab</a:t>
            </a:r>
            <a:r>
              <a:rPr lang="en-US" sz="1200" b="1" dirty="0" smtClean="0">
                <a:latin typeface="Arial" pitchFamily="34" charset="0"/>
                <a:cs typeface="Arial" pitchFamily="34" charset="0"/>
              </a:rPr>
              <a:t> to fully               achieve its scientific mission objectives:</a:t>
            </a:r>
          </a:p>
          <a:p>
            <a:pPr marL="230188" lvl="1" indent="-123825">
              <a:buFont typeface="Arial" pitchFamily="34" charset="0"/>
              <a:buChar char="•"/>
            </a:pPr>
            <a:r>
              <a:rPr lang="en-US" sz="1100" dirty="0" smtClean="0">
                <a:latin typeface="Arial" pitchFamily="34" charset="0"/>
                <a:cs typeface="Arial" pitchFamily="34" charset="0"/>
              </a:rPr>
              <a:t>Retained critical staff to achieve the science program</a:t>
            </a:r>
          </a:p>
          <a:p>
            <a:pPr marL="230188" lvl="1" indent="-123825">
              <a:buFont typeface="Arial" pitchFamily="34" charset="0"/>
              <a:buChar char="•"/>
            </a:pPr>
            <a:r>
              <a:rPr lang="en-US" sz="1100" dirty="0" smtClean="0">
                <a:latin typeface="Arial" pitchFamily="34" charset="0"/>
                <a:cs typeface="Arial" pitchFamily="34" charset="0"/>
              </a:rPr>
              <a:t>Completion of 6 GeV research program</a:t>
            </a:r>
          </a:p>
          <a:p>
            <a:pPr marL="230188" lvl="1" indent="-123825">
              <a:buFont typeface="Arial" pitchFamily="34" charset="0"/>
              <a:buChar char="•"/>
            </a:pPr>
            <a:r>
              <a:rPr lang="en-US" sz="1100" dirty="0" smtClean="0">
                <a:latin typeface="Arial" pitchFamily="34" charset="0"/>
                <a:cs typeface="Arial" pitchFamily="34" charset="0"/>
              </a:rPr>
              <a:t>Six-month shutdown to upgrade facilities</a:t>
            </a:r>
          </a:p>
          <a:p>
            <a:pPr marL="230188" lvl="1" indent="-123825">
              <a:buFont typeface="Arial" pitchFamily="34" charset="0"/>
              <a:buChar char="•"/>
            </a:pPr>
            <a:r>
              <a:rPr lang="en-US" sz="1100" dirty="0" smtClean="0">
                <a:latin typeface="Arial" pitchFamily="34" charset="0"/>
                <a:cs typeface="Arial" pitchFamily="34" charset="0"/>
              </a:rPr>
              <a:t>Advancements in accelerator operation &amp; technology</a:t>
            </a:r>
          </a:p>
          <a:p>
            <a:pPr marL="350838" lvl="2" indent="-123825">
              <a:buFont typeface="Arial" pitchFamily="34" charset="0"/>
              <a:buChar char="•"/>
            </a:pPr>
            <a:r>
              <a:rPr lang="en-US" sz="1050" dirty="0" smtClean="0">
                <a:latin typeface="Arial" pitchFamily="34" charset="0"/>
                <a:cs typeface="Arial" pitchFamily="34" charset="0"/>
              </a:rPr>
              <a:t>Delivered ~1200 Coulombs to Q-weak</a:t>
            </a:r>
          </a:p>
          <a:p>
            <a:pPr marL="350838" lvl="2" indent="-123825">
              <a:buFont typeface="Arial" pitchFamily="34" charset="0"/>
              <a:buChar char="•"/>
            </a:pPr>
            <a:r>
              <a:rPr lang="en-US" sz="1050" dirty="0" smtClean="0">
                <a:latin typeface="Arial" pitchFamily="34" charset="0"/>
                <a:cs typeface="Arial" pitchFamily="34" charset="0"/>
              </a:rPr>
              <a:t>Upgraded superconducting cavities from 4 GeV to 6 GeV</a:t>
            </a:r>
          </a:p>
          <a:p>
            <a:pPr marL="350838" lvl="2" indent="-123825">
              <a:buFont typeface="Arial" pitchFamily="34" charset="0"/>
              <a:buChar char="•"/>
            </a:pPr>
            <a:r>
              <a:rPr lang="en-US" sz="1050" dirty="0" smtClean="0">
                <a:latin typeface="Arial" pitchFamily="34" charset="0"/>
                <a:cs typeface="Arial" pitchFamily="34" charset="0"/>
              </a:rPr>
              <a:t>Four generation improvements to the injector gun</a:t>
            </a:r>
          </a:p>
          <a:p>
            <a:pPr marL="460375" lvl="3" indent="-123825">
              <a:buFont typeface="Arial" pitchFamily="34" charset="0"/>
              <a:buChar char="•"/>
            </a:pPr>
            <a:r>
              <a:rPr lang="en-US" sz="1000" dirty="0" smtClean="0">
                <a:latin typeface="Arial" pitchFamily="34" charset="0"/>
                <a:cs typeface="Arial" pitchFamily="34" charset="0"/>
              </a:rPr>
              <a:t>Polarization improved from 0% to 85%</a:t>
            </a:r>
          </a:p>
          <a:p>
            <a:pPr marL="460375" lvl="3" indent="-123825">
              <a:buFont typeface="Arial" pitchFamily="34" charset="0"/>
              <a:buChar char="•"/>
            </a:pPr>
            <a:r>
              <a:rPr lang="en-US" sz="1000" dirty="0" smtClean="0">
                <a:latin typeface="Arial" pitchFamily="34" charset="0"/>
                <a:cs typeface="Arial" pitchFamily="34" charset="0"/>
              </a:rPr>
              <a:t>Enabled new generation of polarized experiments</a:t>
            </a:r>
          </a:p>
          <a:p>
            <a:pPr marL="230188" lvl="1" indent="-123825">
              <a:buFont typeface="Arial" pitchFamily="34" charset="0"/>
              <a:buChar char="•"/>
            </a:pPr>
            <a:r>
              <a:rPr lang="en-US" sz="1100" dirty="0" smtClean="0">
                <a:latin typeface="Arial" pitchFamily="34" charset="0"/>
                <a:cs typeface="Arial" pitchFamily="34" charset="0"/>
              </a:rPr>
              <a:t>Completion of experiments and apparatus</a:t>
            </a:r>
          </a:p>
          <a:p>
            <a:pPr marL="341313" lvl="2" indent="-123825">
              <a:buFont typeface="Arial" pitchFamily="34" charset="0"/>
              <a:buChar char="•"/>
            </a:pPr>
            <a:r>
              <a:rPr lang="en-US" sz="1050" dirty="0" smtClean="0">
                <a:latin typeface="Arial" pitchFamily="34" charset="0"/>
                <a:cs typeface="Arial" pitchFamily="34" charset="0"/>
              </a:rPr>
              <a:t>Completed Strangeness in Nucleon Program (SC Milestone)</a:t>
            </a:r>
          </a:p>
          <a:p>
            <a:pPr marL="341313" lvl="2" indent="-123825">
              <a:buFont typeface="Arial" pitchFamily="34" charset="0"/>
              <a:buChar char="•"/>
            </a:pPr>
            <a:r>
              <a:rPr lang="en-US" sz="1050" dirty="0" smtClean="0">
                <a:latin typeface="Arial" pitchFamily="34" charset="0"/>
                <a:cs typeface="Arial" pitchFamily="34" charset="0"/>
              </a:rPr>
              <a:t>HD-Ice apparatus operational (culminating ~30 years of community effort)</a:t>
            </a:r>
          </a:p>
          <a:p>
            <a:pPr marL="230188" lvl="1" indent="-123825">
              <a:buFont typeface="Arial" pitchFamily="34" charset="0"/>
              <a:buChar char="•"/>
            </a:pPr>
            <a:r>
              <a:rPr lang="en-US" sz="1100" dirty="0" smtClean="0">
                <a:latin typeface="Arial" pitchFamily="34" charset="0"/>
                <a:cs typeface="Arial" pitchFamily="34" charset="0"/>
              </a:rPr>
              <a:t>New areas for study</a:t>
            </a:r>
          </a:p>
          <a:p>
            <a:pPr marL="347663" lvl="3" indent="-111125">
              <a:buFont typeface="Arial" pitchFamily="34" charset="0"/>
              <a:buChar char="•"/>
            </a:pPr>
            <a:r>
              <a:rPr lang="en-US" sz="1050" dirty="0" smtClean="0">
                <a:latin typeface="Arial" pitchFamily="34" charset="0"/>
                <a:cs typeface="Arial" pitchFamily="34" charset="0"/>
              </a:rPr>
              <a:t>Prospects for Heavy Photon Searches</a:t>
            </a:r>
          </a:p>
          <a:p>
            <a:pPr marL="347663" lvl="2" indent="-111125">
              <a:buFont typeface="Arial" pitchFamily="34" charset="0"/>
              <a:buChar char="•"/>
            </a:pPr>
            <a:r>
              <a:rPr lang="en-US" sz="1050" dirty="0" smtClean="0">
                <a:latin typeface="Arial" pitchFamily="34" charset="0"/>
                <a:cs typeface="Arial" pitchFamily="34" charset="0"/>
              </a:rPr>
              <a:t>World-leading parity experiments due to improved </a:t>
            </a:r>
            <a:r>
              <a:rPr lang="en-US" sz="1050" dirty="0" err="1" smtClean="0">
                <a:latin typeface="Arial" pitchFamily="34" charset="0"/>
                <a:cs typeface="Arial" pitchFamily="34" charset="0"/>
              </a:rPr>
              <a:t>helicity</a:t>
            </a:r>
            <a:r>
              <a:rPr lang="en-US" sz="1050" dirty="0" smtClean="0">
                <a:latin typeface="Arial" pitchFamily="34" charset="0"/>
                <a:cs typeface="Arial" pitchFamily="34" charset="0"/>
              </a:rPr>
              <a:t> correlated errors</a:t>
            </a:r>
          </a:p>
        </p:txBody>
      </p:sp>
      <p:sp>
        <p:nvSpPr>
          <p:cNvPr id="6" name="Rectangle 5"/>
          <p:cNvSpPr/>
          <p:nvPr/>
        </p:nvSpPr>
        <p:spPr bwMode="auto">
          <a:xfrm flipH="1">
            <a:off x="4648200" y="3810000"/>
            <a:ext cx="4114800" cy="2971800"/>
          </a:xfrm>
          <a:prstGeom prst="rect">
            <a:avLst/>
          </a:prstGeom>
          <a:solidFill>
            <a:schemeClr val="bg1"/>
          </a:solidFill>
          <a:ln w="9525" cap="flat" cmpd="sng" algn="ctr">
            <a:noFill/>
            <a:prstDash val="solid"/>
            <a:round/>
            <a:headEnd type="none" w="med" len="med"/>
            <a:tailEnd type="none" w="med" len="med"/>
          </a:ln>
          <a:effectLst>
            <a:outerShdw blurRad="292100" dist="1397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7" name="Picture 1"/>
          <p:cNvPicPr>
            <a:picLocks noChangeAspect="1" noChangeArrowheads="1"/>
          </p:cNvPicPr>
          <p:nvPr/>
        </p:nvPicPr>
        <p:blipFill>
          <a:blip r:embed="rId2" cstate="print"/>
          <a:srcRect/>
          <a:stretch>
            <a:fillRect/>
          </a:stretch>
        </p:blipFill>
        <p:spPr bwMode="auto">
          <a:xfrm>
            <a:off x="76200" y="1067941"/>
            <a:ext cx="3962400" cy="2589659"/>
          </a:xfrm>
          <a:prstGeom prst="rect">
            <a:avLst/>
          </a:prstGeom>
          <a:noFill/>
          <a:ln w="9525">
            <a:noFill/>
            <a:miter lim="800000"/>
            <a:headEnd/>
            <a:tailEnd/>
          </a:ln>
        </p:spPr>
      </p:pic>
      <p:pic>
        <p:nvPicPr>
          <p:cNvPr id="8" name="Picture 1"/>
          <p:cNvPicPr>
            <a:picLocks noChangeAspect="1" noChangeArrowheads="1"/>
          </p:cNvPicPr>
          <p:nvPr/>
        </p:nvPicPr>
        <p:blipFill>
          <a:blip r:embed="rId3" cstate="print"/>
          <a:srcRect/>
          <a:stretch>
            <a:fillRect/>
          </a:stretch>
        </p:blipFill>
        <p:spPr bwMode="auto">
          <a:xfrm>
            <a:off x="4724400" y="3835177"/>
            <a:ext cx="3981153" cy="2891283"/>
          </a:xfrm>
          <a:prstGeom prst="rect">
            <a:avLst/>
          </a:prstGeom>
          <a:noFill/>
          <a:ln w="9525">
            <a:noFill/>
            <a:miter lim="800000"/>
            <a:headEnd/>
            <a:tailEnd/>
          </a:ln>
          <a:effectLst/>
        </p:spPr>
      </p:pic>
      <p:sp>
        <p:nvSpPr>
          <p:cNvPr id="9" name="Rectangle 8"/>
          <p:cNvSpPr/>
          <p:nvPr/>
        </p:nvSpPr>
        <p:spPr>
          <a:xfrm>
            <a:off x="457200" y="804446"/>
            <a:ext cx="3221844" cy="338554"/>
          </a:xfrm>
          <a:prstGeom prst="rect">
            <a:avLst/>
          </a:prstGeom>
        </p:spPr>
        <p:txBody>
          <a:bodyPr wrap="none">
            <a:spAutoFit/>
          </a:bodyPr>
          <a:lstStyle/>
          <a:p>
            <a:pPr lvl="0"/>
            <a:r>
              <a:rPr lang="en-US" sz="1600" b="1" dirty="0" smtClean="0">
                <a:solidFill>
                  <a:srgbClr val="000000"/>
                </a:solidFill>
                <a:latin typeface="Arial" pitchFamily="34" charset="0"/>
                <a:cs typeface="Arial" pitchFamily="34" charset="0"/>
              </a:rPr>
              <a:t>NP Base Funding in FY04-FY12</a:t>
            </a:r>
            <a:endParaRPr lang="en-US" sz="1600" b="1" dirty="0">
              <a:solidFill>
                <a:srgbClr val="000000"/>
              </a:solidFill>
              <a:latin typeface="Arial" pitchFamily="34" charset="0"/>
              <a:cs typeface="Arial" pitchFamily="34" charset="0"/>
            </a:endParaRPr>
          </a:p>
        </p:txBody>
      </p:sp>
      <p:pic>
        <p:nvPicPr>
          <p:cNvPr id="10" name="Picture 3"/>
          <p:cNvPicPr>
            <a:picLocks noChangeAspect="1" noChangeArrowheads="1"/>
          </p:cNvPicPr>
          <p:nvPr/>
        </p:nvPicPr>
        <p:blipFill>
          <a:blip r:embed="rId4" cstate="print"/>
          <a:srcRect b="5714"/>
          <a:stretch>
            <a:fillRect/>
          </a:stretch>
        </p:blipFill>
        <p:spPr bwMode="auto">
          <a:xfrm>
            <a:off x="73354" y="4191000"/>
            <a:ext cx="3965246" cy="2514600"/>
          </a:xfrm>
          <a:prstGeom prst="rect">
            <a:avLst/>
          </a:prstGeom>
          <a:noFill/>
          <a:ln w="9525">
            <a:noFill/>
            <a:miter lim="800000"/>
            <a:headEnd/>
            <a:tailEnd/>
          </a:ln>
          <a:effectLst/>
        </p:spPr>
      </p:pic>
      <p:sp>
        <p:nvSpPr>
          <p:cNvPr id="11" name="Rectangle 10"/>
          <p:cNvSpPr/>
          <p:nvPr/>
        </p:nvSpPr>
        <p:spPr>
          <a:xfrm>
            <a:off x="914400" y="4004846"/>
            <a:ext cx="2728632" cy="338554"/>
          </a:xfrm>
          <a:prstGeom prst="rect">
            <a:avLst/>
          </a:prstGeom>
        </p:spPr>
        <p:txBody>
          <a:bodyPr wrap="none">
            <a:spAutoFit/>
          </a:bodyPr>
          <a:lstStyle/>
          <a:p>
            <a:pPr lvl="0"/>
            <a:r>
              <a:rPr lang="en-US" sz="1600" b="1" dirty="0" smtClean="0">
                <a:solidFill>
                  <a:srgbClr val="000000"/>
                </a:solidFill>
                <a:latin typeface="Arial" pitchFamily="34" charset="0"/>
                <a:cs typeface="Arial" pitchFamily="34" charset="0"/>
              </a:rPr>
              <a:t>Cost </a:t>
            </a:r>
            <a:r>
              <a:rPr lang="en-US" sz="1400" b="1" dirty="0" smtClean="0">
                <a:solidFill>
                  <a:srgbClr val="000000"/>
                </a:solidFill>
                <a:latin typeface="Arial" pitchFamily="34" charset="0"/>
                <a:cs typeface="Arial" pitchFamily="34" charset="0"/>
              </a:rPr>
              <a:t>Efficiencies</a:t>
            </a:r>
            <a:r>
              <a:rPr lang="en-US" sz="1600" b="1" dirty="0" smtClean="0">
                <a:solidFill>
                  <a:srgbClr val="000000"/>
                </a:solidFill>
                <a:latin typeface="Arial" pitchFamily="34" charset="0"/>
                <a:cs typeface="Arial" pitchFamily="34" charset="0"/>
              </a:rPr>
              <a:t> 2004-2012</a:t>
            </a:r>
            <a:endParaRPr lang="en-US" sz="1600" b="1" dirty="0">
              <a:solidFill>
                <a:srgbClr val="000000"/>
              </a:solidFill>
              <a:latin typeface="Arial" pitchFamily="34" charset="0"/>
              <a:cs typeface="Arial" pitchFamily="34" charset="0"/>
            </a:endParaRPr>
          </a:p>
        </p:txBody>
      </p:sp>
      <p:sp>
        <p:nvSpPr>
          <p:cNvPr id="13" name="Rectangle 12"/>
          <p:cNvSpPr/>
          <p:nvPr/>
        </p:nvSpPr>
        <p:spPr>
          <a:xfrm>
            <a:off x="4267200" y="6553200"/>
            <a:ext cx="235962" cy="215444"/>
          </a:xfrm>
          <a:prstGeom prst="rect">
            <a:avLst/>
          </a:prstGeom>
          <a:noFill/>
        </p:spPr>
        <p:txBody>
          <a:bodyPr wrap="none">
            <a:spAutoFit/>
          </a:bodyPr>
          <a:lstStyle/>
          <a:p>
            <a:fld id="{6C6BAC29-805F-4EB1-A9A5-300A97D9EAAE}" type="slidenum">
              <a:rPr lang="en-US" sz="800" i="1" smtClean="0"/>
              <a:pPr/>
              <a:t>9</a:t>
            </a:fld>
            <a:endParaRPr lang="en-US" sz="800" dirty="0"/>
          </a:p>
        </p:txBody>
      </p:sp>
    </p:spTree>
  </p:cSld>
  <p:clrMapOvr>
    <a:masterClrMapping/>
  </p:clrMapOvr>
</p:sld>
</file>

<file path=ppt/theme/theme1.xml><?xml version="1.0" encoding="utf-8"?>
<a:theme xmlns:a="http://schemas.openxmlformats.org/drawingml/2006/main" name="2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sz="2000" b="1" dirty="0" smtClean="0">
            <a:solidFill>
              <a:srgbClr val="FFFF00"/>
            </a:solidFill>
            <a:latin typeface="Arial" pitchFamily="34" charset="0"/>
            <a:cs typeface="Arial" pitchFamily="34"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2121</TotalTime>
  <Words>1151</Words>
  <Application>Microsoft Office PowerPoint</Application>
  <PresentationFormat>On-screen Show (4:3)</PresentationFormat>
  <Paragraphs>341</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2_JLab_PowerPoint1</vt:lpstr>
      <vt:lpstr>Slide 1</vt:lpstr>
      <vt:lpstr>Slide 2</vt:lpstr>
      <vt:lpstr>Investment in Modernization (K$)</vt:lpstr>
      <vt:lpstr>Slide 4</vt:lpstr>
      <vt:lpstr>Research and User Support Facility</vt:lpstr>
      <vt:lpstr>Slide 6</vt:lpstr>
      <vt:lpstr>Slide 7</vt:lpstr>
      <vt:lpstr>Slide 8</vt:lpstr>
      <vt:lpstr>Slide 9</vt:lpstr>
      <vt:lpstr>Energy / Buildings / Fleet / Waste / Meters</vt:lpstr>
      <vt:lpstr>Green House Gas Emissions / Water</vt:lpstr>
      <vt:lpstr>Slide 12</vt:lpstr>
      <vt:lpstr>Slide 13</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for Others Funding Summary (M$)</dc:title>
  <dc:creator>foremast</dc:creator>
  <cp:lastModifiedBy>jillg_jlb_dsk</cp:lastModifiedBy>
  <cp:revision>129</cp:revision>
  <dcterms:created xsi:type="dcterms:W3CDTF">2012-04-24T21:05:10Z</dcterms:created>
  <dcterms:modified xsi:type="dcterms:W3CDTF">2012-05-08T20:59:49Z</dcterms:modified>
</cp:coreProperties>
</file>