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6" r:id="rId1"/>
  </p:sldMasterIdLst>
  <p:notesMasterIdLst>
    <p:notesMasterId r:id="rId20"/>
  </p:notesMasterIdLst>
  <p:sldIdLst>
    <p:sldId id="260" r:id="rId2"/>
    <p:sldId id="379" r:id="rId3"/>
    <p:sldId id="342" r:id="rId4"/>
    <p:sldId id="343" r:id="rId5"/>
    <p:sldId id="261" r:id="rId6"/>
    <p:sldId id="365" r:id="rId7"/>
    <p:sldId id="375" r:id="rId8"/>
    <p:sldId id="401" r:id="rId9"/>
    <p:sldId id="402" r:id="rId10"/>
    <p:sldId id="394" r:id="rId11"/>
    <p:sldId id="395" r:id="rId12"/>
    <p:sldId id="396" r:id="rId13"/>
    <p:sldId id="397" r:id="rId14"/>
    <p:sldId id="399" r:id="rId15"/>
    <p:sldId id="400" r:id="rId16"/>
    <p:sldId id="376" r:id="rId17"/>
    <p:sldId id="406" r:id="rId18"/>
    <p:sldId id="378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6640A"/>
    <a:srgbClr val="0000B8"/>
    <a:srgbClr val="7575FF"/>
    <a:srgbClr val="0000EA"/>
    <a:srgbClr val="CC3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4458" autoAdjust="0"/>
    <p:restoredTop sz="92527" autoAdjust="0"/>
  </p:normalViewPr>
  <p:slideViewPr>
    <p:cSldViewPr snapToGrid="0">
      <p:cViewPr>
        <p:scale>
          <a:sx n="70" d="100"/>
          <a:sy n="70" d="100"/>
        </p:scale>
        <p:origin x="-2760" y="-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5774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5774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7" y="4560902"/>
            <a:ext cx="5851490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5774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5774">
              <a:defRPr sz="1200"/>
            </a:lvl1pPr>
          </a:lstStyle>
          <a:p>
            <a:fld id="{C0909949-61A4-41EC-927C-DB5B93FEB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337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806F0-B888-4E0D-B814-11013C6ADC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7770622-129A-41CA-8241-2CFF8CD3F292}" type="slidenum">
              <a:rPr lang="en-US">
                <a:solidFill>
                  <a:prstClr val="black"/>
                </a:solidFill>
                <a:latin typeface="Times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12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13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14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15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9949-61A4-41EC-927C-DB5B93FEBB2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17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18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9949-61A4-41EC-927C-DB5B93FEBB2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9204-DAF3-4AC5-A5FB-CDDE6A58A23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E05F-3702-426B-938B-02561750F9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E450F-9734-4D3D-A73D-87E9C9BB79ED}" type="slidenum">
              <a:rPr lang="en-US"/>
              <a:pPr/>
              <a:t>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D6145F-AE7E-4350-99F9-ED1273ADA0E7}" type="slidenum">
              <a:rPr lang="en-US">
                <a:solidFill>
                  <a:prstClr val="black"/>
                </a:solidFill>
                <a:latin typeface="Times New Roman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8149" y="720461"/>
            <a:ext cx="4800600" cy="3600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520" y="4561271"/>
            <a:ext cx="5852160" cy="441816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143588" y="9120895"/>
            <a:ext cx="3169920" cy="478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14" tIns="48588" rIns="96814" bIns="48588" anchor="b"/>
          <a:lstStyle/>
          <a:p>
            <a:pPr algn="r">
              <a:tabLst>
                <a:tab pos="0" algn="l"/>
                <a:tab pos="912521" algn="l"/>
                <a:tab pos="1826710" algn="l"/>
                <a:tab pos="2740896" algn="l"/>
                <a:tab pos="3655084" algn="l"/>
                <a:tab pos="4569270" algn="l"/>
                <a:tab pos="5483458" algn="l"/>
                <a:tab pos="6397644" algn="l"/>
                <a:tab pos="7311833" algn="l"/>
                <a:tab pos="8226019" algn="l"/>
                <a:tab pos="9140206" algn="l"/>
                <a:tab pos="10054393" algn="l"/>
              </a:tabLst>
            </a:pPr>
            <a:fld id="{243EDCEE-99C5-4FAE-8D80-6625174D46AE}" type="slidenum">
              <a:rPr lang="en-US" sz="1200">
                <a:solidFill>
                  <a:srgbClr val="000000"/>
                </a:solidFill>
                <a:latin typeface="Times" charset="0"/>
                <a:ea typeface="ＭＳ Ｐゴシック" charset="-128"/>
              </a:rPr>
              <a:pPr algn="r">
                <a:tabLst>
                  <a:tab pos="0" algn="l"/>
                  <a:tab pos="912521" algn="l"/>
                  <a:tab pos="1826710" algn="l"/>
                  <a:tab pos="2740896" algn="l"/>
                  <a:tab pos="3655084" algn="l"/>
                  <a:tab pos="4569270" algn="l"/>
                  <a:tab pos="5483458" algn="l"/>
                  <a:tab pos="6397644" algn="l"/>
                  <a:tab pos="7311833" algn="l"/>
                  <a:tab pos="8226019" algn="l"/>
                  <a:tab pos="9140206" algn="l"/>
                  <a:tab pos="10054393" algn="l"/>
                </a:tabLst>
              </a:pPr>
              <a:t>6</a:t>
            </a:fld>
            <a:endParaRPr lang="en-US" sz="1200" dirty="0">
              <a:solidFill>
                <a:srgbClr val="000000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5FC8-5514-4D5E-9FCE-248C23E1BE1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3591A-BD5F-41C9-B471-D6A7426CD18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959" eaLnBrk="0" hangingPunct="0"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39794173" indent="-39314524" defTabSz="965959" eaLnBrk="0" hangingPunct="0"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4796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95929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14389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19185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865A1CE3-CCA4-4417-8791-6604B79F22D7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2700" y="714375"/>
            <a:ext cx="4759325" cy="35702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734" y="4600747"/>
            <a:ext cx="5408507" cy="428328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40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72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64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94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0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96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46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07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17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5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4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3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8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84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Relationship Id="rId5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Jefferson Lab</a:t>
            </a:r>
            <a:br>
              <a:rPr 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T</a:t>
            </a:r>
            <a:r>
              <a:rPr lang="en-US" sz="2800" dirty="0" smtClean="0"/>
              <a:t>he FY 12 FEL Program</a:t>
            </a:r>
            <a:endParaRPr lang="en-US" sz="28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n-US" sz="2000" b="1" dirty="0">
                <a:solidFill>
                  <a:schemeClr val="accent2"/>
                </a:solidFill>
              </a:rPr>
              <a:t>George R. </a:t>
            </a:r>
            <a:r>
              <a:rPr lang="en-US" sz="2000" b="1" dirty="0" smtClean="0">
                <a:solidFill>
                  <a:schemeClr val="accent2"/>
                </a:solidFill>
              </a:rPr>
              <a:t>Neil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Associate Director 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May 9, 2012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4342" y="4371408"/>
            <a:ext cx="39578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00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Polar Ice as a natural archive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temperature, precipitation, gas composition, volcanic eruption, solar 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variability...</a:t>
            </a:r>
          </a:p>
        </p:txBody>
      </p:sp>
      <p:pic>
        <p:nvPicPr>
          <p:cNvPr id="38915" name="Picture 3" descr="kyrpton decay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522" y="1123124"/>
            <a:ext cx="4584799" cy="30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52169" y="4307203"/>
            <a:ext cx="4491831" cy="132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solidFill>
                  <a:srgbClr val="0000CC"/>
                </a:solidFill>
                <a:latin typeface="Arial" charset="0"/>
                <a:ea typeface="Arial Unicode MS" charset="0"/>
                <a:cs typeface="Arial Unicode MS" charset="0"/>
              </a:rPr>
              <a:t> Number of </a:t>
            </a:r>
            <a:r>
              <a:rPr lang="en-US" sz="1800" baseline="30000" dirty="0">
                <a:solidFill>
                  <a:srgbClr val="0000CC"/>
                </a:solidFill>
                <a:latin typeface="Arial" charset="0"/>
                <a:ea typeface="Arial Unicode MS" charset="0"/>
                <a:cs typeface="Arial Unicode MS" charset="0"/>
              </a:rPr>
              <a:t>81</a:t>
            </a:r>
            <a:r>
              <a:rPr lang="en-US" sz="1800" dirty="0">
                <a:solidFill>
                  <a:srgbClr val="0000CC"/>
                </a:solidFill>
                <a:latin typeface="Arial" charset="0"/>
                <a:ea typeface="Arial Unicode MS" charset="0"/>
                <a:cs typeface="Arial Unicode MS" charset="0"/>
              </a:rPr>
              <a:t>Kr atoms in 1 liter of :</a:t>
            </a:r>
          </a:p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Arial" charset="0"/>
                <a:ea typeface="Arial Unicode MS" charset="0"/>
                <a:cs typeface="Arial Unicode MS" charset="0"/>
              </a:rPr>
              <a:t>           </a:t>
            </a: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Air  </a:t>
            </a:r>
            <a:r>
              <a:rPr lang="en-US" sz="1800" dirty="0" err="1">
                <a:latin typeface="Arial" charset="0"/>
                <a:ea typeface="Arial Unicode MS" charset="0"/>
                <a:cs typeface="Arial Unicode MS" charset="0"/>
                <a:sym typeface="Wingdings" charset="2"/>
              </a:rPr>
              <a:t></a:t>
            </a: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 20,000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      Water  </a:t>
            </a:r>
            <a:r>
              <a:rPr lang="en-US" sz="1800" dirty="0" err="1">
                <a:latin typeface="Arial" charset="0"/>
                <a:ea typeface="Arial Unicode MS" charset="0"/>
                <a:cs typeface="Arial Unicode MS" charset="0"/>
                <a:sym typeface="Wingdings" charset="2"/>
              </a:rPr>
              <a:t></a:t>
            </a: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  1,000</a:t>
            </a:r>
          </a:p>
          <a:p>
            <a:pPr>
              <a:defRPr/>
            </a:pP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           Ice  </a:t>
            </a:r>
            <a:r>
              <a:rPr lang="en-US" sz="1800" dirty="0" err="1">
                <a:latin typeface="Arial" charset="0"/>
                <a:ea typeface="Arial Unicode MS" charset="0"/>
                <a:cs typeface="Arial Unicode MS" charset="0"/>
                <a:sym typeface="Wingdings" charset="2"/>
              </a:rPr>
              <a:t></a:t>
            </a:r>
            <a:r>
              <a:rPr lang="en-US" sz="1800" dirty="0">
                <a:latin typeface="Arial" charset="0"/>
                <a:ea typeface="Arial Unicode MS" charset="0"/>
                <a:cs typeface="Arial Unicode MS" charset="0"/>
              </a:rPr>
              <a:t>  1,000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7206" y="1205919"/>
            <a:ext cx="2279650" cy="2281292"/>
            <a:chOff x="3728" y="240"/>
            <a:chExt cx="1692" cy="1817"/>
          </a:xfrm>
        </p:grpSpPr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4076" y="983"/>
              <a:ext cx="1280" cy="37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 flipH="1">
              <a:off x="4972" y="240"/>
              <a:ext cx="384" cy="7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4272" y="1031"/>
              <a:ext cx="9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baseline="30000" dirty="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83</a:t>
              </a:r>
              <a:r>
                <a:rPr lang="en-US" sz="2000" b="1" dirty="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Kr, </a:t>
              </a:r>
              <a:r>
                <a:rPr lang="en-US" sz="2000" b="1" baseline="30000" dirty="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82</a:t>
              </a:r>
              <a:r>
                <a:rPr lang="en-US" sz="2000" b="1" dirty="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Kr...</a:t>
              </a:r>
              <a:endParaRPr lang="en-US" dirty="0">
                <a:solidFill>
                  <a:srgbClr val="0000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925" name="Line 10"/>
            <p:cNvSpPr>
              <a:spLocks noChangeShapeType="1"/>
            </p:cNvSpPr>
            <p:nvPr/>
          </p:nvSpPr>
          <p:spPr bwMode="auto">
            <a:xfrm flipH="1">
              <a:off x="4140" y="1360"/>
              <a:ext cx="192" cy="2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Line 11"/>
            <p:cNvSpPr>
              <a:spLocks noChangeShapeType="1"/>
            </p:cNvSpPr>
            <p:nvPr/>
          </p:nvSpPr>
          <p:spPr bwMode="auto">
            <a:xfrm>
              <a:off x="4844" y="1360"/>
              <a:ext cx="128" cy="3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3728" y="1587"/>
              <a:ext cx="512" cy="37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Text Box 13"/>
            <p:cNvSpPr txBox="1">
              <a:spLocks noChangeArrowheads="1"/>
            </p:cNvSpPr>
            <p:nvPr/>
          </p:nvSpPr>
          <p:spPr bwMode="auto">
            <a:xfrm>
              <a:off x="3792" y="1651"/>
              <a:ext cx="4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baseline="3000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81</a:t>
              </a:r>
              <a:r>
                <a:rPr lang="en-US" sz="2000" b="1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</a:t>
              </a:r>
              <a:endParaRPr lang="en-US">
                <a:solidFill>
                  <a:srgbClr val="0000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929" name="Text Box 14"/>
            <p:cNvSpPr txBox="1">
              <a:spLocks noChangeArrowheads="1"/>
            </p:cNvSpPr>
            <p:nvPr/>
          </p:nvSpPr>
          <p:spPr bwMode="auto">
            <a:xfrm>
              <a:off x="4463" y="402"/>
              <a:ext cx="6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Cosmic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p, n</a:t>
              </a:r>
            </a:p>
          </p:txBody>
        </p:sp>
        <p:sp>
          <p:nvSpPr>
            <p:cNvPr id="38930" name="Oval 15"/>
            <p:cNvSpPr>
              <a:spLocks noChangeArrowheads="1"/>
            </p:cNvSpPr>
            <p:nvPr/>
          </p:nvSpPr>
          <p:spPr bwMode="auto">
            <a:xfrm>
              <a:off x="4816" y="1680"/>
              <a:ext cx="512" cy="37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Text Box 16"/>
            <p:cNvSpPr txBox="1">
              <a:spLocks noChangeArrowheads="1"/>
            </p:cNvSpPr>
            <p:nvPr/>
          </p:nvSpPr>
          <p:spPr bwMode="auto">
            <a:xfrm>
              <a:off x="4866" y="1744"/>
              <a:ext cx="4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baseline="30000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81</a:t>
              </a:r>
              <a:r>
                <a:rPr lang="en-US" sz="2000" b="1">
                  <a:solidFill>
                    <a:srgbClr val="0000CC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Kr</a:t>
              </a:r>
              <a:endParaRPr lang="en-US">
                <a:solidFill>
                  <a:srgbClr val="0000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932" name="Line 17"/>
            <p:cNvSpPr>
              <a:spLocks noChangeShapeType="1"/>
            </p:cNvSpPr>
            <p:nvPr/>
          </p:nvSpPr>
          <p:spPr bwMode="auto">
            <a:xfrm>
              <a:off x="5100" y="1307"/>
              <a:ext cx="320" cy="3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>
              <a:off x="4588" y="1360"/>
              <a:ext cx="0" cy="3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" name="Rectangle 19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8458200" cy="593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>
                <a:solidFill>
                  <a:srgbClr val="00279F"/>
                </a:solidFill>
                <a:latin typeface="Arial" pitchFamily="34" charset="0"/>
              </a:rPr>
              <a:t>Radio-Krypton Dating</a:t>
            </a:r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>
            <a:off x="5554491" y="943924"/>
            <a:ext cx="358950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800" baseline="30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81</a:t>
            </a:r>
            <a:r>
              <a:rPr lang="en-US" sz="18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Kr </a:t>
            </a:r>
            <a:r>
              <a:rPr lang="en-US" sz="1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8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800" baseline="-25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1/2 </a:t>
            </a:r>
            <a:r>
              <a:rPr lang="en-US" sz="18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= 230kyr,  I.A.= 6 x 10</a:t>
            </a:r>
            <a:r>
              <a:rPr lang="en-US" sz="1800" baseline="30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-13</a:t>
            </a:r>
            <a:r>
              <a:rPr lang="en-US" sz="18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921" name="TextBox 20"/>
          <p:cNvSpPr txBox="1">
            <a:spLocks noChangeArrowheads="1"/>
          </p:cNvSpPr>
          <p:nvPr/>
        </p:nvSpPr>
        <p:spPr bwMode="auto">
          <a:xfrm>
            <a:off x="5616575" y="6519863"/>
            <a:ext cx="284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latin typeface="Arial" pitchFamily="34" charset="0"/>
                <a:cs typeface="Arial" pitchFamily="34" charset="0"/>
              </a:rPr>
              <a:t>Slide courtesy Lu Zheng-Tian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0190" y="5989683"/>
            <a:ext cx="315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Lu </a:t>
            </a:r>
            <a:r>
              <a:rPr lang="en-US" sz="1800" dirty="0" err="1" smtClean="0"/>
              <a:t>Zheng-Tian</a:t>
            </a:r>
            <a:r>
              <a:rPr lang="en-US" sz="1800" dirty="0" smtClean="0"/>
              <a:t> (ANL)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5770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creen shot 2011-01-05 at 11.41.5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17463"/>
            <a:ext cx="9121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933371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Substantially smaller sample sizes are enabled by the JLab VUV source rendering feasible accurate polar ice core sampling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6" descr="ATTA diagram 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543" y="4799490"/>
            <a:ext cx="4528457" cy="20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5306" y="4799158"/>
            <a:ext cx="4377643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Metastable</a:t>
            </a:r>
            <a:r>
              <a:rPr lang="en-US" sz="2000" b="1" kern="1200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US" sz="2000" b="1" kern="1200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krypton atoms </a:t>
            </a:r>
            <a:r>
              <a:rPr lang="en-US" sz="2000" b="1" kern="1200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are cooled </a:t>
            </a:r>
            <a:r>
              <a:rPr lang="en-US" sz="2000" b="1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and </a:t>
            </a:r>
            <a:r>
              <a:rPr lang="en-US" sz="2000" b="1" kern="1200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trapped </a:t>
            </a:r>
            <a:r>
              <a:rPr lang="en-US" sz="2000" b="1" kern="1200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by the laser </a:t>
            </a:r>
            <a:r>
              <a:rPr lang="en-US" sz="2000" b="1" kern="1200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beams </a:t>
            </a:r>
            <a:r>
              <a:rPr lang="en-US" sz="2000" b="1" kern="1200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shown as solid arrows. The fluorescence of individual trapped atoms is </a:t>
            </a:r>
            <a:r>
              <a:rPr lang="en-US" sz="2000" b="1" kern="1200" dirty="0" smtClean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 imaged </a:t>
            </a:r>
            <a:r>
              <a:rPr lang="en-US" sz="2000" b="1" kern="1200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to a detector</a:t>
            </a:r>
            <a:r>
              <a:rPr lang="en-US" b="1" kern="1200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Arial" charset="0"/>
              </a:rPr>
              <a:t>. </a:t>
            </a:r>
            <a:endParaRPr lang="en-US" b="1" kern="1200" dirty="0" smtClean="0">
              <a:solidFill>
                <a:schemeClr val="accent4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 dirty="0">
              <a:solidFill>
                <a:srgbClr val="385D8A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32" y="6518095"/>
            <a:ext cx="315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Lu </a:t>
            </a:r>
            <a:r>
              <a:rPr lang="en-US" sz="1800" dirty="0" err="1" smtClean="0"/>
              <a:t>Zheng-Tian</a:t>
            </a:r>
            <a:r>
              <a:rPr lang="en-US" sz="1800" dirty="0" smtClean="0"/>
              <a:t> (ANL)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85668" y="6489504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err="1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DarkLight</a:t>
            </a: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 Feasibility Test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368503" y="803273"/>
            <a:ext cx="8253605" cy="5645553"/>
            <a:chOff x="368503" y="803273"/>
            <a:chExt cx="8253605" cy="56455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03" y="803273"/>
              <a:ext cx="7558087" cy="564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039" y="1860693"/>
              <a:ext cx="3100069" cy="2970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590" y="2147043"/>
              <a:ext cx="2896240" cy="253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533900" y="2147043"/>
              <a:ext cx="988139" cy="242495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70190" y="598968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R. Milner (MIT)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719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err="1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DarkLight</a:t>
            </a: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 Feasibility Test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001" y="1370696"/>
            <a:ext cx="54151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dirty="0" smtClean="0"/>
              <a:t>imulate high-power </a:t>
            </a:r>
            <a:r>
              <a:rPr lang="en-US" sz="1800" b="1" dirty="0"/>
              <a:t>ERL operation with an internal gas-jet </a:t>
            </a:r>
            <a:r>
              <a:rPr lang="en-US" sz="1800" b="1" dirty="0" smtClean="0"/>
              <a:t>target controlling </a:t>
            </a:r>
            <a:r>
              <a:rPr lang="en-US" sz="1800" b="1" dirty="0"/>
              <a:t>power deposition from beam loss and impedance/wake effects from both beam core and halo </a:t>
            </a:r>
            <a:r>
              <a:rPr lang="en-US" sz="1800" b="1" dirty="0" smtClean="0"/>
              <a:t>components </a:t>
            </a:r>
            <a:r>
              <a:rPr lang="en-US" sz="1800" b="1" dirty="0"/>
              <a:t>through a </a:t>
            </a:r>
            <a:r>
              <a:rPr lang="en-US" sz="1800" b="1" dirty="0" smtClean="0"/>
              <a:t>10 </a:t>
            </a:r>
            <a:r>
              <a:rPr lang="en-US" sz="1800" b="1" dirty="0"/>
              <a:t>cm </a:t>
            </a:r>
            <a:r>
              <a:rPr lang="en-US" sz="1800" b="1" dirty="0" smtClean="0"/>
              <a:t>long </a:t>
            </a:r>
            <a:r>
              <a:rPr lang="en-US" sz="1800" b="1" dirty="0"/>
              <a:t>small aperture (6, 4, or 2 mm diameter</a:t>
            </a:r>
            <a:r>
              <a:rPr lang="en-US" sz="1800" b="1" dirty="0" smtClean="0"/>
              <a:t>)</a:t>
            </a:r>
          </a:p>
          <a:p>
            <a:pPr algn="ctr"/>
            <a:endParaRPr lang="en-US" sz="1600" b="1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4549"/>
            <a:ext cx="6499836" cy="26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5841250" y="915154"/>
            <a:ext cx="3352800" cy="3562493"/>
            <a:chOff x="2438400" y="1362075"/>
            <a:chExt cx="4267200" cy="4133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1362075"/>
              <a:ext cx="2094983" cy="4133850"/>
            </a:xfrm>
            <a:prstGeom prst="rect">
              <a:avLst/>
            </a:prstGeom>
          </p:spPr>
        </p:pic>
        <p:sp>
          <p:nvSpPr>
            <p:cNvPr id="4" name="TextBox 24"/>
            <p:cNvSpPr txBox="1"/>
            <p:nvPr/>
          </p:nvSpPr>
          <p:spPr>
            <a:xfrm>
              <a:off x="2438400" y="1514475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Calibri"/>
                  <a:cs typeface="Calibri"/>
                </a:rPr>
                <a:t>Target</a:t>
              </a:r>
            </a:p>
            <a:p>
              <a:r>
                <a:rPr lang="en-US" sz="2000" dirty="0" smtClean="0">
                  <a:latin typeface="Calibri"/>
                  <a:cs typeface="Calibri"/>
                </a:rPr>
                <a:t>Chamber</a:t>
              </a:r>
            </a:p>
          </p:txBody>
        </p:sp>
        <p:sp>
          <p:nvSpPr>
            <p:cNvPr id="5" name="TextBox 28"/>
            <p:cNvSpPr txBox="1"/>
            <p:nvPr/>
          </p:nvSpPr>
          <p:spPr>
            <a:xfrm>
              <a:off x="2438400" y="4323864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Calibri"/>
                  <a:cs typeface="Calibri"/>
                </a:rPr>
                <a:t>Tube block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4876800" y="2200275"/>
              <a:ext cx="838200" cy="533400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6600" y="4714875"/>
              <a:ext cx="1219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3897841" y="2569634"/>
              <a:ext cx="901699" cy="10581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9"/>
            <p:cNvSpPr txBox="1"/>
            <p:nvPr/>
          </p:nvSpPr>
          <p:spPr>
            <a:xfrm>
              <a:off x="4876800" y="1601546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Calibri"/>
                  <a:cs typeface="Calibri"/>
                </a:rPr>
                <a:t>Stepper motor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978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err="1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DarkLight</a:t>
            </a: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 Installation Region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266" y="2039326"/>
            <a:ext cx="7878233" cy="3465148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 rot="5400000">
            <a:off x="6778626" y="2969769"/>
            <a:ext cx="1396998" cy="1132415"/>
          </a:xfrm>
          <a:prstGeom prst="curvedConnector3">
            <a:avLst>
              <a:gd name="adj1" fmla="val -18940"/>
            </a:avLst>
          </a:prstGeom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 rot="5400000">
            <a:off x="1221317" y="2509395"/>
            <a:ext cx="1064682" cy="692151"/>
          </a:xfrm>
          <a:prstGeom prst="curvedConnector3">
            <a:avLst>
              <a:gd name="adj1" fmla="val -14612"/>
            </a:avLst>
          </a:prstGeom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644900" y="2191727"/>
            <a:ext cx="838198" cy="76200"/>
          </a:xfrm>
          <a:prstGeom prst="straightConnector1">
            <a:avLst/>
          </a:prstGeom>
          <a:ln w="698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635499" y="4782526"/>
            <a:ext cx="1371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replaced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97299" y="1353526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replaced by Target chamber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500" y="1429726"/>
            <a:ext cx="144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Rotate 45°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889000" y="1779141"/>
            <a:ext cx="6455833" cy="1767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9585" y="1789724"/>
            <a:ext cx="973666" cy="867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816099" y="4858726"/>
            <a:ext cx="1295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1 viewer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92699" y="4020526"/>
            <a:ext cx="774700" cy="888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3F6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8349" y="2998342"/>
            <a:ext cx="40005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68699" y="3791926"/>
            <a:ext cx="1066800" cy="8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3F6s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97099" y="3487126"/>
            <a:ext cx="1066800" cy="8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3F7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82699" y="3258526"/>
            <a:ext cx="1066800" cy="8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3F7s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073899" y="4020526"/>
            <a:ext cx="1066800" cy="8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3F5s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968499" y="3563326"/>
            <a:ext cx="1905000" cy="838200"/>
          </a:xfrm>
          <a:prstGeom prst="straightConnector1">
            <a:avLst/>
          </a:prstGeom>
          <a:ln w="698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102099" y="3868126"/>
            <a:ext cx="1676400" cy="152400"/>
          </a:xfrm>
          <a:prstGeom prst="straightConnector1">
            <a:avLst/>
          </a:prstGeom>
          <a:ln w="698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49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err="1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Darklight</a:t>
            </a: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 Experiment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83579"/>
            <a:ext cx="7086600" cy="4967042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762000" y="205037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E-beam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295400" y="2507579"/>
            <a:ext cx="7010400" cy="1371600"/>
          </a:xfrm>
          <a:prstGeom prst="straightConnector1">
            <a:avLst/>
          </a:prstGeom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/>
        </p:nvSpPr>
        <p:spPr>
          <a:xfrm>
            <a:off x="4648200" y="90737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Chamber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3048000" y="98357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Viewer1 inserted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7010400" y="113597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Viewer2 </a:t>
            </a:r>
          </a:p>
          <a:p>
            <a:r>
              <a:rPr lang="en-US" sz="2000" dirty="0" smtClean="0">
                <a:latin typeface="Calibri"/>
                <a:cs typeface="Calibri"/>
              </a:rPr>
              <a:t>replaced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2971800" y="189797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3F7 Quad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6248400" y="250757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3F6 Quad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15000" y="1516979"/>
            <a:ext cx="1371600" cy="68580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876800" y="1440779"/>
            <a:ext cx="457200" cy="15240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62400" y="1364579"/>
            <a:ext cx="381000" cy="22860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5800301"/>
            <a:ext cx="797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includes radiation detectors for background determination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002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5657850"/>
            <a:ext cx="9144000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31250" cy="671513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rgbClr val="00279F"/>
                </a:solidFill>
                <a:latin typeface="Arial" charset="0"/>
              </a:rPr>
              <a:t>ONR and (Virginia) Funded Upgrades</a:t>
            </a:r>
            <a:endParaRPr lang="en-US" sz="24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3211513" y="6465888"/>
            <a:ext cx="5054600" cy="392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0" y="4267200"/>
            <a:ext cx="457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80935" name="Picture 7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715963" y="868363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9075" y="3181350"/>
            <a:ext cx="198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 Process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57425" y="1943100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Module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6465" y="970388"/>
            <a:ext cx="3259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gun and eventually </a:t>
            </a:r>
          </a:p>
          <a:p>
            <a:r>
              <a:rPr lang="en-US" dirty="0" smtClean="0"/>
              <a:t>¼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51435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magnet power supply, drive laser, and low level </a:t>
            </a:r>
            <a:r>
              <a:rPr lang="en-US" dirty="0" err="1" smtClean="0"/>
              <a:t>rf</a:t>
            </a:r>
            <a:r>
              <a:rPr lang="en-US" dirty="0" smtClean="0"/>
              <a:t> control improvements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933825" y="1285875"/>
            <a:ext cx="1733550" cy="2000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581400" y="2371725"/>
            <a:ext cx="1095375" cy="4286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3"/>
          </p:cNvCxnSpPr>
          <p:nvPr/>
        </p:nvCxnSpPr>
        <p:spPr bwMode="auto">
          <a:xfrm>
            <a:off x="2203144" y="3412183"/>
            <a:ext cx="1559231" cy="21684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28825" y="3619500"/>
            <a:ext cx="790575" cy="7524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38527" y="65309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Other recent science activities of the FEL Division</a:t>
            </a:r>
            <a:endParaRPr lang="en-US" sz="2800" b="1" kern="1200" dirty="0">
              <a:solidFill>
                <a:srgbClr val="385D8A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984515"/>
            <a:ext cx="8915400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 smtClean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We taught a two week USPAS Course on FEL Design and hands on electron beam operation for 12 graduate level students.  Course completed with students turning of the IR FEL.</a:t>
            </a: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Hosted a five-day ICFA-sponsored Workshop on Future Light Sources, FLS2012 with 140 attendees from 11 countries.   Papers to be published on line with JACOW.</a:t>
            </a: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Hosted Beam Instrumentation Workshop, BIW2012 with 250 attendees plus 12 corporate sponsors in Newport News City Center. </a:t>
            </a:r>
            <a:endParaRPr lang="en-US" sz="2000" b="1" kern="1200" dirty="0">
              <a:solidFill>
                <a:schemeClr val="tx2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63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Conclusions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984515"/>
            <a:ext cx="8915400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Ongoing ONR Program continues to provide synergistic benefits to JLab accelerator technology core competency</a:t>
            </a: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 smtClean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ONR and Commonwealth of Virginia* funds</a:t>
            </a: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 will permit upgrades for more robust and higher energy operation which will benefit VUV  and NP/HEP efforts</a:t>
            </a: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 smtClean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We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are</a:t>
            </a: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 operating </a:t>
            </a:r>
            <a:r>
              <a:rPr lang="en-US" sz="2000" b="1" kern="12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and </a:t>
            </a: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characterizing </a:t>
            </a:r>
            <a:r>
              <a:rPr lang="en-US" sz="2000" b="1" kern="12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the </a:t>
            </a:r>
            <a:r>
              <a:rPr lang="en-US" sz="2000" b="1" kern="12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+mn-cs"/>
              </a:rPr>
              <a:t>VUV-FEL in preparation for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 utilization by several high profile users under funding by the Commonwealth</a:t>
            </a: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A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pplications to NP/HEP programs are being investigated where advantages of high average current ERL can be utilized</a:t>
            </a: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Negotiating with LBNL on participation in their NGLS proposal </a:t>
            </a: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pPr marL="341313"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* FY13-14 Virginia budget not yet to final approval</a:t>
            </a: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b="1" kern="1200" dirty="0">
              <a:solidFill>
                <a:schemeClr val="tx2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029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5657850"/>
            <a:ext cx="9144000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31250" cy="671513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279F"/>
                </a:solidFill>
                <a:latin typeface="Arial" charset="0"/>
              </a:rPr>
              <a:t>JLab </a:t>
            </a:r>
            <a:r>
              <a:rPr lang="en-US" sz="2400" dirty="0" smtClean="0">
                <a:solidFill>
                  <a:srgbClr val="00279F"/>
                </a:solidFill>
                <a:latin typeface="Arial" charset="0"/>
              </a:rPr>
              <a:t>FEL </a:t>
            </a:r>
            <a:r>
              <a:rPr lang="en-US" sz="2400" dirty="0">
                <a:solidFill>
                  <a:srgbClr val="00279F"/>
                </a:solidFill>
                <a:latin typeface="Arial" charset="0"/>
              </a:rPr>
              <a:t>S</a:t>
            </a:r>
            <a:r>
              <a:rPr lang="en-US" sz="2400" dirty="0" smtClean="0">
                <a:solidFill>
                  <a:srgbClr val="00279F"/>
                </a:solidFill>
                <a:latin typeface="Arial" charset="0"/>
              </a:rPr>
              <a:t>chematic</a:t>
            </a:r>
            <a:endParaRPr lang="en-US" sz="24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3211513" y="6465888"/>
            <a:ext cx="5054600" cy="392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0" y="4267200"/>
            <a:ext cx="457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80935" name="Picture 7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715963" y="868363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188913" y="904875"/>
            <a:ext cx="4268787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solidFill>
                  <a:srgbClr val="D60093"/>
                </a:solidFill>
                <a:latin typeface="Arial Unicode MS" pitchFamily="34" charset="-128"/>
              </a:rPr>
              <a:t>E = </a:t>
            </a:r>
            <a:r>
              <a:rPr lang="en-US" sz="2000" dirty="0" smtClean="0">
                <a:solidFill>
                  <a:srgbClr val="D60093"/>
                </a:solidFill>
                <a:latin typeface="Arial Unicode MS" pitchFamily="34" charset="-128"/>
              </a:rPr>
              <a:t>135 </a:t>
            </a:r>
            <a:r>
              <a:rPr lang="en-US" sz="2000" dirty="0">
                <a:solidFill>
                  <a:srgbClr val="D60093"/>
                </a:solidFill>
                <a:latin typeface="Arial Unicode MS" pitchFamily="34" charset="-128"/>
              </a:rPr>
              <a:t>MeV</a:t>
            </a:r>
          </a:p>
          <a:p>
            <a:r>
              <a:rPr lang="en-US" sz="2000" dirty="0">
                <a:solidFill>
                  <a:srgbClr val="D60093"/>
                </a:solidFill>
                <a:latin typeface="Arial Unicode MS" pitchFamily="34" charset="-128"/>
              </a:rPr>
              <a:t>135 pC pulses up to 75 MHz</a:t>
            </a:r>
          </a:p>
          <a:p>
            <a:r>
              <a:rPr lang="en-US" sz="2000" dirty="0" smtClean="0">
                <a:solidFill>
                  <a:srgbClr val="D60093"/>
                </a:solidFill>
                <a:latin typeface="Arial Unicode MS" pitchFamily="34" charset="-128"/>
              </a:rPr>
              <a:t>20/120/1 </a:t>
            </a:r>
            <a:r>
              <a:rPr lang="en-US" sz="2000" dirty="0">
                <a:solidFill>
                  <a:srgbClr val="D60093"/>
                </a:solidFill>
                <a:latin typeface="Arial Unicode MS" pitchFamily="34" charset="-128"/>
              </a:rPr>
              <a:t>microJ/pulse in </a:t>
            </a:r>
            <a:r>
              <a:rPr lang="en-US" sz="2000" dirty="0" smtClean="0">
                <a:solidFill>
                  <a:srgbClr val="D60093"/>
                </a:solidFill>
                <a:latin typeface="Arial Unicode MS" pitchFamily="34" charset="-128"/>
              </a:rPr>
              <a:t>UV/IR/THz</a:t>
            </a:r>
            <a:endParaRPr lang="en-US" sz="2000" dirty="0">
              <a:solidFill>
                <a:srgbClr val="D60093"/>
              </a:solidFill>
              <a:latin typeface="Arial Unicode MS" pitchFamily="34" charset="-128"/>
            </a:endParaRPr>
          </a:p>
          <a:p>
            <a:r>
              <a:rPr lang="en-US" sz="2000" dirty="0" smtClean="0">
                <a:solidFill>
                  <a:srgbClr val="D60093"/>
                </a:solidFill>
                <a:latin typeface="Arial Unicode MS" pitchFamily="34" charset="-128"/>
              </a:rPr>
              <a:t>350 </a:t>
            </a:r>
            <a:r>
              <a:rPr lang="en-US" sz="2000" dirty="0">
                <a:solidFill>
                  <a:srgbClr val="D60093"/>
                </a:solidFill>
                <a:latin typeface="Arial Unicode MS" pitchFamily="34" charset="-128"/>
              </a:rPr>
              <a:t>nm – 14 microns, 0.1 – 5 THz </a:t>
            </a:r>
          </a:p>
        </p:txBody>
      </p:sp>
      <p:sp>
        <p:nvSpPr>
          <p:cNvPr id="380937" name="Text Box 9"/>
          <p:cNvSpPr txBox="1">
            <a:spLocks noChangeArrowheads="1"/>
          </p:cNvSpPr>
          <p:nvPr/>
        </p:nvSpPr>
        <p:spPr bwMode="auto">
          <a:xfrm>
            <a:off x="5067300" y="5319713"/>
            <a:ext cx="407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087196"/>
                </a:solidFill>
                <a:latin typeface="Arial" charset="0"/>
              </a:rPr>
              <a:t>The world’s first high average current energy recovering linac</a:t>
            </a:r>
          </a:p>
          <a:p>
            <a:r>
              <a:rPr lang="en-US" sz="1800" b="1" dirty="0" smtClean="0">
                <a:solidFill>
                  <a:srgbClr val="087196"/>
                </a:solidFill>
                <a:latin typeface="Arial" charset="0"/>
              </a:rPr>
              <a:t>spawned a host of programs worldwide</a:t>
            </a:r>
            <a:endParaRPr lang="en-US" sz="1800" b="1" dirty="0">
              <a:solidFill>
                <a:srgbClr val="087196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668" y="6489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1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22" y="678936"/>
            <a:ext cx="7772400" cy="91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from the announcement (date?):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93336"/>
            <a:ext cx="88710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 5 </a:t>
            </a:r>
            <a:r>
              <a:rPr lang="en-US" sz="2000" b="1" dirty="0" err="1" smtClean="0"/>
              <a:t>nanoJoules</a:t>
            </a:r>
            <a:r>
              <a:rPr lang="en-US" sz="2000" b="1" dirty="0" smtClean="0"/>
              <a:t> of fully coherent light was measured in each 10eV </a:t>
            </a:r>
            <a:r>
              <a:rPr lang="en-US" sz="2000" b="1" dirty="0" err="1" smtClean="0"/>
              <a:t>micropulse</a:t>
            </a:r>
            <a:r>
              <a:rPr lang="en-US" sz="2000" b="1" dirty="0" smtClean="0"/>
              <a:t>, which represents approximately 0.1% of the energy in the fundamental, as expected.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These numbers allow us to anticipate being able to deliver 25 - 100 </a:t>
            </a:r>
            <a:r>
              <a:rPr lang="en-US" sz="2000" b="1" dirty="0" err="1" smtClean="0"/>
              <a:t>mW</a:t>
            </a:r>
            <a:r>
              <a:rPr lang="en-US" sz="2000" b="1" dirty="0" smtClean="0"/>
              <a:t> by operating CW at up to 4.687 MHz with more optimized water-cooled optics, and several 100's of </a:t>
            </a:r>
            <a:r>
              <a:rPr lang="en-US" sz="2000" b="1" dirty="0" err="1" smtClean="0"/>
              <a:t>mW</a:t>
            </a:r>
            <a:r>
              <a:rPr lang="en-US" sz="2000" b="1" dirty="0" smtClean="0"/>
              <a:t> with cryogenically-cooled optics.  Optics upgrades, and installation of an optical transport beamline to a user laboratory for full characterization, including bandwidth, are in progress.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We note that for many applications the anticipated narrow bandwidth eliminates the need for a spectrometer. This allows substantially higher flux to be delivered to user experiments than is possible at storage rings. “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9386" y="159489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UV and VUV Capability</a:t>
            </a:r>
            <a:endParaRPr lang="en-US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533400"/>
            <a:ext cx="877093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27253" y="13648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Wavelength (nm)</a:t>
            </a:r>
          </a:p>
          <a:p>
            <a:r>
              <a:rPr lang="en-US" sz="1800" b="1" dirty="0" smtClean="0"/>
              <a:t>600       300       200      150      120      100        88          77        68        62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05914" y="65219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825500"/>
          </a:xfrm>
        </p:spPr>
        <p:txBody>
          <a:bodyPr/>
          <a:lstStyle/>
          <a:p>
            <a:r>
              <a:rPr lang="en-US" sz="2400" dirty="0" smtClean="0">
                <a:solidFill>
                  <a:srgbClr val="0000B8"/>
                </a:solidFill>
              </a:rPr>
              <a:t>Key elements of FY12 FEL Program</a:t>
            </a:r>
            <a:endParaRPr lang="en-US" sz="2400" dirty="0">
              <a:solidFill>
                <a:srgbClr val="0000B8"/>
              </a:solidFill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836209" y="771550"/>
            <a:ext cx="7727343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H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igh power FEL/ERL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ONR -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</a:rPr>
              <a:t>High current beam studies: longitudinal space charge, coherent synchrotron emission instabilities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</a:rPr>
              <a:t>ONR- Studies of UV damage on optical coatings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Arial" charset="0"/>
              </a:rPr>
              <a:t> BES/ONR - Beam diagnostic development and testing; high dynamic range beam phase space, two-pass BPMs </a:t>
            </a:r>
            <a:br>
              <a:rPr lang="en-US" sz="1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Arial" charset="0"/>
              </a:rPr>
              <a:t>(P. Evtushenko talk)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Arial" charset="0"/>
              </a:rPr>
              <a:t> Parasitic Virginia university and other user operations in THz, IR driven insulator/metallic transition studies</a:t>
            </a:r>
            <a:endParaRPr lang="en-US" sz="1800" b="1" dirty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F6640A"/>
                </a:solidFill>
                <a:latin typeface="Arial" charset="0"/>
              </a:rPr>
              <a:t>Initiated ONR-funded upgrades for robust operation: higher beam energy, injector mods, </a:t>
            </a:r>
            <a:r>
              <a:rPr lang="en-US" sz="2000" b="1" dirty="0" err="1">
                <a:solidFill>
                  <a:srgbClr val="F6640A"/>
                </a:solidFill>
                <a:latin typeface="Arial" charset="0"/>
              </a:rPr>
              <a:t>rf</a:t>
            </a:r>
            <a:r>
              <a:rPr lang="en-US" sz="2000" b="1" dirty="0">
                <a:solidFill>
                  <a:srgbClr val="F6640A"/>
                </a:solidFill>
                <a:latin typeface="Arial" charset="0"/>
              </a:rPr>
              <a:t> and controls </a:t>
            </a:r>
            <a:r>
              <a:rPr lang="en-US" sz="2000" b="1" dirty="0" smtClean="0">
                <a:solidFill>
                  <a:srgbClr val="F6640A"/>
                </a:solidFill>
                <a:latin typeface="Arial" charset="0"/>
              </a:rPr>
              <a:t>upgrades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rgbClr val="F6640A"/>
                </a:solidFill>
                <a:latin typeface="Arial" charset="0"/>
              </a:rPr>
              <a:t> UV FEL Operation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Kr dating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 Concept test for </a:t>
            </a:r>
            <a:r>
              <a:rPr lang="en-US" sz="2000" b="1" dirty="0" err="1" smtClean="0">
                <a:solidFill>
                  <a:srgbClr val="C00000"/>
                </a:solidFill>
                <a:latin typeface="Arial" charset="0"/>
              </a:rPr>
              <a:t>DarkLight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 HEP/NP experiment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91116" y="6155141"/>
            <a:ext cx="1084997" cy="28660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accent3"/>
                </a:solidFill>
              </a:rPr>
              <a:t>Planned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20872" y="6159689"/>
            <a:ext cx="1084997" cy="286603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accent3"/>
                </a:solidFill>
              </a:rPr>
              <a:t>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" pitchFamily="18" charset="0"/>
              </a:rPr>
              <a:t>one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305869" y="6146042"/>
            <a:ext cx="1385247" cy="295702"/>
          </a:xfrm>
          <a:prstGeom prst="rect">
            <a:avLst/>
          </a:prstGeom>
          <a:solidFill>
            <a:srgbClr val="F664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accent3"/>
                </a:solidFill>
              </a:rPr>
              <a:t>In progress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04775"/>
            <a:ext cx="8153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1200" dirty="0" smtClean="0">
                <a:solidFill>
                  <a:srgbClr val="0000B8"/>
                </a:solidFill>
                <a:latin typeface="Arial" charset="0"/>
                <a:ea typeface="ＭＳ Ｐゴシック" charset="-128"/>
                <a:cs typeface="+mn-cs"/>
              </a:rPr>
              <a:t>FY12 Experimental program details</a:t>
            </a:r>
            <a:r>
              <a:rPr lang="en-US" sz="2800" b="1" kern="1200" dirty="0">
                <a:solidFill>
                  <a:srgbClr val="385D8A"/>
                </a:solidFill>
                <a:latin typeface="Arial" charset="0"/>
                <a:ea typeface="ＭＳ Ｐゴシック" charset="-128"/>
                <a:cs typeface="+mn-cs"/>
              </a:rPr>
              <a:t>	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820741"/>
            <a:ext cx="9144000" cy="7204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kern="1200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Optics Testing</a:t>
            </a:r>
            <a:r>
              <a:rPr lang="en-US" sz="2200" b="1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: perform absorption measurements and UV degradation on mirrors supplied by ONR collaborators</a:t>
            </a: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 b="1" dirty="0" smtClean="0">
              <a:solidFill>
                <a:srgbClr val="008000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JTO efficiency test: investigate limits of low injection energy</a:t>
            </a: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 b="1" dirty="0">
              <a:solidFill>
                <a:srgbClr val="008000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CSR/LSC test: measure charge thresholds for observation of increases in energy spread/loss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www.jlab.org</a:t>
            </a:r>
            <a:r>
              <a:rPr lang="en-US" sz="2000" dirty="0">
                <a:solidFill>
                  <a:srgbClr val="0000FF"/>
                </a:solidFill>
                <a:latin typeface="Times New Roman"/>
              </a:rPr>
              <a:t>/~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</a:rPr>
              <a:t>douglas/Tennant_animation.pps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</a:rPr>
              <a:t>*</a:t>
            </a:r>
            <a:endParaRPr lang="en-US" sz="2200" b="1" dirty="0" smtClean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 b="1" dirty="0" smtClean="0">
              <a:solidFill>
                <a:srgbClr val="385D8A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IR dynamics: resonant evaporation of ice (Can. </a:t>
            </a:r>
            <a:r>
              <a:rPr lang="en-US" sz="2200" b="1" dirty="0" err="1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Mem</a:t>
            </a:r>
            <a:r>
              <a:rPr lang="en-US" sz="2200" b="1" dirty="0" smtClean="0">
                <a:solidFill>
                  <a:srgbClr val="008000"/>
                </a:solidFill>
                <a:latin typeface="Arial" charset="0"/>
                <a:ea typeface="ＭＳ Ｐゴシック" charset="-128"/>
              </a:rPr>
              <a:t>. U), molecular resonance studies (JMU/W&amp;M)</a:t>
            </a: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 b="1" dirty="0" smtClean="0"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Atomic trapping:  first test of VUV excitation of Kr:  Influence of fundamental on the measurement: ODU/Argonne *</a:t>
            </a: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200" b="1" dirty="0" smtClean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err="1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DarkLight</a:t>
            </a:r>
            <a:r>
              <a:rPr lang="en-US" sz="2200" b="1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: (</a:t>
            </a:r>
            <a:r>
              <a:rPr lang="en-US" sz="2200" b="1" dirty="0" err="1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Ebeam</a:t>
            </a:r>
            <a:r>
              <a:rPr lang="en-US" sz="2200" b="1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 only) Measure radiation background and halo interception on narrow channel: MIT-led HEP/NP/Virginia collaboration *</a:t>
            </a:r>
          </a:p>
          <a:p>
            <a:pPr marL="341313" algn="ctr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200" b="1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* discussion to follow</a:t>
            </a:r>
            <a:endParaRPr lang="en-US" sz="2200" b="1" dirty="0" smtClean="0">
              <a:solidFill>
                <a:srgbClr val="385D8A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b="1" dirty="0" smtClean="0">
              <a:solidFill>
                <a:srgbClr val="385D8A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b="1" dirty="0" smtClean="0">
              <a:solidFill>
                <a:srgbClr val="385D8A"/>
              </a:solidFill>
              <a:latin typeface="Arial" charset="0"/>
              <a:ea typeface="ＭＳ Ｐゴシック" charset="-128"/>
            </a:endParaRPr>
          </a:p>
          <a:p>
            <a:pPr marL="684213" indent="-342900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b="1" dirty="0" smtClean="0">
              <a:solidFill>
                <a:srgbClr val="385D8A"/>
              </a:solidFill>
              <a:latin typeface="Arial" charset="0"/>
              <a:ea typeface="ＭＳ Ｐゴシック" charset="-128"/>
            </a:endParaRPr>
          </a:p>
          <a:p>
            <a:pPr marL="341313" algn="l" rtl="0" fontAlgn="base">
              <a:spcBef>
                <a:spcPct val="0"/>
              </a:spcBef>
              <a:spcAft>
                <a:spcPct val="0"/>
              </a:spcAft>
              <a:buClr>
                <a:srgbClr val="385D8A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400" b="1" kern="1200" dirty="0">
              <a:solidFill>
                <a:srgbClr val="385D8A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34051"/>
              </p:ext>
            </p:extLst>
          </p:nvPr>
        </p:nvGraphicFramePr>
        <p:xfrm>
          <a:off x="381002" y="228600"/>
          <a:ext cx="8554169" cy="609380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22005"/>
                <a:gridCol w="747452"/>
                <a:gridCol w="747452"/>
                <a:gridCol w="747452"/>
                <a:gridCol w="747452"/>
                <a:gridCol w="747452"/>
                <a:gridCol w="747452"/>
                <a:gridCol w="747452"/>
              </a:tblGrid>
              <a:tr h="342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Q4 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Q1 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Q2 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Q3 2012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Q4 2012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Q1 2013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Q2 2013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92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FEL Beam Operations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Re-establish beam operations in IR</a:t>
                      </a:r>
                      <a:endParaRPr lang="en-US" sz="1400" b="1" baseline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Optics testing for ONR/JTO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JTO Efficiency Test</a:t>
                      </a:r>
                      <a:endParaRPr lang="en-US" sz="14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CSR/LSC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6640A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Commission new UV wiggler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Atomic Trapping</a:t>
                      </a:r>
                      <a:endParaRPr lang="en-US" sz="1400" b="1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u="sng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DarkLight</a:t>
                      </a:r>
                      <a:endParaRPr lang="en-US" sz="1400" b="1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Shutdown for upgrade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0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0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5265751" y="870419"/>
            <a:ext cx="1676400" cy="2930056"/>
            <a:chOff x="5265751" y="879944"/>
            <a:chExt cx="1676400" cy="2930056"/>
          </a:xfrm>
        </p:grpSpPr>
        <p:grpSp>
          <p:nvGrpSpPr>
            <p:cNvPr id="3" name="Group 62"/>
            <p:cNvGrpSpPr/>
            <p:nvPr/>
          </p:nvGrpSpPr>
          <p:grpSpPr>
            <a:xfrm>
              <a:off x="5276851" y="1457325"/>
              <a:ext cx="1604433" cy="2352675"/>
              <a:chOff x="5343526" y="1762125"/>
              <a:chExt cx="1443990" cy="2352675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6123624" y="3343275"/>
                <a:ext cx="188595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5878549" y="3000375"/>
                <a:ext cx="245075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5343526" y="1762125"/>
                <a:ext cx="342900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5842636" y="2667000"/>
                <a:ext cx="255271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6517959" y="4114800"/>
                <a:ext cx="269557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5634991" y="2219325"/>
                <a:ext cx="385763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6337936" y="3743325"/>
                <a:ext cx="205740" cy="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>
              <a:off x="5265751" y="879944"/>
              <a:ext cx="1676400" cy="0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5-Point Star 36"/>
          <p:cNvSpPr/>
          <p:nvPr/>
        </p:nvSpPr>
        <p:spPr>
          <a:xfrm>
            <a:off x="6838950" y="40005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 rot="2520000">
            <a:off x="986389" y="-277610"/>
            <a:ext cx="7732257" cy="59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142885" cy="528638"/>
          </a:xfrm>
        </p:spPr>
        <p:txBody>
          <a:bodyPr/>
          <a:lstStyle/>
          <a:p>
            <a:r>
              <a:rPr lang="en-US" sz="2400" dirty="0" smtClean="0">
                <a:solidFill>
                  <a:srgbClr val="0000B8"/>
                </a:solidFill>
              </a:rPr>
              <a:t>Beam distortion as a function of bunch compression is a major issue for next generation light sources</a:t>
            </a:r>
            <a:endParaRPr lang="en-US" sz="2400" dirty="0">
              <a:solidFill>
                <a:srgbClr val="0000B8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ct val="10000"/>
              </a:spcBef>
            </a:pP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8295819" y="1235543"/>
            <a:ext cx="596367" cy="115281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544704" y="6455391"/>
            <a:ext cx="4599296" cy="402609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179035" y="709684"/>
            <a:ext cx="1964965" cy="81886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1678" y="820045"/>
            <a:ext cx="168828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10631" y="954837"/>
            <a:ext cx="84991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</a:p>
          <a:p>
            <a:r>
              <a:rPr lang="en-US" dirty="0" smtClean="0"/>
              <a:t>beam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1393781" y="2874628"/>
            <a:ext cx="6857590" cy="15123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13"/>
          <p:cNvGrpSpPr/>
          <p:nvPr/>
        </p:nvGrpSpPr>
        <p:grpSpPr>
          <a:xfrm>
            <a:off x="1471708" y="2893325"/>
            <a:ext cx="5592592" cy="1483196"/>
            <a:chOff x="1471708" y="2893325"/>
            <a:chExt cx="5592592" cy="1483196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1907494" y="3520672"/>
              <a:ext cx="0" cy="8558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1471708" y="3948597"/>
              <a:ext cx="8715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1907494" y="3297108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</a:t>
              </a:r>
              <a:endParaRPr lang="en-US" sz="16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85417" y="3957108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F</a:t>
              </a:r>
              <a:endParaRPr lang="en-US" sz="1600" dirty="0">
                <a:latin typeface="Symbol" pitchFamily="18" charset="2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6476611" y="3494496"/>
              <a:ext cx="0" cy="882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090995" y="3935508"/>
              <a:ext cx="77123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476611" y="326409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</a:t>
              </a:r>
              <a:endParaRPr lang="en-US" sz="1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22540" y="3944280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F</a:t>
              </a:r>
              <a:endParaRPr lang="en-US" sz="1600" dirty="0">
                <a:latin typeface="Symbol" pitchFamily="18" charset="2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5020803" y="2893325"/>
              <a:ext cx="553521" cy="74019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1502029" y="3016155"/>
              <a:ext cx="368939" cy="64872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71338" y="4829528"/>
            <a:ext cx="894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from accelerator is given a time-energy correlation by riding 10 degrees off crest.  The position of maximum compression can be varied by adjusting </a:t>
            </a:r>
            <a:r>
              <a:rPr lang="en-US" dirty="0" err="1" smtClean="0"/>
              <a:t>quadrupole</a:t>
            </a:r>
            <a:r>
              <a:rPr lang="en-US" dirty="0" smtClean="0"/>
              <a:t> strengths in Arc1</a:t>
            </a:r>
            <a:endParaRPr lang="en-US" dirty="0"/>
          </a:p>
        </p:txBody>
      </p:sp>
      <p:grpSp>
        <p:nvGrpSpPr>
          <p:cNvPr id="3" name="Group 149"/>
          <p:cNvGrpSpPr/>
          <p:nvPr/>
        </p:nvGrpSpPr>
        <p:grpSpPr>
          <a:xfrm>
            <a:off x="1412919" y="952140"/>
            <a:ext cx="1197409" cy="859810"/>
            <a:chOff x="887104" y="1052057"/>
            <a:chExt cx="1720362" cy="2168815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1637731" y="1501254"/>
              <a:ext cx="0" cy="17196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887104" y="2361063"/>
              <a:ext cx="15012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1637732" y="1052057"/>
              <a:ext cx="444957" cy="591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</a:t>
              </a:r>
              <a:endParaRPr lang="en-US" sz="16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116447" y="2378165"/>
              <a:ext cx="491019" cy="591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F</a:t>
              </a:r>
              <a:endParaRPr lang="en-US" sz="1600" dirty="0">
                <a:latin typeface="Symbol" pitchFamily="18" charset="2"/>
              </a:endParaRPr>
            </a:p>
          </p:txBody>
        </p:sp>
      </p:grpSp>
      <p:sp>
        <p:nvSpPr>
          <p:cNvPr id="150" name="Oval 149"/>
          <p:cNvSpPr/>
          <p:nvPr/>
        </p:nvSpPr>
        <p:spPr bwMode="auto">
          <a:xfrm rot="18600000">
            <a:off x="1892027" y="820999"/>
            <a:ext cx="118016" cy="134823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4" name="Group 172"/>
          <p:cNvGrpSpPr/>
          <p:nvPr/>
        </p:nvGrpSpPr>
        <p:grpSpPr>
          <a:xfrm>
            <a:off x="1818447" y="3437443"/>
            <a:ext cx="5356935" cy="958817"/>
            <a:chOff x="1818447" y="3437443"/>
            <a:chExt cx="5356935" cy="958817"/>
          </a:xfrm>
        </p:grpSpPr>
        <p:sp>
          <p:nvSpPr>
            <p:cNvPr id="118" name="Oval 117"/>
            <p:cNvSpPr/>
            <p:nvPr/>
          </p:nvSpPr>
          <p:spPr bwMode="auto">
            <a:xfrm rot="20100000">
              <a:off x="1818447" y="3437443"/>
              <a:ext cx="129499" cy="958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 rot="18600000">
              <a:off x="6442256" y="3281170"/>
              <a:ext cx="118016" cy="13482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" name="Group 167"/>
          <p:cNvGrpSpPr/>
          <p:nvPr/>
        </p:nvGrpSpPr>
        <p:grpSpPr>
          <a:xfrm>
            <a:off x="1807556" y="3437443"/>
            <a:ext cx="4702101" cy="958817"/>
            <a:chOff x="1807556" y="3437443"/>
            <a:chExt cx="4702101" cy="958817"/>
          </a:xfrm>
        </p:grpSpPr>
        <p:sp>
          <p:nvSpPr>
            <p:cNvPr id="159" name="Oval 158"/>
            <p:cNvSpPr/>
            <p:nvPr/>
          </p:nvSpPr>
          <p:spPr bwMode="auto">
            <a:xfrm rot="1500000" flipH="1">
              <a:off x="1807556" y="3437443"/>
              <a:ext cx="129499" cy="958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 rot="21600000">
              <a:off x="6431355" y="3498542"/>
              <a:ext cx="78302" cy="8775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6" name="Group 166"/>
          <p:cNvGrpSpPr/>
          <p:nvPr/>
        </p:nvGrpSpPr>
        <p:grpSpPr>
          <a:xfrm>
            <a:off x="1848471" y="3454995"/>
            <a:ext cx="4704131" cy="963040"/>
            <a:chOff x="1848471" y="3454995"/>
            <a:chExt cx="4704131" cy="963040"/>
          </a:xfrm>
        </p:grpSpPr>
        <p:sp>
          <p:nvSpPr>
            <p:cNvPr id="115" name="Oval 114"/>
            <p:cNvSpPr/>
            <p:nvPr/>
          </p:nvSpPr>
          <p:spPr bwMode="auto">
            <a:xfrm rot="21600000">
              <a:off x="1848471" y="3454995"/>
              <a:ext cx="100072" cy="86663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 rot="20100000">
              <a:off x="6423103" y="3459218"/>
              <a:ext cx="129499" cy="958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7" name="Group 168"/>
          <p:cNvGrpSpPr/>
          <p:nvPr/>
        </p:nvGrpSpPr>
        <p:grpSpPr>
          <a:xfrm>
            <a:off x="1222485" y="3459218"/>
            <a:ext cx="5351885" cy="958817"/>
            <a:chOff x="1222485" y="3459218"/>
            <a:chExt cx="5351885" cy="958817"/>
          </a:xfrm>
        </p:grpSpPr>
        <p:sp>
          <p:nvSpPr>
            <p:cNvPr id="160" name="Oval 159"/>
            <p:cNvSpPr/>
            <p:nvPr/>
          </p:nvSpPr>
          <p:spPr bwMode="auto">
            <a:xfrm rot="3000000" flipH="1">
              <a:off x="1837596" y="3259395"/>
              <a:ext cx="118016" cy="13482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 rot="1500000" flipH="1">
              <a:off x="6444871" y="3459218"/>
              <a:ext cx="129499" cy="95881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8" name="Group 171"/>
          <p:cNvGrpSpPr/>
          <p:nvPr/>
        </p:nvGrpSpPr>
        <p:grpSpPr>
          <a:xfrm>
            <a:off x="886696" y="3874315"/>
            <a:ext cx="6266910" cy="118206"/>
            <a:chOff x="886696" y="3874315"/>
            <a:chExt cx="6266910" cy="118206"/>
          </a:xfrm>
        </p:grpSpPr>
        <p:sp>
          <p:nvSpPr>
            <p:cNvPr id="170" name="Oval 169"/>
            <p:cNvSpPr/>
            <p:nvPr/>
          </p:nvSpPr>
          <p:spPr bwMode="auto">
            <a:xfrm rot="3900000" flipH="1">
              <a:off x="1810567" y="2950444"/>
              <a:ext cx="109357" cy="1957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 rot="3000000" flipH="1">
              <a:off x="6420480" y="3259394"/>
              <a:ext cx="118016" cy="13482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9" name="Group 173"/>
          <p:cNvGrpSpPr/>
          <p:nvPr/>
        </p:nvGrpSpPr>
        <p:grpSpPr>
          <a:xfrm>
            <a:off x="1211603" y="3874506"/>
            <a:ext cx="6247736" cy="120051"/>
            <a:chOff x="1211603" y="3874506"/>
            <a:chExt cx="6247736" cy="120051"/>
          </a:xfrm>
        </p:grpSpPr>
        <p:sp>
          <p:nvSpPr>
            <p:cNvPr id="175" name="Oval 174"/>
            <p:cNvSpPr/>
            <p:nvPr/>
          </p:nvSpPr>
          <p:spPr bwMode="auto">
            <a:xfrm rot="18600000">
              <a:off x="1826714" y="3259395"/>
              <a:ext cx="118016" cy="13482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 rot="17700000">
              <a:off x="6426110" y="2961329"/>
              <a:ext cx="109357" cy="1957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99316" y="64485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8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41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nnant\Desktop\JTO CSR PART II\04-25-2012\Beamanizer Data\Extraction Efficiency\GIFs\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2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/>
          <p:nvPr/>
        </p:nvGrpSpPr>
        <p:grpSpPr>
          <a:xfrm>
            <a:off x="2135957" y="1785441"/>
            <a:ext cx="3171488" cy="2259611"/>
            <a:chOff x="-525786" y="2931338"/>
            <a:chExt cx="1727705" cy="2342556"/>
          </a:xfrm>
          <a:solidFill>
            <a:schemeClr val="accent3"/>
          </a:solidFill>
        </p:grpSpPr>
        <p:cxnSp>
          <p:nvCxnSpPr>
            <p:cNvPr id="11" name="Straight Connector 10"/>
            <p:cNvCxnSpPr/>
            <p:nvPr/>
          </p:nvCxnSpPr>
          <p:spPr bwMode="auto">
            <a:xfrm>
              <a:off x="-299335" y="2931338"/>
              <a:ext cx="0" cy="1719618"/>
            </a:xfrm>
            <a:prstGeom prst="line">
              <a:avLst/>
            </a:prstGeom>
            <a:grpFill/>
            <a:ln w="317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-299335" y="4606929"/>
              <a:ext cx="1501254" cy="0"/>
            </a:xfrm>
            <a:prstGeom prst="line">
              <a:avLst/>
            </a:prstGeom>
            <a:grpFill/>
            <a:ln w="317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-525786" y="3483148"/>
              <a:ext cx="169277" cy="478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903619" y="4795282"/>
              <a:ext cx="217354" cy="4786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  <a:cs typeface="Arial" pitchFamily="34" charset="0"/>
                </a:rPr>
                <a:t>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04764" y="1405717"/>
            <a:ext cx="3439236" cy="5452283"/>
          </a:xfrm>
          <a:prstGeom prst="rect">
            <a:avLst/>
          </a:prstGeom>
          <a:solidFill>
            <a:srgbClr val="000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When bunch is compressed it: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radiates coherently,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loses energy,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redistributes charge</a:t>
            </a:r>
          </a:p>
          <a:p>
            <a:r>
              <a:rPr lang="en-US" dirty="0" smtClean="0"/>
              <a:t> depending on degree of compression and location</a:t>
            </a:r>
          </a:p>
          <a:p>
            <a:endParaRPr lang="en-US" sz="1050" dirty="0" smtClean="0"/>
          </a:p>
          <a:p>
            <a:r>
              <a:rPr lang="en-US" dirty="0" smtClean="0"/>
              <a:t>By varying compression and location we can study these effects, compare with models, and remediate or avoid problems</a:t>
            </a:r>
          </a:p>
          <a:p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" y="-4"/>
            <a:ext cx="9143999" cy="1392073"/>
          </a:xfrm>
          <a:prstGeom prst="rect">
            <a:avLst/>
          </a:prstGeom>
          <a:solidFill>
            <a:srgbClr val="0000B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CSR and space charge instability have major impact on performance of </a:t>
            </a:r>
            <a:r>
              <a:rPr lang="en-US" sz="2400" dirty="0" err="1" smtClean="0">
                <a:solidFill>
                  <a:schemeClr val="bg1"/>
                </a:solidFill>
              </a:rPr>
              <a:t>Xray</a:t>
            </a:r>
            <a:r>
              <a:rPr lang="en-US" sz="2400" dirty="0" smtClean="0">
                <a:solidFill>
                  <a:schemeClr val="bg1"/>
                </a:solidFill>
              </a:rPr>
              <a:t> FEL and EIC.  They must be properly managed and controlled. FEL is unique system for study.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796" y="6488668"/>
            <a:ext cx="30008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9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582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1201</Words>
  <Application>Microsoft Office PowerPoint</Application>
  <PresentationFormat>On-screen Show (4:3)</PresentationFormat>
  <Paragraphs>185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2_JLab_PowerPoint1</vt:lpstr>
      <vt:lpstr>Jefferson Lab  The FY 12 FEL Program</vt:lpstr>
      <vt:lpstr>JLab FEL Schematic</vt:lpstr>
      <vt:lpstr>from the announcement (date?):</vt:lpstr>
      <vt:lpstr>Slide 4</vt:lpstr>
      <vt:lpstr>Key elements of FY12 FEL Program</vt:lpstr>
      <vt:lpstr>Slide 6</vt:lpstr>
      <vt:lpstr>Slide 7</vt:lpstr>
      <vt:lpstr>Beam distortion as a function of bunch compression is a major issue for next generation light sources</vt:lpstr>
      <vt:lpstr>Slide 9</vt:lpstr>
      <vt:lpstr>Radio-Krypton Dating</vt:lpstr>
      <vt:lpstr>Slide 11</vt:lpstr>
      <vt:lpstr>Slide 12</vt:lpstr>
      <vt:lpstr>Slide 13</vt:lpstr>
      <vt:lpstr>Slide 14</vt:lpstr>
      <vt:lpstr>Slide 15</vt:lpstr>
      <vt:lpstr>ONR and (Virginia) Funded Upgrades</vt:lpstr>
      <vt:lpstr>Slide 17</vt:lpstr>
      <vt:lpstr>Slide 18</vt:lpstr>
    </vt:vector>
  </TitlesOfParts>
  <Company>Jefferson 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Gwyn P. Williams</dc:creator>
  <cp:lastModifiedBy>Pat Stroop</cp:lastModifiedBy>
  <cp:revision>246</cp:revision>
  <dcterms:created xsi:type="dcterms:W3CDTF">2012-05-08T22:12:17Z</dcterms:created>
  <dcterms:modified xsi:type="dcterms:W3CDTF">2012-05-08T22:13:00Z</dcterms:modified>
</cp:coreProperties>
</file>