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58" r:id="rId4"/>
    <p:sldId id="259" r:id="rId5"/>
    <p:sldId id="276" r:id="rId6"/>
    <p:sldId id="275" r:id="rId7"/>
    <p:sldId id="274" r:id="rId8"/>
    <p:sldId id="273" r:id="rId9"/>
    <p:sldId id="260" r:id="rId10"/>
    <p:sldId id="261" r:id="rId11"/>
    <p:sldId id="281" r:id="rId12"/>
    <p:sldId id="282" r:id="rId13"/>
    <p:sldId id="277" r:id="rId14"/>
    <p:sldId id="262" r:id="rId15"/>
    <p:sldId id="267" r:id="rId16"/>
    <p:sldId id="270" r:id="rId17"/>
    <p:sldId id="268" r:id="rId18"/>
    <p:sldId id="269" r:id="rId19"/>
    <p:sldId id="283" r:id="rId20"/>
    <p:sldId id="263" r:id="rId21"/>
    <p:sldId id="271" r:id="rId22"/>
    <p:sldId id="264" r:id="rId23"/>
    <p:sldId id="286" r:id="rId24"/>
    <p:sldId id="280" r:id="rId25"/>
    <p:sldId id="265" r:id="rId26"/>
    <p:sldId id="287" r:id="rId27"/>
    <p:sldId id="278" r:id="rId28"/>
    <p:sldId id="288" r:id="rId29"/>
  </p:sldIdLst>
  <p:sldSz cx="9144000" cy="6858000" type="screen4x3"/>
  <p:notesSz cx="69469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631BA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 horzBarState="maximized">
    <p:restoredLeft sz="15114" autoAdjust="0"/>
    <p:restoredTop sz="90929"/>
  </p:normalViewPr>
  <p:slideViewPr>
    <p:cSldViewPr>
      <p:cViewPr varScale="1">
        <p:scale>
          <a:sx n="139" d="100"/>
          <a:sy n="139" d="100"/>
        </p:scale>
        <p:origin x="-7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676" y="-96"/>
      </p:cViewPr>
      <p:guideLst>
        <p:guide orient="horz" pos="2904"/>
        <p:guide pos="218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theme" Target="theme/theme1.xml"/><Relationship Id="rId3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3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A616B-2662-420C-A7D5-324776E9CFD3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3A2FA-7A34-47DB-BEEF-B584F4B3A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5413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58D42-E87E-47E6-A92F-D0D304792D83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379913"/>
            <a:ext cx="5556250" cy="414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F88C0-A82E-4CC8-BC99-1ACCFC5B3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0FD2801-94D8-4BBD-BED9-34C7A30585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0FD2801-94D8-4BBD-BED9-34C7A30585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0FD2801-94D8-4BBD-BED9-34C7A30585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467600" y="6400800"/>
            <a:ext cx="4572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0FD2801-94D8-4BBD-BED9-34C7A30585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5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0" y="2286000"/>
            <a:ext cx="4191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066800"/>
            <a:ext cx="8382000" cy="1143000"/>
          </a:xfrm>
        </p:spPr>
        <p:txBody>
          <a:bodyPr/>
          <a:lstStyle/>
          <a:p>
            <a:r>
              <a:rPr lang="en-US" dirty="0"/>
              <a:t>12 GeV </a:t>
            </a:r>
            <a:r>
              <a:rPr lang="en-US" dirty="0" smtClean="0"/>
              <a:t>Upgrade Project </a:t>
            </a:r>
            <a:br>
              <a:rPr lang="en-US" dirty="0" smtClean="0"/>
            </a:br>
            <a:r>
              <a:rPr lang="en-US" dirty="0" smtClean="0"/>
              <a:t>Status </a:t>
            </a:r>
            <a:r>
              <a:rPr lang="en-US" dirty="0"/>
              <a:t>&amp; </a:t>
            </a:r>
            <a:r>
              <a:rPr lang="en-US" dirty="0" smtClean="0"/>
              <a:t>Plans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29200" y="5105400"/>
            <a:ext cx="4114800" cy="1219200"/>
          </a:xfrm>
        </p:spPr>
        <p:txBody>
          <a:bodyPr/>
          <a:lstStyle/>
          <a:p>
            <a:pPr algn="r"/>
            <a:r>
              <a:rPr lang="en-US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Science &amp; Technology Review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r>
              <a:rPr lang="en-US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 9-11, 2012</a:t>
            </a:r>
          </a:p>
          <a:p>
            <a:pPr algn="r"/>
            <a:r>
              <a:rPr lang="en-US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H. Rode</a:t>
            </a:r>
            <a:endParaRPr lang="en-US" sz="20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33400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 of 10 RF Zones operational.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585952"/>
            <a:ext cx="6324600" cy="4586248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381000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CHL Compressors installed.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P412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1100" y="1143000"/>
            <a:ext cx="6781800" cy="50863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(Continued)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990600"/>
            <a:ext cx="224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Upper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Coldbox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200" y="5791200"/>
            <a:ext cx="224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Lower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Coldbox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878"/>
          <a:stretch>
            <a:fillRect/>
          </a:stretch>
        </p:blipFill>
        <p:spPr>
          <a:xfrm>
            <a:off x="0" y="914400"/>
            <a:ext cx="4566424" cy="3200400"/>
          </a:xfr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5248"/>
          <a:stretch>
            <a:fillRect/>
          </a:stretch>
        </p:blipFill>
        <p:spPr bwMode="auto">
          <a:xfrm>
            <a:off x="4648200" y="3330709"/>
            <a:ext cx="4267200" cy="300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457200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Hall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 refrigerator installation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started.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 descr="P5030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755" y="1295400"/>
            <a:ext cx="6648490" cy="49863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– Hall 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458200" cy="914400"/>
          </a:xfrm>
        </p:spPr>
        <p:txBody>
          <a:bodyPr/>
          <a:lstStyle/>
          <a:p>
            <a:pPr>
              <a:buNone/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48 Hall D Barrel Calorimeter (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BCAL)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segments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were delivered.</a:t>
            </a: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Hall D Solenoid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 installed. </a:t>
            </a: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 val="0"/>
              </a:ext>
            </a:extLst>
          </a:blip>
          <a:stretch>
            <a:fillRect/>
          </a:stretch>
        </p:blipFill>
        <p:spPr>
          <a:xfrm>
            <a:off x="1762196" y="1828800"/>
            <a:ext cx="5619609" cy="4495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– Hall D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7772400" cy="457200"/>
          </a:xfrm>
        </p:spPr>
        <p:txBody>
          <a:bodyPr/>
          <a:lstStyle/>
          <a:p>
            <a:pPr algn="ctr">
              <a:buNone/>
            </a:pPr>
            <a:r>
              <a:rPr lang="en-US" sz="3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DETECTOR</a:t>
            </a:r>
            <a:endParaRPr lang="en-US" sz="3200" b="1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 val="0"/>
              </a:ext>
            </a:extLst>
          </a:blip>
          <a:stretch>
            <a:fillRect/>
          </a:stretch>
        </p:blipFill>
        <p:spPr>
          <a:xfrm>
            <a:off x="152400" y="1295400"/>
            <a:ext cx="3067107" cy="1783432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 val="0"/>
              </a:ext>
            </a:extLst>
          </a:blip>
          <a:stretch>
            <a:fillRect/>
          </a:stretch>
        </p:blipFill>
        <p:spPr>
          <a:xfrm>
            <a:off x="6400800" y="1752600"/>
            <a:ext cx="2743200" cy="28956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 val="0"/>
              </a:ext>
            </a:extLst>
          </a:blip>
          <a:stretch>
            <a:fillRect/>
          </a:stretch>
        </p:blipFill>
        <p:spPr>
          <a:xfrm>
            <a:off x="3276600" y="1524000"/>
            <a:ext cx="3006969" cy="290708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3048000"/>
            <a:ext cx="3048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FDC is beyond the half-way point building chambers.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400800" y="4648200"/>
            <a:ext cx="2743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CDC has all straw tubes and over half of the electrical hook-up done.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276600" y="4419600"/>
            <a:ext cx="2971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FCAL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leadglass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detectors are done. The last part of the bases are underway at Indiana U.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– Hall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381000"/>
          </a:xfrm>
        </p:spPr>
        <p:txBody>
          <a:bodyPr/>
          <a:lstStyle/>
          <a:p>
            <a:pPr marL="0">
              <a:buNone/>
            </a:pPr>
            <a:r>
              <a:rPr lang="en-US" sz="2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the </a:t>
            </a:r>
            <a:r>
              <a:rPr lang="en-US" sz="2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Spectrometer support carriage parts are </a:t>
            </a:r>
            <a:r>
              <a:rPr lang="en-US" sz="2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expected to arrive by </a:t>
            </a:r>
            <a:r>
              <a:rPr lang="en-US" sz="2100" dirty="0" smtClean="0"/>
              <a:t>June.</a:t>
            </a:r>
            <a:endParaRPr lang="en-US" sz="2100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1452" y="1600200"/>
            <a:ext cx="6261097" cy="469582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16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– Hall B – Drift Chambers</a:t>
            </a:r>
            <a:endParaRPr lang="en-US" dirty="0"/>
          </a:p>
        </p:txBody>
      </p:sp>
      <p:pic>
        <p:nvPicPr>
          <p:cNvPr id="5" name="Picture 4" descr="L_DSCF0385.JPG"/>
          <p:cNvPicPr>
            <a:picLocks noChangeAspect="1"/>
          </p:cNvPicPr>
          <p:nvPr/>
        </p:nvPicPr>
        <p:blipFill>
          <a:blip r:embed="rId2" cstate="print"/>
          <a:srcRect l="18690" r="14405"/>
          <a:stretch>
            <a:fillRect/>
          </a:stretch>
        </p:blipFill>
        <p:spPr>
          <a:xfrm>
            <a:off x="6096000" y="1143000"/>
            <a:ext cx="2727202" cy="2971764"/>
          </a:xfrm>
          <a:prstGeom prst="rect">
            <a:avLst/>
          </a:prstGeom>
        </p:spPr>
      </p:pic>
      <p:pic>
        <p:nvPicPr>
          <p:cNvPr id="6" name="Picture 5" descr="DSCF6279.JPG"/>
          <p:cNvPicPr>
            <a:picLocks noChangeAspect="1"/>
          </p:cNvPicPr>
          <p:nvPr/>
        </p:nvPicPr>
        <p:blipFill>
          <a:blip r:embed="rId3" cstate="print"/>
          <a:srcRect l="7500" r="21667"/>
          <a:stretch>
            <a:fillRect/>
          </a:stretch>
        </p:blipFill>
        <p:spPr>
          <a:xfrm>
            <a:off x="3178932" y="1143000"/>
            <a:ext cx="2786137" cy="2950028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22750" t="3333" r="21000" b="24666"/>
          <a:stretch>
            <a:fillRect/>
          </a:stretch>
        </p:blipFill>
        <p:spPr bwMode="auto">
          <a:xfrm>
            <a:off x="152400" y="1161722"/>
            <a:ext cx="2886530" cy="295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4093815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+mn-lt"/>
              </a:rPr>
              <a:t>At ISU: Reg.1 #2 Being tested at ISU.  #3 and #4 in progress.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6016128" y="4034786"/>
            <a:ext cx="3171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+mn-lt"/>
              </a:rPr>
              <a:t>At </a:t>
            </a:r>
            <a:r>
              <a:rPr lang="en-US" sz="1800" dirty="0" err="1" smtClean="0">
                <a:latin typeface="+mn-lt"/>
              </a:rPr>
              <a:t>JLab</a:t>
            </a:r>
            <a:r>
              <a:rPr lang="en-US" sz="1800" dirty="0" smtClean="0">
                <a:latin typeface="+mn-lt"/>
              </a:rPr>
              <a:t>: Reg.3 #1 and #2 in progress. </a:t>
            </a:r>
            <a:endParaRPr lang="en-US" sz="18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16855" y="4090397"/>
            <a:ext cx="2766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+mn-lt"/>
              </a:rPr>
              <a:t>At ODU: Reg.2 #2 shipped to </a:t>
            </a:r>
            <a:r>
              <a:rPr lang="en-US" sz="1800" dirty="0" err="1" smtClean="0">
                <a:latin typeface="+mn-lt"/>
              </a:rPr>
              <a:t>JLab</a:t>
            </a:r>
            <a:r>
              <a:rPr lang="en-US" sz="1800" dirty="0" smtClean="0">
                <a:latin typeface="+mn-lt"/>
              </a:rPr>
              <a:t> for testing. #5 in progress.</a:t>
            </a:r>
            <a:endParaRPr lang="en-US" sz="1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28800" y="5181600"/>
            <a:ext cx="5564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631BA"/>
                </a:solidFill>
              </a:rPr>
              <a:t>We are at the half-way point!!!</a:t>
            </a:r>
            <a:endParaRPr lang="en-US" sz="3200" b="1" dirty="0">
              <a:solidFill>
                <a:srgbClr val="0631BA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7777" y="6019800"/>
            <a:ext cx="165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ODU – Old Dominion Univ.</a:t>
            </a:r>
          </a:p>
          <a:p>
            <a:r>
              <a:rPr lang="en-US" sz="1000" dirty="0" smtClean="0"/>
              <a:t>ISU – Idaho State Univ.</a:t>
            </a:r>
            <a:endParaRPr lang="en-US" sz="1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dirty="0" smtClean="0"/>
              <a:t>Physics – Hall B – Silicon Vertex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763000" cy="1295400"/>
          </a:xfrm>
          <a:solidFill>
            <a:schemeClr val="bg1"/>
          </a:solidFill>
        </p:spPr>
        <p:txBody>
          <a:bodyPr/>
          <a:lstStyle/>
          <a:p>
            <a:pPr marL="342900" lvl="1" indent="-342900">
              <a:buFont typeface="Wingdings" pitchFamily="2" charset="2"/>
              <a:buChar char="Ø"/>
            </a:pPr>
            <a:r>
              <a:rPr lang="en-US" sz="2200" dirty="0" smtClean="0"/>
              <a:t>Sensors are being manufactured by Hamamatsu.</a:t>
            </a:r>
            <a:endParaRPr lang="en-US" sz="2200" dirty="0">
              <a:latin typeface="+mn-lt"/>
              <a:ea typeface="+mn-ea"/>
              <a:cs typeface="+mn-cs"/>
            </a:endParaRPr>
          </a:p>
          <a:p>
            <a:pPr>
              <a:buFont typeface="Wingdings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Staves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being assembled by </a:t>
            </a:r>
            <a:r>
              <a:rPr lang="en-US" sz="2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Fermilab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Several external technical progress reviews have been held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PA1036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 t="25092" r="1404" b="13701"/>
          <a:stretch>
            <a:fillRect/>
          </a:stretch>
        </p:blipFill>
        <p:spPr>
          <a:xfrm>
            <a:off x="3764941" y="3810000"/>
            <a:ext cx="5379060" cy="250441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" name="Picture 9" descr="PA053624_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200" y="3657600"/>
            <a:ext cx="3378151" cy="2855254"/>
          </a:xfrm>
          <a:prstGeom prst="rect">
            <a:avLst/>
          </a:prstGeom>
        </p:spPr>
      </p:pic>
      <p:pic>
        <p:nvPicPr>
          <p:cNvPr id="11" name="Picture 10" descr="P9293560_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188258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dirty="0" smtClean="0"/>
              <a:t>Physics – Detector Beam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763000" cy="1295400"/>
          </a:xfrm>
          <a:solidFill>
            <a:schemeClr val="bg1"/>
          </a:solidFill>
        </p:spPr>
        <p:txBody>
          <a:bodyPr/>
          <a:lstStyle/>
          <a:p>
            <a:pPr marL="342900" lvl="1" indent="-342900">
              <a:buFont typeface="Wingdings" pitchFamily="2" charset="2"/>
              <a:buChar char="Ø"/>
            </a:pPr>
            <a:r>
              <a:rPr lang="en-US" sz="2200" dirty="0" smtClean="0"/>
              <a:t>Hall B SVT Two Stave Test</a:t>
            </a:r>
          </a:p>
          <a:p>
            <a:pPr marL="342900" lvl="1" indent="-342900">
              <a:buFont typeface="Wingdings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Hall D </a:t>
            </a:r>
            <a:r>
              <a:rPr lang="en-US" sz="2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FCALTest</a:t>
            </a:r>
            <a:endParaRPr lang="en-US" sz="2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lvl="1" indent="-342900">
              <a:buFont typeface="Wingdings" pitchFamily="2" charset="2"/>
              <a:buChar char="Ø"/>
            </a:pPr>
            <a:r>
              <a:rPr lang="en-US" sz="2200" dirty="0" smtClean="0">
                <a:ea typeface="+mn-ea"/>
                <a:cs typeface="+mn-cs"/>
              </a:rPr>
              <a:t>Hall D Mini-BCAL Test</a:t>
            </a:r>
            <a:endParaRPr lang="en-US" sz="2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1" y="914400"/>
            <a:ext cx="25277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89043" y="5562600"/>
            <a:ext cx="3354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 Narrow" pitchFamily="34" charset="0"/>
              </a:rPr>
              <a:t>End view of mini-BCAL module showing </a:t>
            </a:r>
            <a:r>
              <a:rPr lang="en-US" sz="2000" b="1" dirty="0" err="1" smtClean="0">
                <a:latin typeface="Arial Narrow" pitchFamily="34" charset="0"/>
              </a:rPr>
              <a:t>showing</a:t>
            </a:r>
            <a:r>
              <a:rPr lang="en-US" sz="2000" b="1" dirty="0" smtClean="0">
                <a:latin typeface="Arial Narrow" pitchFamily="34" charset="0"/>
              </a:rPr>
              <a:t> light guides.</a:t>
            </a:r>
            <a:endParaRPr lang="en-US" sz="2000" b="1" dirty="0">
              <a:latin typeface="Arial Narrow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590800"/>
            <a:ext cx="5191125" cy="318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Progress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Highlights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>
                <a:ea typeface="+mn-ea"/>
                <a:cs typeface="+mn-cs"/>
              </a:rPr>
              <a:t>6-month Shutdown Accomplishments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Subsystem Status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endParaRPr lang="en-US" sz="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Problems</a:t>
            </a:r>
          </a:p>
          <a:p>
            <a:pPr lvl="1">
              <a:buFont typeface="Wingdings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 – SC Magnets</a:t>
            </a:r>
          </a:p>
          <a:p>
            <a:pPr lvl="1">
              <a:buFont typeface="Wingdings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Minor</a:t>
            </a:r>
          </a:p>
          <a:p>
            <a:pPr>
              <a:buNone/>
            </a:pPr>
            <a:endParaRPr lang="en-US" sz="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Funding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FY11 – Project was fundin</a:t>
            </a:r>
            <a:r>
              <a:rPr lang="en-US" dirty="0" smtClean="0">
                <a:ea typeface="+mn-ea"/>
                <a:cs typeface="+mn-cs"/>
              </a:rPr>
              <a:t>g limited</a:t>
            </a:r>
            <a:endParaRPr lang="en-US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Wingdings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FY12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$16M cut</a:t>
            </a:r>
          </a:p>
          <a:p>
            <a:pPr lvl="1">
              <a:buFont typeface="Wingdings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FY13 – Major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issue</a:t>
            </a:r>
          </a:p>
          <a:p>
            <a:pPr>
              <a:buNone/>
            </a:pPr>
            <a:endParaRPr lang="en-US" sz="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Summary and Beam Goals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Problem – </a:t>
            </a:r>
            <a:r>
              <a:rPr lang="en-US" dirty="0" smtClean="0"/>
              <a:t>Hall B SC </a:t>
            </a:r>
            <a:r>
              <a:rPr lang="en-US" dirty="0"/>
              <a:t>Magnets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5181600"/>
          </a:xfrm>
        </p:spPr>
        <p:txBody>
          <a:bodyPr/>
          <a:lstStyle/>
          <a:p>
            <a:pPr marL="0">
              <a:buNone/>
            </a:pPr>
            <a:r>
              <a:rPr lang="en-US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existing contracts have been terminated due to QA and schedule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have assumed the three machine shop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sub-contracts.</a:t>
            </a: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Five truck loads of equipment have arrived at </a:t>
            </a:r>
            <a:r>
              <a:rPr lang="en-US" sz="2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JLab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ea typeface="+mn-ea"/>
                <a:cs typeface="+mn-cs"/>
              </a:rPr>
              <a:t>We are attempting to qualify industrial conductor soldering vendors.</a:t>
            </a: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are in the process of setting up an in-house conductor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soldering line.</a:t>
            </a: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endParaRPr lang="en-US" sz="1100" b="1" u="sng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Hall </a:t>
            </a:r>
            <a:r>
              <a:rPr lang="en-US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Torus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Fermi Lab contract for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cold mass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fabrication has been awarded.</a:t>
            </a: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Planning for Cryostat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assembly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 not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started.</a:t>
            </a: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endParaRPr lang="en-US" sz="1100" b="1" u="sng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Hall </a:t>
            </a:r>
            <a:r>
              <a:rPr lang="en-US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Solenoid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 to bid to three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industrial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vendors.</a:t>
            </a: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Problem – </a:t>
            </a:r>
            <a:r>
              <a:rPr lang="en-US" dirty="0" smtClean="0"/>
              <a:t>Hall C SC </a:t>
            </a:r>
            <a:r>
              <a:rPr lang="en-US" dirty="0"/>
              <a:t>Magnets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3886200" cy="4495800"/>
          </a:xfrm>
        </p:spPr>
        <p:txBody>
          <a:bodyPr/>
          <a:lstStyle/>
          <a:p>
            <a:pPr>
              <a:buNone/>
            </a:pPr>
            <a:r>
              <a:rPr lang="en-US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Hall C Q2/Q3/Dipole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50% of the conductor has been soldered.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Prototype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short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Dipole</a:t>
            </a:r>
          </a:p>
          <a:p>
            <a:pPr marL="640080"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winding continues.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200" dirty="0" smtClean="0"/>
              <a:t>Vendor is procuring a second winding table.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Production winding has not started.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Schedule issues remain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settled.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200" dirty="0" smtClean="0"/>
              <a:t>Dipole Final Design Review is 9-May.</a:t>
            </a:r>
          </a:p>
        </p:txBody>
      </p:sp>
      <p:pic>
        <p:nvPicPr>
          <p:cNvPr id="7" name="Picture 6" descr="Hall C Dipole Trial Windings_0087.JPG"/>
          <p:cNvPicPr/>
          <p:nvPr/>
        </p:nvPicPr>
        <p:blipFill>
          <a:blip r:embed="rId2" cstate="print"/>
          <a:srcRect l="3381"/>
          <a:stretch>
            <a:fillRect/>
          </a:stretch>
        </p:blipFill>
        <p:spPr>
          <a:xfrm rot="5400000">
            <a:off x="4260959" y="1301641"/>
            <a:ext cx="2222282" cy="2362200"/>
          </a:xfrm>
          <a:prstGeom prst="rect">
            <a:avLst/>
          </a:prstGeom>
        </p:spPr>
      </p:pic>
      <p:pic>
        <p:nvPicPr>
          <p:cNvPr id="8" name="Picture 7" descr="Hall C Dipole Trial Windings_0094.JPG"/>
          <p:cNvPicPr/>
          <p:nvPr/>
        </p:nvPicPr>
        <p:blipFill>
          <a:blip r:embed="rId3" cstate="print"/>
          <a:srcRect l="30425"/>
          <a:stretch>
            <a:fillRect/>
          </a:stretch>
        </p:blipFill>
        <p:spPr>
          <a:xfrm rot="5400000">
            <a:off x="6670552" y="1330448"/>
            <a:ext cx="2232271" cy="2314575"/>
          </a:xfrm>
          <a:prstGeom prst="rect">
            <a:avLst/>
          </a:prstGeom>
        </p:spPr>
      </p:pic>
      <p:pic>
        <p:nvPicPr>
          <p:cNvPr id="9" name="Picture 8" descr="Hall C Dipole Trial Windings_0089.JPG"/>
          <p:cNvPicPr/>
          <p:nvPr/>
        </p:nvPicPr>
        <p:blipFill>
          <a:blip r:embed="rId4" cstate="print"/>
          <a:srcRect l="21314"/>
          <a:stretch>
            <a:fillRect/>
          </a:stretch>
        </p:blipFill>
        <p:spPr>
          <a:xfrm rot="5400000">
            <a:off x="4219892" y="3628710"/>
            <a:ext cx="2304415" cy="2362200"/>
          </a:xfrm>
          <a:prstGeom prst="rect">
            <a:avLst/>
          </a:prstGeom>
        </p:spPr>
      </p:pic>
      <p:pic>
        <p:nvPicPr>
          <p:cNvPr id="10" name="Picture 9" descr="Hall C Dipole Trial Windings_0093.JPG"/>
          <p:cNvPicPr/>
          <p:nvPr/>
        </p:nvPicPr>
        <p:blipFill>
          <a:blip r:embed="rId5" cstate="print"/>
          <a:srcRect l="20673" b="11432"/>
          <a:stretch>
            <a:fillRect/>
          </a:stretch>
        </p:blipFill>
        <p:spPr>
          <a:xfrm rot="5400000">
            <a:off x="6609496" y="3677505"/>
            <a:ext cx="2340691" cy="2300882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Minor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5029200"/>
          </a:xfrm>
        </p:spPr>
        <p:txBody>
          <a:bodyPr/>
          <a:lstStyle/>
          <a:p>
            <a:pPr>
              <a:buNone/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have canceled the contract for the </a:t>
            </a:r>
            <a:r>
              <a:rPr lang="en-US" sz="2200" dirty="0" smtClean="0">
                <a:latin typeface="+mn-lt"/>
                <a:ea typeface="+mn-ea"/>
                <a:cs typeface="+mn-cs"/>
              </a:rPr>
              <a:t>15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 “Box PS”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Schedule and cost issue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high precision PS (ARC 1 &amp; Hall A) have been awarded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ea typeface="+mn-ea"/>
                <a:cs typeface="+mn-cs"/>
              </a:rPr>
              <a:t>The rebid of Box PS proposals are due in late May</a:t>
            </a:r>
          </a:p>
          <a:p>
            <a:pPr>
              <a:buNone/>
            </a:pPr>
            <a:endParaRPr lang="en-US" sz="2200" dirty="0" smtClean="0">
              <a:solidFill>
                <a:schemeClr val="tx1"/>
              </a:solidFill>
              <a:latin typeface="+mn-lt"/>
            </a:endParaRPr>
          </a:p>
          <a:p>
            <a:pPr marL="403225" indent="-403225">
              <a:buNone/>
            </a:pPr>
            <a:r>
              <a:rPr lang="en-US" sz="2200" dirty="0" smtClean="0">
                <a:ea typeface="+mn-ea"/>
                <a:cs typeface="+mn-cs"/>
              </a:rPr>
              <a:t>The two CHL </a:t>
            </a:r>
            <a:r>
              <a:rPr lang="en-US" sz="2200" dirty="0" err="1" smtClean="0">
                <a:ea typeface="+mn-ea"/>
                <a:cs typeface="+mn-cs"/>
              </a:rPr>
              <a:t>coldbox</a:t>
            </a:r>
            <a:r>
              <a:rPr lang="en-US" sz="2200" dirty="0" smtClean="0">
                <a:ea typeface="+mn-ea"/>
                <a:cs typeface="+mn-cs"/>
              </a:rPr>
              <a:t> and compressor deliveries were very late.</a:t>
            </a:r>
          </a:p>
          <a:p>
            <a:pPr marL="800100">
              <a:buFont typeface="Wingdings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The commissioning of CHL #2 has been delayed to late in the Long Shutdown.</a:t>
            </a: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1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22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614363"/>
            <a:ext cx="7754937" cy="563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84225"/>
          </a:xfrm>
        </p:spPr>
        <p:txBody>
          <a:bodyPr/>
          <a:lstStyle/>
          <a:p>
            <a:pPr eaLnBrk="1" hangingPunct="1"/>
            <a:r>
              <a:rPr lang="en-US" smtClean="0">
                <a:cs typeface="Arial" pitchFamily="34" charset="0"/>
              </a:rPr>
              <a:t>12 GeV - $310M TPC</a:t>
            </a:r>
          </a:p>
        </p:txBody>
      </p:sp>
      <p:sp>
        <p:nvSpPr>
          <p:cNvPr id="60420" name="TextBox 3"/>
          <p:cNvSpPr txBox="1">
            <a:spLocks noChangeArrowheads="1"/>
          </p:cNvSpPr>
          <p:nvPr/>
        </p:nvSpPr>
        <p:spPr bwMode="auto">
          <a:xfrm>
            <a:off x="4002088" y="2608263"/>
            <a:ext cx="1265237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</a:rPr>
              <a:t>ARRA Shift of $65M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</a:rPr>
              <a:t>from FY10/11 to FY09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3854450" y="1476375"/>
            <a:ext cx="1149350" cy="3468688"/>
            <a:chOff x="3853891" y="1630070"/>
            <a:chExt cx="1149706" cy="3468624"/>
          </a:xfrm>
        </p:grpSpPr>
        <p:sp>
          <p:nvSpPr>
            <p:cNvPr id="60423" name="Rectangle 12"/>
            <p:cNvSpPr>
              <a:spLocks noChangeArrowheads="1"/>
            </p:cNvSpPr>
            <p:nvPr/>
          </p:nvSpPr>
          <p:spPr bwMode="auto">
            <a:xfrm>
              <a:off x="4389120" y="3284526"/>
              <a:ext cx="109728" cy="1814168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24" name="Rectangle 13"/>
            <p:cNvSpPr>
              <a:spLocks noChangeArrowheads="1"/>
            </p:cNvSpPr>
            <p:nvPr/>
          </p:nvSpPr>
          <p:spPr bwMode="auto">
            <a:xfrm>
              <a:off x="4893869" y="3116275"/>
              <a:ext cx="109728" cy="1227733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25" name="Rectangle 22"/>
            <p:cNvSpPr>
              <a:spLocks noChangeArrowheads="1"/>
            </p:cNvSpPr>
            <p:nvPr/>
          </p:nvSpPr>
          <p:spPr bwMode="auto">
            <a:xfrm>
              <a:off x="3853891" y="2880971"/>
              <a:ext cx="109728" cy="1814168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426" name="Rectangle 23"/>
            <p:cNvSpPr>
              <a:spLocks noChangeArrowheads="1"/>
            </p:cNvSpPr>
            <p:nvPr/>
          </p:nvSpPr>
          <p:spPr bwMode="auto">
            <a:xfrm>
              <a:off x="3861207" y="1630070"/>
              <a:ext cx="109728" cy="1227733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446713" y="873125"/>
            <a:ext cx="2878137" cy="646113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FY12: reduction of $16M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FY13: Pres Request – no restoration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CD-4B may be at Risk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Project Progress </a:t>
            </a:r>
            <a:r>
              <a:rPr lang="en-US" dirty="0" err="1" smtClean="0"/>
              <a:t>vs</a:t>
            </a:r>
            <a:r>
              <a:rPr lang="en-US" dirty="0" smtClean="0"/>
              <a:t> Funding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958" y="914400"/>
            <a:ext cx="744208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FY12 - $16M Cut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81600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$16M cut forced the project to:</a:t>
            </a: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Lengthen the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12-month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shutdown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16-month shutdown</a:t>
            </a: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n-lt"/>
              </a:rPr>
              <a:t>Reduced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contractors ($1M)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lvl="2"/>
            <a:r>
              <a:rPr lang="en-US" dirty="0">
                <a:solidFill>
                  <a:schemeClr val="tx1"/>
                </a:solidFill>
                <a:latin typeface="+mn-lt"/>
              </a:rPr>
              <a:t>Delays some Accelerator procurements ($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2M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Postpone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remaining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Civil to FY14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($2M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Postpone Hall D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replacement solenoid design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Jul-2013 ($1M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and FAB to APR 2014 ($7M)</a:t>
            </a: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Reduce Hall B &amp; C staffing ($1M)</a:t>
            </a: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Postpone some Physics procurements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($3M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contingency for cost overruns</a:t>
            </a: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2750" y="790575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875415" y="1269608"/>
            <a:ext cx="3436938" cy="405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0000"/>
                </a:solidFill>
              </a:rPr>
              <a:t>Two short parasitic installation periods in FY2010</a:t>
            </a: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0000"/>
                </a:solidFill>
              </a:rPr>
              <a:t>6-month installation                </a:t>
            </a: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0000"/>
                </a:solidFill>
              </a:rPr>
              <a:t>	May-Oct 2011</a:t>
            </a: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strike="dblStrike" dirty="0">
                <a:solidFill>
                  <a:srgbClr val="008000"/>
                </a:solidFill>
              </a:rPr>
              <a:t>12 </a:t>
            </a:r>
            <a:r>
              <a:rPr lang="en-US" sz="1200" b="1" dirty="0">
                <a:solidFill>
                  <a:srgbClr val="008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16-month</a:t>
            </a:r>
            <a:r>
              <a:rPr lang="en-US" sz="1200" b="1" dirty="0">
                <a:solidFill>
                  <a:srgbClr val="008000"/>
                </a:solidFill>
              </a:rPr>
              <a:t> installation              </a:t>
            </a: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8000"/>
                </a:solidFill>
              </a:rPr>
              <a:t>	May 2012 - </a:t>
            </a:r>
            <a:r>
              <a:rPr lang="en-US" sz="1200" b="1" strike="dblStrike" dirty="0">
                <a:solidFill>
                  <a:srgbClr val="008000"/>
                </a:solidFill>
              </a:rPr>
              <a:t>May</a:t>
            </a:r>
            <a:r>
              <a:rPr lang="en-US" sz="1200" b="1" dirty="0">
                <a:solidFill>
                  <a:srgbClr val="008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Sept</a:t>
            </a:r>
            <a:r>
              <a:rPr lang="en-US" sz="1200" b="1" dirty="0">
                <a:solidFill>
                  <a:srgbClr val="008000"/>
                </a:solidFill>
              </a:rPr>
              <a:t> 2013</a:t>
            </a: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endParaRPr lang="en-US" sz="1150" b="1" dirty="0">
              <a:solidFill>
                <a:srgbClr val="008000"/>
              </a:solidFill>
            </a:endParaRP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</a:rPr>
              <a:t>Hall A commissioning start       </a:t>
            </a:r>
            <a:r>
              <a:rPr lang="en-US" sz="1200" b="1" dirty="0" smtClean="0">
                <a:solidFill>
                  <a:srgbClr val="009900"/>
                </a:solidFill>
              </a:rPr>
              <a:t>     </a:t>
            </a:r>
            <a:r>
              <a:rPr lang="en-US" sz="1200" b="1" strike="dblStrike" dirty="0" smtClean="0">
                <a:solidFill>
                  <a:srgbClr val="009900"/>
                </a:solidFill>
              </a:rPr>
              <a:t>Oct </a:t>
            </a:r>
            <a:r>
              <a:rPr lang="en-US" sz="1200" b="1" strike="dblStrike" dirty="0">
                <a:solidFill>
                  <a:srgbClr val="009900"/>
                </a:solidFill>
              </a:rPr>
              <a:t>2013</a:t>
            </a:r>
            <a:r>
              <a:rPr lang="en-US" sz="1200" b="1" dirty="0">
                <a:solidFill>
                  <a:srgbClr val="009900"/>
                </a:solidFill>
              </a:rPr>
              <a:t>  </a:t>
            </a:r>
            <a:r>
              <a:rPr lang="en-US" sz="1200" b="1" dirty="0">
                <a:solidFill>
                  <a:srgbClr val="FF0000"/>
                </a:solidFill>
              </a:rPr>
              <a:t>Feb 2014</a:t>
            </a: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</a:rPr>
              <a:t>Hall D commissioning start  </a:t>
            </a: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</a:rPr>
              <a:t>	</a:t>
            </a:r>
            <a:r>
              <a:rPr lang="en-US" sz="1200" b="1" strike="dblStrike" dirty="0">
                <a:solidFill>
                  <a:srgbClr val="009900"/>
                </a:solidFill>
              </a:rPr>
              <a:t>April 2014</a:t>
            </a:r>
            <a:r>
              <a:rPr lang="en-US" sz="1200" b="1" dirty="0">
                <a:solidFill>
                  <a:srgbClr val="009900"/>
                </a:solidFill>
              </a:rPr>
              <a:t>  </a:t>
            </a:r>
            <a:r>
              <a:rPr lang="en-US" sz="1200" b="1" dirty="0">
                <a:solidFill>
                  <a:srgbClr val="FF0000"/>
                </a:solidFill>
              </a:rPr>
              <a:t>Oct 2014</a:t>
            </a: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</a:rPr>
              <a:t>Halls B &amp; C commissioning start </a:t>
            </a:r>
            <a:r>
              <a:rPr lang="en-US" sz="1200" b="1" dirty="0" smtClean="0">
                <a:solidFill>
                  <a:srgbClr val="009900"/>
                </a:solidFill>
              </a:rPr>
              <a:t>  </a:t>
            </a:r>
            <a:r>
              <a:rPr lang="en-US" sz="1200" b="1" strike="dblStrike" dirty="0" smtClean="0">
                <a:solidFill>
                  <a:srgbClr val="009900"/>
                </a:solidFill>
              </a:rPr>
              <a:t>Oct </a:t>
            </a:r>
            <a:r>
              <a:rPr lang="en-US" sz="1200" b="1" strike="dblStrike" dirty="0">
                <a:solidFill>
                  <a:srgbClr val="009900"/>
                </a:solidFill>
              </a:rPr>
              <a:t>2014</a:t>
            </a:r>
            <a:r>
              <a:rPr lang="en-US" sz="1200" b="1" dirty="0">
                <a:solidFill>
                  <a:srgbClr val="009900"/>
                </a:solidFill>
              </a:rPr>
              <a:t>  </a:t>
            </a:r>
            <a:r>
              <a:rPr lang="en-US" sz="1200" b="1" dirty="0">
                <a:solidFill>
                  <a:srgbClr val="FF0000"/>
                </a:solidFill>
              </a:rPr>
              <a:t>Apr 2015</a:t>
            </a: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endParaRPr lang="en-US" sz="1200" b="1" dirty="0">
              <a:solidFill>
                <a:srgbClr val="008000"/>
              </a:solidFill>
            </a:endParaRP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8000"/>
                </a:solidFill>
              </a:rPr>
              <a:t>Project Completion June </a:t>
            </a:r>
            <a:r>
              <a:rPr lang="en-US" sz="1200" b="1" dirty="0" smtClean="0">
                <a:solidFill>
                  <a:srgbClr val="008000"/>
                </a:solidFill>
              </a:rPr>
              <a:t>2015</a:t>
            </a: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 smtClean="0">
                <a:solidFill>
                  <a:srgbClr val="FF0000"/>
                </a:solidFill>
              </a:rPr>
              <a:t>CD-4B may be at risk</a:t>
            </a:r>
            <a:endParaRPr lang="en-US" sz="1200" b="1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12 GeV Upgrade Project Schedule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839200" cy="5257800"/>
          </a:xfrm>
        </p:spPr>
        <p:txBody>
          <a:bodyPr/>
          <a:lstStyle/>
          <a:p>
            <a:pPr lvl="0">
              <a:buNone/>
            </a:pPr>
            <a:r>
              <a:rPr lang="en-US" dirty="0" smtClean="0"/>
              <a:t>We are proceeding to hold CD4A &amp; 4B</a:t>
            </a:r>
            <a:endParaRPr lang="en-US" sz="1400" dirty="0" smtClean="0"/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Jan-2014     Accelerator	(4-month slip)	Driven by FY12 funding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Feb-2014    Hall A		(4-month slip)	Driven by 16 month shutdown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Oct-2014    Hall D		(6-month slip)	Driven by UIM shutdown</a:t>
            </a:r>
          </a:p>
          <a:p>
            <a:pPr>
              <a:buNone/>
            </a:pPr>
            <a:r>
              <a:rPr lang="en-US" sz="1200" dirty="0" smtClean="0"/>
              <a:t> 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Apr-2014    Halls B &amp; C	(6-month slip)	Driven by FY13 funding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dirty="0" smtClean="0"/>
              <a:t>If no additional FY13 funding becomes available, in </a:t>
            </a:r>
            <a:r>
              <a:rPr lang="en-US" b="1" u="sng" dirty="0" smtClean="0">
                <a:solidFill>
                  <a:srgbClr val="008000"/>
                </a:solidFill>
              </a:rPr>
              <a:t>3QFY13</a:t>
            </a:r>
            <a:r>
              <a:rPr lang="en-US" dirty="0" smtClean="0"/>
              <a:t> we may need to abandon CD-4B and slow down the project, primarily Hall B &amp; Hall 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3200" dirty="0" smtClean="0"/>
              <a:t>REVISED 12 GeV BEAM </a:t>
            </a:r>
            <a:r>
              <a:rPr lang="en-US" sz="3200" dirty="0" smtClean="0">
                <a:solidFill>
                  <a:srgbClr val="0631BA"/>
                </a:solidFill>
              </a:rPr>
              <a:t>GOALS</a:t>
            </a:r>
            <a:endParaRPr lang="en-US" sz="3200" dirty="0">
              <a:solidFill>
                <a:srgbClr val="0631B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>
                <a:solidFill>
                  <a:schemeClr val="tx1"/>
                </a:solidFill>
              </a:rPr>
              <a:pPr/>
              <a:t>27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382000" cy="5257800"/>
          </a:xfrm>
        </p:spPr>
        <p:txBody>
          <a:bodyPr/>
          <a:lstStyle/>
          <a:p>
            <a:r>
              <a:rPr lang="en-US" dirty="0" smtClean="0"/>
              <a:t>Current status of 12 </a:t>
            </a:r>
            <a:r>
              <a:rPr lang="en-US" dirty="0" err="1" smtClean="0"/>
              <a:t>GeV</a:t>
            </a:r>
            <a:r>
              <a:rPr lang="en-US" dirty="0" smtClean="0"/>
              <a:t> Project:</a:t>
            </a:r>
            <a:endParaRPr lang="en-US" sz="1400" dirty="0" smtClean="0"/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Performance Index: schedule 96% ; cost 96%</a:t>
            </a:r>
          </a:p>
          <a:p>
            <a:pPr lvl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dirty="0" smtClean="0"/>
              <a:t>Excellent progress to date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Concern about FY12 funding issue: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$16M below profile</a:t>
            </a:r>
          </a:p>
          <a:p>
            <a:pPr lvl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dirty="0" smtClean="0"/>
              <a:t>Not restored in FY13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Although Project is progressing well, funding issues will severely challenge the schedule.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3200" dirty="0" smtClean="0"/>
              <a:t>SUMMARY</a:t>
            </a:r>
            <a:endParaRPr lang="en-US" sz="3200" dirty="0">
              <a:solidFill>
                <a:srgbClr val="0631B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>
                <a:solidFill>
                  <a:schemeClr val="tx1"/>
                </a:solidFill>
              </a:rPr>
              <a:pPr/>
              <a:t>28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of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31-MAR-2012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Wingdings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Percent complete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61%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Wingdings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Percent obligated (including phased contracts)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74%</a:t>
            </a:r>
          </a:p>
          <a:p>
            <a:pPr>
              <a:buNone/>
            </a:pPr>
            <a:endParaRPr lang="en-US" sz="1400" dirty="0"/>
          </a:p>
          <a:p>
            <a:pPr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Effort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 peaked at 210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FTEs during 6-Month Shutdown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Project is running:</a:t>
            </a:r>
          </a:p>
          <a:p>
            <a:pPr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4%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 cost</a:t>
            </a:r>
          </a:p>
          <a:p>
            <a:pPr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4%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late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(8 weeks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>
              <a:buNone/>
            </a:pP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762000"/>
          </a:xfrm>
        </p:spPr>
        <p:txBody>
          <a:bodyPr/>
          <a:lstStyle/>
          <a:p>
            <a:r>
              <a:rPr lang="en-US" dirty="0" smtClean="0"/>
              <a:t>6-Month </a:t>
            </a:r>
            <a:r>
              <a:rPr lang="en-US" dirty="0"/>
              <a:t>Shutdown - 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33400"/>
          </a:xfrm>
        </p:spPr>
        <p:txBody>
          <a:bodyPr/>
          <a:lstStyle/>
          <a:p>
            <a:pPr marL="0" lvl="0"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 of the 9 existing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Magnet arcs were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refurbished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upgraded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175% of baseline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19979" r="1205" b="10043"/>
          <a:stretch>
            <a:fillRect/>
          </a:stretch>
        </p:blipFill>
        <p:spPr bwMode="auto">
          <a:xfrm>
            <a:off x="4114800" y="3657600"/>
            <a:ext cx="4876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Stack 1 Re-Install.jpg"/>
          <p:cNvPicPr/>
          <p:nvPr/>
        </p:nvPicPr>
        <p:blipFill>
          <a:blip r:embed="rId3" cstate="print"/>
          <a:srcRect l="8306" t="2067" b="21447"/>
          <a:stretch>
            <a:fillRect/>
          </a:stretch>
        </p:blipFill>
        <p:spPr>
          <a:xfrm>
            <a:off x="76200" y="1371600"/>
            <a:ext cx="5047362" cy="281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22098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Two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49530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Last One: #208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762000"/>
          </a:xfrm>
        </p:spPr>
        <p:txBody>
          <a:bodyPr/>
          <a:lstStyle/>
          <a:p>
            <a:r>
              <a:rPr lang="en-US" dirty="0" smtClean="0"/>
              <a:t>6-Month </a:t>
            </a:r>
            <a:r>
              <a:rPr lang="en-US" dirty="0"/>
              <a:t>Shutdown - 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7772400" cy="533400"/>
          </a:xfrm>
        </p:spPr>
        <p:txBody>
          <a:bodyPr/>
          <a:lstStyle/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Refurbished Dipole Re-installation and New Arc 10 </a:t>
            </a:r>
            <a:r>
              <a:rPr lang="en-US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Beamline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524000"/>
            <a:ext cx="6172200" cy="47244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762000"/>
          </a:xfrm>
        </p:spPr>
        <p:txBody>
          <a:bodyPr/>
          <a:lstStyle/>
          <a:p>
            <a:r>
              <a:rPr lang="en-US" dirty="0" smtClean="0"/>
              <a:t>6-Month </a:t>
            </a:r>
            <a:r>
              <a:rPr lang="en-US" dirty="0"/>
              <a:t>Shutdown - 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33400"/>
          </a:xfrm>
        </p:spPr>
        <p:txBody>
          <a:bodyPr/>
          <a:lstStyle/>
          <a:p>
            <a:pPr lvl="0" algn="ctr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10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Cryomodules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were installed and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commissioned.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buNone/>
            </a:pPr>
            <a:endParaRPr lang="en-US" dirty="0"/>
          </a:p>
        </p:txBody>
      </p:sp>
      <p:pic>
        <p:nvPicPr>
          <p:cNvPr id="5" name="Picture 4" descr="IMG_1379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1428505" y="1219201"/>
            <a:ext cx="6286991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334000"/>
            <a:ext cx="9144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/>
              <a:t>CURRENT STATUS:  All 10 strings complete.</a:t>
            </a:r>
          </a:p>
          <a:p>
            <a:r>
              <a:rPr lang="en-US" sz="2100" dirty="0" smtClean="0"/>
              <a:t>		          4 </a:t>
            </a:r>
            <a:r>
              <a:rPr lang="en-US" sz="2100" dirty="0" err="1" smtClean="0"/>
              <a:t>cryomodules</a:t>
            </a:r>
            <a:r>
              <a:rPr lang="en-US" sz="2100" dirty="0" smtClean="0"/>
              <a:t> in tunnel: 1 being tested; 5 being assembled.</a:t>
            </a:r>
          </a:p>
          <a:p>
            <a:r>
              <a:rPr lang="en-US" sz="2100" b="1" dirty="0" smtClean="0">
                <a:solidFill>
                  <a:srgbClr val="0631BA"/>
                </a:solidFill>
              </a:rPr>
              <a:t>25-APR: 12 GeV gradients and full current.</a:t>
            </a:r>
            <a:endParaRPr lang="en-US" sz="2100" b="1" dirty="0">
              <a:solidFill>
                <a:srgbClr val="0631B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762000"/>
          </a:xfrm>
        </p:spPr>
        <p:txBody>
          <a:bodyPr/>
          <a:lstStyle/>
          <a:p>
            <a:r>
              <a:rPr lang="en-US" dirty="0" smtClean="0"/>
              <a:t>6-Month </a:t>
            </a:r>
            <a:r>
              <a:rPr lang="en-US" dirty="0"/>
              <a:t>Shutdown - 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533400"/>
          </a:xfrm>
        </p:spPr>
        <p:txBody>
          <a:bodyPr/>
          <a:lstStyle/>
          <a:p>
            <a:pPr lvl="0" algn="ctr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Hall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 tunnel extension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 completed.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 val="0"/>
              </a:ext>
            </a:extLst>
          </a:blip>
          <a:stretch>
            <a:fillRect/>
          </a:stretch>
        </p:blipFill>
        <p:spPr>
          <a:xfrm>
            <a:off x="1600200" y="1295400"/>
            <a:ext cx="5943600" cy="4953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762000"/>
          </a:xfrm>
        </p:spPr>
        <p:txBody>
          <a:bodyPr/>
          <a:lstStyle/>
          <a:p>
            <a:r>
              <a:rPr lang="en-US" dirty="0" smtClean="0"/>
              <a:t>6-Month </a:t>
            </a:r>
            <a:r>
              <a:rPr lang="en-US" dirty="0"/>
              <a:t>Shutdown - 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457200"/>
          </a:xfrm>
        </p:spPr>
        <p:txBody>
          <a:bodyPr/>
          <a:lstStyle/>
          <a:p>
            <a:pPr lvl="0" algn="ctr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Conductivity Water (LCW) Upgrade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 completed.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371600"/>
            <a:ext cx="3745424" cy="495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A120012.JPG"/>
          <p:cNvPicPr>
            <a:picLocks noChangeAspect="1"/>
          </p:cNvPicPr>
          <p:nvPr/>
        </p:nvPicPr>
        <p:blipFill>
          <a:blip r:embed="rId3" cstate="print"/>
          <a:srcRect b="5757"/>
          <a:stretch>
            <a:fillRect/>
          </a:stretch>
        </p:blipFill>
        <p:spPr>
          <a:xfrm>
            <a:off x="76200" y="1828800"/>
            <a:ext cx="4959103" cy="35052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is Basically Complete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 val="0"/>
              </a:ext>
            </a:extLst>
          </a:blip>
          <a:srcRect l="3044" t="16242" b="9047"/>
          <a:stretch/>
        </p:blipFill>
        <p:spPr bwMode="auto">
          <a:xfrm>
            <a:off x="3429000" y="2819400"/>
            <a:ext cx="5638800" cy="2895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="http://schemas.openxmlformats.org/drawingml/2006/main" xmlns:r="http://schemas.openxmlformats.org/officeDocument/2006/relationships" xmlns:p="http://schemas.openxmlformats.org/presentationml/2006/main"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mv="urn:schemas-microsoft-com:mac:vml"/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5686" t="26471" r="28432" b="20588"/>
          <a:stretch>
            <a:fillRect/>
          </a:stretch>
        </p:blipFill>
        <p:spPr bwMode="auto">
          <a:xfrm>
            <a:off x="152400" y="914400"/>
            <a:ext cx="4343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444397" y="990600"/>
            <a:ext cx="36996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Two minor FY14 tasks remain.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3657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CHL Addition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24400" y="5715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Hall D Counting House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D2801-94D8-4BBD-BED9-34C7A305859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JLab_PowerPoint3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JLab_PowerPoint3</Template>
  <TotalTime>1421</TotalTime>
  <Words>1167</Words>
  <Application>Microsoft Office PowerPoint</Application>
  <PresentationFormat>On-screen Show (4:3)</PresentationFormat>
  <Paragraphs>188</Paragraphs>
  <Slides>28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JLab_PowerPoint3</vt:lpstr>
      <vt:lpstr>12 GeV Upgrade Project  Status &amp; Plans</vt:lpstr>
      <vt:lpstr>Agenda</vt:lpstr>
      <vt:lpstr>Progress Highlights</vt:lpstr>
      <vt:lpstr>6-Month Shutdown - Accomplishments</vt:lpstr>
      <vt:lpstr>6-Month Shutdown - Accomplishments</vt:lpstr>
      <vt:lpstr>6-Month Shutdown - Accomplishments</vt:lpstr>
      <vt:lpstr>6-Month Shutdown - Accomplishments</vt:lpstr>
      <vt:lpstr>6-Month Shutdown - Accomplishments</vt:lpstr>
      <vt:lpstr>Civil is Basically Complete</vt:lpstr>
      <vt:lpstr>Accelerator</vt:lpstr>
      <vt:lpstr>Accelerator (Continued)</vt:lpstr>
      <vt:lpstr>Accelerator (Continued)</vt:lpstr>
      <vt:lpstr>Accelerator (Continued)</vt:lpstr>
      <vt:lpstr>Physics – Hall D</vt:lpstr>
      <vt:lpstr>Physics – Hall D (Continued)</vt:lpstr>
      <vt:lpstr>Physics – Hall C</vt:lpstr>
      <vt:lpstr>Physics – Hall B – Drift Chambers</vt:lpstr>
      <vt:lpstr>Physics – Hall B – Silicon Vertex Detector</vt:lpstr>
      <vt:lpstr>Physics – Detector Beam Tests</vt:lpstr>
      <vt:lpstr>Major Problem – Hall B SC Magnets</vt:lpstr>
      <vt:lpstr>Major Problem – Hall C SC Magnets</vt:lpstr>
      <vt:lpstr>Minor Problems</vt:lpstr>
      <vt:lpstr>12 GeV - $310M TPC</vt:lpstr>
      <vt:lpstr>12 GeV Project Progress vs Funding</vt:lpstr>
      <vt:lpstr>FY12 - $16M Cut</vt:lpstr>
      <vt:lpstr>12 GeV Upgrade Project Schedule</vt:lpstr>
      <vt:lpstr>REVISED 12 GeV BEAM GOALS</vt:lpstr>
      <vt:lpstr>SUMMARY</vt:lpstr>
    </vt:vector>
  </TitlesOfParts>
  <Company>Jefferson Science Associates, LLC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Christine Fragapane</dc:creator>
  <cp:lastModifiedBy>Pat Stroop</cp:lastModifiedBy>
  <cp:revision>147</cp:revision>
  <dcterms:created xsi:type="dcterms:W3CDTF">2012-05-08T22:03:37Z</dcterms:created>
  <dcterms:modified xsi:type="dcterms:W3CDTF">2012-05-08T22:04:17Z</dcterms:modified>
</cp:coreProperties>
</file>