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notesSlides/notesSlide4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s/slide1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Default Extension="emf" ContentType="image/x-emf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3" r:id="rId1"/>
    <p:sldMasterId id="2147483698" r:id="rId2"/>
    <p:sldMasterId id="2147483710" r:id="rId3"/>
  </p:sldMasterIdLst>
  <p:notesMasterIdLst>
    <p:notesMasterId r:id="rId39"/>
  </p:notesMasterIdLst>
  <p:sldIdLst>
    <p:sldId id="378" r:id="rId4"/>
    <p:sldId id="370" r:id="rId5"/>
    <p:sldId id="349" r:id="rId6"/>
    <p:sldId id="350" r:id="rId7"/>
    <p:sldId id="369" r:id="rId8"/>
    <p:sldId id="316" r:id="rId9"/>
    <p:sldId id="330" r:id="rId10"/>
    <p:sldId id="329" r:id="rId11"/>
    <p:sldId id="373" r:id="rId12"/>
    <p:sldId id="352" r:id="rId13"/>
    <p:sldId id="353" r:id="rId14"/>
    <p:sldId id="354" r:id="rId15"/>
    <p:sldId id="364" r:id="rId16"/>
    <p:sldId id="338" r:id="rId17"/>
    <p:sldId id="359" r:id="rId18"/>
    <p:sldId id="344" r:id="rId19"/>
    <p:sldId id="317" r:id="rId20"/>
    <p:sldId id="372" r:id="rId21"/>
    <p:sldId id="345" r:id="rId22"/>
    <p:sldId id="376" r:id="rId23"/>
    <p:sldId id="334" r:id="rId24"/>
    <p:sldId id="333" r:id="rId25"/>
    <p:sldId id="337" r:id="rId26"/>
    <p:sldId id="326" r:id="rId27"/>
    <p:sldId id="319" r:id="rId28"/>
    <p:sldId id="325" r:id="rId29"/>
    <p:sldId id="374" r:id="rId30"/>
    <p:sldId id="327" r:id="rId31"/>
    <p:sldId id="328" r:id="rId32"/>
    <p:sldId id="368" r:id="rId33"/>
    <p:sldId id="340" r:id="rId34"/>
    <p:sldId id="371" r:id="rId35"/>
    <p:sldId id="307" r:id="rId36"/>
    <p:sldId id="356" r:id="rId37"/>
    <p:sldId id="363" r:id="rId38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33CC"/>
    <a:srgbClr val="990099"/>
    <a:srgbClr val="FF6600"/>
    <a:srgbClr val="FFFF66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40" autoAdjust="0"/>
    <p:restoredTop sz="98818" autoAdjust="0"/>
  </p:normalViewPr>
  <p:slideViewPr>
    <p:cSldViewPr snapToGrid="0" snapToObjects="1">
      <p:cViewPr varScale="1">
        <p:scale>
          <a:sx n="137" d="100"/>
          <a:sy n="137" d="100"/>
        </p:scale>
        <p:origin x="-76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2.xml"/><Relationship Id="rId31" Type="http://schemas.openxmlformats.org/officeDocument/2006/relationships/slide" Target="slides/slide28.xml"/><Relationship Id="rId34" Type="http://schemas.openxmlformats.org/officeDocument/2006/relationships/slide" Target="slides/slide31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7" Type="http://schemas.openxmlformats.org/officeDocument/2006/relationships/slide" Target="slides/slide4.xml"/><Relationship Id="rId36" Type="http://schemas.openxmlformats.org/officeDocument/2006/relationships/slide" Target="slides/slide33.xml"/><Relationship Id="rId4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0" Type="http://schemas.openxmlformats.org/officeDocument/2006/relationships/slide" Target="slides/slide7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9" Type="http://schemas.openxmlformats.org/officeDocument/2006/relationships/slide" Target="slides/slide6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7" Type="http://schemas.openxmlformats.org/officeDocument/2006/relationships/slide" Target="slides/slide24.xml"/><Relationship Id="rId14" Type="http://schemas.openxmlformats.org/officeDocument/2006/relationships/slide" Target="slides/slide11.xml"/><Relationship Id="rId23" Type="http://schemas.openxmlformats.org/officeDocument/2006/relationships/slide" Target="slides/slide20.xml"/><Relationship Id="rId4" Type="http://schemas.openxmlformats.org/officeDocument/2006/relationships/slide" Target="slides/slide1.xml"/><Relationship Id="rId28" Type="http://schemas.openxmlformats.org/officeDocument/2006/relationships/slide" Target="slides/slide25.xml"/><Relationship Id="rId26" Type="http://schemas.openxmlformats.org/officeDocument/2006/relationships/slide" Target="slides/slide23.xml"/><Relationship Id="rId30" Type="http://schemas.openxmlformats.org/officeDocument/2006/relationships/slide" Target="slides/slide27.xml"/><Relationship Id="rId11" Type="http://schemas.openxmlformats.org/officeDocument/2006/relationships/slide" Target="slides/slide8.xml"/><Relationship Id="rId42" Type="http://schemas.openxmlformats.org/officeDocument/2006/relationships/viewProps" Target="viewProps.xml"/><Relationship Id="rId29" Type="http://schemas.openxmlformats.org/officeDocument/2006/relationships/slide" Target="slides/slide26.xml"/><Relationship Id="rId6" Type="http://schemas.openxmlformats.org/officeDocument/2006/relationships/slide" Target="slides/slide3.xml"/><Relationship Id="rId16" Type="http://schemas.openxmlformats.org/officeDocument/2006/relationships/slide" Target="slides/slide13.xml"/><Relationship Id="rId33" Type="http://schemas.openxmlformats.org/officeDocument/2006/relationships/slide" Target="slides/slide30.xml"/><Relationship Id="rId44" Type="http://schemas.openxmlformats.org/officeDocument/2006/relationships/tableStyles" Target="tableStyles.xml"/><Relationship Id="rId4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9" Type="http://schemas.openxmlformats.org/officeDocument/2006/relationships/slide" Target="slides/slide16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" Type="http://schemas.openxmlformats.org/officeDocument/2006/relationships/slideMaster" Target="slideMasters/slideMaster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3" Type="http://schemas.openxmlformats.org/officeDocument/2006/relationships/image" Target="../media/image24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EB0DE91F-2BF0-4C4D-9FCE-E7E531C321AA}" type="datetimeFigureOut">
              <a:rPr lang="en-US" smtClean="0"/>
              <a:pPr/>
              <a:t>5/9/12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27C8661E-A719-45A4-96A6-17EAF87C5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596900" y="0"/>
            <a:ext cx="4835525" cy="3627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4992" y="4379900"/>
            <a:ext cx="5553902" cy="405975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CD818-C2F6-454D-8BBE-781E69C7152F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CD818-C2F6-454D-8BBE-781E69C7152F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2361" tIns="46180" rIns="92361" bIns="46180"/>
          <a:lstStyle/>
          <a:p>
            <a:fld id="{153475F3-F791-4368-A279-8ADF878F5FE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CD818-C2F6-454D-8BBE-781E69C7152F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9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8500"/>
            <a:ext cx="4592637" cy="3444875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4971" y="8757590"/>
            <a:ext cx="3010323" cy="461010"/>
          </a:xfrm>
          <a:prstGeom prst="rect">
            <a:avLst/>
          </a:prstGeom>
          <a:noFill/>
        </p:spPr>
        <p:txBody>
          <a:bodyPr lIns="92373" tIns="46187" rIns="92373" bIns="46187"/>
          <a:lstStyle/>
          <a:p>
            <a:pPr defTabSz="461866"/>
            <a:fld id="{07816DB2-0F07-7947-8780-54275CBB2F63}" type="slidenum">
              <a:rPr lang="en-US">
                <a:solidFill>
                  <a:prstClr val="black"/>
                </a:solidFill>
                <a:latin typeface="Calibri"/>
              </a:rPr>
              <a:pPr defTabSz="461866"/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20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2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6056"/>
            <a:fld id="{01934EC0-2835-4055-8B8A-64B8496A818D}" type="slidenum">
              <a:rPr lang="en-US" smtClean="0">
                <a:solidFill>
                  <a:srgbClr val="000000"/>
                </a:solidFill>
              </a:rPr>
              <a:pPr defTabSz="916056"/>
              <a:t>12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35043" y="8756930"/>
            <a:ext cx="3010762" cy="461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869F375-D74E-484B-8DDA-087D835F6169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8661E-A719-45A4-96A6-17EAF87C59F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962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S&amp;T Review   May</a:t>
            </a:r>
            <a:r>
              <a:rPr lang="en-US" sz="800" i="1" baseline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2012                                         </a:t>
            </a: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962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S&amp;T Review   May</a:t>
            </a:r>
            <a:r>
              <a:rPr lang="en-US" sz="800" i="1" baseline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2012                                         </a:t>
            </a: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990600"/>
            <a:ext cx="82296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962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S&amp;T Review   May</a:t>
            </a:r>
            <a:r>
              <a:rPr lang="en-US" sz="800" i="1" baseline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2012                                         </a:t>
            </a: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 i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305800" cy="54102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962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S&amp;T Review   May</a:t>
            </a:r>
            <a:r>
              <a:rPr lang="en-US" sz="800" i="1" baseline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2012                                         </a:t>
            </a: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962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S&amp;T Review   May</a:t>
            </a:r>
            <a:r>
              <a:rPr lang="en-US" sz="800" i="1" baseline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2012                                         </a:t>
            </a: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9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962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S&amp;T Review   May</a:t>
            </a:r>
            <a:r>
              <a:rPr lang="en-US" sz="800" i="1" baseline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2012                                         </a:t>
            </a:r>
            <a:r>
              <a:rPr lang="en-US" sz="8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pitchFamily="63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  <a:ea typeface="ＭＳ Ｐゴシック" pitchFamily="63" charset="-128"/>
          <a:cs typeface="ＭＳ Ｐゴシック" pitchFamily="6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  <a:ea typeface="ＭＳ Ｐゴシック" pitchFamily="63" charset="-128"/>
          <a:cs typeface="ＭＳ Ｐゴシック" pitchFamily="6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  <a:ea typeface="ＭＳ Ｐゴシック" pitchFamily="63" charset="-128"/>
          <a:cs typeface="ＭＳ Ｐゴシック" pitchFamily="6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  <a:ea typeface="ＭＳ Ｐゴシック" pitchFamily="63" charset="-128"/>
          <a:cs typeface="ＭＳ Ｐゴシック" pitchFamily="63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63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pn12posterpicture"/>
          <p:cNvPicPr>
            <a:picLocks noChangeAspect="1" noChangeArrowheads="1"/>
          </p:cNvPicPr>
          <p:nvPr/>
        </p:nvPicPr>
        <p:blipFill>
          <a:blip r:embed="rId13" cstate="print">
            <a:lum bright="80000" contrast="-80000"/>
          </a:blip>
          <a:srcRect t="13675" b="1524"/>
          <a:stretch>
            <a:fillRect/>
          </a:stretch>
        </p:blipFill>
        <p:spPr bwMode="auto">
          <a:xfrm>
            <a:off x="-11430" y="0"/>
            <a:ext cx="9166860" cy="69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77000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.bin"/><Relationship Id="rId4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.xml"/><Relationship Id="rId5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7.xml"/><Relationship Id="rId5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5" Type="http://schemas.openxmlformats.org/officeDocument/2006/relationships/image" Target="../media/image37.pdf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6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5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0020" y="6141720"/>
            <a:ext cx="499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DOE/ONP S&amp;T Review</a:t>
            </a:r>
          </a:p>
          <a:p>
            <a:pPr defTabSz="914400"/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May 9, 2012</a:t>
            </a:r>
          </a:p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0020" y="994231"/>
            <a:ext cx="4686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Experimental Nuclear Physics</a:t>
            </a:r>
            <a:endParaRPr lang="en-US" sz="3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160020" y="547151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Rolf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Ent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7" name="Group 316"/>
          <p:cNvGrpSpPr/>
          <p:nvPr/>
        </p:nvGrpSpPr>
        <p:grpSpPr>
          <a:xfrm>
            <a:off x="5380721" y="2603261"/>
            <a:ext cx="3530633" cy="3188898"/>
            <a:chOff x="4852927" y="2543885"/>
            <a:chExt cx="3749678" cy="3386741"/>
          </a:xfrm>
        </p:grpSpPr>
        <p:grpSp>
          <p:nvGrpSpPr>
            <p:cNvPr id="11" name="Group 10"/>
            <p:cNvGrpSpPr/>
            <p:nvPr/>
          </p:nvGrpSpPr>
          <p:grpSpPr>
            <a:xfrm>
              <a:off x="4852927" y="2543885"/>
              <a:ext cx="3749678" cy="3386741"/>
              <a:chOff x="-45530" y="1960258"/>
              <a:chExt cx="4075248" cy="3680799"/>
            </a:xfrm>
          </p:grpSpPr>
          <p:grpSp>
            <p:nvGrpSpPr>
              <p:cNvPr id="12" name="Group 327"/>
              <p:cNvGrpSpPr>
                <a:grpSpLocks/>
              </p:cNvGrpSpPr>
              <p:nvPr/>
            </p:nvGrpSpPr>
            <p:grpSpPr bwMode="auto">
              <a:xfrm>
                <a:off x="-45530" y="1960258"/>
                <a:ext cx="4075248" cy="3680799"/>
                <a:chOff x="873129" y="1524000"/>
                <a:chExt cx="4886321" cy="4592644"/>
              </a:xfrm>
            </p:grpSpPr>
            <p:grpSp>
              <p:nvGrpSpPr>
                <p:cNvPr id="26" name="Group 408"/>
                <p:cNvGrpSpPr>
                  <a:grpSpLocks/>
                </p:cNvGrpSpPr>
                <p:nvPr/>
              </p:nvGrpSpPr>
              <p:grpSpPr bwMode="auto">
                <a:xfrm>
                  <a:off x="3810000" y="1524000"/>
                  <a:ext cx="1949450" cy="1509713"/>
                  <a:chOff x="2400" y="960"/>
                  <a:chExt cx="1228" cy="951"/>
                </a:xfrm>
              </p:grpSpPr>
              <p:grpSp>
                <p:nvGrpSpPr>
                  <p:cNvPr id="291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2477" y="960"/>
                    <a:ext cx="1151" cy="912"/>
                    <a:chOff x="2477" y="960"/>
                    <a:chExt cx="1151" cy="912"/>
                  </a:xfrm>
                </p:grpSpPr>
                <p:sp>
                  <p:nvSpPr>
                    <p:cNvPr id="293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7" y="1870"/>
                      <a:ext cx="0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4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5" name="Freeform 319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6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239 w 323"/>
                        <a:gd name="T9" fmla="*/ 0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117"/>
                        <a:gd name="T17" fmla="*/ 323 w 32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  <a:lnTo>
                            <a:pt x="239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7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23"/>
                        <a:gd name="T13" fmla="*/ 0 h 117"/>
                        <a:gd name="T14" fmla="*/ 323 w 323"/>
                        <a:gd name="T15" fmla="*/ 117 h 1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8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9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0" name="Freeform 3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2 w 90"/>
                        <a:gd name="T1" fmla="*/ 19 h 108"/>
                        <a:gd name="T2" fmla="*/ 48 w 90"/>
                        <a:gd name="T3" fmla="*/ 19 h 108"/>
                        <a:gd name="T4" fmla="*/ 53 w 90"/>
                        <a:gd name="T5" fmla="*/ 21 h 108"/>
                        <a:gd name="T6" fmla="*/ 59 w 90"/>
                        <a:gd name="T7" fmla="*/ 22 h 108"/>
                        <a:gd name="T8" fmla="*/ 63 w 90"/>
                        <a:gd name="T9" fmla="*/ 27 h 108"/>
                        <a:gd name="T10" fmla="*/ 64 w 90"/>
                        <a:gd name="T11" fmla="*/ 27 h 108"/>
                        <a:gd name="T12" fmla="*/ 66 w 90"/>
                        <a:gd name="T13" fmla="*/ 33 h 108"/>
                        <a:gd name="T14" fmla="*/ 66 w 90"/>
                        <a:gd name="T15" fmla="*/ 42 h 108"/>
                        <a:gd name="T16" fmla="*/ 66 w 90"/>
                        <a:gd name="T17" fmla="*/ 53 h 108"/>
                        <a:gd name="T18" fmla="*/ 64 w 90"/>
                        <a:gd name="T19" fmla="*/ 63 h 108"/>
                        <a:gd name="T20" fmla="*/ 61 w 90"/>
                        <a:gd name="T21" fmla="*/ 70 h 108"/>
                        <a:gd name="T22" fmla="*/ 55 w 90"/>
                        <a:gd name="T23" fmla="*/ 73 h 108"/>
                        <a:gd name="T24" fmla="*/ 50 w 90"/>
                        <a:gd name="T25" fmla="*/ 74 h 108"/>
                        <a:gd name="T26" fmla="*/ 42 w 90"/>
                        <a:gd name="T27" fmla="*/ 75 h 108"/>
                        <a:gd name="T28" fmla="*/ 20 w 90"/>
                        <a:gd name="T29" fmla="*/ 75 h 108"/>
                        <a:gd name="T30" fmla="*/ 20 w 90"/>
                        <a:gd name="T31" fmla="*/ 19 h 108"/>
                        <a:gd name="T32" fmla="*/ 42 w 90"/>
                        <a:gd name="T33" fmla="*/ 19 h 108"/>
                        <a:gd name="T34" fmla="*/ 46 w 90"/>
                        <a:gd name="T35" fmla="*/ 0 h 108"/>
                        <a:gd name="T36" fmla="*/ 0 w 90"/>
                        <a:gd name="T37" fmla="*/ 0 h 108"/>
                        <a:gd name="T38" fmla="*/ 0 w 90"/>
                        <a:gd name="T39" fmla="*/ 88 h 108"/>
                        <a:gd name="T40" fmla="*/ 46 w 90"/>
                        <a:gd name="T41" fmla="*/ 88 h 108"/>
                        <a:gd name="T42" fmla="*/ 61 w 90"/>
                        <a:gd name="T43" fmla="*/ 84 h 108"/>
                        <a:gd name="T44" fmla="*/ 72 w 90"/>
                        <a:gd name="T45" fmla="*/ 79 h 108"/>
                        <a:gd name="T46" fmla="*/ 81 w 90"/>
                        <a:gd name="T47" fmla="*/ 74 h 108"/>
                        <a:gd name="T48" fmla="*/ 89 w 90"/>
                        <a:gd name="T49" fmla="*/ 61 h 108"/>
                        <a:gd name="T50" fmla="*/ 90 w 90"/>
                        <a:gd name="T51" fmla="*/ 40 h 108"/>
                        <a:gd name="T52" fmla="*/ 89 w 90"/>
                        <a:gd name="T53" fmla="*/ 33 h 108"/>
                        <a:gd name="T54" fmla="*/ 89 w 90"/>
                        <a:gd name="T55" fmla="*/ 27 h 108"/>
                        <a:gd name="T56" fmla="*/ 85 w 90"/>
                        <a:gd name="T57" fmla="*/ 24 h 108"/>
                        <a:gd name="T58" fmla="*/ 81 w 90"/>
                        <a:gd name="T59" fmla="*/ 15 h 108"/>
                        <a:gd name="T60" fmla="*/ 76 w 90"/>
                        <a:gd name="T61" fmla="*/ 9 h 108"/>
                        <a:gd name="T62" fmla="*/ 68 w 90"/>
                        <a:gd name="T63" fmla="*/ 6 h 108"/>
                        <a:gd name="T64" fmla="*/ 63 w 90"/>
                        <a:gd name="T65" fmla="*/ 2 h 108"/>
                        <a:gd name="T66" fmla="*/ 55 w 90"/>
                        <a:gd name="T67" fmla="*/ 0 h 108"/>
                        <a:gd name="T68" fmla="*/ 46 w 90"/>
                        <a:gd name="T69" fmla="*/ 0 h 108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90"/>
                        <a:gd name="T106" fmla="*/ 0 h 108"/>
                        <a:gd name="T107" fmla="*/ 90 w 90"/>
                        <a:gd name="T108" fmla="*/ 108 h 108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90" h="108">
                          <a:moveTo>
                            <a:pt x="42" y="19"/>
                          </a:moveTo>
                          <a:lnTo>
                            <a:pt x="48" y="19"/>
                          </a:lnTo>
                          <a:lnTo>
                            <a:pt x="53" y="21"/>
                          </a:lnTo>
                          <a:lnTo>
                            <a:pt x="59" y="22"/>
                          </a:lnTo>
                          <a:lnTo>
                            <a:pt x="63" y="28"/>
                          </a:lnTo>
                          <a:lnTo>
                            <a:pt x="64" y="34"/>
                          </a:lnTo>
                          <a:lnTo>
                            <a:pt x="66" y="43"/>
                          </a:lnTo>
                          <a:lnTo>
                            <a:pt x="66" y="52"/>
                          </a:lnTo>
                          <a:lnTo>
                            <a:pt x="66" y="63"/>
                          </a:lnTo>
                          <a:lnTo>
                            <a:pt x="64" y="73"/>
                          </a:lnTo>
                          <a:lnTo>
                            <a:pt x="61" y="80"/>
                          </a:lnTo>
                          <a:lnTo>
                            <a:pt x="55" y="86"/>
                          </a:lnTo>
                          <a:lnTo>
                            <a:pt x="50" y="87"/>
                          </a:lnTo>
                          <a:lnTo>
                            <a:pt x="42" y="89"/>
                          </a:lnTo>
                          <a:lnTo>
                            <a:pt x="20" y="89"/>
                          </a:lnTo>
                          <a:lnTo>
                            <a:pt x="20" y="19"/>
                          </a:lnTo>
                          <a:lnTo>
                            <a:pt x="42" y="19"/>
                          </a:lnTo>
                          <a:close/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1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472" y="1025"/>
                      <a:ext cx="46" cy="69"/>
                    </a:xfrm>
                    <a:custGeom>
                      <a:avLst/>
                      <a:gdLst>
                        <a:gd name="T0" fmla="*/ 22 w 46"/>
                        <a:gd name="T1" fmla="*/ 0 h 70"/>
                        <a:gd name="T2" fmla="*/ 28 w 46"/>
                        <a:gd name="T3" fmla="*/ 0 h 70"/>
                        <a:gd name="T4" fmla="*/ 33 w 46"/>
                        <a:gd name="T5" fmla="*/ 2 h 70"/>
                        <a:gd name="T6" fmla="*/ 39 w 46"/>
                        <a:gd name="T7" fmla="*/ 3 h 70"/>
                        <a:gd name="T8" fmla="*/ 43 w 46"/>
                        <a:gd name="T9" fmla="*/ 9 h 70"/>
                        <a:gd name="T10" fmla="*/ 44 w 46"/>
                        <a:gd name="T11" fmla="*/ 15 h 70"/>
                        <a:gd name="T12" fmla="*/ 46 w 46"/>
                        <a:gd name="T13" fmla="*/ 24 h 70"/>
                        <a:gd name="T14" fmla="*/ 46 w 46"/>
                        <a:gd name="T15" fmla="*/ 33 h 70"/>
                        <a:gd name="T16" fmla="*/ 46 w 46"/>
                        <a:gd name="T17" fmla="*/ 35 h 70"/>
                        <a:gd name="T18" fmla="*/ 44 w 46"/>
                        <a:gd name="T19" fmla="*/ 44 h 70"/>
                        <a:gd name="T20" fmla="*/ 41 w 46"/>
                        <a:gd name="T21" fmla="*/ 51 h 70"/>
                        <a:gd name="T22" fmla="*/ 35 w 46"/>
                        <a:gd name="T23" fmla="*/ 57 h 70"/>
                        <a:gd name="T24" fmla="*/ 30 w 46"/>
                        <a:gd name="T25" fmla="*/ 58 h 70"/>
                        <a:gd name="T26" fmla="*/ 22 w 46"/>
                        <a:gd name="T27" fmla="*/ 60 h 70"/>
                        <a:gd name="T28" fmla="*/ 0 w 46"/>
                        <a:gd name="T29" fmla="*/ 60 h 70"/>
                        <a:gd name="T30" fmla="*/ 0 w 46"/>
                        <a:gd name="T31" fmla="*/ 0 h 70"/>
                        <a:gd name="T32" fmla="*/ 22 w 46"/>
                        <a:gd name="T33" fmla="*/ 0 h 7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46"/>
                        <a:gd name="T52" fmla="*/ 0 h 70"/>
                        <a:gd name="T53" fmla="*/ 46 w 46"/>
                        <a:gd name="T54" fmla="*/ 70 h 7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46" h="70">
                          <a:moveTo>
                            <a:pt x="22" y="0"/>
                          </a:moveTo>
                          <a:lnTo>
                            <a:pt x="28" y="0"/>
                          </a:lnTo>
                          <a:lnTo>
                            <a:pt x="33" y="2"/>
                          </a:lnTo>
                          <a:lnTo>
                            <a:pt x="39" y="3"/>
                          </a:lnTo>
                          <a:lnTo>
                            <a:pt x="43" y="9"/>
                          </a:lnTo>
                          <a:lnTo>
                            <a:pt x="44" y="15"/>
                          </a:lnTo>
                          <a:lnTo>
                            <a:pt x="46" y="24"/>
                          </a:lnTo>
                          <a:lnTo>
                            <a:pt x="46" y="33"/>
                          </a:lnTo>
                          <a:lnTo>
                            <a:pt x="46" y="44"/>
                          </a:lnTo>
                          <a:lnTo>
                            <a:pt x="44" y="54"/>
                          </a:lnTo>
                          <a:lnTo>
                            <a:pt x="41" y="61"/>
                          </a:lnTo>
                          <a:lnTo>
                            <a:pt x="35" y="67"/>
                          </a:lnTo>
                          <a:lnTo>
                            <a:pt x="30" y="68"/>
                          </a:lnTo>
                          <a:lnTo>
                            <a:pt x="22" y="70"/>
                          </a:lnTo>
                          <a:lnTo>
                            <a:pt x="0" y="70"/>
                          </a:lnTo>
                          <a:lnTo>
                            <a:pt x="0" y="0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2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6 w 90"/>
                        <a:gd name="T1" fmla="*/ 0 h 108"/>
                        <a:gd name="T2" fmla="*/ 0 w 90"/>
                        <a:gd name="T3" fmla="*/ 0 h 108"/>
                        <a:gd name="T4" fmla="*/ 0 w 90"/>
                        <a:gd name="T5" fmla="*/ 88 h 108"/>
                        <a:gd name="T6" fmla="*/ 46 w 90"/>
                        <a:gd name="T7" fmla="*/ 88 h 108"/>
                        <a:gd name="T8" fmla="*/ 61 w 90"/>
                        <a:gd name="T9" fmla="*/ 84 h 108"/>
                        <a:gd name="T10" fmla="*/ 72 w 90"/>
                        <a:gd name="T11" fmla="*/ 79 h 108"/>
                        <a:gd name="T12" fmla="*/ 81 w 90"/>
                        <a:gd name="T13" fmla="*/ 74 h 108"/>
                        <a:gd name="T14" fmla="*/ 89 w 90"/>
                        <a:gd name="T15" fmla="*/ 61 h 108"/>
                        <a:gd name="T16" fmla="*/ 90 w 90"/>
                        <a:gd name="T17" fmla="*/ 40 h 108"/>
                        <a:gd name="T18" fmla="*/ 89 w 90"/>
                        <a:gd name="T19" fmla="*/ 33 h 108"/>
                        <a:gd name="T20" fmla="*/ 89 w 90"/>
                        <a:gd name="T21" fmla="*/ 27 h 108"/>
                        <a:gd name="T22" fmla="*/ 85 w 90"/>
                        <a:gd name="T23" fmla="*/ 24 h 108"/>
                        <a:gd name="T24" fmla="*/ 81 w 90"/>
                        <a:gd name="T25" fmla="*/ 15 h 108"/>
                        <a:gd name="T26" fmla="*/ 76 w 90"/>
                        <a:gd name="T27" fmla="*/ 9 h 108"/>
                        <a:gd name="T28" fmla="*/ 68 w 90"/>
                        <a:gd name="T29" fmla="*/ 6 h 108"/>
                        <a:gd name="T30" fmla="*/ 63 w 90"/>
                        <a:gd name="T31" fmla="*/ 2 h 108"/>
                        <a:gd name="T32" fmla="*/ 55 w 90"/>
                        <a:gd name="T33" fmla="*/ 0 h 108"/>
                        <a:gd name="T34" fmla="*/ 46 w 90"/>
                        <a:gd name="T35" fmla="*/ 0 h 10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0"/>
                        <a:gd name="T55" fmla="*/ 0 h 108"/>
                        <a:gd name="T56" fmla="*/ 90 w 90"/>
                        <a:gd name="T57" fmla="*/ 108 h 10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0" h="108"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3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4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5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925" y="1130"/>
                      <a:ext cx="176" cy="70"/>
                    </a:xfrm>
                    <a:custGeom>
                      <a:avLst/>
                      <a:gdLst>
                        <a:gd name="T0" fmla="*/ 176 w 176"/>
                        <a:gd name="T1" fmla="*/ 35 h 71"/>
                        <a:gd name="T2" fmla="*/ 89 w 176"/>
                        <a:gd name="T3" fmla="*/ 61 h 71"/>
                        <a:gd name="T4" fmla="*/ 0 w 176"/>
                        <a:gd name="T5" fmla="*/ 30 h 71"/>
                        <a:gd name="T6" fmla="*/ 87 w 176"/>
                        <a:gd name="T7" fmla="*/ 0 h 71"/>
                        <a:gd name="T8" fmla="*/ 176 w 176"/>
                        <a:gd name="T9" fmla="*/ 35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71"/>
                        <a:gd name="T17" fmla="*/ 176 w 176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71">
                          <a:moveTo>
                            <a:pt x="176" y="39"/>
                          </a:moveTo>
                          <a:lnTo>
                            <a:pt x="89" y="71"/>
                          </a:lnTo>
                          <a:lnTo>
                            <a:pt x="0" y="30"/>
                          </a:lnTo>
                          <a:lnTo>
                            <a:pt x="87" y="0"/>
                          </a:lnTo>
                          <a:lnTo>
                            <a:pt x="176" y="39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6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3014" y="1169"/>
                      <a:ext cx="87" cy="119"/>
                    </a:xfrm>
                    <a:custGeom>
                      <a:avLst/>
                      <a:gdLst>
                        <a:gd name="T0" fmla="*/ 0 w 87"/>
                        <a:gd name="T1" fmla="*/ 101 h 121"/>
                        <a:gd name="T2" fmla="*/ 0 w 87"/>
                        <a:gd name="T3" fmla="*/ 30 h 121"/>
                        <a:gd name="T4" fmla="*/ 87 w 87"/>
                        <a:gd name="T5" fmla="*/ 0 h 121"/>
                        <a:gd name="T6" fmla="*/ 87 w 87"/>
                        <a:gd name="T7" fmla="*/ 76 h 121"/>
                        <a:gd name="T8" fmla="*/ 0 w 87"/>
                        <a:gd name="T9" fmla="*/ 101 h 1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121"/>
                        <a:gd name="T17" fmla="*/ 87 w 87"/>
                        <a:gd name="T18" fmla="*/ 121 h 1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121">
                          <a:moveTo>
                            <a:pt x="0" y="121"/>
                          </a:moveTo>
                          <a:lnTo>
                            <a:pt x="0" y="32"/>
                          </a:lnTo>
                          <a:lnTo>
                            <a:pt x="87" y="0"/>
                          </a:lnTo>
                          <a:lnTo>
                            <a:pt x="87" y="86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7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099" y="1110"/>
                      <a:ext cx="238" cy="105"/>
                    </a:xfrm>
                    <a:custGeom>
                      <a:avLst/>
                      <a:gdLst>
                        <a:gd name="T0" fmla="*/ 238 w 238"/>
                        <a:gd name="T1" fmla="*/ 0 h 106"/>
                        <a:gd name="T2" fmla="*/ 206 w 238"/>
                        <a:gd name="T3" fmla="*/ 30 h 106"/>
                        <a:gd name="T4" fmla="*/ 184 w 238"/>
                        <a:gd name="T5" fmla="*/ 15 h 106"/>
                        <a:gd name="T6" fmla="*/ 165 w 238"/>
                        <a:gd name="T7" fmla="*/ 41 h 106"/>
                        <a:gd name="T8" fmla="*/ 145 w 238"/>
                        <a:gd name="T9" fmla="*/ 26 h 106"/>
                        <a:gd name="T10" fmla="*/ 132 w 238"/>
                        <a:gd name="T11" fmla="*/ 53 h 106"/>
                        <a:gd name="T12" fmla="*/ 112 w 238"/>
                        <a:gd name="T13" fmla="*/ 43 h 106"/>
                        <a:gd name="T14" fmla="*/ 100 w 238"/>
                        <a:gd name="T15" fmla="*/ 61 h 106"/>
                        <a:gd name="T16" fmla="*/ 78 w 238"/>
                        <a:gd name="T17" fmla="*/ 53 h 106"/>
                        <a:gd name="T18" fmla="*/ 67 w 238"/>
                        <a:gd name="T19" fmla="*/ 73 h 106"/>
                        <a:gd name="T20" fmla="*/ 45 w 238"/>
                        <a:gd name="T21" fmla="*/ 59 h 106"/>
                        <a:gd name="T22" fmla="*/ 32 w 238"/>
                        <a:gd name="T23" fmla="*/ 86 h 106"/>
                        <a:gd name="T24" fmla="*/ 15 w 238"/>
                        <a:gd name="T25" fmla="*/ 68 h 106"/>
                        <a:gd name="T26" fmla="*/ 0 w 238"/>
                        <a:gd name="T27" fmla="*/ 96 h 10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8"/>
                        <a:gd name="T43" fmla="*/ 0 h 106"/>
                        <a:gd name="T44" fmla="*/ 238 w 238"/>
                        <a:gd name="T45" fmla="*/ 106 h 10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8" h="106">
                          <a:moveTo>
                            <a:pt x="238" y="0"/>
                          </a:moveTo>
                          <a:lnTo>
                            <a:pt x="206" y="30"/>
                          </a:lnTo>
                          <a:lnTo>
                            <a:pt x="184" y="15"/>
                          </a:lnTo>
                          <a:lnTo>
                            <a:pt x="165" y="41"/>
                          </a:lnTo>
                          <a:lnTo>
                            <a:pt x="145" y="26"/>
                          </a:lnTo>
                          <a:lnTo>
                            <a:pt x="132" y="54"/>
                          </a:lnTo>
                          <a:lnTo>
                            <a:pt x="112" y="43"/>
                          </a:lnTo>
                          <a:lnTo>
                            <a:pt x="100" y="71"/>
                          </a:lnTo>
                          <a:lnTo>
                            <a:pt x="78" y="56"/>
                          </a:lnTo>
                          <a:lnTo>
                            <a:pt x="67" y="83"/>
                          </a:lnTo>
                          <a:lnTo>
                            <a:pt x="45" y="69"/>
                          </a:lnTo>
                          <a:lnTo>
                            <a:pt x="32" y="96"/>
                          </a:lnTo>
                          <a:lnTo>
                            <a:pt x="15" y="78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8" name="Line 3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7" y="1234"/>
                      <a:ext cx="92" cy="4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92" name="Freeform 331"/>
                  <p:cNvSpPr>
                    <a:spLocks/>
                  </p:cNvSpPr>
                  <p:nvPr/>
                </p:nvSpPr>
                <p:spPr bwMode="auto">
                  <a:xfrm>
                    <a:off x="2400" y="1275"/>
                    <a:ext cx="477" cy="636"/>
                  </a:xfrm>
                  <a:custGeom>
                    <a:avLst/>
                    <a:gdLst>
                      <a:gd name="T0" fmla="*/ 0 w 477"/>
                      <a:gd name="T1" fmla="*/ 636 h 636"/>
                      <a:gd name="T2" fmla="*/ 247 w 477"/>
                      <a:gd name="T3" fmla="*/ 493 h 636"/>
                      <a:gd name="T4" fmla="*/ 477 w 477"/>
                      <a:gd name="T5" fmla="*/ 0 h 636"/>
                      <a:gd name="T6" fmla="*/ 0 60000 65536"/>
                      <a:gd name="T7" fmla="*/ 0 60000 65536"/>
                      <a:gd name="T8" fmla="*/ 0 60000 65536"/>
                      <a:gd name="T9" fmla="*/ 0 w 477"/>
                      <a:gd name="T10" fmla="*/ 0 h 636"/>
                      <a:gd name="T11" fmla="*/ 477 w 477"/>
                      <a:gd name="T12" fmla="*/ 636 h 6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77" h="636">
                        <a:moveTo>
                          <a:pt x="0" y="636"/>
                        </a:moveTo>
                        <a:lnTo>
                          <a:pt x="247" y="493"/>
                        </a:lnTo>
                        <a:lnTo>
                          <a:pt x="477" y="0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7" name="Group 429"/>
                <p:cNvGrpSpPr>
                  <a:grpSpLocks/>
                </p:cNvGrpSpPr>
                <p:nvPr/>
              </p:nvGrpSpPr>
              <p:grpSpPr bwMode="auto">
                <a:xfrm>
                  <a:off x="1143000" y="2286001"/>
                  <a:ext cx="4473576" cy="2576513"/>
                  <a:chOff x="672" y="1440"/>
                  <a:chExt cx="2818" cy="1623"/>
                </a:xfrm>
              </p:grpSpPr>
              <p:sp>
                <p:nvSpPr>
                  <p:cNvPr id="107" name="Freeform 135"/>
                  <p:cNvSpPr>
                    <a:spLocks/>
                  </p:cNvSpPr>
                  <p:nvPr/>
                </p:nvSpPr>
                <p:spPr bwMode="auto">
                  <a:xfrm>
                    <a:off x="672" y="2375"/>
                    <a:ext cx="1687" cy="688"/>
                  </a:xfrm>
                  <a:custGeom>
                    <a:avLst/>
                    <a:gdLst>
                      <a:gd name="T0" fmla="*/ 934 w 1687"/>
                      <a:gd name="T1" fmla="*/ 0 h 688"/>
                      <a:gd name="T2" fmla="*/ 794 w 1687"/>
                      <a:gd name="T3" fmla="*/ 17 h 688"/>
                      <a:gd name="T4" fmla="*/ 756 w 1687"/>
                      <a:gd name="T5" fmla="*/ 39 h 688"/>
                      <a:gd name="T6" fmla="*/ 727 w 1687"/>
                      <a:gd name="T7" fmla="*/ 60 h 688"/>
                      <a:gd name="T8" fmla="*/ 705 w 1687"/>
                      <a:gd name="T9" fmla="*/ 76 h 688"/>
                      <a:gd name="T10" fmla="*/ 692 w 1687"/>
                      <a:gd name="T11" fmla="*/ 89 h 688"/>
                      <a:gd name="T12" fmla="*/ 682 w 1687"/>
                      <a:gd name="T13" fmla="*/ 99 h 688"/>
                      <a:gd name="T14" fmla="*/ 680 w 1687"/>
                      <a:gd name="T15" fmla="*/ 101 h 688"/>
                      <a:gd name="T16" fmla="*/ 649 w 1687"/>
                      <a:gd name="T17" fmla="*/ 136 h 688"/>
                      <a:gd name="T18" fmla="*/ 628 w 1687"/>
                      <a:gd name="T19" fmla="*/ 169 h 688"/>
                      <a:gd name="T20" fmla="*/ 616 w 1687"/>
                      <a:gd name="T21" fmla="*/ 202 h 688"/>
                      <a:gd name="T22" fmla="*/ 612 w 1687"/>
                      <a:gd name="T23" fmla="*/ 232 h 688"/>
                      <a:gd name="T24" fmla="*/ 614 w 1687"/>
                      <a:gd name="T25" fmla="*/ 260 h 688"/>
                      <a:gd name="T26" fmla="*/ 617 w 1687"/>
                      <a:gd name="T27" fmla="*/ 286 h 688"/>
                      <a:gd name="T28" fmla="*/ 627 w 1687"/>
                      <a:gd name="T29" fmla="*/ 308 h 688"/>
                      <a:gd name="T30" fmla="*/ 634 w 1687"/>
                      <a:gd name="T31" fmla="*/ 325 h 688"/>
                      <a:gd name="T32" fmla="*/ 643 w 1687"/>
                      <a:gd name="T33" fmla="*/ 338 h 688"/>
                      <a:gd name="T34" fmla="*/ 649 w 1687"/>
                      <a:gd name="T35" fmla="*/ 347 h 688"/>
                      <a:gd name="T36" fmla="*/ 651 w 1687"/>
                      <a:gd name="T37" fmla="*/ 349 h 688"/>
                      <a:gd name="T38" fmla="*/ 682 w 1687"/>
                      <a:gd name="T39" fmla="*/ 384 h 688"/>
                      <a:gd name="T40" fmla="*/ 719 w 1687"/>
                      <a:gd name="T41" fmla="*/ 412 h 688"/>
                      <a:gd name="T42" fmla="*/ 758 w 1687"/>
                      <a:gd name="T43" fmla="*/ 434 h 688"/>
                      <a:gd name="T44" fmla="*/ 797 w 1687"/>
                      <a:gd name="T45" fmla="*/ 451 h 688"/>
                      <a:gd name="T46" fmla="*/ 834 w 1687"/>
                      <a:gd name="T47" fmla="*/ 462 h 688"/>
                      <a:gd name="T48" fmla="*/ 866 w 1687"/>
                      <a:gd name="T49" fmla="*/ 471 h 688"/>
                      <a:gd name="T50" fmla="*/ 892 w 1687"/>
                      <a:gd name="T51" fmla="*/ 477 h 688"/>
                      <a:gd name="T52" fmla="*/ 910 w 1687"/>
                      <a:gd name="T53" fmla="*/ 479 h 688"/>
                      <a:gd name="T54" fmla="*/ 916 w 1687"/>
                      <a:gd name="T55" fmla="*/ 481 h 688"/>
                      <a:gd name="T56" fmla="*/ 992 w 1687"/>
                      <a:gd name="T57" fmla="*/ 486 h 688"/>
                      <a:gd name="T58" fmla="*/ 1059 w 1687"/>
                      <a:gd name="T59" fmla="*/ 488 h 688"/>
                      <a:gd name="T60" fmla="*/ 1114 w 1687"/>
                      <a:gd name="T61" fmla="*/ 488 h 688"/>
                      <a:gd name="T62" fmla="*/ 1161 w 1687"/>
                      <a:gd name="T63" fmla="*/ 486 h 688"/>
                      <a:gd name="T64" fmla="*/ 1198 w 1687"/>
                      <a:gd name="T65" fmla="*/ 482 h 688"/>
                      <a:gd name="T66" fmla="*/ 1227 w 1687"/>
                      <a:gd name="T67" fmla="*/ 479 h 688"/>
                      <a:gd name="T68" fmla="*/ 1250 w 1687"/>
                      <a:gd name="T69" fmla="*/ 473 h 688"/>
                      <a:gd name="T70" fmla="*/ 1265 w 1687"/>
                      <a:gd name="T71" fmla="*/ 470 h 688"/>
                      <a:gd name="T72" fmla="*/ 1274 w 1687"/>
                      <a:gd name="T73" fmla="*/ 468 h 688"/>
                      <a:gd name="T74" fmla="*/ 1277 w 1687"/>
                      <a:gd name="T75" fmla="*/ 466 h 688"/>
                      <a:gd name="T76" fmla="*/ 1320 w 1687"/>
                      <a:gd name="T77" fmla="*/ 453 h 688"/>
                      <a:gd name="T78" fmla="*/ 1361 w 1687"/>
                      <a:gd name="T79" fmla="*/ 436 h 688"/>
                      <a:gd name="T80" fmla="*/ 1402 w 1687"/>
                      <a:gd name="T81" fmla="*/ 419 h 688"/>
                      <a:gd name="T82" fmla="*/ 1441 w 1687"/>
                      <a:gd name="T83" fmla="*/ 401 h 688"/>
                      <a:gd name="T84" fmla="*/ 1478 w 1687"/>
                      <a:gd name="T85" fmla="*/ 382 h 688"/>
                      <a:gd name="T86" fmla="*/ 1509 w 1687"/>
                      <a:gd name="T87" fmla="*/ 364 h 688"/>
                      <a:gd name="T88" fmla="*/ 1537 w 1687"/>
                      <a:gd name="T89" fmla="*/ 347 h 688"/>
                      <a:gd name="T90" fmla="*/ 1561 w 1687"/>
                      <a:gd name="T91" fmla="*/ 332 h 688"/>
                      <a:gd name="T92" fmla="*/ 1578 w 1687"/>
                      <a:gd name="T93" fmla="*/ 321 h 688"/>
                      <a:gd name="T94" fmla="*/ 1589 w 1687"/>
                      <a:gd name="T95" fmla="*/ 314 h 688"/>
                      <a:gd name="T96" fmla="*/ 1593 w 1687"/>
                      <a:gd name="T97" fmla="*/ 312 h 688"/>
                      <a:gd name="T98" fmla="*/ 1687 w 1687"/>
                      <a:gd name="T99" fmla="*/ 317 h 688"/>
                      <a:gd name="T100" fmla="*/ 1096 w 1687"/>
                      <a:gd name="T101" fmla="*/ 651 h 688"/>
                      <a:gd name="T102" fmla="*/ 1092 w 1687"/>
                      <a:gd name="T103" fmla="*/ 653 h 688"/>
                      <a:gd name="T104" fmla="*/ 1079 w 1687"/>
                      <a:gd name="T105" fmla="*/ 657 h 688"/>
                      <a:gd name="T106" fmla="*/ 1059 w 1687"/>
                      <a:gd name="T107" fmla="*/ 664 h 688"/>
                      <a:gd name="T108" fmla="*/ 1033 w 1687"/>
                      <a:gd name="T109" fmla="*/ 672 h 688"/>
                      <a:gd name="T110" fmla="*/ 999 w 1687"/>
                      <a:gd name="T111" fmla="*/ 679 h 688"/>
                      <a:gd name="T112" fmla="*/ 960 w 1687"/>
                      <a:gd name="T113" fmla="*/ 685 h 688"/>
                      <a:gd name="T114" fmla="*/ 916 w 1687"/>
                      <a:gd name="T115" fmla="*/ 688 h 688"/>
                      <a:gd name="T116" fmla="*/ 868 w 1687"/>
                      <a:gd name="T117" fmla="*/ 688 h 688"/>
                      <a:gd name="T118" fmla="*/ 0 w 1687"/>
                      <a:gd name="T119" fmla="*/ 668 h 68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687"/>
                      <a:gd name="T181" fmla="*/ 0 h 688"/>
                      <a:gd name="T182" fmla="*/ 1687 w 1687"/>
                      <a:gd name="T183" fmla="*/ 688 h 68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687" h="688">
                        <a:moveTo>
                          <a:pt x="934" y="0"/>
                        </a:moveTo>
                        <a:lnTo>
                          <a:pt x="794" y="17"/>
                        </a:lnTo>
                        <a:lnTo>
                          <a:pt x="756" y="39"/>
                        </a:lnTo>
                        <a:lnTo>
                          <a:pt x="727" y="60"/>
                        </a:lnTo>
                        <a:lnTo>
                          <a:pt x="705" y="76"/>
                        </a:lnTo>
                        <a:lnTo>
                          <a:pt x="692" y="89"/>
                        </a:lnTo>
                        <a:lnTo>
                          <a:pt x="682" y="99"/>
                        </a:lnTo>
                        <a:lnTo>
                          <a:pt x="680" y="101"/>
                        </a:lnTo>
                        <a:lnTo>
                          <a:pt x="649" y="136"/>
                        </a:lnTo>
                        <a:lnTo>
                          <a:pt x="628" y="169"/>
                        </a:lnTo>
                        <a:lnTo>
                          <a:pt x="616" y="202"/>
                        </a:lnTo>
                        <a:lnTo>
                          <a:pt x="612" y="232"/>
                        </a:lnTo>
                        <a:lnTo>
                          <a:pt x="614" y="260"/>
                        </a:lnTo>
                        <a:lnTo>
                          <a:pt x="617" y="286"/>
                        </a:lnTo>
                        <a:lnTo>
                          <a:pt x="627" y="308"/>
                        </a:lnTo>
                        <a:lnTo>
                          <a:pt x="634" y="325"/>
                        </a:lnTo>
                        <a:lnTo>
                          <a:pt x="643" y="338"/>
                        </a:lnTo>
                        <a:lnTo>
                          <a:pt x="649" y="347"/>
                        </a:lnTo>
                        <a:lnTo>
                          <a:pt x="651" y="349"/>
                        </a:lnTo>
                        <a:lnTo>
                          <a:pt x="682" y="384"/>
                        </a:lnTo>
                        <a:lnTo>
                          <a:pt x="719" y="412"/>
                        </a:lnTo>
                        <a:lnTo>
                          <a:pt x="758" y="434"/>
                        </a:lnTo>
                        <a:lnTo>
                          <a:pt x="797" y="451"/>
                        </a:lnTo>
                        <a:lnTo>
                          <a:pt x="834" y="462"/>
                        </a:lnTo>
                        <a:lnTo>
                          <a:pt x="866" y="471"/>
                        </a:lnTo>
                        <a:lnTo>
                          <a:pt x="892" y="477"/>
                        </a:lnTo>
                        <a:lnTo>
                          <a:pt x="910" y="479"/>
                        </a:lnTo>
                        <a:lnTo>
                          <a:pt x="916" y="481"/>
                        </a:lnTo>
                        <a:lnTo>
                          <a:pt x="992" y="486"/>
                        </a:lnTo>
                        <a:lnTo>
                          <a:pt x="1059" y="488"/>
                        </a:lnTo>
                        <a:lnTo>
                          <a:pt x="1114" y="488"/>
                        </a:lnTo>
                        <a:lnTo>
                          <a:pt x="1161" y="486"/>
                        </a:lnTo>
                        <a:lnTo>
                          <a:pt x="1198" y="482"/>
                        </a:lnTo>
                        <a:lnTo>
                          <a:pt x="1227" y="479"/>
                        </a:lnTo>
                        <a:lnTo>
                          <a:pt x="1250" y="473"/>
                        </a:lnTo>
                        <a:lnTo>
                          <a:pt x="1265" y="470"/>
                        </a:lnTo>
                        <a:lnTo>
                          <a:pt x="1274" y="468"/>
                        </a:lnTo>
                        <a:lnTo>
                          <a:pt x="1277" y="466"/>
                        </a:lnTo>
                        <a:lnTo>
                          <a:pt x="1320" y="453"/>
                        </a:lnTo>
                        <a:lnTo>
                          <a:pt x="1361" y="436"/>
                        </a:lnTo>
                        <a:lnTo>
                          <a:pt x="1402" y="419"/>
                        </a:lnTo>
                        <a:lnTo>
                          <a:pt x="1441" y="401"/>
                        </a:lnTo>
                        <a:lnTo>
                          <a:pt x="1478" y="382"/>
                        </a:lnTo>
                        <a:lnTo>
                          <a:pt x="1509" y="364"/>
                        </a:lnTo>
                        <a:lnTo>
                          <a:pt x="1537" y="347"/>
                        </a:lnTo>
                        <a:lnTo>
                          <a:pt x="1561" y="332"/>
                        </a:lnTo>
                        <a:lnTo>
                          <a:pt x="1578" y="321"/>
                        </a:lnTo>
                        <a:lnTo>
                          <a:pt x="1589" y="314"/>
                        </a:lnTo>
                        <a:lnTo>
                          <a:pt x="1593" y="312"/>
                        </a:lnTo>
                        <a:lnTo>
                          <a:pt x="1687" y="317"/>
                        </a:lnTo>
                        <a:lnTo>
                          <a:pt x="1096" y="651"/>
                        </a:lnTo>
                        <a:lnTo>
                          <a:pt x="1092" y="653"/>
                        </a:lnTo>
                        <a:lnTo>
                          <a:pt x="1079" y="657"/>
                        </a:lnTo>
                        <a:lnTo>
                          <a:pt x="1059" y="664"/>
                        </a:lnTo>
                        <a:lnTo>
                          <a:pt x="1033" y="672"/>
                        </a:lnTo>
                        <a:lnTo>
                          <a:pt x="999" y="679"/>
                        </a:lnTo>
                        <a:lnTo>
                          <a:pt x="960" y="685"/>
                        </a:lnTo>
                        <a:lnTo>
                          <a:pt x="916" y="688"/>
                        </a:lnTo>
                        <a:lnTo>
                          <a:pt x="868" y="688"/>
                        </a:lnTo>
                        <a:lnTo>
                          <a:pt x="0" y="668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0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1108" y="1440"/>
                    <a:ext cx="2382" cy="1464"/>
                    <a:chOff x="1108" y="1440"/>
                    <a:chExt cx="2382" cy="1464"/>
                  </a:xfrm>
                </p:grpSpPr>
                <p:sp>
                  <p:nvSpPr>
                    <p:cNvPr id="109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1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4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4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6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8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9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0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1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2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3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4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5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7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8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9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0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7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8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9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0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1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2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3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4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5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6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7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8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9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0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1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2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3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4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5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6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7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8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9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0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1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2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3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5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6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7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2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3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4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5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6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7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8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9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0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76" y="2349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1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2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3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4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5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6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7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8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9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0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1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2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3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4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5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6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7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9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0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1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2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3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4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5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6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7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8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0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1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2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3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4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5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6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7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8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9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0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1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2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3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4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5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6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7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8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0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1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2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3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4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6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6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247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62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3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4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5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6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7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8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9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0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1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2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3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4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5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6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7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8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9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0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1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2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3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4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5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6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7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8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9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0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248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9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0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1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2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3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4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5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6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7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8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9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0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1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8" name="Group 432"/>
                <p:cNvGrpSpPr>
                  <a:grpSpLocks/>
                </p:cNvGrpSpPr>
                <p:nvPr/>
              </p:nvGrpSpPr>
              <p:grpSpPr bwMode="auto">
                <a:xfrm>
                  <a:off x="873129" y="3451228"/>
                  <a:ext cx="3359153" cy="2665416"/>
                  <a:chOff x="550" y="2174"/>
                  <a:chExt cx="2116" cy="1679"/>
                </a:xfrm>
              </p:grpSpPr>
              <p:grpSp>
                <p:nvGrpSpPr>
                  <p:cNvPr id="29" name="Group 413"/>
                  <p:cNvGrpSpPr>
                    <a:grpSpLocks/>
                  </p:cNvGrpSpPr>
                  <p:nvPr/>
                </p:nvGrpSpPr>
                <p:grpSpPr bwMode="auto">
                  <a:xfrm>
                    <a:off x="2093" y="2174"/>
                    <a:ext cx="573" cy="258"/>
                    <a:chOff x="2132" y="2126"/>
                    <a:chExt cx="573" cy="258"/>
                  </a:xfrm>
                </p:grpSpPr>
                <p:sp>
                  <p:nvSpPr>
                    <p:cNvPr id="103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2126"/>
                      <a:ext cx="199" cy="97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104" name="Group 3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2" y="2147"/>
                      <a:ext cx="573" cy="237"/>
                      <a:chOff x="2132" y="2147"/>
                      <a:chExt cx="573" cy="237"/>
                    </a:xfrm>
                  </p:grpSpPr>
                  <p:sp>
                    <p:nvSpPr>
                      <p:cNvPr id="105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56" y="2265"/>
                        <a:ext cx="249" cy="119"/>
                      </a:xfrm>
                      <a:prstGeom prst="line">
                        <a:avLst/>
                      </a:prstGeom>
                      <a:noFill/>
                      <a:ln w="238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6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2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0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550" y="2742"/>
                    <a:ext cx="1240" cy="1111"/>
                    <a:chOff x="550" y="2742"/>
                    <a:chExt cx="1240" cy="1111"/>
                  </a:xfrm>
                </p:grpSpPr>
                <p:sp>
                  <p:nvSpPr>
                    <p:cNvPr id="31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3035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2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69" y="3037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3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15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4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814" y="3366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81" y="3684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7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8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9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0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1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2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3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4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6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7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8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9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0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1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2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3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4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5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1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6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8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9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0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1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2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3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4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6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7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9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0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1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4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5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6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7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8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9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0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2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3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4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5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6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7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8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9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0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1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2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3" name="Group 343"/>
              <p:cNvGrpSpPr/>
              <p:nvPr/>
            </p:nvGrpSpPr>
            <p:grpSpPr>
              <a:xfrm>
                <a:off x="1862778" y="3550629"/>
                <a:ext cx="844708" cy="257028"/>
                <a:chOff x="5563489" y="3481924"/>
                <a:chExt cx="844708" cy="257028"/>
              </a:xfrm>
            </p:grpSpPr>
            <p:sp>
              <p:nvSpPr>
                <p:cNvPr id="16" name="Freeform 281"/>
                <p:cNvSpPr>
                  <a:spLocks/>
                </p:cNvSpPr>
                <p:nvPr/>
              </p:nvSpPr>
              <p:spPr bwMode="auto">
                <a:xfrm>
                  <a:off x="5563489" y="3581185"/>
                  <a:ext cx="571965" cy="157767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Freeform 283"/>
                <p:cNvSpPr>
                  <a:spLocks/>
                </p:cNvSpPr>
                <p:nvPr/>
              </p:nvSpPr>
              <p:spPr bwMode="auto">
                <a:xfrm>
                  <a:off x="6245345" y="3539199"/>
                  <a:ext cx="67524" cy="143771"/>
                </a:xfrm>
                <a:custGeom>
                  <a:avLst/>
                  <a:gdLst>
                    <a:gd name="T0" fmla="*/ 51 w 51"/>
                    <a:gd name="T1" fmla="*/ 113 h 113"/>
                    <a:gd name="T2" fmla="*/ 51 w 51"/>
                    <a:gd name="T3" fmla="*/ 31 h 113"/>
                    <a:gd name="T4" fmla="*/ 0 w 51"/>
                    <a:gd name="T5" fmla="*/ 0 h 113"/>
                    <a:gd name="T6" fmla="*/ 0 w 51"/>
                    <a:gd name="T7" fmla="*/ 81 h 113"/>
                    <a:gd name="T8" fmla="*/ 51 w 51"/>
                    <a:gd name="T9" fmla="*/ 113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Freeform 284"/>
                <p:cNvSpPr>
                  <a:spLocks/>
                </p:cNvSpPr>
                <p:nvPr/>
              </p:nvSpPr>
              <p:spPr bwMode="auto">
                <a:xfrm>
                  <a:off x="6312869" y="3536654"/>
                  <a:ext cx="95328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Freeform 286"/>
                <p:cNvSpPr>
                  <a:spLocks/>
                </p:cNvSpPr>
                <p:nvPr/>
              </p:nvSpPr>
              <p:spPr bwMode="auto">
                <a:xfrm>
                  <a:off x="6059986" y="3484489"/>
                  <a:ext cx="348210" cy="94151"/>
                </a:xfrm>
                <a:custGeom>
                  <a:avLst/>
                  <a:gdLst>
                    <a:gd name="T0" fmla="*/ 72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2 h 74"/>
                    <a:gd name="T16" fmla="*/ 72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Freeform 287"/>
                <p:cNvSpPr>
                  <a:spLocks/>
                </p:cNvSpPr>
                <p:nvPr/>
              </p:nvSpPr>
              <p:spPr bwMode="auto">
                <a:xfrm>
                  <a:off x="5885219" y="3536654"/>
                  <a:ext cx="95328" cy="148861"/>
                </a:xfrm>
                <a:custGeom>
                  <a:avLst/>
                  <a:gdLst>
                    <a:gd name="T0" fmla="*/ 72 w 72"/>
                    <a:gd name="T1" fmla="*/ 117 h 117"/>
                    <a:gd name="T2" fmla="*/ 72 w 72"/>
                    <a:gd name="T3" fmla="*/ 33 h 117"/>
                    <a:gd name="T4" fmla="*/ 0 w 72"/>
                    <a:gd name="T5" fmla="*/ 0 h 117"/>
                    <a:gd name="T6" fmla="*/ 0 w 72"/>
                    <a:gd name="T7" fmla="*/ 83 h 117"/>
                    <a:gd name="T8" fmla="*/ 72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Freeform 291"/>
                <p:cNvSpPr>
                  <a:spLocks/>
                </p:cNvSpPr>
                <p:nvPr/>
              </p:nvSpPr>
              <p:spPr bwMode="auto">
                <a:xfrm>
                  <a:off x="6063958" y="3543016"/>
                  <a:ext cx="96652" cy="148861"/>
                </a:xfrm>
                <a:custGeom>
                  <a:avLst/>
                  <a:gdLst>
                    <a:gd name="T0" fmla="*/ 73 w 73"/>
                    <a:gd name="T1" fmla="*/ 117 h 117"/>
                    <a:gd name="T2" fmla="*/ 73 w 73"/>
                    <a:gd name="T3" fmla="*/ 36 h 117"/>
                    <a:gd name="T4" fmla="*/ 0 w 73"/>
                    <a:gd name="T5" fmla="*/ 0 h 117"/>
                    <a:gd name="T6" fmla="*/ 0 w 73"/>
                    <a:gd name="T7" fmla="*/ 84 h 117"/>
                    <a:gd name="T8" fmla="*/ 73 w 73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Freeform 290"/>
                <p:cNvSpPr>
                  <a:spLocks/>
                </p:cNvSpPr>
                <p:nvPr/>
              </p:nvSpPr>
              <p:spPr bwMode="auto">
                <a:xfrm>
                  <a:off x="5885219" y="3481924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Freeform 282"/>
                <p:cNvSpPr>
                  <a:spLocks/>
                </p:cNvSpPr>
                <p:nvPr/>
              </p:nvSpPr>
              <p:spPr bwMode="auto">
                <a:xfrm>
                  <a:off x="6159285" y="3535383"/>
                  <a:ext cx="95327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Freeform 290"/>
                <p:cNvSpPr>
                  <a:spLocks/>
                </p:cNvSpPr>
                <p:nvPr/>
              </p:nvSpPr>
              <p:spPr bwMode="auto">
                <a:xfrm>
                  <a:off x="5897135" y="3483218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Freeform 288"/>
                <p:cNvSpPr>
                  <a:spLocks/>
                </p:cNvSpPr>
                <p:nvPr/>
              </p:nvSpPr>
              <p:spPr bwMode="auto">
                <a:xfrm>
                  <a:off x="5981384" y="3547469"/>
                  <a:ext cx="94004" cy="148861"/>
                </a:xfrm>
                <a:custGeom>
                  <a:avLst/>
                  <a:gdLst>
                    <a:gd name="T0" fmla="*/ 0 w 71"/>
                    <a:gd name="T1" fmla="*/ 117 h 117"/>
                    <a:gd name="T2" fmla="*/ 0 w 71"/>
                    <a:gd name="T3" fmla="*/ 33 h 117"/>
                    <a:gd name="T4" fmla="*/ 71 w 71"/>
                    <a:gd name="T5" fmla="*/ 0 h 117"/>
                    <a:gd name="T6" fmla="*/ 71 w 71"/>
                    <a:gd name="T7" fmla="*/ 83 h 117"/>
                    <a:gd name="T8" fmla="*/ 0 w 71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4" name="Freeform 289"/>
              <p:cNvSpPr>
                <a:spLocks/>
              </p:cNvSpPr>
              <p:nvPr/>
            </p:nvSpPr>
            <p:spPr bwMode="auto">
              <a:xfrm>
                <a:off x="2184508" y="3550629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289"/>
              <p:cNvSpPr>
                <a:spLocks/>
              </p:cNvSpPr>
              <p:nvPr/>
            </p:nvSpPr>
            <p:spPr bwMode="auto">
              <a:xfrm>
                <a:off x="2359276" y="3562100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5" name="Freeform 174"/>
            <p:cNvSpPr>
              <a:spLocks/>
            </p:cNvSpPr>
            <p:nvPr/>
          </p:nvSpPr>
          <p:spPr bwMode="auto">
            <a:xfrm>
              <a:off x="6710710" y="4694399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" name="Freeform 173"/>
            <p:cNvSpPr>
              <a:spLocks/>
            </p:cNvSpPr>
            <p:nvPr/>
          </p:nvSpPr>
          <p:spPr bwMode="auto">
            <a:xfrm>
              <a:off x="6712445" y="4699438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pi0-width-primexII.png"/>
          <p:cNvPicPr>
            <a:picLocks noChangeAspect="1"/>
          </p:cNvPicPr>
          <p:nvPr/>
        </p:nvPicPr>
        <p:blipFill>
          <a:blip r:embed="rId4"/>
          <a:srcRect l="2500" t="4867" r="3361" b="4465"/>
          <a:stretch>
            <a:fillRect/>
          </a:stretch>
        </p:blipFill>
        <p:spPr>
          <a:xfrm>
            <a:off x="3507845" y="1808668"/>
            <a:ext cx="4721758" cy="454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4" name="Rectangle 83"/>
          <p:cNvSpPr/>
          <p:nvPr/>
        </p:nvSpPr>
        <p:spPr>
          <a:xfrm>
            <a:off x="553448" y="3505552"/>
            <a:ext cx="2122488" cy="2057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4" descr="primakoff_effect_lar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97408" y="3628644"/>
            <a:ext cx="1943100" cy="1943100"/>
          </a:xfrm>
          <a:noFill/>
          <a:ln/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752600" y="67056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rtl="0">
              <a:spcBef>
                <a:spcPct val="50000"/>
              </a:spcBef>
            </a:pPr>
            <a:r>
              <a:rPr lang="en-US" sz="3200" b="1" kern="1200" dirty="0" smtClean="0">
                <a:latin typeface="Arial" pitchFamily="34" charset="0"/>
                <a:cs typeface="Arial" pitchFamily="34" charset="0"/>
              </a:rPr>
              <a:t>Precision Measurement of </a:t>
            </a:r>
            <a:r>
              <a:rPr lang="en-US" sz="3200" b="1" kern="1200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sz="3200" b="1" kern="1200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3200" b="1" kern="1200" dirty="0" smtClean="0">
                <a:latin typeface="Arial" pitchFamily="34" charset="0"/>
                <a:cs typeface="Arial" pitchFamily="34" charset="0"/>
              </a:rPr>
              <a:t> life time</a:t>
            </a:r>
            <a:endParaRPr lang="en-US" sz="3200" b="1" kern="1200" dirty="0">
              <a:latin typeface="Arial" pitchFamily="34" charset="0"/>
              <a:ea typeface="Times New Roman" charset="0"/>
              <a:cs typeface="Arial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128" y="8549"/>
            <a:ext cx="2057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defTabSz="457200" rtl="0">
              <a:spcBef>
                <a:spcPct val="50000"/>
              </a:spcBef>
            </a:pPr>
            <a:r>
              <a:rPr lang="en-US" sz="3600" kern="1200" dirty="0" err="1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Times New Roman"/>
                <a:ea typeface="+mn-ea"/>
                <a:cs typeface="Times New Roman"/>
              </a:rPr>
              <a:t>PrimEx</a:t>
            </a:r>
            <a:endParaRPr lang="en-US" sz="3600" kern="12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3304" y="1670267"/>
            <a:ext cx="3221482" cy="1003406"/>
            <a:chOff x="1440" y="860"/>
            <a:chExt cx="2306" cy="725"/>
          </a:xfrm>
        </p:grpSpPr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2832" y="960"/>
              <a:ext cx="0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algn="l" defTabSz="457200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2352" y="960"/>
              <a:ext cx="48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defTabSz="457200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2352" y="1296"/>
              <a:ext cx="48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defTabSz="457200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V="1">
              <a:off x="1780" y="1296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pPr algn="l" defTabSz="457200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1440" y="1152"/>
              <a:ext cx="3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457200" rtl="0">
                <a:spcBef>
                  <a:spcPct val="50000"/>
                </a:spcBef>
              </a:pPr>
              <a:r>
                <a:rPr lang="en-US" sz="24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  <a:sym typeface="Symbol"/>
                </a:rPr>
                <a:t></a:t>
              </a:r>
              <a:r>
                <a:rPr lang="en-US" sz="2400" b="1" kern="1200" baseline="30000" dirty="0">
                  <a:solidFill>
                    <a:prstClr val="black"/>
                  </a:solidFill>
                  <a:latin typeface="Calibri"/>
                  <a:ea typeface="+mn-ea"/>
                  <a:cs typeface="+mn-cs"/>
                  <a:sym typeface="Symbol"/>
                </a:rPr>
                <a:t>0</a:t>
              </a:r>
              <a:endParaRPr lang="en-US" sz="2400" b="1" kern="12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3458" y="1036"/>
              <a:ext cx="28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57200" rtl="0">
                <a:spcBef>
                  <a:spcPct val="50000"/>
                </a:spcBef>
              </a:pPr>
              <a:r>
                <a:rPr lang="en-US" sz="24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  <a:sym typeface="Symbol"/>
                </a:rPr>
                <a:t></a:t>
              </a:r>
              <a:endParaRPr lang="en-US" sz="2400" b="1" kern="120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835" y="860"/>
              <a:ext cx="670" cy="197"/>
              <a:chOff x="1748" y="1434"/>
              <a:chExt cx="1084" cy="295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1977" y="1440"/>
                <a:ext cx="707" cy="289"/>
                <a:chOff x="576" y="2016"/>
                <a:chExt cx="5184" cy="769"/>
              </a:xfrm>
            </p:grpSpPr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4028" y="2016"/>
                  <a:ext cx="1732" cy="769"/>
                  <a:chOff x="432" y="1584"/>
                  <a:chExt cx="1732" cy="769"/>
                </a:xfrm>
              </p:grpSpPr>
              <p:sp>
                <p:nvSpPr>
                  <p:cNvPr id="74" name="Arc 16"/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Arc 17"/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Arc 18"/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Arc 19"/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" name="Group 20"/>
                <p:cNvGrpSpPr>
                  <a:grpSpLocks/>
                </p:cNvGrpSpPr>
                <p:nvPr/>
              </p:nvGrpSpPr>
              <p:grpSpPr bwMode="auto">
                <a:xfrm>
                  <a:off x="2300" y="2016"/>
                  <a:ext cx="1732" cy="769"/>
                  <a:chOff x="432" y="1584"/>
                  <a:chExt cx="1732" cy="769"/>
                </a:xfrm>
              </p:grpSpPr>
              <p:sp>
                <p:nvSpPr>
                  <p:cNvPr id="70" name="Arc 21"/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Arc 22"/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Arc 23"/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Arc 24"/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" name="Group 25"/>
                <p:cNvGrpSpPr>
                  <a:grpSpLocks/>
                </p:cNvGrpSpPr>
                <p:nvPr/>
              </p:nvGrpSpPr>
              <p:grpSpPr bwMode="auto">
                <a:xfrm>
                  <a:off x="576" y="2016"/>
                  <a:ext cx="1732" cy="769"/>
                  <a:chOff x="432" y="1584"/>
                  <a:chExt cx="1732" cy="769"/>
                </a:xfrm>
              </p:grpSpPr>
              <p:sp>
                <p:nvSpPr>
                  <p:cNvPr id="66" name="Arc 26"/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Arc 27"/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Arc 28"/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Arc 29"/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" name="Group 30"/>
              <p:cNvGrpSpPr>
                <a:grpSpLocks/>
              </p:cNvGrpSpPr>
              <p:nvPr/>
            </p:nvGrpSpPr>
            <p:grpSpPr bwMode="auto">
              <a:xfrm>
                <a:off x="1748" y="1434"/>
                <a:ext cx="233" cy="288"/>
                <a:chOff x="432" y="1584"/>
                <a:chExt cx="1732" cy="769"/>
              </a:xfrm>
            </p:grpSpPr>
            <p:sp>
              <p:nvSpPr>
                <p:cNvPr id="59" name="Arc 31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57200" rtl="0"/>
                  <a:endParaRPr lang="en-US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Arc 32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57200" rtl="0"/>
                  <a:endParaRPr lang="en-US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Arc 33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57200" rtl="0"/>
                  <a:endParaRPr lang="en-US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Arc 34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57200" rtl="0"/>
                  <a:endParaRPr lang="en-US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Line 35"/>
              <p:cNvSpPr>
                <a:spLocks noChangeShapeType="1"/>
              </p:cNvSpPr>
              <p:nvPr/>
            </p:nvSpPr>
            <p:spPr bwMode="auto">
              <a:xfrm>
                <a:off x="2688" y="1584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l" defTabSz="457200" rtl="0"/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2835" y="1388"/>
              <a:ext cx="670" cy="197"/>
              <a:chOff x="1748" y="1434"/>
              <a:chExt cx="1084" cy="295"/>
            </a:xfrm>
          </p:grpSpPr>
          <p:grpSp>
            <p:nvGrpSpPr>
              <p:cNvPr id="10" name="Group 37"/>
              <p:cNvGrpSpPr>
                <a:grpSpLocks/>
              </p:cNvGrpSpPr>
              <p:nvPr/>
            </p:nvGrpSpPr>
            <p:grpSpPr bwMode="auto">
              <a:xfrm>
                <a:off x="1977" y="1440"/>
                <a:ext cx="707" cy="289"/>
                <a:chOff x="576" y="2016"/>
                <a:chExt cx="5184" cy="769"/>
              </a:xfrm>
            </p:grpSpPr>
            <p:grpSp>
              <p:nvGrpSpPr>
                <p:cNvPr id="12" name="Group 38"/>
                <p:cNvGrpSpPr>
                  <a:grpSpLocks/>
                </p:cNvGrpSpPr>
                <p:nvPr/>
              </p:nvGrpSpPr>
              <p:grpSpPr bwMode="auto">
                <a:xfrm>
                  <a:off x="4028" y="2016"/>
                  <a:ext cx="1732" cy="769"/>
                  <a:chOff x="432" y="1584"/>
                  <a:chExt cx="1732" cy="769"/>
                </a:xfrm>
              </p:grpSpPr>
              <p:sp>
                <p:nvSpPr>
                  <p:cNvPr id="52" name="Arc 39"/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Arc 40"/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Arc 41"/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Arc 42"/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oup 43"/>
                <p:cNvGrpSpPr>
                  <a:grpSpLocks/>
                </p:cNvGrpSpPr>
                <p:nvPr/>
              </p:nvGrpSpPr>
              <p:grpSpPr bwMode="auto">
                <a:xfrm>
                  <a:off x="2300" y="2016"/>
                  <a:ext cx="1732" cy="769"/>
                  <a:chOff x="432" y="1584"/>
                  <a:chExt cx="1732" cy="769"/>
                </a:xfrm>
              </p:grpSpPr>
              <p:sp>
                <p:nvSpPr>
                  <p:cNvPr id="48" name="Arc 44"/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Arc 45"/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Arc 46"/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Arc 47"/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" name="Group 48"/>
                <p:cNvGrpSpPr>
                  <a:grpSpLocks/>
                </p:cNvGrpSpPr>
                <p:nvPr/>
              </p:nvGrpSpPr>
              <p:grpSpPr bwMode="auto">
                <a:xfrm>
                  <a:off x="576" y="2016"/>
                  <a:ext cx="1732" cy="769"/>
                  <a:chOff x="432" y="1584"/>
                  <a:chExt cx="1732" cy="769"/>
                </a:xfrm>
              </p:grpSpPr>
              <p:sp>
                <p:nvSpPr>
                  <p:cNvPr id="44" name="Arc 49"/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Arc 50"/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Arc 51"/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Arc 52"/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57200" rtl="0"/>
                    <a:endParaRPr lang="en-US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" name="Group 53"/>
              <p:cNvGrpSpPr>
                <a:grpSpLocks/>
              </p:cNvGrpSpPr>
              <p:nvPr/>
            </p:nvGrpSpPr>
            <p:grpSpPr bwMode="auto">
              <a:xfrm>
                <a:off x="1748" y="1434"/>
                <a:ext cx="233" cy="288"/>
                <a:chOff x="432" y="1584"/>
                <a:chExt cx="1732" cy="769"/>
              </a:xfrm>
            </p:grpSpPr>
            <p:sp>
              <p:nvSpPr>
                <p:cNvPr id="37" name="Arc 54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57200" rtl="0"/>
                  <a:endParaRPr lang="en-US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Arc 55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57200" rtl="0"/>
                  <a:endParaRPr lang="en-US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Arc 56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57200" rtl="0"/>
                  <a:endParaRPr lang="en-US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Arc 57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57200" rtl="0"/>
                  <a:endParaRPr lang="en-US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Line 58"/>
              <p:cNvSpPr>
                <a:spLocks noChangeShapeType="1"/>
              </p:cNvSpPr>
              <p:nvPr/>
            </p:nvSpPr>
            <p:spPr bwMode="auto">
              <a:xfrm>
                <a:off x="2688" y="1584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l" defTabSz="457200" rtl="0"/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3966395" y="823372"/>
          <a:ext cx="4379853" cy="968852"/>
        </p:xfrm>
        <a:graphic>
          <a:graphicData uri="http://schemas.openxmlformats.org/presentationml/2006/ole">
            <p:oleObj spid="_x0000_s198658" name="Equation" r:id="rId6" imgW="2184120" imgH="482400" progId="Equation.3">
              <p:embed/>
            </p:oleObj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184837" y="886324"/>
            <a:ext cx="3414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en-US" sz="1800" kern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Chiral</a:t>
            </a:r>
            <a:r>
              <a:rPr lang="en-US" sz="18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kern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anomaly </a:t>
            </a:r>
            <a:r>
              <a:rPr lang="en-US" sz="18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QCD predicts exact value of decay width. 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3608" y="3514344"/>
            <a:ext cx="1953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rtl="0"/>
            <a:r>
              <a:rPr lang="en-US" sz="2000" kern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Primakoff</a:t>
            </a:r>
            <a:r>
              <a:rPr lang="en-US" sz="20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effect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23769" y="2961906"/>
            <a:ext cx="2169184" cy="3847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 defTabSz="457200" rtl="0"/>
            <a:r>
              <a:rPr lang="en-US" sz="1900" kern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E02-103, </a:t>
            </a:r>
            <a:r>
              <a:rPr lang="en-US" sz="19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E08-023</a:t>
            </a:r>
            <a:endParaRPr lang="en-US" sz="1900" kern="1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3548696" y="5827976"/>
            <a:ext cx="175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rtl="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10"/>
          <p:cNvSpPr>
            <a:spLocks noChangeArrowheads="1"/>
          </p:cNvSpPr>
          <p:nvPr/>
        </p:nvSpPr>
        <p:spPr bwMode="auto">
          <a:xfrm>
            <a:off x="4853810" y="2434766"/>
            <a:ext cx="362199" cy="214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710877" y="398403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(2002)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593852" y="400889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(2008)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2" name="Group 40"/>
          <p:cNvGrpSpPr/>
          <p:nvPr/>
        </p:nvGrpSpPr>
        <p:grpSpPr>
          <a:xfrm>
            <a:off x="7580144" y="4763657"/>
            <a:ext cx="1493520" cy="1107996"/>
            <a:chOff x="5614401" y="4605482"/>
            <a:chExt cx="2313663" cy="2049477"/>
          </a:xfrm>
        </p:grpSpPr>
        <p:cxnSp>
          <p:nvCxnSpPr>
            <p:cNvPr id="93" name="Straight Arrow Connector 92"/>
            <p:cNvCxnSpPr>
              <a:stCxn id="94" idx="1"/>
            </p:cNvCxnSpPr>
            <p:nvPr/>
          </p:nvCxnSpPr>
          <p:spPr>
            <a:xfrm flipH="1" flipV="1">
              <a:off x="5614401" y="4998363"/>
              <a:ext cx="796780" cy="63185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6411181" y="4605482"/>
              <a:ext cx="1516883" cy="204947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l" defTabSz="457200" rtl="0"/>
              <a:r>
                <a:rPr lang="en-US" sz="1100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Projected uncertainty for </a:t>
              </a:r>
              <a:r>
                <a:rPr lang="en-US" sz="1100" kern="1200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PrimEx</a:t>
              </a:r>
              <a:r>
                <a:rPr lang="en-US" sz="11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sz="1100" kern="12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II (E08-023) – data taken in Fall 2010.</a:t>
              </a:r>
              <a:endParaRPr lang="en-US" sz="11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6" name="Rectangle 17"/>
          <p:cNvSpPr>
            <a:spLocks noChangeArrowheads="1"/>
          </p:cNvSpPr>
          <p:nvPr/>
        </p:nvSpPr>
        <p:spPr bwMode="auto">
          <a:xfrm>
            <a:off x="5915627" y="3422380"/>
            <a:ext cx="3034805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rtl="0"/>
            <a:r>
              <a:rPr lang="en-US" sz="1800" kern="1200" dirty="0">
                <a:solidFill>
                  <a:srgbClr val="CC3300"/>
                </a:solidFill>
                <a:latin typeface="Calibri"/>
                <a:ea typeface="+mn-ea"/>
                <a:cs typeface="+mn-cs"/>
                <a:sym typeface="Symbol" charset="2"/>
              </a:rPr>
              <a:t>(</a:t>
            </a:r>
            <a:r>
              <a:rPr lang="en-US" sz="1800" kern="1200" baseline="30000" dirty="0">
                <a:solidFill>
                  <a:srgbClr val="CC3300"/>
                </a:solidFill>
                <a:latin typeface="Calibri"/>
                <a:ea typeface="+mn-ea"/>
                <a:cs typeface="+mn-cs"/>
                <a:sym typeface="Symbol" charset="2"/>
              </a:rPr>
              <a:t>0</a:t>
            </a:r>
            <a:r>
              <a:rPr lang="en-US" sz="1800" kern="1200" dirty="0">
                <a:solidFill>
                  <a:srgbClr val="CC3300"/>
                </a:solidFill>
                <a:latin typeface="Calibri"/>
                <a:ea typeface="+mn-ea"/>
                <a:cs typeface="+mn-cs"/>
                <a:sym typeface="Symbol" charset="2"/>
              </a:rPr>
              <a:t>) = 7.82eV</a:t>
            </a:r>
            <a:r>
              <a:rPr lang="en-US" sz="1800" kern="1200" dirty="0" smtClean="0">
                <a:solidFill>
                  <a:srgbClr val="CC3300"/>
                </a:solidFill>
                <a:latin typeface="Calibri"/>
                <a:ea typeface="+mn-ea"/>
                <a:cs typeface="+mn-cs"/>
                <a:sym typeface="Symbol" charset="2"/>
              </a:rPr>
              <a:t></a:t>
            </a:r>
            <a:r>
              <a:rPr lang="en-US" dirty="0" smtClean="0">
                <a:solidFill>
                  <a:srgbClr val="CC3300"/>
                </a:solidFill>
                <a:latin typeface="Calibri"/>
                <a:sym typeface="Symbol" charset="2"/>
              </a:rPr>
              <a:t>0.14</a:t>
            </a:r>
            <a:r>
              <a:rPr lang="en-US" sz="1800" kern="1200" dirty="0" smtClean="0">
                <a:solidFill>
                  <a:srgbClr val="CC3300"/>
                </a:solidFill>
                <a:latin typeface="Calibri"/>
                <a:ea typeface="+mn-ea"/>
                <a:cs typeface="+mn-cs"/>
                <a:sym typeface="Symbol" charset="2"/>
              </a:rPr>
              <a:t>0.17</a:t>
            </a:r>
            <a:endParaRPr lang="en-US" sz="1800" kern="1200" dirty="0">
              <a:solidFill>
                <a:srgbClr val="CC3300"/>
              </a:solidFill>
              <a:latin typeface="Calibri"/>
              <a:ea typeface="+mn-ea"/>
              <a:cs typeface="+mn-cs"/>
              <a:sym typeface="Symbol" charset="2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46382" y="5779208"/>
            <a:ext cx="304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Larin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et al.,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Phys. Rev.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Lett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106: 162303 (2011).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649092" y="5411103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E02-103</a:t>
            </a:r>
          </a:p>
          <a:p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PrimEx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I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1000389"/>
          <a:ext cx="8839200" cy="5372112"/>
        </p:xfrm>
        <a:graphic>
          <a:graphicData uri="http://schemas.openxmlformats.org/drawingml/2006/table">
            <a:tbl>
              <a:tblPr/>
              <a:tblGrid>
                <a:gridCol w="460375"/>
                <a:gridCol w="512640"/>
                <a:gridCol w="7866185"/>
              </a:tblGrid>
              <a:tr h="2006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Year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#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Milestone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CECE"/>
                    </a:solidFill>
                  </a:tcPr>
                </a:tc>
              </a:tr>
              <a:tr h="401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HP3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Complete the combined analysis of available data on single  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Symbo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mbria"/>
                        </a:rPr>
                        <a:t>, 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Symbo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and K photo-production of nucleon resonances and incorporate the analysis of two-</a:t>
                      </a:r>
                      <a:r>
                        <a:rPr lang="en-US" sz="1175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pion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final states into the coupled-channel analysis of resonances.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HP4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Determine the four electromagnetic form factors of the nucleons to a momentum-transfer squared, Q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of 3.5 GeV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and separate the electroweak form factors into contributions from the u, d and s-quarks for Q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&lt; 1 GeV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HP5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Characterize high-momentum components induced by correlations in the few-body nuclear wave functions via (</a:t>
                      </a:r>
                      <a:r>
                        <a:rPr lang="en-US" sz="1175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e,e'N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and (</a:t>
                      </a:r>
                      <a:r>
                        <a:rPr lang="en-US" sz="1175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e,e'NN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knock-out processes in nuclei and compare free proton and bound proton properties via measurement of polarization transfer in the  </a:t>
                      </a:r>
                      <a:r>
                        <a:rPr lang="en-US" sz="1175" b="0" i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1175" b="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He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</a:t>
                      </a:r>
                      <a:r>
                        <a:rPr lang="en-US" sz="1175" b="0" i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e,e’p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reaction.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2011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HP6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Measure the lowest moments of the </a:t>
                      </a:r>
                      <a:r>
                        <a:rPr lang="en-US" sz="1175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unpolarized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nucleon structure functions (both longitudinal and transverse) to 4 GeV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for the proton, and the neutron, and the deep inelastic scattering polarized structure functions g</a:t>
                      </a:r>
                      <a:r>
                        <a:rPr lang="en-US" sz="1175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(x,Q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and g</a:t>
                      </a:r>
                      <a:r>
                        <a:rPr lang="en-US" sz="1175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(x,Q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for x=0.2-0.6, and 1 &lt; Q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&lt; 5 GeV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for both protons and neutrons.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HP7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Measure the electromagnetic excitations of low-lying baryon states (&lt;2 </a:t>
                      </a:r>
                      <a:r>
                        <a:rPr lang="en-US" sz="1175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GeV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and their transition form factors over the range </a:t>
                      </a:r>
                      <a:r>
                        <a:rPr lang="en-US" sz="1175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Q</a:t>
                      </a:r>
                      <a:r>
                        <a:rPr lang="en-US" sz="1175" b="0" baseline="30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=0.1–7 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GeV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and measure the electro- and photo-production of final states with one and two </a:t>
                      </a:r>
                      <a:r>
                        <a:rPr lang="en-US" sz="1175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pseudoscalar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mesons.   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HP11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Measure the </a:t>
                      </a:r>
                      <a:r>
                        <a:rPr lang="en-US" sz="1175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helicity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-dependent and target-polarization-dependent cross-section differences for Deeply Virtual Compton Scattering (DVCS) off the proton and the neutron in order to extract accurate information on generalized </a:t>
                      </a:r>
                      <a:r>
                        <a:rPr lang="en-US" sz="1175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parton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distributions for </a:t>
                      </a:r>
                      <a:r>
                        <a:rPr lang="en-US" sz="1175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parton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momentum fractions, x, of 0.1 – 0.4, and squared momentum transfer, t, less than 0.5 GeV</a:t>
                      </a:r>
                      <a:r>
                        <a:rPr lang="en-US" sz="1175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HP9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Perform lattice calculations in full QCD of nucleon form factors, low moments of nucleon structure functions and low moments of generalized </a:t>
                      </a:r>
                      <a:r>
                        <a:rPr lang="en-US" sz="1175" b="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parton</a:t>
                      </a:r>
                      <a:r>
                        <a:rPr lang="en-US" sz="1175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distributions including flavor and spin dependence.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HP10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Carry out </a:t>
                      </a:r>
                      <a:r>
                        <a:rPr lang="en-US" sz="1175" b="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ab</a:t>
                      </a:r>
                      <a:r>
                        <a:rPr lang="en-US" sz="1175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initio microscopic studies of the structure and dynamics of light nuclei based on two-nucleon and many-nucleon forces and lattice QCD calculations of </a:t>
                      </a:r>
                      <a:r>
                        <a:rPr lang="en-US" sz="1175" b="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hadron</a:t>
                      </a:r>
                      <a:r>
                        <a:rPr lang="en-US" sz="1175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interaction mechanisms relevant to the origin of the nucleon-nucleon interaction.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2018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HP14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Extract accurate information on spin-dependent and spin-averaged valence quark distributions to momentum fractions x above 60% of the full nucleon momentum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2018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HP15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75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The first results on the search for exotic mesons using photon beams will be completed.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-24766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10 SC Milestones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Hadronic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Physics related to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Jlab</a:t>
            </a:r>
            <a:endParaRPr kumimoji="0" lang="en-US" sz="2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 for 12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GeV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and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 for 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0480" y="749643"/>
            <a:ext cx="9107424" cy="46166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5613" indent="-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l"/>
              </a:tabLs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749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168"/>
            <a:ext cx="9144000" cy="511175"/>
          </a:xfrm>
        </p:spPr>
        <p:txBody>
          <a:bodyPr/>
          <a:lstStyle/>
          <a:p>
            <a:r>
              <a:rPr lang="en-US" sz="2200" dirty="0" smtClean="0"/>
              <a:t>Status: The 6 Milestones for the </a:t>
            </a:r>
            <a:r>
              <a:rPr lang="en-US" sz="2200" dirty="0" err="1" smtClean="0"/>
              <a:t>JLab</a:t>
            </a:r>
            <a:r>
              <a:rPr lang="en-US" sz="2200" dirty="0" smtClean="0"/>
              <a:t> 6 </a:t>
            </a:r>
            <a:r>
              <a:rPr lang="en-US" sz="2200" dirty="0" err="1" smtClean="0"/>
              <a:t>GeV</a:t>
            </a:r>
            <a:r>
              <a:rPr lang="en-US" sz="2200" dirty="0" smtClean="0"/>
              <a:t> Experimental Program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200" y="766437"/>
          <a:ext cx="8969375" cy="5663945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3733800"/>
                <a:gridCol w="4321175"/>
              </a:tblGrid>
              <a:tr h="23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Year 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mbria" pitchFamily="18" charset="0"/>
                      </a:endParaRPr>
                    </a:p>
                  </a:txBody>
                  <a:tcPr marL="30700" marR="307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# 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mbria" pitchFamily="18" charset="0"/>
                      </a:endParaRPr>
                    </a:p>
                  </a:txBody>
                  <a:tcPr marL="30700" marR="307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Milestone </a:t>
                      </a:r>
                    </a:p>
                  </a:txBody>
                  <a:tcPr marL="30700" marR="307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Status:  Complete or Activities Needed to Complete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UPDATE</a:t>
                      </a:r>
                    </a:p>
                  </a:txBody>
                  <a:tcPr marL="30700" marR="307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</a:tr>
              <a:tr h="950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2009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HP3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Complete the combined analysis of available data on single 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Times New Roman" pitchFamily="18" charset="0"/>
                          <a:cs typeface="Cambria" pitchFamily="18" charset="0"/>
                        </a:rPr>
                        <a:t>p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,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and K photo-production of nucleon resonances and incorporate the analysis of two-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pion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final states into the coupled-channel analysis of resonances.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Precise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p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p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h,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KΛ/Σ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photo-production cross section data and  Λ and Σ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hyperon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recoil polarization data from CLAS published. World-first “complete experiment” with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FROzen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Spin Target in FY10.  First CLAS/EBAC coupled channel analysis of single and double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p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production complete, K- channel incorporated in dynamical coupled-channel analysis.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Strong evidence for several “missing” states found in measurement of  high precision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hyperon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data. New N*’s to be listed in PDG2012.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b="0" i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2010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HP4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Determine the four electromagnetic form factors of the nucleons to a momentum-transfer squared, Q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, of 3.5 GeV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 and separate the electroweak form factors into contributions from the u, d and s-quarks for Q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 &lt; 1 GeV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. 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Base data for EM form factors complete;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G</a:t>
                      </a:r>
                      <a:r>
                        <a:rPr kumimoji="0" lang="en-US" sz="1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M</a:t>
                      </a:r>
                      <a:r>
                        <a:rPr kumimoji="0" lang="en-US" sz="10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,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G</a:t>
                      </a:r>
                      <a:r>
                        <a:rPr kumimoji="0" lang="en-US" sz="1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E</a:t>
                      </a:r>
                      <a:r>
                        <a:rPr kumimoji="0" lang="en-US" sz="10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, and G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0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forward and backward angle data all complete and published. 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HAPPEx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He,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HAPPEX II and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HAPPEx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III completed and published;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Flavor separation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completed and published. Could be declared complete.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mbria" pitchFamily="18" charset="0"/>
                      </a:endParaRP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2010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HP5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Characterize high-momentum components induced by correlations in the few-body nuclear wave functions via (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e,e'N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) and (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e,e'NN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) knock-out processes in nuclei and compare free proton and bound proton properties via measurement of polarization transfer in the                    reaction.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Multiple (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e,e’N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) and several (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e,e’NN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) results published;  related DIS (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e,e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’) published; 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12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C(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e,e’NN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) results published.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Followup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                     completed.   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Two                     experiments completed and published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. 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Could be declared complete. Discovered connection of high-momentum components in NN correlations (SRC) to the EMC effect.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mbria" pitchFamily="18" charset="0"/>
                      </a:endParaRP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2011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HP6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Measure the lowest moments of the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unpolarized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 nucleon structure functions (both longitudinal and transverse) to 4 GeV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 for the proton, and the neutron, and the deep inelastic scattering polarized structure functions g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1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(x,Q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) and g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(x,Q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) for x=0.2-0.6, and  1 &lt; Q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 &lt; 5 GeV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 for both protons and neutrons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C0128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Cambria" pitchFamily="18" charset="0"/>
                      </a:endParaRP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Longitudinal structure function moments for proton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to be submitted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, and F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L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results for deuteron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final and drafted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. New precision data on g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1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p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and  g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1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;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BoNuS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analysis of F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2n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/F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2p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published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. Data for g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p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and g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up to Q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~ 1 GeV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published, and data at Q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= 4 GeV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accumulated and nearing completion of analysis.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Anticipate to be declared complete end of 2012.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Cambria" pitchFamily="18" charset="0"/>
                      </a:endParaRP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2012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HP7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Measure the electromagnetic excitations of low-lying baryon states (&lt;2 GeV) and their transition form factors over the range Q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= 0.1 – 7 GeV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and measure the electro- and photo-production of final states with one and two pseudoscalar mesons.  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Delta,  Roper, S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11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and D</a:t>
                      </a:r>
                      <a:r>
                        <a:rPr kumimoji="0" lang="en-US" sz="1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13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published; First EBAC results on electro-production resonance analysis of CLAS data published.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Complete photo-production measurements performed by end of 6-GeV era. </a:t>
                      </a:r>
                      <a:endParaRPr lang="en-US" sz="10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2012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HP11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Measure the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helicity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-dependent and target-polarization-dependent cross-section differences for Deeply Virtual Compton Scattering (DVCS) off the proton and the neutron in order to extract accurate information on generalized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parton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 distributions for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parton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 momentum fractions, x, of 0.1 – 0.4, and squared momentum transfer, t, less than 0.5 GeV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mbria" pitchFamily="18" charset="0"/>
                        </a:rPr>
                        <a:t>. </a:t>
                      </a: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Hall A DVCS experiment and Hall B experiment on DVCS with polarized beam both completed and published.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Follow-up Hall A experiment on proton and neutron completed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. Polarized target experiment on DVCS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in Hall B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completed -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analysis nearing completion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. First extraction of GPD related Compton form factor H, H-tilde published.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GPD extraction in combined analysis of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unpolarized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Cambria" pitchFamily="18" charset="0"/>
                        </a:rPr>
                        <a:t> and all polarized data in preparation.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mbria" pitchFamily="18" charset="0"/>
                      </a:endParaRPr>
                    </a:p>
                  </a:txBody>
                  <a:tcPr marL="30700" marR="307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74914" name="Object 2"/>
          <p:cNvGraphicFramePr>
            <a:graphicFrameLocks noChangeAspect="1"/>
          </p:cNvGraphicFramePr>
          <p:nvPr/>
        </p:nvGraphicFramePr>
        <p:xfrm>
          <a:off x="2506663" y="3599342"/>
          <a:ext cx="617537" cy="212725"/>
        </p:xfrm>
        <a:graphic>
          <a:graphicData uri="http://schemas.openxmlformats.org/presentationml/2006/ole">
            <p:oleObj spid="_x0000_s199682" name="Equation" r:id="rId4" imgW="749160" imgH="253800" progId="">
              <p:embed/>
            </p:oleObj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5053912" y="3263835"/>
          <a:ext cx="596900" cy="203200"/>
        </p:xfrm>
        <a:graphic>
          <a:graphicData uri="http://schemas.openxmlformats.org/presentationml/2006/ole">
            <p:oleObj spid="_x0000_s199684" name="Equation" r:id="rId5" imgW="736280" imgH="253890" progId="">
              <p:embed/>
            </p:oleObj>
          </a:graphicData>
        </a:graphic>
      </p:graphicFrame>
      <p:graphicFrame>
        <p:nvGraphicFramePr>
          <p:cNvPr id="199685" name="Object 5"/>
          <p:cNvGraphicFramePr>
            <a:graphicFrameLocks noChangeAspect="1"/>
          </p:cNvGraphicFramePr>
          <p:nvPr/>
        </p:nvGraphicFramePr>
        <p:xfrm>
          <a:off x="7610374" y="3077412"/>
          <a:ext cx="685800" cy="211137"/>
        </p:xfrm>
        <a:graphic>
          <a:graphicData uri="http://schemas.openxmlformats.org/presentationml/2006/ole">
            <p:oleObj spid="_x0000_s199685" name="Equation" r:id="rId6" imgW="837836" imgH="25389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8661"/>
            <a:ext cx="9144000" cy="746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More Physics Results …</a:t>
            </a:r>
            <a:endParaRPr lang="en-US" sz="3600" b="1" kern="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323" y="1771540"/>
            <a:ext cx="8514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395288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FY09 — FY12 has shown a myriad of physics results not discussed, see backup slide</a:t>
            </a:r>
          </a:p>
          <a:p>
            <a:pPr marL="685800" indent="-395288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685800" indent="-395288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Similarly, several key physics results are under analysis, some connected to HP milestones, see second backup slide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9144000" cy="68789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707" y="207728"/>
            <a:ext cx="8781036" cy="648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98376" y="3636668"/>
            <a:ext cx="13244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HDIce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Symbol" pitchFamily="18" charset="2"/>
                <a:cs typeface="Arial" pitchFamily="34" charset="0"/>
              </a:rPr>
              <a:t>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run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4458" y="3089193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HDIce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 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5689" y="1962578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g2p/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GEp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3353" y="5371715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Qweak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2950" y="628650"/>
            <a:ext cx="34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Posted FY12 schedule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2597" y="6092537"/>
            <a:ext cx="1508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PEPPo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4925" y="1507529"/>
            <a:ext cx="118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commissioning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095536" y="5223431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N-</a:t>
            </a:r>
            <a:r>
              <a:rPr lang="en-US" sz="1200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parasitic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2788" y="5585900"/>
            <a:ext cx="1055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DIS parasitic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066800" y="6657516"/>
            <a:ext cx="3962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 smtClean="0">
                <a:latin typeface="Arial" charset="0"/>
                <a:cs typeface="Arial" charset="0"/>
              </a:rPr>
              <a:t>S&amp;T Review   May</a:t>
            </a:r>
            <a:r>
              <a:rPr lang="en-US" sz="800" i="1" baseline="0" dirty="0" smtClean="0">
                <a:latin typeface="Arial" charset="0"/>
                <a:cs typeface="Arial" charset="0"/>
              </a:rPr>
              <a:t> 2012                                         </a:t>
            </a:r>
            <a:r>
              <a:rPr lang="en-US" sz="800" i="1" dirty="0" smtClean="0"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latin typeface="Arial" charset="0"/>
                <a:cs typeface="Arial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14</a:t>
            </a:fld>
            <a:endParaRPr lang="en-US" sz="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otal G2p installation.bmp"/>
          <p:cNvPicPr>
            <a:picLocks noGrp="1" noChangeAspect="1"/>
          </p:cNvPicPr>
          <p:nvPr>
            <p:ph idx="1"/>
          </p:nvPr>
        </p:nvPicPr>
        <p:blipFill>
          <a:blip r:embed="rId3"/>
          <a:srcRect l="2099" t="17487" r="2099" b="15319"/>
          <a:stretch>
            <a:fillRect/>
          </a:stretch>
        </p:blipFill>
        <p:spPr>
          <a:xfrm>
            <a:off x="191944" y="2152029"/>
            <a:ext cx="8760111" cy="4198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6246195" y="2288597"/>
            <a:ext cx="2569915" cy="523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New Beam Diagnostics</a:t>
            </a:r>
          </a:p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BPM,BCM,Harps,Tungsten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Calo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4804267" y="2693329"/>
            <a:ext cx="1082328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Chicane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3213366" y="5894717"/>
            <a:ext cx="1962889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Polarized Target</a:t>
            </a: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234030" y="5873451"/>
            <a:ext cx="1505520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Local Dump</a:t>
            </a:r>
          </a:p>
        </p:txBody>
      </p:sp>
      <p:sp>
        <p:nvSpPr>
          <p:cNvPr id="17416" name="TextBox 10"/>
          <p:cNvSpPr txBox="1">
            <a:spLocks noChangeArrowheads="1"/>
          </p:cNvSpPr>
          <p:nvPr/>
        </p:nvSpPr>
        <p:spPr bwMode="auto">
          <a:xfrm>
            <a:off x="1619774" y="2187367"/>
            <a:ext cx="813023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Septa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3937001" y="3065555"/>
            <a:ext cx="1304290" cy="1032711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4965575" y="3526691"/>
            <a:ext cx="1219451" cy="29718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581911" y="3987978"/>
            <a:ext cx="953770" cy="190673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416" idx="2"/>
          </p:cNvCxnSpPr>
          <p:nvPr/>
        </p:nvCxnSpPr>
        <p:spPr>
          <a:xfrm>
            <a:off x="2026286" y="2556691"/>
            <a:ext cx="146684" cy="166977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219201" y="4021816"/>
            <a:ext cx="542290" cy="1872901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2" name="TextBox 10"/>
          <p:cNvSpPr txBox="1">
            <a:spLocks noChangeArrowheads="1"/>
          </p:cNvSpPr>
          <p:nvPr/>
        </p:nvSpPr>
        <p:spPr bwMode="auto">
          <a:xfrm>
            <a:off x="0" y="64380"/>
            <a:ext cx="9143999" cy="56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731" tIns="36366" rIns="72731" bIns="36366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G2p/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GEp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: Major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New Installation in Hall A</a:t>
            </a:r>
          </a:p>
        </p:txBody>
      </p:sp>
      <p:sp>
        <p:nvSpPr>
          <p:cNvPr id="17423" name="TextBox 3"/>
          <p:cNvSpPr txBox="1">
            <a:spLocks noChangeArrowheads="1"/>
          </p:cNvSpPr>
          <p:nvPr/>
        </p:nvSpPr>
        <p:spPr bwMode="auto">
          <a:xfrm>
            <a:off x="0" y="776415"/>
            <a:ext cx="9143999" cy="35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731" tIns="36366" rIns="72731" bIns="36366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Strong Support from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DOE/NP </a:t>
            </a:r>
            <a:r>
              <a:rPr lang="en-US" dirty="0">
                <a:latin typeface="Arial" pitchFamily="34" charset="0"/>
                <a:cs typeface="Arial" pitchFamily="34" charset="0"/>
              </a:rPr>
              <a:t>and an additional ≈$200K of User Contributions</a:t>
            </a:r>
          </a:p>
        </p:txBody>
      </p:sp>
      <p:sp>
        <p:nvSpPr>
          <p:cNvPr id="16" name="Rectangle 44"/>
          <p:cNvSpPr>
            <a:spLocks noChangeArrowheads="1"/>
          </p:cNvSpPr>
          <p:nvPr/>
        </p:nvSpPr>
        <p:spPr bwMode="auto">
          <a:xfrm>
            <a:off x="548104" y="1169387"/>
            <a:ext cx="8767177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Spin </a:t>
            </a:r>
            <a:r>
              <a:rPr lang="en-US" sz="1400" b="1" u="sng" dirty="0" err="1">
                <a:latin typeface="Arial" pitchFamily="34" charset="0"/>
                <a:cs typeface="Arial" pitchFamily="34" charset="0"/>
              </a:rPr>
              <a:t>Polarizability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: Major failure (&gt;8</a:t>
            </a:r>
            <a:r>
              <a:rPr lang="en-US" sz="1600" dirty="0">
                <a:latin typeface="Symbol" pitchFamily="18" charset="2"/>
              </a:rPr>
              <a:t>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) of </a:t>
            </a:r>
            <a:r>
              <a:rPr lang="en-US" sz="1600" dirty="0">
                <a:latin typeface="Symbol" pitchFamily="18" charset="2"/>
                <a:sym typeface="Symbol" pitchFamily="18" charset="2"/>
              </a:rPr>
              <a:t>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PT for neutron </a:t>
            </a:r>
            <a:r>
              <a:rPr lang="en-US" sz="1600" dirty="0" err="1">
                <a:latin typeface="Symbol" pitchFamily="18" charset="2"/>
              </a:rPr>
              <a:t>d</a:t>
            </a:r>
            <a:r>
              <a:rPr lang="en-US" sz="1400" baseline="-25000" dirty="0" err="1">
                <a:latin typeface="Arial" pitchFamily="34" charset="0"/>
                <a:cs typeface="Arial" pitchFamily="34" charset="0"/>
              </a:rPr>
              <a:t>LT</a:t>
            </a:r>
            <a:r>
              <a:rPr lang="en-US" sz="1600" dirty="0"/>
              <a:t>.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Need g</a:t>
            </a:r>
            <a:r>
              <a:rPr lang="en-US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isospin</a:t>
            </a:r>
            <a:r>
              <a:rPr lang="en-US" sz="14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separation to solve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b="1" u="sng" dirty="0">
                <a:latin typeface="Arial" pitchFamily="34" charset="0"/>
                <a:cs typeface="Arial" pitchFamily="34" charset="0"/>
              </a:rPr>
              <a:t>Hydrogen </a:t>
            </a:r>
            <a:r>
              <a:rPr lang="en-US" sz="1400" b="1" u="sng" dirty="0" err="1">
                <a:latin typeface="Arial" pitchFamily="34" charset="0"/>
                <a:cs typeface="Arial" pitchFamily="34" charset="0"/>
              </a:rPr>
              <a:t>HyperFine</a:t>
            </a:r>
            <a:r>
              <a:rPr lang="en-US" sz="1400" b="1" u="sng" dirty="0">
                <a:latin typeface="Arial" pitchFamily="34" charset="0"/>
                <a:cs typeface="Arial" pitchFamily="34" charset="0"/>
              </a:rPr>
              <a:t> Splitting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: Lack of knowledge of g</a:t>
            </a:r>
            <a:r>
              <a:rPr lang="en-US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at low Q</a:t>
            </a:r>
            <a:r>
              <a:rPr lang="en-US" sz="1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is one of the leading uncertainties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b="1" u="sng" dirty="0">
                <a:latin typeface="Arial" pitchFamily="34" charset="0"/>
                <a:cs typeface="Arial" pitchFamily="34" charset="0"/>
              </a:rPr>
              <a:t>Proton Charge Radius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one of the leading uncertainties in extraction of &lt;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R</a:t>
            </a:r>
            <a:r>
              <a:rPr lang="en-US" sz="1400" baseline="-250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&gt; from </a:t>
            </a:r>
            <a:r>
              <a:rPr lang="en-US" sz="1600" dirty="0">
                <a:latin typeface="Symbol" pitchFamily="18" charset="2"/>
              </a:rPr>
              <a:t>m-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1600" dirty="0"/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Lamb shift.</a:t>
            </a:r>
          </a:p>
          <a:p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4481513" y="4039901"/>
            <a:ext cx="4448175" cy="22732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1513" y="1089592"/>
            <a:ext cx="4448175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6376086" y="1418993"/>
            <a:ext cx="1902941" cy="2018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42532"/>
            <a:ext cx="77724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Hall A: g2p/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status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703" y="3552825"/>
            <a:ext cx="3282783" cy="280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" y="861682"/>
            <a:ext cx="4481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SC Target magnet problem – successfully modified Hall B target!</a:t>
            </a:r>
            <a:endParaRPr lang="en-US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228600" indent="-228600">
              <a:buClr>
                <a:schemeClr val="tx1"/>
              </a:buClr>
            </a:pPr>
            <a:endParaRPr lang="en-US" sz="8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228600" indent="-228600"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Late start prevented higher Q</a:t>
            </a:r>
            <a:r>
              <a:rPr lang="en-US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running</a:t>
            </a:r>
          </a:p>
          <a:p>
            <a:pPr marL="685800" lvl="1" indent="-228600">
              <a:buClr>
                <a:schemeClr val="tx1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   Physics impact minor</a:t>
            </a:r>
            <a:endParaRPr lang="en-US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685800" lvl="1" indent="-228600">
              <a:buClr>
                <a:schemeClr val="tx1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 3"/>
              </a:rPr>
              <a:t>-   Lost one high Q</a:t>
            </a:r>
            <a:r>
              <a:rPr lang="en-US" baseline="30000" dirty="0" smtClean="0">
                <a:latin typeface="Arial" pitchFamily="34" charset="0"/>
                <a:cs typeface="Arial" pitchFamily="34" charset="0"/>
                <a:sym typeface="Wingdings 3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 3"/>
              </a:rPr>
              <a:t> data point for g</a:t>
            </a:r>
            <a:r>
              <a:rPr lang="en-US" baseline="-25000" dirty="0" smtClean="0">
                <a:latin typeface="Arial" pitchFamily="34" charset="0"/>
                <a:cs typeface="Arial" pitchFamily="34" charset="0"/>
                <a:sym typeface="Wingdings 3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  <a:sym typeface="Wingdings 3"/>
              </a:rPr>
              <a:t>p</a:t>
            </a:r>
            <a:endParaRPr lang="en-US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685800" lvl="1" indent="-228600">
              <a:buClr>
                <a:schemeClr val="tx1"/>
              </a:buCl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 3"/>
              </a:rPr>
              <a:t>For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 3"/>
              </a:rPr>
              <a:t>G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  <a:sym typeface="Wingdings 3"/>
              </a:rPr>
              <a:t>e</a:t>
            </a:r>
            <a:r>
              <a:rPr lang="en-US" baseline="30000" dirty="0" err="1" smtClean="0">
                <a:latin typeface="Arial" pitchFamily="34" charset="0"/>
                <a:cs typeface="Arial" pitchFamily="34" charset="0"/>
                <a:sym typeface="Wingdings 3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 3"/>
              </a:rPr>
              <a:t> overlap points lost</a:t>
            </a:r>
          </a:p>
          <a:p>
            <a:pPr marL="685800" lvl="1" indent="-228600">
              <a:buClr>
                <a:schemeClr val="tx1"/>
              </a:buClr>
              <a:buFontTx/>
              <a:buChar char="-"/>
            </a:pPr>
            <a:endParaRPr lang="en-US" sz="8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228600" indent="-228600"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 3"/>
              </a:rPr>
              <a:t>DAQ speed/HRS at 7-8 KHz (&lt;30%</a:t>
            </a:r>
          </a:p>
          <a:p>
            <a:pPr marL="228600" indent="-228600">
              <a:buClr>
                <a:schemeClr val="tx1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 3"/>
              </a:rPr>
              <a:t>    dead time) compensates for lost time</a:t>
            </a:r>
          </a:p>
        </p:txBody>
      </p:sp>
      <p:pic>
        <p:nvPicPr>
          <p:cNvPr id="7" name="Picture 6" descr="radius_v5(2)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4530" y="4124965"/>
            <a:ext cx="1941366" cy="21244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radius_mag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0704" y="4125159"/>
            <a:ext cx="1934952" cy="211741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76200" y="1242025"/>
            <a:ext cx="6851903" cy="50921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"/>
            <a:ext cx="9144000" cy="719328"/>
          </a:xfrm>
        </p:spPr>
        <p:txBody>
          <a:bodyPr wrap="none">
            <a:noAutofit/>
          </a:bodyPr>
          <a:lstStyle/>
          <a:p>
            <a:pPr algn="l"/>
            <a:r>
              <a:rPr lang="en-US" sz="2000" dirty="0" smtClean="0"/>
              <a:t>   </a:t>
            </a:r>
            <a:r>
              <a:rPr lang="en-US" sz="2400" i="0" dirty="0" smtClean="0"/>
              <a:t>Status of Single Meson Production on Protons &amp; Neutrons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Zapf Dingbats"/>
                <a:cs typeface="Zapf Dingbats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Zapf Dingbats"/>
                <a:cs typeface="Zapf Dingbats"/>
              </a:rPr>
              <a:t>published</a:t>
            </a:r>
            <a:r>
              <a:rPr lang="en-US" sz="2000" dirty="0" smtClean="0"/>
              <a:t>		 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✔</a:t>
            </a:r>
            <a:r>
              <a:rPr lang="en-US" sz="2000" dirty="0" smtClean="0">
                <a:solidFill>
                  <a:srgbClr val="4F6228"/>
                </a:solidFill>
                <a:latin typeface="Zapf Dingbats"/>
                <a:ea typeface="Zapf Dingbats"/>
                <a:cs typeface="Zapf Dingbat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Zapf Dingbats"/>
                <a:cs typeface="Zapf Dingbats"/>
              </a:rPr>
              <a:t>- acquired</a:t>
            </a:r>
            <a:r>
              <a:rPr lang="en-US" sz="2000" dirty="0" smtClean="0"/>
              <a:t> 		</a:t>
            </a:r>
            <a:r>
              <a:rPr lang="en-US" sz="2000" dirty="0" smtClean="0">
                <a:solidFill>
                  <a:srgbClr val="00D7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2000" dirty="0" smtClean="0">
                <a:ln>
                  <a:solidFill>
                    <a:srgbClr val="0000FF"/>
                  </a:solidFill>
                </a:ln>
                <a:latin typeface="Zapf Dingbats"/>
                <a:ea typeface="Zapf Dingbats"/>
                <a:cs typeface="Zapf Dingbats"/>
              </a:rPr>
              <a:t> </a:t>
            </a:r>
            <a:r>
              <a:rPr lang="en-US" sz="2000" dirty="0" smtClean="0">
                <a:solidFill>
                  <a:srgbClr val="00D700"/>
                </a:solidFill>
                <a:ea typeface="Zapf Dingbats"/>
                <a:cs typeface="Zapf Dingbats"/>
              </a:rPr>
              <a:t>-</a:t>
            </a:r>
            <a:r>
              <a:rPr lang="en-US" sz="2000" dirty="0" smtClean="0">
                <a:ln>
                  <a:solidFill>
                    <a:srgbClr val="0000FF"/>
                  </a:solidFill>
                </a:ln>
                <a:solidFill>
                  <a:srgbClr val="000000"/>
                </a:solidFill>
                <a:ea typeface="Zapf Dingbats"/>
                <a:cs typeface="Zapf Dingbats"/>
              </a:rPr>
              <a:t> </a:t>
            </a:r>
            <a:r>
              <a:rPr lang="en-US" sz="2000" dirty="0" err="1" smtClean="0"/>
              <a:t>HDIce</a:t>
            </a:r>
            <a:endParaRPr lang="en-US" sz="2000" dirty="0">
              <a:ln>
                <a:solidFill>
                  <a:srgbClr val="0000FF"/>
                </a:solidFill>
              </a:ln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5447" y="1357299"/>
          <a:ext cx="6696456" cy="480635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46651"/>
                <a:gridCol w="341656"/>
                <a:gridCol w="341656"/>
                <a:gridCol w="444151"/>
                <a:gridCol w="375826"/>
                <a:gridCol w="353041"/>
                <a:gridCol w="455541"/>
                <a:gridCol w="421382"/>
                <a:gridCol w="341648"/>
                <a:gridCol w="478329"/>
                <a:gridCol w="409988"/>
                <a:gridCol w="409988"/>
                <a:gridCol w="409988"/>
                <a:gridCol w="341643"/>
                <a:gridCol w="341656"/>
                <a:gridCol w="341656"/>
                <a:gridCol w="341656"/>
              </a:tblGrid>
              <a:tr h="283122">
                <a:tc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T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P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F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G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H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0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0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0" baseline="-25000" dirty="0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83122">
                <a:tc gridSpan="17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pη</a:t>
                      </a:r>
                      <a:endParaRPr lang="en-US" sz="12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200" dirty="0" smtClean="0">
                          <a:latin typeface="+mn-lt"/>
                          <a:cs typeface="Calibri"/>
                        </a:rPr>
                        <a:t>’</a:t>
                      </a:r>
                      <a:endParaRPr lang="en-US" sz="12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pω</a:t>
                      </a:r>
                      <a:endParaRPr lang="en-US" sz="12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8520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200" dirty="0" smtClean="0">
                          <a:latin typeface="+mn-lt"/>
                          <a:cs typeface="Calibri"/>
                        </a:rPr>
                        <a:t>Λ</a:t>
                      </a:r>
                      <a:endParaRPr lang="en-US" sz="12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200" dirty="0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</a:tr>
              <a:tr h="26921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  <a:tr h="283122">
                <a:tc gridSpan="17">
                  <a:txBody>
                    <a:bodyPr/>
                    <a:lstStyle/>
                    <a:p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noFill/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baseline="0" dirty="0" err="1" smtClean="0">
                          <a:latin typeface="+mn-lt"/>
                          <a:cs typeface="Times New Roman"/>
                        </a:rPr>
                        <a:t>pρ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r>
                        <a:rPr lang="en-US" sz="1200" baseline="0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+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Λ</a:t>
                      </a:r>
                      <a:endParaRPr lang="en-US" sz="12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0*</a:t>
                      </a:r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28928" y="1585375"/>
            <a:ext cx="152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Proton targets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0264" y="4124359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Neutron targets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3791712" y="1924451"/>
            <a:ext cx="3060191" cy="1414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Tahoma"/>
                <a:cs typeface="Tahoma"/>
              </a:rPr>
              <a:t>Data taking completed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Tahoma"/>
                <a:cs typeface="Tahoma"/>
              </a:rPr>
              <a:t>With g9b-FROST</a:t>
            </a:r>
            <a:endParaRPr lang="en-US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9520" y="4481499"/>
            <a:ext cx="3072383" cy="83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dirty="0" smtClean="0">
                <a:solidFill>
                  <a:srgbClr val="000000"/>
                </a:solidFill>
                <a:latin typeface="Tahoma"/>
                <a:cs typeface="Tahoma"/>
              </a:rPr>
              <a:t>Underway in G14-HD run</a:t>
            </a:r>
            <a:endParaRPr lang="en-US" sz="1600" b="0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1" name="Picture 3" descr="P4270007.JPG"/>
          <p:cNvPicPr>
            <a:picLocks noChangeAspect="1"/>
          </p:cNvPicPr>
          <p:nvPr/>
        </p:nvPicPr>
        <p:blipFill>
          <a:blip r:embed="rId3" cstate="print"/>
          <a:srcRect t="7692" b="21153"/>
          <a:stretch>
            <a:fillRect/>
          </a:stretch>
        </p:blipFill>
        <p:spPr bwMode="auto">
          <a:xfrm rot="5400000">
            <a:off x="6172845" y="3558580"/>
            <a:ext cx="3619503" cy="1931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5942" y="1009650"/>
            <a:ext cx="1677459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TextBox 13"/>
          <p:cNvSpPr txBox="1"/>
          <p:nvPr/>
        </p:nvSpPr>
        <p:spPr>
          <a:xfrm>
            <a:off x="803183" y="872693"/>
            <a:ext cx="554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Technical progress on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HDIce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target in J. Gomez’ talk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224216" y="4481499"/>
            <a:ext cx="308919" cy="245733"/>
          </a:xfrm>
          <a:prstGeom prst="rect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i="0" dirty="0" smtClean="0">
                <a:solidFill>
                  <a:schemeClr val="tx1"/>
                </a:solidFill>
              </a:rPr>
              <a:t>First double asymmetry </a:t>
            </a:r>
            <a:r>
              <a:rPr lang="en-US" sz="4000" b="1" i="0" dirty="0" smtClean="0">
                <a:solidFill>
                  <a:srgbClr val="0033CC"/>
                </a:solidFill>
              </a:rPr>
              <a:t>E</a:t>
            </a:r>
            <a:r>
              <a:rPr lang="en-US" sz="4000" b="1" i="0" baseline="30000" dirty="0" smtClean="0">
                <a:solidFill>
                  <a:srgbClr val="0033CC"/>
                </a:solidFill>
              </a:rPr>
              <a:t>n</a:t>
            </a:r>
            <a:r>
              <a:rPr lang="en-US" sz="4000" b="1" i="0" dirty="0" smtClean="0">
                <a:solidFill>
                  <a:schemeClr val="tx1"/>
                </a:solidFill>
              </a:rPr>
              <a:t> on neutron</a:t>
            </a:r>
            <a:endParaRPr lang="en-US" sz="4000" b="1" i="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479245"/>
            <a:ext cx="2133600" cy="365125"/>
          </a:xfrm>
          <a:prstGeom prst="rect">
            <a:avLst/>
          </a:prstGeom>
        </p:spPr>
        <p:txBody>
          <a:bodyPr/>
          <a:lstStyle/>
          <a:p>
            <a:fld id="{8ED2E089-6DF7-1940-BC69-73C92AB2C338}" type="datetime1">
              <a:rPr lang="en-US" smtClean="0"/>
              <a:pPr/>
              <a:t>5/9/12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79245"/>
            <a:ext cx="2133600" cy="365125"/>
          </a:xfrm>
          <a:prstGeom prst="rect">
            <a:avLst/>
          </a:prstGeom>
        </p:spPr>
        <p:txBody>
          <a:bodyPr/>
          <a:lstStyle/>
          <a:p>
            <a:fld id="{EF9D244A-B824-BC42-98D2-9BEC7439D87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34889"/>
          <a:stretch>
            <a:fillRect/>
          </a:stretch>
        </p:blipFill>
        <p:spPr>
          <a:xfrm>
            <a:off x="3548997" y="1672798"/>
            <a:ext cx="5570600" cy="2154343"/>
          </a:xfrm>
          <a:prstGeom prst="rect">
            <a:avLst/>
          </a:prstGeom>
          <a:ln w="28575" cmpd="sng">
            <a:solidFill>
              <a:srgbClr val="17375E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35028"/>
          <a:stretch>
            <a:fillRect/>
          </a:stretch>
        </p:blipFill>
        <p:spPr>
          <a:xfrm>
            <a:off x="3548997" y="4218652"/>
            <a:ext cx="5558730" cy="2189870"/>
          </a:xfrm>
          <a:prstGeom prst="rect">
            <a:avLst/>
          </a:prstGeom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142230" y="1327157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W=1.575 GeV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61546" y="1341978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W=1.635 GeV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2230" y="3869515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W=1.745 GeV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2488" y="3869515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W=1.800 GeV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9181" y="826850"/>
            <a:ext cx="159650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483642" y="941672"/>
            <a:ext cx="211685" cy="1588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88957" y="945910"/>
            <a:ext cx="211685" cy="1588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01211" y="1117012"/>
            <a:ext cx="359822" cy="1588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086133" y="1982055"/>
            <a:ext cx="160066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SAID extrapolation from proton data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Arrow Connector 29"/>
          <p:cNvCxnSpPr>
            <a:stCxn id="26" idx="1"/>
          </p:cNvCxnSpPr>
          <p:nvPr/>
        </p:nvCxnSpPr>
        <p:spPr>
          <a:xfrm flipH="1">
            <a:off x="6733111" y="2212888"/>
            <a:ext cx="353022" cy="92333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090" y="997173"/>
            <a:ext cx="32997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Graphs show sample of  double polarization asymmetries with circular photons and longitudinal neutron (D)  polarization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from ongoing </a:t>
            </a:r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HDIce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run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red line is from a fit to the </a:t>
            </a:r>
            <a:r>
              <a:rPr lang="en-US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b="1" i="1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asymmetry on protons. The discrepancy with the data at higher mass shows that excited neutrons have a different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structure from excited protons.  </a:t>
            </a:r>
          </a:p>
          <a:p>
            <a:pPr marL="285750" indent="-285750">
              <a:buFont typeface="Arial"/>
              <a:buChar char="•"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Data will be used in global coupled channel analyses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to identify excited neutron states.  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9856759">
            <a:off x="4772866" y="3732231"/>
            <a:ext cx="2767012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4000" b="1" i="1" dirty="0">
                <a:solidFill>
                  <a:srgbClr val="7F7F7F"/>
                </a:solidFill>
              </a:rPr>
              <a:t>Preliminary</a:t>
            </a:r>
          </a:p>
          <a:p>
            <a:r>
              <a:rPr lang="en-US" sz="1800" b="1" i="1" dirty="0">
                <a:solidFill>
                  <a:srgbClr val="7F7F7F"/>
                </a:solidFill>
              </a:rPr>
              <a:t>     N. </a:t>
            </a:r>
            <a:r>
              <a:rPr lang="en-US" sz="1800" b="1" i="1" dirty="0" err="1">
                <a:solidFill>
                  <a:srgbClr val="7F7F7F"/>
                </a:solidFill>
              </a:rPr>
              <a:t>Walford</a:t>
            </a:r>
            <a:r>
              <a:rPr lang="en-US" sz="1800" b="1" i="1" dirty="0">
                <a:solidFill>
                  <a:srgbClr val="7F7F7F"/>
                </a:solidFill>
              </a:rPr>
              <a:t> - CUA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584" y="2038848"/>
            <a:ext cx="2594515" cy="19448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6674" y="39624"/>
            <a:ext cx="8925257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Qweak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Measuring the weak charge of the proton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ba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591" y="2048121"/>
            <a:ext cx="2189790" cy="291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/>
          <p:cNvSpPr txBox="1"/>
          <p:nvPr/>
        </p:nvSpPr>
        <p:spPr>
          <a:xfrm>
            <a:off x="6657733" y="783214"/>
            <a:ext cx="2324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cs typeface="Arial" pitchFamily="34" charset="0"/>
              </a:rPr>
              <a:t>= (1 – 4 sin</a:t>
            </a:r>
            <a:r>
              <a:rPr lang="en-US" sz="2000" b="1" baseline="30000" dirty="0" smtClean="0">
                <a:solidFill>
                  <a:srgbClr val="C00000"/>
                </a:solidFill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000" b="1" baseline="-25000" dirty="0" smtClean="0">
                <a:solidFill>
                  <a:srgbClr val="C00000"/>
                </a:solidFill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14" y="847792"/>
            <a:ext cx="79046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/>
            <a:r>
              <a:rPr lang="en-US" sz="1600" dirty="0" smtClean="0">
                <a:latin typeface="Arial" pitchFamily="34" charset="0"/>
                <a:cs typeface="Arial" pitchFamily="34" charset="0"/>
              </a:rPr>
              <a:t>•	Precision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measurement of the proton’s weak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charge</a:t>
            </a:r>
          </a:p>
          <a:p>
            <a:pPr marL="228600" indent="-228600"/>
            <a:r>
              <a:rPr lang="en-US" sz="1600" dirty="0" smtClean="0">
                <a:latin typeface="Arial" pitchFamily="34" charset="0"/>
                <a:cs typeface="Arial" pitchFamily="34" charset="0"/>
              </a:rPr>
              <a:t>•	Search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for parity-violating new physics up to the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~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TeV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scale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Beam: routine data-taking at 180 </a:t>
            </a:r>
            <a:r>
              <a:rPr lang="en-US" sz="1600" dirty="0" err="1" smtClean="0">
                <a:latin typeface="Symbol" pitchFamily="18" charset="2"/>
                <a:cs typeface="Arial" pitchFamily="34" charset="0"/>
              </a:rPr>
              <a:t>m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@ ~85+% polarization, with 960 Hz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flip</a:t>
            </a:r>
          </a:p>
          <a:p>
            <a:pPr marL="228600" indent="-228600"/>
            <a:r>
              <a:rPr lang="en-US" sz="1600" dirty="0" smtClean="0">
                <a:latin typeface="Arial" pitchFamily="34" charset="0"/>
                <a:cs typeface="Arial" pitchFamily="34" charset="0"/>
              </a:rPr>
              <a:t>•	No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show-stoppers found, on track for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(close to) proposed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4% precision on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sz="1600" i="1" baseline="30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Weak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6511710" y="5909841"/>
            <a:ext cx="21527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1400" dirty="0" err="1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Isovector</a:t>
            </a:r>
            <a:r>
              <a:rPr lang="en-US" sz="1400" dirty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 weak charge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4145" y="2045389"/>
            <a:ext cx="2222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Q</a:t>
            </a:r>
            <a:r>
              <a:rPr lang="en-US" sz="16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P</a:t>
            </a:r>
            <a:r>
              <a:rPr lang="en-US" sz="160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W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= - 2 (2C</a:t>
            </a:r>
            <a:r>
              <a:rPr lang="en-US" sz="160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1u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+ C</a:t>
            </a:r>
            <a:r>
              <a:rPr lang="en-US" sz="160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1d 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)</a:t>
            </a:r>
            <a:endParaRPr 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24" name="Picture 23" descr="Screen shot 2Qweak C1u-C1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332844" y="2424329"/>
            <a:ext cx="3728177" cy="345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6131147" y="4966782"/>
            <a:ext cx="1666935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000099"/>
                </a:solidFill>
                <a:latin typeface="Helvetica"/>
                <a:cs typeface="Helvetica"/>
              </a:rPr>
              <a:t>Young, Carlini, </a:t>
            </a:r>
          </a:p>
          <a:p>
            <a:pPr defTabSz="914400"/>
            <a:r>
              <a:rPr lang="en-US" sz="1000" b="1" dirty="0" smtClean="0">
                <a:solidFill>
                  <a:srgbClr val="000099"/>
                </a:solidFill>
                <a:latin typeface="Helvetica"/>
                <a:cs typeface="Helvetica"/>
              </a:rPr>
              <a:t>Thomas &amp; Roche, PRL</a:t>
            </a:r>
            <a:endParaRPr lang="en-US" sz="1000" b="1" dirty="0">
              <a:solidFill>
                <a:srgbClr val="000099"/>
              </a:solidFill>
              <a:latin typeface="Helvetica"/>
              <a:cs typeface="Helvetica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 rot="16200000">
            <a:off x="4192152" y="3947031"/>
            <a:ext cx="20157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400" b="1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Isoscalar</a:t>
            </a:r>
            <a:r>
              <a:rPr lang="en-US" sz="1400" dirty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 weak charge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6974" y="5672513"/>
            <a:ext cx="1963776" cy="646331"/>
          </a:xfrm>
          <a:prstGeom prst="rect">
            <a:avLst/>
          </a:prstGeom>
          <a:solidFill>
            <a:srgbClr val="FFFF00"/>
          </a:solidFill>
          <a:ln w="34925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Anticipated constraints if </a:t>
            </a:r>
          </a:p>
          <a:p>
            <a:pPr defTabSz="914400"/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Q</a:t>
            </a:r>
            <a:r>
              <a:rPr lang="en-US" sz="1200" baseline="30000" dirty="0" smtClean="0">
                <a:solidFill>
                  <a:srgbClr val="002060"/>
                </a:solidFill>
                <a:latin typeface="Helvetica"/>
                <a:cs typeface="Helvetica"/>
              </a:rPr>
              <a:t>P</a:t>
            </a:r>
            <a:r>
              <a:rPr lang="en-US" sz="1200" baseline="-25000" dirty="0" smtClean="0">
                <a:solidFill>
                  <a:srgbClr val="002060"/>
                </a:solidFill>
                <a:latin typeface="Helvetica"/>
                <a:cs typeface="Helvetica"/>
              </a:rPr>
              <a:t>W</a:t>
            </a:r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  is consistent with the Standard Model.</a:t>
            </a:r>
            <a:endParaRPr lang="en-US" sz="1200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  <p:cxnSp>
        <p:nvCxnSpPr>
          <p:cNvPr id="27" name="Straight Arrow Connector 26"/>
          <p:cNvCxnSpPr>
            <a:stCxn id="21" idx="1"/>
            <a:endCxn id="20" idx="3"/>
          </p:cNvCxnSpPr>
          <p:nvPr/>
        </p:nvCxnSpPr>
        <p:spPr bwMode="auto">
          <a:xfrm flipH="1" flipV="1">
            <a:off x="6000750" y="5995679"/>
            <a:ext cx="510960" cy="680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arrow" w="med" len="med"/>
            <a:tailEnd type="none"/>
          </a:ln>
          <a:effectLst/>
        </p:spPr>
      </p:cxnSp>
      <p:pic>
        <p:nvPicPr>
          <p:cNvPr id="16" name="Picture 15" descr="qweakopenhouse.jpg"/>
          <p:cNvPicPr>
            <a:picLocks noChangeAspect="1"/>
          </p:cNvPicPr>
          <p:nvPr/>
        </p:nvPicPr>
        <p:blipFill>
          <a:blip r:embed="rId7" cstate="print"/>
          <a:srcRect l="29086"/>
          <a:stretch>
            <a:fillRect/>
          </a:stretch>
        </p:blipFill>
        <p:spPr>
          <a:xfrm>
            <a:off x="1724025" y="3857847"/>
            <a:ext cx="2118408" cy="255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16634" y="97973"/>
            <a:ext cx="8915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Experimental Nuclear Physics - Outline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228600" y="228600"/>
            <a:ext cx="2209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256" y="1468323"/>
            <a:ext cx="871668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Status &amp; Accomplishments of 6-GeV Program</a:t>
            </a:r>
          </a:p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Progress since 2009 S&amp;T Review</a:t>
            </a:r>
          </a:p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Planning for the long down – key efforts to support 12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Plan for commissioning and early experiments</a:t>
            </a:r>
          </a:p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Planning for longer term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674" y="36673"/>
            <a:ext cx="8925257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Qweak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Progress &amp; Success!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20"/>
          <p:cNvGrpSpPr/>
          <p:nvPr/>
        </p:nvGrpSpPr>
        <p:grpSpPr>
          <a:xfrm>
            <a:off x="527116" y="890100"/>
            <a:ext cx="8083484" cy="5513954"/>
            <a:chOff x="527116" y="840672"/>
            <a:chExt cx="8083484" cy="5513954"/>
          </a:xfrm>
        </p:grpSpPr>
        <p:sp>
          <p:nvSpPr>
            <p:cNvPr id="4" name="Rectangle 3"/>
            <p:cNvSpPr/>
            <p:nvPr/>
          </p:nvSpPr>
          <p:spPr bwMode="auto">
            <a:xfrm>
              <a:off x="527116" y="840672"/>
              <a:ext cx="8083484" cy="551395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92100" dist="139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pic>
          <p:nvPicPr>
            <p:cNvPr id="2" name="Picture 1" descr="Qweak Statistics v2.pdf"/>
            <p:cNvPicPr>
              <a:picLocks noChangeAspect="1"/>
            </p:cNvPicPr>
            <p:nvPr/>
          </p:nvPicPr>
          <p:blipFill>
            <a:blip r:embed="rId2" cstate="print"/>
            <a:srcRect l="751" t="1105" r="751" b="1105"/>
            <a:stretch>
              <a:fillRect/>
            </a:stretch>
          </p:blipFill>
          <p:spPr>
            <a:xfrm>
              <a:off x="631891" y="916872"/>
              <a:ext cx="7923443" cy="5345361"/>
            </a:xfrm>
            <a:prstGeom prst="rect">
              <a:avLst/>
            </a:prstGeom>
          </p:spPr>
        </p:pic>
        <p:pic>
          <p:nvPicPr>
            <p:cNvPr id="2293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5286" y="1668745"/>
              <a:ext cx="2386815" cy="944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 bwMode="auto">
            <a:xfrm>
              <a:off x="1035781" y="6003858"/>
              <a:ext cx="7339476" cy="2660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grpSp>
          <p:nvGrpSpPr>
            <p:cNvPr id="6" name="Group 16"/>
            <p:cNvGrpSpPr/>
            <p:nvPr/>
          </p:nvGrpSpPr>
          <p:grpSpPr>
            <a:xfrm>
              <a:off x="1323985" y="6016381"/>
              <a:ext cx="6411760" cy="246221"/>
              <a:chOff x="1323985" y="6016381"/>
              <a:chExt cx="6411760" cy="246221"/>
            </a:xfrm>
          </p:grpSpPr>
          <p:sp>
            <p:nvSpPr>
              <p:cNvPr id="8" name="Rectangle 7"/>
              <p:cNvSpPr/>
              <p:nvPr/>
            </p:nvSpPr>
            <p:spPr>
              <a:xfrm rot="19387572">
                <a:off x="1323985" y="6016381"/>
                <a:ext cx="60785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8/20/10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 rot="19387572">
                <a:off x="2111410" y="6016381"/>
                <a:ext cx="67839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11/20/10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19387572">
                <a:off x="3013086" y="6016381"/>
                <a:ext cx="60785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2/20/11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19387572">
                <a:off x="3823076" y="6016381"/>
                <a:ext cx="60785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5/20/11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19387572">
                <a:off x="4661275" y="6016381"/>
                <a:ext cx="60785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8/20/11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19387572">
                <a:off x="5412285" y="6016381"/>
                <a:ext cx="67839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11/20/11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19387572">
                <a:off x="6289686" y="6016381"/>
                <a:ext cx="60785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2/20/12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9387572">
                <a:off x="7127886" y="6016381"/>
                <a:ext cx="60785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5/20/12</a:t>
                </a:r>
              </a:p>
            </p:txBody>
          </p:sp>
        </p:grpSp>
        <p:pic>
          <p:nvPicPr>
            <p:cNvPr id="22938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37270" r="8977" b="22306"/>
            <a:stretch>
              <a:fillRect/>
            </a:stretch>
          </p:blipFill>
          <p:spPr bwMode="auto">
            <a:xfrm>
              <a:off x="7517501" y="4992786"/>
              <a:ext cx="905256" cy="456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 bwMode="auto">
            <a:xfrm>
              <a:off x="7541776" y="5000875"/>
              <a:ext cx="914400" cy="46124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304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Planning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for the Down – De-installation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pic>
        <p:nvPicPr>
          <p:cNvPr id="4" name="Picture 3" descr="qweakopenhouse.jpg"/>
          <p:cNvPicPr>
            <a:picLocks noChangeAspect="1"/>
          </p:cNvPicPr>
          <p:nvPr/>
        </p:nvPicPr>
        <p:blipFill>
          <a:blip r:embed="rId2" cstate="print"/>
          <a:srcRect l="24974"/>
          <a:stretch>
            <a:fillRect/>
          </a:stretch>
        </p:blipFill>
        <p:spPr>
          <a:xfrm>
            <a:off x="6827520" y="934998"/>
            <a:ext cx="2111465" cy="240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2" descr="DSC_0097"/>
          <p:cNvPicPr>
            <a:picLocks noChangeAspect="1" noChangeArrowheads="1"/>
          </p:cNvPicPr>
          <p:nvPr/>
        </p:nvPicPr>
        <p:blipFill>
          <a:blip r:embed="rId3"/>
          <a:srcRect l="20639" t="21431" r="38947" b="18397"/>
          <a:stretch>
            <a:fillRect/>
          </a:stretch>
        </p:blipFill>
        <p:spPr bwMode="auto">
          <a:xfrm>
            <a:off x="4098799" y="931574"/>
            <a:ext cx="2463637" cy="240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 r="-2259"/>
          <a:stretch>
            <a:fillRect/>
          </a:stretch>
        </p:blipFill>
        <p:spPr bwMode="auto">
          <a:xfrm>
            <a:off x="164974" y="906042"/>
            <a:ext cx="3721226" cy="273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155449" y="3790951"/>
            <a:ext cx="85684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Plans for CLAS, SOS (and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Qweak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de-installation in place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70% of scope planned for FY12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Labor planning completed</a:t>
            </a:r>
          </a:p>
          <a:p>
            <a:pPr marL="914400" lvl="1" indent="-457200"/>
            <a:r>
              <a:rPr lang="en-US" dirty="0" smtClean="0">
                <a:latin typeface="Arial" pitchFamily="34" charset="0"/>
                <a:cs typeface="Arial" pitchFamily="34" charset="0"/>
              </a:rPr>
              <a:t>–	assistance from Physics and Engineering in crunch time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Plans for storage of detector components to be salvaged in place</a:t>
            </a:r>
          </a:p>
          <a:p>
            <a:pPr marL="914400" lvl="1" indent="-457200"/>
            <a:r>
              <a:rPr lang="en-US" dirty="0" smtClean="0">
                <a:latin typeface="Arial" pitchFamily="34" charset="0"/>
                <a:cs typeface="Arial" pitchFamily="34" charset="0"/>
              </a:rPr>
              <a:t>–	e.g., frames prepared for CLAS/FTOF components to be used in future Hall C/SRC experiment led by Tel Aviv group</a:t>
            </a:r>
          </a:p>
          <a:p>
            <a:pPr marL="914400" lvl="1" indent="-457200"/>
            <a:r>
              <a:rPr lang="en-US" dirty="0" smtClean="0">
                <a:latin typeface="Arial" pitchFamily="34" charset="0"/>
                <a:cs typeface="Arial" pitchFamily="34" charset="0"/>
              </a:rPr>
              <a:t>–	and of course for components to be recycled for 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304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Planning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for the Down - Space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pic>
        <p:nvPicPr>
          <p:cNvPr id="3" name="Picture 2" descr="IMG_1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82905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IMG_1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4608" y="82905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IMG_1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64540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IMG_1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4608" y="364540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601348" y="829056"/>
            <a:ext cx="3744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Experimental Staging Building</a:t>
            </a:r>
          </a:p>
          <a:p>
            <a:pPr marL="171450" indent="-171450"/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15,000 Sq. Ft., temperature controlled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Home for detectors moving in and out of Hall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Hall D/</a:t>
            </a:r>
            <a:r>
              <a:rPr lang="en-US" sz="1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Bcal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 Hall B/PCAL, Hall B/DC, HKS/HES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5431" y="847344"/>
            <a:ext cx="3070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Chalet Building 98</a:t>
            </a:r>
          </a:p>
          <a:p>
            <a:pPr marL="171450" indent="-171450"/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4,400 Sq. Ft., temperature controlled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Future home for various Hall workshops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Hall B/FTOF construction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448" y="3645408"/>
            <a:ext cx="2860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TEDF High Bay</a:t>
            </a:r>
          </a:p>
          <a:p>
            <a:pPr marL="171450" indent="-171450"/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4,600 Sq. Ft., temperature controlled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Home for detector construction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Hall D space,  Hall B/HTCC &amp; LTCC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6855" y="3663696"/>
            <a:ext cx="3611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Physics Storage Building</a:t>
            </a:r>
          </a:p>
          <a:p>
            <a:pPr marL="171450" indent="-171450"/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15,000 Sq. Ft., floor space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	 5,000 Sq. Ft. mezzanine space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Storage of equipment coming in and out of Hall   (but cleaned up, so emergency space)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304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Planning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for 12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GeV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– Software Review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3443859"/>
            <a:ext cx="838161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Software and Computing Review Committee Charge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The committee is asked to review the state of software and computing developments for the 12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program at Jefferson Lab, with particular emphasis upon</a:t>
            </a:r>
          </a:p>
          <a:p>
            <a:pPr lvl="0"/>
            <a:endParaRPr lang="en-US" sz="800" i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i="1" dirty="0" smtClean="0">
                <a:latin typeface="Arial" pitchFamily="34" charset="0"/>
                <a:cs typeface="Arial" pitchFamily="34" charset="0"/>
              </a:rPr>
              <a:t>	Detector simulation, calibration, and event analysis</a:t>
            </a:r>
          </a:p>
          <a:p>
            <a:pPr lvl="0"/>
            <a:r>
              <a:rPr lang="en-US" i="1" dirty="0" smtClean="0">
                <a:latin typeface="Arial" pitchFamily="34" charset="0"/>
                <a:cs typeface="Arial" pitchFamily="34" charset="0"/>
              </a:rPr>
              <a:t>	Workflow tools for production analysis</a:t>
            </a:r>
          </a:p>
          <a:p>
            <a:endParaRPr lang="en-US" sz="8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The review will cover all 4 halls, including data acquisition, planning for computing resources, and management.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256" y="908304"/>
            <a:ext cx="73853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Software and Computing Review scheduled for June 7 + 8</a:t>
            </a: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tabLst>
                <a:tab pos="342900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	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Convened by Bob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McKeown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tabLst>
                <a:tab pos="342900" algn="l"/>
              </a:tabLst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tabLst>
                <a:tab pos="342900" algn="l"/>
              </a:tabLs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	 Committee:	Torre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Wenaus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(BNL/ATLAS – Chair)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Patricia McBride (FNAL/CMS)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Claude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Marchand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Saclay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/COMPASS)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Martin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Purschke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(BNL/PHENIX)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David Nathan Brown (LBL/Babar)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76325"/>
            <a:ext cx="8496300" cy="5029200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r>
              <a:rPr lang="en-US" dirty="0" smtClean="0"/>
              <a:t>PAC39 scheduled for week of June 18, 2012</a:t>
            </a:r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endParaRPr lang="en-US" dirty="0" smtClean="0"/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r>
              <a:rPr lang="en-US" dirty="0" smtClean="0"/>
              <a:t>Consider new proposals and letters of intent</a:t>
            </a:r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endParaRPr lang="en-US" dirty="0" smtClean="0">
              <a:solidFill>
                <a:srgbClr val="FF0000"/>
              </a:solidFill>
            </a:endParaRPr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</a:rPr>
              <a:t>Hall Leaders to present “early running” plans</a:t>
            </a:r>
          </a:p>
          <a:p>
            <a:pPr marL="914400" indent="-45720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dirty="0" smtClean="0">
                <a:solidFill>
                  <a:srgbClr val="C00000"/>
                </a:solidFill>
              </a:rPr>
              <a:t>-	Select commissioning experiments</a:t>
            </a:r>
          </a:p>
          <a:p>
            <a:pPr marL="914400" indent="-45720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dirty="0" smtClean="0">
                <a:solidFill>
                  <a:srgbClr val="C00000"/>
                </a:solidFill>
              </a:rPr>
              <a:t>-	Discuss early-year physics plans</a:t>
            </a:r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endParaRPr lang="en-US" dirty="0" smtClean="0"/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r>
              <a:rPr lang="en-US" dirty="0" smtClean="0"/>
              <a:t>Discussion of priorities, jeopardy, etc.</a:t>
            </a:r>
          </a:p>
          <a:p>
            <a:pPr marL="914400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dirty="0" smtClean="0"/>
              <a:t>(Jeopardy is the process we used to control the 6-GeV science backlog: if an experiment was not on the running schedule for three years, it had to come back for a PAC reevaluation)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04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Planning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for 12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GeV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– Early Experiments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77341" y="2867468"/>
          <a:ext cx="7212225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1397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2445"/>
                <a:gridCol w="1442445"/>
                <a:gridCol w="1442445"/>
                <a:gridCol w="1442445"/>
                <a:gridCol w="1442445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YEAR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25 (15)*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60 (&lt;10)*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7065" y="23240"/>
            <a:ext cx="9068508" cy="10778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atin typeface="Arial" pitchFamily="34" charset="0"/>
                <a:ea typeface="+mj-ea"/>
                <a:cs typeface="Arial" pitchFamily="34" charset="0"/>
              </a:rPr>
              <a:t>Early Beam Guidance in PAC Days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79" y="5721181"/>
            <a:ext cx="906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* PAC days between parentheses indicate possible choice of energies &lt; 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/pass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422" y="1519885"/>
            <a:ext cx="8885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The table is split in years, but the exact correlation with FY or CY may shift. Treat the entries simply as one-year blocks to give some guidance on the best expectations for startup.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128953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(While 12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machine development is ongoing, we assumed a conversion of actual days to PAC days of less than 50%)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0017" y="803188"/>
            <a:ext cx="495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Fold in planning of beam development by Accelerator/OPS – see A.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Freyberger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talk 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374" y="2496758"/>
            <a:ext cx="720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32 weeks of operations ~ 80 PAC days/Hall   (for Hall multiplicity of 3)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5305" y="6041136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19400" y="1240536"/>
            <a:ext cx="5562600" cy="808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Early    Beam   in   Hall   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863435" y="3187086"/>
            <a:ext cx="1905000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629400" y="4440936"/>
            <a:ext cx="2473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44"/>
          <p:cNvSpPr txBox="1">
            <a:spLocks noChangeArrowheads="1"/>
          </p:cNvSpPr>
          <p:nvPr/>
        </p:nvSpPr>
        <p:spPr bwMode="auto">
          <a:xfrm>
            <a:off x="304800" y="2501286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mo.  Shutdown   </a:t>
            </a:r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4495800" y="2639841"/>
            <a:ext cx="26324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Early   Experiments</a:t>
            </a:r>
            <a:endParaRPr lang="en-US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47"/>
          <p:cNvSpPr txBox="1">
            <a:spLocks noChangeArrowheads="1"/>
          </p:cNvSpPr>
          <p:nvPr/>
        </p:nvSpPr>
        <p:spPr bwMode="auto">
          <a:xfrm>
            <a:off x="1905000" y="2515146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Commissioning  </a:t>
            </a:r>
            <a:endParaRPr lang="en-US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48"/>
          <p:cNvSpPr txBox="1">
            <a:spLocks noChangeArrowheads="1"/>
          </p:cNvSpPr>
          <p:nvPr/>
        </p:nvSpPr>
        <p:spPr bwMode="auto">
          <a:xfrm>
            <a:off x="5334000" y="4898136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SuperBigbite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81200" y="5507738"/>
            <a:ext cx="0" cy="533399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6"/>
          <p:cNvSpPr txBox="1">
            <a:spLocks noChangeArrowheads="1"/>
          </p:cNvSpPr>
          <p:nvPr/>
        </p:nvSpPr>
        <p:spPr bwMode="auto">
          <a:xfrm>
            <a:off x="533400" y="5112886"/>
            <a:ext cx="2279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Beam  1</a:t>
            </a:r>
            <a:r>
              <a:rPr lang="en-US" baseline="30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  to  Hall 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76800" y="3187086"/>
            <a:ext cx="1676400" cy="0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arm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7090" y="804116"/>
            <a:ext cx="25146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/>
              </a:ext>
            </a:extLst>
          </a:blip>
          <a:srcRect/>
          <a:stretch>
            <a:fillRect/>
          </a:stretch>
        </p:blipFill>
        <p:spPr bwMode="auto">
          <a:xfrm>
            <a:off x="6941120" y="4528396"/>
            <a:ext cx="1757077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152400" y="3187086"/>
            <a:ext cx="1676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0" y="3187086"/>
            <a:ext cx="1600200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0890" y="4440936"/>
            <a:ext cx="7620000" cy="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4170220" y="6061916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FY  2015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775" y="6034211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15630" y="6082701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FY  2013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75513" y="6041136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35725" y="6034211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2595" y="6034211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5888185" y="6061921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FY  2016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2209800" y="6075776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FY  2014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7696200" y="6054996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FY  2017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48"/>
          <p:cNvSpPr txBox="1">
            <a:spLocks noChangeArrowheads="1"/>
          </p:cNvSpPr>
          <p:nvPr/>
        </p:nvSpPr>
        <p:spPr bwMode="auto">
          <a:xfrm>
            <a:off x="7058886" y="3654279"/>
            <a:ext cx="2043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SBS  Experiments   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48"/>
          <p:cNvSpPr txBox="1">
            <a:spLocks noChangeArrowheads="1"/>
          </p:cNvSpPr>
          <p:nvPr/>
        </p:nvSpPr>
        <p:spPr bwMode="auto">
          <a:xfrm>
            <a:off x="2514600" y="4447861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SBS Project   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47"/>
          <p:cNvSpPr txBox="1">
            <a:spLocks noChangeArrowheads="1"/>
          </p:cNvSpPr>
          <p:nvPr/>
        </p:nvSpPr>
        <p:spPr bwMode="auto">
          <a:xfrm>
            <a:off x="1759519" y="3233635"/>
            <a:ext cx="2215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APEX  </a:t>
            </a:r>
            <a:r>
              <a:rPr lang="en-US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and/or </a:t>
            </a:r>
            <a:r>
              <a:rPr lang="en-US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PREX  </a:t>
            </a:r>
            <a:endParaRPr lang="en-US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172200" y="3187086"/>
            <a:ext cx="1600200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6"/>
          <p:cNvSpPr txBox="1">
            <a:spLocks noChangeArrowheads="1"/>
          </p:cNvSpPr>
          <p:nvPr/>
        </p:nvSpPr>
        <p:spPr bwMode="auto">
          <a:xfrm>
            <a:off x="4779820" y="3235576"/>
            <a:ext cx="19400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A1n   /   DVCS</a:t>
            </a:r>
            <a:endParaRPr lang="en-US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56"/>
          <p:cNvSpPr txBox="1">
            <a:spLocks noChangeArrowheads="1"/>
          </p:cNvSpPr>
          <p:nvPr/>
        </p:nvSpPr>
        <p:spPr bwMode="auto">
          <a:xfrm>
            <a:off x="3657600" y="5112886"/>
            <a:ext cx="949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en-US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91000" y="5507736"/>
            <a:ext cx="0" cy="533399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24000" y="352653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Dark Matter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30235" y="352653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Neutron Skin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6580" y="3526536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Neutron Spin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Structure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87285" y="3526536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Deeply Virtual Compton Scattering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04365" y="3926380"/>
            <a:ext cx="182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EM  Form  Factors 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  high  Q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14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7065" y="23240"/>
            <a:ext cx="9068508" cy="107782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latin typeface="Arial" pitchFamily="34" charset="0"/>
                <a:ea typeface="+mj-ea"/>
                <a:cs typeface="Arial" pitchFamily="34" charset="0"/>
              </a:rPr>
              <a:t>Hall A Planning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3600" b="1" dirty="0" smtClean="0">
                <a:latin typeface="Arial" pitchFamily="34" charset="0"/>
                <a:ea typeface="+mj-ea"/>
                <a:cs typeface="Arial" pitchFamily="34" charset="0"/>
              </a:rPr>
              <a:t> Draft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00848" y="4049756"/>
            <a:ext cx="761747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HP14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 r="33653"/>
          <a:stretch>
            <a:fillRect/>
          </a:stretch>
        </p:blipFill>
        <p:spPr bwMode="auto">
          <a:xfrm>
            <a:off x="67360" y="1052974"/>
            <a:ext cx="5913310" cy="501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72008"/>
            <a:ext cx="9144000" cy="10778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Arial" pitchFamily="34" charset="0"/>
                <a:ea typeface="+mj-ea"/>
                <a:cs typeface="Arial" pitchFamily="34" charset="0"/>
              </a:rPr>
              <a:t>Hall B planning </a:t>
            </a:r>
            <a:r>
              <a:rPr lang="en-US" sz="1200" b="1" dirty="0" smtClean="0">
                <a:latin typeface="Arial" pitchFamily="34" charset="0"/>
                <a:ea typeface="+mj-ea"/>
                <a:cs typeface="Arial" pitchFamily="34" charset="0"/>
              </a:rPr>
              <a:t>(approved &amp; conditionally approved)</a:t>
            </a:r>
            <a:r>
              <a:rPr lang="en-US" sz="2800" b="1" noProof="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b="1" noProof="0" dirty="0" smtClean="0">
                <a:latin typeface="Arial" pitchFamily="34" charset="0"/>
                <a:ea typeface="+mj-ea"/>
                <a:cs typeface="Arial" pitchFamily="34" charset="0"/>
              </a:rPr>
              <a:t>– </a:t>
            </a:r>
            <a:r>
              <a:rPr lang="en-US" sz="3600" b="1" dirty="0" smtClean="0">
                <a:latin typeface="Arial" pitchFamily="34" charset="0"/>
                <a:ea typeface="+mj-ea"/>
                <a:cs typeface="Arial" pitchFamily="34" charset="0"/>
              </a:rPr>
              <a:t>Draft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8652" y="4918262"/>
            <a:ext cx="302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During first 5 years all approved/CA experiments would get part (or all) of approved time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Hall B CLAs12 w Man3.png"/>
          <p:cNvPicPr>
            <a:picLocks noChangeAspect="1"/>
          </p:cNvPicPr>
          <p:nvPr/>
        </p:nvPicPr>
        <p:blipFill>
          <a:blip r:embed="rId3" cstate="print"/>
          <a:srcRect l="46571" t="38367" b="8871"/>
          <a:stretch>
            <a:fillRect/>
          </a:stretch>
        </p:blipFill>
        <p:spPr bwMode="auto">
          <a:xfrm>
            <a:off x="6118652" y="2471897"/>
            <a:ext cx="2951206" cy="228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67156" y="1136811"/>
            <a:ext cx="300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Experiments with similar equipment and beam/target requirements are combined in Run Groups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065" y="23240"/>
            <a:ext cx="9068508" cy="107782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latin typeface="Arial" pitchFamily="34" charset="0"/>
                <a:ea typeface="+mj-ea"/>
                <a:cs typeface="Arial" pitchFamily="34" charset="0"/>
              </a:rPr>
              <a:t>Hall C Planning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3600" b="1" dirty="0" smtClean="0">
                <a:latin typeface="Arial" pitchFamily="34" charset="0"/>
                <a:ea typeface="+mj-ea"/>
                <a:cs typeface="Arial" pitchFamily="34" charset="0"/>
              </a:rPr>
              <a:t> Draft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" y="816864"/>
            <a:ext cx="9003543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Commissioning “experiment” ~ 25 PAC days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(9 days of) Search for Color Transparency – A(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e,e’p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“Easy coincidence experiment”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p,d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structure functions at large x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“Momentum scans to check acceptance”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(2 days of) 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light nuclei, integrated in 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p,d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run plan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“Momentum scan with point target”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" y="2883408"/>
            <a:ext cx="899744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Year of Experiments ~ 80 PAC days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dependence of basic SIDIS cross sections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“commissions particle id, including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kaons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”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Precise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ratios in SIDIS: CSV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parton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distributions 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“similar kinematics as E12-09-017, push understanding”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L/T separated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e,e’K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): factorization test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“easiest L/T separation”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These three experiments are forming a joint run plan to allow contingencies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" y="5230368"/>
            <a:ext cx="89976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Experiment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g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measurements at fixed Q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“1</a:t>
            </a:r>
            <a:r>
              <a:rPr lang="en-US" i="1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polarized 3He target experiment in Hall C”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		Likely followed by A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measurements at high 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34688" y="1609509"/>
            <a:ext cx="761747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HP14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9154" y="6061365"/>
            <a:ext cx="761747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HP14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3" descr="SHMS-HMS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490495" y="908064"/>
            <a:ext cx="2493818" cy="184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6065" y="23240"/>
            <a:ext cx="9068508" cy="10778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Arial" pitchFamily="34" charset="0"/>
                <a:ea typeface="+mj-ea"/>
                <a:cs typeface="Arial" pitchFamily="34" charset="0"/>
              </a:rPr>
              <a:t>Hall D Planning – Per PAC30/</a:t>
            </a:r>
            <a:r>
              <a:rPr lang="en-US" sz="3200" b="1" dirty="0" err="1" smtClean="0">
                <a:latin typeface="Arial" pitchFamily="34" charset="0"/>
                <a:ea typeface="+mj-ea"/>
                <a:cs typeface="Arial" pitchFamily="34" charset="0"/>
              </a:rPr>
              <a:t>GluEx</a:t>
            </a:r>
            <a:r>
              <a:rPr lang="en-US" sz="3200" b="1" dirty="0" smtClean="0">
                <a:latin typeface="Arial" pitchFamily="34" charset="0"/>
                <a:ea typeface="+mj-ea"/>
                <a:cs typeface="Arial" pitchFamily="34" charset="0"/>
              </a:rPr>
              <a:t> Proposal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788" y="875284"/>
            <a:ext cx="851279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Assumption: electron beam commissioning will be done independently and earlier.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Run I		30 PAC days		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Photon beam equipment and detector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commissioning, including troubleshooting,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alignment, calibration, etc.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Run II		30 PAC days		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‘Physics commissioning‘ with electron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beam energy of &gt;11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an electron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beam current of 200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Run III		60 PAC days	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Full scale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GlueX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running with 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200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e-beam and mostly with linearly polarized photons at the "low“ intensity of 10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Hz in the peak. Commissioning of the high intensity running(10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Hz in the peak).</a:t>
            </a: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This run will address the initial goals of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 the non-strange sector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080" y="5574755"/>
            <a:ext cx="761747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HP15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13300" y="1410957"/>
            <a:ext cx="4216400" cy="2838450"/>
            <a:chOff x="2276475" y="2009775"/>
            <a:chExt cx="4591050" cy="2838450"/>
          </a:xfrm>
        </p:grpSpPr>
        <p:pic>
          <p:nvPicPr>
            <p:cNvPr id="22937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76475" y="2009775"/>
              <a:ext cx="4591050" cy="283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6289589" y="4546055"/>
              <a:ext cx="345989" cy="3021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t_front_page0001.jpg"/>
          <p:cNvPicPr>
            <a:picLocks/>
          </p:cNvPicPr>
          <p:nvPr/>
        </p:nvPicPr>
        <p:blipFill>
          <a:blip r:embed="rId2"/>
          <a:srcRect r="3892" b="6280"/>
          <a:stretch>
            <a:fillRect/>
          </a:stretch>
        </p:blipFill>
        <p:spPr>
          <a:xfrm>
            <a:off x="69473" y="902208"/>
            <a:ext cx="4053718" cy="541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39624" y="51816"/>
            <a:ext cx="9183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First Decade of CEBAF Published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5968" y="1214410"/>
            <a:ext cx="4830168" cy="524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Foreword: A Long Decade of Physics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Making the case for Jefferson Lab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Nucleon Form Factors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Strange Vector Form Factors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Unpolarized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Structure Functions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Spin Structure Functions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Deeply Virtual Exclusive Processes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Lattice QCD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Results from the N* Program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Transition to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Perturbative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QCD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Short-Distance Structure of Nuclei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Medium Modifications of Hadrons &amp;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Partons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Searches for Physics Beyond the SM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Hypernuclear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Spectroscopy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The Free Electron Laser Program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CEBAF Accelerator Achievements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5712" y="814288"/>
            <a:ext cx="2612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Published in 2011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657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Long-Term Planning for Ancillary Equipment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329" y="1171191"/>
            <a:ext cx="892665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Developed FY13-FY18 capital equipment plan including (parts of)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Hall A: SBS basic, SBS neutron, SBS proton, Tritium target, …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Hall B: Forward Tagger, Polarized target, one-sector RICH,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HDIce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-transverse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Hall C: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Beamline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/Compton, Polarized 3He, Target upgrade, large experiments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Hall D: L3 Farm, Forward Calorimeter upgrade, Cherenkov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Division: fast pipelined electronics to rotate amongst Halls for experiments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001" y="4951544"/>
            <a:ext cx="900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Still ongoing discussion: planning for new/upgraded End Station Refrigerator for future high cryogenic demand experiments such as the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Moller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7717" y="1463857"/>
            <a:ext cx="4702095" cy="290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0" y="110718"/>
            <a:ext cx="9144000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50" b="1" dirty="0" smtClean="0">
                <a:latin typeface="Arial" pitchFamily="34" charset="0"/>
                <a:cs typeface="Arial" pitchFamily="34" charset="0"/>
              </a:rPr>
              <a:t>SBS: Provides Lion’s Share of JLab12 Form Factor Program</a:t>
            </a:r>
            <a:endParaRPr lang="en-US" sz="24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009" y="762894"/>
            <a:ext cx="879142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Physics Reach of the Super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Spectrometer in Hall A: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Electromagnetic Form Factors at high Q</a:t>
            </a:r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690563" lvl="1" indent="-233363">
              <a:buFontTx/>
              <a:buChar char="-"/>
              <a:tabLst>
                <a:tab pos="690563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high luminosity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+ open geometry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+ GEM detectors</a:t>
            </a: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90563" lvl="1" indent="-233363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Pushes 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to high Q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90563" lvl="1" indent="-233363">
              <a:buFontTx/>
              <a:buChar char="-"/>
            </a:pPr>
            <a:r>
              <a:rPr lang="en-US" sz="1600" b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Allows for flavor decomposition to distance scales deep inside the nucleon</a:t>
            </a:r>
            <a:endParaRPr lang="en-US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690563" lvl="1" indent="-233363">
              <a:buFontTx/>
              <a:buChar char="-"/>
            </a:pPr>
            <a:endParaRPr lang="en-US" sz="6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Semi-Inclusive Deep Inelastic Scattering</a:t>
            </a:r>
          </a:p>
          <a:p>
            <a:pPr marL="690563" lvl="1" indent="-233363">
              <a:buFontTx/>
              <a:buChar char="-"/>
            </a:pP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Active program foreseen at 12 </a:t>
            </a:r>
            <a:r>
              <a:rPr lang="en-US" sz="16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in Halls A, B, C</a:t>
            </a:r>
          </a:p>
          <a:p>
            <a:pPr marL="690563" lvl="1" indent="-233363">
              <a:buFontTx/>
              <a:buChar char="-"/>
            </a:pP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Approved SBS experiment provides precision data  early on with transversely polarized   </a:t>
            </a:r>
            <a:r>
              <a:rPr lang="en-US" sz="1600" baseline="30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He at large x and Q</a:t>
            </a:r>
            <a:r>
              <a:rPr lang="en-US" sz="1600" baseline="30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690563" lvl="1" indent="-233363">
              <a:buFontTx/>
              <a:buChar char="-"/>
            </a:pPr>
            <a:endParaRPr lang="en-US" sz="6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Possibly also other proposals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/>
              </a:ext>
            </a:extLst>
          </a:blip>
          <a:srcRect/>
          <a:stretch>
            <a:fillRect/>
          </a:stretch>
        </p:blipFill>
        <p:spPr bwMode="auto">
          <a:xfrm>
            <a:off x="623632" y="2303498"/>
            <a:ext cx="2712941" cy="2020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6576"/>
            <a:ext cx="85402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578" y="948906"/>
            <a:ext cx="893156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Period since last S&amp;T review has seen stellar progress</a:t>
            </a: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Many high-profile key results recently coming out</a:t>
            </a:r>
            <a:endParaRPr lang="en-US" sz="1400" i="1" dirty="0" smtClean="0">
              <a:latin typeface="Arial" pitchFamily="34" charset="0"/>
              <a:cs typeface="Arial" pitchFamily="34" charset="0"/>
            </a:endParaRP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Science program grows (e.g., heavy photons, TMD science, SRC-EMC)</a:t>
            </a: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Myriad of technical achievements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Mission accomplished at 6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lvl="2" indent="-457200">
              <a:buFont typeface="Arial" pitchFamily="34" charset="0"/>
              <a:buChar char="•"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Preparation for 12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well advanced</a:t>
            </a: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De-installation tasks well defined and prepared for</a:t>
            </a: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Space available and near-ready for equipment</a:t>
            </a: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Planning for commissioning &amp; early 12-GeV experiments ongoing</a:t>
            </a: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Planning for beam development and ancillary equipment ongoing</a:t>
            </a: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SBS recently approved by DOE/NP</a:t>
            </a:r>
          </a:p>
          <a:p>
            <a:pPr lvl="2">
              <a:buFont typeface="Arial" pitchFamily="34" charset="0"/>
              <a:buChar char="•"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Longer-term vision</a:t>
            </a: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Planning for future projects: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Moller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MIE, SOLID</a:t>
            </a:r>
          </a:p>
          <a:p>
            <a:pPr lvl="2" indent="-396875">
              <a:buFont typeface="Arial" pitchFamily="34" charset="0"/>
              <a:buChar char="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MEIC embodies Future QCD Science at Jefferson Lab</a:t>
            </a:r>
          </a:p>
          <a:p>
            <a:pPr marL="1371600" lvl="4" indent="-457200">
              <a:buFont typeface="Arial" pitchFamily="34" charset="0"/>
              <a:buChar char="•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staff &amp; users played dominant role in EIC science and needs</a:t>
            </a:r>
          </a:p>
          <a:p>
            <a:pPr marL="1371600" lvl="4" indent="-457200">
              <a:buFont typeface="Arial" pitchFamily="34" charset="0"/>
              <a:buChar char="•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spearheaded the integrated detector and interaction region design</a:t>
            </a:r>
          </a:p>
          <a:p>
            <a:pPr marL="1371600" lvl="4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Competitive MEIC design, with intermediate design report near-complete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9922" y="2730678"/>
            <a:ext cx="275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rial" pitchFamily="34" charset="0"/>
                <a:cs typeface="Arial" pitchFamily="34" charset="0"/>
              </a:rPr>
              <a:t>Backup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8661"/>
            <a:ext cx="9144000" cy="746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Physics Results – Not discussed</a:t>
            </a:r>
            <a:endParaRPr lang="en-US" sz="3600" b="1" kern="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753" y="804012"/>
            <a:ext cx="885139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Many more physics results in FY09-FY12, not discussed,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e.g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&amp; 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results at large x &amp; first confirmation of duality in 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Neutron resonance structure &amp; 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from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BoNuS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APEX test measurement provides early result on A’ search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baseline="30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baseline="30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form factor results at high Q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&amp; flavor dependence of form factors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Proton electromagnetic form factor ratio up to Q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= 8.5 GeV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Constraints of 2-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Effects 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Polarization Transfer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/>
                <a:cs typeface="Arial"/>
              </a:rPr>
              <a:t>Electromagnetic decays of Σ</a:t>
            </a:r>
            <a:r>
              <a:rPr lang="en-US" baseline="30000" dirty="0" smtClean="0">
                <a:latin typeface="Arial"/>
                <a:cs typeface="Arial"/>
              </a:rPr>
              <a:t>0,+</a:t>
            </a:r>
            <a:r>
              <a:rPr lang="en-US" dirty="0" smtClean="0">
                <a:latin typeface="Arial"/>
                <a:cs typeface="Arial"/>
              </a:rPr>
              <a:t>(1385) &amp; Branching Ratio of  the Decay of </a:t>
            </a:r>
            <a:r>
              <a:rPr lang="en-US" dirty="0" smtClean="0">
                <a:latin typeface="Symbol" pitchFamily="18" charset="2"/>
                <a:cs typeface="Arial"/>
              </a:rPr>
              <a:t>S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(1385)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N-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parity-violating asymmetries from G0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form factor archival papers &amp; charged-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scaling tests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Differential cross sections for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photo- and electro-production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L/T separated charged-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cross sections up to Q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~ 2.3 GeV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Single and double spin asymmetries in charged-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electro-production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Beam spin asymmetry for semi-inclusive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He and 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He high-q form factor results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Onset of Color Transparency in A(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e,e’</a:t>
            </a:r>
            <a:r>
              <a:rPr lang="en-US" dirty="0" err="1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and A(e,e’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r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nuclear multiplicities &amp;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transparencies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Absorption of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w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mesons in nuclei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Medium modifications from 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He(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e,e’p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 polarization transfer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/>
                <a:cs typeface="Arial"/>
              </a:rPr>
              <a:t>Comparison of forward and backward pp pair knockout in </a:t>
            </a:r>
            <a:r>
              <a:rPr lang="en-US" baseline="30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He(</a:t>
            </a:r>
            <a:r>
              <a:rPr lang="en-US" dirty="0" err="1" smtClean="0">
                <a:latin typeface="Arial"/>
                <a:cs typeface="Arial"/>
              </a:rPr>
              <a:t>e,e'pp</a:t>
            </a:r>
            <a:r>
              <a:rPr lang="en-US" dirty="0" smtClean="0">
                <a:latin typeface="Arial"/>
                <a:cs typeface="Arial"/>
              </a:rPr>
              <a:t>)n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8661"/>
            <a:ext cx="9144000" cy="746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Physics Results – Under Analysis</a:t>
            </a:r>
            <a:endParaRPr lang="en-US" sz="3600" b="1" kern="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609" y="853440"/>
            <a:ext cx="83694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Beyond the FY12 experimental program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many key physics results following the executed physics program in FY09-FY11 are under analysis,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e.g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L/T separation in Deeply-Virtual Compton Scattering: DVCS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-BH interference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Deeply-Virtual Compton Scattering off the Neutron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Global Analysis of DVCS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unpolarized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&amp; polarized experiments to extract GPDs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Series of experiments elucidating the role of tensor/short-range correlations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- pp vs.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correlations in 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He as function of pair momentum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- 2N and 3N correlations via x &gt; 2 nuclear ratios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Measure real part of interference between one- and two-photon exchange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- non-linearity in elastic e-p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Rosenbluth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separations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- direct comparison of positron and electron yields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Final analysis of the FROST polarized proton photo-production data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A high precision (&lt; 1.5%) measurement of the neutral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lifetime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Spin asymmetries on proton and neutron to map the g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structure function and determine the nucleon color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polarizabilities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Map the excitation spectrum of medium-heavy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hypernuclei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to provide precise binding energies and widths for the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hyperon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526" y="443788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[HP6]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7430" y="359054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[HP3]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0374" y="1682496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[HP11]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14504" y="808545"/>
            <a:ext cx="9029496" cy="5943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QCD and the Structure of Hadrons</a:t>
            </a:r>
          </a:p>
          <a:p>
            <a:pPr marL="914400" lvl="1" indent="-4572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dirty="0" smtClean="0">
                <a:solidFill>
                  <a:srgbClr val="333399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rPr>
              <a:t>Strangeness content of the proton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ＭＳ Ｐゴシック" pitchFamily="68" charset="-128"/>
              <a:cs typeface="Arial" pitchFamily="34" charset="0"/>
            </a:endParaRP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pitchFamily="68" charset="-128"/>
                <a:cs typeface="Arial" pitchFamily="34" charset="0"/>
              </a:rPr>
              <a:t>Initial exploration of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pitchFamily="68" charset="-128"/>
                <a:cs typeface="Arial" pitchFamily="34" charset="0"/>
              </a:rPr>
              <a:t>TMDs and GPDs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8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Nuclei: From Structure to Exploding Stars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pitchFamily="68" charset="-128"/>
                <a:cs typeface="Arial" pitchFamily="34" charset="0"/>
              </a:rPr>
              <a:t>New information on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pitchFamily="68" charset="-128"/>
                <a:cs typeface="Arial" pitchFamily="34" charset="0"/>
              </a:rPr>
              <a:t>correlations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pitchFamily="68" charset="-128"/>
                <a:cs typeface="Arial" pitchFamily="34" charset="0"/>
              </a:rPr>
              <a:t> and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pitchFamily="68" charset="-128"/>
                <a:cs typeface="Arial" pitchFamily="34" charset="0"/>
              </a:rPr>
              <a:t>EMC effect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pitchFamily="68" charset="-128"/>
                <a:cs typeface="Arial" pitchFamily="34" charset="0"/>
              </a:rPr>
              <a:t>Measurement of the neutron skin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3" charset="-128"/>
                <a:cs typeface="Arial" pitchFamily="34" charset="0"/>
              </a:rPr>
              <a:t>In Search of the New Standard Model</a:t>
            </a:r>
          </a:p>
          <a:p>
            <a:pPr marL="914400" lvl="1" indent="-4572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dirty="0" smtClean="0">
                <a:solidFill>
                  <a:srgbClr val="333399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rPr>
              <a:t>Factor 5 </a:t>
            </a:r>
            <a:r>
              <a:rPr lang="en-US" sz="2000" b="1" dirty="0" smtClean="0">
                <a:solidFill>
                  <a:srgbClr val="333399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  <a:sym typeface="Wingdings" pitchFamily="2" charset="2"/>
              </a:rPr>
              <a:t> 25</a:t>
            </a:r>
            <a:r>
              <a:rPr lang="en-US" sz="2000" b="1" dirty="0" smtClean="0">
                <a:solidFill>
                  <a:srgbClr val="333399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333399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rPr>
              <a:t>increase in precision of Standard Model couplings</a:t>
            </a:r>
            <a:endParaRPr lang="en-US" sz="2000" kern="0" dirty="0" smtClean="0">
              <a:solidFill>
                <a:srgbClr val="000000"/>
              </a:solidFill>
              <a:latin typeface="Arial" pitchFamily="34" charset="0"/>
              <a:ea typeface="ＭＳ Ｐゴシック" pitchFamily="68" charset="-128"/>
              <a:cs typeface="Arial" pitchFamily="34" charset="0"/>
            </a:endParaRP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8" charset="-128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4384"/>
            <a:ext cx="9144000" cy="6461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 smtClean="0">
                <a:latin typeface="Arial" pitchFamily="34" charset="0"/>
                <a:ea typeface="ＭＳ Ｐゴシック" pitchFamily="63" charset="-128"/>
                <a:cs typeface="Arial" pitchFamily="34" charset="0"/>
              </a:rPr>
              <a:t>Recent Highlights &amp; Overview of Presentations</a:t>
            </a: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424" y="3918582"/>
            <a:ext cx="88537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J. Gomez			Metrics &amp; many technical achievements</a:t>
            </a: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F.X.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Girod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	DVCS recent accomplishments &amp; 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outlook (GPDs)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K.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Allada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		Neutron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Transversity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results &amp; 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outlook (TMDs)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Solvigon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	SRC &amp; EMC connection &amp; 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outlook (Physics of Nuclei)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R. Michaels			Neutron Skin results &amp; 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outlook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Fundam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Symmetries)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Chudakov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	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outlook (Spectroscopy)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Y.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Qiang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		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SiPM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progress for Hall D Barrel Calorimeter readout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Weisenberger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Imaging for Nuclear Physics &amp;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9797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Strangeness Contribution to Nucleon Form Factors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8093" y="3130869"/>
            <a:ext cx="3034791" cy="646331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Completes Performance Measure HP4</a:t>
            </a:r>
            <a:endParaRPr lang="en-US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9462" y="1302729"/>
            <a:ext cx="3350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Purple line represents 2% of the proton form factors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strange quarks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not play a substantial role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 the long-range electromagnetic structure of nucleons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66680" y="853034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HAPPEx-3: PRL 108 (2012) 102001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G0-Backward: PRL 104 (2010) 012001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01" name="Picture 1"/>
          <p:cNvPicPr>
            <a:picLocks noChangeAspect="1" noChangeArrowheads="1"/>
          </p:cNvPicPr>
          <p:nvPr/>
        </p:nvPicPr>
        <p:blipFill>
          <a:blip r:embed="rId3"/>
          <a:srcRect t="854"/>
          <a:stretch>
            <a:fillRect/>
          </a:stretch>
        </p:blipFill>
        <p:spPr bwMode="auto">
          <a:xfrm>
            <a:off x="623504" y="923191"/>
            <a:ext cx="4538147" cy="2854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/>
          <p:cNvSpPr/>
          <p:nvPr/>
        </p:nvSpPr>
        <p:spPr bwMode="auto">
          <a:xfrm>
            <a:off x="1519305" y="3292006"/>
            <a:ext cx="152979" cy="15297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61999" y="3286543"/>
            <a:ext cx="152979" cy="15297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454431" y="3281079"/>
            <a:ext cx="152979" cy="15297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438" y="4084763"/>
            <a:ext cx="2295964" cy="221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7186" y="4089861"/>
            <a:ext cx="2304416" cy="222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7389" y="4114299"/>
            <a:ext cx="2295964" cy="2205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Straight Arrow Connector 20"/>
          <p:cNvCxnSpPr>
            <a:endCxn id="15" idx="5"/>
          </p:cNvCxnSpPr>
          <p:nvPr/>
        </p:nvCxnSpPr>
        <p:spPr bwMode="auto">
          <a:xfrm flipH="1" flipV="1">
            <a:off x="3585007" y="3411655"/>
            <a:ext cx="1215593" cy="5009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endCxn id="14" idx="5"/>
          </p:cNvCxnSpPr>
          <p:nvPr/>
        </p:nvCxnSpPr>
        <p:spPr bwMode="auto">
          <a:xfrm flipH="1" flipV="1">
            <a:off x="2092579" y="3417122"/>
            <a:ext cx="1361856" cy="6795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endCxn id="13" idx="4"/>
          </p:cNvCxnSpPr>
          <p:nvPr/>
        </p:nvCxnSpPr>
        <p:spPr bwMode="auto">
          <a:xfrm flipV="1">
            <a:off x="1354015" y="3444989"/>
            <a:ext cx="241784" cy="6517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 flipV="1">
            <a:off x="4800601" y="3912578"/>
            <a:ext cx="1063868" cy="3120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592"/>
            <a:ext cx="8229600" cy="842958"/>
          </a:xfrm>
        </p:spPr>
        <p:txBody>
          <a:bodyPr>
            <a:normAutofit fontScale="90000"/>
          </a:bodyPr>
          <a:lstStyle/>
          <a:p>
            <a:r>
              <a:rPr lang="en-US" i="0" dirty="0" smtClean="0"/>
              <a:t>CLAS impact on N* </a:t>
            </a:r>
            <a:r>
              <a:rPr lang="en-US" i="0" dirty="0"/>
              <a:t>s</a:t>
            </a:r>
            <a:r>
              <a:rPr lang="en-US" i="0" dirty="0" smtClean="0"/>
              <a:t>tates in PDG 2012 </a:t>
            </a:r>
            <a:endParaRPr lang="en-US" i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1022" y="1220389"/>
          <a:ext cx="8686800" cy="519608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7800"/>
                <a:gridCol w="1511005"/>
                <a:gridCol w="1384595"/>
                <a:gridCol w="1447800"/>
                <a:gridCol w="1447800"/>
                <a:gridCol w="1447800"/>
              </a:tblGrid>
              <a:tr h="52023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</a:p>
                    <a:p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N((mass)J</a:t>
                      </a:r>
                      <a:r>
                        <a:rPr lang="en-US" baseline="30000" dirty="0" err="1" smtClean="0"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en-US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 pitchFamily="34" charset="0"/>
                          <a:cs typeface="Arial" pitchFamily="34" charset="0"/>
                        </a:rPr>
                        <a:t>Status</a:t>
                      </a:r>
                    </a:p>
                    <a:p>
                      <a:r>
                        <a:rPr lang="en-US" smtClean="0">
                          <a:latin typeface="Arial" pitchFamily="34" charset="0"/>
                          <a:cs typeface="Arial" pitchFamily="34" charset="0"/>
                        </a:rPr>
                        <a:t>PDG 2010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Status</a:t>
                      </a:r>
                    </a:p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PDG 2012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KΛ</a:t>
                      </a:r>
                    </a:p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KΣ</a:t>
                      </a:r>
                    </a:p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Nγ</a:t>
                      </a:r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023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N(1710)1/2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seen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in GW analysis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02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N(1880)1/2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02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N(1895)1/2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02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N(1900)3/2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02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N(1875)3/2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02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N(2150)3/2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02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N(2000)5/2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02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N(2060)5/2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30198" y="806400"/>
            <a:ext cx="62889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Results based on Bonn-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Gatchina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coupled-channel analysis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646140" y="1232746"/>
            <a:ext cx="0" cy="519609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x04_xsec_q2.jpg"/>
          <p:cNvPicPr>
            <a:picLocks noChangeAspect="1"/>
          </p:cNvPicPr>
          <p:nvPr/>
        </p:nvPicPr>
        <p:blipFill>
          <a:blip r:embed="rId2"/>
          <a:srcRect l="54736" t="49212"/>
          <a:stretch>
            <a:fillRect/>
          </a:stretch>
        </p:blipFill>
        <p:spPr>
          <a:xfrm>
            <a:off x="468525" y="874762"/>
            <a:ext cx="2598351" cy="2786449"/>
          </a:xfrm>
          <a:prstGeom prst="rect">
            <a:avLst/>
          </a:prstGeom>
        </p:spPr>
      </p:pic>
      <p:sp>
        <p:nvSpPr>
          <p:cNvPr id="57346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E00-108: Onset of the Parton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Model in SIDIS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5796099" y="3759789"/>
            <a:ext cx="325285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Curves are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parton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model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calculations using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CTEQ5M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parton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distributions at NLO and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BKK fragmentation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functions.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Agreement with the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parton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model expectation is always far better for ratios, also for D/H, Al/D, or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for ratios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versus z or Q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Bodes well for SIDIS at 12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1209367" y="2559866"/>
            <a:ext cx="915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x = 0.4</a:t>
            </a:r>
          </a:p>
        </p:txBody>
      </p:sp>
      <p:pic>
        <p:nvPicPr>
          <p:cNvPr id="10" name="Picture 9" descr="x04_xsec_q2.jpg"/>
          <p:cNvPicPr>
            <a:picLocks noChangeAspect="1"/>
          </p:cNvPicPr>
          <p:nvPr/>
        </p:nvPicPr>
        <p:blipFill>
          <a:blip r:embed="rId2"/>
          <a:srcRect t="9497" r="93554" b="19557"/>
          <a:stretch>
            <a:fillRect/>
          </a:stretch>
        </p:blipFill>
        <p:spPr>
          <a:xfrm>
            <a:off x="209507" y="874762"/>
            <a:ext cx="259018" cy="272466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88132" y="958403"/>
            <a:ext cx="5730240" cy="2544978"/>
            <a:chOff x="296006" y="3626707"/>
            <a:chExt cx="5748889" cy="2663876"/>
          </a:xfrm>
        </p:grpSpPr>
        <p:pic>
          <p:nvPicPr>
            <p:cNvPr id="13" name="Picture 12" descr="dh_rat_z.jpg"/>
            <p:cNvPicPr>
              <a:picLocks noChangeAspect="1"/>
            </p:cNvPicPr>
            <p:nvPr/>
          </p:nvPicPr>
          <p:blipFill>
            <a:blip r:embed="rId3"/>
            <a:srcRect b="54815"/>
            <a:stretch>
              <a:fillRect/>
            </a:stretch>
          </p:blipFill>
          <p:spPr>
            <a:xfrm>
              <a:off x="296006" y="3626707"/>
              <a:ext cx="5730240" cy="2492941"/>
            </a:xfrm>
            <a:prstGeom prst="rect">
              <a:avLst/>
            </a:prstGeom>
          </p:spPr>
        </p:pic>
        <p:pic>
          <p:nvPicPr>
            <p:cNvPr id="14" name="Picture 13" descr="dh_rat_z.jpg"/>
            <p:cNvPicPr>
              <a:picLocks noChangeAspect="1"/>
            </p:cNvPicPr>
            <p:nvPr/>
          </p:nvPicPr>
          <p:blipFill>
            <a:blip r:embed="rId3"/>
            <a:srcRect t="97238"/>
            <a:stretch>
              <a:fillRect/>
            </a:stretch>
          </p:blipFill>
          <p:spPr>
            <a:xfrm>
              <a:off x="314655" y="6138183"/>
              <a:ext cx="5730240" cy="1524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57503" y="3868449"/>
            <a:ext cx="5424300" cy="2571680"/>
            <a:chOff x="185355" y="3704965"/>
            <a:chExt cx="5705795" cy="2705138"/>
          </a:xfrm>
        </p:grpSpPr>
        <p:pic>
          <p:nvPicPr>
            <p:cNvPr id="12" name="Picture 11" descr="du-rat-xz.jpg"/>
            <p:cNvPicPr>
              <a:picLocks noChangeAspect="1"/>
            </p:cNvPicPr>
            <p:nvPr/>
          </p:nvPicPr>
          <p:blipFill>
            <a:blip r:embed="rId4"/>
            <a:srcRect r="94537" b="50566"/>
            <a:stretch>
              <a:fillRect/>
            </a:stretch>
          </p:blipFill>
          <p:spPr>
            <a:xfrm>
              <a:off x="185355" y="3713206"/>
              <a:ext cx="320241" cy="2696897"/>
            </a:xfrm>
            <a:prstGeom prst="rect">
              <a:avLst/>
            </a:prstGeom>
          </p:spPr>
        </p:pic>
        <p:pic>
          <p:nvPicPr>
            <p:cNvPr id="16" name="Picture 15" descr="du-rat-xz.jpg"/>
            <p:cNvPicPr>
              <a:picLocks noChangeAspect="1"/>
            </p:cNvPicPr>
            <p:nvPr/>
          </p:nvPicPr>
          <p:blipFill>
            <a:blip r:embed="rId4"/>
            <a:srcRect l="7518" b="50566"/>
            <a:stretch>
              <a:fillRect/>
            </a:stretch>
          </p:blipFill>
          <p:spPr>
            <a:xfrm>
              <a:off x="469551" y="3704965"/>
              <a:ext cx="5421599" cy="2696897"/>
            </a:xfrm>
            <a:prstGeom prst="rect">
              <a:avLst/>
            </a:prstGeom>
          </p:spPr>
        </p:pic>
      </p:grp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4240891" y="1062681"/>
            <a:ext cx="1011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x =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0.32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33"/>
          <p:cNvSpPr txBox="1">
            <a:spLocks noChangeArrowheads="1"/>
          </p:cNvSpPr>
          <p:nvPr/>
        </p:nvSpPr>
        <p:spPr bwMode="auto">
          <a:xfrm>
            <a:off x="7433051" y="1079154"/>
            <a:ext cx="130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N-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region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4034023" y="742948"/>
            <a:ext cx="51099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Solid (open) symbols are after (before)  subtraction of diffractive </a:t>
            </a:r>
            <a:r>
              <a:rPr lang="en-US" sz="1200" dirty="0">
                <a:latin typeface="Symbol" pitchFamily="18" charset="2"/>
                <a:cs typeface="Arial" pitchFamily="34" charset="0"/>
              </a:rPr>
              <a:t>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events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9179" y="3387811"/>
            <a:ext cx="3043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Phys. Rev. C85: 015202 (2012)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1717"/>
            <a:ext cx="9144000" cy="68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Short-Range Correlations</a:t>
            </a:r>
            <a:r>
              <a:rPr lang="en-US" sz="2400" b="1" dirty="0" smtClean="0">
                <a:solidFill>
                  <a:schemeClr val="tx1"/>
                </a:solidFill>
              </a:rPr>
              <a:t> (SRC) and European </a:t>
            </a:r>
            <a:r>
              <a:rPr lang="en-US" sz="2400" b="1" dirty="0" err="1" smtClean="0">
                <a:solidFill>
                  <a:schemeClr val="tx1"/>
                </a:solidFill>
              </a:rPr>
              <a:t>Muon</a:t>
            </a:r>
            <a:r>
              <a:rPr lang="en-US" sz="2400" b="1" dirty="0" smtClean="0">
                <a:solidFill>
                  <a:schemeClr val="tx1"/>
                </a:solidFill>
              </a:rPr>
              <a:t> Collaboration (EMC) Effect Are Correlated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2743200" y="4902200"/>
            <a:ext cx="426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SRC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Scaling factors X</a:t>
            </a:r>
            <a:r>
              <a:rPr lang="en-US" sz="20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≥ 1.4</a:t>
            </a: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 rot="-5400000">
            <a:off x="-693737" y="1398587"/>
            <a:ext cx="2438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EMC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Slopes</a:t>
            </a:r>
          </a:p>
          <a:p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0.35 ≤ X</a:t>
            </a:r>
            <a:r>
              <a:rPr lang="en-US" sz="20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≤ 0.7</a:t>
            </a:r>
          </a:p>
        </p:txBody>
      </p:sp>
      <p:sp>
        <p:nvSpPr>
          <p:cNvPr id="24582" name="Rectangle 1040"/>
          <p:cNvSpPr>
            <a:spLocks noChangeArrowheads="1"/>
          </p:cNvSpPr>
          <p:nvPr/>
        </p:nvSpPr>
        <p:spPr bwMode="auto">
          <a:xfrm>
            <a:off x="5603787" y="6081903"/>
            <a:ext cx="348807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Weinstein et al, PRL 106, 052301 (2011)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200" y="5449824"/>
            <a:ext cx="6237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SRC: nucleons see strong repulsive core at short distances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EMC effect: quark momentum in nucleus is altered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262" y="4279392"/>
            <a:ext cx="1488970" cy="1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7832" y="901856"/>
            <a:ext cx="5503985" cy="382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88272" y="4437888"/>
            <a:ext cx="2407920" cy="1911096"/>
            <a:chOff x="305569" y="4914756"/>
            <a:chExt cx="2285231" cy="1714644"/>
          </a:xfrm>
        </p:grpSpPr>
        <p:grpSp>
          <p:nvGrpSpPr>
            <p:cNvPr id="3" name="Group 10"/>
            <p:cNvGrpSpPr>
              <a:grpSpLocks noChangeAspect="1"/>
            </p:cNvGrpSpPr>
            <p:nvPr/>
          </p:nvGrpSpPr>
          <p:grpSpPr bwMode="auto">
            <a:xfrm>
              <a:off x="305569" y="4914756"/>
              <a:ext cx="2285231" cy="1714644"/>
              <a:chOff x="3581400" y="1524000"/>
              <a:chExt cx="5038725" cy="3776663"/>
            </a:xfrm>
          </p:grpSpPr>
          <p:pic>
            <p:nvPicPr>
              <p:cNvPr id="24587" name="Picture 3" descr="he3_pub_4_28_2009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81400" y="1524000"/>
                <a:ext cx="5038725" cy="37766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4588" name="Isosceles Triangle 12"/>
              <p:cNvSpPr>
                <a:spLocks noChangeArrowheads="1"/>
              </p:cNvSpPr>
              <p:nvPr/>
            </p:nvSpPr>
            <p:spPr bwMode="auto">
              <a:xfrm>
                <a:off x="4556126" y="2524126"/>
                <a:ext cx="92076" cy="90488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4586" name="Straight Connector 14"/>
            <p:cNvCxnSpPr>
              <a:cxnSpLocks noChangeShapeType="1"/>
            </p:cNvCxnSpPr>
            <p:nvPr/>
          </p:nvCxnSpPr>
          <p:spPr bwMode="auto">
            <a:xfrm>
              <a:off x="990600" y="5867400"/>
              <a:ext cx="838200" cy="152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6" name="Rectangle 1040"/>
          <p:cNvSpPr>
            <a:spLocks noChangeArrowheads="1"/>
          </p:cNvSpPr>
          <p:nvPr/>
        </p:nvSpPr>
        <p:spPr bwMode="auto">
          <a:xfrm>
            <a:off x="7253654" y="1443013"/>
            <a:ext cx="184499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Fomin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al, PRL 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108, 092502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2012)</a:t>
            </a: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3" name="Picture 16"/>
          <p:cNvPicPr>
            <a:picLocks noChangeAspect="1" noChangeArrowheads="1"/>
          </p:cNvPicPr>
          <p:nvPr/>
        </p:nvPicPr>
        <p:blipFill>
          <a:blip r:embed="rId6" cstate="print"/>
          <a:srcRect l="6122" t="13899" r="23624" b="8122"/>
          <a:stretch>
            <a:fillRect/>
          </a:stretch>
        </p:blipFill>
        <p:spPr bwMode="auto">
          <a:xfrm>
            <a:off x="6505333" y="2023872"/>
            <a:ext cx="2479017" cy="209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16634" y="97973"/>
            <a:ext cx="8915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Lead  (</a:t>
            </a:r>
            <a:r>
              <a:rPr lang="en-US" sz="3200" b="1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208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Pb)  Radius  Experiment : PREX</a:t>
            </a: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228600" y="228600"/>
            <a:ext cx="2209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1032" name="Text Box 21"/>
          <p:cNvSpPr txBox="1">
            <a:spLocks noChangeArrowheads="1"/>
          </p:cNvSpPr>
          <p:nvPr/>
        </p:nvSpPr>
        <p:spPr bwMode="auto">
          <a:xfrm>
            <a:off x="133503" y="835676"/>
            <a:ext cx="7414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333399"/>
                </a:solidFill>
                <a:latin typeface="Arial" charset="0"/>
                <a:cs typeface="Arial" charset="0"/>
              </a:rPr>
              <a:t>Elastic  Scattering  Parity-Violating Asymmetry  </a:t>
            </a:r>
          </a:p>
        </p:txBody>
      </p:sp>
      <p:sp>
        <p:nvSpPr>
          <p:cNvPr id="1035" name="Text Box 31"/>
          <p:cNvSpPr txBox="1">
            <a:spLocks noChangeArrowheads="1"/>
          </p:cNvSpPr>
          <p:nvPr/>
        </p:nvSpPr>
        <p:spPr bwMode="auto">
          <a:xfrm>
            <a:off x="167587" y="1213971"/>
            <a:ext cx="83322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69900"/>
                </a:solidFill>
                <a:latin typeface="Arial" charset="0"/>
                <a:cs typeface="Arial" charset="0"/>
              </a:rPr>
              <a:t>Z</a:t>
            </a:r>
            <a:r>
              <a:rPr lang="en-US" baseline="30000" dirty="0">
                <a:solidFill>
                  <a:srgbClr val="669900"/>
                </a:solidFill>
                <a:latin typeface="Arial" charset="0"/>
                <a:cs typeface="Arial" charset="0"/>
              </a:rPr>
              <a:t>0</a:t>
            </a:r>
            <a:r>
              <a:rPr lang="en-US" dirty="0">
                <a:solidFill>
                  <a:srgbClr val="669900"/>
                </a:solidFill>
                <a:latin typeface="Arial" charset="0"/>
                <a:cs typeface="Arial" charset="0"/>
              </a:rPr>
              <a:t> :   Clean  Probe  Couples  Mainly  to </a:t>
            </a:r>
            <a:r>
              <a:rPr lang="en-US" b="1" u="sng" dirty="0">
                <a:solidFill>
                  <a:srgbClr val="669900"/>
                </a:solidFill>
                <a:latin typeface="Arial" charset="0"/>
                <a:cs typeface="Arial" charset="0"/>
              </a:rPr>
              <a:t>Neutrons</a:t>
            </a:r>
          </a:p>
        </p:txBody>
      </p:sp>
      <p:sp>
        <p:nvSpPr>
          <p:cNvPr id="1042" name="TextBox 23"/>
          <p:cNvSpPr txBox="1">
            <a:spLocks noChangeArrowheads="1"/>
          </p:cNvSpPr>
          <p:nvPr/>
        </p:nvSpPr>
        <p:spPr bwMode="auto">
          <a:xfrm>
            <a:off x="145860" y="1623677"/>
            <a:ext cx="6355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FF0000"/>
                </a:solidFill>
                <a:latin typeface="Arial" charset="0"/>
                <a:cs typeface="Arial" charset="0"/>
              </a:rPr>
              <a:t>Applications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:  </a:t>
            </a:r>
            <a:r>
              <a:rPr lang="en-US" dirty="0">
                <a:solidFill>
                  <a:srgbClr val="0070C0"/>
                </a:solidFill>
                <a:latin typeface="Arial" charset="0"/>
                <a:cs typeface="Arial" charset="0"/>
              </a:rPr>
              <a:t>Nuclear  Physics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Neutron Stars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		      Atomic Parity,  Heavy Ion Collisions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916" y="5031685"/>
            <a:ext cx="8824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The Lead  (</a:t>
            </a:r>
            <a:r>
              <a:rPr lang="en-US" sz="140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208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Pb)  Radius  Experiment (PREX)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finds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neutron radius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larger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than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proton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radius by +0.35 fm (+0.15, -0.17).</a:t>
            </a:r>
          </a:p>
          <a:p>
            <a:pPr marL="230188" indent="-23018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This result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provides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model-independent confirmation of the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existence of a neutron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skin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relevant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for neutron star calculations.</a:t>
            </a:r>
          </a:p>
          <a:p>
            <a:pPr marL="230188" indent="-23018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Follow-up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experiment to reduce uncertainties by factor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 and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pin down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symmetry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energy in EOS.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35" descr="NStar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5445" y="950402"/>
            <a:ext cx="2532362" cy="284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281160" y="3807177"/>
            <a:ext cx="256373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A neutron skin of 0.2 fm or more has implications for our understanding of neutron stars and their ultimate fate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79665" y="3807177"/>
            <a:ext cx="168166" cy="59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0959" y="3196439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Relativistic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mean field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35026" y="3836588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Nonrelativistic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skyrme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9521" y="2545471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990099"/>
                </a:solidFill>
                <a:latin typeface="Arial" charset="0"/>
                <a:cs typeface="Arial" charset="0"/>
              </a:rPr>
              <a:t>PREX</a:t>
            </a:r>
          </a:p>
        </p:txBody>
      </p:sp>
      <p:pic>
        <p:nvPicPr>
          <p:cNvPr id="42" name="Picture 41" descr="both_models_pre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406" y="2243103"/>
            <a:ext cx="3353426" cy="275795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535193" y="2644726"/>
            <a:ext cx="122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PREX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ster 1">
  <a:themeElements>
    <a:clrScheme name="Master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aster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2322</TotalTime>
  <Words>4921</Words>
  <Application>Microsoft Office PowerPoint</Application>
  <PresentationFormat>On-screen Show (4:3)</PresentationFormat>
  <Paragraphs>720</Paragraphs>
  <Slides>35</Slides>
  <Notes>10</Notes>
  <HiddenSlides>0</HiddenSlides>
  <MMClips>0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JLab_PowerPoint1</vt:lpstr>
      <vt:lpstr>Master 1</vt:lpstr>
      <vt:lpstr>3_JLab_PowerPoint1</vt:lpstr>
      <vt:lpstr>Equation</vt:lpstr>
      <vt:lpstr>Slide 1</vt:lpstr>
      <vt:lpstr>Slide 2</vt:lpstr>
      <vt:lpstr>Slide 3</vt:lpstr>
      <vt:lpstr>Slide 4</vt:lpstr>
      <vt:lpstr>Slide 5</vt:lpstr>
      <vt:lpstr>CLAS impact on N* states in PDG 2012 </vt:lpstr>
      <vt:lpstr>Slide 7</vt:lpstr>
      <vt:lpstr>Short-Range Correlations (SRC) and European Muon Collaboration (EMC) Effect Are Correlated</vt:lpstr>
      <vt:lpstr>Slide 9</vt:lpstr>
      <vt:lpstr>Slide 10</vt:lpstr>
      <vt:lpstr>Slide 11</vt:lpstr>
      <vt:lpstr>Status: The 6 Milestones for the JLab 6 GeV Experimental Program</vt:lpstr>
      <vt:lpstr>Slide 13</vt:lpstr>
      <vt:lpstr>Slide 14</vt:lpstr>
      <vt:lpstr>Slide 15</vt:lpstr>
      <vt:lpstr>Slide 16</vt:lpstr>
      <vt:lpstr>   Status of Single Meson Production on Protons &amp; Neutrons           ✔ - published    ✔ - acquired   ✔ - HDIce</vt:lpstr>
      <vt:lpstr>First double asymmetry En on neutron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Jefferson Laboratory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Roger Carlini</dc:creator>
  <cp:lastModifiedBy>Pat Stroop</cp:lastModifiedBy>
  <cp:revision>241</cp:revision>
  <dcterms:created xsi:type="dcterms:W3CDTF">2012-05-09T12:50:38Z</dcterms:created>
  <dcterms:modified xsi:type="dcterms:W3CDTF">2012-05-09T12:52:05Z</dcterms:modified>
</cp:coreProperties>
</file>