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Default Extension="tiff" ContentType="image/tiff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9" r:id="rId2"/>
    <p:sldMasterId id="2147483679" r:id="rId3"/>
    <p:sldMasterId id="2147483690" r:id="rId4"/>
    <p:sldMasterId id="2147483702" r:id="rId5"/>
    <p:sldMasterId id="2147483715" r:id="rId6"/>
    <p:sldMasterId id="2147483727" r:id="rId7"/>
    <p:sldMasterId id="2147483744" r:id="rId8"/>
    <p:sldMasterId id="2147483747" r:id="rId9"/>
    <p:sldMasterId id="2147483756" r:id="rId10"/>
    <p:sldMasterId id="2147483759" r:id="rId11"/>
    <p:sldMasterId id="2147483773" r:id="rId12"/>
    <p:sldMasterId id="2147483783" r:id="rId13"/>
    <p:sldMasterId id="2147483797" r:id="rId14"/>
  </p:sldMasterIdLst>
  <p:notesMasterIdLst>
    <p:notesMasterId r:id="rId48"/>
  </p:notesMasterIdLst>
  <p:handoutMasterIdLst>
    <p:handoutMasterId r:id="rId49"/>
  </p:handoutMasterIdLst>
  <p:sldIdLst>
    <p:sldId id="256" r:id="rId15"/>
    <p:sldId id="257" r:id="rId16"/>
    <p:sldId id="293" r:id="rId17"/>
    <p:sldId id="264" r:id="rId18"/>
    <p:sldId id="299" r:id="rId19"/>
    <p:sldId id="260" r:id="rId20"/>
    <p:sldId id="261" r:id="rId21"/>
    <p:sldId id="295" r:id="rId22"/>
    <p:sldId id="298" r:id="rId23"/>
    <p:sldId id="275" r:id="rId24"/>
    <p:sldId id="303" r:id="rId25"/>
    <p:sldId id="266" r:id="rId26"/>
    <p:sldId id="267" r:id="rId27"/>
    <p:sldId id="269" r:id="rId28"/>
    <p:sldId id="263" r:id="rId29"/>
    <p:sldId id="291" r:id="rId30"/>
    <p:sldId id="271" r:id="rId31"/>
    <p:sldId id="294" r:id="rId32"/>
    <p:sldId id="272" r:id="rId33"/>
    <p:sldId id="273" r:id="rId34"/>
    <p:sldId id="274" r:id="rId35"/>
    <p:sldId id="278" r:id="rId36"/>
    <p:sldId id="300" r:id="rId37"/>
    <p:sldId id="301" r:id="rId38"/>
    <p:sldId id="279" r:id="rId39"/>
    <p:sldId id="280" r:id="rId40"/>
    <p:sldId id="268" r:id="rId41"/>
    <p:sldId id="287" r:id="rId42"/>
    <p:sldId id="285" r:id="rId43"/>
    <p:sldId id="282" r:id="rId44"/>
    <p:sldId id="290" r:id="rId45"/>
    <p:sldId id="270" r:id="rId46"/>
    <p:sldId id="302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34F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67" autoAdjust="0"/>
    <p:restoredTop sz="97558" autoAdjust="0"/>
  </p:normalViewPr>
  <p:slideViewPr>
    <p:cSldViewPr snapToGrid="0" snapToObjects="1">
      <p:cViewPr varScale="1">
        <p:scale>
          <a:sx n="129" d="100"/>
          <a:sy n="129" d="100"/>
        </p:scale>
        <p:origin x="-10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-3582" y="-11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jlabgrp\group\srfee\tbass\C100%20Cavities%20with%20HE%20Test%20Summar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grp\group\srfee\tbass\C100%20Cavities%20with%20HE%20Test%20Summa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37"/>
  <c:chart>
    <c:title>
      <c:tx>
        <c:rich>
          <a:bodyPr/>
          <a:lstStyle/>
          <a:p>
            <a:pPr>
              <a:defRPr/>
            </a:pPr>
            <a:r>
              <a:rPr lang="en-US"/>
              <a:t>Jefferson Lab 12 GeV C100 Cavity Final</a:t>
            </a:r>
            <a:r>
              <a:rPr lang="en-US" baseline="0"/>
              <a:t> </a:t>
            </a:r>
            <a:r>
              <a:rPr lang="en-US" i="1" baseline="0"/>
              <a:t>E</a:t>
            </a:r>
            <a:r>
              <a:rPr lang="en-US" i="1" baseline="-25000"/>
              <a:t>max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Final Cavity Test Data</c:v>
          </c:tx>
          <c:dPt>
            <c:idx val="14"/>
            <c:spPr>
              <a:solidFill>
                <a:schemeClr val="accent2"/>
              </a:solidFill>
            </c:spPr>
          </c:dPt>
          <c:dPt>
            <c:idx val="22"/>
            <c:spPr>
              <a:solidFill>
                <a:schemeClr val="accent2"/>
              </a:solidFill>
            </c:spPr>
          </c:dPt>
          <c:dPt>
            <c:idx val="24"/>
            <c:spPr>
              <a:solidFill>
                <a:schemeClr val="accent2"/>
              </a:solidFill>
            </c:spPr>
          </c:dPt>
          <c:dPt>
            <c:idx val="25"/>
            <c:spPr/>
          </c:dPt>
          <c:cat>
            <c:numRef>
              <c:f>FinalEMaxBarGraph!$B$2:$B$85</c:f>
              <c:numCache>
                <c:formatCode>General</c:formatCode>
                <c:ptCount val="8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  <c:pt idx="23">
                  <c:v>25</c:v>
                </c:pt>
                <c:pt idx="24">
                  <c:v>26</c:v>
                </c:pt>
                <c:pt idx="25">
                  <c:v>27</c:v>
                </c:pt>
                <c:pt idx="26">
                  <c:v>28</c:v>
                </c:pt>
                <c:pt idx="27">
                  <c:v>29</c:v>
                </c:pt>
                <c:pt idx="28">
                  <c:v>30</c:v>
                </c:pt>
                <c:pt idx="29">
                  <c:v>31</c:v>
                </c:pt>
                <c:pt idx="30">
                  <c:v>32</c:v>
                </c:pt>
                <c:pt idx="31">
                  <c:v>33</c:v>
                </c:pt>
                <c:pt idx="32">
                  <c:v>34</c:v>
                </c:pt>
                <c:pt idx="33">
                  <c:v>35</c:v>
                </c:pt>
                <c:pt idx="34">
                  <c:v>36</c:v>
                </c:pt>
                <c:pt idx="35">
                  <c:v>37</c:v>
                </c:pt>
                <c:pt idx="36">
                  <c:v>38</c:v>
                </c:pt>
                <c:pt idx="37">
                  <c:v>39</c:v>
                </c:pt>
                <c:pt idx="38">
                  <c:v>40</c:v>
                </c:pt>
                <c:pt idx="39">
                  <c:v>41</c:v>
                </c:pt>
                <c:pt idx="40">
                  <c:v>42</c:v>
                </c:pt>
                <c:pt idx="41">
                  <c:v>43</c:v>
                </c:pt>
                <c:pt idx="42">
                  <c:v>44</c:v>
                </c:pt>
                <c:pt idx="43">
                  <c:v>45</c:v>
                </c:pt>
                <c:pt idx="44">
                  <c:v>46</c:v>
                </c:pt>
                <c:pt idx="45">
                  <c:v>47</c:v>
                </c:pt>
                <c:pt idx="46">
                  <c:v>48</c:v>
                </c:pt>
                <c:pt idx="47">
                  <c:v>49</c:v>
                </c:pt>
                <c:pt idx="48">
                  <c:v>50</c:v>
                </c:pt>
                <c:pt idx="49">
                  <c:v>51</c:v>
                </c:pt>
                <c:pt idx="50">
                  <c:v>52</c:v>
                </c:pt>
                <c:pt idx="51">
                  <c:v>53</c:v>
                </c:pt>
                <c:pt idx="52">
                  <c:v>54</c:v>
                </c:pt>
                <c:pt idx="53">
                  <c:v>55</c:v>
                </c:pt>
                <c:pt idx="54">
                  <c:v>56</c:v>
                </c:pt>
                <c:pt idx="55">
                  <c:v>57</c:v>
                </c:pt>
                <c:pt idx="56">
                  <c:v>58</c:v>
                </c:pt>
                <c:pt idx="57">
                  <c:v>59</c:v>
                </c:pt>
                <c:pt idx="58">
                  <c:v>60</c:v>
                </c:pt>
                <c:pt idx="59">
                  <c:v>61</c:v>
                </c:pt>
                <c:pt idx="60">
                  <c:v>62</c:v>
                </c:pt>
                <c:pt idx="61">
                  <c:v>63</c:v>
                </c:pt>
                <c:pt idx="62">
                  <c:v>64</c:v>
                </c:pt>
                <c:pt idx="63">
                  <c:v>65</c:v>
                </c:pt>
                <c:pt idx="64">
                  <c:v>66</c:v>
                </c:pt>
                <c:pt idx="65">
                  <c:v>67</c:v>
                </c:pt>
                <c:pt idx="66">
                  <c:v>68</c:v>
                </c:pt>
                <c:pt idx="67">
                  <c:v>69</c:v>
                </c:pt>
                <c:pt idx="68">
                  <c:v>70</c:v>
                </c:pt>
                <c:pt idx="69">
                  <c:v>71</c:v>
                </c:pt>
                <c:pt idx="70">
                  <c:v>72</c:v>
                </c:pt>
                <c:pt idx="71">
                  <c:v>73</c:v>
                </c:pt>
                <c:pt idx="72">
                  <c:v>74</c:v>
                </c:pt>
                <c:pt idx="73">
                  <c:v>75</c:v>
                </c:pt>
                <c:pt idx="74">
                  <c:v>76</c:v>
                </c:pt>
                <c:pt idx="75">
                  <c:v>77</c:v>
                </c:pt>
                <c:pt idx="76">
                  <c:v>78</c:v>
                </c:pt>
                <c:pt idx="77">
                  <c:v>79</c:v>
                </c:pt>
                <c:pt idx="78">
                  <c:v>80</c:v>
                </c:pt>
                <c:pt idx="79">
                  <c:v>81</c:v>
                </c:pt>
                <c:pt idx="80">
                  <c:v>82</c:v>
                </c:pt>
                <c:pt idx="81">
                  <c:v>83</c:v>
                </c:pt>
                <c:pt idx="82">
                  <c:v>84</c:v>
                </c:pt>
                <c:pt idx="83">
                  <c:v>85</c:v>
                </c:pt>
              </c:numCache>
            </c:numRef>
          </c:cat>
          <c:val>
            <c:numRef>
              <c:f>FinalEMaxBarGraph!$C$2:$C$85</c:f>
              <c:numCache>
                <c:formatCode>General</c:formatCode>
                <c:ptCount val="84"/>
                <c:pt idx="0">
                  <c:v>27</c:v>
                </c:pt>
                <c:pt idx="1">
                  <c:v>27</c:v>
                </c:pt>
                <c:pt idx="2">
                  <c:v>27</c:v>
                </c:pt>
                <c:pt idx="3">
                  <c:v>27</c:v>
                </c:pt>
                <c:pt idx="4">
                  <c:v>27</c:v>
                </c:pt>
                <c:pt idx="5">
                  <c:v>30</c:v>
                </c:pt>
                <c:pt idx="6">
                  <c:v>27</c:v>
                </c:pt>
                <c:pt idx="7">
                  <c:v>21</c:v>
                </c:pt>
                <c:pt idx="8">
                  <c:v>27</c:v>
                </c:pt>
                <c:pt idx="9">
                  <c:v>27</c:v>
                </c:pt>
                <c:pt idx="10">
                  <c:v>27</c:v>
                </c:pt>
                <c:pt idx="11">
                  <c:v>27</c:v>
                </c:pt>
                <c:pt idx="12">
                  <c:v>27</c:v>
                </c:pt>
                <c:pt idx="13">
                  <c:v>27</c:v>
                </c:pt>
                <c:pt idx="14">
                  <c:v>27</c:v>
                </c:pt>
                <c:pt idx="15">
                  <c:v>27</c:v>
                </c:pt>
                <c:pt idx="16">
                  <c:v>27</c:v>
                </c:pt>
                <c:pt idx="17">
                  <c:v>27</c:v>
                </c:pt>
                <c:pt idx="18">
                  <c:v>27</c:v>
                </c:pt>
                <c:pt idx="19">
                  <c:v>29</c:v>
                </c:pt>
                <c:pt idx="20">
                  <c:v>28</c:v>
                </c:pt>
                <c:pt idx="21">
                  <c:v>27</c:v>
                </c:pt>
                <c:pt idx="22">
                  <c:v>27</c:v>
                </c:pt>
                <c:pt idx="23">
                  <c:v>30</c:v>
                </c:pt>
                <c:pt idx="24">
                  <c:v>19</c:v>
                </c:pt>
                <c:pt idx="25">
                  <c:v>28</c:v>
                </c:pt>
                <c:pt idx="26">
                  <c:v>27</c:v>
                </c:pt>
                <c:pt idx="27">
                  <c:v>27</c:v>
                </c:pt>
                <c:pt idx="28">
                  <c:v>28</c:v>
                </c:pt>
                <c:pt idx="29">
                  <c:v>26</c:v>
                </c:pt>
                <c:pt idx="30">
                  <c:v>27</c:v>
                </c:pt>
                <c:pt idx="31">
                  <c:v>27</c:v>
                </c:pt>
                <c:pt idx="32">
                  <c:v>25</c:v>
                </c:pt>
                <c:pt idx="33">
                  <c:v>32</c:v>
                </c:pt>
                <c:pt idx="34">
                  <c:v>33</c:v>
                </c:pt>
                <c:pt idx="35">
                  <c:v>26</c:v>
                </c:pt>
                <c:pt idx="36">
                  <c:v>34</c:v>
                </c:pt>
                <c:pt idx="37">
                  <c:v>25</c:v>
                </c:pt>
                <c:pt idx="38">
                  <c:v>28</c:v>
                </c:pt>
                <c:pt idx="39">
                  <c:v>27</c:v>
                </c:pt>
                <c:pt idx="40">
                  <c:v>34</c:v>
                </c:pt>
                <c:pt idx="41">
                  <c:v>29</c:v>
                </c:pt>
                <c:pt idx="42">
                  <c:v>28</c:v>
                </c:pt>
                <c:pt idx="43">
                  <c:v>27</c:v>
                </c:pt>
                <c:pt idx="44">
                  <c:v>27</c:v>
                </c:pt>
                <c:pt idx="45">
                  <c:v>24</c:v>
                </c:pt>
                <c:pt idx="46">
                  <c:v>26</c:v>
                </c:pt>
                <c:pt idx="47">
                  <c:v>27</c:v>
                </c:pt>
                <c:pt idx="48">
                  <c:v>26</c:v>
                </c:pt>
                <c:pt idx="49">
                  <c:v>23</c:v>
                </c:pt>
                <c:pt idx="50">
                  <c:v>34</c:v>
                </c:pt>
                <c:pt idx="51">
                  <c:v>27</c:v>
                </c:pt>
                <c:pt idx="52">
                  <c:v>27</c:v>
                </c:pt>
                <c:pt idx="53">
                  <c:v>28</c:v>
                </c:pt>
                <c:pt idx="54">
                  <c:v>29</c:v>
                </c:pt>
                <c:pt idx="55">
                  <c:v>27</c:v>
                </c:pt>
                <c:pt idx="56">
                  <c:v>24</c:v>
                </c:pt>
                <c:pt idx="57">
                  <c:v>27</c:v>
                </c:pt>
                <c:pt idx="58">
                  <c:v>27</c:v>
                </c:pt>
                <c:pt idx="59">
                  <c:v>27</c:v>
                </c:pt>
                <c:pt idx="60">
                  <c:v>27</c:v>
                </c:pt>
                <c:pt idx="61">
                  <c:v>27</c:v>
                </c:pt>
                <c:pt idx="62">
                  <c:v>27</c:v>
                </c:pt>
                <c:pt idx="63">
                  <c:v>27</c:v>
                </c:pt>
                <c:pt idx="64">
                  <c:v>27</c:v>
                </c:pt>
                <c:pt idx="65">
                  <c:v>27</c:v>
                </c:pt>
                <c:pt idx="66">
                  <c:v>26</c:v>
                </c:pt>
                <c:pt idx="67">
                  <c:v>27</c:v>
                </c:pt>
                <c:pt idx="68">
                  <c:v>27</c:v>
                </c:pt>
                <c:pt idx="69">
                  <c:v>27</c:v>
                </c:pt>
                <c:pt idx="70">
                  <c:v>27</c:v>
                </c:pt>
                <c:pt idx="71">
                  <c:v>27</c:v>
                </c:pt>
                <c:pt idx="72">
                  <c:v>25</c:v>
                </c:pt>
                <c:pt idx="73">
                  <c:v>27</c:v>
                </c:pt>
                <c:pt idx="74">
                  <c:v>27</c:v>
                </c:pt>
                <c:pt idx="75">
                  <c:v>27</c:v>
                </c:pt>
                <c:pt idx="76">
                  <c:v>27</c:v>
                </c:pt>
                <c:pt idx="77">
                  <c:v>27</c:v>
                </c:pt>
                <c:pt idx="78">
                  <c:v>27</c:v>
                </c:pt>
                <c:pt idx="79">
                  <c:v>27</c:v>
                </c:pt>
                <c:pt idx="80">
                  <c:v>27</c:v>
                </c:pt>
                <c:pt idx="81">
                  <c:v>27</c:v>
                </c:pt>
                <c:pt idx="82">
                  <c:v>27</c:v>
                </c:pt>
                <c:pt idx="83">
                  <c:v>27</c:v>
                </c:pt>
              </c:numCache>
            </c:numRef>
          </c:val>
        </c:ser>
        <c:dLbls/>
        <c:axId val="134764416"/>
        <c:axId val="134772224"/>
      </c:barChart>
      <c:lineChart>
        <c:grouping val="standard"/>
        <c:ser>
          <c:idx val="1"/>
          <c:order val="1"/>
          <c:tx>
            <c:strRef>
              <c:f>FinalEMaxBarGraph!$D$1</c:f>
              <c:strCache>
                <c:ptCount val="1"/>
                <c:pt idx="0">
                  <c:v>12GeV Spec</c:v>
                </c:pt>
              </c:strCache>
            </c:strRef>
          </c:tx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val>
            <c:numRef>
              <c:f>FinalEMaxBarGraph!$D$2:$D$85</c:f>
              <c:numCache>
                <c:formatCode>General</c:formatCode>
                <c:ptCount val="84"/>
                <c:pt idx="0">
                  <c:v>19.2</c:v>
                </c:pt>
                <c:pt idx="1">
                  <c:v>19.2</c:v>
                </c:pt>
                <c:pt idx="2">
                  <c:v>19.2</c:v>
                </c:pt>
                <c:pt idx="3">
                  <c:v>19.2</c:v>
                </c:pt>
                <c:pt idx="4">
                  <c:v>19.2</c:v>
                </c:pt>
                <c:pt idx="5">
                  <c:v>19.2</c:v>
                </c:pt>
                <c:pt idx="6">
                  <c:v>19.2</c:v>
                </c:pt>
                <c:pt idx="7">
                  <c:v>19.2</c:v>
                </c:pt>
                <c:pt idx="8">
                  <c:v>19.2</c:v>
                </c:pt>
                <c:pt idx="9">
                  <c:v>19.2</c:v>
                </c:pt>
                <c:pt idx="10">
                  <c:v>19.2</c:v>
                </c:pt>
                <c:pt idx="11">
                  <c:v>19.2</c:v>
                </c:pt>
                <c:pt idx="12">
                  <c:v>19.2</c:v>
                </c:pt>
                <c:pt idx="13">
                  <c:v>19.2</c:v>
                </c:pt>
                <c:pt idx="14">
                  <c:v>19.2</c:v>
                </c:pt>
                <c:pt idx="15">
                  <c:v>19.2</c:v>
                </c:pt>
                <c:pt idx="16">
                  <c:v>19.2</c:v>
                </c:pt>
                <c:pt idx="17">
                  <c:v>19.2</c:v>
                </c:pt>
                <c:pt idx="18">
                  <c:v>19.2</c:v>
                </c:pt>
                <c:pt idx="19">
                  <c:v>19.2</c:v>
                </c:pt>
                <c:pt idx="20">
                  <c:v>19.2</c:v>
                </c:pt>
                <c:pt idx="21">
                  <c:v>19.2</c:v>
                </c:pt>
                <c:pt idx="22">
                  <c:v>19.2</c:v>
                </c:pt>
                <c:pt idx="23">
                  <c:v>19.2</c:v>
                </c:pt>
                <c:pt idx="24">
                  <c:v>19.2</c:v>
                </c:pt>
                <c:pt idx="25">
                  <c:v>19.2</c:v>
                </c:pt>
                <c:pt idx="26">
                  <c:v>19.2</c:v>
                </c:pt>
                <c:pt idx="27">
                  <c:v>19.2</c:v>
                </c:pt>
                <c:pt idx="28">
                  <c:v>19.2</c:v>
                </c:pt>
                <c:pt idx="29">
                  <c:v>19.2</c:v>
                </c:pt>
                <c:pt idx="30">
                  <c:v>19.2</c:v>
                </c:pt>
                <c:pt idx="31">
                  <c:v>19.2</c:v>
                </c:pt>
                <c:pt idx="32">
                  <c:v>19.2</c:v>
                </c:pt>
                <c:pt idx="33">
                  <c:v>19.2</c:v>
                </c:pt>
                <c:pt idx="34">
                  <c:v>19.2</c:v>
                </c:pt>
                <c:pt idx="35">
                  <c:v>19.2</c:v>
                </c:pt>
                <c:pt idx="36">
                  <c:v>19.2</c:v>
                </c:pt>
                <c:pt idx="37">
                  <c:v>19.2</c:v>
                </c:pt>
                <c:pt idx="38">
                  <c:v>19.2</c:v>
                </c:pt>
                <c:pt idx="39">
                  <c:v>19.2</c:v>
                </c:pt>
                <c:pt idx="40">
                  <c:v>19.2</c:v>
                </c:pt>
                <c:pt idx="41">
                  <c:v>19.2</c:v>
                </c:pt>
                <c:pt idx="42">
                  <c:v>19.2</c:v>
                </c:pt>
                <c:pt idx="43">
                  <c:v>19.2</c:v>
                </c:pt>
                <c:pt idx="44">
                  <c:v>19.2</c:v>
                </c:pt>
                <c:pt idx="45">
                  <c:v>19.2</c:v>
                </c:pt>
                <c:pt idx="46">
                  <c:v>19.2</c:v>
                </c:pt>
                <c:pt idx="47">
                  <c:v>19.2</c:v>
                </c:pt>
                <c:pt idx="48">
                  <c:v>19.2</c:v>
                </c:pt>
                <c:pt idx="49">
                  <c:v>19.2</c:v>
                </c:pt>
                <c:pt idx="50">
                  <c:v>19.2</c:v>
                </c:pt>
                <c:pt idx="51">
                  <c:v>19.2</c:v>
                </c:pt>
                <c:pt idx="52">
                  <c:v>19.2</c:v>
                </c:pt>
                <c:pt idx="53">
                  <c:v>19.2</c:v>
                </c:pt>
                <c:pt idx="54">
                  <c:v>19.2</c:v>
                </c:pt>
                <c:pt idx="55">
                  <c:v>19.2</c:v>
                </c:pt>
                <c:pt idx="56">
                  <c:v>19.2</c:v>
                </c:pt>
                <c:pt idx="57">
                  <c:v>19.2</c:v>
                </c:pt>
                <c:pt idx="58">
                  <c:v>19.2</c:v>
                </c:pt>
                <c:pt idx="59">
                  <c:v>19.2</c:v>
                </c:pt>
                <c:pt idx="60">
                  <c:v>19.2</c:v>
                </c:pt>
                <c:pt idx="61">
                  <c:v>19.2</c:v>
                </c:pt>
                <c:pt idx="62">
                  <c:v>19.2</c:v>
                </c:pt>
                <c:pt idx="63">
                  <c:v>19.2</c:v>
                </c:pt>
                <c:pt idx="64">
                  <c:v>19.2</c:v>
                </c:pt>
                <c:pt idx="65">
                  <c:v>19.2</c:v>
                </c:pt>
                <c:pt idx="66">
                  <c:v>19.2</c:v>
                </c:pt>
                <c:pt idx="67">
                  <c:v>19.2</c:v>
                </c:pt>
                <c:pt idx="68">
                  <c:v>19.2</c:v>
                </c:pt>
                <c:pt idx="69">
                  <c:v>19.2</c:v>
                </c:pt>
                <c:pt idx="70">
                  <c:v>19.2</c:v>
                </c:pt>
                <c:pt idx="71">
                  <c:v>19.2</c:v>
                </c:pt>
                <c:pt idx="72">
                  <c:v>19.2</c:v>
                </c:pt>
                <c:pt idx="73">
                  <c:v>19.2</c:v>
                </c:pt>
                <c:pt idx="74">
                  <c:v>19.2</c:v>
                </c:pt>
                <c:pt idx="75">
                  <c:v>19.2</c:v>
                </c:pt>
                <c:pt idx="76">
                  <c:v>19.2</c:v>
                </c:pt>
                <c:pt idx="77">
                  <c:v>19.2</c:v>
                </c:pt>
                <c:pt idx="78">
                  <c:v>19.2</c:v>
                </c:pt>
                <c:pt idx="79">
                  <c:v>19.2</c:v>
                </c:pt>
                <c:pt idx="80">
                  <c:v>19.2</c:v>
                </c:pt>
                <c:pt idx="81">
                  <c:v>19.2</c:v>
                </c:pt>
                <c:pt idx="82">
                  <c:v>19.2</c:v>
                </c:pt>
                <c:pt idx="83">
                  <c:v>19.2</c:v>
                </c:pt>
              </c:numCache>
            </c:numRef>
          </c:val>
        </c:ser>
        <c:ser>
          <c:idx val="2"/>
          <c:order val="2"/>
          <c:tx>
            <c:strRef>
              <c:f>FinalEMaxBarGraph!$E$1</c:f>
              <c:strCache>
                <c:ptCount val="1"/>
                <c:pt idx="0">
                  <c:v>Admin Limit</c:v>
                </c:pt>
              </c:strCache>
            </c:strRef>
          </c:tx>
          <c:spPr>
            <a:ln w="28575">
              <a:solidFill>
                <a:srgbClr val="00B0F0"/>
              </a:solidFill>
            </a:ln>
          </c:spPr>
          <c:marker>
            <c:symbol val="none"/>
          </c:marker>
          <c:val>
            <c:numRef>
              <c:f>FinalEMaxBarGraph!$E$2:$E$85</c:f>
              <c:numCache>
                <c:formatCode>General</c:formatCode>
                <c:ptCount val="84"/>
                <c:pt idx="0">
                  <c:v>27</c:v>
                </c:pt>
                <c:pt idx="1">
                  <c:v>27</c:v>
                </c:pt>
                <c:pt idx="2">
                  <c:v>27</c:v>
                </c:pt>
                <c:pt idx="3">
                  <c:v>27</c:v>
                </c:pt>
                <c:pt idx="4">
                  <c:v>27</c:v>
                </c:pt>
                <c:pt idx="5">
                  <c:v>27</c:v>
                </c:pt>
                <c:pt idx="6">
                  <c:v>27</c:v>
                </c:pt>
                <c:pt idx="7">
                  <c:v>27</c:v>
                </c:pt>
                <c:pt idx="8">
                  <c:v>27</c:v>
                </c:pt>
                <c:pt idx="9">
                  <c:v>27</c:v>
                </c:pt>
                <c:pt idx="10">
                  <c:v>27</c:v>
                </c:pt>
                <c:pt idx="11">
                  <c:v>27</c:v>
                </c:pt>
                <c:pt idx="12">
                  <c:v>27</c:v>
                </c:pt>
                <c:pt idx="13">
                  <c:v>27</c:v>
                </c:pt>
                <c:pt idx="14">
                  <c:v>27</c:v>
                </c:pt>
                <c:pt idx="15">
                  <c:v>27</c:v>
                </c:pt>
                <c:pt idx="16">
                  <c:v>27</c:v>
                </c:pt>
                <c:pt idx="17">
                  <c:v>27</c:v>
                </c:pt>
                <c:pt idx="18">
                  <c:v>27</c:v>
                </c:pt>
                <c:pt idx="19">
                  <c:v>27</c:v>
                </c:pt>
                <c:pt idx="20">
                  <c:v>27</c:v>
                </c:pt>
                <c:pt idx="21">
                  <c:v>27</c:v>
                </c:pt>
                <c:pt idx="22">
                  <c:v>27</c:v>
                </c:pt>
                <c:pt idx="23">
                  <c:v>27</c:v>
                </c:pt>
                <c:pt idx="24">
                  <c:v>27</c:v>
                </c:pt>
                <c:pt idx="25">
                  <c:v>27</c:v>
                </c:pt>
                <c:pt idx="26">
                  <c:v>27</c:v>
                </c:pt>
                <c:pt idx="27">
                  <c:v>27</c:v>
                </c:pt>
                <c:pt idx="28">
                  <c:v>27</c:v>
                </c:pt>
                <c:pt idx="29">
                  <c:v>27</c:v>
                </c:pt>
                <c:pt idx="30">
                  <c:v>27</c:v>
                </c:pt>
                <c:pt idx="31">
                  <c:v>27</c:v>
                </c:pt>
                <c:pt idx="32">
                  <c:v>27</c:v>
                </c:pt>
                <c:pt idx="33">
                  <c:v>27</c:v>
                </c:pt>
                <c:pt idx="34">
                  <c:v>27</c:v>
                </c:pt>
                <c:pt idx="35">
                  <c:v>27</c:v>
                </c:pt>
                <c:pt idx="36">
                  <c:v>27</c:v>
                </c:pt>
                <c:pt idx="37">
                  <c:v>27</c:v>
                </c:pt>
                <c:pt idx="38">
                  <c:v>27</c:v>
                </c:pt>
                <c:pt idx="39">
                  <c:v>27</c:v>
                </c:pt>
                <c:pt idx="40">
                  <c:v>27</c:v>
                </c:pt>
                <c:pt idx="41">
                  <c:v>27</c:v>
                </c:pt>
                <c:pt idx="42">
                  <c:v>27</c:v>
                </c:pt>
                <c:pt idx="43">
                  <c:v>27</c:v>
                </c:pt>
                <c:pt idx="44">
                  <c:v>27</c:v>
                </c:pt>
                <c:pt idx="45">
                  <c:v>27</c:v>
                </c:pt>
                <c:pt idx="46">
                  <c:v>27</c:v>
                </c:pt>
                <c:pt idx="47">
                  <c:v>27</c:v>
                </c:pt>
                <c:pt idx="48">
                  <c:v>27</c:v>
                </c:pt>
                <c:pt idx="49">
                  <c:v>27</c:v>
                </c:pt>
                <c:pt idx="50">
                  <c:v>27</c:v>
                </c:pt>
                <c:pt idx="51">
                  <c:v>27</c:v>
                </c:pt>
                <c:pt idx="52">
                  <c:v>27</c:v>
                </c:pt>
                <c:pt idx="53">
                  <c:v>27</c:v>
                </c:pt>
                <c:pt idx="54">
                  <c:v>27</c:v>
                </c:pt>
                <c:pt idx="55">
                  <c:v>27</c:v>
                </c:pt>
                <c:pt idx="56">
                  <c:v>27</c:v>
                </c:pt>
                <c:pt idx="57">
                  <c:v>27</c:v>
                </c:pt>
                <c:pt idx="58">
                  <c:v>27</c:v>
                </c:pt>
                <c:pt idx="59">
                  <c:v>27</c:v>
                </c:pt>
                <c:pt idx="60">
                  <c:v>27</c:v>
                </c:pt>
                <c:pt idx="61">
                  <c:v>27</c:v>
                </c:pt>
                <c:pt idx="62">
                  <c:v>27</c:v>
                </c:pt>
                <c:pt idx="63">
                  <c:v>27</c:v>
                </c:pt>
                <c:pt idx="64">
                  <c:v>27</c:v>
                </c:pt>
                <c:pt idx="65">
                  <c:v>27</c:v>
                </c:pt>
                <c:pt idx="66">
                  <c:v>27</c:v>
                </c:pt>
                <c:pt idx="67">
                  <c:v>27</c:v>
                </c:pt>
                <c:pt idx="68">
                  <c:v>27</c:v>
                </c:pt>
                <c:pt idx="69">
                  <c:v>27</c:v>
                </c:pt>
                <c:pt idx="70">
                  <c:v>27</c:v>
                </c:pt>
                <c:pt idx="71">
                  <c:v>27</c:v>
                </c:pt>
                <c:pt idx="72">
                  <c:v>27</c:v>
                </c:pt>
                <c:pt idx="73">
                  <c:v>27</c:v>
                </c:pt>
                <c:pt idx="74">
                  <c:v>27</c:v>
                </c:pt>
                <c:pt idx="75">
                  <c:v>27</c:v>
                </c:pt>
                <c:pt idx="76">
                  <c:v>27</c:v>
                </c:pt>
                <c:pt idx="77">
                  <c:v>27</c:v>
                </c:pt>
                <c:pt idx="78">
                  <c:v>27</c:v>
                </c:pt>
                <c:pt idx="79">
                  <c:v>27</c:v>
                </c:pt>
                <c:pt idx="80">
                  <c:v>27</c:v>
                </c:pt>
                <c:pt idx="81">
                  <c:v>27</c:v>
                </c:pt>
                <c:pt idx="82">
                  <c:v>27</c:v>
                </c:pt>
                <c:pt idx="83">
                  <c:v>27</c:v>
                </c:pt>
              </c:numCache>
            </c:numRef>
          </c:val>
        </c:ser>
        <c:dLbls/>
        <c:marker val="1"/>
        <c:axId val="134764416"/>
        <c:axId val="134772224"/>
      </c:lineChart>
      <c:catAx>
        <c:axId val="1347644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400"/>
                  <a:t>Cavity ID</a:t>
                </a:r>
              </a:p>
            </c:rich>
          </c:tx>
          <c:layout/>
        </c:title>
        <c:numFmt formatCode="General" sourceLinked="1"/>
        <c:tickLblPos val="nextTo"/>
        <c:txPr>
          <a:bodyPr rot="-5400000"/>
          <a:lstStyle/>
          <a:p>
            <a:pPr>
              <a:defRPr sz="1100" b="1"/>
            </a:pPr>
            <a:endParaRPr lang="en-US"/>
          </a:p>
        </c:txPr>
        <c:crossAx val="134772224"/>
        <c:crosses val="autoZero"/>
        <c:auto val="1"/>
        <c:lblAlgn val="ctr"/>
        <c:lblOffset val="100"/>
      </c:catAx>
      <c:valAx>
        <c:axId val="13477222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Maximum Gradient Achieved (MV/m)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134764416"/>
        <c:crosses val="autoZero"/>
        <c:crossBetween val="between"/>
      </c:valAx>
      <c:spPr>
        <a:noFill/>
      </c:spPr>
    </c:plotArea>
    <c:plotVisOnly val="1"/>
    <c:dispBlanksAs val="gap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0.11762216830563002"/>
                  <c:y val="-4.539978622777821E-2"/>
                </c:manualLayout>
              </c:layout>
              <c:dLblPos val="outEnd"/>
              <c:showCatName val="1"/>
              <c:showPercent val="1"/>
            </c:dLbl>
            <c:dLbl>
              <c:idx val="1"/>
              <c:layout>
                <c:manualLayout>
                  <c:x val="-0.10026096683699501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FE/Radiation
17%</a:t>
                    </a:r>
                  </a:p>
                </c:rich>
              </c:tx>
              <c:dLblPos val="outEnd"/>
              <c:showCatName val="1"/>
              <c:showPercent val="1"/>
            </c:dLbl>
            <c:dLbl>
              <c:idx val="2"/>
              <c:layout>
                <c:manualLayout>
                  <c:x val="-3.907208917775831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Quench
4%</a:t>
                    </a:r>
                  </a:p>
                </c:rich>
              </c:tx>
              <c:dLblPos val="outEnd"/>
              <c:showCatName val="1"/>
              <c:showPercent val="1"/>
            </c:dLbl>
            <c:dLbl>
              <c:idx val="3"/>
              <c:layout>
                <c:manualLayout>
                  <c:x val="0.24755545684010305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Other
1%</a:t>
                    </a:r>
                  </a:p>
                </c:rich>
              </c:tx>
              <c:dLblPos val="outEnd"/>
              <c:showCatName val="1"/>
              <c:showPercent val="1"/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dLblPos val="outEnd"/>
            <c:showCatName val="1"/>
            <c:showPercent val="1"/>
            <c:showLeaderLines val="1"/>
          </c:dLbls>
          <c:cat>
            <c:strRef>
              <c:f>'1stTestPiChart'!$A$1:$E$1</c:f>
              <c:strCache>
                <c:ptCount val="5"/>
                <c:pt idx="0">
                  <c:v>Passed</c:v>
                </c:pt>
                <c:pt idx="1">
                  <c:v>FE/Radiation</c:v>
                </c:pt>
                <c:pt idx="2">
                  <c:v>Quench</c:v>
                </c:pt>
                <c:pt idx="3">
                  <c:v>Other</c:v>
                </c:pt>
                <c:pt idx="4">
                  <c:v>Total cavities</c:v>
                </c:pt>
              </c:strCache>
            </c:strRef>
          </c:cat>
          <c:val>
            <c:numRef>
              <c:f>'1stTestPiChart'!$A$2:$D$2</c:f>
              <c:numCache>
                <c:formatCode>General</c:formatCode>
                <c:ptCount val="4"/>
                <c:pt idx="0">
                  <c:v>66</c:v>
                </c:pt>
                <c:pt idx="1">
                  <c:v>14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0.66761</cdr:x>
      <cdr:y>0.44363</cdr:y>
    </cdr:from>
    <cdr:to>
      <cdr:x>0.83426</cdr:x>
      <cdr:y>0.50506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89524" y="2793925"/>
          <a:ext cx="1445191" cy="386879"/>
        </a:xfrm>
        <a:prstGeom xmlns:a="http://schemas.openxmlformats.org/drawingml/2006/main" prst="rect">
          <a:avLst/>
        </a:prstGeom>
        <a:solidFill xmlns:a="http://schemas.openxmlformats.org/drawingml/2006/main">
          <a:srgbClr val="4F81BD"/>
        </a:solidFill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en-US" sz="1400" b="1" dirty="0">
              <a:ln>
                <a:noFill/>
              </a:ln>
            </a:rPr>
            <a:t>12GeV</a:t>
          </a:r>
          <a:r>
            <a:rPr lang="en-US" sz="1400" b="1" baseline="0" dirty="0">
              <a:ln>
                <a:noFill/>
              </a:ln>
            </a:rPr>
            <a:t> Project Spec</a:t>
          </a:r>
          <a:endParaRPr lang="en-US" sz="1400" b="1" dirty="0">
            <a:ln>
              <a:noFill/>
            </a:ln>
          </a:endParaRPr>
        </a:p>
      </cdr:txBody>
    </cdr:sp>
  </cdr:relSizeAnchor>
  <cdr:relSizeAnchor xmlns:cdr="http://schemas.openxmlformats.org/drawingml/2006/chartDrawing">
    <cdr:from>
      <cdr:x>0.75305</cdr:x>
      <cdr:y>0.28551</cdr:y>
    </cdr:from>
    <cdr:to>
      <cdr:x>0.94159</cdr:x>
      <cdr:y>0.34693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6529103" y="1796710"/>
          <a:ext cx="1634661" cy="386517"/>
        </a:xfrm>
        <a:prstGeom xmlns:a="http://schemas.openxmlformats.org/drawingml/2006/main" prst="rect">
          <a:avLst/>
        </a:prstGeom>
        <a:solidFill xmlns:a="http://schemas.openxmlformats.org/drawingml/2006/main">
          <a:srgbClr val="4BACC6"/>
        </a:solidFill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/>
            <a:t>Administrative</a:t>
          </a:r>
          <a:r>
            <a:rPr lang="en-US" sz="1400" b="1" baseline="0"/>
            <a:t> Limit</a:t>
          </a:r>
          <a:endParaRPr lang="en-US" sz="1400" b="1"/>
        </a:p>
      </cdr:txBody>
    </cdr:sp>
  </cdr:relSizeAnchor>
  <cdr:relSizeAnchor xmlns:cdr="http://schemas.openxmlformats.org/drawingml/2006/chartDrawing">
    <cdr:from>
      <cdr:x>0.10392</cdr:x>
      <cdr:y>0.12961</cdr:y>
    </cdr:from>
    <cdr:to>
      <cdr:x>0.21221</cdr:x>
      <cdr:y>0.17464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901044" y="815645"/>
          <a:ext cx="938828" cy="2833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/>
            <a:t>Field Flatness</a:t>
          </a:r>
        </a:p>
      </cdr:txBody>
    </cdr:sp>
  </cdr:relSizeAnchor>
  <cdr:relSizeAnchor xmlns:cdr="http://schemas.openxmlformats.org/drawingml/2006/chartDrawing">
    <cdr:from>
      <cdr:x>0.17806</cdr:x>
      <cdr:y>0.08864</cdr:y>
    </cdr:from>
    <cdr:to>
      <cdr:x>0.30704</cdr:x>
      <cdr:y>0.13066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543776" y="557805"/>
          <a:ext cx="1118337" cy="264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/>
            <a:t>HOM Problem</a:t>
          </a:r>
        </a:p>
      </cdr:txBody>
    </cdr:sp>
  </cdr:relSizeAnchor>
  <cdr:relSizeAnchor xmlns:cdr="http://schemas.openxmlformats.org/drawingml/2006/chartDrawing">
    <cdr:from>
      <cdr:x>0.30082</cdr:x>
      <cdr:y>0.13996</cdr:y>
    </cdr:from>
    <cdr:to>
      <cdr:x>0.42723</cdr:x>
      <cdr:y>0.18887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608127" y="880770"/>
          <a:ext cx="1096040" cy="3078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/>
            <a:t>Cat</a:t>
          </a:r>
          <a:r>
            <a:rPr lang="en-US" sz="1200" b="1" baseline="0"/>
            <a:t> Eye Defect</a:t>
          </a:r>
          <a:endParaRPr lang="en-US" sz="1200" b="1"/>
        </a:p>
      </cdr:txBody>
    </cdr:sp>
  </cdr:relSizeAnchor>
  <cdr:relSizeAnchor xmlns:cdr="http://schemas.openxmlformats.org/drawingml/2006/chartDrawing">
    <cdr:from>
      <cdr:x>0.15962</cdr:x>
      <cdr:y>0.17594</cdr:y>
    </cdr:from>
    <cdr:to>
      <cdr:x>0.24038</cdr:x>
      <cdr:y>0.34929</cdr:y>
    </cdr:to>
    <cdr:sp macro="" textlink="">
      <cdr:nvSpPr>
        <cdr:cNvPr id="9" name="Straight Arrow Connector 8"/>
        <cdr:cNvSpPr/>
      </cdr:nvSpPr>
      <cdr:spPr>
        <a:xfrm xmlns:a="http://schemas.openxmlformats.org/drawingml/2006/main">
          <a:off x="1383975" y="1107179"/>
          <a:ext cx="700128" cy="1090898"/>
        </a:xfrm>
        <a:prstGeom xmlns:a="http://schemas.openxmlformats.org/drawingml/2006/main" prst="straightConnector1">
          <a:avLst/>
        </a:prstGeom>
        <a:ln xmlns:a="http://schemas.openxmlformats.org/drawingml/2006/main" w="22225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0.23662</cdr:x>
      <cdr:y>0.12807</cdr:y>
    </cdr:from>
    <cdr:to>
      <cdr:x>0.32488</cdr:x>
      <cdr:y>0.35188</cdr:y>
    </cdr:to>
    <cdr:sp macro="" textlink="">
      <cdr:nvSpPr>
        <cdr:cNvPr id="12" name="Straight Arrow Connector 11"/>
        <cdr:cNvSpPr/>
      </cdr:nvSpPr>
      <cdr:spPr>
        <a:xfrm xmlns:a="http://schemas.openxmlformats.org/drawingml/2006/main">
          <a:off x="2051538" y="805961"/>
          <a:ext cx="765257" cy="1408398"/>
        </a:xfrm>
        <a:prstGeom xmlns:a="http://schemas.openxmlformats.org/drawingml/2006/main" prst="straightConnector1">
          <a:avLst/>
        </a:prstGeom>
        <a:ln xmlns:a="http://schemas.openxmlformats.org/drawingml/2006/main" w="22225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0.34897</cdr:x>
      <cdr:y>0.18093</cdr:y>
    </cdr:from>
    <cdr:to>
      <cdr:x>0.35902</cdr:x>
      <cdr:y>0.5</cdr:y>
    </cdr:to>
    <cdr:sp macro="" textlink="">
      <cdr:nvSpPr>
        <cdr:cNvPr id="14" name="Straight Arrow Connector 13"/>
        <cdr:cNvSpPr/>
      </cdr:nvSpPr>
      <cdr:spPr>
        <a:xfrm xmlns:a="http://schemas.openxmlformats.org/drawingml/2006/main" flipH="1">
          <a:off x="3026276" y="1139478"/>
          <a:ext cx="87158" cy="2009458"/>
        </a:xfrm>
        <a:prstGeom xmlns:a="http://schemas.openxmlformats.org/drawingml/2006/main" prst="straightConnector1">
          <a:avLst/>
        </a:prstGeom>
        <a:ln xmlns:a="http://schemas.openxmlformats.org/drawingml/2006/main" w="22225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9C4E5-A5D1-FA4D-B583-93A2E28B0D82}" type="datetimeFigureOut">
              <a:rPr lang="en-US" smtClean="0"/>
              <a:pPr/>
              <a:t>5/8/2012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E88A8-0695-5A4D-A1E4-61B27727BD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0396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897D6-8542-4A68-ADBA-F2AD16CE3C58}" type="datetimeFigureOut">
              <a:rPr lang="en-US" smtClean="0"/>
              <a:pPr/>
              <a:t>5/8/2012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5F2D4-48EA-415F-B35E-B0EB02B64D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38582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62F8-E622-7E42-B51E-D61B8EC5186C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3DE7-FC57-4980-9591-3F478B9FE9DD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62F8-E622-7E42-B51E-D61B8EC5186C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62F8-E622-7E42-B51E-D61B8EC5186C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62F8-E622-7E42-B51E-D61B8EC5186C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62F8-E622-7E42-B51E-D61B8EC5186C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62F8-E622-7E42-B51E-D61B8EC5186C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050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85825" y="381000"/>
            <a:ext cx="5087938" cy="3817938"/>
          </a:xfrm>
          <a:ln/>
        </p:spPr>
      </p:sp>
      <p:sp>
        <p:nvSpPr>
          <p:cNvPr id="39939" name="Rectangle 2051"/>
          <p:cNvSpPr>
            <a:spLocks noGrp="1"/>
          </p:cNvSpPr>
          <p:nvPr>
            <p:ph type="body" idx="1"/>
          </p:nvPr>
        </p:nvSpPr>
        <p:spPr bwMode="auto">
          <a:xfrm>
            <a:off x="686113" y="4343401"/>
            <a:ext cx="5485778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920" tIns="44959" rIns="89920" bIns="44959"/>
          <a:lstStyle/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F62F8-E622-7E42-B51E-D61B8EC5186C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3DE7-FC57-4980-9591-3F478B9FE9DD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5922991" y="64480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990600"/>
            <a:ext cx="4038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990600"/>
            <a:ext cx="40386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695700"/>
            <a:ext cx="40386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990600"/>
            <a:ext cx="8229600" cy="5257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50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63505"/>
            <a:ext cx="4040188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055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3505"/>
            <a:ext cx="4041775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055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895350"/>
            <a:ext cx="4402138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895350"/>
            <a:ext cx="440372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9909"/>
            <a:ext cx="7772400" cy="25805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3"/>
            <a:ext cx="8897440" cy="54340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341" y="921434"/>
            <a:ext cx="420501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17" y="921434"/>
            <a:ext cx="411128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>
                <a:solidFill>
                  <a:srgbClr val="000000">
                    <a:tint val="75000"/>
                  </a:srgbClr>
                </a:solidFill>
              </a:rPr>
              <a:t>S&amp;T Review May 7-9, 2012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682" y="907366"/>
            <a:ext cx="4135145" cy="7263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650" y="907366"/>
            <a:ext cx="4181150" cy="7263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>
                <a:solidFill>
                  <a:srgbClr val="000000">
                    <a:tint val="75000"/>
                  </a:srgbClr>
                </a:solidFill>
              </a:rPr>
              <a:t>S&amp;T Review May 7-9, 2012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smtClean="0">
                <a:solidFill>
                  <a:srgbClr val="000000"/>
                </a:solidFill>
                <a:latin typeface="Arial"/>
              </a:rPr>
              <a:t>Click to edit Master title style</a:t>
            </a:r>
            <a:endParaRPr lang="en-US" sz="36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303682" y="1633673"/>
            <a:ext cx="4135145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05651" y="1633673"/>
            <a:ext cx="4181150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>
                <a:solidFill>
                  <a:srgbClr val="000000">
                    <a:tint val="75000"/>
                  </a:srgbClr>
                </a:solidFill>
              </a:rPr>
              <a:t>S&amp;T Review May 7-9, 2012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213"/>
            <a:ext cx="3008313" cy="9709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3213"/>
            <a:ext cx="5111750" cy="5317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4165"/>
            <a:ext cx="3008313" cy="3980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>
                <a:solidFill>
                  <a:srgbClr val="000000">
                    <a:tint val="75000"/>
                  </a:srgbClr>
                </a:solidFill>
              </a:rPr>
              <a:t>S&amp;T Review May 7-9, 2012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smtClean="0">
                <a:solidFill>
                  <a:srgbClr val="000000"/>
                </a:solidFill>
                <a:latin typeface="Arial"/>
              </a:rPr>
              <a:t>Click to edit Master title style</a:t>
            </a:r>
            <a:endParaRPr lang="en-US" sz="3600" b="1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50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63505"/>
            <a:ext cx="4040188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055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3505"/>
            <a:ext cx="4041775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055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1831"/>
            <a:ext cx="5486400" cy="39187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>
                <a:solidFill>
                  <a:srgbClr val="000000">
                    <a:tint val="75000"/>
                  </a:srgbClr>
                </a:solidFill>
              </a:rPr>
              <a:t>S&amp;T Review May 7-9, 2012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smtClean="0">
                <a:solidFill>
                  <a:srgbClr val="000000"/>
                </a:solidFill>
                <a:latin typeface="Arial"/>
              </a:rPr>
              <a:t>Click to edit Master title style</a:t>
            </a:r>
            <a:endParaRPr lang="en-US" sz="3600" b="1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71890" y="-1104270"/>
            <a:ext cx="4417342" cy="84124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>
                <a:solidFill>
                  <a:srgbClr val="000000">
                    <a:tint val="75000"/>
                  </a:srgbClr>
                </a:solidFill>
              </a:rPr>
              <a:t>S&amp;T Review May 7-9, 2012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7286" y="893298"/>
            <a:ext cx="8190914" cy="4705729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>
                <a:solidFill>
                  <a:srgbClr val="000000">
                    <a:tint val="75000"/>
                  </a:srgbClr>
                </a:solidFill>
              </a:rPr>
              <a:t>S&amp;T Review May 7-9, 2012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smtClean="0">
                <a:solidFill>
                  <a:srgbClr val="000000"/>
                </a:solidFill>
                <a:latin typeface="Arial"/>
              </a:rPr>
              <a:t>Click to edit Master title style</a:t>
            </a:r>
            <a:endParaRPr lang="en-US" sz="3600" b="1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>
                <a:solidFill>
                  <a:srgbClr val="000000">
                    <a:tint val="75000"/>
                  </a:srgbClr>
                </a:solidFill>
              </a:rPr>
              <a:t>S&amp;T Review May 7-9, 2012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905" y="970672"/>
            <a:ext cx="409364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0672"/>
            <a:ext cx="3810000" cy="255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23959"/>
            <a:ext cx="3810000" cy="25251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>
                <a:solidFill>
                  <a:srgbClr val="000000">
                    <a:tint val="75000"/>
                  </a:srgbClr>
                </a:solidFill>
              </a:rPr>
              <a:t>S&amp;T Review May 7-9, 2012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smtClean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S&amp;T Review May 7-9,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21900-9F26-8A47-9A64-0972A5BA12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316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S&amp;T Review May 7-9,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27F50-98D2-AE4C-9520-26DBB20D20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06095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S&amp;T Review May 7-9,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5E656-FE91-EF47-9603-DA03AA5AF9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01674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S&amp;T Review May 7-9,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3A8DD-7F25-6E4A-BF9F-D0310C8BE3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89992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S&amp;T Review May 7-9, 2012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E54B0-1322-4D4F-B411-EA7BD1C4B8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2159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S&amp;T Review May 7-9, 2012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81BED-3A4B-C749-B4E9-3AEA33D182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258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S&amp;T Review May 7-9, 2012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F4CB6-021D-C243-93DC-88FE8226BD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10584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S&amp;T Review May 7-9,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CB88B-269B-384F-8B29-C900BD588D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785093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S&amp;T Review May 7-9,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3B301-E621-7E43-BE65-7B38324628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354966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S&amp;T Review May 7-9,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A471B-65C3-614C-A5D1-67DD843187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34139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S&amp;T Review May 7-9,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F47F9-A8FB-0B4E-A6DF-E0F4014699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2111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895350"/>
            <a:ext cx="4402138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895350"/>
            <a:ext cx="440372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922991" y="644807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922991" y="6448078"/>
            <a:ext cx="2133600" cy="365125"/>
          </a:xfrm>
        </p:spPr>
        <p:txBody>
          <a:bodyPr/>
          <a:lstStyle/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8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6" y="1320107"/>
            <a:ext cx="7864929" cy="3459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128" tIns="45565" rIns="91128" bIns="45565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solidFill>
                <a:srgbClr val="000000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0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128" tIns="45565" rIns="91128" bIns="45565">
            <a:spAutoFit/>
          </a:bodyPr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5750"/>
            <a:ext cx="8991600" cy="478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4878098" y="6356450"/>
            <a:ext cx="2898322" cy="364628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S&amp;T Review May 7-9,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776420" y="6356450"/>
            <a:ext cx="899229" cy="364628"/>
          </a:xfrm>
          <a:prstGeom prst="rect">
            <a:avLst/>
          </a:prstGeom>
        </p:spPr>
        <p:txBody>
          <a:bodyPr lIns="86493" tIns="43247" rIns="86493" bIns="45577"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Times"/>
              </a:rPr>
              <a:t>, Slide </a:t>
            </a:r>
            <a:fld id="{63CAAA09-C9E5-4E34-A054-C293B5BF338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5922991" y="64480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50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63505"/>
            <a:ext cx="4040188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055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3505"/>
            <a:ext cx="4041775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055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895350"/>
            <a:ext cx="4402138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895350"/>
            <a:ext cx="440372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922991" y="644807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Slide </a:t>
            </a:r>
            <a:fld id="{16C52258-EF4B-D546-9E8B-AED7F4D518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922991" y="644807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Slide </a:t>
            </a:r>
            <a:fld id="{16C52258-EF4B-D546-9E8B-AED7F4D518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5922991" y="64480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226992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784634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3108658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41550" y="1752600"/>
            <a:ext cx="3222625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6575" y="1752600"/>
            <a:ext cx="3222625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416842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831119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384871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4314715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26075843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15464776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79360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50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63505"/>
            <a:ext cx="4040188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055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3505"/>
            <a:ext cx="4041775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055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922991" y="64480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600" y="541338"/>
            <a:ext cx="1655763" cy="5995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41550" y="541338"/>
            <a:ext cx="4819650" cy="5995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565985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149890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806285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3897780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500" y="1752600"/>
            <a:ext cx="418465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550" y="1752600"/>
            <a:ext cx="418465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040410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94314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849582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1808638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22853217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86783506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5922991" y="64480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858341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8938" y="541338"/>
            <a:ext cx="2139950" cy="5995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0" y="541338"/>
            <a:ext cx="6269038" cy="5995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816379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9325" y="541338"/>
            <a:ext cx="6659563" cy="704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7500" y="1752600"/>
            <a:ext cx="4184650" cy="478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550" y="1752600"/>
            <a:ext cx="4184650" cy="478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757325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85750" y="1685925"/>
            <a:ext cx="1531938" cy="4876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1CEFF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BE" sz="2400">
              <a:solidFill>
                <a:srgbClr val="000000"/>
              </a:solidFill>
              <a:latin typeface="Arial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5" name="Picture 9" descr="NL_F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1313"/>
            <a:ext cx="162083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8559800" y="6375400"/>
            <a:ext cx="400050" cy="3048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74D78BD-B6A3-9843-9DE5-3159F765EF4D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462424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5626323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85750" y="1685925"/>
            <a:ext cx="1531938" cy="4876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1CEFF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BE" sz="2400">
              <a:solidFill>
                <a:srgbClr val="000000"/>
              </a:solidFill>
              <a:latin typeface="Arial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6" name="Picture 9" descr="NL_F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1313"/>
            <a:ext cx="162083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0"/>
          <p:cNvSpPr txBox="1">
            <a:spLocks noChangeArrowheads="1"/>
          </p:cNvSpPr>
          <p:nvPr userDrawn="1"/>
        </p:nvSpPr>
        <p:spPr bwMode="auto">
          <a:xfrm>
            <a:off x="8751888" y="6554788"/>
            <a:ext cx="371475" cy="2778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4DEE26E-FB6B-CD4E-B70D-C4875A3223E0}" type="slidenum">
              <a:rPr lang="en-US" sz="1200" smtClean="0">
                <a:solidFill>
                  <a:srgbClr val="0B52FC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dirty="0" smtClean="0">
              <a:solidFill>
                <a:srgbClr val="0B52FC"/>
              </a:solidFill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2001838" y="6564313"/>
            <a:ext cx="64801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200" dirty="0" smtClean="0">
                <a:solidFill>
                  <a:srgbClr val="0B52FC"/>
                </a:solidFill>
              </a:rPr>
              <a:t>ENERI 2010 – Infrastructures for Energy Research – Brussels, 29-30 November 2010</a:t>
            </a:r>
          </a:p>
        </p:txBody>
      </p:sp>
      <p:sp>
        <p:nvSpPr>
          <p:cNvPr id="9" name="TextBox 12"/>
          <p:cNvSpPr txBox="1">
            <a:spLocks noChangeArrowheads="1"/>
          </p:cNvSpPr>
          <p:nvPr userDrawn="1"/>
        </p:nvSpPr>
        <p:spPr bwMode="auto">
          <a:xfrm>
            <a:off x="8559800" y="6375400"/>
            <a:ext cx="403225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5800B02-F534-FE40-967A-D94576574928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41550" y="1752600"/>
            <a:ext cx="3222625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6575" y="1752600"/>
            <a:ext cx="3222625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6992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85750" y="1685925"/>
            <a:ext cx="1531938" cy="4876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1CEFF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BE" sz="2400">
              <a:solidFill>
                <a:srgbClr val="000000"/>
              </a:solidFill>
              <a:latin typeface="Arial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8" name="Picture 9" descr="NL_F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1313"/>
            <a:ext cx="162083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 userDrawn="1"/>
        </p:nvSpPr>
        <p:spPr bwMode="auto">
          <a:xfrm>
            <a:off x="8751888" y="6554788"/>
            <a:ext cx="371475" cy="2778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9509A6D-6FD7-9745-AA19-0F87AD458BEE}" type="slidenum">
              <a:rPr lang="en-US" sz="1200" smtClean="0">
                <a:solidFill>
                  <a:srgbClr val="0B52FC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dirty="0" smtClean="0">
              <a:solidFill>
                <a:srgbClr val="0B52FC"/>
              </a:solidFill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 userDrawn="1"/>
        </p:nvSpPr>
        <p:spPr bwMode="auto">
          <a:xfrm>
            <a:off x="2001838" y="6564313"/>
            <a:ext cx="64801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200" dirty="0" smtClean="0">
                <a:solidFill>
                  <a:srgbClr val="0B52FC"/>
                </a:solidFill>
              </a:rPr>
              <a:t>ENERI 2010 – Infrastructures for Energy Research – Brussels, 29-30 November 2010</a:t>
            </a:r>
          </a:p>
        </p:txBody>
      </p:sp>
      <p:sp>
        <p:nvSpPr>
          <p:cNvPr id="11" name="TextBox 12"/>
          <p:cNvSpPr txBox="1">
            <a:spLocks noChangeArrowheads="1"/>
          </p:cNvSpPr>
          <p:nvPr userDrawn="1"/>
        </p:nvSpPr>
        <p:spPr bwMode="auto">
          <a:xfrm>
            <a:off x="8559800" y="6375400"/>
            <a:ext cx="403225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A9916A4-FFE3-4249-A00C-75790D574B05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904531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62389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463962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597755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5922991" y="64480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0781758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41550" y="1667536"/>
            <a:ext cx="6597650" cy="4784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753591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10840"/>
            <a:ext cx="2095500" cy="62626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34100" cy="6262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302445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9325" y="541338"/>
            <a:ext cx="6659563" cy="7048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873462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B11DD3D-92D5-4DA7-B99B-478172BB0A62}" type="slidenum">
              <a:rPr lang="en-US">
                <a:latin typeface="Verdana"/>
                <a:ea typeface="DejaVu Sans"/>
                <a:cs typeface="DejaVu Sans"/>
              </a:rPr>
              <a:pPr/>
              <a:t>‹#›</a:t>
            </a:fld>
            <a:endParaRPr lang="en-US" dirty="0">
              <a:latin typeface="Verdana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7071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478590A-533D-4A08-8A4F-A88988925946}" type="slidenum">
              <a:rPr lang="en-US">
                <a:latin typeface="Verdana"/>
                <a:ea typeface="DejaVu Sans"/>
                <a:cs typeface="DejaVu Sans"/>
              </a:rPr>
              <a:pPr/>
              <a:t>‹#›</a:t>
            </a:fld>
            <a:endParaRPr lang="en-US" dirty="0">
              <a:latin typeface="Verdana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64257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CDD4C2B-7D56-41C0-9AC7-06147ED9E922}" type="slidenum">
              <a:rPr lang="en-US">
                <a:latin typeface="Verdana"/>
                <a:ea typeface="DejaVu Sans"/>
                <a:cs typeface="DejaVu Sans"/>
              </a:rPr>
              <a:pPr/>
              <a:t>‹#›</a:t>
            </a:fld>
            <a:endParaRPr lang="en-US" dirty="0">
              <a:latin typeface="Verdana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87345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3650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77EE547-E63C-4A6B-AF5A-DD1BC2D79380}" type="slidenum">
              <a:rPr lang="en-US">
                <a:latin typeface="Verdana"/>
                <a:ea typeface="DejaVu Sans"/>
                <a:cs typeface="DejaVu Sans"/>
              </a:rPr>
              <a:pPr/>
              <a:t>‹#›</a:t>
            </a:fld>
            <a:endParaRPr lang="en-US" dirty="0">
              <a:latin typeface="Verdana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01383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7338234-6394-42F9-AE02-86261D4785A4}" type="slidenum">
              <a:rPr lang="en-US">
                <a:latin typeface="Verdana"/>
                <a:ea typeface="DejaVu Sans"/>
                <a:cs typeface="DejaVu Sans"/>
              </a:rPr>
              <a:pPr/>
              <a:t>‹#›</a:t>
            </a:fld>
            <a:endParaRPr lang="en-US" dirty="0">
              <a:latin typeface="Verdana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07580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19A8B34-5AF3-4563-A2DA-5C6FCD868D06}" type="slidenum">
              <a:rPr lang="en-US">
                <a:latin typeface="Verdana"/>
                <a:ea typeface="DejaVu Sans"/>
                <a:cs typeface="DejaVu Sans"/>
              </a:rPr>
              <a:pPr/>
              <a:t>‹#›</a:t>
            </a:fld>
            <a:endParaRPr lang="en-US" dirty="0">
              <a:latin typeface="Verdana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9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5922991" y="64480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63C9EA4-4208-4DA4-A2FA-D2DD475E13BE}" type="slidenum">
              <a:rPr lang="en-US">
                <a:latin typeface="Verdana"/>
                <a:ea typeface="DejaVu Sans"/>
                <a:cs typeface="DejaVu Sans"/>
              </a:rPr>
              <a:pPr/>
              <a:t>‹#›</a:t>
            </a:fld>
            <a:endParaRPr lang="en-US" dirty="0">
              <a:latin typeface="Verdana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17101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3CA2D58-DEA4-4769-8685-56E2EEEF04F3}" type="slidenum">
              <a:rPr lang="en-US">
                <a:latin typeface="Verdana"/>
                <a:ea typeface="DejaVu Sans"/>
                <a:cs typeface="DejaVu Sans"/>
              </a:rPr>
              <a:pPr/>
              <a:t>‹#›</a:t>
            </a:fld>
            <a:endParaRPr lang="en-US" dirty="0">
              <a:latin typeface="Verdana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40149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27C6B56-040D-4BCB-916E-3AFDA8DD248C}" type="slidenum">
              <a:rPr lang="en-US">
                <a:latin typeface="Verdana"/>
                <a:ea typeface="DejaVu Sans"/>
                <a:cs typeface="DejaVu Sans"/>
              </a:rPr>
              <a:pPr/>
              <a:t>‹#›</a:t>
            </a:fld>
            <a:endParaRPr lang="en-US" dirty="0">
              <a:latin typeface="Verdana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15728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29ADAF8-CFA6-48B8-A2EE-374B6AC43AB2}" type="slidenum">
              <a:rPr lang="en-US">
                <a:latin typeface="Verdana"/>
                <a:ea typeface="DejaVu Sans"/>
                <a:cs typeface="DejaVu Sans"/>
              </a:rPr>
              <a:pPr/>
              <a:t>‹#›</a:t>
            </a:fld>
            <a:endParaRPr lang="en-US" dirty="0">
              <a:latin typeface="Verdana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83348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5575" y="338138"/>
            <a:ext cx="1938338" cy="6162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38138"/>
            <a:ext cx="5667375" cy="6162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2156D1A-16D7-4E33-97C2-D7FA47EF18D7}" type="slidenum">
              <a:rPr lang="en-US">
                <a:latin typeface="Verdana"/>
                <a:ea typeface="DejaVu Sans"/>
                <a:cs typeface="DejaVu Sans"/>
              </a:rPr>
              <a:pPr/>
              <a:t>‹#›</a:t>
            </a:fld>
            <a:endParaRPr lang="en-US" dirty="0">
              <a:latin typeface="Verdana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15604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38138"/>
            <a:ext cx="6234113" cy="1057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4343400" y="6248400"/>
            <a:ext cx="976313" cy="366713"/>
          </a:xfrm>
        </p:spPr>
        <p:txBody>
          <a:bodyPr/>
          <a:lstStyle>
            <a:lvl1pPr>
              <a:defRPr/>
            </a:lvl1pPr>
          </a:lstStyle>
          <a:p>
            <a:fld id="{E8EE85F8-95C0-47DD-9D7C-03F647FCD906}" type="slidenum">
              <a:rPr lang="en-US">
                <a:latin typeface="Verdana"/>
                <a:ea typeface="DejaVu Sans"/>
                <a:cs typeface="DejaVu Sans"/>
              </a:rPr>
              <a:pPr/>
              <a:t>‹#›</a:t>
            </a:fld>
            <a:endParaRPr lang="en-US" dirty="0">
              <a:latin typeface="Verdana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3902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38138"/>
            <a:ext cx="6234113" cy="1057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2063" cy="451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0263" y="1981200"/>
            <a:ext cx="3803650" cy="2182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0263" y="4316413"/>
            <a:ext cx="3803650" cy="218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>
          <a:xfrm>
            <a:off x="4343400" y="6248400"/>
            <a:ext cx="976313" cy="366713"/>
          </a:xfrm>
        </p:spPr>
        <p:txBody>
          <a:bodyPr/>
          <a:lstStyle>
            <a:lvl1pPr>
              <a:defRPr/>
            </a:lvl1pPr>
          </a:lstStyle>
          <a:p>
            <a:fld id="{B063FB05-874A-44C1-BF84-6B0A48A1E125}" type="slidenum">
              <a:rPr lang="en-US">
                <a:latin typeface="Verdana"/>
                <a:ea typeface="DejaVu Sans"/>
                <a:cs typeface="DejaVu Sans"/>
              </a:rPr>
              <a:pPr/>
              <a:t>‹#›</a:t>
            </a:fld>
            <a:endParaRPr lang="en-US" dirty="0">
              <a:latin typeface="Verdana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40524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38138"/>
            <a:ext cx="6234113" cy="1057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2063" cy="451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3650" cy="451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>
          <a:xfrm>
            <a:off x="4343400" y="6248400"/>
            <a:ext cx="976313" cy="366713"/>
          </a:xfrm>
        </p:spPr>
        <p:txBody>
          <a:bodyPr/>
          <a:lstStyle>
            <a:lvl1pPr>
              <a:defRPr/>
            </a:lvl1pPr>
          </a:lstStyle>
          <a:p>
            <a:fld id="{22D9C761-9110-4027-86C8-932C899C5D69}" type="slidenum">
              <a:rPr lang="en-US">
                <a:latin typeface="Verdana"/>
                <a:ea typeface="DejaVu Sans"/>
                <a:cs typeface="DejaVu Sans"/>
              </a:rPr>
              <a:pPr/>
              <a:t>‹#›</a:t>
            </a:fld>
            <a:endParaRPr lang="en-US" dirty="0">
              <a:latin typeface="Verdana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0835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38138"/>
            <a:ext cx="6234113" cy="1057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58113" cy="4519613"/>
          </a:xfrm>
        </p:spPr>
        <p:txBody>
          <a:bodyPr/>
          <a:lstStyle/>
          <a:p>
            <a:r>
              <a:rPr lang="en-US" dirty="0" smtClean="0"/>
              <a:t>Click icon to add table</a:t>
            </a: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4343400" y="6248400"/>
            <a:ext cx="976313" cy="366713"/>
          </a:xfrm>
        </p:spPr>
        <p:txBody>
          <a:bodyPr/>
          <a:lstStyle>
            <a:lvl1pPr>
              <a:defRPr/>
            </a:lvl1pPr>
          </a:lstStyle>
          <a:p>
            <a:fld id="{B98A8537-0BDE-476F-98A6-23FD63754063}" type="slidenum">
              <a:rPr lang="en-US">
                <a:latin typeface="Verdana"/>
                <a:ea typeface="DejaVu Sans"/>
                <a:cs typeface="DejaVu Sans"/>
              </a:rPr>
              <a:pPr/>
              <a:t>‹#›</a:t>
            </a:fld>
            <a:endParaRPr lang="en-US" dirty="0">
              <a:latin typeface="Verdana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31195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" y="6596064"/>
            <a:ext cx="7681546" cy="261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sz="2400" dirty="0" smtClean="0">
                <a:solidFill>
                  <a:srgbClr val="FFFFFF"/>
                </a:solidFill>
                <a:latin typeface="Times New Roman" pitchFamily="16" charset="0"/>
                <a:ea typeface="DejaVu Sans"/>
                <a:cs typeface="DejaVu Sans"/>
              </a:rPr>
              <a:t>S&amp;T Review May 7-9, 2012</a:t>
            </a:r>
            <a:endParaRPr lang="de-DE" sz="2400" dirty="0">
              <a:solidFill>
                <a:srgbClr val="FFFFFF"/>
              </a:solidFill>
              <a:latin typeface="Times New Roman" pitchFamily="16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7397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895350"/>
            <a:ext cx="4402138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895350"/>
            <a:ext cx="440372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5922991" y="64480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>
              <a:defRPr/>
            </a:pPr>
            <a:fld id="{D1EB4AED-45A7-4AE3-83B9-821B6A8BB1E2}" type="slidenum">
              <a:rPr lang="en-GB">
                <a:solidFill>
                  <a:srgbClr val="618FFD"/>
                </a:solidFill>
                <a:latin typeface="Arial"/>
              </a:rPr>
              <a:pPr>
                <a:defRPr/>
              </a:pPr>
              <a:t>‹#›</a:t>
            </a:fld>
            <a:endParaRPr lang="en-GB" dirty="0">
              <a:solidFill>
                <a:srgbClr val="618FFD"/>
              </a:solidFill>
              <a:latin typeface="Arial"/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nl-BE" dirty="0">
              <a:solidFill>
                <a:srgbClr val="618FFD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pl-PL" dirty="0" smtClean="0">
                <a:solidFill>
                  <a:srgbClr val="618FFD"/>
                </a:solidFill>
              </a:rPr>
              <a:t>S&amp;T Review May 7-9, 2012</a:t>
            </a:r>
            <a:endParaRPr lang="nl-BE" dirty="0">
              <a:solidFill>
                <a:srgbClr val="618F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76021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>
              <a:defRPr/>
            </a:pPr>
            <a:fld id="{BA4AD92B-0D03-4D6C-BE95-2489D59A7F12}" type="slidenum">
              <a:rPr lang="en-GB">
                <a:solidFill>
                  <a:srgbClr val="618FFD"/>
                </a:solidFill>
                <a:latin typeface="Arial"/>
              </a:rPr>
              <a:pPr>
                <a:defRPr/>
              </a:pPr>
              <a:t>‹#›</a:t>
            </a:fld>
            <a:endParaRPr lang="en-GB" dirty="0">
              <a:solidFill>
                <a:srgbClr val="618FFD"/>
              </a:solidFill>
              <a:latin typeface="Arial"/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nl-BE" dirty="0">
              <a:solidFill>
                <a:srgbClr val="618FFD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pl-PL" dirty="0" smtClean="0">
                <a:solidFill>
                  <a:srgbClr val="618FFD"/>
                </a:solidFill>
              </a:rPr>
              <a:t>S&amp;T Review May 7-9, 2012</a:t>
            </a:r>
            <a:endParaRPr lang="nl-BE" dirty="0">
              <a:solidFill>
                <a:srgbClr val="618F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849985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45D3F515-5134-F24A-BA9B-935D001743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45D3F515-5134-F24A-BA9B-935D001743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45D3F515-5134-F24A-BA9B-935D001743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50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63505"/>
            <a:ext cx="4040188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055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3505"/>
            <a:ext cx="4041775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055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45D3F515-5134-F24A-BA9B-935D001743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45D3F515-5134-F24A-BA9B-935D001743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45D3F515-5134-F24A-BA9B-935D001743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45D3F515-5134-F24A-BA9B-935D001743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" y="895350"/>
            <a:ext cx="4402138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895350"/>
            <a:ext cx="440372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45D3F515-5134-F24A-BA9B-935D001743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799" y="2130425"/>
            <a:ext cx="7006975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9347" y="3886200"/>
            <a:ext cx="69967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BE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>
              <a:defRPr/>
            </a:pPr>
            <a:fld id="{E58CA3CC-6B2E-4299-90E8-D97957AEA46A}" type="slidenum">
              <a:rPr lang="en-GB">
                <a:solidFill>
                  <a:srgbClr val="618FFD"/>
                </a:solidFill>
                <a:latin typeface="Arial"/>
              </a:rPr>
              <a:pPr>
                <a:defRPr/>
              </a:pPr>
              <a:t>‹#›</a:t>
            </a:fld>
            <a:endParaRPr lang="en-GB" dirty="0">
              <a:solidFill>
                <a:srgbClr val="618FFD"/>
              </a:solidFill>
              <a:latin typeface="Arial"/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nl-BE" dirty="0">
              <a:solidFill>
                <a:srgbClr val="618FFD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pl-PL" dirty="0" smtClean="0">
                <a:solidFill>
                  <a:srgbClr val="618FFD"/>
                </a:solidFill>
              </a:rPr>
              <a:t>S&amp;T Review May 7-9, 2012</a:t>
            </a:r>
            <a:endParaRPr lang="nl-BE" dirty="0">
              <a:solidFill>
                <a:srgbClr val="618F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146733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>
              <a:defRPr/>
            </a:pPr>
            <a:fld id="{57C5BD3A-62A7-426B-B306-E8B441A977B3}" type="slidenum">
              <a:rPr lang="en-GB">
                <a:solidFill>
                  <a:srgbClr val="618FFD"/>
                </a:solidFill>
                <a:latin typeface="Arial"/>
              </a:rPr>
              <a:pPr>
                <a:defRPr/>
              </a:pPr>
              <a:t>‹#›</a:t>
            </a:fld>
            <a:endParaRPr lang="en-GB" dirty="0">
              <a:solidFill>
                <a:srgbClr val="618FFD"/>
              </a:solidFill>
              <a:latin typeface="Arial"/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nl-BE" dirty="0">
              <a:solidFill>
                <a:srgbClr val="618FFD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pl-PL" dirty="0" smtClean="0">
                <a:solidFill>
                  <a:srgbClr val="618FFD"/>
                </a:solidFill>
              </a:rPr>
              <a:t>S&amp;T Review May 7-9, 2012</a:t>
            </a:r>
            <a:endParaRPr lang="nl-BE" dirty="0">
              <a:solidFill>
                <a:srgbClr val="618F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723278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7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09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86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85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14400"/>
            <a:ext cx="85820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5922991" y="64480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Clr>
          <a:srgbClr val="FF6600"/>
        </a:buClr>
        <a:buChar char="•"/>
        <a:defRPr sz="26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ts val="1200"/>
        </a:spcBef>
        <a:spcAft>
          <a:spcPct val="0"/>
        </a:spcAft>
        <a:buClr>
          <a:srgbClr val="4343CA"/>
        </a:buClr>
        <a:buFont typeface="Arial" charset="0"/>
        <a:buChar char="•"/>
        <a:defRPr sz="2400">
          <a:solidFill>
            <a:schemeClr val="tx1"/>
          </a:solidFill>
          <a:latin typeface="Calibri"/>
          <a:ea typeface="ＭＳ Ｐゴシック" charset="-128"/>
        </a:defRPr>
      </a:lvl2pPr>
      <a:lvl3pPr marL="1143000" indent="-228600" algn="l" rtl="0" eaLnBrk="1" fontAlgn="base" hangingPunct="1">
        <a:spcBef>
          <a:spcPts val="1200"/>
        </a:spcBef>
        <a:spcAft>
          <a:spcPct val="0"/>
        </a:spcAft>
        <a:buClr>
          <a:srgbClr val="660066"/>
        </a:buClr>
        <a:buChar char="•"/>
        <a:defRPr lang="en-US" sz="2200" dirty="0" smtClean="0">
          <a:solidFill>
            <a:schemeClr val="tx1"/>
          </a:solidFill>
          <a:latin typeface="Calibri"/>
          <a:ea typeface="ＭＳ Ｐゴシック" charset="-128"/>
        </a:defRPr>
      </a:lvl3pPr>
      <a:lvl4pPr marL="1600200" indent="-228600" algn="l" rtl="0" eaLnBrk="1" fontAlgn="base" hangingPunct="1">
        <a:spcBef>
          <a:spcPts val="1200"/>
        </a:spcBef>
        <a:spcAft>
          <a:spcPct val="0"/>
        </a:spcAft>
        <a:buClr>
          <a:srgbClr val="008000"/>
        </a:buClr>
        <a:buFont typeface="Arial" charset="0"/>
        <a:buChar char="•"/>
        <a:defRPr lang="en-US" sz="2000" dirty="0" smtClean="0">
          <a:solidFill>
            <a:schemeClr val="tx1"/>
          </a:solidFill>
          <a:latin typeface="Calibri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800">
          <a:solidFill>
            <a:schemeClr val="tx1"/>
          </a:solidFill>
          <a:latin typeface="Calibri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66950" y="541338"/>
            <a:ext cx="6602413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152" tIns="37152" rIns="37152" bIns="3715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41550" y="1752600"/>
            <a:ext cx="6597650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3219" tIns="41610" rIns="83219" bIns="416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0"/>
            <a:endParaRPr lang="en-US" smtClean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225675" y="1257300"/>
            <a:ext cx="6619875" cy="1524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2C1FE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285750" y="1685925"/>
            <a:ext cx="1531938" cy="4876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1CE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0" name="Picture 9" descr="NL_F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1313"/>
            <a:ext cx="162083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36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62725"/>
            <a:ext cx="91440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42888F-E488-4528-89CE-23D73B5B178F}" type="slidenum">
              <a:rPr lang="en-GB" sz="1400">
                <a:solidFill>
                  <a:srgbClr val="618FFD"/>
                </a:solidFill>
                <a:latin typeface="Arial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400" dirty="0">
              <a:solidFill>
                <a:srgbClr val="618FFD"/>
              </a:solidFill>
              <a:latin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85750" y="6562725"/>
            <a:ext cx="1531938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BE" dirty="0">
              <a:solidFill>
                <a:srgbClr val="618FFD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499350" y="6562725"/>
            <a:ext cx="1439863" cy="295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>
                <a:solidFill>
                  <a:srgbClr val="618FFD"/>
                </a:solidFill>
                <a:latin typeface="Arial" charset="0"/>
              </a:rPr>
              <a:t>S&amp;T Review May 7-9, 2012</a:t>
            </a:r>
            <a:endParaRPr lang="nl-BE" dirty="0">
              <a:solidFill>
                <a:srgbClr val="618FFD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</p:sldLayoutIdLst>
  <p:transition/>
  <p:hf hdr="0" dt="0"/>
  <p:txStyles>
    <p:titleStyle>
      <a:lvl1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+mj-lt"/>
          <a:ea typeface="+mj-ea"/>
          <a:cs typeface="+mj-cs"/>
        </a:defRPr>
      </a:lvl1pPr>
      <a:lvl2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2pPr>
      <a:lvl3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3pPr>
      <a:lvl4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4pPr>
      <a:lvl5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5pPr>
      <a:lvl6pPr marL="4572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6pPr>
      <a:lvl7pPr marL="9144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7pPr>
      <a:lvl8pPr marL="13716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8pPr>
      <a:lvl9pPr marL="18288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9pPr>
    </p:titleStyle>
    <p:bodyStyle>
      <a:lvl1pPr marL="309563" indent="-309563" algn="l" defTabSz="685800" rtl="0" eaLnBrk="1" fontAlgn="base" hangingPunct="1">
        <a:spcBef>
          <a:spcPct val="20000"/>
        </a:spcBef>
        <a:spcAft>
          <a:spcPct val="0"/>
        </a:spcAft>
        <a:buClr>
          <a:srgbClr val="618FFD"/>
        </a:buClr>
        <a:buSzPct val="100000"/>
        <a:buFont typeface="Wingdings" pitchFamily="2" charset="2"/>
        <a:buChar char="l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66750" indent="-244475" algn="l" defTabSz="685800" rtl="0" eaLnBrk="1" fontAlgn="base" hangingPunct="1">
        <a:spcBef>
          <a:spcPct val="20000"/>
        </a:spcBef>
        <a:spcAft>
          <a:spcPct val="0"/>
        </a:spcAft>
        <a:buClr>
          <a:srgbClr val="A2C1FE"/>
        </a:buClr>
        <a:buSzPct val="10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2pPr>
      <a:lvl3pPr marL="1028700" indent="-206375" algn="l" defTabSz="685800" rtl="0" eaLnBrk="1" fontAlgn="base" hangingPunct="1">
        <a:spcBef>
          <a:spcPct val="20000"/>
        </a:spcBef>
        <a:spcAft>
          <a:spcPct val="0"/>
        </a:spcAft>
        <a:buClr>
          <a:srgbClr val="618FFD"/>
        </a:buClr>
        <a:buSzPct val="100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3pPr>
      <a:lvl4pPr marL="1439863" indent="-204788" algn="l" defTabSz="685800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Times New Roman" pitchFamily="18" charset="0"/>
        </a:defRPr>
      </a:lvl4pPr>
      <a:lvl5pPr marL="18526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5pPr>
      <a:lvl6pPr marL="23098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6pPr>
      <a:lvl7pPr marL="27670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7pPr>
      <a:lvl8pPr marL="32242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8pPr>
      <a:lvl9pPr marL="36814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5962" name="Line 10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963" name="Line 11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0" name="Picture 12" descr="JSA 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82000" y="6516688"/>
            <a:ext cx="50641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3" descr="New JLab Logo wo word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" y="6475413"/>
            <a:ext cx="15240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5" descr="final_do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0" y="6465888"/>
            <a:ext cx="392113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038600" y="6581001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Arial"/>
              </a:rPr>
              <a:t>    </a:t>
            </a:r>
            <a:fld id="{690DD6C0-B9ED-4D7F-B78E-B546513C6009}" type="slidenum">
              <a:rPr lang="en-US" sz="1200" smtClean="0">
                <a:solidFill>
                  <a:srgbClr val="000000"/>
                </a:solidFill>
                <a:latin typeface="Arial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14400"/>
            <a:ext cx="85820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4343CA"/>
        </a:buClr>
        <a:buFont typeface="Arial" charset="0"/>
        <a:buChar char="•"/>
        <a:defRPr sz="2400">
          <a:solidFill>
            <a:schemeClr val="tx1"/>
          </a:solidFill>
          <a:latin typeface="Calibri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0066"/>
        </a:buClr>
        <a:buChar char="•"/>
        <a:defRPr sz="2400">
          <a:solidFill>
            <a:schemeClr val="tx1"/>
          </a:solidFill>
          <a:latin typeface="Calibri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Font typeface="Arial" charset="0"/>
        <a:buChar char="•"/>
        <a:defRPr sz="2400">
          <a:solidFill>
            <a:schemeClr val="tx1"/>
          </a:solidFill>
          <a:latin typeface="Calibri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800">
          <a:solidFill>
            <a:schemeClr val="tx1"/>
          </a:solidFill>
          <a:latin typeface="Calibri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06" y="922323"/>
            <a:ext cx="8897440" cy="51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dirty="0" smtClean="0">
                <a:solidFill>
                  <a:srgbClr val="000000">
                    <a:tint val="75000"/>
                  </a:srgbClr>
                </a:solidFill>
                <a:latin typeface="Times" charset="0"/>
              </a:rPr>
              <a:t>S&amp;T Review May 7-9, 2012</a:t>
            </a:r>
            <a:endParaRPr lang="en-US" dirty="0">
              <a:solidFill>
                <a:srgbClr val="000000">
                  <a:tint val="75000"/>
                </a:srgbClr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  <a:latin typeface="Times" charset="0"/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imes" charset="0"/>
              </a:rPr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66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None/>
        <a:defRPr sz="8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 charset="0"/>
                <a:ea typeface="ＭＳ Ｐゴシック" charset="0"/>
                <a:cs typeface="Arial" charset="0"/>
              </a:rPr>
              <a:t>S&amp;T Review May 7-9, 2012</a:t>
            </a:r>
            <a:endParaRPr lang="en-US" smtClean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C62E19-FFF7-C742-A2AE-0AC7617AB350}" type="slidenum">
              <a:rPr lang="en-US" smtClean="0">
                <a:latin typeface="Arial" charset="0"/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61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14400"/>
            <a:ext cx="85820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5922991" y="64480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795" r:id="rId10"/>
    <p:sldLayoutId id="214748379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Clr>
          <a:srgbClr val="FF6600"/>
        </a:buClr>
        <a:buChar char="•"/>
        <a:defRPr sz="26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ts val="1200"/>
        </a:spcBef>
        <a:spcAft>
          <a:spcPct val="0"/>
        </a:spcAft>
        <a:buClr>
          <a:srgbClr val="4343CA"/>
        </a:buClr>
        <a:buFont typeface="Arial" charset="0"/>
        <a:buChar char="•"/>
        <a:defRPr sz="2400">
          <a:solidFill>
            <a:schemeClr val="tx1"/>
          </a:solidFill>
          <a:latin typeface="Calibri"/>
          <a:ea typeface="ＭＳ Ｐゴシック" charset="-128"/>
        </a:defRPr>
      </a:lvl2pPr>
      <a:lvl3pPr marL="1143000" indent="-228600" algn="l" rtl="0" eaLnBrk="1" fontAlgn="base" hangingPunct="1">
        <a:spcBef>
          <a:spcPts val="1200"/>
        </a:spcBef>
        <a:spcAft>
          <a:spcPct val="0"/>
        </a:spcAft>
        <a:buClr>
          <a:srgbClr val="660066"/>
        </a:buClr>
        <a:buChar char="•"/>
        <a:defRPr lang="en-US" sz="2200" dirty="0" smtClean="0">
          <a:solidFill>
            <a:schemeClr val="tx1"/>
          </a:solidFill>
          <a:latin typeface="Calibri"/>
          <a:ea typeface="ＭＳ Ｐゴシック" charset="-128"/>
        </a:defRPr>
      </a:lvl3pPr>
      <a:lvl4pPr marL="1600200" indent="-228600" algn="l" rtl="0" eaLnBrk="1" fontAlgn="base" hangingPunct="1">
        <a:spcBef>
          <a:spcPts val="1200"/>
        </a:spcBef>
        <a:spcAft>
          <a:spcPct val="0"/>
        </a:spcAft>
        <a:buClr>
          <a:srgbClr val="008000"/>
        </a:buClr>
        <a:buFont typeface="Arial" charset="0"/>
        <a:buChar char="•"/>
        <a:defRPr lang="en-US" sz="2000" dirty="0" smtClean="0">
          <a:solidFill>
            <a:schemeClr val="tx1"/>
          </a:solidFill>
          <a:latin typeface="Calibri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800">
          <a:solidFill>
            <a:schemeClr val="tx1"/>
          </a:solidFill>
          <a:latin typeface="Calibri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14400"/>
            <a:ext cx="85820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922991" y="644807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552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S&amp;T Review May 7-9, 2012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Clr>
          <a:srgbClr val="FF6600"/>
        </a:buClr>
        <a:buChar char="•"/>
        <a:defRPr sz="28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ts val="1200"/>
        </a:spcBef>
        <a:spcAft>
          <a:spcPct val="0"/>
        </a:spcAft>
        <a:buClr>
          <a:srgbClr val="4343CA"/>
        </a:buClr>
        <a:buFont typeface="Arial" charset="0"/>
        <a:buChar char="•"/>
        <a:defRPr sz="2800">
          <a:solidFill>
            <a:schemeClr val="tx1"/>
          </a:solidFill>
          <a:latin typeface="Calibri"/>
          <a:ea typeface="ＭＳ Ｐゴシック" charset="-128"/>
        </a:defRPr>
      </a:lvl2pPr>
      <a:lvl3pPr marL="1143000" indent="-228600" algn="l" rtl="0" eaLnBrk="1" fontAlgn="base" hangingPunct="1">
        <a:spcBef>
          <a:spcPts val="1200"/>
        </a:spcBef>
        <a:spcAft>
          <a:spcPct val="0"/>
        </a:spcAft>
        <a:buClr>
          <a:srgbClr val="660066"/>
        </a:buClr>
        <a:buChar char="•"/>
        <a:defRPr sz="2800">
          <a:solidFill>
            <a:schemeClr val="tx1"/>
          </a:solidFill>
          <a:latin typeface="Calibri"/>
          <a:ea typeface="ＭＳ Ｐゴシック" charset="-128"/>
        </a:defRPr>
      </a:lvl3pPr>
      <a:lvl4pPr marL="1600200" indent="-228600" algn="l" rtl="0" eaLnBrk="1" fontAlgn="base" hangingPunct="1">
        <a:spcBef>
          <a:spcPts val="1200"/>
        </a:spcBef>
        <a:spcAft>
          <a:spcPct val="0"/>
        </a:spcAft>
        <a:buClr>
          <a:srgbClr val="008000"/>
        </a:buClr>
        <a:buFont typeface="Arial" charset="0"/>
        <a:buChar char="•"/>
        <a:defRPr sz="2800">
          <a:solidFill>
            <a:schemeClr val="tx1"/>
          </a:solidFill>
          <a:latin typeface="Calibri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800">
          <a:solidFill>
            <a:schemeClr val="tx1"/>
          </a:solidFill>
          <a:latin typeface="Calibri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66950" y="541338"/>
            <a:ext cx="66024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7152" tIns="37152" rIns="37152" bIns="3715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41550" y="1752600"/>
            <a:ext cx="659765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3219" tIns="41610" rIns="83219" bIns="416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0"/>
            <a:endParaRPr 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225675" y="1257300"/>
            <a:ext cx="6619875" cy="1524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2C1FE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285750" y="1685925"/>
            <a:ext cx="1531938" cy="4876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1CEFF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BE" sz="2400">
              <a:solidFill>
                <a:srgbClr val="000000"/>
              </a:solidFill>
              <a:latin typeface="Arial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2054" name="Picture 9" descr="NL_F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1313"/>
            <a:ext cx="162083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Box 6"/>
          <p:cNvSpPr txBox="1">
            <a:spLocks noChangeArrowheads="1"/>
          </p:cNvSpPr>
          <p:nvPr/>
        </p:nvSpPr>
        <p:spPr bwMode="auto">
          <a:xfrm>
            <a:off x="8751888" y="6554788"/>
            <a:ext cx="371475" cy="2746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09D61B8-E5D4-0446-826C-7DFBC50B6031}" type="slidenum">
              <a:rPr lang="en-US" sz="1200" smtClean="0">
                <a:solidFill>
                  <a:srgbClr val="0B52FC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dirty="0" smtClean="0">
              <a:solidFill>
                <a:srgbClr val="0B52FC"/>
              </a:solidFill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252413" y="6583363"/>
            <a:ext cx="40036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400">
                <a:latin typeface="+mn-lt"/>
              </a:defRPr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 smtClean="0">
                <a:solidFill>
                  <a:srgbClr val="618FFD">
                    <a:lumMod val="75000"/>
                  </a:srgbClr>
                </a:solidFill>
                <a:latin typeface="Arial"/>
                <a:ea typeface="ＭＳ Ｐゴシック" pitchFamily="-18" charset="-128"/>
                <a:cs typeface="ＭＳ Ｐゴシック" charset="0"/>
              </a:rPr>
              <a:t>MYRRHA ADS -  August 2011</a:t>
            </a:r>
            <a:endParaRPr lang="fr-FR" sz="1200" dirty="0">
              <a:solidFill>
                <a:srgbClr val="618FFD">
                  <a:lumMod val="75000"/>
                </a:srgbClr>
              </a:solidFill>
              <a:latin typeface="Arial"/>
              <a:ea typeface="ＭＳ Ｐゴシック" pitchFamily="-18" charset="-128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rgbClr val="0235AD"/>
          </a:solidFill>
          <a:latin typeface="+mj-lt"/>
          <a:ea typeface="ＭＳ Ｐゴシック" charset="-128"/>
          <a:cs typeface="ＭＳ Ｐゴシック" charset="-128"/>
        </a:defRPr>
      </a:lvl1pPr>
      <a:lvl2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rgbClr val="0235AD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rgbClr val="0235AD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rgbClr val="0235AD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rgbClr val="0235AD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6pPr>
      <a:lvl7pPr marL="9144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7pPr>
      <a:lvl8pPr marL="13716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8pPr>
      <a:lvl9pPr marL="18288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9pPr>
    </p:titleStyle>
    <p:bodyStyle>
      <a:lvl1pPr marL="309563" indent="-309563" algn="l" defTabSz="685800" rtl="0" eaLnBrk="1" fontAlgn="base" hangingPunct="1">
        <a:spcBef>
          <a:spcPct val="20000"/>
        </a:spcBef>
        <a:spcAft>
          <a:spcPct val="0"/>
        </a:spcAft>
        <a:buClr>
          <a:srgbClr val="618FFD"/>
        </a:buClr>
        <a:buSzPct val="100000"/>
        <a:buFont typeface="Wingdings" charset="0"/>
        <a:buChar char="l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66750" indent="-244475" algn="l" defTabSz="685800" rtl="0" eaLnBrk="1" fontAlgn="base" hangingPunct="1">
        <a:spcBef>
          <a:spcPct val="20000"/>
        </a:spcBef>
        <a:spcAft>
          <a:spcPct val="0"/>
        </a:spcAft>
        <a:buClr>
          <a:srgbClr val="A2C1FE"/>
        </a:buClr>
        <a:buSzPct val="10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028700" indent="-206375" algn="l" defTabSz="685800" rtl="0" eaLnBrk="1" fontAlgn="base" hangingPunct="1">
        <a:spcBef>
          <a:spcPct val="20000"/>
        </a:spcBef>
        <a:spcAft>
          <a:spcPct val="0"/>
        </a:spcAft>
        <a:buClr>
          <a:srgbClr val="618FFD"/>
        </a:buClr>
        <a:buSzPct val="100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439863" indent="-204788" algn="l" defTabSz="685800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Times New Roman" charset="0"/>
          <a:ea typeface="ＭＳ Ｐゴシック" charset="-128"/>
          <a:cs typeface="ＭＳ Ｐゴシック"/>
        </a:defRPr>
      </a:lvl4pPr>
      <a:lvl5pPr marL="18526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charset="0"/>
          <a:ea typeface="ＭＳ Ｐゴシック" charset="-128"/>
          <a:cs typeface="ＭＳ Ｐゴシック"/>
        </a:defRPr>
      </a:lvl5pPr>
      <a:lvl6pPr marL="23098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charset="0"/>
          <a:ea typeface="ＭＳ Ｐゴシック" charset="-128"/>
        </a:defRPr>
      </a:lvl6pPr>
      <a:lvl7pPr marL="27670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charset="0"/>
          <a:ea typeface="ＭＳ Ｐゴシック" charset="-128"/>
        </a:defRPr>
      </a:lvl7pPr>
      <a:lvl8pPr marL="32242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charset="0"/>
          <a:ea typeface="ＭＳ Ｐゴシック" charset="-128"/>
        </a:defRPr>
      </a:lvl8pPr>
      <a:lvl9pPr marL="36814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19325" y="541338"/>
            <a:ext cx="665956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7152" tIns="37152" rIns="37152" bIns="3715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7500" y="1752600"/>
            <a:ext cx="85217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3219" tIns="41610" rIns="83219" bIns="416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0"/>
            <a:endParaRPr lang="en-US"/>
          </a:p>
        </p:txBody>
      </p:sp>
      <p:sp>
        <p:nvSpPr>
          <p:cNvPr id="3076" name="Rectangle 9"/>
          <p:cNvSpPr>
            <a:spLocks noChangeArrowheads="1"/>
          </p:cNvSpPr>
          <p:nvPr/>
        </p:nvSpPr>
        <p:spPr bwMode="auto">
          <a:xfrm>
            <a:off x="2225675" y="1257300"/>
            <a:ext cx="6619875" cy="1524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2C1FE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4101" name="Picture 10" descr="NL_F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1313"/>
            <a:ext cx="162083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8751888" y="6554788"/>
            <a:ext cx="371475" cy="2746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CA78F76-B883-AA4E-8E7E-5821C9D7BAA3}" type="slidenum">
              <a:rPr lang="en-US" sz="1200" smtClean="0">
                <a:solidFill>
                  <a:srgbClr val="0B52FC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dirty="0" smtClean="0">
              <a:solidFill>
                <a:srgbClr val="0B52FC"/>
              </a:solidFill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252413" y="6583363"/>
            <a:ext cx="40036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400">
                <a:latin typeface="+mn-lt"/>
              </a:defRPr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 smtClean="0">
                <a:solidFill>
                  <a:srgbClr val="618FFD">
                    <a:lumMod val="75000"/>
                  </a:srgbClr>
                </a:solidFill>
                <a:latin typeface="Arial"/>
                <a:ea typeface="ＭＳ Ｐゴシック" pitchFamily="-18" charset="-128"/>
                <a:cs typeface="ＭＳ Ｐゴシック" charset="0"/>
              </a:rPr>
              <a:t>MYRRHA ADS -  August 2011</a:t>
            </a:r>
            <a:endParaRPr lang="fr-FR" sz="1200" dirty="0">
              <a:solidFill>
                <a:srgbClr val="618FFD">
                  <a:lumMod val="75000"/>
                </a:srgbClr>
              </a:solidFill>
              <a:latin typeface="Arial"/>
              <a:ea typeface="ＭＳ Ｐゴシック" pitchFamily="-18" charset="-128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rgbClr val="0330D8"/>
          </a:solidFill>
          <a:latin typeface="+mj-lt"/>
          <a:ea typeface="ＭＳ Ｐゴシック" charset="-128"/>
          <a:cs typeface="ＭＳ Ｐゴシック" charset="-128"/>
        </a:defRPr>
      </a:lvl1pPr>
      <a:lvl2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rgbClr val="0330D8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rgbClr val="0330D8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rgbClr val="0330D8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rgbClr val="0330D8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6pPr>
      <a:lvl7pPr marL="9144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7pPr>
      <a:lvl8pPr marL="13716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8pPr>
      <a:lvl9pPr marL="18288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9pPr>
    </p:titleStyle>
    <p:bodyStyle>
      <a:lvl1pPr marL="309563" indent="-309563" algn="l" defTabSz="685800" rtl="0" eaLnBrk="1" fontAlgn="base" hangingPunct="1">
        <a:spcBef>
          <a:spcPct val="20000"/>
        </a:spcBef>
        <a:spcAft>
          <a:spcPct val="0"/>
        </a:spcAft>
        <a:buClr>
          <a:srgbClr val="618FFD"/>
        </a:buClr>
        <a:buSzPct val="100000"/>
        <a:buFont typeface="Wingdings" charset="0"/>
        <a:buChar char="l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66750" indent="-244475" algn="l" defTabSz="685800" rtl="0" eaLnBrk="1" fontAlgn="base" hangingPunct="1">
        <a:spcBef>
          <a:spcPct val="20000"/>
        </a:spcBef>
        <a:spcAft>
          <a:spcPct val="0"/>
        </a:spcAft>
        <a:buClr>
          <a:srgbClr val="A2C1FE"/>
        </a:buClr>
        <a:buSzPct val="10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028700" indent="-206375" algn="l" defTabSz="685800" rtl="0" eaLnBrk="1" fontAlgn="base" hangingPunct="1">
        <a:spcBef>
          <a:spcPct val="20000"/>
        </a:spcBef>
        <a:spcAft>
          <a:spcPct val="0"/>
        </a:spcAft>
        <a:buClr>
          <a:srgbClr val="618FFD"/>
        </a:buClr>
        <a:buSzPct val="100000"/>
        <a:buFont typeface="Wingdings" charset="0"/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439863" indent="-204788" algn="l" defTabSz="685800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Times New Roman" charset="0"/>
          <a:ea typeface="ＭＳ Ｐゴシック" charset="-128"/>
          <a:cs typeface="ＭＳ Ｐゴシック"/>
        </a:defRPr>
      </a:lvl4pPr>
      <a:lvl5pPr marL="18526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charset="0"/>
          <a:ea typeface="ＭＳ Ｐゴシック" charset="-128"/>
          <a:cs typeface="ＭＳ Ｐゴシック"/>
        </a:defRPr>
      </a:lvl5pPr>
      <a:lvl6pPr marL="23098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charset="0"/>
          <a:ea typeface="ＭＳ Ｐゴシック" charset="-128"/>
        </a:defRPr>
      </a:lvl6pPr>
      <a:lvl7pPr marL="27670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charset="0"/>
          <a:ea typeface="ＭＳ Ｐゴシック" charset="-128"/>
        </a:defRPr>
      </a:lvl7pPr>
      <a:lvl8pPr marL="32242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charset="0"/>
          <a:ea typeface="ＭＳ Ｐゴシック" charset="-128"/>
        </a:defRPr>
      </a:lvl8pPr>
      <a:lvl9pPr marL="36814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41550" y="1752600"/>
            <a:ext cx="659765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3219" tIns="41610" rIns="83219" bIns="416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0"/>
            <a:endParaRPr lang="en-US"/>
          </a:p>
        </p:txBody>
      </p:sp>
      <p:sp>
        <p:nvSpPr>
          <p:cNvPr id="2051" name="Rectangle 8"/>
          <p:cNvSpPr>
            <a:spLocks noChangeArrowheads="1"/>
          </p:cNvSpPr>
          <p:nvPr/>
        </p:nvSpPr>
        <p:spPr bwMode="auto">
          <a:xfrm>
            <a:off x="285750" y="1685925"/>
            <a:ext cx="1531938" cy="4876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1CEFF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BE" sz="2400">
              <a:solidFill>
                <a:srgbClr val="000000"/>
              </a:solidFill>
              <a:latin typeface="Arial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3076" name="Picture 9" descr="NL_F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1313"/>
            <a:ext cx="162083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8751888" y="6554788"/>
            <a:ext cx="371475" cy="2746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92062A9-850D-B44D-84DB-D9F623DA6683}" type="slidenum">
              <a:rPr lang="en-US" sz="1200" smtClean="0">
                <a:solidFill>
                  <a:srgbClr val="0B52FC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dirty="0" smtClean="0">
              <a:solidFill>
                <a:srgbClr val="0B52FC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252413" y="6567488"/>
            <a:ext cx="40036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400">
                <a:latin typeface="+mn-lt"/>
              </a:defRPr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 smtClean="0">
                <a:solidFill>
                  <a:srgbClr val="618FFD">
                    <a:lumMod val="75000"/>
                  </a:srgbClr>
                </a:solidFill>
                <a:latin typeface="Arial"/>
                <a:ea typeface="ＭＳ Ｐゴシック" pitchFamily="-18" charset="-128"/>
                <a:cs typeface="ＭＳ Ｐゴシック" charset="0"/>
              </a:rPr>
              <a:t>MYRRHA ADS -  August 2011</a:t>
            </a:r>
            <a:endParaRPr lang="fr-FR" sz="1200" dirty="0">
              <a:solidFill>
                <a:srgbClr val="618FFD">
                  <a:lumMod val="75000"/>
                </a:srgbClr>
              </a:solidFill>
              <a:latin typeface="Arial"/>
              <a:ea typeface="ＭＳ Ｐゴシック" pitchFamily="-18" charset="-128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tx2"/>
          </a:solidFill>
          <a:latin typeface="Arial" charset="0"/>
        </a:defRPr>
      </a:lvl6pPr>
      <a:lvl7pPr marL="9144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tx2"/>
          </a:solidFill>
          <a:latin typeface="Arial" charset="0"/>
        </a:defRPr>
      </a:lvl7pPr>
      <a:lvl8pPr marL="13716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tx2"/>
          </a:solidFill>
          <a:latin typeface="Arial" charset="0"/>
        </a:defRPr>
      </a:lvl8pPr>
      <a:lvl9pPr marL="18288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tx2"/>
          </a:solidFill>
          <a:latin typeface="Arial" charset="0"/>
        </a:defRPr>
      </a:lvl9pPr>
    </p:titleStyle>
    <p:bodyStyle>
      <a:lvl1pPr marL="309563" indent="-309563" algn="l" defTabSz="685800" rtl="0" eaLnBrk="1" fontAlgn="base" hangingPunct="1">
        <a:spcBef>
          <a:spcPct val="20000"/>
        </a:spcBef>
        <a:spcAft>
          <a:spcPct val="0"/>
        </a:spcAft>
        <a:buClr>
          <a:srgbClr val="618FFD"/>
        </a:buClr>
        <a:buSzPct val="100000"/>
        <a:buFont typeface="Wingdings" charset="0"/>
        <a:buChar char="l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66750" indent="-244475" algn="l" defTabSz="685800" rtl="0" eaLnBrk="1" fontAlgn="base" hangingPunct="1">
        <a:spcBef>
          <a:spcPct val="20000"/>
        </a:spcBef>
        <a:spcAft>
          <a:spcPct val="0"/>
        </a:spcAft>
        <a:buClr>
          <a:srgbClr val="A2C1FE"/>
        </a:buClr>
        <a:buSzPct val="10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028700" indent="-206375" algn="l" defTabSz="685800" rtl="0" eaLnBrk="1" fontAlgn="base" hangingPunct="1">
        <a:spcBef>
          <a:spcPct val="20000"/>
        </a:spcBef>
        <a:spcAft>
          <a:spcPct val="0"/>
        </a:spcAft>
        <a:buClr>
          <a:srgbClr val="618FFD"/>
        </a:buClr>
        <a:buSzPct val="100000"/>
        <a:buFont typeface="Wingdings" charset="0"/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439863" indent="-204788" algn="l" defTabSz="685800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Times New Roman" charset="0"/>
          <a:ea typeface="ＭＳ Ｐゴシック" charset="-128"/>
          <a:cs typeface="ＭＳ Ｐゴシック"/>
        </a:defRPr>
      </a:lvl4pPr>
      <a:lvl5pPr marL="18526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charset="0"/>
          <a:ea typeface="ＭＳ Ｐゴシック" charset="-128"/>
          <a:cs typeface="ＭＳ Ｐゴシック"/>
        </a:defRPr>
      </a:lvl5pPr>
      <a:lvl6pPr marL="23098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charset="0"/>
          <a:ea typeface="ＭＳ Ｐゴシック" charset="-128"/>
        </a:defRPr>
      </a:lvl6pPr>
      <a:lvl7pPr marL="27670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charset="0"/>
          <a:ea typeface="ＭＳ Ｐゴシック" charset="-128"/>
        </a:defRPr>
      </a:lvl7pPr>
      <a:lvl8pPr marL="32242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charset="0"/>
          <a:ea typeface="ＭＳ Ｐゴシック" charset="-128"/>
        </a:defRPr>
      </a:lvl8pPr>
      <a:lvl9pPr marL="36814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81000" y="1524000"/>
            <a:ext cx="1828800" cy="5334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C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nl-BE" sz="2400">
              <a:solidFill>
                <a:srgbClr val="FFFFFF"/>
              </a:solidFill>
              <a:latin typeface="Times New Roman" pitchFamily="16" charset="0"/>
              <a:ea typeface="DejaVu Sans"/>
              <a:cs typeface="DejaVu Sans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nl-BE" sz="2400">
              <a:solidFill>
                <a:srgbClr val="FFFFFF"/>
              </a:solidFill>
              <a:latin typeface="Times New Roman" pitchFamily="16" charset="0"/>
              <a:ea typeface="DejaVu Sans"/>
              <a:cs typeface="DejaVu San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8113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29628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338138"/>
            <a:ext cx="6234113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209800" y="1447800"/>
            <a:ext cx="2743200" cy="762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nl-BE" sz="2400">
              <a:solidFill>
                <a:srgbClr val="FFFFFF"/>
              </a:solidFill>
              <a:latin typeface="Times New Roman" pitchFamily="16" charset="0"/>
              <a:ea typeface="DejaVu Sans"/>
              <a:cs typeface="DejaVu Sans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75" y="455613"/>
            <a:ext cx="1530350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343400" y="6248400"/>
            <a:ext cx="976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fld id="{EF99D212-6DBB-47F0-A310-43472C8ED813}" type="slidenum">
              <a:rPr lang="en-US">
                <a:latin typeface="Verdana"/>
                <a:ea typeface="DejaVu Sans"/>
                <a:cs typeface="DejaVu Sans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t>‹#›</a:t>
            </a:fld>
            <a:endParaRPr lang="en-US" dirty="0">
              <a:latin typeface="Verdana"/>
              <a:ea typeface="DejaVu Sans"/>
              <a:cs typeface="DejaVu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</p:sldLayoutIdLst>
  <p:hf hdr="0" dt="0"/>
  <p:txStyles>
    <p:titleStyle>
      <a:lvl1pPr algn="ctr" defTabSz="457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Verdana" pitchFamily="32" charset="0"/>
          <a:ea typeface="DejaVu Sans" charset="0"/>
          <a:cs typeface="DejaVu Sans" charset="0"/>
        </a:defRPr>
      </a:lvl2pPr>
      <a:lvl3pPr marL="1143000" indent="-228600" algn="ctr" defTabSz="457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Verdana" pitchFamily="32" charset="0"/>
          <a:ea typeface="DejaVu Sans" charset="0"/>
          <a:cs typeface="DejaVu Sans" charset="0"/>
        </a:defRPr>
      </a:lvl3pPr>
      <a:lvl4pPr marL="1600200" indent="-228600" algn="ctr" defTabSz="457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Verdana" pitchFamily="32" charset="0"/>
          <a:ea typeface="DejaVu Sans" charset="0"/>
          <a:cs typeface="DejaVu Sans" charset="0"/>
        </a:defRPr>
      </a:lvl4pPr>
      <a:lvl5pPr marL="2057400" indent="-228600" algn="ctr" defTabSz="457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Verdana" pitchFamily="32" charset="0"/>
          <a:ea typeface="DejaVu Sans" charset="0"/>
          <a:cs typeface="DejaVu Sans" charset="0"/>
        </a:defRPr>
      </a:lvl5pPr>
      <a:lvl6pPr marL="2514600" indent="-228600" algn="ctr" defTabSz="457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Verdana" pitchFamily="32" charset="0"/>
          <a:ea typeface="DejaVu Sans" charset="0"/>
          <a:cs typeface="DejaVu Sans" charset="0"/>
        </a:defRPr>
      </a:lvl6pPr>
      <a:lvl7pPr marL="2971800" indent="-228600" algn="ctr" defTabSz="457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Verdana" pitchFamily="32" charset="0"/>
          <a:ea typeface="DejaVu Sans" charset="0"/>
          <a:cs typeface="DejaVu Sans" charset="0"/>
        </a:defRPr>
      </a:lvl7pPr>
      <a:lvl8pPr marL="3429000" indent="-228600" algn="ctr" defTabSz="457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Verdana" pitchFamily="32" charset="0"/>
          <a:ea typeface="DejaVu Sans" charset="0"/>
          <a:cs typeface="DejaVu Sans" charset="0"/>
        </a:defRPr>
      </a:lvl8pPr>
      <a:lvl9pPr marL="3886200" indent="-228600" algn="ctr" defTabSz="457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Verdana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1" fontAlgn="base" hangingPunct="1">
        <a:lnSpc>
          <a:spcPct val="66000"/>
        </a:lnSpc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Times New Roman" pitchFamily="16" charset="0"/>
          <a:ea typeface="+mn-ea"/>
          <a:cs typeface="+mn-cs"/>
        </a:defRPr>
      </a:lvl3pPr>
      <a:lvl4pPr marL="1600200" indent="-228600" algn="l" defTabSz="457200" rtl="0" eaLnBrk="1" fontAlgn="base" hangingPunct="1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Times New Roman" pitchFamily="16" charset="0"/>
          <a:ea typeface="+mn-ea"/>
          <a:cs typeface="+mn-cs"/>
        </a:defRPr>
      </a:lvl4pPr>
      <a:lvl5pPr marL="2057400" indent="-228600" algn="l" defTabSz="457200" rtl="0" eaLnBrk="1" fontAlgn="base" hangingPunct="1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Times New Roman" pitchFamily="16" charset="0"/>
          <a:ea typeface="+mn-ea"/>
          <a:cs typeface="+mn-cs"/>
        </a:defRPr>
      </a:lvl5pPr>
      <a:lvl6pPr marL="2514600" indent="-228600" algn="l" defTabSz="457200" rtl="0" eaLnBrk="1" fontAlgn="base" hangingPunct="1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Times New Roman" pitchFamily="16" charset="0"/>
          <a:ea typeface="+mn-ea"/>
          <a:cs typeface="+mn-cs"/>
        </a:defRPr>
      </a:lvl6pPr>
      <a:lvl7pPr marL="2971800" indent="-228600" algn="l" defTabSz="457200" rtl="0" eaLnBrk="1" fontAlgn="base" hangingPunct="1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Times New Roman" pitchFamily="16" charset="0"/>
          <a:ea typeface="+mn-ea"/>
          <a:cs typeface="+mn-cs"/>
        </a:defRPr>
      </a:lvl7pPr>
      <a:lvl8pPr marL="3429000" indent="-228600" algn="l" defTabSz="457200" rtl="0" eaLnBrk="1" fontAlgn="base" hangingPunct="1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Times New Roman" pitchFamily="16" charset="0"/>
          <a:ea typeface="+mn-ea"/>
          <a:cs typeface="+mn-cs"/>
        </a:defRPr>
      </a:lvl8pPr>
      <a:lvl9pPr marL="3886200" indent="-228600" algn="l" defTabSz="457200" rtl="0" eaLnBrk="1" fontAlgn="base" hangingPunct="1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Times New Roman" pitchFamily="16" charset="0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19325" y="541338"/>
            <a:ext cx="6659563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152" tIns="37152" rIns="37152" bIns="3715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7500" y="1752600"/>
            <a:ext cx="8521700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3219" tIns="41610" rIns="83219" bIns="416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0"/>
            <a:endParaRPr lang="en-US" smtClean="0"/>
          </a:p>
        </p:txBody>
      </p:sp>
      <p:sp>
        <p:nvSpPr>
          <p:cNvPr id="3076" name="Rectangle 9"/>
          <p:cNvSpPr>
            <a:spLocks noChangeArrowheads="1"/>
          </p:cNvSpPr>
          <p:nvPr/>
        </p:nvSpPr>
        <p:spPr bwMode="auto">
          <a:xfrm>
            <a:off x="2225675" y="1257300"/>
            <a:ext cx="6619875" cy="1524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2C1FE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1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7" name="Picture 10" descr="NL_F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1313"/>
            <a:ext cx="162083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62725"/>
            <a:ext cx="91440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4A4517-B1E0-4AC4-9B70-1097203F4665}" type="slidenum">
              <a:rPr lang="en-GB" sz="1400">
                <a:solidFill>
                  <a:srgbClr val="618FFD"/>
                </a:solidFill>
                <a:latin typeface="Arial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400" dirty="0">
              <a:solidFill>
                <a:srgbClr val="618FFD"/>
              </a:solidFill>
              <a:latin typeface="Arial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285750" y="6562725"/>
            <a:ext cx="1531938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BE" dirty="0">
              <a:solidFill>
                <a:srgbClr val="618FFD"/>
              </a:solidFill>
              <a:latin typeface="Arial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499350" y="6562725"/>
            <a:ext cx="1439863" cy="295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>
                <a:solidFill>
                  <a:srgbClr val="618FFD"/>
                </a:solidFill>
                <a:latin typeface="Arial" charset="0"/>
              </a:rPr>
              <a:t>S&amp;T Review May 7-9, 2012</a:t>
            </a:r>
            <a:endParaRPr lang="nl-BE" dirty="0">
              <a:solidFill>
                <a:srgbClr val="618FFD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</p:sldLayoutIdLst>
  <p:transition/>
  <p:hf hdr="0" dt="0"/>
  <p:txStyles>
    <p:titleStyle>
      <a:lvl1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+mj-lt"/>
          <a:ea typeface="+mj-ea"/>
          <a:cs typeface="+mj-cs"/>
        </a:defRPr>
      </a:lvl1pPr>
      <a:lvl2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2pPr>
      <a:lvl3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3pPr>
      <a:lvl4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4pPr>
      <a:lvl5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5pPr>
      <a:lvl6pPr marL="4572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6pPr>
      <a:lvl7pPr marL="9144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7pPr>
      <a:lvl8pPr marL="13716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8pPr>
      <a:lvl9pPr marL="18288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9pPr>
    </p:titleStyle>
    <p:bodyStyle>
      <a:lvl1pPr marL="309563" indent="-309563" algn="l" defTabSz="685800" rtl="0" eaLnBrk="1" fontAlgn="base" hangingPunct="1">
        <a:spcBef>
          <a:spcPct val="20000"/>
        </a:spcBef>
        <a:spcAft>
          <a:spcPct val="0"/>
        </a:spcAft>
        <a:buClr>
          <a:srgbClr val="618FFD"/>
        </a:buClr>
        <a:buSzPct val="100000"/>
        <a:buFont typeface="Wingdings" pitchFamily="2" charset="2"/>
        <a:buChar char="l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66750" indent="-244475" algn="l" defTabSz="685800" rtl="0" eaLnBrk="1" fontAlgn="base" hangingPunct="1">
        <a:spcBef>
          <a:spcPct val="20000"/>
        </a:spcBef>
        <a:spcAft>
          <a:spcPct val="0"/>
        </a:spcAft>
        <a:buClr>
          <a:srgbClr val="A2C1FE"/>
        </a:buClr>
        <a:buSzPct val="10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2pPr>
      <a:lvl3pPr marL="1108075" indent="-285750" algn="l" defTabSz="685800" rtl="0" eaLnBrk="1" fontAlgn="base" hangingPunct="1">
        <a:spcBef>
          <a:spcPct val="20000"/>
        </a:spcBef>
        <a:spcAft>
          <a:spcPct val="0"/>
        </a:spcAft>
        <a:buClr>
          <a:srgbClr val="618FFD"/>
        </a:buClr>
        <a:buSzPct val="150000"/>
        <a:buFont typeface="Symbol" pitchFamily="18" charset="2"/>
        <a:buChar char=""/>
        <a:defRPr>
          <a:solidFill>
            <a:schemeClr val="tx1"/>
          </a:solidFill>
          <a:latin typeface="+mn-lt"/>
        </a:defRPr>
      </a:lvl3pPr>
      <a:lvl4pPr marL="1439863" indent="-204788" algn="l" defTabSz="685800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Times New Roman" pitchFamily="18" charset="0"/>
        </a:defRPr>
      </a:lvl4pPr>
      <a:lvl5pPr marL="18526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5pPr>
      <a:lvl6pPr marL="23098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6pPr>
      <a:lvl7pPr marL="27670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7pPr>
      <a:lvl8pPr marL="32242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8pPr>
      <a:lvl9pPr marL="36814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14400"/>
            <a:ext cx="85820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3800" y="0"/>
            <a:ext cx="1600200" cy="156568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018477" y="641034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Slide </a:t>
            </a:r>
            <a:fld id="{45D3F515-5134-F24A-BA9B-935D001743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Clr>
          <a:srgbClr val="FF6600"/>
        </a:buClr>
        <a:buChar char="•"/>
        <a:defRPr sz="28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ts val="1200"/>
        </a:spcBef>
        <a:spcAft>
          <a:spcPct val="0"/>
        </a:spcAft>
        <a:buClr>
          <a:srgbClr val="4343CA"/>
        </a:buClr>
        <a:buFont typeface="Arial" charset="0"/>
        <a:buChar char="•"/>
        <a:defRPr sz="2800">
          <a:solidFill>
            <a:schemeClr val="tx1"/>
          </a:solidFill>
          <a:latin typeface="Calibri"/>
          <a:ea typeface="ＭＳ Ｐゴシック" charset="-128"/>
        </a:defRPr>
      </a:lvl2pPr>
      <a:lvl3pPr marL="1143000" indent="-228600" algn="l" rtl="0" eaLnBrk="1" fontAlgn="base" hangingPunct="1">
        <a:spcBef>
          <a:spcPts val="1200"/>
        </a:spcBef>
        <a:spcAft>
          <a:spcPct val="0"/>
        </a:spcAft>
        <a:buClr>
          <a:srgbClr val="660066"/>
        </a:buClr>
        <a:buChar char="•"/>
        <a:defRPr sz="2800">
          <a:solidFill>
            <a:schemeClr val="tx1"/>
          </a:solidFill>
          <a:latin typeface="Calibri"/>
          <a:ea typeface="ＭＳ Ｐゴシック" charset="-128"/>
        </a:defRPr>
      </a:lvl3pPr>
      <a:lvl4pPr marL="1600200" indent="-228600" algn="l" rtl="0" eaLnBrk="1" fontAlgn="base" hangingPunct="1">
        <a:spcBef>
          <a:spcPts val="1200"/>
        </a:spcBef>
        <a:spcAft>
          <a:spcPct val="0"/>
        </a:spcAft>
        <a:buClr>
          <a:srgbClr val="008000"/>
        </a:buClr>
        <a:buFont typeface="Arial" charset="0"/>
        <a:buChar char="•"/>
        <a:defRPr sz="2800">
          <a:solidFill>
            <a:schemeClr val="tx1"/>
          </a:solidFill>
          <a:latin typeface="Calibri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800">
          <a:solidFill>
            <a:schemeClr val="tx1"/>
          </a:solidFill>
          <a:latin typeface="Calibri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Word_2007_Document1.docx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Accelerator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Andrew Hutton</a:t>
            </a:r>
          </a:p>
          <a:p>
            <a:r>
              <a:rPr lang="en-US" dirty="0" smtClean="0"/>
              <a:t>Associate Director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611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C100 Cryomodules in construction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71537654"/>
              </p:ext>
            </p:extLst>
          </p:nvPr>
        </p:nvGraphicFramePr>
        <p:xfrm>
          <a:off x="1" y="1026360"/>
          <a:ext cx="9091706" cy="4795625"/>
        </p:xfrm>
        <a:graphic>
          <a:graphicData uri="http://schemas.openxmlformats.org/presentationml/2006/ole">
            <p:oleObj spid="_x0000_s1088" name="Document" r:id="rId3" imgW="6933945" imgH="3657465" progId="Word.Document.12">
              <p:embed/>
            </p:oleObj>
          </a:graphicData>
        </a:graphic>
      </p:graphicFrame>
      <p:sp>
        <p:nvSpPr>
          <p:cNvPr id="2" name="Rectangle 1"/>
          <p:cNvSpPr/>
          <p:nvPr/>
        </p:nvSpPr>
        <p:spPr bwMode="auto">
          <a:xfrm>
            <a:off x="5924179" y="1419413"/>
            <a:ext cx="3167528" cy="2315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24178" y="5523753"/>
            <a:ext cx="3182472" cy="896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647" y="911412"/>
            <a:ext cx="757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C100-1 and C100-2 in operation; C100-3 and C100-5 in the tunnel (safe storage)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0B71D3AA-F628-8F4E-BE52-707AC18962C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8776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C100 Performance Demonstration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17" t="13067" r="9509" b="41471"/>
          <a:stretch/>
        </p:blipFill>
        <p:spPr>
          <a:xfrm>
            <a:off x="320036" y="918671"/>
            <a:ext cx="8684674" cy="366152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0B71D3AA-F628-8F4E-BE52-707AC18962C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3999" y="5223697"/>
            <a:ext cx="6718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C100 cryomodule operated at nominal specifications while delivering parity-quality beam to Users</a:t>
            </a:r>
            <a:endParaRPr lang="en-US"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5677" y="2404495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Current through module = 465 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μA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4992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Current Activities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49146"/>
            <a:ext cx="8582025" cy="5486400"/>
          </a:xfrm>
        </p:spPr>
        <p:txBody>
          <a:bodyPr/>
          <a:lstStyle/>
          <a:p>
            <a:r>
              <a:rPr lang="en-US" dirty="0" smtClean="0"/>
              <a:t>Prepare the future evolution of nuclear physics experimentation at Jefferson Lab </a:t>
            </a:r>
          </a:p>
          <a:p>
            <a:pPr lvl="1"/>
            <a:r>
              <a:rPr lang="en-US" dirty="0" smtClean="0"/>
              <a:t>Design a Medium-energy Electron Ion Collider (MEIC) to be built at Jefferson Lab</a:t>
            </a:r>
          </a:p>
          <a:p>
            <a:pPr lvl="1"/>
            <a:r>
              <a:rPr lang="en-US" dirty="0" smtClean="0"/>
              <a:t>Collaborate with BNL and MIT on generic electron-ion collider R&amp;D					  </a:t>
            </a:r>
          </a:p>
          <a:p>
            <a:pPr marL="457200" lvl="1" indent="0" algn="r">
              <a:spcBef>
                <a:spcPts val="0"/>
              </a:spcBef>
              <a:buNone/>
            </a:pPr>
            <a:r>
              <a:rPr lang="en-US" i="1" dirty="0" smtClean="0">
                <a:solidFill>
                  <a:srgbClr val="FF0000"/>
                </a:solidFill>
              </a:rPr>
              <a:t>Talk </a:t>
            </a:r>
            <a:r>
              <a:rPr lang="en-US" i="1" dirty="0">
                <a:solidFill>
                  <a:srgbClr val="FF0000"/>
                </a:solidFill>
              </a:rPr>
              <a:t>by Yuhong Zhang</a:t>
            </a:r>
            <a:endParaRPr lang="en-US" dirty="0" smtClean="0"/>
          </a:p>
          <a:p>
            <a:r>
              <a:rPr lang="en-US" dirty="0" smtClean="0"/>
              <a:t>Developed a plan to build an electron cooling ring demo in the FEL to evaluate the validity of the concept for MEIC</a:t>
            </a:r>
          </a:p>
          <a:p>
            <a:pPr marL="800100" lvl="1" algn="r"/>
            <a:r>
              <a:rPr lang="en-US" sz="2200" dirty="0" smtClean="0">
                <a:cs typeface="ＭＳ Ｐゴシック" charset="-128"/>
              </a:rPr>
              <a:t>Funding requested from ONP </a:t>
            </a:r>
            <a:r>
              <a:rPr lang="en-US" sz="1600" dirty="0" smtClean="0"/>
              <a:t>(DE-FOA-0000632)</a:t>
            </a:r>
            <a:r>
              <a:rPr lang="en-US" sz="2000" i="1" dirty="0" smtClean="0">
                <a:solidFill>
                  <a:srgbClr val="FF0000"/>
                </a:solidFill>
                <a:cs typeface="ＭＳ Ｐゴシック" charset="-128"/>
              </a:rPr>
              <a:t>         </a:t>
            </a:r>
            <a:r>
              <a:rPr lang="en-US" i="1" dirty="0" smtClean="0">
                <a:solidFill>
                  <a:srgbClr val="FF0000"/>
                </a:solidFill>
                <a:cs typeface="ＭＳ Ｐゴシック" charset="-128"/>
              </a:rPr>
              <a:t>Talk by Ed Nissen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Develop the capability to produce polarized positron beams (PEPPo)</a:t>
            </a:r>
          </a:p>
          <a:p>
            <a:pPr marL="457200" lvl="1" indent="0" algn="r">
              <a:spcBef>
                <a:spcPts val="0"/>
              </a:spcBef>
              <a:buNone/>
            </a:pPr>
            <a:r>
              <a:rPr lang="en-US" i="1" dirty="0" smtClean="0">
                <a:solidFill>
                  <a:srgbClr val="FF0000"/>
                </a:solidFill>
              </a:rPr>
              <a:t>Talk by Joe Grames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0E7E5-D759-E44D-99F5-2114FE40D28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Current Activities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51715"/>
            <a:ext cx="8582025" cy="5486400"/>
          </a:xfrm>
        </p:spPr>
        <p:txBody>
          <a:bodyPr/>
          <a:lstStyle/>
          <a:p>
            <a:r>
              <a:rPr lang="en-US" dirty="0" smtClean="0"/>
              <a:t>Expand Jefferson Lab’s core accelerator competencies to support DOE Office of Science projects and other partnerships</a:t>
            </a:r>
          </a:p>
          <a:p>
            <a:pPr marL="457200" lvl="1" indent="0">
              <a:buNone/>
            </a:pPr>
            <a:r>
              <a:rPr lang="en-US" sz="2000" dirty="0" smtClean="0"/>
              <a:t>1.	Reduce the electric power requirements for superconducting linacs</a:t>
            </a:r>
          </a:p>
          <a:p>
            <a:pPr marL="457200" lvl="1" indent="0">
              <a:buNone/>
            </a:pPr>
            <a:r>
              <a:rPr lang="en-US" sz="2000" dirty="0" smtClean="0"/>
              <a:t>2a.	Increase the maximum gradient, with equal or lower cryogenic 	requirements</a:t>
            </a:r>
          </a:p>
          <a:p>
            <a:pPr marL="457200" lvl="1" indent="0">
              <a:buNone/>
            </a:pPr>
            <a:r>
              <a:rPr lang="en-US" sz="2000" dirty="0" smtClean="0"/>
              <a:t>2b.	Develop reliable long-lifetime photo-guns that provide high-current 	polarized and unpolarized electron beams</a:t>
            </a:r>
          </a:p>
          <a:p>
            <a:pPr marL="457200" lvl="1" indent="0">
              <a:buNone/>
            </a:pPr>
            <a:r>
              <a:rPr lang="en-US" sz="2000" dirty="0" smtClean="0"/>
              <a:t>2c.	Develop advanced recirculated and energy recovery linac designs and 	technologies</a:t>
            </a:r>
          </a:p>
          <a:p>
            <a:pPr marL="457200" lvl="1" indent="0">
              <a:buNone/>
            </a:pPr>
            <a:r>
              <a:rPr lang="en-US" sz="2000" dirty="0" smtClean="0"/>
              <a:t>3.	Collaborate on projects using SRF technology to grow our capabilities</a:t>
            </a:r>
          </a:p>
          <a:p>
            <a:pPr marL="457200" lvl="1" indent="0">
              <a:buNone/>
            </a:pPr>
            <a:r>
              <a:rPr lang="en-US" sz="2000" dirty="0" smtClean="0"/>
              <a:t>4.	Develop new cavity types for different uses</a:t>
            </a:r>
          </a:p>
          <a:p>
            <a:pPr marL="457200" lvl="1" indent="0">
              <a:buNone/>
            </a:pPr>
            <a:r>
              <a:rPr lang="en-US" sz="2000" dirty="0" smtClean="0"/>
              <a:t>5.	Exploit TEDF to maximize beneficial impact for SRF, Industry and the 	DOE complex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0E7E5-D759-E44D-99F5-2114FE40D28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Unique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880" y="524566"/>
            <a:ext cx="8110139" cy="5937581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en-US" sz="2400" dirty="0" smtClean="0"/>
              <a:t>Only high-power CW electron accelerators in the world </a:t>
            </a:r>
          </a:p>
          <a:p>
            <a:pPr lvl="1">
              <a:spcBef>
                <a:spcPts val="900"/>
              </a:spcBef>
            </a:pPr>
            <a:r>
              <a:rPr lang="en-US" sz="2000" dirty="0" smtClean="0"/>
              <a:t>CEBAF, FEL</a:t>
            </a:r>
          </a:p>
          <a:p>
            <a:pPr>
              <a:spcBef>
                <a:spcPts val="900"/>
              </a:spcBef>
            </a:pPr>
            <a:r>
              <a:rPr lang="en-US" sz="2400" dirty="0" smtClean="0"/>
              <a:t>Injector test stand </a:t>
            </a:r>
          </a:p>
          <a:p>
            <a:pPr lvl="1">
              <a:spcBef>
                <a:spcPts val="900"/>
              </a:spcBef>
            </a:pPr>
            <a:r>
              <a:rPr lang="en-US" sz="2000" dirty="0" smtClean="0"/>
              <a:t>Will be expanded during the Test Lab refurbishment</a:t>
            </a:r>
          </a:p>
          <a:p>
            <a:pPr>
              <a:spcBef>
                <a:spcPts val="900"/>
              </a:spcBef>
            </a:pPr>
            <a:r>
              <a:rPr lang="en-US" sz="2400" dirty="0" smtClean="0"/>
              <a:t>High-polarization, high-current beams</a:t>
            </a:r>
          </a:p>
          <a:p>
            <a:pPr>
              <a:spcBef>
                <a:spcPts val="900"/>
              </a:spcBef>
            </a:pPr>
            <a:r>
              <a:rPr lang="en-US" sz="2400" dirty="0" smtClean="0"/>
              <a:t>New SRF facility (TEDF), which incorporates and improves the capabilities of the existing Test Lab</a:t>
            </a:r>
          </a:p>
          <a:p>
            <a:pPr lvl="1">
              <a:spcBef>
                <a:spcPts val="900"/>
              </a:spcBef>
            </a:pPr>
            <a:r>
              <a:rPr lang="en-US" sz="2000" dirty="0" smtClean="0"/>
              <a:t>Highly experienced SRF workforce </a:t>
            </a:r>
          </a:p>
          <a:p>
            <a:pPr lvl="2">
              <a:spcBef>
                <a:spcPts val="900"/>
              </a:spcBef>
            </a:pPr>
            <a:r>
              <a:rPr lang="en-US" sz="2000" dirty="0" smtClean="0"/>
              <a:t>Scientists, engineers and technicians</a:t>
            </a:r>
          </a:p>
          <a:p>
            <a:pPr lvl="1">
              <a:spcBef>
                <a:spcPts val="900"/>
              </a:spcBef>
            </a:pPr>
            <a:r>
              <a:rPr lang="en-US" sz="2000" dirty="0" smtClean="0"/>
              <a:t>Track record in delivering large SRF projects</a:t>
            </a:r>
          </a:p>
          <a:p>
            <a:pPr lvl="2">
              <a:spcBef>
                <a:spcPts val="900"/>
              </a:spcBef>
            </a:pPr>
            <a:r>
              <a:rPr lang="en-US" sz="2000" dirty="0" smtClean="0"/>
              <a:t>Original CEBAF cryomodule construction – 2 cryomodules/month</a:t>
            </a:r>
          </a:p>
          <a:p>
            <a:pPr lvl="2">
              <a:spcBef>
                <a:spcPts val="900"/>
              </a:spcBef>
            </a:pPr>
            <a:r>
              <a:rPr lang="en-US" sz="2000" dirty="0" smtClean="0"/>
              <a:t>SNS superconducting proton cavities</a:t>
            </a:r>
          </a:p>
          <a:p>
            <a:pPr lvl="2">
              <a:spcBef>
                <a:spcPts val="900"/>
              </a:spcBef>
            </a:pPr>
            <a:r>
              <a:rPr lang="en-US" sz="2000" dirty="0" smtClean="0"/>
              <a:t>C-100 cryomodules for the 12 GeV Project</a:t>
            </a:r>
          </a:p>
          <a:p>
            <a:pPr>
              <a:spcBef>
                <a:spcPts val="900"/>
              </a:spcBef>
            </a:pPr>
            <a:r>
              <a:rPr lang="en-US" sz="2400" dirty="0" smtClean="0"/>
              <a:t>World-leading cryogenics group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0E7E5-D759-E44D-99F5-2114FE40D28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521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R&amp;D Highlights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4447" y="669272"/>
            <a:ext cx="8582025" cy="5486400"/>
          </a:xfrm>
        </p:spPr>
        <p:txBody>
          <a:bodyPr/>
          <a:lstStyle/>
          <a:p>
            <a:r>
              <a:rPr lang="en-US" dirty="0" smtClean="0"/>
              <a:t>SRF cavity gradient has been the top priority</a:t>
            </a:r>
          </a:p>
          <a:p>
            <a:pPr lvl="1"/>
            <a:r>
              <a:rPr lang="en-US" dirty="0" smtClean="0"/>
              <a:t>ILC experience applied to C100 cryomodules</a:t>
            </a:r>
          </a:p>
          <a:p>
            <a:r>
              <a:rPr lang="en-US" dirty="0" smtClean="0"/>
              <a:t>Reducing cryogenic losses is now the top priority</a:t>
            </a:r>
          </a:p>
          <a:p>
            <a:pPr lvl="1"/>
            <a:r>
              <a:rPr lang="en-US" dirty="0" smtClean="0"/>
              <a:t>Recent breakthrough in obtaining high Q</a:t>
            </a:r>
            <a:r>
              <a:rPr lang="en-US" baseline="-25000" dirty="0" smtClean="0"/>
              <a:t>0</a:t>
            </a:r>
          </a:p>
          <a:p>
            <a:pPr lvl="2">
              <a:buClr>
                <a:srgbClr val="0000FF"/>
              </a:buClr>
              <a:buFont typeface="Lucida Grande"/>
              <a:buChar char="➽"/>
            </a:pPr>
            <a:r>
              <a:rPr lang="en-US" sz="2400" dirty="0" smtClean="0">
                <a:solidFill>
                  <a:srgbClr val="0000FF"/>
                </a:solidFill>
              </a:rPr>
              <a:t>  </a:t>
            </a:r>
            <a:r>
              <a:rPr lang="en-US" sz="2400" b="1" dirty="0" smtClean="0">
                <a:solidFill>
                  <a:srgbClr val="0000FF"/>
                </a:solidFill>
              </a:rPr>
              <a:t>Q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0</a:t>
            </a:r>
            <a:r>
              <a:rPr lang="en-US" sz="2400" b="1" dirty="0" smtClean="0">
                <a:solidFill>
                  <a:srgbClr val="0000FF"/>
                </a:solidFill>
              </a:rPr>
              <a:t> = 4.6 x 10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10</a:t>
            </a:r>
            <a:r>
              <a:rPr lang="en-US" sz="2400" b="1" dirty="0" smtClean="0">
                <a:solidFill>
                  <a:srgbClr val="0000FF"/>
                </a:solidFill>
              </a:rPr>
              <a:t> @ ~20 MV/m (1.5 GHz, 2K) </a:t>
            </a:r>
            <a:endParaRPr lang="en-US" sz="2400" b="1" dirty="0">
              <a:solidFill>
                <a:srgbClr val="0000FF"/>
              </a:solidFill>
            </a:endParaRPr>
          </a:p>
          <a:p>
            <a:pPr marL="457200" lvl="1" indent="0" algn="r">
              <a:buNone/>
            </a:pPr>
            <a:r>
              <a:rPr lang="en-US" i="1" dirty="0" smtClean="0">
                <a:solidFill>
                  <a:srgbClr val="FF0000"/>
                </a:solidFill>
              </a:rPr>
              <a:t>Talks by Ganapati Myneni, Gigi Ciovati</a:t>
            </a:r>
          </a:p>
          <a:p>
            <a:pPr lvl="1">
              <a:spcBef>
                <a:spcPts val="900"/>
              </a:spcBef>
            </a:pPr>
            <a:r>
              <a:rPr lang="en-US" dirty="0" smtClean="0"/>
              <a:t>Gain must be translated to production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equires elimination of field emission  </a:t>
            </a:r>
          </a:p>
          <a:p>
            <a:pPr lvl="2"/>
            <a:r>
              <a:rPr lang="en-US" dirty="0" smtClean="0"/>
              <a:t>Reduction of stray magnetic fields, etc.  </a:t>
            </a:r>
          </a:p>
          <a:p>
            <a:pPr marL="457200" lvl="1" indent="0" algn="r">
              <a:spcBef>
                <a:spcPts val="600"/>
              </a:spcBef>
              <a:buNone/>
            </a:pPr>
            <a:r>
              <a:rPr lang="en-US" i="1" dirty="0" smtClean="0">
                <a:solidFill>
                  <a:srgbClr val="FF0000"/>
                </a:solidFill>
              </a:rPr>
              <a:t>Talk by Bob Rimmer</a:t>
            </a:r>
            <a:endParaRPr lang="en-US" i="1" dirty="0">
              <a:solidFill>
                <a:srgbClr val="FF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en-US" dirty="0" smtClean="0"/>
              <a:t>We will eventually expand R&amp;D to </a:t>
            </a:r>
            <a:r>
              <a:rPr lang="en-US" dirty="0"/>
              <a:t>every aspect of electrical consumption of superconducting linacs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3233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209550"/>
            <a:ext cx="9448800" cy="72771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164336" y="3349037"/>
            <a:ext cx="2335044" cy="1850480"/>
            <a:chOff x="4386796" y="3349037"/>
            <a:chExt cx="2335044" cy="1850480"/>
          </a:xfrm>
        </p:grpSpPr>
        <p:sp>
          <p:nvSpPr>
            <p:cNvPr id="5" name="TextBox 4"/>
            <p:cNvSpPr txBox="1"/>
            <p:nvPr/>
          </p:nvSpPr>
          <p:spPr>
            <a:xfrm>
              <a:off x="4386796" y="4553186"/>
              <a:ext cx="2335044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>
                  <a:alpha val="99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World Record Q</a:t>
              </a:r>
              <a:r>
                <a:rPr lang="en-US" baseline="-25000" dirty="0" smtClean="0">
                  <a:latin typeface="Arial"/>
                  <a:cs typeface="Arial"/>
                </a:rPr>
                <a:t>0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4.6x10</a:t>
              </a:r>
              <a:r>
                <a:rPr lang="en-US" baseline="30000" dirty="0" smtClean="0">
                  <a:latin typeface="Arial"/>
                  <a:cs typeface="Arial"/>
                </a:rPr>
                <a:t>10</a:t>
              </a:r>
              <a:r>
                <a:rPr lang="en-US" dirty="0" smtClean="0">
                  <a:latin typeface="Arial"/>
                  <a:cs typeface="Arial"/>
                </a:rPr>
                <a:t> </a:t>
              </a:r>
              <a:r>
                <a:rPr lang="en-US" dirty="0">
                  <a:latin typeface="Arial"/>
                  <a:cs typeface="Arial"/>
                </a:rPr>
                <a:t>@</a:t>
              </a:r>
              <a:r>
                <a:rPr lang="en-US" dirty="0" smtClean="0">
                  <a:latin typeface="Arial"/>
                  <a:cs typeface="Arial"/>
                </a:rPr>
                <a:t> 20 MV/m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6" name="Up Arrow 5"/>
            <p:cNvSpPr/>
            <p:nvPr/>
          </p:nvSpPr>
          <p:spPr bwMode="auto">
            <a:xfrm>
              <a:off x="5164667" y="3349037"/>
              <a:ext cx="762000" cy="1204149"/>
            </a:xfrm>
            <a:prstGeom prst="up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67" y="69613"/>
            <a:ext cx="9217788" cy="954069"/>
            <a:chOff x="27367" y="69613"/>
            <a:chExt cx="9217788" cy="954069"/>
          </a:xfrm>
        </p:grpSpPr>
        <p:sp>
          <p:nvSpPr>
            <p:cNvPr id="9" name="Oval 8"/>
            <p:cNvSpPr/>
            <p:nvPr/>
          </p:nvSpPr>
          <p:spPr bwMode="auto">
            <a:xfrm>
              <a:off x="1090706" y="531278"/>
              <a:ext cx="4851501" cy="492404"/>
            </a:xfrm>
            <a:prstGeom prst="ellipse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367" y="69613"/>
              <a:ext cx="9217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Arial"/>
                  <a:cs typeface="Arial"/>
                </a:rPr>
                <a:t>Lower cost Niobium due to fewer purification and preparation steps</a:t>
              </a:r>
              <a:endParaRPr lang="en-US" sz="24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0B71D3AA-F628-8F4E-BE52-707AC18962C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676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Gradient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continue to push high gradients</a:t>
            </a:r>
          </a:p>
          <a:p>
            <a:pPr lvl="1"/>
            <a:r>
              <a:rPr lang="en-US" dirty="0" smtClean="0"/>
              <a:t>Funded by ILC through FY12, but funding unlikely in FY13</a:t>
            </a:r>
          </a:p>
          <a:p>
            <a:r>
              <a:rPr lang="en-US" dirty="0" smtClean="0"/>
              <a:t>Jefferson Lab processed a run of 10 cavities built by Research Instruments</a:t>
            </a:r>
          </a:p>
          <a:p>
            <a:pPr lvl="1"/>
            <a:r>
              <a:rPr lang="en-US" dirty="0" smtClean="0"/>
              <a:t>Nine exceeded ILC specifications (90%)</a:t>
            </a:r>
          </a:p>
          <a:p>
            <a:pPr lvl="1"/>
            <a:r>
              <a:rPr lang="en-US" dirty="0" smtClean="0"/>
              <a:t>This is the only example of a cavity series reaching ILC needs</a:t>
            </a:r>
          </a:p>
          <a:p>
            <a:r>
              <a:rPr lang="en-US" dirty="0" smtClean="0"/>
              <a:t>All the cavities in the “American” cryomodule recently assembled at Fermilab were processed at Jefferson Lab</a:t>
            </a:r>
          </a:p>
          <a:p>
            <a:pPr marL="0" lvl="1" indent="0" algn="r">
              <a:buClr>
                <a:srgbClr val="FF6600"/>
              </a:buClr>
              <a:buNone/>
            </a:pPr>
            <a:r>
              <a:rPr lang="en-US" i="1" dirty="0">
                <a:solidFill>
                  <a:srgbClr val="FF0000"/>
                </a:solidFill>
              </a:rPr>
              <a:t>Talk by Bob </a:t>
            </a:r>
            <a:r>
              <a:rPr lang="en-US" i="1" dirty="0" smtClean="0">
                <a:solidFill>
                  <a:srgbClr val="FF0000"/>
                </a:solidFill>
              </a:rPr>
              <a:t>Rimmer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0B71D3AA-F628-8F4E-BE52-707AC18962C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303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ILC_high_gradient\ILC_EP\Result_summary\Yield\A11A12A13A14A15A16_RI18RI19RI27RI28_1stpass_and_2ndpass_yield_19oct10_HiRes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7848599" cy="55927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6324600"/>
            <a:ext cx="446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R.L. Geng et al., IPAC11, MOPC111, p334-336.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0B71D3AA-F628-8F4E-BE52-707AC18962C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“Develop </a:t>
            </a:r>
            <a:r>
              <a:rPr lang="en-US" sz="2800" dirty="0">
                <a:solidFill>
                  <a:srgbClr val="0000FF"/>
                </a:solidFill>
              </a:rPr>
              <a:t>advanced recirculated and energy </a:t>
            </a:r>
            <a:r>
              <a:rPr lang="en-US" sz="2800" dirty="0" smtClean="0">
                <a:solidFill>
                  <a:srgbClr val="0000FF"/>
                </a:solidFill>
              </a:rPr>
              <a:t>recovery	 </a:t>
            </a:r>
            <a:r>
              <a:rPr lang="en-US" sz="2800" dirty="0">
                <a:solidFill>
                  <a:srgbClr val="0000FF"/>
                </a:solidFill>
              </a:rPr>
              <a:t>linac designs and </a:t>
            </a:r>
            <a:r>
              <a:rPr lang="en-US" sz="2800" dirty="0" smtClean="0">
                <a:solidFill>
                  <a:srgbClr val="0000FF"/>
                </a:solidFill>
              </a:rPr>
              <a:t>technologies”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Alex Bogacz has been heavily involved in designing schemes for muon acceleration with superconducting linacs</a:t>
            </a:r>
          </a:p>
          <a:p>
            <a:pPr lvl="1"/>
            <a:r>
              <a:rPr lang="en-US" dirty="0" smtClean="0"/>
              <a:t>Developed a Recirculating Linac Accelerator (RLA) concept</a:t>
            </a:r>
          </a:p>
          <a:p>
            <a:r>
              <a:rPr lang="en-US" dirty="0" smtClean="0"/>
              <a:t>An electron demonstration project has been developed</a:t>
            </a:r>
          </a:p>
          <a:p>
            <a:pPr lvl="1"/>
            <a:r>
              <a:rPr lang="en-US" dirty="0" smtClean="0"/>
              <a:t>Has been presented twice to the Muon Collaboration </a:t>
            </a:r>
          </a:p>
          <a:p>
            <a:pPr lvl="2"/>
            <a:r>
              <a:rPr lang="en-US" dirty="0" smtClean="0"/>
              <a:t>We will be seeking HEP AARD funding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0B71D3AA-F628-8F4E-BE52-707AC18962C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928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Accelerator Division Overview</a:t>
            </a:r>
          </a:p>
          <a:p>
            <a:r>
              <a:rPr lang="en-US" dirty="0" smtClean="0"/>
              <a:t>Major accomplishments since the last S&amp;T Review</a:t>
            </a:r>
          </a:p>
          <a:p>
            <a:r>
              <a:rPr lang="en-US" dirty="0" smtClean="0"/>
              <a:t>Introduction to plans for transition to CEBAF operations</a:t>
            </a:r>
          </a:p>
          <a:p>
            <a:r>
              <a:rPr lang="en-US" dirty="0" smtClean="0"/>
              <a:t>Introduction to plans for future NP facility at Jefferson Lab</a:t>
            </a:r>
          </a:p>
          <a:p>
            <a:r>
              <a:rPr lang="en-US" dirty="0" smtClean="0"/>
              <a:t>Overview of accelerator R&amp;D</a:t>
            </a:r>
          </a:p>
          <a:p>
            <a:pPr lvl="1"/>
            <a:r>
              <a:rPr lang="en-US" dirty="0" smtClean="0"/>
              <a:t>SRF, injector, accelerator physics</a:t>
            </a:r>
          </a:p>
          <a:p>
            <a:pPr lvl="1"/>
            <a:r>
              <a:rPr lang="en-US" dirty="0" smtClean="0"/>
              <a:t>New Technical Engineering Design Facility (TEDF)</a:t>
            </a:r>
          </a:p>
          <a:p>
            <a:pPr lvl="1"/>
            <a:r>
              <a:rPr lang="en-US" dirty="0" smtClean="0"/>
              <a:t>Work for other projects (FRIB, APS-SPX)</a:t>
            </a:r>
          </a:p>
          <a:p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55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8183" y="0"/>
            <a:ext cx="8872323" cy="754063"/>
          </a:xfrm>
        </p:spPr>
        <p:txBody>
          <a:bodyPr/>
          <a:lstStyle/>
          <a:p>
            <a:r>
              <a:rPr lang="en-US" sz="3200" dirty="0" smtClean="0">
                <a:latin typeface="Arial Unicode MS" pitchFamily="34" charset="-128"/>
                <a:ea typeface="ＭＳ Ｐゴシック" pitchFamily="34" charset="-128"/>
              </a:rPr>
              <a:t>Size-down: IDS Muon RLA to Electron Demo</a:t>
            </a:r>
          </a:p>
        </p:txBody>
      </p:sp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838200" y="1143000"/>
            <a:ext cx="6954838" cy="1508125"/>
            <a:chOff x="2923897" y="3876854"/>
            <a:chExt cx="5208547" cy="1023379"/>
          </a:xfrm>
        </p:grpSpPr>
        <p:cxnSp>
          <p:nvCxnSpPr>
            <p:cNvPr id="26701" name="Straight Connector 215"/>
            <p:cNvCxnSpPr>
              <a:cxnSpLocks noChangeShapeType="1"/>
            </p:cNvCxnSpPr>
            <p:nvPr/>
          </p:nvCxnSpPr>
          <p:spPr bwMode="auto">
            <a:xfrm flipV="1">
              <a:off x="4399538" y="4383178"/>
              <a:ext cx="2287927" cy="4187"/>
            </a:xfrm>
            <a:prstGeom prst="line">
              <a:avLst/>
            </a:prstGeom>
            <a:noFill/>
            <a:ln w="57150" algn="ctr">
              <a:solidFill>
                <a:srgbClr val="00B050"/>
              </a:solidFill>
              <a:round/>
              <a:headEnd/>
              <a:tailEnd/>
            </a:ln>
          </p:spPr>
        </p:cxnSp>
        <p:sp>
          <p:nvSpPr>
            <p:cNvPr id="26702" name="Freeform 110"/>
            <p:cNvSpPr>
              <a:spLocks/>
            </p:cNvSpPr>
            <p:nvPr/>
          </p:nvSpPr>
          <p:spPr bwMode="auto">
            <a:xfrm>
              <a:off x="2923897" y="3876854"/>
              <a:ext cx="1499268" cy="1023379"/>
            </a:xfrm>
            <a:custGeom>
              <a:avLst/>
              <a:gdLst>
                <a:gd name="T0" fmla="*/ 2147483647 w 598"/>
                <a:gd name="T1" fmla="*/ 2147483647 h 438"/>
                <a:gd name="T2" fmla="*/ 2147483647 w 598"/>
                <a:gd name="T3" fmla="*/ 2147483647 h 438"/>
                <a:gd name="T4" fmla="*/ 2147483647 w 598"/>
                <a:gd name="T5" fmla="*/ 2147483647 h 438"/>
                <a:gd name="T6" fmla="*/ 2147483647 w 598"/>
                <a:gd name="T7" fmla="*/ 0 h 438"/>
                <a:gd name="T8" fmla="*/ 0 w 598"/>
                <a:gd name="T9" fmla="*/ 2147483647 h 438"/>
                <a:gd name="T10" fmla="*/ 2147483647 w 598"/>
                <a:gd name="T11" fmla="*/ 2147483647 h 438"/>
                <a:gd name="T12" fmla="*/ 2147483647 w 598"/>
                <a:gd name="T13" fmla="*/ 2147483647 h 438"/>
                <a:gd name="T14" fmla="*/ 2147483647 w 598"/>
                <a:gd name="T15" fmla="*/ 2147483647 h 438"/>
                <a:gd name="T16" fmla="*/ 2147483647 w 598"/>
                <a:gd name="T17" fmla="*/ 2147483647 h 4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8"/>
                <a:gd name="T28" fmla="*/ 0 h 438"/>
                <a:gd name="T29" fmla="*/ 598 w 598"/>
                <a:gd name="T30" fmla="*/ 438 h 4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8" h="438">
                  <a:moveTo>
                    <a:pt x="598" y="219"/>
                  </a:moveTo>
                  <a:cubicBezTo>
                    <a:pt x="517" y="219"/>
                    <a:pt x="446" y="175"/>
                    <a:pt x="409" y="110"/>
                  </a:cubicBezTo>
                  <a:cubicBezTo>
                    <a:pt x="409" y="110"/>
                    <a:pt x="409" y="110"/>
                    <a:pt x="409" y="110"/>
                  </a:cubicBezTo>
                  <a:cubicBezTo>
                    <a:pt x="371" y="44"/>
                    <a:pt x="300" y="0"/>
                    <a:pt x="219" y="0"/>
                  </a:cubicBezTo>
                  <a:cubicBezTo>
                    <a:pt x="98" y="0"/>
                    <a:pt x="0" y="98"/>
                    <a:pt x="0" y="219"/>
                  </a:cubicBezTo>
                  <a:cubicBezTo>
                    <a:pt x="0" y="340"/>
                    <a:pt x="98" y="438"/>
                    <a:pt x="219" y="438"/>
                  </a:cubicBezTo>
                  <a:cubicBezTo>
                    <a:pt x="300" y="438"/>
                    <a:pt x="371" y="394"/>
                    <a:pt x="409" y="328"/>
                  </a:cubicBezTo>
                  <a:cubicBezTo>
                    <a:pt x="409" y="329"/>
                    <a:pt x="409" y="329"/>
                    <a:pt x="409" y="329"/>
                  </a:cubicBezTo>
                  <a:cubicBezTo>
                    <a:pt x="446" y="263"/>
                    <a:pt x="517" y="219"/>
                    <a:pt x="598" y="219"/>
                  </a:cubicBezTo>
                </a:path>
              </a:pathLst>
            </a:custGeom>
            <a:noFill/>
            <a:ln w="57150">
              <a:solidFill>
                <a:srgbClr val="CC00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03" name="Freeform 110"/>
            <p:cNvSpPr>
              <a:spLocks/>
            </p:cNvSpPr>
            <p:nvPr/>
          </p:nvSpPr>
          <p:spPr bwMode="auto">
            <a:xfrm flipH="1">
              <a:off x="6633176" y="3876854"/>
              <a:ext cx="1499268" cy="1023379"/>
            </a:xfrm>
            <a:custGeom>
              <a:avLst/>
              <a:gdLst>
                <a:gd name="T0" fmla="*/ 2147483647 w 598"/>
                <a:gd name="T1" fmla="*/ 2147483647 h 438"/>
                <a:gd name="T2" fmla="*/ 2147483647 w 598"/>
                <a:gd name="T3" fmla="*/ 2147483647 h 438"/>
                <a:gd name="T4" fmla="*/ 2147483647 w 598"/>
                <a:gd name="T5" fmla="*/ 2147483647 h 438"/>
                <a:gd name="T6" fmla="*/ 2147483647 w 598"/>
                <a:gd name="T7" fmla="*/ 0 h 438"/>
                <a:gd name="T8" fmla="*/ 0 w 598"/>
                <a:gd name="T9" fmla="*/ 2147483647 h 438"/>
                <a:gd name="T10" fmla="*/ 2147483647 w 598"/>
                <a:gd name="T11" fmla="*/ 2147483647 h 438"/>
                <a:gd name="T12" fmla="*/ 2147483647 w 598"/>
                <a:gd name="T13" fmla="*/ 2147483647 h 438"/>
                <a:gd name="T14" fmla="*/ 2147483647 w 598"/>
                <a:gd name="T15" fmla="*/ 2147483647 h 438"/>
                <a:gd name="T16" fmla="*/ 2147483647 w 598"/>
                <a:gd name="T17" fmla="*/ 2147483647 h 4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8"/>
                <a:gd name="T28" fmla="*/ 0 h 438"/>
                <a:gd name="T29" fmla="*/ 598 w 598"/>
                <a:gd name="T30" fmla="*/ 438 h 4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8" h="438">
                  <a:moveTo>
                    <a:pt x="598" y="219"/>
                  </a:moveTo>
                  <a:cubicBezTo>
                    <a:pt x="517" y="219"/>
                    <a:pt x="446" y="175"/>
                    <a:pt x="409" y="110"/>
                  </a:cubicBezTo>
                  <a:cubicBezTo>
                    <a:pt x="409" y="110"/>
                    <a:pt x="409" y="110"/>
                    <a:pt x="409" y="110"/>
                  </a:cubicBezTo>
                  <a:cubicBezTo>
                    <a:pt x="371" y="44"/>
                    <a:pt x="300" y="0"/>
                    <a:pt x="219" y="0"/>
                  </a:cubicBezTo>
                  <a:cubicBezTo>
                    <a:pt x="98" y="0"/>
                    <a:pt x="0" y="98"/>
                    <a:pt x="0" y="219"/>
                  </a:cubicBezTo>
                  <a:cubicBezTo>
                    <a:pt x="0" y="340"/>
                    <a:pt x="98" y="438"/>
                    <a:pt x="219" y="438"/>
                  </a:cubicBezTo>
                  <a:cubicBezTo>
                    <a:pt x="300" y="438"/>
                    <a:pt x="371" y="394"/>
                    <a:pt x="409" y="328"/>
                  </a:cubicBezTo>
                  <a:cubicBezTo>
                    <a:pt x="409" y="329"/>
                    <a:pt x="409" y="329"/>
                    <a:pt x="409" y="329"/>
                  </a:cubicBezTo>
                  <a:cubicBezTo>
                    <a:pt x="446" y="263"/>
                    <a:pt x="517" y="219"/>
                    <a:pt x="598" y="219"/>
                  </a:cubicBezTo>
                </a:path>
              </a:pathLst>
            </a:custGeom>
            <a:noFill/>
            <a:ln w="57150">
              <a:solidFill>
                <a:srgbClr val="CC00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628" name="Slide Number Placeholder 11"/>
          <p:cNvSpPr txBox="1">
            <a:spLocks/>
          </p:cNvSpPr>
          <p:nvPr/>
        </p:nvSpPr>
        <p:spPr bwMode="auto">
          <a:xfrm>
            <a:off x="7004050" y="6462713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7364EDEB-395D-4617-8127-253F0B260827}" type="slidenum">
              <a:rPr lang="en-US" sz="1100">
                <a:solidFill>
                  <a:srgbClr val="000000"/>
                </a:solidFill>
                <a:latin typeface="Arial Unicode MS" pitchFamily="34" charset="-128"/>
              </a:rPr>
              <a:pPr algn="r" eaLnBrk="0" hangingPunct="0"/>
              <a:t>20</a:t>
            </a:fld>
            <a:endParaRPr lang="en-US" sz="1100">
              <a:solidFill>
                <a:srgbClr val="000000"/>
              </a:solidFill>
              <a:latin typeface="Arial Unicode MS" pitchFamily="34" charset="-128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398963" y="1660525"/>
            <a:ext cx="0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0" name="Text Box 15"/>
          <p:cNvSpPr txBox="1">
            <a:spLocks noChangeArrowheads="1"/>
          </p:cNvSpPr>
          <p:nvPr/>
        </p:nvSpPr>
        <p:spPr bwMode="auto">
          <a:xfrm>
            <a:off x="3962400" y="1431925"/>
            <a:ext cx="914400" cy="242888"/>
          </a:xfrm>
          <a:prstGeom prst="rect">
            <a:avLst/>
          </a:prstGeom>
          <a:noFill/>
          <a:ln w="12699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1000">
                <a:solidFill>
                  <a:srgbClr val="66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0.9 GeV (m</a:t>
            </a:r>
            <a:r>
              <a:rPr lang="en-US" sz="1000" baseline="30000">
                <a:solidFill>
                  <a:srgbClr val="66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±</a:t>
            </a:r>
            <a:r>
              <a:rPr lang="en-US" sz="1000">
                <a:solidFill>
                  <a:srgbClr val="66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6631" name="Text Box 19"/>
          <p:cNvSpPr txBox="1">
            <a:spLocks noChangeArrowheads="1"/>
          </p:cNvSpPr>
          <p:nvPr/>
        </p:nvSpPr>
        <p:spPr bwMode="auto">
          <a:xfrm>
            <a:off x="4191000" y="1951038"/>
            <a:ext cx="533400" cy="242887"/>
          </a:xfrm>
          <a:prstGeom prst="rect">
            <a:avLst/>
          </a:prstGeom>
          <a:noFill/>
          <a:ln w="12699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100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79  m</a:t>
            </a:r>
          </a:p>
        </p:txBody>
      </p:sp>
      <p:sp>
        <p:nvSpPr>
          <p:cNvPr id="26632" name="Text Box 11"/>
          <p:cNvSpPr txBox="1">
            <a:spLocks noChangeArrowheads="1"/>
          </p:cNvSpPr>
          <p:nvPr/>
        </p:nvSpPr>
        <p:spPr bwMode="auto">
          <a:xfrm>
            <a:off x="3962400" y="2193925"/>
            <a:ext cx="1020763" cy="504825"/>
          </a:xfrm>
          <a:prstGeom prst="rect">
            <a:avLst/>
          </a:prstGeom>
          <a:noFill/>
          <a:ln w="12699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66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0.6 GeV/pass linac based on 200 MHz SRF</a:t>
            </a:r>
          </a:p>
        </p:txBody>
      </p:sp>
      <p:sp>
        <p:nvSpPr>
          <p:cNvPr id="26633" name="Text Box 15"/>
          <p:cNvSpPr txBox="1">
            <a:spLocks noChangeArrowheads="1"/>
          </p:cNvSpPr>
          <p:nvPr/>
        </p:nvSpPr>
        <p:spPr bwMode="auto">
          <a:xfrm>
            <a:off x="7772400" y="1676400"/>
            <a:ext cx="817563" cy="396875"/>
          </a:xfrm>
          <a:prstGeom prst="rect">
            <a:avLst/>
          </a:prstGeom>
          <a:noFill/>
          <a:ln w="12699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1000">
                <a:solidFill>
                  <a:srgbClr val="66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1.2 GeV</a:t>
            </a:r>
          </a:p>
          <a:p>
            <a:pPr eaLnBrk="0" hangingPunct="0"/>
            <a:r>
              <a:rPr lang="en-US" sz="1000">
                <a:solidFill>
                  <a:srgbClr val="66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2.4 GeV</a:t>
            </a:r>
          </a:p>
        </p:txBody>
      </p:sp>
      <p:sp>
        <p:nvSpPr>
          <p:cNvPr id="26634" name="Text Box 15"/>
          <p:cNvSpPr txBox="1">
            <a:spLocks noChangeArrowheads="1"/>
          </p:cNvSpPr>
          <p:nvPr/>
        </p:nvSpPr>
        <p:spPr bwMode="auto">
          <a:xfrm>
            <a:off x="228600" y="1676400"/>
            <a:ext cx="817563" cy="396875"/>
          </a:xfrm>
          <a:prstGeom prst="rect">
            <a:avLst/>
          </a:prstGeom>
          <a:noFill/>
          <a:ln w="12699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1000">
                <a:solidFill>
                  <a:srgbClr val="66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1.8 GeV</a:t>
            </a:r>
          </a:p>
          <a:p>
            <a:pPr eaLnBrk="0" hangingPunct="0"/>
            <a:r>
              <a:rPr lang="en-US" sz="1000">
                <a:solidFill>
                  <a:srgbClr val="66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3.0 GeV</a:t>
            </a:r>
          </a:p>
        </p:txBody>
      </p:sp>
      <p:sp>
        <p:nvSpPr>
          <p:cNvPr id="26635" name="Text Box 19"/>
          <p:cNvSpPr txBox="1">
            <a:spLocks noChangeArrowheads="1"/>
          </p:cNvSpPr>
          <p:nvPr/>
        </p:nvSpPr>
        <p:spPr bwMode="auto">
          <a:xfrm>
            <a:off x="1143000" y="1736725"/>
            <a:ext cx="990600" cy="396875"/>
          </a:xfrm>
          <a:prstGeom prst="rect">
            <a:avLst/>
          </a:prstGeom>
          <a:noFill/>
          <a:ln w="12699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228600" indent="-228600" algn="ctr" eaLnBrk="0" hangingPunct="0">
              <a:buFontTx/>
              <a:buAutoNum type="arabicPlain" startAt="120"/>
            </a:pPr>
            <a:r>
              <a:rPr lang="en-US" sz="1000">
                <a:solidFill>
                  <a:srgbClr val="CC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  2-pass</a:t>
            </a:r>
          </a:p>
          <a:p>
            <a:pPr marL="228600" indent="-228600" algn="ctr" eaLnBrk="0" hangingPunct="0"/>
            <a:r>
              <a:rPr lang="en-US" sz="1000">
                <a:solidFill>
                  <a:srgbClr val="CC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droplet</a:t>
            </a:r>
          </a:p>
        </p:txBody>
      </p:sp>
      <p:sp>
        <p:nvSpPr>
          <p:cNvPr id="26636" name="Text Box 19"/>
          <p:cNvSpPr txBox="1">
            <a:spLocks noChangeArrowheads="1"/>
          </p:cNvSpPr>
          <p:nvPr/>
        </p:nvSpPr>
        <p:spPr bwMode="auto">
          <a:xfrm>
            <a:off x="6553200" y="1736725"/>
            <a:ext cx="990600" cy="396875"/>
          </a:xfrm>
          <a:prstGeom prst="rect">
            <a:avLst/>
          </a:prstGeom>
          <a:noFill/>
          <a:ln w="12699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228600" indent="-228600" algn="ctr" eaLnBrk="0" hangingPunct="0">
              <a:buFontTx/>
              <a:buAutoNum type="arabicPlain" startAt="120"/>
            </a:pPr>
            <a:r>
              <a:rPr lang="en-US" sz="1000">
                <a:solidFill>
                  <a:srgbClr val="CC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  2-pass</a:t>
            </a:r>
          </a:p>
          <a:p>
            <a:pPr marL="228600" indent="-228600" algn="ctr" eaLnBrk="0" hangingPunct="0"/>
            <a:r>
              <a:rPr lang="en-US" sz="1000">
                <a:solidFill>
                  <a:srgbClr val="CC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droplet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2667000" y="3276600"/>
            <a:ext cx="3429000" cy="762000"/>
            <a:chOff x="2667000" y="2895600"/>
            <a:chExt cx="3429000" cy="762000"/>
          </a:xfrm>
        </p:grpSpPr>
        <p:sp>
          <p:nvSpPr>
            <p:cNvPr id="26698" name="Down Arrow 218"/>
            <p:cNvSpPr>
              <a:spLocks noChangeArrowheads="1"/>
            </p:cNvSpPr>
            <p:nvPr/>
          </p:nvSpPr>
          <p:spPr bwMode="auto">
            <a:xfrm>
              <a:off x="4197350" y="2924175"/>
              <a:ext cx="450850" cy="733425"/>
            </a:xfrm>
            <a:prstGeom prst="downArrow">
              <a:avLst>
                <a:gd name="adj1" fmla="val 50000"/>
                <a:gd name="adj2" fmla="val 49948"/>
              </a:avLst>
            </a:prstGeom>
            <a:solidFill>
              <a:schemeClr val="accent1"/>
            </a:solidFill>
            <a:ln w="12699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sp>
          <p:nvSpPr>
            <p:cNvPr id="26699" name="Text Box 15"/>
            <p:cNvSpPr txBox="1">
              <a:spLocks noChangeArrowheads="1"/>
            </p:cNvSpPr>
            <p:nvPr/>
          </p:nvSpPr>
          <p:spPr bwMode="auto">
            <a:xfrm>
              <a:off x="4572000" y="2895600"/>
              <a:ext cx="1524000" cy="397545"/>
            </a:xfrm>
            <a:prstGeom prst="rect">
              <a:avLst/>
            </a:prstGeom>
            <a:noFill/>
            <a:ln w="12699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000">
                  <a:solidFill>
                    <a:srgbClr val="000066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size reduced by factor of 7.5 (1500/200)</a:t>
              </a:r>
            </a:p>
          </p:txBody>
        </p:sp>
        <p:sp>
          <p:nvSpPr>
            <p:cNvPr id="26700" name="Text Box 15"/>
            <p:cNvSpPr txBox="1">
              <a:spLocks noChangeArrowheads="1"/>
            </p:cNvSpPr>
            <p:nvPr/>
          </p:nvSpPr>
          <p:spPr bwMode="auto">
            <a:xfrm>
              <a:off x="2667000" y="2895600"/>
              <a:ext cx="1524000" cy="397545"/>
            </a:xfrm>
            <a:prstGeom prst="rect">
              <a:avLst/>
            </a:prstGeom>
            <a:noFill/>
            <a:ln w="12699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000">
                  <a:solidFill>
                    <a:srgbClr val="000066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energies reduced by factor of 200 (m</a:t>
              </a:r>
              <a:r>
                <a:rPr lang="en-US" sz="1000" baseline="-25000">
                  <a:solidFill>
                    <a:srgbClr val="000066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m</a:t>
              </a:r>
              <a:r>
                <a:rPr lang="en-US" sz="1000">
                  <a:solidFill>
                    <a:srgbClr val="000066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/m</a:t>
              </a:r>
              <a:r>
                <a:rPr lang="en-US" sz="1000" baseline="-25000">
                  <a:solidFill>
                    <a:srgbClr val="000066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e</a:t>
              </a:r>
              <a:r>
                <a:rPr lang="en-US" sz="1000">
                  <a:solidFill>
                    <a:srgbClr val="000066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)</a:t>
              </a:r>
            </a:p>
          </p:txBody>
        </p:sp>
      </p:grp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2687638" y="4616450"/>
            <a:ext cx="3484562" cy="1250950"/>
            <a:chOff x="2590800" y="4282921"/>
            <a:chExt cx="3485067" cy="1251546"/>
          </a:xfrm>
        </p:grpSpPr>
        <p:grpSp>
          <p:nvGrpSpPr>
            <p:cNvPr id="5" name="Group 79"/>
            <p:cNvGrpSpPr>
              <a:grpSpLocks/>
            </p:cNvGrpSpPr>
            <p:nvPr/>
          </p:nvGrpSpPr>
          <p:grpSpPr bwMode="auto">
            <a:xfrm>
              <a:off x="3861990" y="4587721"/>
              <a:ext cx="1014810" cy="288984"/>
              <a:chOff x="3508047" y="3876854"/>
              <a:chExt cx="4624397" cy="1023379"/>
            </a:xfrm>
          </p:grpSpPr>
          <p:cxnSp>
            <p:nvCxnSpPr>
              <p:cNvPr id="26695" name="Straight Connector 215"/>
              <p:cNvCxnSpPr>
                <a:cxnSpLocks noChangeShapeType="1"/>
              </p:cNvCxnSpPr>
              <p:nvPr/>
            </p:nvCxnSpPr>
            <p:spPr bwMode="auto">
              <a:xfrm flipV="1">
                <a:off x="4660079" y="4383182"/>
                <a:ext cx="2027387" cy="33366"/>
              </a:xfrm>
              <a:prstGeom prst="line">
                <a:avLst/>
              </a:prstGeom>
              <a:noFill/>
              <a:ln w="38100" algn="ctr">
                <a:solidFill>
                  <a:srgbClr val="00B050"/>
                </a:solidFill>
                <a:round/>
                <a:headEnd/>
                <a:tailEnd/>
              </a:ln>
            </p:spPr>
          </p:cxnSp>
          <p:sp>
            <p:nvSpPr>
              <p:cNvPr id="26696" name="Freeform 110"/>
              <p:cNvSpPr>
                <a:spLocks/>
              </p:cNvSpPr>
              <p:nvPr/>
            </p:nvSpPr>
            <p:spPr bwMode="auto">
              <a:xfrm>
                <a:off x="3508047" y="3876854"/>
                <a:ext cx="1499269" cy="1023379"/>
              </a:xfrm>
              <a:custGeom>
                <a:avLst/>
                <a:gdLst>
                  <a:gd name="T0" fmla="*/ 2147483647 w 598"/>
                  <a:gd name="T1" fmla="*/ 2147483647 h 438"/>
                  <a:gd name="T2" fmla="*/ 2147483647 w 598"/>
                  <a:gd name="T3" fmla="*/ 2147483647 h 438"/>
                  <a:gd name="T4" fmla="*/ 2147483647 w 598"/>
                  <a:gd name="T5" fmla="*/ 2147483647 h 438"/>
                  <a:gd name="T6" fmla="*/ 2147483647 w 598"/>
                  <a:gd name="T7" fmla="*/ 0 h 438"/>
                  <a:gd name="T8" fmla="*/ 0 w 598"/>
                  <a:gd name="T9" fmla="*/ 2147483647 h 438"/>
                  <a:gd name="T10" fmla="*/ 2147483647 w 598"/>
                  <a:gd name="T11" fmla="*/ 2147483647 h 438"/>
                  <a:gd name="T12" fmla="*/ 2147483647 w 598"/>
                  <a:gd name="T13" fmla="*/ 2147483647 h 438"/>
                  <a:gd name="T14" fmla="*/ 2147483647 w 598"/>
                  <a:gd name="T15" fmla="*/ 2147483647 h 438"/>
                  <a:gd name="T16" fmla="*/ 2147483647 w 598"/>
                  <a:gd name="T17" fmla="*/ 2147483647 h 4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98"/>
                  <a:gd name="T28" fmla="*/ 0 h 438"/>
                  <a:gd name="T29" fmla="*/ 598 w 598"/>
                  <a:gd name="T30" fmla="*/ 438 h 4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98" h="438">
                    <a:moveTo>
                      <a:pt x="598" y="219"/>
                    </a:moveTo>
                    <a:cubicBezTo>
                      <a:pt x="517" y="219"/>
                      <a:pt x="446" y="175"/>
                      <a:pt x="409" y="110"/>
                    </a:cubicBezTo>
                    <a:cubicBezTo>
                      <a:pt x="409" y="110"/>
                      <a:pt x="409" y="110"/>
                      <a:pt x="409" y="110"/>
                    </a:cubicBezTo>
                    <a:cubicBezTo>
                      <a:pt x="371" y="44"/>
                      <a:pt x="300" y="0"/>
                      <a:pt x="219" y="0"/>
                    </a:cubicBezTo>
                    <a:cubicBezTo>
                      <a:pt x="98" y="0"/>
                      <a:pt x="0" y="98"/>
                      <a:pt x="0" y="219"/>
                    </a:cubicBezTo>
                    <a:cubicBezTo>
                      <a:pt x="0" y="340"/>
                      <a:pt x="98" y="438"/>
                      <a:pt x="219" y="438"/>
                    </a:cubicBezTo>
                    <a:cubicBezTo>
                      <a:pt x="300" y="438"/>
                      <a:pt x="371" y="394"/>
                      <a:pt x="409" y="328"/>
                    </a:cubicBezTo>
                    <a:cubicBezTo>
                      <a:pt x="409" y="329"/>
                      <a:pt x="409" y="329"/>
                      <a:pt x="409" y="329"/>
                    </a:cubicBezTo>
                    <a:cubicBezTo>
                      <a:pt x="446" y="263"/>
                      <a:pt x="517" y="219"/>
                      <a:pt x="598" y="219"/>
                    </a:cubicBezTo>
                  </a:path>
                </a:pathLst>
              </a:custGeom>
              <a:noFill/>
              <a:ln w="381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7" name="Freeform 110"/>
              <p:cNvSpPr>
                <a:spLocks/>
              </p:cNvSpPr>
              <p:nvPr/>
            </p:nvSpPr>
            <p:spPr bwMode="auto">
              <a:xfrm flipH="1">
                <a:off x="6633176" y="3876854"/>
                <a:ext cx="1499268" cy="1023379"/>
              </a:xfrm>
              <a:custGeom>
                <a:avLst/>
                <a:gdLst>
                  <a:gd name="T0" fmla="*/ 2147483647 w 598"/>
                  <a:gd name="T1" fmla="*/ 2147483647 h 438"/>
                  <a:gd name="T2" fmla="*/ 2147483647 w 598"/>
                  <a:gd name="T3" fmla="*/ 2147483647 h 438"/>
                  <a:gd name="T4" fmla="*/ 2147483647 w 598"/>
                  <a:gd name="T5" fmla="*/ 2147483647 h 438"/>
                  <a:gd name="T6" fmla="*/ 2147483647 w 598"/>
                  <a:gd name="T7" fmla="*/ 0 h 438"/>
                  <a:gd name="T8" fmla="*/ 0 w 598"/>
                  <a:gd name="T9" fmla="*/ 2147483647 h 438"/>
                  <a:gd name="T10" fmla="*/ 2147483647 w 598"/>
                  <a:gd name="T11" fmla="*/ 2147483647 h 438"/>
                  <a:gd name="T12" fmla="*/ 2147483647 w 598"/>
                  <a:gd name="T13" fmla="*/ 2147483647 h 438"/>
                  <a:gd name="T14" fmla="*/ 2147483647 w 598"/>
                  <a:gd name="T15" fmla="*/ 2147483647 h 438"/>
                  <a:gd name="T16" fmla="*/ 2147483647 w 598"/>
                  <a:gd name="T17" fmla="*/ 2147483647 h 4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98"/>
                  <a:gd name="T28" fmla="*/ 0 h 438"/>
                  <a:gd name="T29" fmla="*/ 598 w 598"/>
                  <a:gd name="T30" fmla="*/ 438 h 4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98" h="438">
                    <a:moveTo>
                      <a:pt x="598" y="219"/>
                    </a:moveTo>
                    <a:cubicBezTo>
                      <a:pt x="517" y="219"/>
                      <a:pt x="446" y="175"/>
                      <a:pt x="409" y="110"/>
                    </a:cubicBezTo>
                    <a:cubicBezTo>
                      <a:pt x="409" y="110"/>
                      <a:pt x="409" y="110"/>
                      <a:pt x="409" y="110"/>
                    </a:cubicBezTo>
                    <a:cubicBezTo>
                      <a:pt x="371" y="44"/>
                      <a:pt x="300" y="0"/>
                      <a:pt x="219" y="0"/>
                    </a:cubicBezTo>
                    <a:cubicBezTo>
                      <a:pt x="98" y="0"/>
                      <a:pt x="0" y="98"/>
                      <a:pt x="0" y="219"/>
                    </a:cubicBezTo>
                    <a:cubicBezTo>
                      <a:pt x="0" y="340"/>
                      <a:pt x="98" y="438"/>
                      <a:pt x="219" y="438"/>
                    </a:cubicBezTo>
                    <a:cubicBezTo>
                      <a:pt x="300" y="438"/>
                      <a:pt x="371" y="394"/>
                      <a:pt x="409" y="328"/>
                    </a:cubicBezTo>
                    <a:cubicBezTo>
                      <a:pt x="409" y="329"/>
                      <a:pt x="409" y="329"/>
                      <a:pt x="409" y="329"/>
                    </a:cubicBezTo>
                    <a:cubicBezTo>
                      <a:pt x="446" y="263"/>
                      <a:pt x="517" y="219"/>
                      <a:pt x="598" y="219"/>
                    </a:cubicBezTo>
                  </a:path>
                </a:pathLst>
              </a:custGeom>
              <a:noFill/>
              <a:ln w="38100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6687" name="Text Box 19"/>
            <p:cNvSpPr txBox="1">
              <a:spLocks noChangeArrowheads="1"/>
            </p:cNvSpPr>
            <p:nvPr/>
          </p:nvSpPr>
          <p:spPr bwMode="auto">
            <a:xfrm>
              <a:off x="4191000" y="4740121"/>
              <a:ext cx="457200" cy="212879"/>
            </a:xfrm>
            <a:prstGeom prst="rect">
              <a:avLst/>
            </a:prstGeom>
            <a:noFill/>
            <a:ln w="12699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00B05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11  m</a:t>
              </a:r>
            </a:p>
          </p:txBody>
        </p:sp>
        <p:sp>
          <p:nvSpPr>
            <p:cNvPr id="26688" name="Text Box 19"/>
            <p:cNvSpPr txBox="1">
              <a:spLocks noChangeArrowheads="1"/>
            </p:cNvSpPr>
            <p:nvPr/>
          </p:nvSpPr>
          <p:spPr bwMode="auto">
            <a:xfrm>
              <a:off x="4876800" y="4603442"/>
              <a:ext cx="457200" cy="212879"/>
            </a:xfrm>
            <a:prstGeom prst="rect">
              <a:avLst/>
            </a:prstGeom>
            <a:noFill/>
            <a:ln w="12699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CC00CC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16  m </a:t>
              </a:r>
            </a:p>
          </p:txBody>
        </p:sp>
        <p:sp>
          <p:nvSpPr>
            <p:cNvPr id="26689" name="Text Box 19"/>
            <p:cNvSpPr txBox="1">
              <a:spLocks noChangeArrowheads="1"/>
            </p:cNvSpPr>
            <p:nvPr/>
          </p:nvSpPr>
          <p:spPr bwMode="auto">
            <a:xfrm>
              <a:off x="3429000" y="4587721"/>
              <a:ext cx="457200" cy="212879"/>
            </a:xfrm>
            <a:prstGeom prst="rect">
              <a:avLst/>
            </a:prstGeom>
            <a:noFill/>
            <a:ln w="12699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CC00CC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16  m 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4399224" y="4495747"/>
              <a:ext cx="0" cy="22870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91" name="Text Box 15"/>
            <p:cNvSpPr txBox="1">
              <a:spLocks noChangeArrowheads="1"/>
            </p:cNvSpPr>
            <p:nvPr/>
          </p:nvSpPr>
          <p:spPr bwMode="auto">
            <a:xfrm>
              <a:off x="4114800" y="4282921"/>
              <a:ext cx="818067" cy="212980"/>
            </a:xfrm>
            <a:prstGeom prst="rect">
              <a:avLst/>
            </a:prstGeom>
            <a:noFill/>
            <a:ln w="12699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660066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4.5 MeV (e</a:t>
              </a:r>
              <a:r>
                <a:rPr lang="en-US" sz="800" baseline="30000">
                  <a:solidFill>
                    <a:srgbClr val="660066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-</a:t>
              </a:r>
              <a:r>
                <a:rPr lang="en-US" sz="800">
                  <a:solidFill>
                    <a:srgbClr val="660066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)</a:t>
              </a:r>
            </a:p>
          </p:txBody>
        </p:sp>
        <p:sp>
          <p:nvSpPr>
            <p:cNvPr id="26692" name="Text Box 11"/>
            <p:cNvSpPr txBox="1">
              <a:spLocks noChangeArrowheads="1"/>
            </p:cNvSpPr>
            <p:nvPr/>
          </p:nvSpPr>
          <p:spPr bwMode="auto">
            <a:xfrm>
              <a:off x="3886200" y="5029200"/>
              <a:ext cx="1020159" cy="505267"/>
            </a:xfrm>
            <a:prstGeom prst="rect">
              <a:avLst/>
            </a:prstGeom>
            <a:noFill/>
            <a:ln w="12699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en-US" sz="900">
                  <a:solidFill>
                    <a:srgbClr val="660066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3 MeV/pass linac based on 1.5 GHz SRF</a:t>
              </a:r>
            </a:p>
          </p:txBody>
        </p:sp>
        <p:sp>
          <p:nvSpPr>
            <p:cNvPr id="26693" name="Text Box 15"/>
            <p:cNvSpPr txBox="1">
              <a:spLocks noChangeArrowheads="1"/>
            </p:cNvSpPr>
            <p:nvPr/>
          </p:nvSpPr>
          <p:spPr bwMode="auto">
            <a:xfrm>
              <a:off x="5257800" y="4572000"/>
              <a:ext cx="818067" cy="335989"/>
            </a:xfrm>
            <a:prstGeom prst="rect">
              <a:avLst/>
            </a:prstGeom>
            <a:noFill/>
            <a:ln w="12699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800">
                  <a:solidFill>
                    <a:srgbClr val="660066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6 MeV</a:t>
              </a:r>
            </a:p>
            <a:p>
              <a:pPr algn="ctr" eaLnBrk="0" hangingPunct="0"/>
              <a:r>
                <a:rPr lang="en-US" sz="800">
                  <a:solidFill>
                    <a:srgbClr val="660066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12 MeV</a:t>
              </a:r>
            </a:p>
          </p:txBody>
        </p:sp>
        <p:sp>
          <p:nvSpPr>
            <p:cNvPr id="26694" name="Text Box 15"/>
            <p:cNvSpPr txBox="1">
              <a:spLocks noChangeArrowheads="1"/>
            </p:cNvSpPr>
            <p:nvPr/>
          </p:nvSpPr>
          <p:spPr bwMode="auto">
            <a:xfrm>
              <a:off x="2590800" y="4572000"/>
              <a:ext cx="818067" cy="335989"/>
            </a:xfrm>
            <a:prstGeom prst="rect">
              <a:avLst/>
            </a:prstGeom>
            <a:noFill/>
            <a:ln w="12699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800">
                  <a:solidFill>
                    <a:srgbClr val="660066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9 MeV</a:t>
              </a:r>
            </a:p>
            <a:p>
              <a:pPr algn="ctr" eaLnBrk="0" hangingPunct="0"/>
              <a:r>
                <a:rPr lang="en-US" sz="800">
                  <a:solidFill>
                    <a:srgbClr val="660066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15 MeV</a:t>
              </a:r>
            </a:p>
          </p:txBody>
        </p:sp>
      </p:grpSp>
      <p:graphicFrame>
        <p:nvGraphicFramePr>
          <p:cNvPr id="51" name="Table 50"/>
          <p:cNvGraphicFramePr>
            <a:graphicFrameLocks noGrp="1"/>
          </p:cNvGraphicFramePr>
          <p:nvPr/>
        </p:nvGraphicFramePr>
        <p:xfrm>
          <a:off x="6324600" y="2727325"/>
          <a:ext cx="1676399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380"/>
                <a:gridCol w="1166019"/>
              </a:tblGrid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rgbClr val="800080"/>
                          </a:solidFill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  <a:endParaRPr lang="en-US" sz="1200" b="0" dirty="0">
                        <a:solidFill>
                          <a:srgbClr val="800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6E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800080"/>
                          </a:solidFill>
                          <a:latin typeface="Calibri" pitchFamily="34" charset="0"/>
                          <a:cs typeface="Calibri" pitchFamily="34" charset="0"/>
                        </a:rPr>
                        <a:t>1 .7</a:t>
                      </a:r>
                      <a:r>
                        <a:rPr lang="en-US" sz="1200" b="0" baseline="0" dirty="0" smtClean="0">
                          <a:solidFill>
                            <a:srgbClr val="800080"/>
                          </a:solidFill>
                          <a:latin typeface="Calibri" pitchFamily="34" charset="0"/>
                          <a:cs typeface="Calibri" pitchFamily="34" charset="0"/>
                        </a:rPr>
                        <a:t> Tesla</a:t>
                      </a:r>
                      <a:endParaRPr lang="en-US" sz="1200" b="0" dirty="0">
                        <a:solidFill>
                          <a:srgbClr val="800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6ECFE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rgbClr val="800080"/>
                          </a:solidFill>
                          <a:latin typeface="Calibri" pitchFamily="34" charset="0"/>
                          <a:cs typeface="Calibri" pitchFamily="34" charset="0"/>
                        </a:rPr>
                        <a:t>G</a:t>
                      </a:r>
                      <a:endParaRPr lang="en-US" sz="1200" b="0" dirty="0">
                        <a:solidFill>
                          <a:srgbClr val="800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6E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rgbClr val="800080"/>
                          </a:solidFill>
                          <a:latin typeface="Calibri" pitchFamily="34" charset="0"/>
                          <a:cs typeface="Calibri" pitchFamily="34" charset="0"/>
                        </a:rPr>
                        <a:t>28 Tesla/m</a:t>
                      </a:r>
                      <a:endParaRPr lang="en-US" sz="1200" b="0" dirty="0">
                        <a:solidFill>
                          <a:srgbClr val="800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6ECF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685800" y="2727325"/>
          <a:ext cx="160020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181"/>
                <a:gridCol w="1113019"/>
              </a:tblGrid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rgbClr val="800080"/>
                          </a:solidFill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  <a:endParaRPr lang="en-US" sz="1200" b="0" dirty="0">
                        <a:solidFill>
                          <a:srgbClr val="800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6E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rgbClr val="800080"/>
                          </a:solidFill>
                          <a:latin typeface="Calibri" pitchFamily="34" charset="0"/>
                          <a:cs typeface="Calibri" pitchFamily="34" charset="0"/>
                        </a:rPr>
                        <a:t>2.6 Tesla</a:t>
                      </a:r>
                      <a:endParaRPr lang="en-US" sz="1200" b="0" dirty="0">
                        <a:solidFill>
                          <a:srgbClr val="800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6ECFE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rgbClr val="800080"/>
                          </a:solidFill>
                          <a:latin typeface="Calibri" pitchFamily="34" charset="0"/>
                          <a:cs typeface="Calibri" pitchFamily="34" charset="0"/>
                        </a:rPr>
                        <a:t>G</a:t>
                      </a:r>
                      <a:endParaRPr lang="en-US" sz="1200" b="0" dirty="0">
                        <a:solidFill>
                          <a:srgbClr val="800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6E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rgbClr val="800080"/>
                          </a:solidFill>
                          <a:latin typeface="Calibri" pitchFamily="34" charset="0"/>
                          <a:cs typeface="Calibri" pitchFamily="34" charset="0"/>
                        </a:rPr>
                        <a:t>45 Tesla/m</a:t>
                      </a:r>
                      <a:endParaRPr lang="en-US" sz="1200" b="0" dirty="0">
                        <a:solidFill>
                          <a:srgbClr val="800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6ECFE"/>
                    </a:solidFill>
                  </a:tcPr>
                </a:tc>
              </a:tr>
            </a:tbl>
          </a:graphicData>
        </a:graphic>
      </p:graphicFrame>
      <p:sp>
        <p:nvSpPr>
          <p:cNvPr id="26661" name="Text Box 19"/>
          <p:cNvSpPr txBox="1">
            <a:spLocks noChangeArrowheads="1"/>
          </p:cNvSpPr>
          <p:nvPr/>
        </p:nvSpPr>
        <p:spPr bwMode="auto">
          <a:xfrm>
            <a:off x="1981200" y="976313"/>
            <a:ext cx="4724400" cy="242887"/>
          </a:xfrm>
          <a:prstGeom prst="rect">
            <a:avLst/>
          </a:prstGeom>
          <a:noFill/>
          <a:ln w="12699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228600" indent="-228600" algn="ctr" eaLnBrk="0" hangingPunct="0"/>
            <a:r>
              <a:rPr lang="en-US" sz="1000">
                <a:solidFill>
                  <a:srgbClr val="7030A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Droplet Arcs: 7 (1+5+1) super-periods × 24 combined function magnets (50 cm )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838200" y="4953000"/>
          <a:ext cx="17526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579"/>
                <a:gridCol w="1219021"/>
              </a:tblGrid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dirty="0" smtClean="0">
                          <a:solidFill>
                            <a:srgbClr val="800080"/>
                          </a:solidFill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  <a:endParaRPr lang="en-US" sz="1000" b="0" dirty="0">
                        <a:solidFill>
                          <a:srgbClr val="800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6E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dirty="0" smtClean="0">
                          <a:solidFill>
                            <a:srgbClr val="800080"/>
                          </a:solidFill>
                          <a:latin typeface="Calibri" pitchFamily="34" charset="0"/>
                          <a:cs typeface="Calibri" pitchFamily="34" charset="0"/>
                        </a:rPr>
                        <a:t>975 Gauss</a:t>
                      </a:r>
                      <a:endParaRPr lang="en-US" sz="1000" b="0" dirty="0">
                        <a:solidFill>
                          <a:srgbClr val="800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6ECFE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dirty="0" smtClean="0">
                          <a:solidFill>
                            <a:srgbClr val="800080"/>
                          </a:solidFill>
                          <a:latin typeface="Calibri" pitchFamily="34" charset="0"/>
                          <a:cs typeface="Calibri" pitchFamily="34" charset="0"/>
                        </a:rPr>
                        <a:t>G</a:t>
                      </a:r>
                      <a:endParaRPr lang="en-US" sz="1000" b="0" dirty="0">
                        <a:solidFill>
                          <a:srgbClr val="800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6E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dirty="0" smtClean="0">
                          <a:solidFill>
                            <a:srgbClr val="800080"/>
                          </a:solidFill>
                          <a:latin typeface="Calibri" pitchFamily="34" charset="0"/>
                          <a:cs typeface="Calibri" pitchFamily="34" charset="0"/>
                        </a:rPr>
                        <a:t>170 Gauss/cm</a:t>
                      </a:r>
                      <a:endParaRPr lang="en-US" sz="1000" b="0" dirty="0">
                        <a:solidFill>
                          <a:srgbClr val="800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6ECF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/>
        </p:nvGraphicFramePr>
        <p:xfrm>
          <a:off x="6324600" y="4953000"/>
          <a:ext cx="17526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579"/>
                <a:gridCol w="1219021"/>
              </a:tblGrid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dirty="0" smtClean="0">
                          <a:solidFill>
                            <a:srgbClr val="800080"/>
                          </a:solidFill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  <a:endParaRPr lang="en-US" sz="1000" b="0" dirty="0">
                        <a:solidFill>
                          <a:srgbClr val="800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6E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dirty="0" smtClean="0">
                          <a:solidFill>
                            <a:srgbClr val="800080"/>
                          </a:solidFill>
                          <a:latin typeface="Calibri" pitchFamily="34" charset="0"/>
                          <a:cs typeface="Calibri" pitchFamily="34" charset="0"/>
                        </a:rPr>
                        <a:t>638 Gauss</a:t>
                      </a:r>
                      <a:endParaRPr lang="en-US" sz="1000" b="0" dirty="0">
                        <a:solidFill>
                          <a:srgbClr val="800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6ECFE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dirty="0" smtClean="0">
                          <a:solidFill>
                            <a:srgbClr val="800080"/>
                          </a:solidFill>
                          <a:latin typeface="Calibri" pitchFamily="34" charset="0"/>
                          <a:cs typeface="Calibri" pitchFamily="34" charset="0"/>
                        </a:rPr>
                        <a:t>G</a:t>
                      </a:r>
                      <a:endParaRPr lang="en-US" sz="1000" b="0" dirty="0">
                        <a:solidFill>
                          <a:srgbClr val="800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6E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dirty="0" smtClean="0">
                          <a:solidFill>
                            <a:srgbClr val="800080"/>
                          </a:solidFill>
                          <a:latin typeface="Calibri" pitchFamily="34" charset="0"/>
                          <a:cs typeface="Calibri" pitchFamily="34" charset="0"/>
                        </a:rPr>
                        <a:t>110  Gauss/cm</a:t>
                      </a:r>
                      <a:endParaRPr lang="en-US" sz="1000" b="0" dirty="0">
                        <a:solidFill>
                          <a:srgbClr val="80008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F6ECFE"/>
                    </a:solidFill>
                  </a:tcPr>
                </a:tc>
              </a:tr>
            </a:tbl>
          </a:graphicData>
        </a:graphic>
      </p:graphicFrame>
      <p:sp>
        <p:nvSpPr>
          <p:cNvPr id="59" name="Rectangle 58"/>
          <p:cNvSpPr/>
          <p:nvPr/>
        </p:nvSpPr>
        <p:spPr>
          <a:xfrm>
            <a:off x="3886200" y="5867400"/>
            <a:ext cx="1143000" cy="381000"/>
          </a:xfrm>
          <a:prstGeom prst="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3886200" y="5943600"/>
            <a:ext cx="11017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7030A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Fits in 25 m × 7 m</a:t>
            </a: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0B71D3AA-F628-8F4E-BE52-707AC18962C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1" name="Footer Placeholder 4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Collaborations - FRIB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69272"/>
            <a:ext cx="8582025" cy="5486400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e are processing a half-wave cavity for MSU</a:t>
            </a:r>
          </a:p>
          <a:p>
            <a:pPr lvl="1"/>
            <a:r>
              <a:rPr lang="en-US" dirty="0" smtClean="0"/>
              <a:t>It has been agreed that Jefferson Lab will process all the half-wave cavities for the project</a:t>
            </a:r>
          </a:p>
          <a:p>
            <a:pPr lvl="1"/>
            <a:r>
              <a:rPr lang="en-US" dirty="0" smtClean="0"/>
              <a:t>We have received funds from MSU to develop a detailed proposal for Jefferson Lab to assemble all of the half-wave cryomodules</a:t>
            </a:r>
          </a:p>
          <a:p>
            <a:pPr lvl="2"/>
            <a:r>
              <a:rPr lang="en-US" dirty="0" smtClean="0"/>
              <a:t>Similar package to the SNS superconducting </a:t>
            </a:r>
            <a:r>
              <a:rPr lang="en-US" dirty="0"/>
              <a:t>l</a:t>
            </a:r>
            <a:r>
              <a:rPr lang="en-US" dirty="0" smtClean="0"/>
              <a:t>inac built at JLab</a:t>
            </a:r>
          </a:p>
          <a:p>
            <a:r>
              <a:rPr lang="en-US" dirty="0" smtClean="0"/>
              <a:t>Jefferson Lab also has a well-defined scope of work to help MSU develop the FRIB cryogenics plant</a:t>
            </a:r>
          </a:p>
          <a:p>
            <a:r>
              <a:rPr lang="en-US" dirty="0" smtClean="0"/>
              <a:t>Jefferson Lab would be interested in expanding the scope of work into other areas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his should happen naturally as the project advances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0B71D3AA-F628-8F4E-BE52-707AC18962C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804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 bwMode="auto">
          <a:xfrm>
            <a:off x="10584" y="982266"/>
            <a:ext cx="9133416" cy="52614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96" y="285751"/>
            <a:ext cx="8992810" cy="479227"/>
          </a:xfrm>
        </p:spPr>
        <p:txBody>
          <a:bodyPr/>
          <a:lstStyle/>
          <a:p>
            <a:r>
              <a:rPr lang="en-US" dirty="0" smtClean="0">
                <a:ea typeface="ＭＳ Ｐゴシック" charset="-128"/>
              </a:rPr>
              <a:t>FRIB Superconducting Cavities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3049" y="3347147"/>
            <a:ext cx="4514548" cy="327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685434" indent="-685434" defTabSz="807606" eaLnBrk="0" hangingPunct="0">
              <a:lnSpc>
                <a:spcPct val="90000"/>
              </a:lnSpc>
              <a:spcBef>
                <a:spcPct val="50000"/>
              </a:spcBef>
              <a:buSzPct val="100000"/>
              <a:defRPr/>
            </a:pPr>
            <a:endParaRPr lang="en-US" sz="2000" b="1" u="sng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Arial" charset="0"/>
            </a:endParaRPr>
          </a:p>
          <a:p>
            <a:pPr marL="685434" indent="-685434" defTabSz="807606" eaLnBrk="0" hangingPunct="0"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en-US" sz="1700" b="1" kern="0" dirty="0">
                <a:solidFill>
                  <a:srgbClr val="FF0000"/>
                </a:solidFill>
                <a:latin typeface="Arial" charset="0"/>
                <a:ea typeface="ＭＳ Ｐゴシック" pitchFamily="-65" charset="-128"/>
                <a:cs typeface="Arial" charset="0"/>
              </a:rPr>
              <a:t>QWR, 80.5  MHz, beta=0.041</a:t>
            </a:r>
          </a:p>
          <a:p>
            <a:pPr marL="685434" indent="-685434" defTabSz="807606" eaLnBrk="0" hangingPunct="0"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endParaRPr lang="en-US" sz="1700" b="1" kern="0" dirty="0">
              <a:solidFill>
                <a:srgbClr val="FF0000"/>
              </a:solidFill>
              <a:latin typeface="Arial" charset="0"/>
              <a:ea typeface="ＭＳ Ｐゴシック" pitchFamily="-65" charset="-128"/>
              <a:cs typeface="Arial" charset="0"/>
            </a:endParaRPr>
          </a:p>
          <a:p>
            <a:pPr marL="685434" indent="-685434" defTabSz="807606" eaLnBrk="0" hangingPunct="0"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en-US" sz="1700" b="1" kern="0" dirty="0">
                <a:solidFill>
                  <a:srgbClr val="FF0000"/>
                </a:solidFill>
                <a:latin typeface="Arial" charset="0"/>
                <a:ea typeface="ＭＳ Ｐゴシック" pitchFamily="-65" charset="-128"/>
                <a:cs typeface="Arial" charset="0"/>
              </a:rPr>
              <a:t>QWR, 80.5  MHz, beta=0.085</a:t>
            </a:r>
          </a:p>
          <a:p>
            <a:pPr marL="685434" indent="-685434" defTabSz="807606" eaLnBrk="0" hangingPunct="0"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endParaRPr sz="1700" dirty="0">
              <a:solidFill>
                <a:srgbClr val="FF0000"/>
              </a:solidFill>
              <a:latin typeface="Arial" charset="0"/>
              <a:ea typeface="ヒラギノ角ゴ Pro W3" pitchFamily="-65" charset="-128"/>
            </a:endParaRPr>
          </a:p>
          <a:p>
            <a:pPr marL="685434" indent="-685434" defTabSz="807606" eaLnBrk="0" hangingPunct="0"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en-US" sz="1700" b="1" kern="0" dirty="0">
                <a:solidFill>
                  <a:srgbClr val="FF0000"/>
                </a:solidFill>
                <a:latin typeface="Arial" charset="0"/>
                <a:ea typeface="ＭＳ Ｐゴシック" pitchFamily="-65" charset="-128"/>
                <a:cs typeface="Arial" charset="0"/>
              </a:rPr>
              <a:t>HWR, 322  MHz, beta=0.29</a:t>
            </a:r>
          </a:p>
          <a:p>
            <a:pPr marL="685434" indent="-685434" defTabSz="807606" eaLnBrk="0" hangingPunct="0"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endParaRPr sz="1700" dirty="0">
              <a:solidFill>
                <a:srgbClr val="FF0000"/>
              </a:solidFill>
              <a:latin typeface="Arial" charset="0"/>
              <a:ea typeface="ヒラギノ角ゴ Pro W3" pitchFamily="-65" charset="-128"/>
            </a:endParaRPr>
          </a:p>
          <a:p>
            <a:pPr marL="685434" indent="-685434" defTabSz="807606" eaLnBrk="0" hangingPunct="0"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en-US" sz="1700" b="1" kern="0" dirty="0">
                <a:solidFill>
                  <a:srgbClr val="FF0000"/>
                </a:solidFill>
                <a:latin typeface="Arial" charset="0"/>
                <a:ea typeface="ＭＳ Ｐゴシック" pitchFamily="-65" charset="-128"/>
                <a:cs typeface="Arial" charset="0"/>
              </a:rPr>
              <a:t>HWR, 322  MHz, beta=0.53</a:t>
            </a:r>
          </a:p>
          <a:p>
            <a:pPr marL="685434" indent="-685434" defTabSz="807606" eaLnBrk="0" hangingPunct="0">
              <a:lnSpc>
                <a:spcPct val="90000"/>
              </a:lnSpc>
              <a:spcBef>
                <a:spcPct val="50000"/>
              </a:spcBef>
              <a:buSzPct val="100000"/>
              <a:buFontTx/>
              <a:buChar char="•"/>
              <a:defRPr/>
            </a:pPr>
            <a:endParaRPr lang="en-US" sz="2000" b="1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Arial" charset="0"/>
            </a:endParaRPr>
          </a:p>
          <a:p>
            <a:pPr marL="971034" lvl="1" indent="-685434" defTabSz="807606" eaLnBrk="0" hangingPunct="0">
              <a:lnSpc>
                <a:spcPct val="90000"/>
              </a:lnSpc>
              <a:spcBef>
                <a:spcPct val="25000"/>
              </a:spcBef>
              <a:buSzPct val="100000"/>
              <a:defRPr/>
            </a:pPr>
            <a:endParaRPr lang="en-US" sz="2000" b="1" kern="0" dirty="0">
              <a:solidFill>
                <a:srgbClr val="000000"/>
              </a:solidFill>
              <a:latin typeface="Arial" charset="0"/>
              <a:ea typeface="ＭＳ Ｐゴシック" pitchFamily="-65" charset="-128"/>
              <a:cs typeface="Arial" charset="0"/>
            </a:endParaRPr>
          </a:p>
        </p:txBody>
      </p:sp>
      <p:pic>
        <p:nvPicPr>
          <p:cNvPr id="14340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374060"/>
            <a:ext cx="5181298" cy="49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11" y="4994673"/>
            <a:ext cx="5256893" cy="50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84" y="5524500"/>
            <a:ext cx="5581952" cy="49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077609" y="5192614"/>
            <a:ext cx="2895297" cy="827484"/>
            <a:chOff x="4800600" y="4876799"/>
            <a:chExt cx="2895600" cy="826533"/>
          </a:xfrm>
        </p:grpSpPr>
        <p:sp>
          <p:nvSpPr>
            <p:cNvPr id="14374" name="Oval 2"/>
            <p:cNvSpPr>
              <a:spLocks noChangeArrowheads="1"/>
            </p:cNvSpPr>
            <p:nvPr/>
          </p:nvSpPr>
          <p:spPr bwMode="auto">
            <a:xfrm>
              <a:off x="5029200" y="4953000"/>
              <a:ext cx="175756" cy="20188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14375" name="Rectangle 3"/>
            <p:cNvSpPr>
              <a:spLocks noChangeArrowheads="1"/>
            </p:cNvSpPr>
            <p:nvPr/>
          </p:nvSpPr>
          <p:spPr bwMode="auto">
            <a:xfrm>
              <a:off x="4935508" y="5333999"/>
              <a:ext cx="367297" cy="177035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14376" name="TextBox 11"/>
            <p:cNvSpPr txBox="1">
              <a:spLocks noChangeArrowheads="1"/>
            </p:cNvSpPr>
            <p:nvPr/>
          </p:nvSpPr>
          <p:spPr bwMode="auto">
            <a:xfrm>
              <a:off x="5334000" y="4876799"/>
              <a:ext cx="2362200" cy="353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7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= Cavity</a:t>
              </a:r>
            </a:p>
          </p:txBody>
        </p:sp>
        <p:sp>
          <p:nvSpPr>
            <p:cNvPr id="14377" name="TextBox 12"/>
            <p:cNvSpPr txBox="1">
              <a:spLocks noChangeArrowheads="1"/>
            </p:cNvSpPr>
            <p:nvPr/>
          </p:nvSpPr>
          <p:spPr bwMode="auto">
            <a:xfrm>
              <a:off x="5334000" y="5257799"/>
              <a:ext cx="2362200" cy="353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7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= Solenoid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800600" y="4876799"/>
              <a:ext cx="1772138" cy="826533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Times"/>
              </a:endParaRPr>
            </a:p>
          </p:txBody>
        </p:sp>
      </p:grpSp>
      <p:sp>
        <p:nvSpPr>
          <p:cNvPr id="19" name="Content Placeholder 4"/>
          <p:cNvSpPr txBox="1">
            <a:spLocks/>
          </p:cNvSpPr>
          <p:nvPr/>
        </p:nvSpPr>
        <p:spPr>
          <a:xfrm>
            <a:off x="75597" y="982266"/>
            <a:ext cx="8995833" cy="5027414"/>
          </a:xfrm>
          <a:prstGeom prst="rect">
            <a:avLst/>
          </a:prstGeom>
        </p:spPr>
        <p:txBody>
          <a:bodyPr lIns="86462" tIns="43231" rIns="86462" bIns="43231"/>
          <a:lstStyle/>
          <a:p>
            <a:pPr marL="179682" indent="-179682" defTabSz="802581" eaLnBrk="0" hangingPunct="0">
              <a:lnSpc>
                <a:spcPct val="90000"/>
              </a:lnSpc>
              <a:spcBef>
                <a:spcPts val="1206"/>
              </a:spcBef>
              <a:buSzPct val="100000"/>
              <a:buFont typeface="Wingdings" pitchFamily="2" charset="2"/>
              <a:buChar char="§"/>
              <a:defRPr/>
            </a:pPr>
            <a:r>
              <a:rPr lang="en-US" sz="22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52 cryomodules required for FRIB driver linac</a:t>
            </a:r>
          </a:p>
          <a:p>
            <a:pPr marL="179682" indent="-179682" defTabSz="802581" eaLnBrk="0" hangingPunct="0">
              <a:lnSpc>
                <a:spcPct val="90000"/>
              </a:lnSpc>
              <a:spcBef>
                <a:spcPts val="1206"/>
              </a:spcBef>
              <a:buSzPct val="100000"/>
              <a:buFont typeface="Wingdings" pitchFamily="2" charset="2"/>
              <a:buChar char="§"/>
              <a:defRPr/>
            </a:pPr>
            <a:r>
              <a:rPr lang="en-US" sz="22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4 main cryomodule types</a:t>
            </a:r>
          </a:p>
          <a:p>
            <a:pPr marL="179682" indent="-179682" defTabSz="802581" eaLnBrk="0" hangingPunct="0">
              <a:lnSpc>
                <a:spcPct val="90000"/>
              </a:lnSpc>
              <a:spcBef>
                <a:spcPts val="1206"/>
              </a:spcBef>
              <a:buSzPct val="100000"/>
              <a:buFont typeface="Wingdings" pitchFamily="2" charset="2"/>
              <a:buChar char="§"/>
              <a:defRPr/>
            </a:pPr>
            <a:r>
              <a:rPr lang="en-US" sz="22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3 matching cryomodules</a:t>
            </a:r>
          </a:p>
          <a:p>
            <a:pPr marL="179682" indent="-179682" defTabSz="802581" eaLnBrk="0" hangingPunct="0">
              <a:lnSpc>
                <a:spcPct val="90000"/>
              </a:lnSpc>
              <a:spcBef>
                <a:spcPts val="1206"/>
              </a:spcBef>
              <a:buSzPct val="100000"/>
              <a:buFont typeface="Wingdings" pitchFamily="2" charset="2"/>
              <a:buChar char="§"/>
              <a:defRPr/>
            </a:pPr>
            <a:r>
              <a:rPr lang="en-US" sz="22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344 cavities required</a:t>
            </a:r>
          </a:p>
          <a:p>
            <a:pPr marL="179682" indent="-179682" defTabSz="802581" eaLnBrk="0" hangingPunct="0">
              <a:lnSpc>
                <a:spcPct val="90000"/>
              </a:lnSpc>
              <a:spcBef>
                <a:spcPts val="1206"/>
              </a:spcBef>
              <a:buSzPct val="100000"/>
              <a:buFont typeface="Wingdings" pitchFamily="2" charset="2"/>
              <a:buChar char="§"/>
              <a:defRPr/>
            </a:pPr>
            <a:r>
              <a:rPr lang="en-US" sz="22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4 cavity types</a:t>
            </a:r>
          </a:p>
          <a:p>
            <a:pPr marL="179682" indent="-179682" defTabSz="802581" eaLnBrk="0" hangingPunct="0">
              <a:lnSpc>
                <a:spcPct val="90000"/>
              </a:lnSpc>
              <a:spcBef>
                <a:spcPts val="1206"/>
              </a:spcBef>
              <a:buSzPct val="100000"/>
              <a:buFont typeface="Wingdings" pitchFamily="2" charset="2"/>
              <a:buChar char="§"/>
              <a:defRPr/>
            </a:pPr>
            <a:r>
              <a:rPr lang="en-US" sz="2200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79 solenoids</a:t>
            </a:r>
          </a:p>
          <a:p>
            <a:pPr marL="179682" indent="-179682" defTabSz="802581" eaLnBrk="0" hangingPunct="0">
              <a:lnSpc>
                <a:spcPct val="90000"/>
              </a:lnSpc>
              <a:spcBef>
                <a:spcPts val="1206"/>
              </a:spcBef>
              <a:buSzPct val="100000"/>
              <a:defRPr/>
            </a:pPr>
            <a:endParaRPr lang="en-US" sz="22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179682" indent="-179682" defTabSz="802581" eaLnBrk="0" hangingPunct="0">
              <a:lnSpc>
                <a:spcPct val="90000"/>
              </a:lnSpc>
              <a:spcBef>
                <a:spcPts val="1206"/>
              </a:spcBef>
              <a:buSzPct val="100000"/>
              <a:defRPr/>
            </a:pPr>
            <a:endParaRPr lang="en-US" sz="2200" kern="0" dirty="0">
              <a:solidFill>
                <a:srgbClr val="064308"/>
              </a:solidFill>
              <a:latin typeface="Arial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34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27502" y="1369219"/>
            <a:ext cx="4841119" cy="332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39311" y="3890369"/>
            <a:ext cx="4951489" cy="1515070"/>
            <a:chOff x="0" y="2355"/>
            <a:chExt cx="3275" cy="1018"/>
          </a:xfrm>
        </p:grpSpPr>
        <p:sp>
          <p:nvSpPr>
            <p:cNvPr id="14358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3054"/>
              <a:ext cx="3275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14359" name="Rectangle 5"/>
            <p:cNvSpPr>
              <a:spLocks noChangeArrowheads="1"/>
            </p:cNvSpPr>
            <p:nvPr/>
          </p:nvSpPr>
          <p:spPr bwMode="auto">
            <a:xfrm>
              <a:off x="0" y="2355"/>
              <a:ext cx="0" cy="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61851"/>
              <a:r>
                <a:rPr lang="en-US" sz="11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7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360" name="Rectangle 6"/>
            <p:cNvSpPr>
              <a:spLocks noChangeArrowheads="1"/>
            </p:cNvSpPr>
            <p:nvPr/>
          </p:nvSpPr>
          <p:spPr bwMode="auto">
            <a:xfrm>
              <a:off x="0" y="2465"/>
              <a:ext cx="0" cy="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61851"/>
              <a:r>
                <a:rPr lang="en-US" sz="11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7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361" name="Rectangle 7"/>
            <p:cNvSpPr>
              <a:spLocks noChangeArrowheads="1"/>
            </p:cNvSpPr>
            <p:nvPr/>
          </p:nvSpPr>
          <p:spPr bwMode="auto">
            <a:xfrm>
              <a:off x="0" y="2569"/>
              <a:ext cx="0" cy="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61851"/>
              <a:r>
                <a:rPr lang="en-US" sz="11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7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362" name="Freeform 9"/>
            <p:cNvSpPr>
              <a:spLocks/>
            </p:cNvSpPr>
            <p:nvPr/>
          </p:nvSpPr>
          <p:spPr bwMode="auto">
            <a:xfrm>
              <a:off x="483" y="2421"/>
              <a:ext cx="134" cy="138"/>
            </a:xfrm>
            <a:custGeom>
              <a:avLst/>
              <a:gdLst>
                <a:gd name="T0" fmla="*/ 70 w 134"/>
                <a:gd name="T1" fmla="*/ 0 h 138"/>
                <a:gd name="T2" fmla="*/ 54 w 134"/>
                <a:gd name="T3" fmla="*/ 0 h 138"/>
                <a:gd name="T4" fmla="*/ 43 w 134"/>
                <a:gd name="T5" fmla="*/ 6 h 138"/>
                <a:gd name="T6" fmla="*/ 32 w 134"/>
                <a:gd name="T7" fmla="*/ 11 h 138"/>
                <a:gd name="T8" fmla="*/ 21 w 134"/>
                <a:gd name="T9" fmla="*/ 22 h 138"/>
                <a:gd name="T10" fmla="*/ 11 w 134"/>
                <a:gd name="T11" fmla="*/ 28 h 138"/>
                <a:gd name="T12" fmla="*/ 5 w 134"/>
                <a:gd name="T13" fmla="*/ 44 h 138"/>
                <a:gd name="T14" fmla="*/ 0 w 134"/>
                <a:gd name="T15" fmla="*/ 55 h 138"/>
                <a:gd name="T16" fmla="*/ 0 w 134"/>
                <a:gd name="T17" fmla="*/ 66 h 138"/>
                <a:gd name="T18" fmla="*/ 0 w 134"/>
                <a:gd name="T19" fmla="*/ 83 h 138"/>
                <a:gd name="T20" fmla="*/ 5 w 134"/>
                <a:gd name="T21" fmla="*/ 94 h 138"/>
                <a:gd name="T22" fmla="*/ 11 w 134"/>
                <a:gd name="T23" fmla="*/ 110 h 138"/>
                <a:gd name="T24" fmla="*/ 21 w 134"/>
                <a:gd name="T25" fmla="*/ 116 h 138"/>
                <a:gd name="T26" fmla="*/ 32 w 134"/>
                <a:gd name="T27" fmla="*/ 127 h 138"/>
                <a:gd name="T28" fmla="*/ 43 w 134"/>
                <a:gd name="T29" fmla="*/ 132 h 138"/>
                <a:gd name="T30" fmla="*/ 54 w 134"/>
                <a:gd name="T31" fmla="*/ 138 h 138"/>
                <a:gd name="T32" fmla="*/ 70 w 134"/>
                <a:gd name="T33" fmla="*/ 138 h 138"/>
                <a:gd name="T34" fmla="*/ 80 w 134"/>
                <a:gd name="T35" fmla="*/ 138 h 138"/>
                <a:gd name="T36" fmla="*/ 96 w 134"/>
                <a:gd name="T37" fmla="*/ 132 h 138"/>
                <a:gd name="T38" fmla="*/ 107 w 134"/>
                <a:gd name="T39" fmla="*/ 127 h 138"/>
                <a:gd name="T40" fmla="*/ 118 w 134"/>
                <a:gd name="T41" fmla="*/ 116 h 138"/>
                <a:gd name="T42" fmla="*/ 123 w 134"/>
                <a:gd name="T43" fmla="*/ 110 h 138"/>
                <a:gd name="T44" fmla="*/ 129 w 134"/>
                <a:gd name="T45" fmla="*/ 94 h 138"/>
                <a:gd name="T46" fmla="*/ 134 w 134"/>
                <a:gd name="T47" fmla="*/ 83 h 138"/>
                <a:gd name="T48" fmla="*/ 134 w 134"/>
                <a:gd name="T49" fmla="*/ 66 h 138"/>
                <a:gd name="T50" fmla="*/ 134 w 134"/>
                <a:gd name="T51" fmla="*/ 55 h 138"/>
                <a:gd name="T52" fmla="*/ 129 w 134"/>
                <a:gd name="T53" fmla="*/ 44 h 138"/>
                <a:gd name="T54" fmla="*/ 123 w 134"/>
                <a:gd name="T55" fmla="*/ 28 h 138"/>
                <a:gd name="T56" fmla="*/ 118 w 134"/>
                <a:gd name="T57" fmla="*/ 22 h 138"/>
                <a:gd name="T58" fmla="*/ 107 w 134"/>
                <a:gd name="T59" fmla="*/ 11 h 138"/>
                <a:gd name="T60" fmla="*/ 96 w 134"/>
                <a:gd name="T61" fmla="*/ 6 h 138"/>
                <a:gd name="T62" fmla="*/ 80 w 134"/>
                <a:gd name="T63" fmla="*/ 0 h 138"/>
                <a:gd name="T64" fmla="*/ 70 w 134"/>
                <a:gd name="T65" fmla="*/ 0 h 1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4"/>
                <a:gd name="T100" fmla="*/ 0 h 138"/>
                <a:gd name="T101" fmla="*/ 134 w 134"/>
                <a:gd name="T102" fmla="*/ 138 h 1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4" h="138">
                  <a:moveTo>
                    <a:pt x="70" y="0"/>
                  </a:moveTo>
                  <a:lnTo>
                    <a:pt x="54" y="0"/>
                  </a:lnTo>
                  <a:lnTo>
                    <a:pt x="43" y="6"/>
                  </a:lnTo>
                  <a:lnTo>
                    <a:pt x="32" y="11"/>
                  </a:lnTo>
                  <a:lnTo>
                    <a:pt x="21" y="22"/>
                  </a:lnTo>
                  <a:lnTo>
                    <a:pt x="11" y="28"/>
                  </a:lnTo>
                  <a:lnTo>
                    <a:pt x="5" y="44"/>
                  </a:lnTo>
                  <a:lnTo>
                    <a:pt x="0" y="55"/>
                  </a:lnTo>
                  <a:lnTo>
                    <a:pt x="0" y="66"/>
                  </a:lnTo>
                  <a:lnTo>
                    <a:pt x="0" y="83"/>
                  </a:lnTo>
                  <a:lnTo>
                    <a:pt x="5" y="94"/>
                  </a:lnTo>
                  <a:lnTo>
                    <a:pt x="11" y="110"/>
                  </a:lnTo>
                  <a:lnTo>
                    <a:pt x="21" y="116"/>
                  </a:lnTo>
                  <a:lnTo>
                    <a:pt x="32" y="127"/>
                  </a:lnTo>
                  <a:lnTo>
                    <a:pt x="43" y="132"/>
                  </a:lnTo>
                  <a:lnTo>
                    <a:pt x="54" y="138"/>
                  </a:lnTo>
                  <a:lnTo>
                    <a:pt x="70" y="138"/>
                  </a:lnTo>
                  <a:lnTo>
                    <a:pt x="80" y="138"/>
                  </a:lnTo>
                  <a:lnTo>
                    <a:pt x="96" y="132"/>
                  </a:lnTo>
                  <a:lnTo>
                    <a:pt x="107" y="127"/>
                  </a:lnTo>
                  <a:lnTo>
                    <a:pt x="118" y="116"/>
                  </a:lnTo>
                  <a:lnTo>
                    <a:pt x="123" y="110"/>
                  </a:lnTo>
                  <a:lnTo>
                    <a:pt x="129" y="94"/>
                  </a:lnTo>
                  <a:lnTo>
                    <a:pt x="134" y="83"/>
                  </a:lnTo>
                  <a:lnTo>
                    <a:pt x="134" y="66"/>
                  </a:lnTo>
                  <a:lnTo>
                    <a:pt x="134" y="55"/>
                  </a:lnTo>
                  <a:lnTo>
                    <a:pt x="129" y="44"/>
                  </a:lnTo>
                  <a:lnTo>
                    <a:pt x="123" y="28"/>
                  </a:lnTo>
                  <a:lnTo>
                    <a:pt x="118" y="22"/>
                  </a:lnTo>
                  <a:lnTo>
                    <a:pt x="107" y="11"/>
                  </a:lnTo>
                  <a:lnTo>
                    <a:pt x="96" y="6"/>
                  </a:lnTo>
                  <a:lnTo>
                    <a:pt x="80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14363" name="Freeform 10"/>
            <p:cNvSpPr>
              <a:spLocks/>
            </p:cNvSpPr>
            <p:nvPr/>
          </p:nvSpPr>
          <p:spPr bwMode="auto">
            <a:xfrm>
              <a:off x="483" y="2416"/>
              <a:ext cx="134" cy="138"/>
            </a:xfrm>
            <a:custGeom>
              <a:avLst/>
              <a:gdLst>
                <a:gd name="T0" fmla="*/ 70 w 134"/>
                <a:gd name="T1" fmla="*/ 0 h 138"/>
                <a:gd name="T2" fmla="*/ 54 w 134"/>
                <a:gd name="T3" fmla="*/ 0 h 138"/>
                <a:gd name="T4" fmla="*/ 43 w 134"/>
                <a:gd name="T5" fmla="*/ 6 h 138"/>
                <a:gd name="T6" fmla="*/ 32 w 134"/>
                <a:gd name="T7" fmla="*/ 11 h 138"/>
                <a:gd name="T8" fmla="*/ 21 w 134"/>
                <a:gd name="T9" fmla="*/ 22 h 138"/>
                <a:gd name="T10" fmla="*/ 11 w 134"/>
                <a:gd name="T11" fmla="*/ 28 h 138"/>
                <a:gd name="T12" fmla="*/ 5 w 134"/>
                <a:gd name="T13" fmla="*/ 44 h 138"/>
                <a:gd name="T14" fmla="*/ 0 w 134"/>
                <a:gd name="T15" fmla="*/ 55 h 138"/>
                <a:gd name="T16" fmla="*/ 0 w 134"/>
                <a:gd name="T17" fmla="*/ 66 h 138"/>
                <a:gd name="T18" fmla="*/ 0 w 134"/>
                <a:gd name="T19" fmla="*/ 83 h 138"/>
                <a:gd name="T20" fmla="*/ 5 w 134"/>
                <a:gd name="T21" fmla="*/ 94 h 138"/>
                <a:gd name="T22" fmla="*/ 11 w 134"/>
                <a:gd name="T23" fmla="*/ 110 h 138"/>
                <a:gd name="T24" fmla="*/ 21 w 134"/>
                <a:gd name="T25" fmla="*/ 116 h 138"/>
                <a:gd name="T26" fmla="*/ 32 w 134"/>
                <a:gd name="T27" fmla="*/ 127 h 138"/>
                <a:gd name="T28" fmla="*/ 43 w 134"/>
                <a:gd name="T29" fmla="*/ 132 h 138"/>
                <a:gd name="T30" fmla="*/ 54 w 134"/>
                <a:gd name="T31" fmla="*/ 138 h 138"/>
                <a:gd name="T32" fmla="*/ 70 w 134"/>
                <a:gd name="T33" fmla="*/ 138 h 138"/>
                <a:gd name="T34" fmla="*/ 80 w 134"/>
                <a:gd name="T35" fmla="*/ 138 h 138"/>
                <a:gd name="T36" fmla="*/ 96 w 134"/>
                <a:gd name="T37" fmla="*/ 132 h 138"/>
                <a:gd name="T38" fmla="*/ 107 w 134"/>
                <a:gd name="T39" fmla="*/ 127 h 138"/>
                <a:gd name="T40" fmla="*/ 118 w 134"/>
                <a:gd name="T41" fmla="*/ 116 h 138"/>
                <a:gd name="T42" fmla="*/ 123 w 134"/>
                <a:gd name="T43" fmla="*/ 110 h 138"/>
                <a:gd name="T44" fmla="*/ 129 w 134"/>
                <a:gd name="T45" fmla="*/ 94 h 138"/>
                <a:gd name="T46" fmla="*/ 134 w 134"/>
                <a:gd name="T47" fmla="*/ 83 h 138"/>
                <a:gd name="T48" fmla="*/ 134 w 134"/>
                <a:gd name="T49" fmla="*/ 66 h 138"/>
                <a:gd name="T50" fmla="*/ 134 w 134"/>
                <a:gd name="T51" fmla="*/ 55 h 138"/>
                <a:gd name="T52" fmla="*/ 129 w 134"/>
                <a:gd name="T53" fmla="*/ 44 h 138"/>
                <a:gd name="T54" fmla="*/ 123 w 134"/>
                <a:gd name="T55" fmla="*/ 28 h 138"/>
                <a:gd name="T56" fmla="*/ 118 w 134"/>
                <a:gd name="T57" fmla="*/ 22 h 138"/>
                <a:gd name="T58" fmla="*/ 107 w 134"/>
                <a:gd name="T59" fmla="*/ 11 h 138"/>
                <a:gd name="T60" fmla="*/ 96 w 134"/>
                <a:gd name="T61" fmla="*/ 6 h 138"/>
                <a:gd name="T62" fmla="*/ 80 w 134"/>
                <a:gd name="T63" fmla="*/ 0 h 138"/>
                <a:gd name="T64" fmla="*/ 70 w 134"/>
                <a:gd name="T65" fmla="*/ 0 h 1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4"/>
                <a:gd name="T100" fmla="*/ 0 h 138"/>
                <a:gd name="T101" fmla="*/ 134 w 134"/>
                <a:gd name="T102" fmla="*/ 138 h 1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4" h="138">
                  <a:moveTo>
                    <a:pt x="70" y="0"/>
                  </a:moveTo>
                  <a:lnTo>
                    <a:pt x="54" y="0"/>
                  </a:lnTo>
                  <a:lnTo>
                    <a:pt x="43" y="6"/>
                  </a:lnTo>
                  <a:lnTo>
                    <a:pt x="32" y="11"/>
                  </a:lnTo>
                  <a:lnTo>
                    <a:pt x="21" y="22"/>
                  </a:lnTo>
                  <a:lnTo>
                    <a:pt x="11" y="28"/>
                  </a:lnTo>
                  <a:lnTo>
                    <a:pt x="5" y="44"/>
                  </a:lnTo>
                  <a:lnTo>
                    <a:pt x="0" y="55"/>
                  </a:lnTo>
                  <a:lnTo>
                    <a:pt x="0" y="66"/>
                  </a:lnTo>
                  <a:lnTo>
                    <a:pt x="0" y="83"/>
                  </a:lnTo>
                  <a:lnTo>
                    <a:pt x="5" y="94"/>
                  </a:lnTo>
                  <a:lnTo>
                    <a:pt x="11" y="110"/>
                  </a:lnTo>
                  <a:lnTo>
                    <a:pt x="21" y="116"/>
                  </a:lnTo>
                  <a:lnTo>
                    <a:pt x="32" y="127"/>
                  </a:lnTo>
                  <a:lnTo>
                    <a:pt x="43" y="132"/>
                  </a:lnTo>
                  <a:lnTo>
                    <a:pt x="54" y="138"/>
                  </a:lnTo>
                  <a:lnTo>
                    <a:pt x="70" y="138"/>
                  </a:lnTo>
                  <a:lnTo>
                    <a:pt x="80" y="138"/>
                  </a:lnTo>
                  <a:lnTo>
                    <a:pt x="96" y="132"/>
                  </a:lnTo>
                  <a:lnTo>
                    <a:pt x="107" y="127"/>
                  </a:lnTo>
                  <a:lnTo>
                    <a:pt x="118" y="116"/>
                  </a:lnTo>
                  <a:lnTo>
                    <a:pt x="123" y="110"/>
                  </a:lnTo>
                  <a:lnTo>
                    <a:pt x="129" y="94"/>
                  </a:lnTo>
                  <a:lnTo>
                    <a:pt x="134" y="83"/>
                  </a:lnTo>
                  <a:lnTo>
                    <a:pt x="134" y="66"/>
                  </a:lnTo>
                  <a:lnTo>
                    <a:pt x="134" y="55"/>
                  </a:lnTo>
                  <a:lnTo>
                    <a:pt x="129" y="44"/>
                  </a:lnTo>
                  <a:lnTo>
                    <a:pt x="123" y="28"/>
                  </a:lnTo>
                  <a:lnTo>
                    <a:pt x="118" y="22"/>
                  </a:lnTo>
                  <a:lnTo>
                    <a:pt x="107" y="11"/>
                  </a:lnTo>
                  <a:lnTo>
                    <a:pt x="96" y="6"/>
                  </a:lnTo>
                  <a:lnTo>
                    <a:pt x="80" y="0"/>
                  </a:lnTo>
                  <a:lnTo>
                    <a:pt x="70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14364" name="Freeform 11"/>
            <p:cNvSpPr>
              <a:spLocks/>
            </p:cNvSpPr>
            <p:nvPr/>
          </p:nvSpPr>
          <p:spPr bwMode="auto">
            <a:xfrm>
              <a:off x="765" y="2411"/>
              <a:ext cx="139" cy="138"/>
            </a:xfrm>
            <a:custGeom>
              <a:avLst/>
              <a:gdLst>
                <a:gd name="T0" fmla="*/ 70 w 139"/>
                <a:gd name="T1" fmla="*/ 0 h 138"/>
                <a:gd name="T2" fmla="*/ 54 w 139"/>
                <a:gd name="T3" fmla="*/ 0 h 138"/>
                <a:gd name="T4" fmla="*/ 43 w 139"/>
                <a:gd name="T5" fmla="*/ 6 h 138"/>
                <a:gd name="T6" fmla="*/ 32 w 139"/>
                <a:gd name="T7" fmla="*/ 11 h 138"/>
                <a:gd name="T8" fmla="*/ 21 w 139"/>
                <a:gd name="T9" fmla="*/ 22 h 138"/>
                <a:gd name="T10" fmla="*/ 11 w 139"/>
                <a:gd name="T11" fmla="*/ 28 h 138"/>
                <a:gd name="T12" fmla="*/ 5 w 139"/>
                <a:gd name="T13" fmla="*/ 44 h 138"/>
                <a:gd name="T14" fmla="*/ 5 w 139"/>
                <a:gd name="T15" fmla="*/ 55 h 138"/>
                <a:gd name="T16" fmla="*/ 0 w 139"/>
                <a:gd name="T17" fmla="*/ 66 h 138"/>
                <a:gd name="T18" fmla="*/ 5 w 139"/>
                <a:gd name="T19" fmla="*/ 83 h 138"/>
                <a:gd name="T20" fmla="*/ 5 w 139"/>
                <a:gd name="T21" fmla="*/ 94 h 138"/>
                <a:gd name="T22" fmla="*/ 11 w 139"/>
                <a:gd name="T23" fmla="*/ 110 h 138"/>
                <a:gd name="T24" fmla="*/ 21 w 139"/>
                <a:gd name="T25" fmla="*/ 116 h 138"/>
                <a:gd name="T26" fmla="*/ 32 w 139"/>
                <a:gd name="T27" fmla="*/ 127 h 138"/>
                <a:gd name="T28" fmla="*/ 43 w 139"/>
                <a:gd name="T29" fmla="*/ 132 h 138"/>
                <a:gd name="T30" fmla="*/ 54 w 139"/>
                <a:gd name="T31" fmla="*/ 138 h 138"/>
                <a:gd name="T32" fmla="*/ 70 w 139"/>
                <a:gd name="T33" fmla="*/ 138 h 138"/>
                <a:gd name="T34" fmla="*/ 86 w 139"/>
                <a:gd name="T35" fmla="*/ 138 h 138"/>
                <a:gd name="T36" fmla="*/ 97 w 139"/>
                <a:gd name="T37" fmla="*/ 132 h 138"/>
                <a:gd name="T38" fmla="*/ 107 w 139"/>
                <a:gd name="T39" fmla="*/ 127 h 138"/>
                <a:gd name="T40" fmla="*/ 118 w 139"/>
                <a:gd name="T41" fmla="*/ 116 h 138"/>
                <a:gd name="T42" fmla="*/ 129 w 139"/>
                <a:gd name="T43" fmla="*/ 110 h 138"/>
                <a:gd name="T44" fmla="*/ 134 w 139"/>
                <a:gd name="T45" fmla="*/ 94 h 138"/>
                <a:gd name="T46" fmla="*/ 134 w 139"/>
                <a:gd name="T47" fmla="*/ 83 h 138"/>
                <a:gd name="T48" fmla="*/ 139 w 139"/>
                <a:gd name="T49" fmla="*/ 66 h 138"/>
                <a:gd name="T50" fmla="*/ 134 w 139"/>
                <a:gd name="T51" fmla="*/ 55 h 138"/>
                <a:gd name="T52" fmla="*/ 134 w 139"/>
                <a:gd name="T53" fmla="*/ 44 h 138"/>
                <a:gd name="T54" fmla="*/ 129 w 139"/>
                <a:gd name="T55" fmla="*/ 28 h 138"/>
                <a:gd name="T56" fmla="*/ 118 w 139"/>
                <a:gd name="T57" fmla="*/ 22 h 138"/>
                <a:gd name="T58" fmla="*/ 107 w 139"/>
                <a:gd name="T59" fmla="*/ 11 h 138"/>
                <a:gd name="T60" fmla="*/ 97 w 139"/>
                <a:gd name="T61" fmla="*/ 6 h 138"/>
                <a:gd name="T62" fmla="*/ 86 w 139"/>
                <a:gd name="T63" fmla="*/ 0 h 138"/>
                <a:gd name="T64" fmla="*/ 70 w 139"/>
                <a:gd name="T65" fmla="*/ 0 h 1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9"/>
                <a:gd name="T100" fmla="*/ 0 h 138"/>
                <a:gd name="T101" fmla="*/ 139 w 139"/>
                <a:gd name="T102" fmla="*/ 138 h 1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9" h="138">
                  <a:moveTo>
                    <a:pt x="70" y="0"/>
                  </a:moveTo>
                  <a:lnTo>
                    <a:pt x="54" y="0"/>
                  </a:lnTo>
                  <a:lnTo>
                    <a:pt x="43" y="6"/>
                  </a:lnTo>
                  <a:lnTo>
                    <a:pt x="32" y="11"/>
                  </a:lnTo>
                  <a:lnTo>
                    <a:pt x="21" y="22"/>
                  </a:lnTo>
                  <a:lnTo>
                    <a:pt x="11" y="28"/>
                  </a:lnTo>
                  <a:lnTo>
                    <a:pt x="5" y="44"/>
                  </a:lnTo>
                  <a:lnTo>
                    <a:pt x="5" y="55"/>
                  </a:lnTo>
                  <a:lnTo>
                    <a:pt x="0" y="66"/>
                  </a:lnTo>
                  <a:lnTo>
                    <a:pt x="5" y="83"/>
                  </a:lnTo>
                  <a:lnTo>
                    <a:pt x="5" y="94"/>
                  </a:lnTo>
                  <a:lnTo>
                    <a:pt x="11" y="110"/>
                  </a:lnTo>
                  <a:lnTo>
                    <a:pt x="21" y="116"/>
                  </a:lnTo>
                  <a:lnTo>
                    <a:pt x="32" y="127"/>
                  </a:lnTo>
                  <a:lnTo>
                    <a:pt x="43" y="132"/>
                  </a:lnTo>
                  <a:lnTo>
                    <a:pt x="54" y="138"/>
                  </a:lnTo>
                  <a:lnTo>
                    <a:pt x="70" y="138"/>
                  </a:lnTo>
                  <a:lnTo>
                    <a:pt x="86" y="138"/>
                  </a:lnTo>
                  <a:lnTo>
                    <a:pt x="97" y="132"/>
                  </a:lnTo>
                  <a:lnTo>
                    <a:pt x="107" y="127"/>
                  </a:lnTo>
                  <a:lnTo>
                    <a:pt x="118" y="116"/>
                  </a:lnTo>
                  <a:lnTo>
                    <a:pt x="129" y="110"/>
                  </a:lnTo>
                  <a:lnTo>
                    <a:pt x="134" y="94"/>
                  </a:lnTo>
                  <a:lnTo>
                    <a:pt x="134" y="83"/>
                  </a:lnTo>
                  <a:lnTo>
                    <a:pt x="139" y="66"/>
                  </a:lnTo>
                  <a:lnTo>
                    <a:pt x="134" y="55"/>
                  </a:lnTo>
                  <a:lnTo>
                    <a:pt x="134" y="44"/>
                  </a:lnTo>
                  <a:lnTo>
                    <a:pt x="129" y="28"/>
                  </a:lnTo>
                  <a:lnTo>
                    <a:pt x="118" y="22"/>
                  </a:lnTo>
                  <a:lnTo>
                    <a:pt x="107" y="11"/>
                  </a:lnTo>
                  <a:lnTo>
                    <a:pt x="97" y="6"/>
                  </a:lnTo>
                  <a:lnTo>
                    <a:pt x="86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14365" name="Freeform 12"/>
            <p:cNvSpPr>
              <a:spLocks/>
            </p:cNvSpPr>
            <p:nvPr/>
          </p:nvSpPr>
          <p:spPr bwMode="auto">
            <a:xfrm>
              <a:off x="763" y="2411"/>
              <a:ext cx="139" cy="138"/>
            </a:xfrm>
            <a:custGeom>
              <a:avLst/>
              <a:gdLst>
                <a:gd name="T0" fmla="*/ 70 w 139"/>
                <a:gd name="T1" fmla="*/ 0 h 138"/>
                <a:gd name="T2" fmla="*/ 54 w 139"/>
                <a:gd name="T3" fmla="*/ 0 h 138"/>
                <a:gd name="T4" fmla="*/ 43 w 139"/>
                <a:gd name="T5" fmla="*/ 6 h 138"/>
                <a:gd name="T6" fmla="*/ 32 w 139"/>
                <a:gd name="T7" fmla="*/ 11 h 138"/>
                <a:gd name="T8" fmla="*/ 21 w 139"/>
                <a:gd name="T9" fmla="*/ 22 h 138"/>
                <a:gd name="T10" fmla="*/ 11 w 139"/>
                <a:gd name="T11" fmla="*/ 28 h 138"/>
                <a:gd name="T12" fmla="*/ 5 w 139"/>
                <a:gd name="T13" fmla="*/ 44 h 138"/>
                <a:gd name="T14" fmla="*/ 5 w 139"/>
                <a:gd name="T15" fmla="*/ 55 h 138"/>
                <a:gd name="T16" fmla="*/ 0 w 139"/>
                <a:gd name="T17" fmla="*/ 66 h 138"/>
                <a:gd name="T18" fmla="*/ 5 w 139"/>
                <a:gd name="T19" fmla="*/ 83 h 138"/>
                <a:gd name="T20" fmla="*/ 5 w 139"/>
                <a:gd name="T21" fmla="*/ 94 h 138"/>
                <a:gd name="T22" fmla="*/ 11 w 139"/>
                <a:gd name="T23" fmla="*/ 110 h 138"/>
                <a:gd name="T24" fmla="*/ 21 w 139"/>
                <a:gd name="T25" fmla="*/ 116 h 138"/>
                <a:gd name="T26" fmla="*/ 32 w 139"/>
                <a:gd name="T27" fmla="*/ 127 h 138"/>
                <a:gd name="T28" fmla="*/ 43 w 139"/>
                <a:gd name="T29" fmla="*/ 132 h 138"/>
                <a:gd name="T30" fmla="*/ 54 w 139"/>
                <a:gd name="T31" fmla="*/ 138 h 138"/>
                <a:gd name="T32" fmla="*/ 70 w 139"/>
                <a:gd name="T33" fmla="*/ 138 h 138"/>
                <a:gd name="T34" fmla="*/ 86 w 139"/>
                <a:gd name="T35" fmla="*/ 138 h 138"/>
                <a:gd name="T36" fmla="*/ 97 w 139"/>
                <a:gd name="T37" fmla="*/ 132 h 138"/>
                <a:gd name="T38" fmla="*/ 107 w 139"/>
                <a:gd name="T39" fmla="*/ 127 h 138"/>
                <a:gd name="T40" fmla="*/ 118 w 139"/>
                <a:gd name="T41" fmla="*/ 116 h 138"/>
                <a:gd name="T42" fmla="*/ 129 w 139"/>
                <a:gd name="T43" fmla="*/ 110 h 138"/>
                <a:gd name="T44" fmla="*/ 134 w 139"/>
                <a:gd name="T45" fmla="*/ 94 h 138"/>
                <a:gd name="T46" fmla="*/ 134 w 139"/>
                <a:gd name="T47" fmla="*/ 83 h 138"/>
                <a:gd name="T48" fmla="*/ 139 w 139"/>
                <a:gd name="T49" fmla="*/ 66 h 138"/>
                <a:gd name="T50" fmla="*/ 134 w 139"/>
                <a:gd name="T51" fmla="*/ 55 h 138"/>
                <a:gd name="T52" fmla="*/ 134 w 139"/>
                <a:gd name="T53" fmla="*/ 44 h 138"/>
                <a:gd name="T54" fmla="*/ 129 w 139"/>
                <a:gd name="T55" fmla="*/ 28 h 138"/>
                <a:gd name="T56" fmla="*/ 118 w 139"/>
                <a:gd name="T57" fmla="*/ 22 h 138"/>
                <a:gd name="T58" fmla="*/ 107 w 139"/>
                <a:gd name="T59" fmla="*/ 11 h 138"/>
                <a:gd name="T60" fmla="*/ 97 w 139"/>
                <a:gd name="T61" fmla="*/ 6 h 138"/>
                <a:gd name="T62" fmla="*/ 86 w 139"/>
                <a:gd name="T63" fmla="*/ 0 h 138"/>
                <a:gd name="T64" fmla="*/ 70 w 139"/>
                <a:gd name="T65" fmla="*/ 0 h 1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9"/>
                <a:gd name="T100" fmla="*/ 0 h 138"/>
                <a:gd name="T101" fmla="*/ 139 w 139"/>
                <a:gd name="T102" fmla="*/ 138 h 1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9" h="138">
                  <a:moveTo>
                    <a:pt x="70" y="0"/>
                  </a:moveTo>
                  <a:lnTo>
                    <a:pt x="54" y="0"/>
                  </a:lnTo>
                  <a:lnTo>
                    <a:pt x="43" y="6"/>
                  </a:lnTo>
                  <a:lnTo>
                    <a:pt x="32" y="11"/>
                  </a:lnTo>
                  <a:lnTo>
                    <a:pt x="21" y="22"/>
                  </a:lnTo>
                  <a:lnTo>
                    <a:pt x="11" y="28"/>
                  </a:lnTo>
                  <a:lnTo>
                    <a:pt x="5" y="44"/>
                  </a:lnTo>
                  <a:lnTo>
                    <a:pt x="5" y="55"/>
                  </a:lnTo>
                  <a:lnTo>
                    <a:pt x="0" y="66"/>
                  </a:lnTo>
                  <a:lnTo>
                    <a:pt x="5" y="83"/>
                  </a:lnTo>
                  <a:lnTo>
                    <a:pt x="5" y="94"/>
                  </a:lnTo>
                  <a:lnTo>
                    <a:pt x="11" y="110"/>
                  </a:lnTo>
                  <a:lnTo>
                    <a:pt x="21" y="116"/>
                  </a:lnTo>
                  <a:lnTo>
                    <a:pt x="32" y="127"/>
                  </a:lnTo>
                  <a:lnTo>
                    <a:pt x="43" y="132"/>
                  </a:lnTo>
                  <a:lnTo>
                    <a:pt x="54" y="138"/>
                  </a:lnTo>
                  <a:lnTo>
                    <a:pt x="70" y="138"/>
                  </a:lnTo>
                  <a:lnTo>
                    <a:pt x="86" y="138"/>
                  </a:lnTo>
                  <a:lnTo>
                    <a:pt x="97" y="132"/>
                  </a:lnTo>
                  <a:lnTo>
                    <a:pt x="107" y="127"/>
                  </a:lnTo>
                  <a:lnTo>
                    <a:pt x="118" y="116"/>
                  </a:lnTo>
                  <a:lnTo>
                    <a:pt x="129" y="110"/>
                  </a:lnTo>
                  <a:lnTo>
                    <a:pt x="134" y="94"/>
                  </a:lnTo>
                  <a:lnTo>
                    <a:pt x="134" y="83"/>
                  </a:lnTo>
                  <a:lnTo>
                    <a:pt x="139" y="66"/>
                  </a:lnTo>
                  <a:lnTo>
                    <a:pt x="134" y="55"/>
                  </a:lnTo>
                  <a:lnTo>
                    <a:pt x="134" y="44"/>
                  </a:lnTo>
                  <a:lnTo>
                    <a:pt x="129" y="28"/>
                  </a:lnTo>
                  <a:lnTo>
                    <a:pt x="118" y="22"/>
                  </a:lnTo>
                  <a:lnTo>
                    <a:pt x="107" y="11"/>
                  </a:lnTo>
                  <a:lnTo>
                    <a:pt x="97" y="6"/>
                  </a:lnTo>
                  <a:lnTo>
                    <a:pt x="86" y="0"/>
                  </a:lnTo>
                  <a:lnTo>
                    <a:pt x="70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14366" name="Freeform 13"/>
            <p:cNvSpPr>
              <a:spLocks/>
            </p:cNvSpPr>
            <p:nvPr/>
          </p:nvSpPr>
          <p:spPr bwMode="auto">
            <a:xfrm>
              <a:off x="1208" y="2401"/>
              <a:ext cx="134" cy="138"/>
            </a:xfrm>
            <a:custGeom>
              <a:avLst/>
              <a:gdLst>
                <a:gd name="T0" fmla="*/ 65 w 134"/>
                <a:gd name="T1" fmla="*/ 0 h 138"/>
                <a:gd name="T2" fmla="*/ 54 w 134"/>
                <a:gd name="T3" fmla="*/ 0 h 138"/>
                <a:gd name="T4" fmla="*/ 38 w 134"/>
                <a:gd name="T5" fmla="*/ 6 h 138"/>
                <a:gd name="T6" fmla="*/ 27 w 134"/>
                <a:gd name="T7" fmla="*/ 11 h 138"/>
                <a:gd name="T8" fmla="*/ 16 w 134"/>
                <a:gd name="T9" fmla="*/ 22 h 138"/>
                <a:gd name="T10" fmla="*/ 11 w 134"/>
                <a:gd name="T11" fmla="*/ 28 h 138"/>
                <a:gd name="T12" fmla="*/ 6 w 134"/>
                <a:gd name="T13" fmla="*/ 44 h 138"/>
                <a:gd name="T14" fmla="*/ 0 w 134"/>
                <a:gd name="T15" fmla="*/ 55 h 138"/>
                <a:gd name="T16" fmla="*/ 0 w 134"/>
                <a:gd name="T17" fmla="*/ 66 h 138"/>
                <a:gd name="T18" fmla="*/ 0 w 134"/>
                <a:gd name="T19" fmla="*/ 83 h 138"/>
                <a:gd name="T20" fmla="*/ 6 w 134"/>
                <a:gd name="T21" fmla="*/ 94 h 138"/>
                <a:gd name="T22" fmla="*/ 11 w 134"/>
                <a:gd name="T23" fmla="*/ 110 h 138"/>
                <a:gd name="T24" fmla="*/ 16 w 134"/>
                <a:gd name="T25" fmla="*/ 116 h 138"/>
                <a:gd name="T26" fmla="*/ 27 w 134"/>
                <a:gd name="T27" fmla="*/ 127 h 138"/>
                <a:gd name="T28" fmla="*/ 38 w 134"/>
                <a:gd name="T29" fmla="*/ 132 h 138"/>
                <a:gd name="T30" fmla="*/ 54 w 134"/>
                <a:gd name="T31" fmla="*/ 138 h 138"/>
                <a:gd name="T32" fmla="*/ 65 w 134"/>
                <a:gd name="T33" fmla="*/ 138 h 138"/>
                <a:gd name="T34" fmla="*/ 81 w 134"/>
                <a:gd name="T35" fmla="*/ 138 h 138"/>
                <a:gd name="T36" fmla="*/ 92 w 134"/>
                <a:gd name="T37" fmla="*/ 132 h 138"/>
                <a:gd name="T38" fmla="*/ 102 w 134"/>
                <a:gd name="T39" fmla="*/ 127 h 138"/>
                <a:gd name="T40" fmla="*/ 113 w 134"/>
                <a:gd name="T41" fmla="*/ 116 h 138"/>
                <a:gd name="T42" fmla="*/ 124 w 134"/>
                <a:gd name="T43" fmla="*/ 110 h 138"/>
                <a:gd name="T44" fmla="*/ 129 w 134"/>
                <a:gd name="T45" fmla="*/ 94 h 138"/>
                <a:gd name="T46" fmla="*/ 134 w 134"/>
                <a:gd name="T47" fmla="*/ 83 h 138"/>
                <a:gd name="T48" fmla="*/ 134 w 134"/>
                <a:gd name="T49" fmla="*/ 66 h 138"/>
                <a:gd name="T50" fmla="*/ 134 w 134"/>
                <a:gd name="T51" fmla="*/ 55 h 138"/>
                <a:gd name="T52" fmla="*/ 129 w 134"/>
                <a:gd name="T53" fmla="*/ 44 h 138"/>
                <a:gd name="T54" fmla="*/ 124 w 134"/>
                <a:gd name="T55" fmla="*/ 28 h 138"/>
                <a:gd name="T56" fmla="*/ 113 w 134"/>
                <a:gd name="T57" fmla="*/ 22 h 138"/>
                <a:gd name="T58" fmla="*/ 102 w 134"/>
                <a:gd name="T59" fmla="*/ 11 h 138"/>
                <a:gd name="T60" fmla="*/ 92 w 134"/>
                <a:gd name="T61" fmla="*/ 6 h 138"/>
                <a:gd name="T62" fmla="*/ 81 w 134"/>
                <a:gd name="T63" fmla="*/ 0 h 138"/>
                <a:gd name="T64" fmla="*/ 65 w 134"/>
                <a:gd name="T65" fmla="*/ 0 h 1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4"/>
                <a:gd name="T100" fmla="*/ 0 h 138"/>
                <a:gd name="T101" fmla="*/ 134 w 134"/>
                <a:gd name="T102" fmla="*/ 138 h 1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4" h="138">
                  <a:moveTo>
                    <a:pt x="65" y="0"/>
                  </a:moveTo>
                  <a:lnTo>
                    <a:pt x="54" y="0"/>
                  </a:lnTo>
                  <a:lnTo>
                    <a:pt x="38" y="6"/>
                  </a:lnTo>
                  <a:lnTo>
                    <a:pt x="27" y="11"/>
                  </a:lnTo>
                  <a:lnTo>
                    <a:pt x="16" y="22"/>
                  </a:lnTo>
                  <a:lnTo>
                    <a:pt x="11" y="28"/>
                  </a:lnTo>
                  <a:lnTo>
                    <a:pt x="6" y="44"/>
                  </a:lnTo>
                  <a:lnTo>
                    <a:pt x="0" y="55"/>
                  </a:lnTo>
                  <a:lnTo>
                    <a:pt x="0" y="66"/>
                  </a:lnTo>
                  <a:lnTo>
                    <a:pt x="0" y="83"/>
                  </a:lnTo>
                  <a:lnTo>
                    <a:pt x="6" y="94"/>
                  </a:lnTo>
                  <a:lnTo>
                    <a:pt x="11" y="110"/>
                  </a:lnTo>
                  <a:lnTo>
                    <a:pt x="16" y="116"/>
                  </a:lnTo>
                  <a:lnTo>
                    <a:pt x="27" y="127"/>
                  </a:lnTo>
                  <a:lnTo>
                    <a:pt x="38" y="132"/>
                  </a:lnTo>
                  <a:lnTo>
                    <a:pt x="54" y="138"/>
                  </a:lnTo>
                  <a:lnTo>
                    <a:pt x="65" y="138"/>
                  </a:lnTo>
                  <a:lnTo>
                    <a:pt x="81" y="138"/>
                  </a:lnTo>
                  <a:lnTo>
                    <a:pt x="92" y="132"/>
                  </a:lnTo>
                  <a:lnTo>
                    <a:pt x="102" y="127"/>
                  </a:lnTo>
                  <a:lnTo>
                    <a:pt x="113" y="116"/>
                  </a:lnTo>
                  <a:lnTo>
                    <a:pt x="124" y="110"/>
                  </a:lnTo>
                  <a:lnTo>
                    <a:pt x="129" y="94"/>
                  </a:lnTo>
                  <a:lnTo>
                    <a:pt x="134" y="83"/>
                  </a:lnTo>
                  <a:lnTo>
                    <a:pt x="134" y="66"/>
                  </a:lnTo>
                  <a:lnTo>
                    <a:pt x="134" y="55"/>
                  </a:lnTo>
                  <a:lnTo>
                    <a:pt x="129" y="44"/>
                  </a:lnTo>
                  <a:lnTo>
                    <a:pt x="124" y="28"/>
                  </a:lnTo>
                  <a:lnTo>
                    <a:pt x="113" y="22"/>
                  </a:lnTo>
                  <a:lnTo>
                    <a:pt x="102" y="11"/>
                  </a:lnTo>
                  <a:lnTo>
                    <a:pt x="92" y="6"/>
                  </a:lnTo>
                  <a:lnTo>
                    <a:pt x="81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14367" name="Freeform 14"/>
            <p:cNvSpPr>
              <a:spLocks/>
            </p:cNvSpPr>
            <p:nvPr/>
          </p:nvSpPr>
          <p:spPr bwMode="auto">
            <a:xfrm>
              <a:off x="1202" y="2401"/>
              <a:ext cx="134" cy="138"/>
            </a:xfrm>
            <a:custGeom>
              <a:avLst/>
              <a:gdLst>
                <a:gd name="T0" fmla="*/ 65 w 134"/>
                <a:gd name="T1" fmla="*/ 0 h 138"/>
                <a:gd name="T2" fmla="*/ 54 w 134"/>
                <a:gd name="T3" fmla="*/ 0 h 138"/>
                <a:gd name="T4" fmla="*/ 38 w 134"/>
                <a:gd name="T5" fmla="*/ 6 h 138"/>
                <a:gd name="T6" fmla="*/ 27 w 134"/>
                <a:gd name="T7" fmla="*/ 11 h 138"/>
                <a:gd name="T8" fmla="*/ 16 w 134"/>
                <a:gd name="T9" fmla="*/ 22 h 138"/>
                <a:gd name="T10" fmla="*/ 11 w 134"/>
                <a:gd name="T11" fmla="*/ 28 h 138"/>
                <a:gd name="T12" fmla="*/ 6 w 134"/>
                <a:gd name="T13" fmla="*/ 44 h 138"/>
                <a:gd name="T14" fmla="*/ 0 w 134"/>
                <a:gd name="T15" fmla="*/ 55 h 138"/>
                <a:gd name="T16" fmla="*/ 0 w 134"/>
                <a:gd name="T17" fmla="*/ 66 h 138"/>
                <a:gd name="T18" fmla="*/ 0 w 134"/>
                <a:gd name="T19" fmla="*/ 83 h 138"/>
                <a:gd name="T20" fmla="*/ 6 w 134"/>
                <a:gd name="T21" fmla="*/ 94 h 138"/>
                <a:gd name="T22" fmla="*/ 11 w 134"/>
                <a:gd name="T23" fmla="*/ 110 h 138"/>
                <a:gd name="T24" fmla="*/ 16 w 134"/>
                <a:gd name="T25" fmla="*/ 116 h 138"/>
                <a:gd name="T26" fmla="*/ 27 w 134"/>
                <a:gd name="T27" fmla="*/ 127 h 138"/>
                <a:gd name="T28" fmla="*/ 38 w 134"/>
                <a:gd name="T29" fmla="*/ 132 h 138"/>
                <a:gd name="T30" fmla="*/ 54 w 134"/>
                <a:gd name="T31" fmla="*/ 138 h 138"/>
                <a:gd name="T32" fmla="*/ 65 w 134"/>
                <a:gd name="T33" fmla="*/ 138 h 138"/>
                <a:gd name="T34" fmla="*/ 81 w 134"/>
                <a:gd name="T35" fmla="*/ 138 h 138"/>
                <a:gd name="T36" fmla="*/ 92 w 134"/>
                <a:gd name="T37" fmla="*/ 132 h 138"/>
                <a:gd name="T38" fmla="*/ 102 w 134"/>
                <a:gd name="T39" fmla="*/ 127 h 138"/>
                <a:gd name="T40" fmla="*/ 113 w 134"/>
                <a:gd name="T41" fmla="*/ 116 h 138"/>
                <a:gd name="T42" fmla="*/ 124 w 134"/>
                <a:gd name="T43" fmla="*/ 110 h 138"/>
                <a:gd name="T44" fmla="*/ 129 w 134"/>
                <a:gd name="T45" fmla="*/ 94 h 138"/>
                <a:gd name="T46" fmla="*/ 134 w 134"/>
                <a:gd name="T47" fmla="*/ 83 h 138"/>
                <a:gd name="T48" fmla="*/ 134 w 134"/>
                <a:gd name="T49" fmla="*/ 66 h 138"/>
                <a:gd name="T50" fmla="*/ 134 w 134"/>
                <a:gd name="T51" fmla="*/ 55 h 138"/>
                <a:gd name="T52" fmla="*/ 129 w 134"/>
                <a:gd name="T53" fmla="*/ 44 h 138"/>
                <a:gd name="T54" fmla="*/ 124 w 134"/>
                <a:gd name="T55" fmla="*/ 28 h 138"/>
                <a:gd name="T56" fmla="*/ 113 w 134"/>
                <a:gd name="T57" fmla="*/ 22 h 138"/>
                <a:gd name="T58" fmla="*/ 102 w 134"/>
                <a:gd name="T59" fmla="*/ 11 h 138"/>
                <a:gd name="T60" fmla="*/ 92 w 134"/>
                <a:gd name="T61" fmla="*/ 6 h 138"/>
                <a:gd name="T62" fmla="*/ 81 w 134"/>
                <a:gd name="T63" fmla="*/ 0 h 138"/>
                <a:gd name="T64" fmla="*/ 65 w 134"/>
                <a:gd name="T65" fmla="*/ 0 h 1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4"/>
                <a:gd name="T100" fmla="*/ 0 h 138"/>
                <a:gd name="T101" fmla="*/ 134 w 134"/>
                <a:gd name="T102" fmla="*/ 138 h 1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4" h="138">
                  <a:moveTo>
                    <a:pt x="65" y="0"/>
                  </a:moveTo>
                  <a:lnTo>
                    <a:pt x="54" y="0"/>
                  </a:lnTo>
                  <a:lnTo>
                    <a:pt x="38" y="6"/>
                  </a:lnTo>
                  <a:lnTo>
                    <a:pt x="27" y="11"/>
                  </a:lnTo>
                  <a:lnTo>
                    <a:pt x="16" y="22"/>
                  </a:lnTo>
                  <a:lnTo>
                    <a:pt x="11" y="28"/>
                  </a:lnTo>
                  <a:lnTo>
                    <a:pt x="6" y="44"/>
                  </a:lnTo>
                  <a:lnTo>
                    <a:pt x="0" y="55"/>
                  </a:lnTo>
                  <a:lnTo>
                    <a:pt x="0" y="66"/>
                  </a:lnTo>
                  <a:lnTo>
                    <a:pt x="0" y="83"/>
                  </a:lnTo>
                  <a:lnTo>
                    <a:pt x="6" y="94"/>
                  </a:lnTo>
                  <a:lnTo>
                    <a:pt x="11" y="110"/>
                  </a:lnTo>
                  <a:lnTo>
                    <a:pt x="16" y="116"/>
                  </a:lnTo>
                  <a:lnTo>
                    <a:pt x="27" y="127"/>
                  </a:lnTo>
                  <a:lnTo>
                    <a:pt x="38" y="132"/>
                  </a:lnTo>
                  <a:lnTo>
                    <a:pt x="54" y="138"/>
                  </a:lnTo>
                  <a:lnTo>
                    <a:pt x="65" y="138"/>
                  </a:lnTo>
                  <a:lnTo>
                    <a:pt x="81" y="138"/>
                  </a:lnTo>
                  <a:lnTo>
                    <a:pt x="92" y="132"/>
                  </a:lnTo>
                  <a:lnTo>
                    <a:pt x="102" y="127"/>
                  </a:lnTo>
                  <a:lnTo>
                    <a:pt x="113" y="116"/>
                  </a:lnTo>
                  <a:lnTo>
                    <a:pt x="124" y="110"/>
                  </a:lnTo>
                  <a:lnTo>
                    <a:pt x="129" y="94"/>
                  </a:lnTo>
                  <a:lnTo>
                    <a:pt x="134" y="83"/>
                  </a:lnTo>
                  <a:lnTo>
                    <a:pt x="134" y="66"/>
                  </a:lnTo>
                  <a:lnTo>
                    <a:pt x="134" y="55"/>
                  </a:lnTo>
                  <a:lnTo>
                    <a:pt x="129" y="44"/>
                  </a:lnTo>
                  <a:lnTo>
                    <a:pt x="124" y="28"/>
                  </a:lnTo>
                  <a:lnTo>
                    <a:pt x="113" y="22"/>
                  </a:lnTo>
                  <a:lnTo>
                    <a:pt x="102" y="11"/>
                  </a:lnTo>
                  <a:lnTo>
                    <a:pt x="92" y="6"/>
                  </a:lnTo>
                  <a:lnTo>
                    <a:pt x="81" y="0"/>
                  </a:lnTo>
                  <a:lnTo>
                    <a:pt x="65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14368" name="Rectangle 25"/>
            <p:cNvSpPr>
              <a:spLocks noChangeArrowheads="1"/>
            </p:cNvSpPr>
            <p:nvPr/>
          </p:nvSpPr>
          <p:spPr bwMode="auto">
            <a:xfrm>
              <a:off x="980" y="2411"/>
              <a:ext cx="139" cy="138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14369" name="Rectangle 26"/>
            <p:cNvSpPr>
              <a:spLocks noChangeArrowheads="1"/>
            </p:cNvSpPr>
            <p:nvPr/>
          </p:nvSpPr>
          <p:spPr bwMode="auto">
            <a:xfrm>
              <a:off x="980" y="2406"/>
              <a:ext cx="139" cy="138"/>
            </a:xfrm>
            <a:prstGeom prst="rect">
              <a:avLst/>
            </a:prstGeom>
            <a:noFill/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14370" name="Rectangle 35"/>
            <p:cNvSpPr>
              <a:spLocks noChangeArrowheads="1"/>
            </p:cNvSpPr>
            <p:nvPr/>
          </p:nvSpPr>
          <p:spPr bwMode="auto">
            <a:xfrm>
              <a:off x="274" y="2421"/>
              <a:ext cx="134" cy="138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14371" name="Rectangle 36"/>
            <p:cNvSpPr>
              <a:spLocks noChangeArrowheads="1"/>
            </p:cNvSpPr>
            <p:nvPr/>
          </p:nvSpPr>
          <p:spPr bwMode="auto">
            <a:xfrm>
              <a:off x="274" y="2421"/>
              <a:ext cx="134" cy="138"/>
            </a:xfrm>
            <a:prstGeom prst="rect">
              <a:avLst/>
            </a:prstGeom>
            <a:noFill/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14372" name="Freeform 37"/>
            <p:cNvSpPr>
              <a:spLocks/>
            </p:cNvSpPr>
            <p:nvPr/>
          </p:nvSpPr>
          <p:spPr bwMode="auto">
            <a:xfrm>
              <a:off x="70" y="2421"/>
              <a:ext cx="134" cy="138"/>
            </a:xfrm>
            <a:custGeom>
              <a:avLst/>
              <a:gdLst>
                <a:gd name="T0" fmla="*/ 64 w 134"/>
                <a:gd name="T1" fmla="*/ 0 h 138"/>
                <a:gd name="T2" fmla="*/ 53 w 134"/>
                <a:gd name="T3" fmla="*/ 0 h 138"/>
                <a:gd name="T4" fmla="*/ 37 w 134"/>
                <a:gd name="T5" fmla="*/ 6 h 138"/>
                <a:gd name="T6" fmla="*/ 27 w 134"/>
                <a:gd name="T7" fmla="*/ 11 h 138"/>
                <a:gd name="T8" fmla="*/ 16 w 134"/>
                <a:gd name="T9" fmla="*/ 22 h 138"/>
                <a:gd name="T10" fmla="*/ 11 w 134"/>
                <a:gd name="T11" fmla="*/ 28 h 138"/>
                <a:gd name="T12" fmla="*/ 5 w 134"/>
                <a:gd name="T13" fmla="*/ 44 h 138"/>
                <a:gd name="T14" fmla="*/ 0 w 134"/>
                <a:gd name="T15" fmla="*/ 55 h 138"/>
                <a:gd name="T16" fmla="*/ 0 w 134"/>
                <a:gd name="T17" fmla="*/ 66 h 138"/>
                <a:gd name="T18" fmla="*/ 0 w 134"/>
                <a:gd name="T19" fmla="*/ 83 h 138"/>
                <a:gd name="T20" fmla="*/ 5 w 134"/>
                <a:gd name="T21" fmla="*/ 94 h 138"/>
                <a:gd name="T22" fmla="*/ 11 w 134"/>
                <a:gd name="T23" fmla="*/ 110 h 138"/>
                <a:gd name="T24" fmla="*/ 16 w 134"/>
                <a:gd name="T25" fmla="*/ 116 h 138"/>
                <a:gd name="T26" fmla="*/ 27 w 134"/>
                <a:gd name="T27" fmla="*/ 127 h 138"/>
                <a:gd name="T28" fmla="*/ 37 w 134"/>
                <a:gd name="T29" fmla="*/ 132 h 138"/>
                <a:gd name="T30" fmla="*/ 53 w 134"/>
                <a:gd name="T31" fmla="*/ 138 h 138"/>
                <a:gd name="T32" fmla="*/ 64 w 134"/>
                <a:gd name="T33" fmla="*/ 138 h 138"/>
                <a:gd name="T34" fmla="*/ 80 w 134"/>
                <a:gd name="T35" fmla="*/ 138 h 138"/>
                <a:gd name="T36" fmla="*/ 91 w 134"/>
                <a:gd name="T37" fmla="*/ 132 h 138"/>
                <a:gd name="T38" fmla="*/ 102 w 134"/>
                <a:gd name="T39" fmla="*/ 127 h 138"/>
                <a:gd name="T40" fmla="*/ 113 w 134"/>
                <a:gd name="T41" fmla="*/ 116 h 138"/>
                <a:gd name="T42" fmla="*/ 123 w 134"/>
                <a:gd name="T43" fmla="*/ 110 h 138"/>
                <a:gd name="T44" fmla="*/ 129 w 134"/>
                <a:gd name="T45" fmla="*/ 94 h 138"/>
                <a:gd name="T46" fmla="*/ 134 w 134"/>
                <a:gd name="T47" fmla="*/ 83 h 138"/>
                <a:gd name="T48" fmla="*/ 134 w 134"/>
                <a:gd name="T49" fmla="*/ 66 h 138"/>
                <a:gd name="T50" fmla="*/ 134 w 134"/>
                <a:gd name="T51" fmla="*/ 55 h 138"/>
                <a:gd name="T52" fmla="*/ 129 w 134"/>
                <a:gd name="T53" fmla="*/ 44 h 138"/>
                <a:gd name="T54" fmla="*/ 123 w 134"/>
                <a:gd name="T55" fmla="*/ 28 h 138"/>
                <a:gd name="T56" fmla="*/ 113 w 134"/>
                <a:gd name="T57" fmla="*/ 22 h 138"/>
                <a:gd name="T58" fmla="*/ 102 w 134"/>
                <a:gd name="T59" fmla="*/ 11 h 138"/>
                <a:gd name="T60" fmla="*/ 91 w 134"/>
                <a:gd name="T61" fmla="*/ 6 h 138"/>
                <a:gd name="T62" fmla="*/ 80 w 134"/>
                <a:gd name="T63" fmla="*/ 0 h 138"/>
                <a:gd name="T64" fmla="*/ 64 w 134"/>
                <a:gd name="T65" fmla="*/ 0 h 1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4"/>
                <a:gd name="T100" fmla="*/ 0 h 138"/>
                <a:gd name="T101" fmla="*/ 134 w 134"/>
                <a:gd name="T102" fmla="*/ 138 h 1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4" h="138">
                  <a:moveTo>
                    <a:pt x="64" y="0"/>
                  </a:moveTo>
                  <a:lnTo>
                    <a:pt x="53" y="0"/>
                  </a:lnTo>
                  <a:lnTo>
                    <a:pt x="37" y="6"/>
                  </a:lnTo>
                  <a:lnTo>
                    <a:pt x="27" y="11"/>
                  </a:lnTo>
                  <a:lnTo>
                    <a:pt x="16" y="22"/>
                  </a:lnTo>
                  <a:lnTo>
                    <a:pt x="11" y="28"/>
                  </a:lnTo>
                  <a:lnTo>
                    <a:pt x="5" y="44"/>
                  </a:lnTo>
                  <a:lnTo>
                    <a:pt x="0" y="55"/>
                  </a:lnTo>
                  <a:lnTo>
                    <a:pt x="0" y="66"/>
                  </a:lnTo>
                  <a:lnTo>
                    <a:pt x="0" y="83"/>
                  </a:lnTo>
                  <a:lnTo>
                    <a:pt x="5" y="94"/>
                  </a:lnTo>
                  <a:lnTo>
                    <a:pt x="11" y="110"/>
                  </a:lnTo>
                  <a:lnTo>
                    <a:pt x="16" y="116"/>
                  </a:lnTo>
                  <a:lnTo>
                    <a:pt x="27" y="127"/>
                  </a:lnTo>
                  <a:lnTo>
                    <a:pt x="37" y="132"/>
                  </a:lnTo>
                  <a:lnTo>
                    <a:pt x="53" y="138"/>
                  </a:lnTo>
                  <a:lnTo>
                    <a:pt x="64" y="138"/>
                  </a:lnTo>
                  <a:lnTo>
                    <a:pt x="80" y="138"/>
                  </a:lnTo>
                  <a:lnTo>
                    <a:pt x="91" y="132"/>
                  </a:lnTo>
                  <a:lnTo>
                    <a:pt x="102" y="127"/>
                  </a:lnTo>
                  <a:lnTo>
                    <a:pt x="113" y="116"/>
                  </a:lnTo>
                  <a:lnTo>
                    <a:pt x="123" y="110"/>
                  </a:lnTo>
                  <a:lnTo>
                    <a:pt x="129" y="94"/>
                  </a:lnTo>
                  <a:lnTo>
                    <a:pt x="134" y="83"/>
                  </a:lnTo>
                  <a:lnTo>
                    <a:pt x="134" y="66"/>
                  </a:lnTo>
                  <a:lnTo>
                    <a:pt x="134" y="55"/>
                  </a:lnTo>
                  <a:lnTo>
                    <a:pt x="129" y="44"/>
                  </a:lnTo>
                  <a:lnTo>
                    <a:pt x="123" y="28"/>
                  </a:lnTo>
                  <a:lnTo>
                    <a:pt x="113" y="22"/>
                  </a:lnTo>
                  <a:lnTo>
                    <a:pt x="102" y="11"/>
                  </a:lnTo>
                  <a:lnTo>
                    <a:pt x="91" y="6"/>
                  </a:lnTo>
                  <a:lnTo>
                    <a:pt x="8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14373" name="Freeform 38"/>
            <p:cNvSpPr>
              <a:spLocks/>
            </p:cNvSpPr>
            <p:nvPr/>
          </p:nvSpPr>
          <p:spPr bwMode="auto">
            <a:xfrm>
              <a:off x="70" y="2421"/>
              <a:ext cx="134" cy="138"/>
            </a:xfrm>
            <a:custGeom>
              <a:avLst/>
              <a:gdLst>
                <a:gd name="T0" fmla="*/ 64 w 134"/>
                <a:gd name="T1" fmla="*/ 0 h 138"/>
                <a:gd name="T2" fmla="*/ 53 w 134"/>
                <a:gd name="T3" fmla="*/ 0 h 138"/>
                <a:gd name="T4" fmla="*/ 37 w 134"/>
                <a:gd name="T5" fmla="*/ 6 h 138"/>
                <a:gd name="T6" fmla="*/ 27 w 134"/>
                <a:gd name="T7" fmla="*/ 11 h 138"/>
                <a:gd name="T8" fmla="*/ 16 w 134"/>
                <a:gd name="T9" fmla="*/ 22 h 138"/>
                <a:gd name="T10" fmla="*/ 11 w 134"/>
                <a:gd name="T11" fmla="*/ 28 h 138"/>
                <a:gd name="T12" fmla="*/ 5 w 134"/>
                <a:gd name="T13" fmla="*/ 44 h 138"/>
                <a:gd name="T14" fmla="*/ 0 w 134"/>
                <a:gd name="T15" fmla="*/ 55 h 138"/>
                <a:gd name="T16" fmla="*/ 0 w 134"/>
                <a:gd name="T17" fmla="*/ 66 h 138"/>
                <a:gd name="T18" fmla="*/ 0 w 134"/>
                <a:gd name="T19" fmla="*/ 83 h 138"/>
                <a:gd name="T20" fmla="*/ 5 w 134"/>
                <a:gd name="T21" fmla="*/ 94 h 138"/>
                <a:gd name="T22" fmla="*/ 11 w 134"/>
                <a:gd name="T23" fmla="*/ 110 h 138"/>
                <a:gd name="T24" fmla="*/ 16 w 134"/>
                <a:gd name="T25" fmla="*/ 116 h 138"/>
                <a:gd name="T26" fmla="*/ 27 w 134"/>
                <a:gd name="T27" fmla="*/ 127 h 138"/>
                <a:gd name="T28" fmla="*/ 37 w 134"/>
                <a:gd name="T29" fmla="*/ 132 h 138"/>
                <a:gd name="T30" fmla="*/ 53 w 134"/>
                <a:gd name="T31" fmla="*/ 138 h 138"/>
                <a:gd name="T32" fmla="*/ 64 w 134"/>
                <a:gd name="T33" fmla="*/ 138 h 138"/>
                <a:gd name="T34" fmla="*/ 80 w 134"/>
                <a:gd name="T35" fmla="*/ 138 h 138"/>
                <a:gd name="T36" fmla="*/ 91 w 134"/>
                <a:gd name="T37" fmla="*/ 132 h 138"/>
                <a:gd name="T38" fmla="*/ 102 w 134"/>
                <a:gd name="T39" fmla="*/ 127 h 138"/>
                <a:gd name="T40" fmla="*/ 113 w 134"/>
                <a:gd name="T41" fmla="*/ 116 h 138"/>
                <a:gd name="T42" fmla="*/ 123 w 134"/>
                <a:gd name="T43" fmla="*/ 110 h 138"/>
                <a:gd name="T44" fmla="*/ 129 w 134"/>
                <a:gd name="T45" fmla="*/ 94 h 138"/>
                <a:gd name="T46" fmla="*/ 134 w 134"/>
                <a:gd name="T47" fmla="*/ 83 h 138"/>
                <a:gd name="T48" fmla="*/ 134 w 134"/>
                <a:gd name="T49" fmla="*/ 66 h 138"/>
                <a:gd name="T50" fmla="*/ 134 w 134"/>
                <a:gd name="T51" fmla="*/ 55 h 138"/>
                <a:gd name="T52" fmla="*/ 129 w 134"/>
                <a:gd name="T53" fmla="*/ 44 h 138"/>
                <a:gd name="T54" fmla="*/ 123 w 134"/>
                <a:gd name="T55" fmla="*/ 28 h 138"/>
                <a:gd name="T56" fmla="*/ 113 w 134"/>
                <a:gd name="T57" fmla="*/ 22 h 138"/>
                <a:gd name="T58" fmla="*/ 102 w 134"/>
                <a:gd name="T59" fmla="*/ 11 h 138"/>
                <a:gd name="T60" fmla="*/ 91 w 134"/>
                <a:gd name="T61" fmla="*/ 6 h 138"/>
                <a:gd name="T62" fmla="*/ 80 w 134"/>
                <a:gd name="T63" fmla="*/ 0 h 138"/>
                <a:gd name="T64" fmla="*/ 64 w 134"/>
                <a:gd name="T65" fmla="*/ 0 h 1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4"/>
                <a:gd name="T100" fmla="*/ 0 h 138"/>
                <a:gd name="T101" fmla="*/ 134 w 134"/>
                <a:gd name="T102" fmla="*/ 138 h 1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4" h="138">
                  <a:moveTo>
                    <a:pt x="64" y="0"/>
                  </a:moveTo>
                  <a:lnTo>
                    <a:pt x="53" y="0"/>
                  </a:lnTo>
                  <a:lnTo>
                    <a:pt x="37" y="6"/>
                  </a:lnTo>
                  <a:lnTo>
                    <a:pt x="27" y="11"/>
                  </a:lnTo>
                  <a:lnTo>
                    <a:pt x="16" y="22"/>
                  </a:lnTo>
                  <a:lnTo>
                    <a:pt x="11" y="28"/>
                  </a:lnTo>
                  <a:lnTo>
                    <a:pt x="5" y="44"/>
                  </a:lnTo>
                  <a:lnTo>
                    <a:pt x="0" y="55"/>
                  </a:lnTo>
                  <a:lnTo>
                    <a:pt x="0" y="66"/>
                  </a:lnTo>
                  <a:lnTo>
                    <a:pt x="0" y="83"/>
                  </a:lnTo>
                  <a:lnTo>
                    <a:pt x="5" y="94"/>
                  </a:lnTo>
                  <a:lnTo>
                    <a:pt x="11" y="110"/>
                  </a:lnTo>
                  <a:lnTo>
                    <a:pt x="16" y="116"/>
                  </a:lnTo>
                  <a:lnTo>
                    <a:pt x="27" y="127"/>
                  </a:lnTo>
                  <a:lnTo>
                    <a:pt x="37" y="132"/>
                  </a:lnTo>
                  <a:lnTo>
                    <a:pt x="53" y="138"/>
                  </a:lnTo>
                  <a:lnTo>
                    <a:pt x="64" y="138"/>
                  </a:lnTo>
                  <a:lnTo>
                    <a:pt x="80" y="138"/>
                  </a:lnTo>
                  <a:lnTo>
                    <a:pt x="91" y="132"/>
                  </a:lnTo>
                  <a:lnTo>
                    <a:pt x="102" y="127"/>
                  </a:lnTo>
                  <a:lnTo>
                    <a:pt x="113" y="116"/>
                  </a:lnTo>
                  <a:lnTo>
                    <a:pt x="123" y="110"/>
                  </a:lnTo>
                  <a:lnTo>
                    <a:pt x="129" y="94"/>
                  </a:lnTo>
                  <a:lnTo>
                    <a:pt x="134" y="83"/>
                  </a:lnTo>
                  <a:lnTo>
                    <a:pt x="134" y="66"/>
                  </a:lnTo>
                  <a:lnTo>
                    <a:pt x="134" y="55"/>
                  </a:lnTo>
                  <a:lnTo>
                    <a:pt x="129" y="44"/>
                  </a:lnTo>
                  <a:lnTo>
                    <a:pt x="123" y="28"/>
                  </a:lnTo>
                  <a:lnTo>
                    <a:pt x="113" y="22"/>
                  </a:lnTo>
                  <a:lnTo>
                    <a:pt x="102" y="11"/>
                  </a:lnTo>
                  <a:lnTo>
                    <a:pt x="91" y="6"/>
                  </a:lnTo>
                  <a:lnTo>
                    <a:pt x="80" y="0"/>
                  </a:lnTo>
                  <a:lnTo>
                    <a:pt x="64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Times"/>
              </a:endParaRPr>
            </a:p>
          </p:txBody>
        </p:sp>
      </p:grpSp>
      <p:cxnSp>
        <p:nvCxnSpPr>
          <p:cNvPr id="58" name="Straight Connector 57"/>
          <p:cNvCxnSpPr>
            <a:endCxn id="14371" idx="1"/>
          </p:cNvCxnSpPr>
          <p:nvPr/>
        </p:nvCxnSpPr>
        <p:spPr>
          <a:xfrm flipV="1">
            <a:off x="361346" y="4091287"/>
            <a:ext cx="92226" cy="2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978203" y="4079381"/>
            <a:ext cx="216202" cy="89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371" idx="3"/>
          </p:cNvCxnSpPr>
          <p:nvPr/>
        </p:nvCxnSpPr>
        <p:spPr>
          <a:xfrm flipV="1">
            <a:off x="656167" y="4085334"/>
            <a:ext cx="123976" cy="59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1409095" y="4068962"/>
            <a:ext cx="104322" cy="14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endCxn id="14369" idx="3"/>
          </p:cNvCxnSpPr>
          <p:nvPr/>
        </p:nvCxnSpPr>
        <p:spPr>
          <a:xfrm rot="10800000">
            <a:off x="1731133" y="4068962"/>
            <a:ext cx="116416" cy="14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52" name="TextBox 39"/>
          <p:cNvSpPr txBox="1">
            <a:spLocks noChangeArrowheads="1"/>
          </p:cNvSpPr>
          <p:nvPr/>
        </p:nvSpPr>
        <p:spPr bwMode="auto">
          <a:xfrm>
            <a:off x="6151942" y="4597302"/>
            <a:ext cx="1266976" cy="44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78" tIns="43239" rIns="86478" bIns="43239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charset="0"/>
                <a:cs typeface="Arial" charset="0"/>
              </a:rPr>
              <a:t>HWR 322 MHz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Arial" charset="0"/>
                <a:cs typeface="Arial" charset="0"/>
              </a:rPr>
              <a:t>Beta=0.29</a:t>
            </a:r>
          </a:p>
        </p:txBody>
      </p:sp>
      <p:sp>
        <p:nvSpPr>
          <p:cNvPr id="14353" name="TextBox 40"/>
          <p:cNvSpPr txBox="1">
            <a:spLocks noChangeArrowheads="1"/>
          </p:cNvSpPr>
          <p:nvPr/>
        </p:nvSpPr>
        <p:spPr bwMode="auto">
          <a:xfrm>
            <a:off x="4940905" y="4573489"/>
            <a:ext cx="1266976" cy="44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78" tIns="43239" rIns="86478" bIns="43239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charset="0"/>
                <a:cs typeface="Arial" charset="0"/>
              </a:rPr>
              <a:t>QWR 80.5 MHz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Arial" charset="0"/>
                <a:cs typeface="Arial" charset="0"/>
              </a:rPr>
              <a:t>Beta=0.085</a:t>
            </a:r>
          </a:p>
        </p:txBody>
      </p:sp>
      <p:sp>
        <p:nvSpPr>
          <p:cNvPr id="14354" name="TextBox 41"/>
          <p:cNvSpPr txBox="1">
            <a:spLocks noChangeArrowheads="1"/>
          </p:cNvSpPr>
          <p:nvPr/>
        </p:nvSpPr>
        <p:spPr bwMode="auto">
          <a:xfrm>
            <a:off x="3865942" y="4573489"/>
            <a:ext cx="1266976" cy="44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78" tIns="43239" rIns="86478" bIns="43239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charset="0"/>
                <a:cs typeface="Arial" charset="0"/>
              </a:rPr>
              <a:t>QWR 80.5 MHz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Arial" charset="0"/>
                <a:cs typeface="Arial" charset="0"/>
              </a:rPr>
              <a:t>Beta=0.041</a:t>
            </a:r>
          </a:p>
        </p:txBody>
      </p:sp>
      <p:sp>
        <p:nvSpPr>
          <p:cNvPr id="14355" name="TextBox 42"/>
          <p:cNvSpPr txBox="1">
            <a:spLocks noChangeArrowheads="1"/>
          </p:cNvSpPr>
          <p:nvPr/>
        </p:nvSpPr>
        <p:spPr bwMode="auto">
          <a:xfrm>
            <a:off x="7651752" y="4586883"/>
            <a:ext cx="1265464" cy="44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78" tIns="43239" rIns="86478" bIns="43239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Arial" charset="0"/>
                <a:cs typeface="Arial" charset="0"/>
              </a:rPr>
              <a:t>HWR 322 MHz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Arial" charset="0"/>
                <a:cs typeface="Arial" charset="0"/>
              </a:rPr>
              <a:t>Beta=0.53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"/>
              </a:rPr>
              <a:t>, Slide </a:t>
            </a:r>
            <a:fld id="{63CAAA09-C9E5-4E34-A054-C293B5BF3382}" type="slidenum">
              <a:rPr lang="en-US" smtClean="0">
                <a:solidFill>
                  <a:srgbClr val="000000"/>
                </a:solidFill>
                <a:latin typeface="Times"/>
              </a:rPr>
              <a:pPr>
                <a:defRPr/>
              </a:pPr>
              <a:t>22</a:t>
            </a:fld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44" name="Footer Placeholder 4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S&amp;T Review May 7-9, 2012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X 650 MHz Cavity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7831" y="914400"/>
            <a:ext cx="3435194" cy="242806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Frank Marhauser </a:t>
            </a:r>
            <a:r>
              <a:rPr lang="en-US" sz="2800" dirty="0" smtClean="0"/>
              <a:t>designed this cavity shape to reduce multipacting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1" y="798937"/>
            <a:ext cx="5493150" cy="3011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821" y="3479495"/>
            <a:ext cx="4962179" cy="3378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8838" y="4412590"/>
            <a:ext cx="2499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Three prototype cavities built at Jefferson Lab and successfully tested</a:t>
            </a:r>
            <a:endParaRPr lang="en-US"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0B71D3AA-F628-8F4E-BE52-707AC18962C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ANL SPX Crab Cavity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0B71D3AA-F628-8F4E-BE52-707AC18962C1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9" descr="DSC_257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53" b="2053"/>
          <a:stretch>
            <a:fillRect/>
          </a:stretch>
        </p:blipFill>
        <p:spPr bwMode="auto">
          <a:xfrm>
            <a:off x="380366" y="866178"/>
            <a:ext cx="85820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914400"/>
            <a:ext cx="496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JLab developing SRF crab cavities 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and a </a:t>
            </a:r>
            <a:r>
              <a:rPr lang="en-US" sz="2200" dirty="0" smtClean="0">
                <a:latin typeface="Calibri" charset="0"/>
                <a:ea typeface="ＭＳ Ｐゴシック" charset="0"/>
                <a:cs typeface="ＭＳ Ｐゴシック" charset="0"/>
              </a:rPr>
              <a:t>fully </a:t>
            </a:r>
            <a:r>
              <a:rPr lang="en-US" sz="2200" dirty="0">
                <a:latin typeface="Calibri" charset="0"/>
                <a:ea typeface="ＭＳ Ｐゴシック" charset="0"/>
                <a:cs typeface="ＭＳ Ｐゴシック" charset="0"/>
              </a:rPr>
              <a:t>integrated cryomodule </a:t>
            </a:r>
            <a:r>
              <a:rPr lang="en-US" sz="2200" dirty="0" smtClean="0">
                <a:latin typeface="Calibri" charset="0"/>
                <a:ea typeface="ＭＳ Ｐゴシック" charset="0"/>
                <a:cs typeface="ＭＳ Ｐゴシック" charset="0"/>
              </a:rPr>
              <a:t>package</a:t>
            </a:r>
            <a:endParaRPr lang="en-US" sz="2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 rot="1214498">
            <a:off x="2507793" y="3432010"/>
            <a:ext cx="1575408" cy="88412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402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MYRRHA - the Belgian ADS Project</a:t>
            </a:r>
          </a:p>
        </p:txBody>
      </p:sp>
      <p:sp>
        <p:nvSpPr>
          <p:cNvPr id="12292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5041526" y="6415087"/>
            <a:ext cx="1439863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smtClean="0">
                <a:solidFill>
                  <a:srgbClr val="618FFD"/>
                </a:solidFill>
              </a:rPr>
              <a:t>S&amp;T Review May 7-9, 2012</a:t>
            </a:r>
            <a:endParaRPr lang="nl-BE" sz="1200" dirty="0" smtClean="0">
              <a:solidFill>
                <a:srgbClr val="618FFD"/>
              </a:solidFill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60388" y="1528585"/>
            <a:ext cx="7756525" cy="5100638"/>
            <a:chOff x="362" y="1034"/>
            <a:chExt cx="4886" cy="3213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" y="1034"/>
              <a:ext cx="4877" cy="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857" y="1098"/>
              <a:ext cx="1535" cy="365"/>
            </a:xfrm>
            <a:prstGeom prst="rect">
              <a:avLst/>
            </a:prstGeom>
            <a:solidFill>
              <a:srgbClr val="B8BD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BE" b="1">
                  <a:solidFill>
                    <a:srgbClr val="003366"/>
                  </a:solidFill>
                </a:rPr>
                <a:t>Accelerator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BE" sz="1400" b="1">
                  <a:solidFill>
                    <a:srgbClr val="003366"/>
                  </a:solidFill>
                </a:rPr>
                <a:t>(600 MeV – </a:t>
              </a:r>
              <a:r>
                <a:rPr lang="nl-BE" sz="1400" b="1">
                  <a:solidFill>
                    <a:srgbClr val="003366"/>
                  </a:solidFill>
                  <a:latin typeface="Mathcad UniMath" pitchFamily="50" charset="0"/>
                </a:rPr>
                <a:t>≤</a:t>
              </a:r>
              <a:r>
                <a:rPr lang="nl-BE" sz="1400" b="1">
                  <a:solidFill>
                    <a:srgbClr val="003366"/>
                  </a:solidFill>
                </a:rPr>
                <a:t> 4 mA proton)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398" y="1050"/>
              <a:ext cx="1850" cy="499"/>
            </a:xfrm>
            <a:prstGeom prst="rect">
              <a:avLst/>
            </a:prstGeom>
            <a:solidFill>
              <a:srgbClr val="B8BD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BE" b="1" dirty="0">
                  <a:solidFill>
                    <a:srgbClr val="003366"/>
                  </a:solidFill>
                </a:rPr>
                <a:t>	Reactor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nl-BE" sz="1400" b="1" dirty="0" err="1">
                  <a:solidFill>
                    <a:srgbClr val="003366"/>
                  </a:solidFill>
                </a:rPr>
                <a:t>Subcritical</a:t>
              </a:r>
              <a:r>
                <a:rPr lang="nl-BE" sz="1400" b="1" dirty="0">
                  <a:solidFill>
                    <a:srgbClr val="003366"/>
                  </a:solidFill>
                </a:rPr>
                <a:t> mode (</a:t>
              </a:r>
              <a:r>
                <a:rPr lang="nl-BE" sz="1400" b="1" dirty="0">
                  <a:solidFill>
                    <a:srgbClr val="003366"/>
                  </a:solidFill>
                  <a:cs typeface="Arial" charset="0"/>
                </a:rPr>
                <a:t>~85 MW</a:t>
              </a:r>
              <a:r>
                <a:rPr lang="nl-BE" sz="1400" b="1" baseline="-25000" dirty="0">
                  <a:solidFill>
                    <a:srgbClr val="003366"/>
                  </a:solidFill>
                  <a:cs typeface="Arial" charset="0"/>
                </a:rPr>
                <a:t>th</a:t>
              </a:r>
              <a:r>
                <a:rPr lang="nl-BE" sz="1400" b="1" dirty="0">
                  <a:solidFill>
                    <a:srgbClr val="003366"/>
                  </a:solidFill>
                  <a:cs typeface="Arial" charset="0"/>
                </a:rPr>
                <a:t>)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nl-BE" sz="1400" b="1" dirty="0">
                  <a:solidFill>
                    <a:srgbClr val="003366"/>
                  </a:solidFill>
                  <a:cs typeface="Arial" charset="0"/>
                </a:rPr>
                <a:t>Critical mode (~100 MW</a:t>
              </a:r>
              <a:r>
                <a:rPr lang="nl-BE" sz="1400" b="1" baseline="-25000" dirty="0">
                  <a:solidFill>
                    <a:srgbClr val="003366"/>
                  </a:solidFill>
                  <a:cs typeface="Arial" charset="0"/>
                </a:rPr>
                <a:t>th</a:t>
              </a:r>
              <a:r>
                <a:rPr lang="nl-BE" sz="1400" b="1" dirty="0">
                  <a:solidFill>
                    <a:srgbClr val="003366"/>
                  </a:solidFill>
                  <a:cs typeface="Arial" charset="0"/>
                </a:rPr>
                <a:t>)</a:t>
              </a:r>
            </a:p>
          </p:txBody>
        </p:sp>
      </p:grpSp>
      <p:sp>
        <p:nvSpPr>
          <p:cNvPr id="6" name="Rectangular Callout 5"/>
          <p:cNvSpPr/>
          <p:nvPr/>
        </p:nvSpPr>
        <p:spPr bwMode="auto">
          <a:xfrm>
            <a:off x="560388" y="3959412"/>
            <a:ext cx="2330730" cy="829235"/>
          </a:xfrm>
          <a:prstGeom prst="wedgeRectCallout">
            <a:avLst>
              <a:gd name="adj1" fmla="val 46707"/>
              <a:gd name="adj2" fmla="val -203266"/>
            </a:avLst>
          </a:prstGeom>
          <a:solidFill>
            <a:srgbClr val="FFFF00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Jefferson Lab </a:t>
            </a:r>
            <a:r>
              <a:rPr lang="en-US" sz="2400" dirty="0" smtClean="0">
                <a:latin typeface="Arial"/>
                <a:cs typeface="Arial"/>
              </a:rPr>
              <a:t>Area of Interest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0B71D3AA-F628-8F4E-BE52-707AC18962C1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Participation in MYRRHA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88" y="658813"/>
            <a:ext cx="8582025" cy="5486400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en-US" dirty="0" smtClean="0"/>
              <a:t>US participation in MYRRHA would provide a way for the DOE to explore ADS, with the advantage that Belgium is taking responsibility for nuclear regulatory approval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Andrew’s (ambitious) goal:</a:t>
            </a:r>
          </a:p>
          <a:p>
            <a:pPr lvl="1">
              <a:spcBef>
                <a:spcPts val="900"/>
              </a:spcBef>
            </a:pPr>
            <a:r>
              <a:rPr lang="en-US" dirty="0" smtClean="0"/>
              <a:t>The US would develop enabling technologies for the MYRRHA SRF linac, with JLab having a key lead role in the USA</a:t>
            </a:r>
          </a:p>
          <a:p>
            <a:pPr lvl="2">
              <a:spcBef>
                <a:spcPts val="900"/>
              </a:spcBef>
            </a:pPr>
            <a:r>
              <a:rPr lang="en-US" dirty="0" smtClean="0"/>
              <a:t>Other DOE labs, other institutions and US industry would be integrated into the US effort  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Andrew’s (even more ambitious) goal:</a:t>
            </a:r>
          </a:p>
          <a:p>
            <a:pPr lvl="1">
              <a:spcBef>
                <a:spcPts val="900"/>
              </a:spcBef>
            </a:pPr>
            <a:r>
              <a:rPr lang="en-US" dirty="0" smtClean="0"/>
              <a:t>JLab contribution would be funded by DOE as an “in-kind” contribution to MYRRHA</a:t>
            </a:r>
          </a:p>
          <a:p>
            <a:pPr lvl="1">
              <a:spcBef>
                <a:spcPts val="900"/>
              </a:spcBef>
            </a:pPr>
            <a:r>
              <a:rPr lang="en-US" dirty="0" smtClean="0">
                <a:solidFill>
                  <a:srgbClr val="0000FF"/>
                </a:solidFill>
              </a:rPr>
              <a:t>Hamid Aït Abderrahim, Director of MYRRHA will be visiting the US (JLab, ANL, INL and DOE) June 11-15 to discuss possibilities for collaboration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Slide </a:t>
            </a:r>
            <a:fld id="{16C52258-EF4B-D546-9E8B-AED7F4D51836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1747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Current Activities 4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25" y="821765"/>
            <a:ext cx="8841975" cy="5323448"/>
          </a:xfrm>
        </p:spPr>
        <p:txBody>
          <a:bodyPr/>
          <a:lstStyle/>
          <a:p>
            <a:r>
              <a:rPr lang="en-US" sz="2400" dirty="0" smtClean="0"/>
              <a:t>Attract and educate the next generation of accelerator scientists and engineers	</a:t>
            </a:r>
          </a:p>
          <a:p>
            <a:pPr lvl="1">
              <a:spcBef>
                <a:spcPts val="900"/>
              </a:spcBef>
            </a:pPr>
            <a:r>
              <a:rPr lang="en-US" sz="2000" dirty="0" smtClean="0"/>
              <a:t>Provide opportunities for high school (1-2</a:t>
            </a:r>
            <a:r>
              <a:rPr lang="en-US" sz="2000" dirty="0"/>
              <a:t> </a:t>
            </a:r>
            <a:r>
              <a:rPr lang="en-US" sz="2000" dirty="0" smtClean="0"/>
              <a:t>per year) and undergraduate science students (~8 per year) to be exposed to accelerator science</a:t>
            </a:r>
          </a:p>
          <a:p>
            <a:pPr lvl="1">
              <a:spcBef>
                <a:spcPts val="900"/>
              </a:spcBef>
            </a:pPr>
            <a:r>
              <a:rPr lang="en-US" sz="2000" dirty="0" smtClean="0"/>
              <a:t>Maintain the number of doctoral students in accelerator science</a:t>
            </a:r>
          </a:p>
          <a:p>
            <a:pPr lvl="1">
              <a:spcBef>
                <a:spcPts val="900"/>
              </a:spcBef>
            </a:pPr>
            <a:r>
              <a:rPr lang="en-US" sz="2000" dirty="0" smtClean="0"/>
              <a:t>Collaborate with the Center for Accelerator Science at ODU </a:t>
            </a:r>
            <a:r>
              <a:rPr lang="en-US" sz="2000" dirty="0" smtClean="0">
                <a:solidFill>
                  <a:srgbClr val="0000FF"/>
                </a:solidFill>
              </a:rPr>
              <a:t>(now 7 faculty)</a:t>
            </a:r>
            <a:r>
              <a:rPr lang="en-US" sz="2000" dirty="0" smtClean="0"/>
              <a:t> and the Idaho Accelerator Center at ISU</a:t>
            </a:r>
          </a:p>
          <a:p>
            <a:pPr lvl="1">
              <a:spcBef>
                <a:spcPts val="900"/>
              </a:spcBef>
            </a:pPr>
            <a:r>
              <a:rPr lang="en-US" sz="2000" dirty="0" smtClean="0"/>
              <a:t>Provide instructors at the United States Particle Accelerator School</a:t>
            </a:r>
          </a:p>
          <a:p>
            <a:pPr lvl="1">
              <a:spcBef>
                <a:spcPts val="900"/>
              </a:spcBef>
            </a:pPr>
            <a:r>
              <a:rPr lang="en-US" sz="2000" dirty="0" smtClean="0"/>
              <a:t>Attract female and minority students to accelerator science</a:t>
            </a:r>
          </a:p>
          <a:p>
            <a:pPr lvl="2">
              <a:spcBef>
                <a:spcPts val="900"/>
              </a:spcBef>
            </a:pPr>
            <a:r>
              <a:rPr lang="en-US" sz="2000" dirty="0" smtClean="0"/>
              <a:t>Successful for females</a:t>
            </a:r>
          </a:p>
          <a:p>
            <a:pPr lvl="2">
              <a:spcBef>
                <a:spcPts val="900"/>
              </a:spcBef>
            </a:pPr>
            <a:r>
              <a:rPr lang="en-US" sz="2000" dirty="0" smtClean="0"/>
              <a:t>Actively seeking collaborations with minority-serving institutions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0E7E5-D759-E44D-99F5-2114FE40D28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65" name="Rectangle 545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/>
        </p:spPr>
        <p:txBody>
          <a:bodyPr/>
          <a:lstStyle/>
          <a:p>
            <a:r>
              <a:rPr lang="en-US" sz="2800" dirty="0"/>
              <a:t>Education: </a:t>
            </a:r>
            <a:r>
              <a:rPr lang="en-US" sz="2800" dirty="0" smtClean="0"/>
              <a:t>All Graduate Theses </a:t>
            </a:r>
            <a:r>
              <a:rPr lang="en-US" sz="2800" dirty="0"/>
              <a:t>Completed in </a:t>
            </a:r>
            <a:br>
              <a:rPr lang="en-US" sz="2800" dirty="0"/>
            </a:br>
            <a:r>
              <a:rPr lang="en-US" sz="2800" dirty="0"/>
              <a:t>Accelerator Research at JLAB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1982491"/>
              </p:ext>
            </p:extLst>
          </p:nvPr>
        </p:nvGraphicFramePr>
        <p:xfrm>
          <a:off x="2487707" y="926361"/>
          <a:ext cx="4093882" cy="5513298"/>
        </p:xfrm>
        <a:graphic>
          <a:graphicData uri="http://schemas.openxmlformats.org/drawingml/2006/table">
            <a:tbl>
              <a:tblPr/>
              <a:tblGrid>
                <a:gridCol w="1116514"/>
                <a:gridCol w="1721291"/>
                <a:gridCol w="1256077"/>
              </a:tblGrid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Year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# Degrees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1994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Ph.D.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1995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Ph.D.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1996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Ph.D.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1997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1998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Ph.D.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1999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Ph.D.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2000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Ph.D.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2001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2002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Ph.D.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2003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Ph.D., M.S.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2004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M.S.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2005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Ph.D.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2006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Ph.D.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2007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Ph.D., M.S.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2008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3,2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Ph.D., M.S.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2009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1,1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Ph.D.,M.S.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2010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Ph. D.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2011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Ph. D.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2012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Ph. D.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 bwMode="auto">
          <a:xfrm>
            <a:off x="1710759" y="5625353"/>
            <a:ext cx="5505823" cy="90394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0B71D3AA-F628-8F4E-BE52-707AC18962C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5587"/>
            <a:ext cx="7772400" cy="658813"/>
          </a:xfrm>
        </p:spPr>
        <p:txBody>
          <a:bodyPr/>
          <a:lstStyle/>
          <a:p>
            <a:r>
              <a:rPr lang="en-US" dirty="0" smtClean="0"/>
              <a:t>Education: Ph.D. Theses completed in Accelerator Research at JLAB since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67765"/>
            <a:ext cx="8582025" cy="528066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5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Serkan</a:t>
            </a:r>
            <a:r>
              <a:rPr lang="en-US" sz="1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Golge</a:t>
            </a:r>
            <a:r>
              <a:rPr lang="en-US" sz="1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(2010).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Feasibility and Conceptual Design of a C.W. Positron Source at CEBAF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. Old Dominion University</a:t>
            </a:r>
          </a:p>
          <a:p>
            <a:pPr>
              <a:spcBef>
                <a:spcPts val="0"/>
              </a:spcBef>
            </a:pPr>
            <a:r>
              <a:rPr lang="en-US" sz="1500" dirty="0" err="1" smtClean="0">
                <a:solidFill>
                  <a:srgbClr val="FF34FC"/>
                </a:solidFill>
                <a:latin typeface="Arial" pitchFamily="34" charset="0"/>
                <a:cs typeface="Arial" pitchFamily="34" charset="0"/>
              </a:rPr>
              <a:t>Eman</a:t>
            </a:r>
            <a:r>
              <a:rPr lang="en-US" sz="1500" dirty="0" smtClean="0">
                <a:solidFill>
                  <a:srgbClr val="FF34FC"/>
                </a:solidFill>
                <a:latin typeface="Arial" pitchFamily="34" charset="0"/>
                <a:cs typeface="Arial" pitchFamily="34" charset="0"/>
              </a:rPr>
              <a:t> Ahmed 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(2010). 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Spectroscopic Study of </a:t>
            </a:r>
            <a:r>
              <a:rPr lang="en-US" sz="1500" i="1" dirty="0" err="1" smtClean="0">
                <a:latin typeface="Arial" pitchFamily="34" charset="0"/>
                <a:cs typeface="Arial" pitchFamily="34" charset="0"/>
              </a:rPr>
              <a:t>Ultracold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 Rubidium Atoms in an Optical Dipole Force Trap.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Old Dominion University</a:t>
            </a:r>
          </a:p>
          <a:p>
            <a:pPr>
              <a:spcBef>
                <a:spcPts val="0"/>
              </a:spcBef>
            </a:pPr>
            <a:r>
              <a:rPr lang="en-US" sz="15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Megh</a:t>
            </a:r>
            <a:r>
              <a:rPr lang="en-US" sz="1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Niroula</a:t>
            </a:r>
            <a:r>
              <a:rPr lang="en-US" sz="1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(2010), 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Beyond the Born Approximation: A Precise  Comparison of </a:t>
            </a:r>
            <a:r>
              <a:rPr lang="en-US" sz="1500" i="1" dirty="0" err="1" smtClean="0">
                <a:latin typeface="Arial" pitchFamily="34" charset="0"/>
                <a:cs typeface="Arial" pitchFamily="34" charset="0"/>
              </a:rPr>
              <a:t>e+p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 and e-p Elastic Scattering in CEBAF Large Acceptance Spectrometer (CLAS).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Old Dominion University</a:t>
            </a:r>
          </a:p>
          <a:p>
            <a:pPr>
              <a:spcBef>
                <a:spcPts val="0"/>
              </a:spcBef>
            </a:pPr>
            <a:r>
              <a:rPr lang="en-US" sz="1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Daniel Bowring</a:t>
            </a:r>
            <a:r>
              <a:rPr lang="en-US" sz="1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(2011), 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Multilayer Thin Films for SRF Accelerating Cavities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 University of Virginia</a:t>
            </a:r>
          </a:p>
          <a:p>
            <a:pPr>
              <a:spcBef>
                <a:spcPts val="0"/>
              </a:spcBef>
            </a:pPr>
            <a:r>
              <a:rPr lang="en-US" sz="15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Hisham</a:t>
            </a:r>
            <a:r>
              <a:rPr lang="en-US" sz="1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Sayed</a:t>
            </a:r>
            <a:r>
              <a:rPr lang="en-US" sz="1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(2011),  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Compensation Techniques in Accelerator Physics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Old Dominion University</a:t>
            </a:r>
          </a:p>
          <a:p>
            <a:pPr>
              <a:spcBef>
                <a:spcPts val="0"/>
              </a:spcBef>
            </a:pPr>
            <a:r>
              <a:rPr lang="en-US" sz="15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Gambhir</a:t>
            </a:r>
            <a:r>
              <a:rPr lang="en-US" sz="1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Ranjit</a:t>
            </a:r>
            <a:r>
              <a:rPr lang="en-US" sz="1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(2011), 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Experimental Investigation of Long-lived “ZEKE” </a:t>
            </a:r>
            <a:r>
              <a:rPr lang="en-US" sz="1500" i="1" dirty="0" err="1" smtClean="0">
                <a:latin typeface="Arial" pitchFamily="34" charset="0"/>
                <a:cs typeface="Arial" pitchFamily="34" charset="0"/>
              </a:rPr>
              <a:t>Rydberg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 States in </a:t>
            </a:r>
            <a:r>
              <a:rPr lang="en-US" sz="1500" i="1" dirty="0" err="1" smtClean="0">
                <a:latin typeface="Arial" pitchFamily="34" charset="0"/>
                <a:cs typeface="Arial" pitchFamily="34" charset="0"/>
              </a:rPr>
              <a:t>Ultracold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 Argon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, Old Dominion University</a:t>
            </a:r>
          </a:p>
          <a:p>
            <a:pPr>
              <a:spcBef>
                <a:spcPts val="0"/>
              </a:spcBef>
            </a:pPr>
            <a:r>
              <a:rPr lang="en-US" sz="1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Jonathan Dumas 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(2011), 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Feasibility Studies of a Polarized Positron Source based on the Bremsstrahlung of Polarized Electrons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Universite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Joseph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Foruier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15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Senthilraja</a:t>
            </a:r>
            <a:r>
              <a:rPr lang="en-US" sz="1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Singaravelu</a:t>
            </a:r>
            <a:r>
              <a:rPr lang="en-US" sz="1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(2012), 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Laser Processing of Metals and Polymers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, Old Dominion University</a:t>
            </a:r>
          </a:p>
          <a:p>
            <a:pPr>
              <a:spcBef>
                <a:spcPts val="0"/>
              </a:spcBef>
            </a:pPr>
            <a:r>
              <a:rPr lang="en-US" sz="1500" dirty="0" err="1" smtClean="0">
                <a:solidFill>
                  <a:srgbClr val="FF34FC"/>
                </a:solidFill>
                <a:latin typeface="Arial" pitchFamily="34" charset="0"/>
                <a:cs typeface="Arial" pitchFamily="34" charset="0"/>
              </a:rPr>
              <a:t>Ashwini</a:t>
            </a:r>
            <a:r>
              <a:rPr lang="en-US" sz="1500" dirty="0" smtClean="0">
                <a:solidFill>
                  <a:srgbClr val="FF34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solidFill>
                  <a:srgbClr val="FF34FC"/>
                </a:solidFill>
                <a:latin typeface="Arial" pitchFamily="34" charset="0"/>
                <a:cs typeface="Arial" pitchFamily="34" charset="0"/>
              </a:rPr>
              <a:t>Dhawale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(2012) 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Study of RF structures for Linear Accelerators, 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Homi Bhabha National Institute</a:t>
            </a:r>
          </a:p>
          <a:p>
            <a:pPr>
              <a:spcBef>
                <a:spcPts val="0"/>
              </a:spcBef>
            </a:pPr>
            <a:r>
              <a:rPr lang="en-US" sz="1500" dirty="0" smtClean="0">
                <a:solidFill>
                  <a:srgbClr val="FF34FC"/>
                </a:solidFill>
                <a:latin typeface="Arial" pitchFamily="34" charset="0"/>
                <a:cs typeface="Arial" pitchFamily="34" charset="0"/>
              </a:rPr>
              <a:t>Alicia </a:t>
            </a:r>
            <a:r>
              <a:rPr lang="en-US" sz="1500" dirty="0" err="1" smtClean="0">
                <a:solidFill>
                  <a:srgbClr val="FF34FC"/>
                </a:solidFill>
                <a:latin typeface="Arial" pitchFamily="34" charset="0"/>
                <a:cs typeface="Arial" pitchFamily="34" charset="0"/>
              </a:rPr>
              <a:t>Hofler</a:t>
            </a:r>
            <a:r>
              <a:rPr lang="en-US" sz="1500" dirty="0" smtClean="0">
                <a:solidFill>
                  <a:srgbClr val="FF34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(2012), 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Optimization Framework for a Superconducting Radio Frequency Gun Based Injector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, Old Dominion University</a:t>
            </a:r>
          </a:p>
          <a:p>
            <a:pPr>
              <a:spcBef>
                <a:spcPts val="0"/>
              </a:spcBef>
            </a:pPr>
            <a:r>
              <a:rPr lang="en-US" sz="15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Michael Spata 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(2012), 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Application of </a:t>
            </a:r>
            <a:r>
              <a:rPr lang="en-US" sz="1500" i="1" dirty="0" err="1" smtClean="0">
                <a:latin typeface="Arial" pitchFamily="34" charset="0"/>
                <a:cs typeface="Arial" pitchFamily="34" charset="0"/>
              </a:rPr>
              <a:t>Chebyshev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 Formalism to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Identify Non-linear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i="1" dirty="0" smtClean="0">
                <a:latin typeface="Arial" pitchFamily="34" charset="0"/>
                <a:cs typeface="Arial" pitchFamily="34" charset="0"/>
              </a:rPr>
              <a:t>Magnetic Fields in Beam Transport Systems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, Old Dominion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</a:t>
            </a:r>
            <a:fld id="{B38BBC8D-96AD-4C17-B2BE-21131F577C7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54775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S&amp;T Review May 7-9, 2012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89859" y="1664446"/>
            <a:ext cx="404919" cy="3931023"/>
            <a:chOff x="289859" y="1664446"/>
            <a:chExt cx="404919" cy="3931023"/>
          </a:xfrm>
        </p:grpSpPr>
        <p:sp>
          <p:nvSpPr>
            <p:cNvPr id="6" name="Right Arrow 5"/>
            <p:cNvSpPr/>
            <p:nvPr/>
          </p:nvSpPr>
          <p:spPr bwMode="auto">
            <a:xfrm>
              <a:off x="291366" y="5326527"/>
              <a:ext cx="395941" cy="268942"/>
            </a:xfrm>
            <a:prstGeom prst="rightArrow">
              <a:avLst/>
            </a:prstGeom>
            <a:solidFill>
              <a:srgbClr val="FF34F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7" name="Right Arrow 6"/>
            <p:cNvSpPr/>
            <p:nvPr/>
          </p:nvSpPr>
          <p:spPr bwMode="auto">
            <a:xfrm>
              <a:off x="298837" y="4866340"/>
              <a:ext cx="395941" cy="268942"/>
            </a:xfrm>
            <a:prstGeom prst="rightArrow">
              <a:avLst/>
            </a:prstGeom>
            <a:solidFill>
              <a:srgbClr val="FF34F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8" name="Right Arrow 7"/>
            <p:cNvSpPr/>
            <p:nvPr/>
          </p:nvSpPr>
          <p:spPr bwMode="auto">
            <a:xfrm>
              <a:off x="289859" y="1664446"/>
              <a:ext cx="395941" cy="268942"/>
            </a:xfrm>
            <a:prstGeom prst="rightArrow">
              <a:avLst/>
            </a:prstGeom>
            <a:solidFill>
              <a:srgbClr val="FF34F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reti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464" y="2334254"/>
            <a:ext cx="1816409" cy="2575203"/>
          </a:xfrm>
          <a:prstGeom prst="rect">
            <a:avLst/>
          </a:prstGeom>
        </p:spPr>
      </p:pic>
      <p:pic>
        <p:nvPicPr>
          <p:cNvPr id="4" name="Picture 3" descr="Pil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2362782"/>
            <a:ext cx="1798586" cy="2697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Poelk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94238">
            <a:off x="1206986" y="214182"/>
            <a:ext cx="1906639" cy="2859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26" name="AutoShape 2" descr="Freyberger, Arne"/>
          <p:cNvSpPr>
            <a:spLocks noChangeAspect="1" noChangeArrowheads="1"/>
          </p:cNvSpPr>
          <p:nvPr/>
        </p:nvSpPr>
        <p:spPr bwMode="auto">
          <a:xfrm>
            <a:off x="155575" y="-914400"/>
            <a:ext cx="15240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Freyberger, Arne"/>
          <p:cNvSpPr>
            <a:spLocks noChangeAspect="1" noChangeArrowheads="1"/>
          </p:cNvSpPr>
          <p:nvPr/>
        </p:nvSpPr>
        <p:spPr bwMode="auto">
          <a:xfrm>
            <a:off x="155575" y="-914400"/>
            <a:ext cx="15240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20553468">
            <a:off x="1516725" y="2437197"/>
            <a:ext cx="1816409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Matt </a:t>
            </a:r>
            <a:r>
              <a:rPr lang="en-US" sz="1200" dirty="0" err="1" smtClean="0">
                <a:solidFill>
                  <a:schemeClr val="bg1"/>
                </a:solidFill>
              </a:rPr>
              <a:t>Poelker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CIS Director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575" y="4688231"/>
            <a:ext cx="1816409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Fulvia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Pilat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Deputy Director, Accelerators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4" name="Picture 33" descr="Freyberg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72539">
            <a:off x="1789203" y="4384127"/>
            <a:ext cx="1696331" cy="2361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7182464" y="4586291"/>
            <a:ext cx="1816409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Hari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Areti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Experimental Coordinator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572689">
            <a:off x="1515295" y="6260562"/>
            <a:ext cx="1816409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Arne </a:t>
            </a:r>
            <a:r>
              <a:rPr lang="en-US" sz="1200" dirty="0" err="1" smtClean="0">
                <a:solidFill>
                  <a:schemeClr val="bg1"/>
                </a:solidFill>
              </a:rPr>
              <a:t>Freyberger</a:t>
            </a:r>
            <a:r>
              <a:rPr lang="en-US" sz="1200" dirty="0" smtClean="0">
                <a:solidFill>
                  <a:schemeClr val="bg1"/>
                </a:solidFill>
              </a:rPr>
              <a:t>, Director of Operations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5" name="Picture 34" descr="Kraff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68288">
            <a:off x="5333017" y="4384127"/>
            <a:ext cx="1917044" cy="2400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 descr="Rimme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62221">
            <a:off x="5579905" y="208536"/>
            <a:ext cx="2068680" cy="2758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 rot="719025">
            <a:off x="5432698" y="2398694"/>
            <a:ext cx="1878973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Bob </a:t>
            </a:r>
            <a:r>
              <a:rPr lang="en-US" sz="1200" dirty="0" err="1" smtClean="0">
                <a:solidFill>
                  <a:schemeClr val="bg1"/>
                </a:solidFill>
              </a:rPr>
              <a:t>Rimmer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Director of SRF Institute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6" name="Picture 35" descr="Hutton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2904" y="2178116"/>
            <a:ext cx="2237597" cy="2983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3360566" y="4607701"/>
            <a:ext cx="1941377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Andrew Hutton,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Associate Director, Accelerators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1164705">
            <a:off x="5503633" y="6335800"/>
            <a:ext cx="1896727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Geoff </a:t>
            </a:r>
            <a:r>
              <a:rPr lang="en-US" sz="1200" dirty="0" err="1" smtClean="0">
                <a:solidFill>
                  <a:schemeClr val="bg1"/>
                </a:solidFill>
              </a:rPr>
              <a:t>Krafft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CASA Director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20558201">
            <a:off x="2964976" y="143605"/>
            <a:ext cx="1858756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Lawrence Award Winner 2011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6882" y="91440"/>
            <a:ext cx="8267028" cy="658813"/>
          </a:xfrm>
        </p:spPr>
        <p:txBody>
          <a:bodyPr/>
          <a:lstStyle/>
          <a:p>
            <a:r>
              <a:rPr lang="en-US" sz="2800" dirty="0">
                <a:solidFill>
                  <a:srgbClr val="990000"/>
                </a:solidFill>
              </a:rPr>
              <a:t>Education: </a:t>
            </a:r>
            <a:r>
              <a:rPr lang="en-US" sz="2800" dirty="0">
                <a:solidFill>
                  <a:schemeClr val="tx1"/>
                </a:solidFill>
              </a:rPr>
              <a:t>Graduate Students Presently Enrolled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2631952"/>
              </p:ext>
            </p:extLst>
          </p:nvPr>
        </p:nvGraphicFramePr>
        <p:xfrm>
          <a:off x="156882" y="948690"/>
          <a:ext cx="8552860" cy="2105558"/>
        </p:xfrm>
        <a:graphic>
          <a:graphicData uri="http://schemas.openxmlformats.org/drawingml/2006/table">
            <a:tbl>
              <a:tblPr/>
              <a:tblGrid>
                <a:gridCol w="30563"/>
                <a:gridCol w="1310968"/>
                <a:gridCol w="1040580"/>
                <a:gridCol w="401484"/>
                <a:gridCol w="2466258"/>
                <a:gridCol w="925871"/>
                <a:gridCol w="500345"/>
                <a:gridCol w="844404"/>
                <a:gridCol w="432952"/>
                <a:gridCol w="599435"/>
              </a:tblGrid>
              <a:tr h="12435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Arial"/>
                        </a:rPr>
                        <a:t>Discipline</a:t>
                      </a:r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#Students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Arial"/>
                        </a:rPr>
                        <a:t>University</a:t>
                      </a:r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#Students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#Students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35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Arial"/>
                        </a:rPr>
                        <a:t> </a:t>
                      </a:r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35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latin typeface="Arial"/>
                        </a:rPr>
                        <a:t>SRF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latin typeface="Arial"/>
                        </a:rPr>
                        <a:t>Old Dominion </a:t>
                      </a:r>
                      <a:r>
                        <a:rPr lang="en-US" sz="1600" b="0" i="0" u="none" strike="noStrike" dirty="0" smtClean="0">
                          <a:latin typeface="Arial"/>
                        </a:rPr>
                        <a:t>University</a:t>
                      </a:r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USA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35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latin typeface="Arial"/>
                        </a:rPr>
                        <a:t>Beam Physics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Arial"/>
                        </a:rPr>
                        <a:t>University</a:t>
                      </a:r>
                      <a:r>
                        <a:rPr lang="en-US" sz="1600" b="0" i="0" u="none" strike="noStrike" baseline="0" dirty="0" smtClean="0">
                          <a:latin typeface="Arial"/>
                        </a:rPr>
                        <a:t> of</a:t>
                      </a:r>
                      <a:r>
                        <a:rPr lang="en-US" sz="1600" b="0" i="0" u="none" strike="noStrike" dirty="0" smtClean="0"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latin typeface="Arial"/>
                        </a:rPr>
                        <a:t>Virginia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latin typeface="Arial"/>
                        </a:rPr>
                        <a:t>Asia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35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latin typeface="Arial"/>
                        </a:rPr>
                        <a:t>Source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latin typeface="Arial"/>
                        </a:rPr>
                        <a:t>William &amp; Mary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latin typeface="Arial"/>
                        </a:rPr>
                        <a:t>Europe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35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latin typeface="Arial"/>
                        </a:rPr>
                        <a:t>Virginia </a:t>
                      </a:r>
                      <a:r>
                        <a:rPr lang="en-US" sz="1600" b="0" i="0" u="none" strike="noStrike" dirty="0" smtClean="0">
                          <a:latin typeface="Arial"/>
                        </a:rPr>
                        <a:t>Commonwealth U.</a:t>
                      </a:r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latin typeface="Arial"/>
                        </a:rPr>
                        <a:t>Africa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35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Arial"/>
                        </a:rPr>
                        <a:t>University</a:t>
                      </a:r>
                      <a:r>
                        <a:rPr lang="en-US" sz="1600" b="0" i="0" u="none" strike="noStrike" baseline="0" dirty="0" smtClean="0">
                          <a:latin typeface="Arial"/>
                        </a:rPr>
                        <a:t> of</a:t>
                      </a:r>
                      <a:r>
                        <a:rPr lang="en-US" sz="1600" b="0" i="0" u="none" strike="noStrike" dirty="0" smtClean="0"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latin typeface="Arial"/>
                        </a:rPr>
                        <a:t>Connecticut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latin typeface="Arial"/>
                        </a:rPr>
                        <a:t>Mexico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35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latin typeface="Arial"/>
                        </a:rPr>
                        <a:t>Peking University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435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103" y="3769043"/>
            <a:ext cx="81057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/>
        </p:nvGrpSpPr>
        <p:grpSpPr>
          <a:xfrm>
            <a:off x="6054838" y="1516751"/>
            <a:ext cx="2586425" cy="2035119"/>
            <a:chOff x="6257586" y="1533139"/>
            <a:chExt cx="2586425" cy="2035119"/>
          </a:xfrm>
        </p:grpSpPr>
        <p:sp>
          <p:nvSpPr>
            <p:cNvPr id="2" name="TextBox 1"/>
            <p:cNvSpPr txBox="1"/>
            <p:nvPr/>
          </p:nvSpPr>
          <p:spPr>
            <a:xfrm>
              <a:off x="6257586" y="3198926"/>
              <a:ext cx="2287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Goal is to increase thi</a:t>
              </a:r>
              <a:r>
                <a:rPr lang="en-US" dirty="0" smtClean="0">
                  <a:solidFill>
                    <a:srgbClr val="0000FF"/>
                  </a:solidFill>
                </a:rPr>
                <a:t>s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3" name="Curved Right Arrow 2"/>
            <p:cNvSpPr/>
            <p:nvPr/>
          </p:nvSpPr>
          <p:spPr bwMode="auto">
            <a:xfrm rot="10800000">
              <a:off x="8498385" y="1533139"/>
              <a:ext cx="345626" cy="1894094"/>
            </a:xfrm>
            <a:prstGeom prst="curvedRightArrow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0B71D3AA-F628-8F4E-BE52-707AC18962C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Mexican Particle Accelerator School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B38BBC8D-96AD-4C17-B2BE-21131F577C7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54775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S&amp;T Review May 7-9, 2012</a:t>
            </a:r>
            <a:endParaRPr lang="en-US"/>
          </a:p>
        </p:txBody>
      </p:sp>
      <p:pic>
        <p:nvPicPr>
          <p:cNvPr id="1064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4337" y="1457325"/>
            <a:ext cx="85153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31191" y="783687"/>
            <a:ext cx="6705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Developed by JLab</a:t>
            </a:r>
          </a:p>
          <a:p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rganized by JLab and Guanajuato University</a:t>
            </a:r>
          </a:p>
          <a:p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unded by Mexican Government (including travel for lecturers)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022356" y="1785471"/>
            <a:ext cx="1262529" cy="5005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1027" y="2214019"/>
            <a:ext cx="3932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  <a:latin typeface="Calibri"/>
                <a:cs typeface="Calibri"/>
              </a:rPr>
              <a:t>http://</a:t>
            </a:r>
            <a:r>
              <a:rPr lang="en-US" dirty="0" err="1">
                <a:solidFill>
                  <a:srgbClr val="660066"/>
                </a:solidFill>
                <a:latin typeface="Calibri"/>
                <a:cs typeface="Calibri"/>
              </a:rPr>
              <a:t>www.ifug.ugto.mx</a:t>
            </a:r>
            <a:r>
              <a:rPr lang="en-US" dirty="0">
                <a:solidFill>
                  <a:srgbClr val="660066"/>
                </a:solidFill>
                <a:latin typeface="Calibri"/>
                <a:cs typeface="Calibri"/>
              </a:rPr>
              <a:t>/~mepas2011/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for 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236" y="573629"/>
            <a:ext cx="8695764" cy="5486400"/>
          </a:xfrm>
        </p:spPr>
        <p:txBody>
          <a:bodyPr/>
          <a:lstStyle/>
          <a:p>
            <a:pPr marL="457200" indent="-457200">
              <a:spcBef>
                <a:spcPts val="900"/>
              </a:spcBef>
              <a:buFont typeface="+mj-lt"/>
              <a:buAutoNum type="arabicPeriod"/>
            </a:pPr>
            <a:r>
              <a:rPr lang="en-US" sz="2400" dirty="0" smtClean="0"/>
              <a:t>Operate and upgrade the JLab accelerator facilities</a:t>
            </a:r>
          </a:p>
          <a:p>
            <a:pPr lvl="1">
              <a:spcBef>
                <a:spcPts val="900"/>
              </a:spcBef>
            </a:pPr>
            <a:r>
              <a:rPr lang="en-US" sz="2200" dirty="0" smtClean="0"/>
              <a:t>Continue with 12 GeV and succeeding on-site facilities</a:t>
            </a:r>
          </a:p>
          <a:p>
            <a:pPr marL="457200" indent="-457200">
              <a:spcBef>
                <a:spcPts val="900"/>
              </a:spcBef>
              <a:buFont typeface="+mj-lt"/>
              <a:buAutoNum type="arabicPeriod"/>
            </a:pPr>
            <a:r>
              <a:rPr lang="en-US" sz="2400" dirty="0" smtClean="0"/>
              <a:t>Prepare the future evolution of nuclear physics experimentation at Jefferson Lab </a:t>
            </a:r>
          </a:p>
          <a:p>
            <a:pPr lvl="1">
              <a:spcBef>
                <a:spcPts val="900"/>
              </a:spcBef>
            </a:pPr>
            <a:r>
              <a:rPr lang="en-US" sz="2200" dirty="0" smtClean="0"/>
              <a:t>Continue MEIC design</a:t>
            </a:r>
          </a:p>
          <a:p>
            <a:pPr lvl="2">
              <a:spcBef>
                <a:spcPts val="900"/>
              </a:spcBef>
            </a:pPr>
            <a:r>
              <a:rPr lang="en-US" sz="2000" dirty="0" smtClean="0"/>
              <a:t>Focus on staging and value engineering</a:t>
            </a:r>
          </a:p>
          <a:p>
            <a:pPr marL="457200" indent="-457200">
              <a:spcBef>
                <a:spcPts val="900"/>
              </a:spcBef>
              <a:buFont typeface="+mj-lt"/>
              <a:buAutoNum type="arabicPeriod"/>
            </a:pPr>
            <a:r>
              <a:rPr lang="en-US" sz="2400" dirty="0" smtClean="0"/>
              <a:t>Expand Jefferson Lab’s core accelerator competencies to support DOE Office of Science projects and other partnerships</a:t>
            </a:r>
          </a:p>
          <a:p>
            <a:pPr lvl="1">
              <a:spcBef>
                <a:spcPts val="900"/>
              </a:spcBef>
            </a:pPr>
            <a:r>
              <a:rPr lang="en-US" sz="2200" dirty="0" smtClean="0"/>
              <a:t>Be the partner of choice for SRF accelerators world-wide</a:t>
            </a:r>
          </a:p>
          <a:p>
            <a:pPr lvl="1">
              <a:spcBef>
                <a:spcPts val="900"/>
              </a:spcBef>
            </a:pPr>
            <a:r>
              <a:rPr lang="en-US" sz="2200" dirty="0" smtClean="0"/>
              <a:t>Associate other core competencies with SRF to expand our capabilities</a:t>
            </a:r>
          </a:p>
          <a:p>
            <a:pPr marL="457200" indent="-457200">
              <a:spcBef>
                <a:spcPts val="900"/>
              </a:spcBef>
              <a:buFont typeface="+mj-lt"/>
              <a:buAutoNum type="arabicPeriod"/>
            </a:pPr>
            <a:r>
              <a:rPr lang="en-US" sz="2400" dirty="0" smtClean="0"/>
              <a:t>Attract and educate the next generation of accelerator scientists and engineers</a:t>
            </a:r>
          </a:p>
          <a:p>
            <a:pPr lvl="1">
              <a:spcBef>
                <a:spcPts val="900"/>
              </a:spcBef>
            </a:pPr>
            <a:r>
              <a:rPr lang="en-US" sz="2200" dirty="0" smtClean="0"/>
              <a:t>Continue at about the same level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0E7E5-D759-E44D-99F5-2114FE40D28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6855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458" y="679240"/>
            <a:ext cx="8332328" cy="5486400"/>
          </a:xfrm>
        </p:spPr>
        <p:txBody>
          <a:bodyPr/>
          <a:lstStyle/>
          <a:p>
            <a:r>
              <a:rPr lang="en-US" dirty="0" smtClean="0"/>
              <a:t>CEBAF accelerator operations continued to be excellent</a:t>
            </a:r>
          </a:p>
          <a:p>
            <a:pPr lvl="1"/>
            <a:r>
              <a:rPr lang="en-US" dirty="0" smtClean="0"/>
              <a:t>Polarization, parity quality beams and energy reach are hallmarks</a:t>
            </a:r>
          </a:p>
          <a:p>
            <a:pPr lvl="1"/>
            <a:r>
              <a:rPr lang="en-US" dirty="0" smtClean="0"/>
              <a:t>Preparing for 12 GeV operations</a:t>
            </a:r>
          </a:p>
          <a:p>
            <a:r>
              <a:rPr lang="en-US" dirty="0" smtClean="0"/>
              <a:t>Preparing for the next machine at Jefferson Lab – </a:t>
            </a:r>
            <a:r>
              <a:rPr lang="en-US" b="1" dirty="0" smtClean="0">
                <a:solidFill>
                  <a:srgbClr val="0000FF"/>
                </a:solidFill>
              </a:rPr>
              <a:t>MEIC</a:t>
            </a:r>
          </a:p>
          <a:p>
            <a:r>
              <a:rPr lang="en-US" dirty="0" smtClean="0"/>
              <a:t>Accelerator R&amp;D is vibrant</a:t>
            </a:r>
          </a:p>
          <a:p>
            <a:pPr lvl="1"/>
            <a:r>
              <a:rPr lang="en-US" dirty="0" smtClean="0"/>
              <a:t>World record Q</a:t>
            </a:r>
            <a:r>
              <a:rPr lang="en-US" baseline="-25000" dirty="0" smtClean="0"/>
              <a:t>0</a:t>
            </a:r>
            <a:r>
              <a:rPr lang="en-US" dirty="0" smtClean="0"/>
              <a:t>, best performance for ILC gradient</a:t>
            </a:r>
          </a:p>
          <a:p>
            <a:pPr lvl="1"/>
            <a:r>
              <a:rPr lang="en-US" dirty="0" smtClean="0"/>
              <a:t>We are collaborating on SRF with FRIB, APS SPX, Project X</a:t>
            </a:r>
          </a:p>
          <a:p>
            <a:pPr lvl="1"/>
            <a:r>
              <a:rPr lang="en-US" dirty="0" smtClean="0"/>
              <a:t>We are negotiating with LBNL on NGLS participation </a:t>
            </a:r>
          </a:p>
          <a:p>
            <a:pPr lvl="1"/>
            <a:r>
              <a:rPr lang="en-US" dirty="0" smtClean="0"/>
              <a:t>We are developing accelerator R&amp;D projects </a:t>
            </a:r>
          </a:p>
          <a:p>
            <a:r>
              <a:rPr lang="en-US" dirty="0" smtClean="0"/>
              <a:t>Education activities are broad-based and effective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0B71D3AA-F628-8F4E-BE52-707AC18962C1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2762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281" y="658813"/>
            <a:ext cx="8849719" cy="5486400"/>
          </a:xfrm>
        </p:spPr>
        <p:txBody>
          <a:bodyPr/>
          <a:lstStyle/>
          <a:p>
            <a:r>
              <a:rPr lang="en-US" dirty="0" smtClean="0"/>
              <a:t>The Accelerator Mission is to advance the capability of Jefferson Lab to carry out world-class nuclear science and, more broadly, to develop Jefferson Lab’s expertise in technologies associated with high-power superconducting linacs</a:t>
            </a:r>
          </a:p>
          <a:p>
            <a:r>
              <a:rPr lang="en-US" dirty="0" smtClean="0"/>
              <a:t>The goals to achieve the mission deliver results in four strategic areas:</a:t>
            </a:r>
          </a:p>
          <a:p>
            <a:pPr marL="91440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Operate and upgrade the JLab accelerator facilities</a:t>
            </a:r>
          </a:p>
          <a:p>
            <a:pPr marL="91440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Prepare the future evolution of nuclear physics experimentation at Jefferson Lab </a:t>
            </a:r>
          </a:p>
          <a:p>
            <a:pPr marL="91440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Expand Jefferson Lab’s core accelerator competencies to support DOE Office of Science projects and other partnerships</a:t>
            </a:r>
          </a:p>
          <a:p>
            <a:pPr marL="91440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Attract and educate the next generation of accelerator scientists and engineers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0E7E5-D759-E44D-99F5-2114FE40D28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Current Activities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67202"/>
            <a:ext cx="8582025" cy="5486400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en-US" dirty="0" smtClean="0"/>
              <a:t>Operate and upgrade the JLab accelerator facilities</a:t>
            </a:r>
          </a:p>
          <a:p>
            <a:pPr lvl="1">
              <a:spcBef>
                <a:spcPts val="900"/>
              </a:spcBef>
            </a:pPr>
            <a:r>
              <a:rPr lang="en-US" dirty="0" smtClean="0"/>
              <a:t>Maintain energy capability</a:t>
            </a:r>
          </a:p>
          <a:p>
            <a:pPr lvl="2">
              <a:spcBef>
                <a:spcPts val="900"/>
              </a:spcBef>
            </a:pPr>
            <a:r>
              <a:rPr lang="en-US" dirty="0" smtClean="0"/>
              <a:t>C50 program (refurbishing original CEBAF cryomodules)</a:t>
            </a:r>
          </a:p>
          <a:p>
            <a:pPr lvl="1">
              <a:spcBef>
                <a:spcPts val="900"/>
              </a:spcBef>
            </a:pPr>
            <a:r>
              <a:rPr lang="en-US" dirty="0" smtClean="0"/>
              <a:t>Improve beam quality for Users</a:t>
            </a:r>
          </a:p>
          <a:p>
            <a:pPr lvl="2">
              <a:spcBef>
                <a:spcPts val="900"/>
              </a:spcBef>
            </a:pPr>
            <a:r>
              <a:rPr lang="en-US" dirty="0" smtClean="0"/>
              <a:t>Parity quality, maximum current (180 </a:t>
            </a:r>
            <a:r>
              <a:rPr lang="en-US" dirty="0" err="1" smtClean="0"/>
              <a:t>μA</a:t>
            </a:r>
            <a:r>
              <a:rPr lang="en-US" dirty="0" smtClean="0"/>
              <a:t>)</a:t>
            </a:r>
          </a:p>
          <a:p>
            <a:pPr lvl="1">
              <a:spcBef>
                <a:spcPts val="900"/>
              </a:spcBef>
            </a:pPr>
            <a:r>
              <a:rPr lang="en-US" dirty="0" smtClean="0"/>
              <a:t>Support the 12 GeV Upgrade Project</a:t>
            </a:r>
          </a:p>
          <a:p>
            <a:pPr lvl="2">
              <a:spcBef>
                <a:spcPts val="900"/>
              </a:spcBef>
            </a:pPr>
            <a:r>
              <a:rPr lang="en-US" dirty="0" smtClean="0"/>
              <a:t>Accelerator physics design</a:t>
            </a:r>
          </a:p>
          <a:p>
            <a:pPr lvl="2">
              <a:spcBef>
                <a:spcPts val="900"/>
              </a:spcBef>
            </a:pPr>
            <a:r>
              <a:rPr lang="en-US" dirty="0" smtClean="0"/>
              <a:t>Construct ten C100 cryomodules (100 MV per cryomodule)</a:t>
            </a:r>
          </a:p>
          <a:p>
            <a:pPr lvl="2">
              <a:spcBef>
                <a:spcPts val="900"/>
              </a:spcBef>
            </a:pPr>
            <a:r>
              <a:rPr lang="en-US" dirty="0" smtClean="0"/>
              <a:t>Extraction system design</a:t>
            </a:r>
          </a:p>
          <a:p>
            <a:pPr lvl="2">
              <a:spcBef>
                <a:spcPts val="900"/>
              </a:spcBef>
            </a:pPr>
            <a:r>
              <a:rPr lang="en-US" dirty="0" smtClean="0"/>
              <a:t>Prepare to meet the 12 GeV project commissioning milestones </a:t>
            </a:r>
          </a:p>
          <a:p>
            <a:pPr lvl="1">
              <a:spcBef>
                <a:spcPts val="900"/>
              </a:spcBef>
            </a:pPr>
            <a:r>
              <a:rPr lang="en-US" dirty="0" smtClean="0"/>
              <a:t>Prepare to commission 12 GeV nuclear physics program </a:t>
            </a:r>
          </a:p>
          <a:p>
            <a:pPr marL="457200" lvl="1" indent="0" algn="r">
              <a:spcBef>
                <a:spcPts val="900"/>
              </a:spcBef>
              <a:buNone/>
            </a:pPr>
            <a:r>
              <a:rPr lang="en-US" i="1" dirty="0" smtClean="0">
                <a:solidFill>
                  <a:srgbClr val="FF0000"/>
                </a:solidFill>
              </a:rPr>
              <a:t>Talks by Arne Freyberger, Matt Poelker, Bob Rimmer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0E7E5-D759-E44D-99F5-2114FE40D28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Accomplishments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soon complete the 6 GeV experimental program </a:t>
            </a:r>
          </a:p>
          <a:p>
            <a:pPr lvl="1"/>
            <a:r>
              <a:rPr lang="en-US" dirty="0" smtClean="0"/>
              <a:t>End </a:t>
            </a:r>
            <a:r>
              <a:rPr lang="en-US" dirty="0"/>
              <a:t>of 18 extremely </a:t>
            </a:r>
            <a:r>
              <a:rPr lang="en-US" dirty="0" smtClean="0"/>
              <a:t>successful years of operation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	Beam </a:t>
            </a:r>
            <a:r>
              <a:rPr lang="en-US" dirty="0">
                <a:solidFill>
                  <a:srgbClr val="FF0000"/>
                </a:solidFill>
              </a:rPr>
              <a:t>On Target - July 24, 1994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 polarized gun was not included in the construction project</a:t>
            </a:r>
          </a:p>
          <a:p>
            <a:pPr lvl="2"/>
            <a:r>
              <a:rPr lang="en-US" dirty="0" smtClean="0"/>
              <a:t>Four generations of gun improvements led to &gt;85% polarization </a:t>
            </a:r>
          </a:p>
          <a:p>
            <a:pPr lvl="2"/>
            <a:r>
              <a:rPr lang="en-US" dirty="0" smtClean="0"/>
              <a:t>Now, most experiments require polarized beam</a:t>
            </a:r>
          </a:p>
          <a:p>
            <a:pPr lvl="1"/>
            <a:r>
              <a:rPr lang="en-US" dirty="0" smtClean="0"/>
              <a:t>Design maximum energy was 4 GeV</a:t>
            </a:r>
          </a:p>
          <a:p>
            <a:pPr lvl="2"/>
            <a:r>
              <a:rPr lang="en-US" dirty="0"/>
              <a:t>M</a:t>
            </a:r>
            <a:r>
              <a:rPr lang="en-US" dirty="0" smtClean="0"/>
              <a:t>aximum energy is now 6 GeV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 rotWithShape="1">
          <a:blip r:embed="rId2"/>
          <a:srcRect t="9092" b="9092"/>
          <a:stretch/>
        </p:blipFill>
        <p:spPr bwMode="auto">
          <a:xfrm>
            <a:off x="5426205" y="1950925"/>
            <a:ext cx="3247141" cy="207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 bwMode="auto">
          <a:xfrm>
            <a:off x="7633179" y="2852109"/>
            <a:ext cx="423412" cy="395044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5003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Shut-Down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763000" cy="5486400"/>
          </a:xfrm>
        </p:spPr>
        <p:txBody>
          <a:bodyPr/>
          <a:lstStyle/>
          <a:p>
            <a:r>
              <a:rPr lang="en-US" dirty="0" smtClean="0"/>
              <a:t>Carried out 6 month shut-down to install some 12 GeV equipment and successfully restored beam to Users</a:t>
            </a:r>
          </a:p>
          <a:p>
            <a:pPr lvl="1"/>
            <a:r>
              <a:rPr lang="en-US" dirty="0" smtClean="0"/>
              <a:t>Precursor of Long Shut Down which starts in May</a:t>
            </a:r>
          </a:p>
          <a:p>
            <a:pPr lvl="2"/>
            <a:r>
              <a:rPr lang="en-US" dirty="0" smtClean="0"/>
              <a:t>More on work coordination and organization from </a:t>
            </a:r>
            <a:r>
              <a:rPr lang="en-US" sz="2400" i="1" dirty="0" smtClean="0">
                <a:solidFill>
                  <a:srgbClr val="FF0000"/>
                </a:solidFill>
              </a:rPr>
              <a:t>Fulvia Pilat</a:t>
            </a:r>
            <a:endParaRPr lang="en-US" i="1" dirty="0" smtClean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0B71D3AA-F628-8F4E-BE52-707AC18962C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1870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4316139"/>
            <a:ext cx="3681312" cy="254186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19952" cy="656080"/>
          </a:xfrm>
        </p:spPr>
        <p:txBody>
          <a:bodyPr/>
          <a:lstStyle/>
          <a:p>
            <a:pPr algn="ctr"/>
            <a:r>
              <a:rPr lang="en-US" dirty="0" smtClean="0"/>
              <a:t>Parity Violation Experiments at CEBAF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49971703"/>
              </p:ext>
            </p:extLst>
          </p:nvPr>
        </p:nvGraphicFramePr>
        <p:xfrm>
          <a:off x="246454" y="656080"/>
          <a:ext cx="8651092" cy="5399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37"/>
                <a:gridCol w="860395"/>
                <a:gridCol w="553952"/>
                <a:gridCol w="931112"/>
                <a:gridCol w="1001830"/>
                <a:gridCol w="1025403"/>
                <a:gridCol w="1048975"/>
                <a:gridCol w="1025401"/>
                <a:gridCol w="1037187"/>
              </a:tblGrid>
              <a:tr h="11525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(GeV)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(µA)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pv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 Charge Asym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Position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(nm)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Angle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(nrad)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Size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(δ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</a:rPr>
                        <a:t>σ/σ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HAPPEx-II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3.0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55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 (20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1400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0.2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Was not specified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HAPPEx-III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3.484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 (25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16900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200±100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ym typeface="Wingdings"/>
                        </a:rPr>
                        <a:t>3±3</a:t>
                      </a:r>
                      <a:endParaRPr lang="en-US" sz="1400" dirty="0" smtClean="0"/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ym typeface="Wingdings"/>
                        </a:rPr>
                        <a:t>0.5±0.1</a:t>
                      </a:r>
                      <a:endParaRPr lang="en-US" sz="140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-3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78801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PREx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1.063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70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208</a:t>
                      </a:r>
                      <a:r>
                        <a:rPr lang="en-US" sz="1400" dirty="0" smtClean="0"/>
                        <a:t>Pb</a:t>
                      </a:r>
                    </a:p>
                    <a:p>
                      <a:pPr algn="ctr"/>
                      <a:r>
                        <a:rPr lang="en-US" sz="1400" dirty="0" smtClean="0"/>
                        <a:t>(0.5 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500</a:t>
                      </a:r>
                    </a:p>
                    <a:p>
                      <a:pPr algn="ctr"/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100±10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</a:t>
                      </a:r>
                      <a:r>
                        <a:rPr lang="en-US" sz="1400" dirty="0" smtClean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0.3±0.1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-4</a:t>
                      </a:r>
                      <a:endParaRPr lang="en-US" sz="1400" baseline="30000" dirty="0"/>
                    </a:p>
                  </a:txBody>
                  <a:tcPr/>
                </a:tc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QWeak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1.162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180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(35 cm)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234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100±10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</a:t>
                      </a:r>
                      <a:r>
                        <a:rPr lang="en-US" sz="1400" dirty="0" smtClean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30±3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-4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Møller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11.0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75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(150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35.6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0.5±0.5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0.05±0.05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10</a:t>
                      </a:r>
                      <a:r>
                        <a:rPr lang="en-US" sz="1400" baseline="30000" dirty="0" smtClean="0">
                          <a:sym typeface="Wingdings"/>
                        </a:rPr>
                        <a:t>-4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4778569" y="6130374"/>
            <a:ext cx="4365431" cy="727626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Parity Violation experiments motivate polarized e-source R&amp;D</a:t>
            </a:r>
          </a:p>
        </p:txBody>
      </p:sp>
      <p:sp>
        <p:nvSpPr>
          <p:cNvPr id="7" name="Down Arrow 6"/>
          <p:cNvSpPr/>
          <p:nvPr/>
        </p:nvSpPr>
        <p:spPr bwMode="auto">
          <a:xfrm>
            <a:off x="6081090" y="1791081"/>
            <a:ext cx="1522312" cy="4298588"/>
          </a:xfrm>
          <a:prstGeom prst="downArrow">
            <a:avLst>
              <a:gd name="adj1" fmla="val 18440"/>
              <a:gd name="adj2" fmla="val 17576"/>
            </a:avLst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0B71D3AA-F628-8F4E-BE52-707AC18962C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S&amp;T Review May 7-9,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235992" y="280063"/>
          <a:ext cx="8672015" cy="6297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5239732" y="3667665"/>
          <a:ext cx="3455131" cy="2237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180" name="TextBox 3"/>
          <p:cNvSpPr txBox="1">
            <a:spLocks noChangeArrowheads="1"/>
          </p:cNvSpPr>
          <p:nvPr/>
        </p:nvSpPr>
        <p:spPr bwMode="auto">
          <a:xfrm>
            <a:off x="6446838" y="4867275"/>
            <a:ext cx="1068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prstClr val="black"/>
                </a:solidFill>
              </a:rPr>
              <a:t>First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F4CB6-021D-C243-93DC-88FE8226BD1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S&amp;T Review May 7-9, 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646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JLab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_SCK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_S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_SC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_SC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455613" marR="0" indent="-455613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57250" algn="l"/>
          </a:tabLst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5613" marR="0" indent="-455613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57250" algn="l"/>
          </a:tabLst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MEIC Template-es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JLab_PowerPoint2">
  <a:themeElements>
    <a:clrScheme name="JLab_PowerPoin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JLab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JLab Corner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_SCK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_S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_SC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_SC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_sck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_s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scene3d>
          <a:camera prst="orthographicFront">
            <a:rot lat="0" lon="10800000" rev="0"/>
          </a:camera>
          <a:lightRig rig="threePt" dir="t"/>
        </a:scene3d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_sc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_sc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_sc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_sc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_sc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_sc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_sc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_sck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_s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_sc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_sc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_sc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_sc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_sc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_sc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_sc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ustom_Verdana">
      <a:majorFont>
        <a:latin typeface="Verdana"/>
        <a:ea typeface="DejaVu Sans"/>
        <a:cs typeface="DejaVu Sans"/>
      </a:majorFont>
      <a:minorFont>
        <a:latin typeface="Verdana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>
            <a:solidFill>
              <a:schemeClr val="tx1"/>
            </a:solidFill>
            <a:latin typeface="Verdana" pitchFamily="34" charset="0"/>
            <a:ea typeface="Verdana" pitchFamily="34" charset="0"/>
            <a:cs typeface="Verdana" pitchFamily="34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_sck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_s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_sc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_sc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_sc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_sc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_sc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_sc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_sc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MEIC Template-es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JLab</Template>
  <TotalTime>3576</TotalTime>
  <Words>2230</Words>
  <Application>Microsoft Office PowerPoint</Application>
  <PresentationFormat>On-screen Show (4:3)</PresentationFormat>
  <Paragraphs>575</Paragraphs>
  <Slides>33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Default JLab</vt:lpstr>
      <vt:lpstr>JLab Theme</vt:lpstr>
      <vt:lpstr>JLab Corners</vt:lpstr>
      <vt:lpstr>2__SCK</vt:lpstr>
      <vt:lpstr>1__sck</vt:lpstr>
      <vt:lpstr>_sck</vt:lpstr>
      <vt:lpstr>Office Theme</vt:lpstr>
      <vt:lpstr>3__sck</vt:lpstr>
      <vt:lpstr>2_MEIC Template-es1</vt:lpstr>
      <vt:lpstr>4__SCK</vt:lpstr>
      <vt:lpstr>Custom Design</vt:lpstr>
      <vt:lpstr>1_MEIC Template-es1</vt:lpstr>
      <vt:lpstr>1_JLab_PowerPoint2</vt:lpstr>
      <vt:lpstr>1_Office Theme</vt:lpstr>
      <vt:lpstr>Document</vt:lpstr>
      <vt:lpstr>Accelerator Overview</vt:lpstr>
      <vt:lpstr>Outline</vt:lpstr>
      <vt:lpstr>Slide 3</vt:lpstr>
      <vt:lpstr>Accelerator Mission</vt:lpstr>
      <vt:lpstr>Scope of Current Activities 1</vt:lpstr>
      <vt:lpstr>Accomplishments</vt:lpstr>
      <vt:lpstr>Shut-Down Activities</vt:lpstr>
      <vt:lpstr>Parity Violation Experiments at CEBAF</vt:lpstr>
      <vt:lpstr>Slide 9</vt:lpstr>
      <vt:lpstr>C100 Cryomodules in construction</vt:lpstr>
      <vt:lpstr>C100 Performance Demonstration</vt:lpstr>
      <vt:lpstr>Scope of Current Activities 2</vt:lpstr>
      <vt:lpstr>Scope of Current Activities 3</vt:lpstr>
      <vt:lpstr>Unique Capabilities</vt:lpstr>
      <vt:lpstr>Accelerator R&amp;D Highlights</vt:lpstr>
      <vt:lpstr>Slide 16</vt:lpstr>
      <vt:lpstr>High Gradient</vt:lpstr>
      <vt:lpstr>Slide 18</vt:lpstr>
      <vt:lpstr>Accelerator R&amp;D</vt:lpstr>
      <vt:lpstr>Size-down: IDS Muon RLA to Electron Demo</vt:lpstr>
      <vt:lpstr>SRF Collaborations - FRIB </vt:lpstr>
      <vt:lpstr>FRIB Superconducting Cavities</vt:lpstr>
      <vt:lpstr>Project X 650 MHz Cavity Design</vt:lpstr>
      <vt:lpstr>ANL SPX Crab Cavity Development</vt:lpstr>
      <vt:lpstr>MYRRHA - the Belgian ADS Project</vt:lpstr>
      <vt:lpstr>US Participation in MYRRHA</vt:lpstr>
      <vt:lpstr>Scope of Current Activities 4 </vt:lpstr>
      <vt:lpstr>Education: All Graduate Theses Completed in  Accelerator Research at JLAB</vt:lpstr>
      <vt:lpstr>Education: Ph.D. Theses completed in Accelerator Research at JLAB since 2010</vt:lpstr>
      <vt:lpstr>Education: Graduate Students Presently Enrolled</vt:lpstr>
      <vt:lpstr>First Mexican Particle Accelerator School</vt:lpstr>
      <vt:lpstr>Vision for the Future</vt:lpstr>
      <vt:lpstr>Summary</vt:lpstr>
    </vt:vector>
  </TitlesOfParts>
  <Company>Jefferson Science Associates, LLC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Overview</dc:title>
  <dc:creator>eclifton</dc:creator>
  <cp:lastModifiedBy>eclifton</cp:lastModifiedBy>
  <cp:revision>85</cp:revision>
  <cp:lastPrinted>2012-04-18T20:58:17Z</cp:lastPrinted>
  <dcterms:created xsi:type="dcterms:W3CDTF">2012-04-18T17:41:07Z</dcterms:created>
  <dcterms:modified xsi:type="dcterms:W3CDTF">2012-05-08T20:48:20Z</dcterms:modified>
</cp:coreProperties>
</file>