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embeddings/oleObject4.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3.xml" ContentType="application/vnd.openxmlformats-officedocument.presentationml.notesSlide+xml"/>
  <Default Extension="wmf" ContentType="image/x-wmf"/>
  <Override PartName="/ppt/slides/slide25.xml" ContentType="application/vnd.openxmlformats-officedocument.presentationml.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6.bin" ContentType="application/vnd.openxmlformats-officedocument.oleObject"/>
  <Override PartName="/ppt/embeddings/oleObject5.bin" ContentType="application/vnd.openxmlformats-officedocument.oleObject"/>
  <Override PartName="/ppt/notesSlides/notesSlide7.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embeddings/oleObject7.bin" ContentType="application/vnd.openxmlformats-officedocument.oleObject"/>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Equation1.bin" ContentType="application/vnd.openxmlformats-officedocument.oleObject"/>
  <Override PartName="/ppt/slides/slide27.xml" ContentType="application/vnd.openxmlformats-officedocument.presentationml.slide+xml"/>
  <Override PartName="/ppt/slideLayouts/slideLayout11.xml" ContentType="application/vnd.openxmlformats-officedocument.presentationml.slideLayout+xml"/>
  <Override PartName="/ppt/embeddings/oleObject9.bin" ContentType="application/vnd.openxmlformats-officedocument.oleObject"/>
  <Override PartName="/ppt/notesSlides/notesSlide8.xml" ContentType="application/vnd.openxmlformats-officedocument.presentationml.notesSlide+xml"/>
  <Override PartName="/ppt/slideLayouts/slideLayout16.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s/slide9.xml" ContentType="application/vnd.openxmlformats-officedocument.presentationml.slide+xml"/>
  <Override PartName="/ppt/embeddings/oleObject8.bin" ContentType="application/vnd.openxmlformats-officedocument.oleObject"/>
  <Override PartName="/ppt/notesSlides/notesSlide10.xml" ContentType="application/vnd.openxmlformats-officedocument.presentationml.notesSlide+xml"/>
  <Override PartName="/ppt/slides/slide24.xml" ContentType="application/vnd.openxmlformats-officedocument.presentationml.slide+xml"/>
  <Override PartName="/ppt/slideLayouts/slideLayout19.xml" ContentType="application/vnd.openxmlformats-officedocument.presentationml.slideLayout+xml"/>
  <Default Extension="rels" ContentType="application/vnd.openxmlformats-package.relationships+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 id="2147483689" r:id="rId2"/>
  </p:sldMasterIdLst>
  <p:notesMasterIdLst>
    <p:notesMasterId r:id="rId34"/>
  </p:notesMasterIdLst>
  <p:sldIdLst>
    <p:sldId id="271" r:id="rId3"/>
    <p:sldId id="269" r:id="rId4"/>
    <p:sldId id="432" r:id="rId5"/>
    <p:sldId id="429" r:id="rId6"/>
    <p:sldId id="446" r:id="rId7"/>
    <p:sldId id="447" r:id="rId8"/>
    <p:sldId id="379" r:id="rId9"/>
    <p:sldId id="442" r:id="rId10"/>
    <p:sldId id="443" r:id="rId11"/>
    <p:sldId id="445" r:id="rId12"/>
    <p:sldId id="433" r:id="rId13"/>
    <p:sldId id="383" r:id="rId14"/>
    <p:sldId id="384" r:id="rId15"/>
    <p:sldId id="434" r:id="rId16"/>
    <p:sldId id="387" r:id="rId17"/>
    <p:sldId id="390" r:id="rId18"/>
    <p:sldId id="389" r:id="rId19"/>
    <p:sldId id="391" r:id="rId20"/>
    <p:sldId id="435" r:id="rId21"/>
    <p:sldId id="449" r:id="rId22"/>
    <p:sldId id="406" r:id="rId23"/>
    <p:sldId id="409" r:id="rId24"/>
    <p:sldId id="410" r:id="rId25"/>
    <p:sldId id="338" r:id="rId26"/>
    <p:sldId id="426" r:id="rId27"/>
    <p:sldId id="257" r:id="rId28"/>
    <p:sldId id="366" r:id="rId29"/>
    <p:sldId id="430" r:id="rId30"/>
    <p:sldId id="431" r:id="rId31"/>
    <p:sldId id="437" r:id="rId32"/>
    <p:sldId id="44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4C672"/>
    <a:srgbClr val="FDDD9D"/>
    <a:srgbClr val="FFCC66"/>
    <a:srgbClr val="F4D3A6"/>
    <a:srgbClr val="49701E"/>
    <a:srgbClr val="3A764D"/>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782" autoAdjust="0"/>
    <p:restoredTop sz="94624" autoAdjust="0"/>
  </p:normalViewPr>
  <p:slideViewPr>
    <p:cSldViewPr>
      <p:cViewPr>
        <p:scale>
          <a:sx n="70" d="100"/>
          <a:sy n="70" d="100"/>
        </p:scale>
        <p:origin x="-2688" y="-1416"/>
      </p:cViewPr>
      <p:guideLst>
        <p:guide orient="horz" pos="2160"/>
        <p:guide pos="2880"/>
      </p:guideLst>
    </p:cSldViewPr>
  </p:slideViewPr>
  <p:outlineViewPr>
    <p:cViewPr>
      <p:scale>
        <a:sx n="33" d="100"/>
        <a:sy n="33" d="100"/>
      </p:scale>
      <p:origin x="0" y="783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printerSettings" Target="printerSettings/printerSettings1.bin"/><Relationship Id="rId31" Type="http://schemas.openxmlformats.org/officeDocument/2006/relationships/slide" Target="slides/slide29.xml"/><Relationship Id="rId34" Type="http://schemas.openxmlformats.org/officeDocument/2006/relationships/notesMaster" Target="notesMasters/notesMaster1.xml"/><Relationship Id="rId39" Type="http://schemas.openxmlformats.org/officeDocument/2006/relationships/tableStyles" Target="tableStyles.xml"/><Relationship Id="rId7" Type="http://schemas.openxmlformats.org/officeDocument/2006/relationships/slide" Target="slides/slide5.xml"/><Relationship Id="rId36"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2.xml"/><Relationship Id="rId25" Type="http://schemas.openxmlformats.org/officeDocument/2006/relationships/slide" Target="slides/slide23.xml"/><Relationship Id="rId8" Type="http://schemas.openxmlformats.org/officeDocument/2006/relationships/slide" Target="slides/slide6.xml"/><Relationship Id="rId13" Type="http://schemas.openxmlformats.org/officeDocument/2006/relationships/slide" Target="slides/slide11.xml"/><Relationship Id="rId10" Type="http://schemas.openxmlformats.org/officeDocument/2006/relationships/slide" Target="slides/slide8.xml"/><Relationship Id="rId32" Type="http://schemas.openxmlformats.org/officeDocument/2006/relationships/slide" Target="slides/slide30.xml"/><Relationship Id="rId37"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3" Type="http://schemas.openxmlformats.org/officeDocument/2006/relationships/slide" Target="slides/slide1.xml"/><Relationship Id="rId27" Type="http://schemas.openxmlformats.org/officeDocument/2006/relationships/slide" Target="slides/slide25.xml"/><Relationship Id="rId14" Type="http://schemas.openxmlformats.org/officeDocument/2006/relationships/slide" Target="slides/slide12.xml"/><Relationship Id="rId23" Type="http://schemas.openxmlformats.org/officeDocument/2006/relationships/slide" Target="slides/slide21.xml"/><Relationship Id="rId4" Type="http://schemas.openxmlformats.org/officeDocument/2006/relationships/slide" Target="slides/slide2.xml"/><Relationship Id="rId28" Type="http://schemas.openxmlformats.org/officeDocument/2006/relationships/slide" Target="slides/slide26.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6" Type="http://schemas.openxmlformats.org/officeDocument/2006/relationships/slide" Target="slides/slide4.xml"/><Relationship Id="rId16" Type="http://schemas.openxmlformats.org/officeDocument/2006/relationships/slide" Target="slides/slide14.xml"/><Relationship Id="rId33" Type="http://schemas.openxmlformats.org/officeDocument/2006/relationships/slide" Target="slides/slide31.xml"/><Relationship Id="rId5" Type="http://schemas.openxmlformats.org/officeDocument/2006/relationships/slide" Target="slides/slide3.xml"/><Relationship Id="rId15" Type="http://schemas.openxmlformats.org/officeDocument/2006/relationships/slide" Target="slides/slide13.xml"/><Relationship Id="rId19" Type="http://schemas.openxmlformats.org/officeDocument/2006/relationships/slide" Target="slides/slide17.xml"/><Relationship Id="rId38" Type="http://schemas.openxmlformats.org/officeDocument/2006/relationships/theme" Target="theme/theme1.xml"/><Relationship Id="rId20" Type="http://schemas.openxmlformats.org/officeDocument/2006/relationships/slide" Target="slides/slide18.xml"/><Relationship Id="rId22" Type="http://schemas.openxmlformats.org/officeDocument/2006/relationships/slide" Target="slides/slide20.xml"/><Relationship Id="rId21" Type="http://schemas.openxmlformats.org/officeDocument/2006/relationships/slide" Target="slides/slide19.xml"/><Relationship Id="rId2"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1.wmf"/><Relationship Id="rId4" Type="http://schemas.openxmlformats.org/officeDocument/2006/relationships/image" Target="../media/image27.wmf"/><Relationship Id="rId5" Type="http://schemas.openxmlformats.org/officeDocument/2006/relationships/image" Target="../media/image28.wmf"/><Relationship Id="rId7" Type="http://schemas.openxmlformats.org/officeDocument/2006/relationships/image" Target="../media/image30.wmf"/><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 Id="rId6"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110B6-5549-4C2C-9DB9-000DCC1AEB8D}" type="datetimeFigureOut">
              <a:rPr lang="en-US" smtClean="0"/>
              <a:pPr/>
              <a:t>5/8/12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5DF9A8-A8E8-41EA-B260-D01AD0AE4F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600075" y="0"/>
            <a:ext cx="4795838" cy="3597275"/>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86098" y="4343703"/>
            <a:ext cx="5482828" cy="4026202"/>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DF9A8-A8E8-41EA-B260-D01AD0AE4FE4}"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to give an overview of Jefferson Lab.</a:t>
            </a:r>
          </a:p>
          <a:p>
            <a:r>
              <a:rPr lang="en-US" dirty="0" smtClean="0"/>
              <a:t> </a:t>
            </a:r>
          </a:p>
          <a:p>
            <a:r>
              <a:rPr lang="en-US" dirty="0" smtClean="0"/>
              <a:t>I can’t get going without saying something of the current status of the lab.</a:t>
            </a:r>
          </a:p>
          <a:p>
            <a:endParaRPr lang="en-US" dirty="0" smtClean="0"/>
          </a:p>
          <a:p>
            <a:r>
              <a:rPr lang="en-US" dirty="0" smtClean="0"/>
              <a:t>The dominant part of the talk will concern our 12 </a:t>
            </a:r>
            <a:r>
              <a:rPr lang="en-US" dirty="0" err="1" smtClean="0"/>
              <a:t>GeV</a:t>
            </a:r>
            <a:r>
              <a:rPr lang="en-US" dirty="0" smtClean="0"/>
              <a:t> Upgrade Project, the physics and the project status.</a:t>
            </a:r>
          </a:p>
          <a:p>
            <a:endParaRPr lang="en-US" dirty="0" smtClean="0"/>
          </a:p>
          <a:p>
            <a:r>
              <a:rPr lang="en-US" dirty="0" smtClean="0"/>
              <a:t>However, the technology which enables our nuclear physics and its enhancement also provides opportunities in the future</a:t>
            </a:r>
          </a:p>
          <a:p>
            <a:r>
              <a:rPr lang="en-US" dirty="0" smtClean="0"/>
              <a:t>	Photon Science</a:t>
            </a:r>
          </a:p>
          <a:p>
            <a:r>
              <a:rPr lang="en-US" dirty="0" smtClean="0"/>
              <a:t>	Accelerator Driven Systems</a:t>
            </a:r>
          </a:p>
          <a:p>
            <a:r>
              <a:rPr lang="en-US" dirty="0" smtClean="0"/>
              <a:t>	Nuclear Physics</a:t>
            </a:r>
          </a:p>
          <a:p>
            <a:r>
              <a:rPr lang="en-US" dirty="0" smtClean="0"/>
              <a:t>	</a:t>
            </a:r>
          </a:p>
          <a:p>
            <a:r>
              <a:rPr lang="en-US" dirty="0" smtClean="0"/>
              <a:t>Conclude</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1297" name="Rectangle 7"/>
          <p:cNvSpPr>
            <a:spLocks noGrp="1" noChangeArrowheads="1"/>
          </p:cNvSpPr>
          <p:nvPr>
            <p:ph type="sldNum" sz="quarter" idx="5"/>
          </p:nvPr>
        </p:nvSpPr>
        <p:spPr>
          <a:xfrm>
            <a:off x="3883411" y="8685398"/>
            <a:ext cx="2973041" cy="457044"/>
          </a:xfrm>
          <a:noFill/>
        </p:spPr>
        <p:txBody>
          <a:bodyPr lIns="88842" tIns="44423" rIns="88842" bIns="44423"/>
          <a:lstStyle/>
          <a:p>
            <a:pPr algn="ctr" defTabSz="911587" eaLnBrk="0" hangingPunct="0"/>
            <a:fld id="{0CC94999-4282-4461-AA4F-245A3DF72D44}" type="slidenum">
              <a:rPr lang="en-US" smtClean="0">
                <a:solidFill>
                  <a:srgbClr val="000000"/>
                </a:solidFill>
                <a:cs typeface="Arial" pitchFamily="34" charset="0"/>
              </a:rPr>
              <a:pPr algn="ctr" defTabSz="911587" eaLnBrk="0" hangingPunct="0"/>
              <a:t>5</a:t>
            </a:fld>
            <a:endParaRPr lang="en-US" dirty="0" smtClean="0">
              <a:solidFill>
                <a:srgbClr val="000000"/>
              </a:solidFill>
              <a:cs typeface="Arial" pitchFamily="34" charset="0"/>
            </a:endParaRPr>
          </a:p>
        </p:txBody>
      </p:sp>
      <p:sp>
        <p:nvSpPr>
          <p:cNvPr id="1591298" name="Rectangle 7"/>
          <p:cNvSpPr txBox="1">
            <a:spLocks noGrp="1" noChangeArrowheads="1"/>
          </p:cNvSpPr>
          <p:nvPr/>
        </p:nvSpPr>
        <p:spPr bwMode="auto">
          <a:xfrm>
            <a:off x="3883411" y="8685398"/>
            <a:ext cx="2973041" cy="457044"/>
          </a:xfrm>
          <a:prstGeom prst="rect">
            <a:avLst/>
          </a:prstGeom>
          <a:noFill/>
          <a:ln w="9525">
            <a:noFill/>
            <a:miter lim="800000"/>
            <a:headEnd/>
            <a:tailEnd/>
          </a:ln>
        </p:spPr>
        <p:txBody>
          <a:bodyPr lIns="92888" tIns="46446" rIns="92888" bIns="46446" anchor="b"/>
          <a:lstStyle/>
          <a:p>
            <a:pPr algn="r" defTabSz="925588" eaLnBrk="0" hangingPunct="0"/>
            <a:fld id="{C93DE99C-546B-49BA-8005-88C3B4655004}" type="slidenum">
              <a:rPr lang="en-US" sz="1200">
                <a:solidFill>
                  <a:srgbClr val="000000"/>
                </a:solidFill>
              </a:rPr>
              <a:pPr algn="r" defTabSz="925588" eaLnBrk="0" hangingPunct="0"/>
              <a:t>5</a:t>
            </a:fld>
            <a:endParaRPr lang="en-US" sz="1200" dirty="0">
              <a:solidFill>
                <a:srgbClr val="000000"/>
              </a:solidFill>
            </a:endParaRPr>
          </a:p>
        </p:txBody>
      </p:sp>
      <p:sp>
        <p:nvSpPr>
          <p:cNvPr id="1591299" name="Rectangle 2"/>
          <p:cNvSpPr>
            <a:spLocks noGrp="1" noRot="1" noChangeAspect="1" noChangeArrowheads="1" noTextEdit="1"/>
          </p:cNvSpPr>
          <p:nvPr>
            <p:ph type="sldImg"/>
          </p:nvPr>
        </p:nvSpPr>
        <p:spPr>
          <a:xfrm>
            <a:off x="1154113" y="690563"/>
            <a:ext cx="4559300" cy="3419475"/>
          </a:xfrm>
          <a:ln/>
        </p:spPr>
      </p:sp>
      <p:sp>
        <p:nvSpPr>
          <p:cNvPr id="1591300" name="Rectangle 3"/>
          <p:cNvSpPr>
            <a:spLocks noGrp="1" noChangeArrowheads="1"/>
          </p:cNvSpPr>
          <p:nvPr>
            <p:ph type="body" idx="1"/>
          </p:nvPr>
        </p:nvSpPr>
        <p:spPr>
          <a:xfrm>
            <a:off x="915023" y="4344260"/>
            <a:ext cx="5027960" cy="4113396"/>
          </a:xfrm>
          <a:noFill/>
          <a:ln/>
        </p:spPr>
        <p:txBody>
          <a:bodyPr lIns="92888" tIns="46446" rIns="92888" bIns="46446"/>
          <a:lstStyle/>
          <a:p>
            <a:pPr defTabSz="1188485">
              <a:spcBef>
                <a:spcPct val="0"/>
              </a:spcBef>
            </a:pPr>
            <a:r>
              <a:rPr lang="en-US" dirty="0" smtClean="0">
                <a:latin typeface="Arial" pitchFamily="34" charset="0"/>
              </a:rPr>
              <a:t>Note BSM not included in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01" name="Slide Image Placeholder 1"/>
          <p:cNvSpPr>
            <a:spLocks noGrp="1" noRot="1" noChangeAspect="1"/>
          </p:cNvSpPr>
          <p:nvPr>
            <p:ph type="sldImg"/>
          </p:nvPr>
        </p:nvSpPr>
        <p:spPr>
          <a:ln/>
        </p:spPr>
      </p:sp>
      <p:sp>
        <p:nvSpPr>
          <p:cNvPr id="1587202" name="Notes Placeholder 2"/>
          <p:cNvSpPr>
            <a:spLocks noGrp="1"/>
          </p:cNvSpPr>
          <p:nvPr>
            <p:ph type="body" idx="1"/>
          </p:nvPr>
        </p:nvSpPr>
        <p:spPr>
          <a:noFill/>
          <a:ln/>
        </p:spPr>
        <p:txBody>
          <a:bodyPr/>
          <a:lstStyle/>
          <a:p>
            <a:endParaRPr lang="en-US" smtClean="0">
              <a:latin typeface="Arial" pitchFamily="34" charset="0"/>
            </a:endParaRPr>
          </a:p>
        </p:txBody>
      </p:sp>
      <p:sp>
        <p:nvSpPr>
          <p:cNvPr id="1587203" name="Slide Number Placeholder 3"/>
          <p:cNvSpPr>
            <a:spLocks noGrp="1"/>
          </p:cNvSpPr>
          <p:nvPr>
            <p:ph type="sldNum" sz="quarter" idx="5"/>
          </p:nvPr>
        </p:nvSpPr>
        <p:spPr>
          <a:noFill/>
        </p:spPr>
        <p:txBody>
          <a:bodyPr/>
          <a:lstStyle/>
          <a:p>
            <a:pPr defTabSz="909935"/>
            <a:fld id="{2BE6702A-08F9-49F5-B4C3-B39EA3412579}" type="slidenum">
              <a:rPr lang="en-US" smtClean="0">
                <a:cs typeface="Arial" pitchFamily="34" charset="0"/>
              </a:rPr>
              <a:pPr defTabSz="909935"/>
              <a:t>7</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0F421D-94D7-834B-8756-E8491E5E87D6}" type="slidenum">
              <a:rPr lang="en-US" smtClean="0">
                <a:solidFill>
                  <a:prstClr val="black"/>
                </a:solidFill>
                <a:latin typeface="Calibri"/>
              </a:rPr>
              <a:pPr/>
              <a:t>10</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7D4B03-D190-4B71-8058-33F8D2816B06}" type="slidenum">
              <a:rPr lang="en-GB"/>
              <a:pPr fontAlgn="base">
                <a:spcBef>
                  <a:spcPct val="0"/>
                </a:spcBef>
                <a:spcAft>
                  <a:spcPct val="0"/>
                </a:spcAft>
              </a:pPr>
              <a:t>15</a:t>
            </a:fld>
            <a:endParaRPr lang="en-GB"/>
          </a:p>
        </p:txBody>
      </p:sp>
      <p:sp>
        <p:nvSpPr>
          <p:cNvPr id="43011" name="Text Box 1"/>
          <p:cNvSpPr txBox="1">
            <a:spLocks noChangeArrowheads="1"/>
          </p:cNvSpPr>
          <p:nvPr/>
        </p:nvSpPr>
        <p:spPr bwMode="auto">
          <a:xfrm>
            <a:off x="1143000" y="685800"/>
            <a:ext cx="4568825" cy="3425825"/>
          </a:xfrm>
          <a:prstGeom prst="rect">
            <a:avLst/>
          </a:prstGeom>
          <a:solidFill>
            <a:srgbClr val="FFFFFF"/>
          </a:solidFill>
          <a:ln w="9360">
            <a:solidFill>
              <a:srgbClr val="000000"/>
            </a:solidFill>
            <a:miter lim="800000"/>
            <a:headEnd/>
            <a:tailEnd/>
          </a:ln>
        </p:spPr>
        <p:txBody>
          <a:bodyPr wrap="none" anchor="ctr"/>
          <a:lstStyle/>
          <a:p>
            <a:endParaRPr lang="en-US">
              <a:latin typeface="Calibri" pitchFamily="34" charset="0"/>
            </a:endParaRPr>
          </a:p>
        </p:txBody>
      </p:sp>
      <p:sp>
        <p:nvSpPr>
          <p:cNvPr id="43012" name="Rectangle 2"/>
          <p:cNvSpPr txBox="1">
            <a:spLocks noGrp="1" noChangeArrowheads="1"/>
          </p:cNvSpPr>
          <p:nvPr>
            <p:ph type="body"/>
          </p:nvPr>
        </p:nvSpPr>
        <p:spPr bwMode="auto">
          <a:xfrm>
            <a:off x="685800" y="4343400"/>
            <a:ext cx="5480050" cy="4108450"/>
          </a:xfrm>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A9201F-3571-44FC-91E4-3D6238D561BF}" type="slidenum">
              <a:rPr lang="en-US"/>
              <a:pPr fontAlgn="base">
                <a:spcBef>
                  <a:spcPct val="0"/>
                </a:spcBef>
                <a:spcAft>
                  <a:spcPct val="0"/>
                </a:spcAft>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Box 5"/>
          <p:cNvSpPr txBox="1">
            <a:spLocks noChangeArrowheads="1"/>
          </p:cNvSpPr>
          <p:nvPr userDrawn="1"/>
        </p:nvSpPr>
        <p:spPr bwMode="auto">
          <a:xfrm>
            <a:off x="1066800" y="6597134"/>
            <a:ext cx="3656202" cy="215444"/>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en-US" sz="800" i="1" dirty="0">
                <a:solidFill>
                  <a:srgbClr val="FFFFFF"/>
                </a:solidFill>
                <a:latin typeface="Arial" charset="0"/>
                <a:cs typeface="Arial" charset="0"/>
              </a:rPr>
              <a:t>Page </a:t>
            </a:r>
            <a:fld id="{90D66C53-FD60-4B76-87AB-8CA91569D26A}" type="slidenum">
              <a:rPr lang="en-US" sz="800" i="1">
                <a:solidFill>
                  <a:srgbClr val="FFFFFF"/>
                </a:solidFill>
                <a:latin typeface="Arial" charset="0"/>
                <a:cs typeface="Arial" charset="0"/>
              </a:rPr>
              <a:pPr algn="r" defTabSz="914400" fontAlgn="base">
                <a:spcBef>
                  <a:spcPct val="50000"/>
                </a:spcBef>
                <a:spcAft>
                  <a:spcPct val="0"/>
                </a:spcAft>
                <a:defRPr/>
              </a:pPr>
              <a:t>‹#›</a:t>
            </a:fld>
            <a:endParaRPr lang="en-US" sz="800" dirty="0">
              <a:solidFill>
                <a:srgbClr val="FFFFFF"/>
              </a:solidFill>
              <a:latin typeface="Arial" charset="0"/>
              <a:cs typeface="Arial"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7" name="Rectangle 6"/>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4" Type="http://schemas.openxmlformats.org/officeDocument/2006/relationships/slideLayout" Target="../slideLayouts/slideLayout15.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8" Type="http://schemas.openxmlformats.org/officeDocument/2006/relationships/slideLayout" Target="../slideLayouts/slideLayout19.xml"/><Relationship Id="rId13" Type="http://schemas.openxmlformats.org/officeDocument/2006/relationships/image" Target="../media/image1.jpeg"/><Relationship Id="rId10" Type="http://schemas.openxmlformats.org/officeDocument/2006/relationships/slideLayout" Target="../slideLayouts/slideLayout21.xml"/><Relationship Id="rId5"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Box 5"/>
          <p:cNvSpPr txBox="1">
            <a:spLocks noChangeArrowheads="1"/>
          </p:cNvSpPr>
          <p:nvPr/>
        </p:nvSpPr>
        <p:spPr bwMode="auto">
          <a:xfrm>
            <a:off x="3810000" y="6519446"/>
            <a:ext cx="1143000" cy="338554"/>
          </a:xfrm>
          <a:prstGeom prst="rect">
            <a:avLst/>
          </a:prstGeom>
          <a:noFill/>
          <a:ln w="9525">
            <a:noFill/>
            <a:miter lim="800000"/>
            <a:headEnd/>
            <a:tailEnd/>
          </a:ln>
          <a:effectLst/>
        </p:spPr>
        <p:txBody>
          <a:bodyPr wrap="square">
            <a:spAutoFit/>
          </a:bodyPr>
          <a:lstStyle/>
          <a:p>
            <a:pPr algn="r" fontAlgn="base">
              <a:spcBef>
                <a:spcPct val="50000"/>
              </a:spcBef>
              <a:spcAft>
                <a:spcPct val="0"/>
              </a:spcAft>
              <a:defRPr/>
            </a:pPr>
            <a:fld id="{95C3ACB1-9D5B-4C50-8733-64C120A39E65}" type="slidenum">
              <a:rPr lang="en-US" sz="1600" smtClean="0">
                <a:solidFill>
                  <a:srgbClr val="FFFFFF"/>
                </a:solidFill>
                <a:latin typeface="Arial" charset="0"/>
              </a:rPr>
              <a:pPr algn="r" fontAlgn="base">
                <a:spcBef>
                  <a:spcPct val="50000"/>
                </a:spcBef>
                <a:spcAft>
                  <a:spcPct val="0"/>
                </a:spcAft>
                <a:defRPr/>
              </a:pPr>
              <a:t>‹#›</a:t>
            </a:fld>
            <a:endParaRPr lang="en-US" sz="1600" dirty="0">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80" r:id="rId4"/>
    <p:sldLayoutId id="2147483681" r:id="rId5"/>
    <p:sldLayoutId id="2147483682" r:id="rId6"/>
    <p:sldLayoutId id="2147483683" r:id="rId7"/>
    <p:sldLayoutId id="2147483684" r:id="rId8"/>
    <p:sldLayoutId id="2147483687" r:id="rId9"/>
    <p:sldLayoutId id="2147483688" r:id="rId10"/>
    <p:sldLayoutId id="2147483701" r:id="rId11"/>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4" Type="http://schemas.openxmlformats.org/officeDocument/2006/relationships/oleObject" Target="../embeddings/oleObject9.bin"/><Relationship Id="rId4" Type="http://schemas.openxmlformats.org/officeDocument/2006/relationships/oleObject" Target="../embeddings/oleObject1.bin"/><Relationship Id="rId7" Type="http://schemas.openxmlformats.org/officeDocument/2006/relationships/oleObject" Target="../embeddings/oleObject3.bin"/><Relationship Id="rId11" Type="http://schemas.openxmlformats.org/officeDocument/2006/relationships/image" Target="../media/image33.wmf"/><Relationship Id="rId1" Type="http://schemas.openxmlformats.org/officeDocument/2006/relationships/vmlDrawing" Target="../drawings/vmlDrawing1.vml"/><Relationship Id="rId6" Type="http://schemas.openxmlformats.org/officeDocument/2006/relationships/oleObject" Target="../embeddings/oleObject2.bin"/><Relationship Id="rId8" Type="http://schemas.openxmlformats.org/officeDocument/2006/relationships/oleObject" Target="../embeddings/oleObject4.bin"/><Relationship Id="rId13" Type="http://schemas.openxmlformats.org/officeDocument/2006/relationships/oleObject" Target="../embeddings/oleObject8.bin"/><Relationship Id="rId10" Type="http://schemas.openxmlformats.org/officeDocument/2006/relationships/oleObject" Target="../embeddings/oleObject6.bin"/><Relationship Id="rId5" Type="http://schemas.openxmlformats.org/officeDocument/2006/relationships/image" Target="../media/image32.wmf"/><Relationship Id="rId12" Type="http://schemas.openxmlformats.org/officeDocument/2006/relationships/oleObject" Target="../embeddings/oleObject7.bin"/><Relationship Id="rId2" Type="http://schemas.openxmlformats.org/officeDocument/2006/relationships/slideLayout" Target="../slideLayouts/slideLayout10.xml"/><Relationship Id="rId9" Type="http://schemas.openxmlformats.org/officeDocument/2006/relationships/oleObject" Target="../embeddings/oleObject5.bin"/><Relationship Id="rId3"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6" Type="http://schemas.openxmlformats.org/officeDocument/2006/relationships/image" Target="../media/image38.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 Id="rId5"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6" Type="http://schemas.openxmlformats.org/officeDocument/2006/relationships/image" Target="../media/image44.pn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wmf"/><Relationship Id="rId5"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51.emf"/><Relationship Id="rId1" Type="http://schemas.openxmlformats.org/officeDocument/2006/relationships/slideLayout" Target="../slideLayouts/slideLayout10.xml"/><Relationship Id="rId2" Type="http://schemas.openxmlformats.org/officeDocument/2006/relationships/image" Target="../media/image20.png"/><Relationship Id="rId3" Type="http://schemas.openxmlformats.org/officeDocument/2006/relationships/image" Target="../media/image19.pn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4" Type="http://schemas.openxmlformats.org/officeDocument/2006/relationships/oleObject" Target="../embeddings/Microsoft_Equation1.bin"/><Relationship Id="rId5" Type="http://schemas.openxmlformats.org/officeDocument/2006/relationships/image" Target="../media/image53.jpeg"/><Relationship Id="rId7" Type="http://schemas.openxmlformats.org/officeDocument/2006/relationships/image" Target="../media/image55.png"/><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notesSlide" Target="../notesSlides/notesSlide10.xml"/><Relationship Id="rId6"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3" Type="http://schemas.openxmlformats.org/officeDocument/2006/relationships/image" Target="../media/image1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6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slideLayout" Target="../slideLayouts/slideLayout10.xml"/><Relationship Id="rId2" Type="http://schemas.openxmlformats.org/officeDocument/2006/relationships/image" Target="../media/image62.jpeg"/><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4" Type="http://schemas.openxmlformats.org/officeDocument/2006/relationships/image" Target="../media/image7.jpeg"/><Relationship Id="rId10" Type="http://schemas.openxmlformats.org/officeDocument/2006/relationships/image" Target="../media/image13.png"/><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5.png"/><Relationship Id="rId9" Type="http://schemas.openxmlformats.org/officeDocument/2006/relationships/image" Target="../media/image12.png"/><Relationship Id="rId3" Type="http://schemas.openxmlformats.org/officeDocument/2006/relationships/image" Target="../media/image6.png"/><Relationship Id="rId6" Type="http://schemas.openxmlformats.org/officeDocument/2006/relationships/image" Target="../media/image9.jpeg"/></Relationships>
</file>

<file path=ppt/slides/_rels/slide30.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10.xml"/><Relationship Id="rId2" Type="http://schemas.openxmlformats.org/officeDocument/2006/relationships/image" Target="../media/image65.png"/><Relationship Id="rId3" Type="http://schemas.openxmlformats.org/officeDocument/2006/relationships/image" Target="../media/image66.gif"/><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11.emf"/><Relationship Id="rId4" Type="http://schemas.openxmlformats.org/officeDocument/2006/relationships/image" Target="../media/image7.jpeg"/><Relationship Id="rId10" Type="http://schemas.openxmlformats.org/officeDocument/2006/relationships/image" Target="../media/image13.png"/><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5.png"/><Relationship Id="rId9" Type="http://schemas.openxmlformats.org/officeDocument/2006/relationships/image" Target="../media/image12.png"/><Relationship Id="rId3" Type="http://schemas.openxmlformats.org/officeDocument/2006/relationships/image" Target="../media/image6.png"/><Relationship Id="rId6"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image" Target="../media/image17.jpeg"/><Relationship Id="rId4" Type="http://schemas.openxmlformats.org/officeDocument/2006/relationships/image" Target="../media/image15.jpeg"/><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4.jpe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image" Target="../media/image18.png"/><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auto">
          <a:xfrm>
            <a:off x="0" y="609600"/>
            <a:ext cx="9144000" cy="54102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 name="Rectangle 2"/>
          <p:cNvSpPr txBox="1">
            <a:spLocks noChangeArrowheads="1"/>
          </p:cNvSpPr>
          <p:nvPr/>
        </p:nvSpPr>
        <p:spPr bwMode="auto">
          <a:xfrm>
            <a:off x="0" y="566956"/>
            <a:ext cx="9144000" cy="3429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US" sz="3600" b="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Jefferson Laboratory</a:t>
            </a:r>
          </a:p>
          <a:p>
            <a:pPr algn="ctr"/>
            <a:r>
              <a:rPr lang="en-US" sz="3600" b="1" i="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Science Overview</a:t>
            </a: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r>
              <a:rPr lang="en-US" sz="3600" b="1" dirty="0">
                <a:solidFill>
                  <a:srgbClr val="000000"/>
                </a:solidFill>
                <a:latin typeface="Arial" pitchFamily="34" charset="0"/>
                <a:cs typeface="Arial" pitchFamily="34" charset="0"/>
              </a:rPr>
              <a:t> </a:t>
            </a:r>
          </a:p>
        </p:txBody>
      </p:sp>
      <p:sp>
        <p:nvSpPr>
          <p:cNvPr id="7" name="TextBox 6"/>
          <p:cNvSpPr txBox="1"/>
          <p:nvPr/>
        </p:nvSpPr>
        <p:spPr>
          <a:xfrm>
            <a:off x="0" y="6096000"/>
            <a:ext cx="4998804" cy="923330"/>
          </a:xfrm>
          <a:prstGeom prst="rect">
            <a:avLst/>
          </a:prstGeom>
          <a:noFill/>
        </p:spPr>
        <p:txBody>
          <a:bodyPr wrap="square" rtlCol="0">
            <a:spAutoFit/>
          </a:bodyPr>
          <a:lstStyle/>
          <a:p>
            <a:r>
              <a:rPr lang="en-US" dirty="0" smtClean="0">
                <a:solidFill>
                  <a:srgbClr val="FFFFFF"/>
                </a:solidFill>
                <a:latin typeface="Arial" pitchFamily="34" charset="0"/>
                <a:cs typeface="Arial" pitchFamily="34" charset="0"/>
              </a:rPr>
              <a:t>DOE/ONP S&amp;T Review</a:t>
            </a:r>
          </a:p>
          <a:p>
            <a:r>
              <a:rPr lang="en-US" dirty="0" smtClean="0">
                <a:solidFill>
                  <a:srgbClr val="FFFFFF"/>
                </a:solidFill>
                <a:latin typeface="Arial" pitchFamily="34" charset="0"/>
                <a:cs typeface="Arial" pitchFamily="34" charset="0"/>
              </a:rPr>
              <a:t>May 9, 2012</a:t>
            </a:r>
          </a:p>
          <a:p>
            <a:endParaRPr lang="en-US" dirty="0"/>
          </a:p>
        </p:txBody>
      </p:sp>
      <p:pic>
        <p:nvPicPr>
          <p:cNvPr id="9" name="Picture 8" descr="JLab-13.jpg"/>
          <p:cNvPicPr>
            <a:picLocks noChangeAspect="1"/>
          </p:cNvPicPr>
          <p:nvPr/>
        </p:nvPicPr>
        <p:blipFill>
          <a:blip r:embed="rId4" cstate="print"/>
          <a:srcRect l="38494" t="28453" r="4167" b="18665"/>
          <a:stretch>
            <a:fillRect/>
          </a:stretch>
        </p:blipFill>
        <p:spPr>
          <a:xfrm>
            <a:off x="0" y="1981200"/>
            <a:ext cx="9144000" cy="4038600"/>
          </a:xfrm>
          <a:prstGeom prst="rect">
            <a:avLst/>
          </a:prstGeom>
        </p:spPr>
      </p:pic>
      <p:pic>
        <p:nvPicPr>
          <p:cNvPr id="8" name="Picture 2" descr="C:\Users\stewartm\Desktop\Edited Photos\JLab (requested Angle #3).jpg"/>
          <p:cNvPicPr>
            <a:picLocks noChangeAspect="1" noChangeArrowheads="1"/>
          </p:cNvPicPr>
          <p:nvPr/>
        </p:nvPicPr>
        <p:blipFill>
          <a:blip r:embed="rId5" cstate="print"/>
          <a:srcRect l="26821" t="11753" r="10342"/>
          <a:stretch>
            <a:fillRect/>
          </a:stretch>
        </p:blipFill>
        <p:spPr bwMode="auto">
          <a:xfrm>
            <a:off x="0" y="1828800"/>
            <a:ext cx="9144000" cy="4191000"/>
          </a:xfrm>
          <a:prstGeom prst="rect">
            <a:avLst/>
          </a:prstGeom>
          <a:noFill/>
        </p:spPr>
      </p:pic>
      <p:sp>
        <p:nvSpPr>
          <p:cNvPr id="6" name="Rectangle 8"/>
          <p:cNvSpPr>
            <a:spLocks noChangeArrowheads="1"/>
          </p:cNvSpPr>
          <p:nvPr/>
        </p:nvSpPr>
        <p:spPr bwMode="auto">
          <a:xfrm>
            <a:off x="6019800" y="1828800"/>
            <a:ext cx="3124200" cy="459100"/>
          </a:xfrm>
          <a:prstGeom prst="rect">
            <a:avLst/>
          </a:prstGeom>
          <a:gradFill>
            <a:gsLst>
              <a:gs pos="0">
                <a:srgbClr val="49701E"/>
              </a:gs>
              <a:gs pos="50000">
                <a:schemeClr val="accent1">
                  <a:shade val="67500"/>
                  <a:satMod val="115000"/>
                </a:schemeClr>
              </a:gs>
              <a:gs pos="100000">
                <a:schemeClr val="accent1">
                  <a:shade val="100000"/>
                  <a:satMod val="115000"/>
                </a:schemeClr>
              </a:gs>
            </a:gsLst>
            <a:lin ang="16200000" scaled="0"/>
          </a:gradFill>
          <a:ln w="12700">
            <a:noFill/>
            <a:miter lim="800000"/>
            <a:headEnd/>
            <a:tailEnd/>
          </a:ln>
        </p:spPr>
        <p:txBody>
          <a:bodyPr wrap="square" lIns="90487" tIns="44450" rIns="90487" bIns="44450">
            <a:spAutoFit/>
          </a:bodyPr>
          <a:lstStyle/>
          <a:p>
            <a:pPr algn="ctr"/>
            <a:r>
              <a:rPr lang="en-US" sz="2400" b="1" dirty="0" smtClean="0">
                <a:solidFill>
                  <a:srgbClr val="FFFFFF"/>
                </a:solidFill>
                <a:latin typeface="Arial" pitchFamily="34" charset="0"/>
                <a:cs typeface="Arial" pitchFamily="34" charset="0"/>
              </a:rPr>
              <a:t>R. D. </a:t>
            </a:r>
            <a:r>
              <a:rPr lang="en-US" sz="2400" b="1" dirty="0" err="1" smtClean="0">
                <a:solidFill>
                  <a:srgbClr val="FFFFFF"/>
                </a:solidFill>
                <a:latin typeface="Arial" pitchFamily="34" charset="0"/>
                <a:cs typeface="Arial" pitchFamily="34" charset="0"/>
              </a:rPr>
              <a:t>McKeown</a:t>
            </a:r>
            <a:endParaRPr lang="en-US" sz="2400" b="1" dirty="0" smtClean="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24825"/>
            <a:ext cx="9144000" cy="584775"/>
          </a:xfrm>
          <a:prstGeom prst="rect">
            <a:avLst/>
          </a:prstGeom>
          <a:noFill/>
        </p:spPr>
        <p:txBody>
          <a:bodyPr wrap="square" rtlCol="0">
            <a:spAutoFit/>
          </a:bodyPr>
          <a:lstStyle/>
          <a:p>
            <a:pPr algn="ctr" defTabSz="457200" fontAlgn="auto">
              <a:spcBef>
                <a:spcPts val="0"/>
              </a:spcBef>
              <a:spcAft>
                <a:spcPts val="0"/>
              </a:spcAft>
            </a:pPr>
            <a:r>
              <a:rPr lang="en-US" sz="3200" b="1" dirty="0" smtClean="0">
                <a:latin typeface="Arial" pitchFamily="34" charset="0"/>
                <a:cs typeface="Arial" pitchFamily="34" charset="0"/>
              </a:rPr>
              <a:t>CLAS12 Experiments – Optimal Running </a:t>
            </a:r>
            <a:endParaRPr lang="en-US" sz="3200" b="1" dirty="0">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935636633"/>
              </p:ext>
            </p:extLst>
          </p:nvPr>
        </p:nvGraphicFramePr>
        <p:xfrm>
          <a:off x="9525" y="714375"/>
          <a:ext cx="9115425" cy="5727314"/>
        </p:xfrm>
        <a:graphic>
          <a:graphicData uri="http://schemas.openxmlformats.org/drawingml/2006/table">
            <a:tbl>
              <a:tblPr firstRow="1" bandRow="1">
                <a:tableStyleId>{5940675A-B579-460E-94D1-54222C63F5DA}</a:tableStyleId>
              </a:tblPr>
              <a:tblGrid>
                <a:gridCol w="968829"/>
                <a:gridCol w="2652771"/>
                <a:gridCol w="837461"/>
                <a:gridCol w="540659"/>
                <a:gridCol w="473102"/>
                <a:gridCol w="667346"/>
                <a:gridCol w="1002222"/>
                <a:gridCol w="657679"/>
                <a:gridCol w="552451"/>
                <a:gridCol w="762905"/>
              </a:tblGrid>
              <a:tr h="360634">
                <a:tc>
                  <a:txBody>
                    <a:bodyPr/>
                    <a:lstStyle/>
                    <a:p>
                      <a:r>
                        <a:rPr lang="en-US" sz="900" b="0" i="0" dirty="0" smtClean="0">
                          <a:latin typeface="Arial Narrow"/>
                          <a:cs typeface="Arial Narrow"/>
                        </a:rPr>
                        <a:t>Proposal</a:t>
                      </a:r>
                      <a:endParaRPr lang="en-US" sz="900" b="0" i="0" dirty="0">
                        <a:latin typeface="Arial Narrow"/>
                        <a:cs typeface="Arial Narrow"/>
                      </a:endParaRPr>
                    </a:p>
                  </a:txBody>
                  <a:tcPr marL="92637" marR="92637" marT="46319" marB="46319">
                    <a:lnL w="19050" cap="flat" cmpd="sng" algn="ctr">
                      <a:solidFill>
                        <a:scrgbClr r="0" g="0" b="0"/>
                      </a:solidFill>
                      <a:prstDash val="solid"/>
                      <a:round/>
                      <a:headEnd type="none" w="med" len="med"/>
                      <a:tailEnd type="none" w="med" len="med"/>
                    </a:lnL>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latin typeface="Arial Narrow"/>
                          <a:cs typeface="Arial Narrow"/>
                        </a:rPr>
                        <a:t>Physics</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latin typeface="Arial Narrow"/>
                          <a:cs typeface="Arial Narrow"/>
                        </a:rPr>
                        <a:t>Contact</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pPr algn="ctr"/>
                      <a:r>
                        <a:rPr lang="en-US" sz="900" b="0" i="0" dirty="0" smtClean="0">
                          <a:latin typeface="Arial Narrow"/>
                          <a:cs typeface="Arial Narrow"/>
                        </a:rPr>
                        <a:t>Rating</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pPr algn="ctr"/>
                      <a:r>
                        <a:rPr lang="en-US" sz="900" b="0" i="0" dirty="0" smtClean="0">
                          <a:latin typeface="Arial Narrow"/>
                          <a:cs typeface="Arial Narrow"/>
                        </a:rPr>
                        <a:t>Days</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solidFill>
                            <a:srgbClr val="0000FF"/>
                          </a:solidFill>
                          <a:latin typeface="Arial Narrow"/>
                          <a:cs typeface="Arial Narrow"/>
                        </a:rPr>
                        <a:t>Group </a:t>
                      </a:r>
                      <a:endParaRPr lang="en-US" sz="900" b="0" i="0" dirty="0">
                        <a:solidFill>
                          <a:srgbClr val="0000FF"/>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latin typeface="Arial Narrow"/>
                          <a:cs typeface="Arial Narrow"/>
                        </a:rPr>
                        <a:t>all</a:t>
                      </a:r>
                      <a:r>
                        <a:rPr lang="en-US" sz="900" b="0" i="0" baseline="0" dirty="0" smtClean="0">
                          <a:latin typeface="Arial Narrow"/>
                          <a:cs typeface="Arial Narrow"/>
                        </a:rPr>
                        <a:t> equipment available day 1</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latin typeface="Arial Narrow"/>
                          <a:cs typeface="Arial Narrow"/>
                        </a:rPr>
                        <a:t>Energy</a:t>
                      </a: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baseline="0" dirty="0" smtClean="0">
                          <a:solidFill>
                            <a:schemeClr val="tx1"/>
                          </a:solidFill>
                          <a:latin typeface="Arial Narrow"/>
                          <a:cs typeface="Arial Narrow"/>
                        </a:rPr>
                        <a:t>Group</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c>
                  <a:txBody>
                    <a:bodyPr/>
                    <a:lstStyle/>
                    <a:p>
                      <a:r>
                        <a:rPr lang="en-US" sz="900" b="0" i="0" dirty="0" smtClean="0">
                          <a:latin typeface="Arial Narrow"/>
                          <a:cs typeface="Arial Narrow"/>
                        </a:rPr>
                        <a:t>Target</a:t>
                      </a:r>
                      <a:endParaRPr lang="en-US" sz="900" b="0" i="0" dirty="0">
                        <a:latin typeface="Arial Narrow"/>
                        <a:cs typeface="Arial Narrow"/>
                      </a:endParaRPr>
                    </a:p>
                  </a:txBody>
                  <a:tcPr marL="92637" marR="92637" marT="46319" marB="46319">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chemeClr val="bg1"/>
                    </a:solidFill>
                  </a:tcPr>
                </a:tc>
              </a:tr>
              <a:tr h="225838">
                <a:tc>
                  <a:txBody>
                    <a:bodyPr/>
                    <a:lstStyle/>
                    <a:p>
                      <a:r>
                        <a:rPr lang="en-US" sz="900" b="0" i="0" dirty="0" smtClean="0">
                          <a:solidFill>
                            <a:schemeClr val="tx1"/>
                          </a:solidFill>
                          <a:latin typeface="Arial Narrow"/>
                          <a:cs typeface="Arial Narrow"/>
                        </a:rPr>
                        <a:t>E12-07-104</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a:txBody>
                    <a:bodyPr/>
                    <a:lstStyle/>
                    <a:p>
                      <a:r>
                        <a:rPr lang="en-US" sz="900" b="0" i="0" dirty="0" smtClean="0">
                          <a:solidFill>
                            <a:schemeClr val="tx1"/>
                          </a:solidFill>
                          <a:latin typeface="Arial Narrow"/>
                          <a:cs typeface="Arial Narrow"/>
                        </a:rPr>
                        <a:t>Neutron magnetic form factor</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a:txBody>
                    <a:bodyPr/>
                    <a:lstStyle/>
                    <a:p>
                      <a:r>
                        <a:rPr lang="en-US" sz="900" b="0" i="0" dirty="0" smtClean="0">
                          <a:solidFill>
                            <a:schemeClr val="tx1"/>
                          </a:solidFill>
                          <a:latin typeface="Arial Narrow"/>
                          <a:cs typeface="Arial Narrow"/>
                        </a:rPr>
                        <a:t>G. </a:t>
                      </a:r>
                      <a:r>
                        <a:rPr lang="en-US" sz="900" b="0" i="0" dirty="0" err="1" smtClean="0">
                          <a:solidFill>
                            <a:schemeClr val="tx1"/>
                          </a:solidFill>
                          <a:latin typeface="Arial Narrow"/>
                          <a:cs typeface="Arial Narrow"/>
                        </a:rPr>
                        <a:t>Gilfoyle</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a:txBody>
                    <a:bodyPr/>
                    <a:lstStyle/>
                    <a:p>
                      <a:pPr algn="ctr"/>
                      <a:r>
                        <a:rPr lang="en-US" sz="900" b="0" i="0" dirty="0" smtClean="0">
                          <a:solidFill>
                            <a:schemeClr val="tx1"/>
                          </a:solidFill>
                          <a:latin typeface="Arial Narrow"/>
                          <a:cs typeface="Arial Narrow"/>
                        </a:rPr>
                        <a:t>30</a:t>
                      </a: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row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smtClean="0">
                        <a:ln>
                          <a:noFill/>
                        </a:ln>
                        <a:solidFill>
                          <a:srgbClr val="0000FF"/>
                        </a:solidFill>
                        <a:effectLst/>
                        <a:latin typeface="Arial Narrow"/>
                        <a:cs typeface="Arial Narrow"/>
                      </a:endParaRPr>
                    </a:p>
                    <a:p>
                      <a:pPr algn="ctr"/>
                      <a:endParaRPr kumimoji="0" lang="en-US" sz="900" b="1" i="0" u="none" strike="noStrike" cap="none" normalizeH="0" baseline="0" dirty="0" smtClean="0">
                        <a:ln>
                          <a:noFill/>
                        </a:ln>
                        <a:solidFill>
                          <a:srgbClr val="0000FF"/>
                        </a:solidFill>
                        <a:effectLst/>
                        <a:latin typeface="Arial Narrow"/>
                        <a:cs typeface="Arial Narrow"/>
                      </a:endParaRPr>
                    </a:p>
                    <a:p>
                      <a:pPr algn="ctr"/>
                      <a:r>
                        <a:rPr lang="en-US" sz="900" b="1" i="0" dirty="0" smtClean="0">
                          <a:solidFill>
                            <a:srgbClr val="0000FF"/>
                          </a:solidFill>
                          <a:latin typeface="Arial Narrow"/>
                          <a:cs typeface="Arial Narrow"/>
                        </a:rPr>
                        <a:t>90</a:t>
                      </a:r>
                      <a:endParaRPr lang="en-US" sz="900" b="1" i="0" dirty="0">
                        <a:solidFill>
                          <a:srgbClr val="0000FF"/>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rowSpan="5">
                  <a:txBody>
                    <a:bodyPr/>
                    <a:lstStyle/>
                    <a:p>
                      <a:r>
                        <a:rPr lang="en-US" sz="900" b="0" i="0" dirty="0" smtClean="0">
                          <a:latin typeface="Arial Narrow"/>
                          <a:cs typeface="Arial Narrow"/>
                        </a:rPr>
                        <a:t>Neutron detector</a:t>
                      </a:r>
                    </a:p>
                    <a:p>
                      <a:r>
                        <a:rPr lang="en-US" sz="900" b="0" i="0" dirty="0" smtClean="0">
                          <a:latin typeface="Arial Narrow"/>
                          <a:cs typeface="Arial Narrow"/>
                        </a:rPr>
                        <a:t>RICH</a:t>
                      </a:r>
                    </a:p>
                    <a:p>
                      <a:r>
                        <a:rPr lang="en-US" sz="900" b="0" i="0" dirty="0" smtClean="0">
                          <a:latin typeface="Arial Narrow"/>
                          <a:cs typeface="Arial Narrow"/>
                        </a:rPr>
                        <a:t>IC</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rowSpan="5">
                  <a:txBody>
                    <a:bodyPr/>
                    <a:lstStyle/>
                    <a:p>
                      <a:endParaRPr lang="en-US" sz="900" b="0" i="0" dirty="0" smtClean="0">
                        <a:latin typeface="Arial Narrow"/>
                        <a:cs typeface="Arial Narrow"/>
                      </a:endParaRPr>
                    </a:p>
                    <a:p>
                      <a:endParaRPr lang="en-US" sz="900" b="0" i="0" dirty="0" smtClean="0">
                        <a:latin typeface="Arial Narrow"/>
                        <a:cs typeface="Arial Narrow"/>
                      </a:endParaRPr>
                    </a:p>
                    <a:p>
                      <a:r>
                        <a:rPr lang="en-US" sz="900" b="0" i="0" dirty="0" smtClean="0">
                          <a:latin typeface="Arial Narrow"/>
                          <a:cs typeface="Arial Narrow"/>
                        </a:rPr>
                        <a:t>11</a:t>
                      </a:r>
                    </a:p>
                    <a:p>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rowSpan="5">
                  <a:txBody>
                    <a:bodyPr/>
                    <a:lstStyle/>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r>
                        <a:rPr lang="en-US" sz="900" b="0" i="0" dirty="0" smtClean="0">
                          <a:solidFill>
                            <a:schemeClr val="tx1"/>
                          </a:solidFill>
                          <a:latin typeface="Arial Narrow"/>
                          <a:cs typeface="Arial Narrow"/>
                        </a:rPr>
                        <a:t>A</a:t>
                      </a:r>
                    </a:p>
                    <a:p>
                      <a:pPr algn="ctr"/>
                      <a:endParaRPr lang="en-US" sz="900" b="0" i="0" dirty="0">
                        <a:solidFill>
                          <a:schemeClr val="tx1"/>
                        </a:solidFill>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c rowSpan="5">
                  <a:txBody>
                    <a:bodyPr/>
                    <a:lstStyle/>
                    <a:p>
                      <a:pPr algn="ctr"/>
                      <a:r>
                        <a:rPr lang="en-US" sz="900" b="0" i="0" dirty="0" smtClean="0">
                          <a:latin typeface="Arial Narrow"/>
                          <a:cs typeface="Arial Narrow"/>
                        </a:rPr>
                        <a:t>liquid</a:t>
                      </a:r>
                    </a:p>
                    <a:p>
                      <a:pPr algn="ctr"/>
                      <a:r>
                        <a:rPr lang="en-US" sz="900" b="0" i="0" dirty="0" smtClean="0">
                          <a:latin typeface="Arial Narrow"/>
                          <a:cs typeface="Arial Narrow"/>
                        </a:rPr>
                        <a:t>D</a:t>
                      </a:r>
                      <a:r>
                        <a:rPr lang="en-US" sz="900" b="0" i="0" baseline="-25000" dirty="0" smtClean="0">
                          <a:latin typeface="Arial Narrow"/>
                          <a:cs typeface="Arial Narrow"/>
                        </a:rPr>
                        <a:t>2</a:t>
                      </a:r>
                      <a:r>
                        <a:rPr lang="en-US" sz="900" b="0" i="0" dirty="0" smtClean="0">
                          <a:latin typeface="Arial Narrow"/>
                          <a:cs typeface="Arial Narrow"/>
                        </a:rPr>
                        <a:t> target</a:t>
                      </a:r>
                      <a:endParaRPr lang="en-US" sz="900" b="0" i="0" dirty="0">
                        <a:latin typeface="Arial Narrow"/>
                        <a:cs typeface="Arial Narrow"/>
                      </a:endParaRPr>
                    </a:p>
                  </a:txBody>
                  <a:tcPr marL="92637" marR="92637" marT="46319" marB="46319">
                    <a:lnT w="19050" cap="flat" cmpd="sng" algn="ctr">
                      <a:solidFill>
                        <a:scrgbClr r="0" g="0" b="0"/>
                      </a:solidFill>
                      <a:prstDash val="solid"/>
                      <a:round/>
                      <a:headEnd type="none" w="med" len="med"/>
                      <a:tailEnd type="none" w="med" len="med"/>
                    </a:lnT>
                    <a:solidFill>
                      <a:srgbClr val="660066">
                        <a:alpha val="25000"/>
                      </a:srgbClr>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PR12-11-109 (a)</a:t>
                      </a:r>
                    </a:p>
                  </a:txBody>
                  <a:tcPr marL="92637" marR="92637" marT="46319" marB="46319" horzOverflow="overflow">
                    <a:solidFill>
                      <a:srgbClr val="660066">
                        <a:alpha val="25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normalizeH="0" baseline="0" dirty="0" err="1" smtClean="0">
                          <a:ln>
                            <a:noFill/>
                          </a:ln>
                          <a:solidFill>
                            <a:schemeClr val="tx1"/>
                          </a:solidFill>
                          <a:effectLst/>
                          <a:latin typeface="Arial Narrow"/>
                          <a:ea typeface="Times New Roman" pitchFamily="-65" charset="0"/>
                          <a:cs typeface="Arial Narrow"/>
                        </a:rPr>
                        <a:t>Dihadron</a:t>
                      </a:r>
                      <a:r>
                        <a:rPr kumimoji="0" lang="en-US" sz="900" b="0" i="0" u="none" strike="noStrike" kern="1200" cap="none" normalizeH="0" baseline="0" dirty="0" smtClean="0">
                          <a:ln>
                            <a:noFill/>
                          </a:ln>
                          <a:solidFill>
                            <a:schemeClr val="tx1"/>
                          </a:solidFill>
                          <a:effectLst/>
                          <a:latin typeface="Arial Narrow"/>
                          <a:ea typeface="Times New Roman" pitchFamily="-65" charset="0"/>
                          <a:cs typeface="Arial Narrow"/>
                        </a:rPr>
                        <a:t> DIS production</a:t>
                      </a:r>
                    </a:p>
                  </a:txBody>
                  <a:tcPr marL="92637" marR="92637" marT="46319" marB="46319" horzOverflow="overflow">
                    <a:solidFill>
                      <a:srgbClr val="660066">
                        <a:alpha val="25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Arial Narrow"/>
                          <a:ea typeface="Times New Roman" pitchFamily="-65" charset="0"/>
                          <a:cs typeface="Arial Narrow"/>
                        </a:rPr>
                        <a:t>Avakian</a:t>
                      </a:r>
                      <a:endParaRPr kumimoji="0" lang="en-US" sz="900" b="0" i="0" u="none" strike="noStrike" cap="none" normalizeH="0" baseline="0" dirty="0" smtClean="0">
                        <a:ln>
                          <a:noFill/>
                        </a:ln>
                        <a:solidFill>
                          <a:schemeClr val="tx1"/>
                        </a:solidFill>
                        <a:effectLst/>
                        <a:latin typeface="Arial Narrow"/>
                        <a:ea typeface="Times New Roman" pitchFamily="-65" charset="0"/>
                        <a:cs typeface="Arial Narrow"/>
                      </a:endParaRPr>
                    </a:p>
                  </a:txBody>
                  <a:tcPr marL="92637" marR="92637" marT="46319" marB="46319" horzOverflow="overflow">
                    <a:solidFill>
                      <a:srgbClr val="660066">
                        <a:alpha val="25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Narrow"/>
                        <a:cs typeface="Arial Narrow"/>
                      </a:endParaRPr>
                    </a:p>
                  </a:txBody>
                  <a:tcPr marL="92637" marR="92637" marT="46319" marB="46319" horzOverflow="overflow">
                    <a:solidFill>
                      <a:srgbClr val="660066">
                        <a:alpha val="25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Narrow"/>
                        <a:cs typeface="Arial Narrow"/>
                      </a:endParaRPr>
                    </a:p>
                  </a:txBody>
                  <a:tcPr marL="92637" marR="92637" marT="46319" marB="46319" horzOverflow="overflow">
                    <a:solidFill>
                      <a:srgbClr val="660066">
                        <a:alpha val="25000"/>
                      </a:srgbClr>
                    </a:solid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dirty="0">
                        <a:ln>
                          <a:noFill/>
                        </a:ln>
                        <a:solidFill>
                          <a:schemeClr val="tx1"/>
                        </a:solidFill>
                        <a:effectLst/>
                        <a:latin typeface="+mj-lt"/>
                      </a:endParaRPr>
                    </a:p>
                  </a:txBody>
                  <a:tcPr horzOverflow="overflow">
                    <a:solidFill>
                      <a:srgbClr val="D6A6F5"/>
                    </a:solid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1" u="none" strike="noStrike" cap="none" normalizeH="0" baseline="0" dirty="0">
                        <a:ln>
                          <a:noFill/>
                        </a:ln>
                        <a:solidFill>
                          <a:srgbClr val="000000"/>
                        </a:solidFill>
                        <a:effectLst/>
                        <a:latin typeface="+mj-lt"/>
                      </a:endParaRPr>
                    </a:p>
                  </a:txBody>
                  <a:tcPr horzOverflow="overflow">
                    <a:solidFill>
                      <a:srgbClr val="D6A6F5"/>
                    </a:solidFill>
                  </a:tcPr>
                </a:tc>
                <a:tc vMerge="1">
                  <a:txBody>
                    <a:bodyPr/>
                    <a:lstStyle/>
                    <a:p>
                      <a:pPr algn="l"/>
                      <a:endParaRPr lang="en-US" sz="900" b="0" dirty="0"/>
                    </a:p>
                  </a:txBody>
                  <a:tcPr>
                    <a:solidFill>
                      <a:srgbClr val="D6A6F5"/>
                    </a:solidFill>
                  </a:tcPr>
                </a:tc>
                <a:tc vMerge="1">
                  <a:txBody>
                    <a:bodyPr/>
                    <a:lstStyle/>
                    <a:p>
                      <a:pPr algn="l"/>
                      <a:endParaRPr lang="en-US" sz="900" b="1" dirty="0">
                        <a:solidFill>
                          <a:schemeClr val="tx1"/>
                        </a:solidFill>
                      </a:endParaRPr>
                    </a:p>
                  </a:txBody>
                  <a:tcPr>
                    <a:solidFill>
                      <a:srgbClr val="D6A6F5"/>
                    </a:solidFill>
                  </a:tcPr>
                </a:tc>
                <a:tc vMerge="1">
                  <a:txBody>
                    <a:bodyPr/>
                    <a:lstStyle/>
                    <a:p>
                      <a:pPr algn="l"/>
                      <a:endParaRPr lang="en-US" sz="900" b="1" dirty="0"/>
                    </a:p>
                  </a:txBody>
                  <a:tcPr>
                    <a:solidFill>
                      <a:srgbClr val="D6A6F5"/>
                    </a:solidFill>
                  </a:tcPr>
                </a:tc>
              </a:tr>
              <a:tr h="225838">
                <a:tc>
                  <a:txBody>
                    <a:bodyPr/>
                    <a:lstStyle/>
                    <a:p>
                      <a:r>
                        <a:rPr lang="en-US" sz="900" b="0" i="0" dirty="0" smtClean="0">
                          <a:solidFill>
                            <a:schemeClr val="tx1"/>
                          </a:solidFill>
                          <a:latin typeface="Arial Narrow"/>
                          <a:cs typeface="Arial Narrow"/>
                        </a:rPr>
                        <a:t>E12-09-007a</a:t>
                      </a:r>
                      <a:endParaRPr lang="en-US" sz="900" b="0" i="0" dirty="0">
                        <a:solidFill>
                          <a:schemeClr val="tx1"/>
                        </a:solidFill>
                        <a:latin typeface="Arial Narrow"/>
                        <a:cs typeface="Arial Narrow"/>
                      </a:endParaRPr>
                    </a:p>
                  </a:txBody>
                  <a:tcPr marL="92637" marR="92637" marT="46319" marB="46319" horzOverflow="overflow">
                    <a:solidFill>
                      <a:srgbClr val="660066">
                        <a:alpha val="25000"/>
                      </a:srgbClr>
                    </a:solidFill>
                  </a:tcPr>
                </a:tc>
                <a:tc>
                  <a:txBody>
                    <a:bodyPr/>
                    <a:lstStyle/>
                    <a:p>
                      <a:r>
                        <a:rPr lang="en-US" sz="900" b="0" i="0" dirty="0" smtClean="0">
                          <a:solidFill>
                            <a:schemeClr val="tx1"/>
                          </a:solidFill>
                          <a:latin typeface="Arial Narrow"/>
                          <a:cs typeface="Arial Narrow"/>
                        </a:rPr>
                        <a:t>Study of partonic distributions in</a:t>
                      </a:r>
                      <a:r>
                        <a:rPr lang="en-US" sz="900" b="0" i="0" baseline="0" dirty="0" smtClean="0">
                          <a:solidFill>
                            <a:schemeClr val="tx1"/>
                          </a:solidFill>
                          <a:latin typeface="Arial Narrow"/>
                          <a:cs typeface="Arial Narrow"/>
                        </a:rPr>
                        <a:t> SIDIS </a:t>
                      </a:r>
                      <a:r>
                        <a:rPr lang="en-US" sz="900" b="0" i="0" baseline="0" dirty="0" err="1" smtClean="0">
                          <a:solidFill>
                            <a:schemeClr val="tx1"/>
                          </a:solidFill>
                          <a:latin typeface="Arial Narrow"/>
                          <a:cs typeface="Arial Narrow"/>
                        </a:rPr>
                        <a:t>kaon</a:t>
                      </a:r>
                      <a:r>
                        <a:rPr lang="en-US" sz="900" b="0" i="0" baseline="0" dirty="0" smtClean="0">
                          <a:solidFill>
                            <a:schemeClr val="tx1"/>
                          </a:solidFill>
                          <a:latin typeface="Arial Narrow"/>
                          <a:cs typeface="Arial Narrow"/>
                        </a:rPr>
                        <a:t> production</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r>
                        <a:rPr lang="en-US" sz="900" b="0" i="0" dirty="0" smtClean="0">
                          <a:solidFill>
                            <a:schemeClr val="tx1"/>
                          </a:solidFill>
                          <a:latin typeface="Arial Narrow"/>
                          <a:cs typeface="Arial Narrow"/>
                        </a:rPr>
                        <a:t>K. </a:t>
                      </a:r>
                      <a:r>
                        <a:rPr lang="en-US" sz="900" b="0" i="0" dirty="0" err="1" smtClean="0">
                          <a:solidFill>
                            <a:schemeClr val="tx1"/>
                          </a:solidFill>
                          <a:latin typeface="Arial Narrow"/>
                          <a:cs typeface="Arial Narrow"/>
                        </a:rPr>
                        <a:t>Hafidi</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56</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vMerge="1">
                  <a:txBody>
                    <a:bodyPr/>
                    <a:lstStyle/>
                    <a:p>
                      <a:endParaRPr lang="en-US"/>
                    </a:p>
                  </a:txBody>
                  <a:tcPr/>
                </a:tc>
                <a:tc vMerge="1">
                  <a:txBody>
                    <a:bodyPr/>
                    <a:lstStyle/>
                    <a:p>
                      <a:endParaRPr lang="en-US" sz="900" b="0" i="0" dirty="0">
                        <a:latin typeface="Arial Narrow"/>
                        <a:cs typeface="Arial Narrow"/>
                      </a:endParaRPr>
                    </a:p>
                  </a:txBody>
                  <a:tcPr>
                    <a:solidFill>
                      <a:srgbClr val="D6A6F5"/>
                    </a:solidFill>
                  </a:tcPr>
                </a:tc>
                <a:tc vMerge="1">
                  <a:txBody>
                    <a:bodyPr/>
                    <a:lstStyle/>
                    <a:p>
                      <a:endParaRPr lang="en-US" sz="900" b="0" i="0" dirty="0">
                        <a:latin typeface="Arial Narrow"/>
                        <a:cs typeface="Arial Narrow"/>
                      </a:endParaRPr>
                    </a:p>
                  </a:txBody>
                  <a:tcPr>
                    <a:solidFill>
                      <a:srgbClr val="D6A6F5"/>
                    </a:solidFill>
                  </a:tcPr>
                </a:tc>
                <a:tc vMerge="1">
                  <a:txBody>
                    <a:bodyPr/>
                    <a:lstStyle/>
                    <a:p>
                      <a:pPr algn="ctr"/>
                      <a:endParaRPr lang="en-US" sz="900" b="0" i="0" dirty="0">
                        <a:solidFill>
                          <a:schemeClr val="tx1"/>
                        </a:solidFill>
                        <a:latin typeface="Arial Narrow"/>
                        <a:cs typeface="Arial Narrow"/>
                      </a:endParaRPr>
                    </a:p>
                  </a:txBody>
                  <a:tcPr>
                    <a:solidFill>
                      <a:srgbClr val="D6A6F5"/>
                    </a:solidFill>
                  </a:tcPr>
                </a:tc>
                <a:tc vMerge="1">
                  <a:txBody>
                    <a:bodyPr/>
                    <a:lstStyle/>
                    <a:p>
                      <a:pPr algn="ctr"/>
                      <a:endParaRPr lang="en-US" sz="900" b="0" i="0" dirty="0">
                        <a:latin typeface="Arial Narrow"/>
                        <a:cs typeface="Arial Narrow"/>
                      </a:endParaRPr>
                    </a:p>
                  </a:txBody>
                  <a:tcPr>
                    <a:solidFill>
                      <a:srgbClr val="D6A6F5"/>
                    </a:solidFill>
                  </a:tcPr>
                </a:tc>
              </a:tr>
              <a:tr h="225838">
                <a:tc>
                  <a:txBody>
                    <a:bodyPr/>
                    <a:lstStyle/>
                    <a:p>
                      <a:r>
                        <a:rPr lang="en-US" sz="900" b="0" i="0" dirty="0" smtClean="0">
                          <a:solidFill>
                            <a:schemeClr val="tx1"/>
                          </a:solidFill>
                          <a:latin typeface="Arial Narrow"/>
                          <a:cs typeface="Arial Narrow"/>
                        </a:rPr>
                        <a:t>E12-09-008</a:t>
                      </a:r>
                      <a:endParaRPr lang="en-US" sz="900" b="0" i="0" dirty="0">
                        <a:solidFill>
                          <a:schemeClr val="tx1"/>
                        </a:solidFill>
                        <a:latin typeface="Arial Narrow"/>
                        <a:cs typeface="Arial Narrow"/>
                      </a:endParaRPr>
                    </a:p>
                  </a:txBody>
                  <a:tcPr marL="92637" marR="92637" marT="46319" marB="46319" horzOverflow="overflow">
                    <a:solidFill>
                      <a:srgbClr val="660066">
                        <a:alpha val="25000"/>
                      </a:srgbClr>
                    </a:solidFill>
                  </a:tcPr>
                </a:tc>
                <a:tc>
                  <a:txBody>
                    <a:bodyPr/>
                    <a:lstStyle/>
                    <a:p>
                      <a:r>
                        <a:rPr lang="en-US" sz="900" b="0" i="0" dirty="0" smtClean="0">
                          <a:solidFill>
                            <a:schemeClr val="tx1"/>
                          </a:solidFill>
                          <a:latin typeface="Arial Narrow"/>
                          <a:cs typeface="Arial Narrow"/>
                        </a:rPr>
                        <a:t>Boer-</a:t>
                      </a:r>
                      <a:r>
                        <a:rPr lang="en-US" sz="900" b="0" i="0" dirty="0" err="1" smtClean="0">
                          <a:solidFill>
                            <a:schemeClr val="tx1"/>
                          </a:solidFill>
                          <a:latin typeface="Arial Narrow"/>
                          <a:cs typeface="Arial Narrow"/>
                        </a:rPr>
                        <a:t>Mulders</a:t>
                      </a:r>
                      <a:r>
                        <a:rPr lang="en-US" sz="900" b="0" i="0" dirty="0" smtClean="0">
                          <a:solidFill>
                            <a:schemeClr val="tx1"/>
                          </a:solidFill>
                          <a:latin typeface="Arial Narrow"/>
                          <a:cs typeface="Arial Narrow"/>
                        </a:rPr>
                        <a:t> asymmetry in K SIDIS </a:t>
                      </a:r>
                      <a:r>
                        <a:rPr lang="en-US" sz="900" b="0" i="0" dirty="0" err="1" smtClean="0">
                          <a:solidFill>
                            <a:schemeClr val="tx1"/>
                          </a:solidFill>
                          <a:latin typeface="Arial Narrow"/>
                          <a:cs typeface="Arial Narrow"/>
                        </a:rPr>
                        <a:t>w</a:t>
                      </a:r>
                      <a:r>
                        <a:rPr lang="en-US" sz="900" b="0" i="0" dirty="0" smtClean="0">
                          <a:solidFill>
                            <a:schemeClr val="tx1"/>
                          </a:solidFill>
                          <a:latin typeface="Arial Narrow"/>
                          <a:cs typeface="Arial Narrow"/>
                        </a:rPr>
                        <a:t>/ H and D targets</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r>
                        <a:rPr lang="en-US" sz="900" b="0" i="0" dirty="0" smtClean="0">
                          <a:solidFill>
                            <a:schemeClr val="tx1"/>
                          </a:solidFill>
                          <a:latin typeface="Arial Narrow"/>
                          <a:cs typeface="Arial Narrow"/>
                        </a:rPr>
                        <a:t>M. </a:t>
                      </a:r>
                      <a:r>
                        <a:rPr lang="en-US" sz="900" b="0" i="0" dirty="0" err="1" smtClean="0">
                          <a:solidFill>
                            <a:schemeClr val="tx1"/>
                          </a:solidFill>
                          <a:latin typeface="Arial Narrow"/>
                          <a:cs typeface="Arial Narrow"/>
                        </a:rPr>
                        <a:t>Contalbrigo</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TBA</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vMerge="1">
                  <a:txBody>
                    <a:bodyPr/>
                    <a:lstStyle/>
                    <a:p>
                      <a:endParaRPr lang="en-US"/>
                    </a:p>
                  </a:txBody>
                  <a:tcPr/>
                </a:tc>
                <a:tc vMerge="1">
                  <a:txBody>
                    <a:bodyPr/>
                    <a:lstStyle/>
                    <a:p>
                      <a:endParaRPr lang="en-US" sz="900" b="0" i="0" dirty="0">
                        <a:latin typeface="Arial Narrow"/>
                        <a:cs typeface="Arial Narrow"/>
                      </a:endParaRPr>
                    </a:p>
                  </a:txBody>
                  <a:tcPr>
                    <a:solidFill>
                      <a:srgbClr val="D6A6F5"/>
                    </a:solidFill>
                  </a:tcPr>
                </a:tc>
                <a:tc vMerge="1">
                  <a:txBody>
                    <a:bodyPr/>
                    <a:lstStyle/>
                    <a:p>
                      <a:endParaRPr lang="en-US" sz="900" b="0" i="0" dirty="0">
                        <a:latin typeface="Arial Narrow"/>
                        <a:cs typeface="Arial Narrow"/>
                      </a:endParaRPr>
                    </a:p>
                  </a:txBody>
                  <a:tcPr>
                    <a:solidFill>
                      <a:srgbClr val="D6A6F5"/>
                    </a:solidFill>
                  </a:tcPr>
                </a:tc>
                <a:tc vMerge="1">
                  <a:txBody>
                    <a:bodyPr/>
                    <a:lstStyle/>
                    <a:p>
                      <a:pPr algn="ctr"/>
                      <a:endParaRPr lang="en-US" sz="900" b="0" i="0" dirty="0">
                        <a:solidFill>
                          <a:schemeClr val="tx1"/>
                        </a:solidFill>
                        <a:latin typeface="Arial Narrow"/>
                        <a:cs typeface="Arial Narrow"/>
                      </a:endParaRPr>
                    </a:p>
                  </a:txBody>
                  <a:tcPr>
                    <a:solidFill>
                      <a:srgbClr val="D6A6F5"/>
                    </a:solidFill>
                  </a:tcPr>
                </a:tc>
                <a:tc vMerge="1">
                  <a:txBody>
                    <a:bodyPr/>
                    <a:lstStyle/>
                    <a:p>
                      <a:pPr algn="ctr"/>
                      <a:endParaRPr lang="en-US" sz="900" b="0" i="0" dirty="0">
                        <a:latin typeface="Arial Narrow"/>
                        <a:cs typeface="Arial Narrow"/>
                      </a:endParaRPr>
                    </a:p>
                  </a:txBody>
                  <a:tcPr>
                    <a:solidFill>
                      <a:srgbClr val="D6A6F5"/>
                    </a:solidFill>
                  </a:tcPr>
                </a:tc>
              </a:tr>
              <a:tr h="225838">
                <a:tc>
                  <a:txBody>
                    <a:bodyPr/>
                    <a:lstStyle/>
                    <a:p>
                      <a:r>
                        <a:rPr lang="en-US" sz="900" b="0" i="0" dirty="0" smtClean="0">
                          <a:solidFill>
                            <a:schemeClr val="tx1"/>
                          </a:solidFill>
                          <a:latin typeface="Arial Narrow"/>
                          <a:cs typeface="Arial Narrow"/>
                        </a:rPr>
                        <a:t>11-003</a:t>
                      </a:r>
                      <a:endParaRPr lang="en-US" sz="900" b="0" i="0" dirty="0">
                        <a:solidFill>
                          <a:schemeClr val="tx1"/>
                        </a:solidFill>
                        <a:latin typeface="Arial Narrow"/>
                        <a:cs typeface="Arial Narrow"/>
                      </a:endParaRPr>
                    </a:p>
                  </a:txBody>
                  <a:tcPr marL="92637" marR="92637" marT="46319" marB="46319" horzOverflow="overflow">
                    <a:solidFill>
                      <a:srgbClr val="660066">
                        <a:alpha val="25000"/>
                      </a:srgbClr>
                    </a:solidFill>
                  </a:tcPr>
                </a:tc>
                <a:tc>
                  <a:txBody>
                    <a:bodyPr/>
                    <a:lstStyle/>
                    <a:p>
                      <a:r>
                        <a:rPr lang="en-US" sz="900" b="0" i="0" dirty="0" smtClean="0">
                          <a:solidFill>
                            <a:schemeClr val="tx1"/>
                          </a:solidFill>
                          <a:latin typeface="Arial Narrow"/>
                          <a:cs typeface="Arial Narrow"/>
                        </a:rPr>
                        <a:t>DVCS</a:t>
                      </a:r>
                      <a:r>
                        <a:rPr lang="en-US" sz="900" b="0" i="0" baseline="0" dirty="0" smtClean="0">
                          <a:solidFill>
                            <a:schemeClr val="tx1"/>
                          </a:solidFill>
                          <a:latin typeface="Arial Narrow"/>
                          <a:cs typeface="Arial Narrow"/>
                        </a:rPr>
                        <a:t> </a:t>
                      </a:r>
                      <a:r>
                        <a:rPr lang="en-US" sz="900" b="0" i="0" dirty="0" smtClean="0">
                          <a:solidFill>
                            <a:schemeClr val="tx1"/>
                          </a:solidFill>
                          <a:latin typeface="Arial Narrow"/>
                          <a:cs typeface="Arial Narrow"/>
                        </a:rPr>
                        <a:t>on neutron</a:t>
                      </a:r>
                      <a:r>
                        <a:rPr lang="en-US" sz="900" b="0" i="0" baseline="0" dirty="0" smtClean="0">
                          <a:solidFill>
                            <a:schemeClr val="tx1"/>
                          </a:solidFill>
                          <a:latin typeface="Arial Narrow"/>
                          <a:cs typeface="Arial Narrow"/>
                        </a:rPr>
                        <a:t> target</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r>
                        <a:rPr lang="en-US" sz="900" b="0" i="0" dirty="0" smtClean="0">
                          <a:solidFill>
                            <a:schemeClr val="tx1"/>
                          </a:solidFill>
                          <a:latin typeface="Arial Narrow"/>
                          <a:cs typeface="Arial Narrow"/>
                        </a:rPr>
                        <a:t>S. </a:t>
                      </a:r>
                      <a:r>
                        <a:rPr lang="en-US" sz="900" b="0" i="0" dirty="0" err="1" smtClean="0">
                          <a:solidFill>
                            <a:schemeClr val="tx1"/>
                          </a:solidFill>
                          <a:latin typeface="Arial Narrow"/>
                          <a:cs typeface="Arial Narrow"/>
                        </a:rPr>
                        <a:t>Niccolai</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a:txBody>
                    <a:bodyPr/>
                    <a:lstStyle/>
                    <a:p>
                      <a:pPr algn="ctr"/>
                      <a:r>
                        <a:rPr lang="en-US" sz="900" b="0" i="0" dirty="0" smtClean="0">
                          <a:solidFill>
                            <a:schemeClr val="tx1"/>
                          </a:solidFill>
                          <a:latin typeface="Arial Narrow"/>
                          <a:cs typeface="Arial Narrow"/>
                        </a:rPr>
                        <a:t>90</a:t>
                      </a:r>
                      <a:endParaRPr lang="en-US" sz="900" b="0" i="0" dirty="0">
                        <a:solidFill>
                          <a:schemeClr val="tx1"/>
                        </a:solidFill>
                        <a:latin typeface="Arial Narrow"/>
                        <a:cs typeface="Arial Narrow"/>
                      </a:endParaRPr>
                    </a:p>
                  </a:txBody>
                  <a:tcPr marL="92637" marR="92637" marT="46319" marB="46319">
                    <a:solidFill>
                      <a:srgbClr val="660066">
                        <a:alpha val="25000"/>
                      </a:srgbClr>
                    </a:solidFill>
                  </a:tcPr>
                </a:tc>
                <a:tc vMerge="1">
                  <a:txBody>
                    <a:bodyPr/>
                    <a:lstStyle/>
                    <a:p>
                      <a:endParaRPr lang="en-US" sz="900" b="0" i="0" dirty="0">
                        <a:solidFill>
                          <a:srgbClr val="0000FF"/>
                        </a:solidFill>
                        <a:latin typeface="Arial Narrow"/>
                        <a:cs typeface="Arial Narrow"/>
                      </a:endParaRPr>
                    </a:p>
                  </a:txBody>
                  <a:tcPr>
                    <a:solidFill>
                      <a:schemeClr val="accent6">
                        <a:lumMod val="20000"/>
                        <a:lumOff val="80000"/>
                      </a:schemeClr>
                    </a:solidFill>
                  </a:tcPr>
                </a:tc>
                <a:tc vMerge="1">
                  <a:txBody>
                    <a:bodyPr/>
                    <a:lstStyle/>
                    <a:p>
                      <a:endParaRPr lang="en-US" sz="900" b="0" i="0" dirty="0">
                        <a:latin typeface="Arial Narrow"/>
                        <a:cs typeface="Arial Narrow"/>
                      </a:endParaRPr>
                    </a:p>
                  </a:txBody>
                  <a:tcPr>
                    <a:solidFill>
                      <a:schemeClr val="accent6">
                        <a:lumMod val="20000"/>
                        <a:lumOff val="80000"/>
                      </a:schemeClr>
                    </a:solidFill>
                  </a:tcPr>
                </a:tc>
                <a:tc vMerge="1">
                  <a:txBody>
                    <a:bodyPr/>
                    <a:lstStyle/>
                    <a:p>
                      <a:endParaRPr lang="en-US" sz="900" b="0" i="0" dirty="0">
                        <a:latin typeface="Arial Narrow"/>
                        <a:cs typeface="Arial Narrow"/>
                      </a:endParaRPr>
                    </a:p>
                  </a:txBody>
                  <a:tcPr>
                    <a:solidFill>
                      <a:schemeClr val="accent6">
                        <a:lumMod val="20000"/>
                        <a:lumOff val="80000"/>
                      </a:schemeClr>
                    </a:solidFill>
                  </a:tcPr>
                </a:tc>
                <a:tc vMerge="1">
                  <a:txBody>
                    <a:bodyPr/>
                    <a:lstStyle/>
                    <a:p>
                      <a:pPr algn="ctr"/>
                      <a:endParaRPr lang="en-US" sz="900" b="0" i="0" dirty="0">
                        <a:solidFill>
                          <a:schemeClr val="tx1"/>
                        </a:solidFill>
                        <a:latin typeface="Arial Narrow"/>
                        <a:cs typeface="Arial Narrow"/>
                      </a:endParaRPr>
                    </a:p>
                  </a:txBody>
                  <a:tcPr>
                    <a:solidFill>
                      <a:schemeClr val="accent6">
                        <a:lumMod val="20000"/>
                        <a:lumOff val="80000"/>
                      </a:schemeClr>
                    </a:solidFill>
                  </a:tcPr>
                </a:tc>
                <a:tc vMerge="1">
                  <a:txBody>
                    <a:bodyPr/>
                    <a:lstStyle/>
                    <a:p>
                      <a:pPr algn="ctr"/>
                      <a:endParaRPr lang="en-US" sz="900" b="0" i="0" dirty="0">
                        <a:latin typeface="Arial Narrow"/>
                        <a:cs typeface="Arial Narrow"/>
                      </a:endParaRPr>
                    </a:p>
                  </a:txBody>
                  <a:tcPr>
                    <a:solidFill>
                      <a:schemeClr val="accent6">
                        <a:lumMod val="20000"/>
                        <a:lumOff val="80000"/>
                      </a:schemeClr>
                    </a:solidFill>
                  </a:tcPr>
                </a:tc>
              </a:tr>
              <a:tr h="225838">
                <a:tc>
                  <a:txBody>
                    <a:bodyPr/>
                    <a:lstStyle/>
                    <a:p>
                      <a:r>
                        <a:rPr lang="en-US" sz="900" b="0" i="0" dirty="0" smtClean="0">
                          <a:solidFill>
                            <a:schemeClr val="tx1"/>
                          </a:solidFill>
                          <a:latin typeface="Arial Narrow"/>
                          <a:cs typeface="Arial Narrow"/>
                        </a:rPr>
                        <a:t>E12-06-108</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Hard exclusive electro-production  of  </a:t>
                      </a:r>
                      <a:r>
                        <a:rPr lang="en-US" sz="900" b="0" i="0" baseline="0" dirty="0" smtClean="0">
                          <a:solidFill>
                            <a:schemeClr val="tx1"/>
                          </a:solidFill>
                          <a:latin typeface="Arial Narrow"/>
                          <a:cs typeface="Arial Narrow"/>
                        </a:rPr>
                        <a:t>π</a:t>
                      </a:r>
                      <a:r>
                        <a:rPr lang="en-US" sz="900" b="0" i="0" baseline="30000" dirty="0" smtClean="0">
                          <a:solidFill>
                            <a:schemeClr val="tx1"/>
                          </a:solidFill>
                          <a:latin typeface="Arial Narrow"/>
                          <a:cs typeface="Arial Narrow"/>
                        </a:rPr>
                        <a:t>0</a:t>
                      </a:r>
                      <a:r>
                        <a:rPr lang="en-US" sz="900" b="0" i="0" dirty="0" smtClean="0">
                          <a:solidFill>
                            <a:schemeClr val="tx1"/>
                          </a:solidFill>
                          <a:latin typeface="Arial Narrow"/>
                          <a:cs typeface="Arial Narrow"/>
                        </a:rPr>
                        <a:t>, </a:t>
                      </a:r>
                      <a:r>
                        <a:rPr lang="en-US" sz="900" b="0" i="0" dirty="0" err="1" smtClean="0">
                          <a:solidFill>
                            <a:schemeClr val="tx1"/>
                          </a:solidFill>
                          <a:latin typeface="Arial Narrow"/>
                          <a:cs typeface="Arial Narrow"/>
                        </a:rPr>
                        <a:t>η</a:t>
                      </a:r>
                      <a:r>
                        <a:rPr lang="en-US" sz="900" b="0" i="0" dirty="0" smtClean="0">
                          <a:solidFill>
                            <a:schemeClr val="tx1"/>
                          </a:solidFill>
                          <a:latin typeface="Arial Narrow"/>
                          <a:cs typeface="Arial Narrow"/>
                        </a:rPr>
                        <a:t> </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P. </a:t>
                      </a:r>
                      <a:r>
                        <a:rPr lang="en-US" sz="900" b="0" i="0" dirty="0" err="1" smtClean="0">
                          <a:solidFill>
                            <a:schemeClr val="tx1"/>
                          </a:solidFill>
                          <a:latin typeface="Arial Narrow"/>
                          <a:cs typeface="Arial Narrow"/>
                        </a:rPr>
                        <a:t>Stoler</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B</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80</a:t>
                      </a:r>
                      <a:endParaRPr lang="en-US" sz="900" b="0" i="0" dirty="0">
                        <a:solidFill>
                          <a:schemeClr val="tx1"/>
                        </a:solidFill>
                        <a:latin typeface="Arial Narrow"/>
                        <a:cs typeface="Arial Narrow"/>
                      </a:endParaRPr>
                    </a:p>
                  </a:txBody>
                  <a:tcPr marL="92637" marR="92637" marT="46319" marB="46319">
                    <a:solidFill>
                      <a:srgbClr val="CCFFCC"/>
                    </a:solidFill>
                  </a:tcPr>
                </a:tc>
                <a:tc rowSpan="6">
                  <a:txBody>
                    <a:bodyPr/>
                    <a:lstStyle/>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r>
                        <a:rPr lang="en-US" sz="900" b="1" i="0" dirty="0" smtClean="0">
                          <a:solidFill>
                            <a:srgbClr val="0000FF"/>
                          </a:solidFill>
                          <a:latin typeface="Arial Narrow"/>
                          <a:cs typeface="Arial Narrow"/>
                        </a:rPr>
                        <a:t>119</a:t>
                      </a:r>
                    </a:p>
                  </a:txBody>
                  <a:tcPr marL="92637" marR="92637" marT="46319" marB="46319">
                    <a:solidFill>
                      <a:srgbClr val="CCFFCC"/>
                    </a:solidFill>
                  </a:tcPr>
                </a:tc>
                <a:tc rowSpan="6">
                  <a:txBody>
                    <a:bodyPr/>
                    <a:lstStyle/>
                    <a:p>
                      <a:r>
                        <a:rPr lang="en-US" sz="900" b="0" i="0" dirty="0" smtClean="0">
                          <a:latin typeface="Arial Narrow"/>
                          <a:cs typeface="Arial Narrow"/>
                        </a:rPr>
                        <a:t>RICH</a:t>
                      </a:r>
                    </a:p>
                    <a:p>
                      <a:r>
                        <a:rPr lang="en-US" sz="900" b="0" i="0" dirty="0" smtClean="0">
                          <a:latin typeface="Arial Narrow"/>
                          <a:cs typeface="Arial Narrow"/>
                        </a:rPr>
                        <a:t>IC</a:t>
                      </a:r>
                    </a:p>
                    <a:p>
                      <a:r>
                        <a:rPr lang="en-US" sz="900" b="0" i="0" dirty="0" smtClean="0">
                          <a:latin typeface="Arial Narrow"/>
                          <a:cs typeface="Arial Narrow"/>
                        </a:rPr>
                        <a:t>Forward tagger</a:t>
                      </a:r>
                      <a:endParaRPr lang="en-US" sz="900" b="0" i="0" dirty="0">
                        <a:latin typeface="Arial Narrow"/>
                        <a:cs typeface="Arial Narrow"/>
                      </a:endParaRPr>
                    </a:p>
                  </a:txBody>
                  <a:tcPr marL="92637" marR="92637" marT="46319" marB="46319">
                    <a:solidFill>
                      <a:srgbClr val="CCFFCC"/>
                    </a:solidFill>
                  </a:tcPr>
                </a:tc>
                <a:tc rowSpan="6">
                  <a:txBody>
                    <a:bodyPr/>
                    <a:lstStyle/>
                    <a:p>
                      <a:endParaRPr lang="en-US" sz="900" b="0" i="0" dirty="0" smtClean="0">
                        <a:latin typeface="Arial Narrow"/>
                        <a:cs typeface="Arial Narrow"/>
                      </a:endParaRPr>
                    </a:p>
                    <a:p>
                      <a:endParaRPr lang="en-US" sz="900" b="0" i="0" dirty="0" smtClean="0">
                        <a:latin typeface="Arial Narrow"/>
                        <a:cs typeface="Arial Narrow"/>
                      </a:endParaRPr>
                    </a:p>
                    <a:p>
                      <a:endParaRPr lang="en-US" sz="900" b="0" i="0" dirty="0" smtClean="0">
                        <a:latin typeface="Arial Narrow"/>
                        <a:cs typeface="Arial Narrow"/>
                      </a:endParaRPr>
                    </a:p>
                    <a:p>
                      <a:endParaRPr lang="en-US" sz="900" b="0" i="0" dirty="0" smtClean="0">
                        <a:latin typeface="Arial Narrow"/>
                        <a:cs typeface="Arial Narrow"/>
                      </a:endParaRPr>
                    </a:p>
                    <a:p>
                      <a:endParaRPr lang="en-US" sz="900" b="0" i="0" dirty="0" smtClean="0">
                        <a:latin typeface="Arial Narrow"/>
                        <a:cs typeface="Arial Narrow"/>
                      </a:endParaRPr>
                    </a:p>
                    <a:p>
                      <a:r>
                        <a:rPr lang="en-US" sz="900" b="0" i="0" dirty="0" smtClean="0">
                          <a:latin typeface="Arial Narrow"/>
                          <a:cs typeface="Arial Narrow"/>
                        </a:rPr>
                        <a:t>11, 8.8, 6.6</a:t>
                      </a:r>
                    </a:p>
                    <a:p>
                      <a:endParaRPr lang="en-US" sz="900" b="0" i="0" dirty="0">
                        <a:latin typeface="Arial Narrow"/>
                        <a:cs typeface="Arial Narrow"/>
                      </a:endParaRPr>
                    </a:p>
                  </a:txBody>
                  <a:tcPr marL="92637" marR="92637" marT="46319" marB="46319">
                    <a:solidFill>
                      <a:srgbClr val="CCFFCC"/>
                    </a:solidFill>
                  </a:tcPr>
                </a:tc>
                <a:tc rowSpan="6">
                  <a:txBody>
                    <a:bodyPr/>
                    <a:lstStyle/>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r>
                        <a:rPr lang="en-US" sz="900" b="0" i="0" dirty="0" smtClean="0">
                          <a:solidFill>
                            <a:schemeClr val="tx1"/>
                          </a:solidFill>
                          <a:latin typeface="Arial Narrow"/>
                          <a:cs typeface="Arial Narrow"/>
                        </a:rPr>
                        <a:t>B</a:t>
                      </a:r>
                      <a:endParaRPr lang="en-US" sz="900" b="0" i="0" dirty="0">
                        <a:solidFill>
                          <a:schemeClr val="tx1"/>
                        </a:solidFill>
                        <a:latin typeface="Arial Narrow"/>
                        <a:cs typeface="Arial Narrow"/>
                      </a:endParaRPr>
                    </a:p>
                  </a:txBody>
                  <a:tcPr marL="92637" marR="92637" marT="46319" marB="46319">
                    <a:solidFill>
                      <a:srgbClr val="CCFFCC"/>
                    </a:solidFill>
                  </a:tcPr>
                </a:tc>
                <a:tc rowSpan="6">
                  <a:txBody>
                    <a:bodyPr/>
                    <a:lstStyle/>
                    <a:p>
                      <a:pPr algn="ctr"/>
                      <a:r>
                        <a:rPr lang="en-US" sz="900" b="0" i="0" dirty="0" smtClean="0">
                          <a:latin typeface="Arial Narrow"/>
                          <a:cs typeface="Arial Narrow"/>
                        </a:rPr>
                        <a:t>liquid</a:t>
                      </a:r>
                    </a:p>
                    <a:p>
                      <a:pPr algn="ctr"/>
                      <a:r>
                        <a:rPr lang="en-US" sz="900" b="0" i="0" dirty="0" smtClean="0">
                          <a:latin typeface="Arial Narrow"/>
                          <a:cs typeface="Arial Narrow"/>
                        </a:rPr>
                        <a:t>H</a:t>
                      </a:r>
                      <a:r>
                        <a:rPr lang="en-US" sz="900" b="0" i="0" baseline="-25000" dirty="0" smtClean="0">
                          <a:latin typeface="Arial Narrow"/>
                          <a:cs typeface="Arial Narrow"/>
                        </a:rPr>
                        <a:t>2</a:t>
                      </a:r>
                      <a:endParaRPr lang="en-US" sz="900" b="0" i="0" baseline="-25000" dirty="0">
                        <a:latin typeface="Arial Narrow"/>
                        <a:cs typeface="Arial Narrow"/>
                      </a:endParaRPr>
                    </a:p>
                  </a:txBody>
                  <a:tcPr marL="92637" marR="92637" marT="46319" marB="46319">
                    <a:solidFill>
                      <a:srgbClr val="CCFFCC"/>
                    </a:solidFill>
                  </a:tcPr>
                </a:tc>
              </a:tr>
              <a:tr h="360634">
                <a:tc>
                  <a:txBody>
                    <a:bodyPr/>
                    <a:lstStyle/>
                    <a:p>
                      <a:r>
                        <a:rPr lang="en-US" sz="900" b="0" i="0" dirty="0" smtClean="0">
                          <a:solidFill>
                            <a:schemeClr val="tx1"/>
                          </a:solidFill>
                          <a:latin typeface="Arial Narrow"/>
                          <a:cs typeface="Arial Narrow"/>
                        </a:rPr>
                        <a:t>E12-06-112</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Probing the proton’s quark dynamics in Semi-Inclusive</a:t>
                      </a:r>
                      <a:r>
                        <a:rPr lang="en-US" sz="900" b="0" i="0" baseline="0" dirty="0" smtClean="0">
                          <a:solidFill>
                            <a:schemeClr val="tx1"/>
                          </a:solidFill>
                          <a:latin typeface="Arial Narrow"/>
                          <a:cs typeface="Arial Narrow"/>
                        </a:rPr>
                        <a:t> </a:t>
                      </a:r>
                      <a:r>
                        <a:rPr lang="en-US" sz="900" b="0" i="0" baseline="0" dirty="0" err="1" smtClean="0">
                          <a:solidFill>
                            <a:schemeClr val="tx1"/>
                          </a:solidFill>
                          <a:latin typeface="Arial Narrow"/>
                          <a:cs typeface="Arial Narrow"/>
                        </a:rPr>
                        <a:t>pion</a:t>
                      </a:r>
                      <a:r>
                        <a:rPr lang="en-US" sz="900" b="0" i="0" baseline="0" dirty="0" smtClean="0">
                          <a:solidFill>
                            <a:schemeClr val="tx1"/>
                          </a:solidFill>
                          <a:latin typeface="Arial Narrow"/>
                          <a:cs typeface="Arial Narrow"/>
                        </a:rPr>
                        <a:t> production</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H. </a:t>
                      </a:r>
                      <a:r>
                        <a:rPr lang="en-US" sz="900" b="0" i="0" dirty="0" err="1" smtClean="0">
                          <a:solidFill>
                            <a:schemeClr val="tx1"/>
                          </a:solidFill>
                          <a:latin typeface="Arial Narrow"/>
                          <a:cs typeface="Arial Narrow"/>
                        </a:rPr>
                        <a:t>Avakian</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60</a:t>
                      </a:r>
                      <a:endParaRPr lang="en-US" sz="900" b="0" i="0" dirty="0">
                        <a:solidFill>
                          <a:schemeClr val="tx1"/>
                        </a:solidFill>
                        <a:latin typeface="Arial Narrow"/>
                        <a:cs typeface="Arial Narrow"/>
                      </a:endParaRPr>
                    </a:p>
                  </a:txBody>
                  <a:tcPr marL="92637" marR="92637" marT="46319" marB="46319">
                    <a:solidFill>
                      <a:srgbClr val="CCFFCC"/>
                    </a:solidFill>
                  </a:tcPr>
                </a:tc>
                <a:tc vMerge="1">
                  <a:txBody>
                    <a:bodyPr/>
                    <a:lstStyle/>
                    <a:p>
                      <a:endParaRPr lang="en-US" sz="1000" b="0" dirty="0"/>
                    </a:p>
                  </a:txBody>
                  <a:tcPr/>
                </a:tc>
                <a:tc vMerge="1">
                  <a:txBody>
                    <a:bodyPr/>
                    <a:lstStyle/>
                    <a:p>
                      <a:endParaRPr lang="en-US" sz="1000" b="0" dirty="0"/>
                    </a:p>
                  </a:txBody>
                  <a:tcPr/>
                </a:tc>
                <a:tc vMerge="1">
                  <a:txBody>
                    <a:bodyPr/>
                    <a:lstStyle/>
                    <a:p>
                      <a:endParaRPr lang="en-US" sz="1000" b="0" dirty="0"/>
                    </a:p>
                  </a:txBody>
                  <a:tcPr/>
                </a:tc>
                <a:tc vMerge="1">
                  <a:txBody>
                    <a:bodyPr/>
                    <a:lstStyle/>
                    <a:p>
                      <a:endParaRPr lang="en-US" sz="1000" b="0" dirty="0"/>
                    </a:p>
                  </a:txBody>
                  <a:tcPr/>
                </a:tc>
                <a:tc vMerge="1">
                  <a:txBody>
                    <a:bodyPr/>
                    <a:lstStyle/>
                    <a:p>
                      <a:endParaRPr lang="en-US"/>
                    </a:p>
                  </a:txBody>
                  <a:tcPr/>
                </a:tc>
              </a:tr>
              <a:tr h="225838">
                <a:tc>
                  <a:txBody>
                    <a:bodyPr/>
                    <a:lstStyle/>
                    <a:p>
                      <a:r>
                        <a:rPr lang="en-US" sz="900" b="0" i="0" dirty="0" smtClean="0">
                          <a:solidFill>
                            <a:schemeClr val="tx1"/>
                          </a:solidFill>
                          <a:latin typeface="Arial Narrow"/>
                          <a:cs typeface="Arial Narrow"/>
                        </a:rPr>
                        <a:t>E12-06-119</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Deeply Virtual Compton</a:t>
                      </a:r>
                      <a:r>
                        <a:rPr lang="en-US" sz="900" b="0" i="0" baseline="0" dirty="0" smtClean="0">
                          <a:solidFill>
                            <a:schemeClr val="tx1"/>
                          </a:solidFill>
                          <a:latin typeface="Arial Narrow"/>
                          <a:cs typeface="Arial Narrow"/>
                        </a:rPr>
                        <a:t> Scattering</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F. </a:t>
                      </a:r>
                      <a:r>
                        <a:rPr lang="en-US" sz="900" b="0" i="0" dirty="0" err="1" smtClean="0">
                          <a:solidFill>
                            <a:schemeClr val="tx1"/>
                          </a:solidFill>
                          <a:latin typeface="Arial Narrow"/>
                          <a:cs typeface="Arial Narrow"/>
                        </a:rPr>
                        <a:t>Sabatie</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80</a:t>
                      </a:r>
                      <a:endParaRPr lang="en-US" sz="900" b="0" i="0" dirty="0">
                        <a:solidFill>
                          <a:schemeClr val="tx1"/>
                        </a:solidFill>
                        <a:latin typeface="Arial Narrow"/>
                        <a:cs typeface="Arial Narrow"/>
                      </a:endParaRPr>
                    </a:p>
                  </a:txBody>
                  <a:tcPr marL="92637" marR="92637" marT="46319" marB="46319">
                    <a:solidFill>
                      <a:srgbClr val="CCFFCC"/>
                    </a:solidFill>
                  </a:tcPr>
                </a:tc>
                <a:tc vMerge="1">
                  <a:txBody>
                    <a:bodyPr/>
                    <a:lstStyle/>
                    <a:p>
                      <a:endParaRPr lang="en-US" sz="1000" b="0"/>
                    </a:p>
                  </a:txBody>
                  <a:tcPr/>
                </a:tc>
                <a:tc vMerge="1">
                  <a:txBody>
                    <a:bodyPr/>
                    <a:lstStyle/>
                    <a:p>
                      <a:endParaRPr lang="en-US" sz="1000" b="0" dirty="0"/>
                    </a:p>
                  </a:txBody>
                  <a:tcPr/>
                </a:tc>
                <a:tc vMerge="1">
                  <a:txBody>
                    <a:bodyPr/>
                    <a:lstStyle/>
                    <a:p>
                      <a:endParaRPr lang="en-US" sz="1000" b="0" dirty="0"/>
                    </a:p>
                  </a:txBody>
                  <a:tcPr/>
                </a:tc>
                <a:tc vMerge="1">
                  <a:txBody>
                    <a:bodyPr/>
                    <a:lstStyle/>
                    <a:p>
                      <a:endParaRPr lang="en-US" sz="1000" b="0" dirty="0"/>
                    </a:p>
                  </a:txBody>
                  <a:tcPr/>
                </a:tc>
                <a:tc vMerge="1">
                  <a:txBody>
                    <a:bodyPr/>
                    <a:lstStyle/>
                    <a:p>
                      <a:endParaRPr lang="en-US"/>
                    </a:p>
                  </a:txBody>
                  <a:tcPr/>
                </a:tc>
              </a:tr>
              <a:tr h="225838">
                <a:tc>
                  <a:txBody>
                    <a:bodyPr/>
                    <a:lstStyle/>
                    <a:p>
                      <a:r>
                        <a:rPr lang="en-US" sz="900" b="0" i="0" dirty="0" smtClean="0">
                          <a:solidFill>
                            <a:schemeClr val="tx1"/>
                          </a:solidFill>
                          <a:latin typeface="Arial Narrow"/>
                          <a:cs typeface="Arial Narrow"/>
                        </a:rPr>
                        <a:t>E12-09-103</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Excitation of nucleon resonances at high Q</a:t>
                      </a:r>
                      <a:r>
                        <a:rPr lang="en-US" sz="900" b="0" i="0" baseline="30000" dirty="0" smtClean="0">
                          <a:solidFill>
                            <a:schemeClr val="tx1"/>
                          </a:solidFill>
                          <a:latin typeface="Arial Narrow"/>
                          <a:cs typeface="Arial Narrow"/>
                        </a:rPr>
                        <a:t>2</a:t>
                      </a:r>
                      <a:endParaRPr lang="en-US" sz="900" b="0" i="0" baseline="3000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R. </a:t>
                      </a:r>
                      <a:r>
                        <a:rPr lang="en-US" sz="900" b="0" i="0" dirty="0" err="1" smtClean="0">
                          <a:solidFill>
                            <a:schemeClr val="tx1"/>
                          </a:solidFill>
                          <a:latin typeface="Arial Narrow"/>
                          <a:cs typeface="Arial Narrow"/>
                        </a:rPr>
                        <a:t>Gothe</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B+</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40</a:t>
                      </a:r>
                      <a:endParaRPr lang="en-US" sz="900" b="0" i="0" dirty="0">
                        <a:solidFill>
                          <a:schemeClr val="tx1"/>
                        </a:solidFill>
                        <a:latin typeface="Arial Narrow"/>
                        <a:cs typeface="Arial Narrow"/>
                      </a:endParaRPr>
                    </a:p>
                  </a:txBody>
                  <a:tcPr marL="92637" marR="92637" marT="46319" marB="46319">
                    <a:lnB w="3175" cap="flat" cmpd="sng" algn="ctr">
                      <a:solidFill>
                        <a:scrgbClr r="0" g="0" b="0"/>
                      </a:solidFill>
                      <a:prstDash val="solid"/>
                      <a:round/>
                      <a:headEnd type="none" w="med" len="med"/>
                      <a:tailEnd type="none" w="med" len="med"/>
                    </a:lnB>
                    <a:solidFill>
                      <a:srgbClr val="CCFFCC"/>
                    </a:solidFill>
                  </a:tcPr>
                </a:tc>
                <a:tc vMerge="1">
                  <a:txBody>
                    <a:bodyPr/>
                    <a:lstStyle/>
                    <a:p>
                      <a:endParaRPr lang="en-US" sz="1000" b="0"/>
                    </a:p>
                  </a:txBody>
                  <a:tcPr/>
                </a:tc>
                <a:tc vMerge="1">
                  <a:txBody>
                    <a:bodyPr/>
                    <a:lstStyle/>
                    <a:p>
                      <a:endParaRPr lang="en-US" sz="1000" b="0" dirty="0"/>
                    </a:p>
                  </a:txBody>
                  <a:tcPr/>
                </a:tc>
                <a:tc vMerge="1">
                  <a:txBody>
                    <a:bodyPr/>
                    <a:lstStyle/>
                    <a:p>
                      <a:endParaRPr lang="en-US" sz="1000" b="0" dirty="0"/>
                    </a:p>
                  </a:txBody>
                  <a:tcPr/>
                </a:tc>
                <a:tc vMerge="1">
                  <a:txBody>
                    <a:bodyPr/>
                    <a:lstStyle/>
                    <a:p>
                      <a:endParaRPr lang="en-US" dirty="0"/>
                    </a:p>
                  </a:txBody>
                  <a:tcPr/>
                </a:tc>
                <a:tc vMerge="1">
                  <a:txBody>
                    <a:bodyPr/>
                    <a:lstStyle/>
                    <a:p>
                      <a:endParaRPr lang="en-US"/>
                    </a:p>
                  </a:txBody>
                  <a:tcPr/>
                </a:tc>
              </a:tr>
              <a:tr h="225838">
                <a:tc>
                  <a:txBody>
                    <a:bodyPr/>
                    <a:lstStyle/>
                    <a:p>
                      <a:r>
                        <a:rPr lang="en-US" sz="900" b="0" i="0" dirty="0" smtClean="0">
                          <a:solidFill>
                            <a:schemeClr val="tx1"/>
                          </a:solidFill>
                          <a:latin typeface="Arial Narrow"/>
                          <a:cs typeface="Arial Narrow"/>
                        </a:rPr>
                        <a:t>E11-005</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err="1" smtClean="0">
                          <a:solidFill>
                            <a:schemeClr val="tx1"/>
                          </a:solidFill>
                          <a:latin typeface="Arial Narrow"/>
                          <a:cs typeface="Arial Narrow"/>
                        </a:rPr>
                        <a:t>Hadron</a:t>
                      </a:r>
                      <a:r>
                        <a:rPr lang="en-US" sz="900" b="0" i="0" dirty="0" smtClean="0">
                          <a:solidFill>
                            <a:schemeClr val="tx1"/>
                          </a:solidFill>
                          <a:latin typeface="Arial Narrow"/>
                          <a:cs typeface="Arial Narrow"/>
                        </a:rPr>
                        <a:t> spectroscopy with forward tagger</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r>
                        <a:rPr lang="en-US" sz="900" b="0" i="0" dirty="0" smtClean="0">
                          <a:solidFill>
                            <a:schemeClr val="tx1"/>
                          </a:solidFill>
                          <a:latin typeface="Arial Narrow"/>
                          <a:cs typeface="Arial Narrow"/>
                        </a:rPr>
                        <a:t>M. </a:t>
                      </a:r>
                      <a:r>
                        <a:rPr lang="en-US" sz="900" b="0" i="0" dirty="0" err="1" smtClean="0">
                          <a:solidFill>
                            <a:schemeClr val="tx1"/>
                          </a:solidFill>
                          <a:latin typeface="Arial Narrow"/>
                          <a:cs typeface="Arial Narrow"/>
                        </a:rPr>
                        <a:t>Battaglieri</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CCFFCC"/>
                    </a:solidFill>
                  </a:tcPr>
                </a:tc>
                <a:tc>
                  <a:txBody>
                    <a:bodyPr/>
                    <a:lstStyle/>
                    <a:p>
                      <a:pPr algn="ctr"/>
                      <a:r>
                        <a:rPr lang="en-US" sz="900" b="0" i="0" dirty="0" smtClean="0">
                          <a:solidFill>
                            <a:schemeClr val="tx1"/>
                          </a:solidFill>
                          <a:latin typeface="Arial Narrow"/>
                          <a:cs typeface="Arial Narrow"/>
                        </a:rPr>
                        <a:t>119</a:t>
                      </a:r>
                      <a:endParaRPr lang="en-US" sz="900" b="0" i="0" dirty="0">
                        <a:solidFill>
                          <a:schemeClr val="tx1"/>
                        </a:solidFill>
                        <a:latin typeface="Arial Narrow"/>
                        <a:cs typeface="Arial Narrow"/>
                      </a:endParaRPr>
                    </a:p>
                  </a:txBody>
                  <a:tcPr marL="92637" marR="92637" marT="46319" marB="46319">
                    <a:lnT w="3175" cap="flat" cmpd="sng" algn="ctr">
                      <a:solidFill>
                        <a:scrgbClr r="0" g="0" b="0"/>
                      </a:solidFill>
                      <a:prstDash val="solid"/>
                      <a:round/>
                      <a:headEnd type="none" w="med" len="med"/>
                      <a:tailEnd type="none" w="med" len="med"/>
                    </a:lnT>
                    <a:solidFill>
                      <a:srgbClr val="CCFFCC"/>
                    </a:solidFill>
                  </a:tcPr>
                </a:tc>
                <a:tc vMerge="1">
                  <a:txBody>
                    <a:bodyPr/>
                    <a:lstStyle/>
                    <a:p>
                      <a:endParaRPr lang="en-US" sz="900" b="0" dirty="0">
                        <a:solidFill>
                          <a:srgbClr val="0000FF"/>
                        </a:solidFill>
                      </a:endParaRPr>
                    </a:p>
                  </a:txBody>
                  <a:tcPr>
                    <a:lnT w="3175" cap="flat" cmpd="sng" algn="ctr">
                      <a:solidFill>
                        <a:scrgbClr r="0" g="0" b="0"/>
                      </a:solidFill>
                      <a:prstDash val="solid"/>
                      <a:round/>
                      <a:headEnd type="none" w="med" len="med"/>
                      <a:tailEnd type="none" w="med" len="med"/>
                    </a:lnT>
                    <a:solidFill>
                      <a:srgbClr val="CCFFCC"/>
                    </a:solidFill>
                  </a:tcPr>
                </a:tc>
                <a:tc vMerge="1">
                  <a:txBody>
                    <a:bodyPr/>
                    <a:lstStyle/>
                    <a:p>
                      <a:endParaRPr lang="en-US" sz="900" b="0" dirty="0"/>
                    </a:p>
                  </a:txBody>
                  <a:tcPr>
                    <a:lnT w="3175" cap="flat" cmpd="sng" algn="ctr">
                      <a:solidFill>
                        <a:scrgbClr r="0" g="0" b="0"/>
                      </a:solidFill>
                      <a:prstDash val="solid"/>
                      <a:round/>
                      <a:headEnd type="none" w="med" len="med"/>
                      <a:tailEnd type="none" w="med" len="med"/>
                    </a:lnT>
                    <a:solidFill>
                      <a:srgbClr val="CCFFCC"/>
                    </a:solidFill>
                  </a:tcPr>
                </a:tc>
                <a:tc vMerge="1">
                  <a:txBody>
                    <a:bodyPr/>
                    <a:lstStyle/>
                    <a:p>
                      <a:endParaRPr lang="en-US" sz="900" b="0" dirty="0"/>
                    </a:p>
                  </a:txBody>
                  <a:tcPr>
                    <a:lnT w="3175" cap="flat" cmpd="sng" algn="ctr">
                      <a:solidFill>
                        <a:scrgbClr r="0" g="0" b="0"/>
                      </a:solidFill>
                      <a:prstDash val="solid"/>
                      <a:round/>
                      <a:headEnd type="none" w="med" len="med"/>
                      <a:tailEnd type="none" w="med" len="med"/>
                    </a:lnT>
                    <a:solidFill>
                      <a:srgbClr val="CCFFCC"/>
                    </a:solidFill>
                  </a:tcPr>
                </a:tc>
                <a:tc vMerge="1">
                  <a:txBody>
                    <a:bodyPr/>
                    <a:lstStyle/>
                    <a:p>
                      <a:pPr algn="ctr"/>
                      <a:endParaRPr lang="en-US" sz="900" b="1" dirty="0"/>
                    </a:p>
                  </a:txBody>
                  <a:tcPr>
                    <a:lnT w="3175" cap="flat" cmpd="sng" algn="ctr">
                      <a:solidFill>
                        <a:scrgbClr r="0" g="0" b="0"/>
                      </a:solidFill>
                      <a:prstDash val="solid"/>
                      <a:round/>
                      <a:headEnd type="none" w="med" len="med"/>
                      <a:tailEnd type="none" w="med" len="med"/>
                    </a:lnT>
                    <a:solidFill>
                      <a:srgbClr val="CCFFCC"/>
                    </a:solidFill>
                  </a:tcPr>
                </a:tc>
                <a:tc vMerge="1">
                  <a:txBody>
                    <a:bodyPr/>
                    <a:lstStyle/>
                    <a:p>
                      <a:endParaRPr lang="en-US"/>
                    </a:p>
                  </a:txBody>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PR12-11-103</a:t>
                      </a:r>
                      <a:endParaRPr kumimoji="0" lang="en-US" sz="900" b="0" i="0" u="none" strike="noStrike" cap="none" normalizeH="0" baseline="0" dirty="0">
                        <a:ln>
                          <a:noFill/>
                        </a:ln>
                        <a:solidFill>
                          <a:schemeClr val="tx1"/>
                        </a:solidFill>
                        <a:effectLst/>
                        <a:latin typeface="Arial Narrow"/>
                        <a:cs typeface="Arial Narrow"/>
                      </a:endParaRPr>
                    </a:p>
                  </a:txBody>
                  <a:tcPr marL="92637" marR="92637" marT="46319" marB="46319" horzOverflow="overflow">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normalizeH="0" baseline="0" dirty="0" smtClean="0">
                          <a:ln>
                            <a:noFill/>
                          </a:ln>
                          <a:solidFill>
                            <a:schemeClr val="tx1"/>
                          </a:solidFill>
                          <a:effectLst/>
                          <a:latin typeface="Arial Narrow"/>
                          <a:ea typeface="Times New Roman" pitchFamily="-65" charset="0"/>
                          <a:cs typeface="Arial Narrow"/>
                        </a:rPr>
                        <a:t>DVMP  of   </a:t>
                      </a:r>
                      <a:r>
                        <a:rPr kumimoji="0" lang="en-US" sz="900" b="0" i="0" u="none" strike="noStrike" kern="1200" cap="none" normalizeH="0" baseline="0" dirty="0" err="1" smtClean="0">
                          <a:ln>
                            <a:noFill/>
                          </a:ln>
                          <a:solidFill>
                            <a:schemeClr val="tx1"/>
                          </a:solidFill>
                          <a:effectLst/>
                          <a:latin typeface="Arial Narrow"/>
                          <a:ea typeface="Times New Roman" pitchFamily="-65" charset="0"/>
                          <a:cs typeface="Arial Narrow"/>
                        </a:rPr>
                        <a:t>ρ</a:t>
                      </a:r>
                      <a:r>
                        <a:rPr kumimoji="0" lang="en-US" sz="900" b="0" i="0" u="none" strike="noStrike" kern="1200" cap="none" normalizeH="0" baseline="0" dirty="0" smtClean="0">
                          <a:ln>
                            <a:noFill/>
                          </a:ln>
                          <a:solidFill>
                            <a:schemeClr val="tx1"/>
                          </a:solidFill>
                          <a:effectLst/>
                          <a:latin typeface="Arial Narrow"/>
                          <a:ea typeface="Times New Roman" pitchFamily="-65" charset="0"/>
                          <a:cs typeface="Arial Narrow"/>
                        </a:rPr>
                        <a:t> , </a:t>
                      </a:r>
                      <a:r>
                        <a:rPr kumimoji="0" lang="en-US" sz="900" b="0" i="0" u="none" strike="noStrike" kern="1200" cap="none" normalizeH="0" baseline="0" dirty="0" err="1" smtClean="0">
                          <a:ln>
                            <a:noFill/>
                          </a:ln>
                          <a:solidFill>
                            <a:schemeClr val="tx1"/>
                          </a:solidFill>
                          <a:effectLst/>
                          <a:latin typeface="Arial Narrow"/>
                          <a:ea typeface="Times New Roman" pitchFamily="-65" charset="0"/>
                          <a:cs typeface="Arial Narrow"/>
                        </a:rPr>
                        <a:t>ω</a:t>
                      </a:r>
                      <a:r>
                        <a:rPr kumimoji="0" lang="en-US" sz="900" b="0" i="0" u="none" strike="noStrike" kern="1200" cap="none" normalizeH="0" baseline="0" dirty="0" smtClean="0">
                          <a:ln>
                            <a:noFill/>
                          </a:ln>
                          <a:solidFill>
                            <a:schemeClr val="tx1"/>
                          </a:solidFill>
                          <a:effectLst/>
                          <a:latin typeface="Arial Narrow"/>
                          <a:ea typeface="Times New Roman" pitchFamily="-65" charset="0"/>
                          <a:cs typeface="Arial Narrow"/>
                        </a:rPr>
                        <a:t>,  </a:t>
                      </a:r>
                      <a:r>
                        <a:rPr kumimoji="0" lang="en-US" sz="900" b="0" i="0" u="none" strike="noStrike" cap="none" normalizeH="0" baseline="0" dirty="0" err="1" smtClean="0">
                          <a:ln>
                            <a:noFill/>
                          </a:ln>
                          <a:solidFill>
                            <a:schemeClr val="tx1"/>
                          </a:solidFill>
                          <a:effectLst/>
                          <a:latin typeface="Arial Narrow"/>
                          <a:ea typeface="Times New Roman" pitchFamily="-65" charset="0"/>
                          <a:cs typeface="Arial Narrow"/>
                        </a:rPr>
                        <a:t>φ</a:t>
                      </a:r>
                      <a:endParaRPr kumimoji="0" lang="en-US" sz="900" b="0" i="0" u="none" strike="noStrike" cap="none" normalizeH="0" baseline="0" dirty="0" smtClean="0">
                        <a:ln>
                          <a:noFill/>
                        </a:ln>
                        <a:solidFill>
                          <a:schemeClr val="tx1"/>
                        </a:solidFill>
                        <a:effectLst/>
                        <a:latin typeface="Arial Narrow"/>
                        <a:ea typeface="Times New Roman" pitchFamily="-65" charset="0"/>
                        <a:cs typeface="Arial Narrow"/>
                      </a:endParaRPr>
                    </a:p>
                  </a:txBody>
                  <a:tcPr marL="92637" marR="92637" marT="46319" marB="46319" horzOverflow="overflow">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ea typeface="Times New Roman" pitchFamily="-65" charset="0"/>
                          <a:cs typeface="Arial Narrow"/>
                        </a:rPr>
                        <a:t>M. </a:t>
                      </a:r>
                      <a:r>
                        <a:rPr kumimoji="0" lang="en-US" sz="900" b="0" i="0" u="none" strike="noStrike" cap="none" normalizeH="0" baseline="0" dirty="0" err="1" smtClean="0">
                          <a:ln>
                            <a:noFill/>
                          </a:ln>
                          <a:solidFill>
                            <a:schemeClr val="tx1"/>
                          </a:solidFill>
                          <a:effectLst/>
                          <a:latin typeface="Arial Narrow"/>
                          <a:ea typeface="Times New Roman" pitchFamily="-65" charset="0"/>
                          <a:cs typeface="Arial Narrow"/>
                        </a:rPr>
                        <a:t>Guidal</a:t>
                      </a:r>
                      <a:endParaRPr kumimoji="0" lang="en-US" sz="900" b="0" i="0" u="none" strike="noStrike" cap="none" normalizeH="0" baseline="0" dirty="0">
                        <a:ln>
                          <a:noFill/>
                        </a:ln>
                        <a:solidFill>
                          <a:schemeClr val="tx1"/>
                        </a:solidFill>
                        <a:effectLst/>
                        <a:latin typeface="Arial Narrow"/>
                        <a:ea typeface="Times New Roman" pitchFamily="-65" charset="0"/>
                        <a:cs typeface="Arial Narrow"/>
                      </a:endParaRPr>
                    </a:p>
                  </a:txBody>
                  <a:tcPr marL="92637" marR="92637" marT="46319" marB="46319" horzOverflow="overflow">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Narrow"/>
                        <a:cs typeface="Arial Narrow"/>
                      </a:endParaRPr>
                    </a:p>
                  </a:txBody>
                  <a:tcPr marL="92637" marR="92637" marT="46319" marB="46319" horzOverflow="overflow">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Narrow"/>
                        <a:cs typeface="Arial Narrow"/>
                      </a:endParaRPr>
                    </a:p>
                  </a:txBody>
                  <a:tcPr marL="92637" marR="92637" marT="46319" marB="46319" horzOverflow="overflow">
                    <a:solidFill>
                      <a:srgbClr val="CCFFCC"/>
                    </a:solidFill>
                  </a:tcPr>
                </a:tc>
                <a:tc vMerge="1">
                  <a:txBody>
                    <a:bodyPr/>
                    <a:lstStyle/>
                    <a:p>
                      <a:pPr algn="l"/>
                      <a:endParaRPr lang="en-US" sz="900" b="0" dirty="0" smtClean="0">
                        <a:solidFill>
                          <a:srgbClr val="0000FF"/>
                        </a:solidFill>
                      </a:endParaRPr>
                    </a:p>
                  </a:txBody>
                  <a:tcPr>
                    <a:solidFill>
                      <a:srgbClr val="CCFFCC"/>
                    </a:solidFill>
                  </a:tcPr>
                </a:tc>
                <a:tc vMerge="1">
                  <a:txBody>
                    <a:bodyPr/>
                    <a:lstStyle/>
                    <a:p>
                      <a:pPr algn="l"/>
                      <a:endParaRPr lang="en-US" sz="900" b="0" dirty="0"/>
                    </a:p>
                  </a:txBody>
                  <a:tcPr>
                    <a:solidFill>
                      <a:srgbClr val="CCFFCC"/>
                    </a:solidFill>
                  </a:tcPr>
                </a:tc>
                <a:tc vMerge="1">
                  <a:txBody>
                    <a:bodyPr/>
                    <a:lstStyle/>
                    <a:p>
                      <a:pPr algn="l"/>
                      <a:endParaRPr lang="en-US" sz="900" b="0" dirty="0"/>
                    </a:p>
                  </a:txBody>
                  <a:tcPr>
                    <a:solidFill>
                      <a:srgbClr val="CCFFCC"/>
                    </a:solidFill>
                  </a:tcPr>
                </a:tc>
                <a:tc vMerge="1">
                  <a:txBody>
                    <a:bodyPr/>
                    <a:lstStyle/>
                    <a:p>
                      <a:pPr algn="l"/>
                      <a:endParaRPr lang="en-US" sz="900" b="1" dirty="0">
                        <a:solidFill>
                          <a:schemeClr val="tx1"/>
                        </a:solidFill>
                      </a:endParaRPr>
                    </a:p>
                  </a:txBody>
                  <a:tcPr>
                    <a:solidFill>
                      <a:srgbClr val="CCFFCC"/>
                    </a:solidFill>
                  </a:tcPr>
                </a:tc>
                <a:tc vMerge="1">
                  <a:txBody>
                    <a:bodyPr/>
                    <a:lstStyle/>
                    <a:p>
                      <a:pPr algn="l"/>
                      <a:endParaRPr lang="en-US" sz="900" b="1" dirty="0"/>
                    </a:p>
                  </a:txBody>
                  <a:tcPr>
                    <a:solidFill>
                      <a:srgbClr val="CCFFCC"/>
                    </a:solidFill>
                  </a:tcPr>
                </a:tc>
              </a:tr>
              <a:tr h="360634">
                <a:tc>
                  <a:txBody>
                    <a:bodyPr/>
                    <a:lstStyle/>
                    <a:p>
                      <a:r>
                        <a:rPr lang="en-US" sz="900" b="0" i="0" dirty="0" smtClean="0">
                          <a:solidFill>
                            <a:schemeClr val="tx1"/>
                          </a:solidFill>
                          <a:latin typeface="Arial Narrow"/>
                          <a:cs typeface="Arial Narrow"/>
                        </a:rPr>
                        <a:t>E12-06-106</a:t>
                      </a:r>
                      <a:endParaRPr lang="en-US" sz="900" b="0" i="0" dirty="0">
                        <a:solidFill>
                          <a:schemeClr val="tx1"/>
                        </a:solidFill>
                        <a:latin typeface="Arial Narrow"/>
                        <a:cs typeface="Arial Narrow"/>
                      </a:endParaRPr>
                    </a:p>
                  </a:txBody>
                  <a:tcPr marL="92637" marR="92637" marT="46319" marB="46319" horzOverflow="overflow">
                    <a:solidFill>
                      <a:srgbClr val="C4BD97"/>
                    </a:solidFill>
                  </a:tcPr>
                </a:tc>
                <a:tc>
                  <a:txBody>
                    <a:bodyPr/>
                    <a:lstStyle/>
                    <a:p>
                      <a:r>
                        <a:rPr lang="en-US" sz="900" b="0" i="0" dirty="0" smtClean="0">
                          <a:solidFill>
                            <a:schemeClr val="tx1"/>
                          </a:solidFill>
                          <a:latin typeface="Arial Narrow"/>
                          <a:cs typeface="Arial Narrow"/>
                        </a:rPr>
                        <a:t>Color transparency</a:t>
                      </a:r>
                      <a:r>
                        <a:rPr lang="en-US" sz="900" b="0" i="0" baseline="0" dirty="0" smtClean="0">
                          <a:solidFill>
                            <a:schemeClr val="tx1"/>
                          </a:solidFill>
                          <a:latin typeface="Arial Narrow"/>
                          <a:cs typeface="Arial Narrow"/>
                        </a:rPr>
                        <a:t> in exclusive vector meson </a:t>
                      </a:r>
                      <a:r>
                        <a:rPr lang="en-US" sz="900" b="0" i="0" baseline="0" dirty="0" err="1" smtClean="0">
                          <a:solidFill>
                            <a:schemeClr val="tx1"/>
                          </a:solidFill>
                          <a:latin typeface="Arial Narrow"/>
                          <a:cs typeface="Arial Narrow"/>
                        </a:rPr>
                        <a:t>electroproduction</a:t>
                      </a:r>
                      <a:r>
                        <a:rPr lang="en-US" sz="900" b="0" i="0" baseline="0" dirty="0" smtClean="0">
                          <a:solidFill>
                            <a:schemeClr val="tx1"/>
                          </a:solidFill>
                          <a:latin typeface="Arial Narrow"/>
                          <a:cs typeface="Arial Narrow"/>
                        </a:rPr>
                        <a:t> off nuclei</a:t>
                      </a:r>
                      <a:endParaRPr lang="en-US" sz="900" b="0" i="0" dirty="0">
                        <a:solidFill>
                          <a:schemeClr val="tx1"/>
                        </a:solidFill>
                        <a:latin typeface="Arial Narrow"/>
                        <a:cs typeface="Arial Narrow"/>
                      </a:endParaRPr>
                    </a:p>
                  </a:txBody>
                  <a:tcPr marL="92637" marR="92637" marT="46319" marB="46319">
                    <a:solidFill>
                      <a:srgbClr val="C4BD97"/>
                    </a:solidFill>
                  </a:tcPr>
                </a:tc>
                <a:tc>
                  <a:txBody>
                    <a:bodyPr/>
                    <a:lstStyle/>
                    <a:p>
                      <a:r>
                        <a:rPr lang="en-US" sz="900" b="0" i="0" dirty="0" smtClean="0">
                          <a:solidFill>
                            <a:schemeClr val="tx1"/>
                          </a:solidFill>
                          <a:latin typeface="Arial Narrow"/>
                          <a:cs typeface="Arial Narrow"/>
                        </a:rPr>
                        <a:t>K. </a:t>
                      </a:r>
                      <a:r>
                        <a:rPr lang="en-US" sz="900" b="0" i="0" dirty="0" err="1" smtClean="0">
                          <a:solidFill>
                            <a:schemeClr val="tx1"/>
                          </a:solidFill>
                          <a:latin typeface="Arial Narrow"/>
                          <a:cs typeface="Arial Narrow"/>
                        </a:rPr>
                        <a:t>Hafidi</a:t>
                      </a:r>
                      <a:endParaRPr lang="en-US" sz="900" b="0" i="0" dirty="0">
                        <a:solidFill>
                          <a:schemeClr val="tx1"/>
                        </a:solidFill>
                        <a:latin typeface="Arial Narrow"/>
                        <a:cs typeface="Arial Narrow"/>
                      </a:endParaRPr>
                    </a:p>
                  </a:txBody>
                  <a:tcPr marL="92637" marR="92637" marT="46319" marB="46319">
                    <a:solidFill>
                      <a:srgbClr val="C4BD97"/>
                    </a:solidFill>
                  </a:tcPr>
                </a:tc>
                <a:tc>
                  <a:txBody>
                    <a:bodyPr/>
                    <a:lstStyle/>
                    <a:p>
                      <a:pPr algn="ctr"/>
                      <a:r>
                        <a:rPr lang="en-US" sz="900" b="0" i="0" dirty="0" smtClean="0">
                          <a:solidFill>
                            <a:schemeClr val="tx1"/>
                          </a:solidFill>
                          <a:latin typeface="Arial Narrow"/>
                          <a:cs typeface="Arial Narrow"/>
                        </a:rPr>
                        <a:t>B+</a:t>
                      </a:r>
                      <a:endParaRPr lang="en-US" sz="900" b="0" i="0" dirty="0">
                        <a:solidFill>
                          <a:schemeClr val="tx1"/>
                        </a:solidFill>
                        <a:latin typeface="Arial Narrow"/>
                        <a:cs typeface="Arial Narrow"/>
                      </a:endParaRPr>
                    </a:p>
                  </a:txBody>
                  <a:tcPr marL="92637" marR="92637" marT="46319" marB="46319">
                    <a:solidFill>
                      <a:srgbClr val="C4BD97"/>
                    </a:solidFill>
                  </a:tcPr>
                </a:tc>
                <a:tc>
                  <a:txBody>
                    <a:bodyPr/>
                    <a:lstStyle/>
                    <a:p>
                      <a:pPr algn="ctr"/>
                      <a:r>
                        <a:rPr lang="en-US" sz="900" b="0" i="0" dirty="0" smtClean="0">
                          <a:solidFill>
                            <a:schemeClr val="tx1"/>
                          </a:solidFill>
                          <a:latin typeface="Arial Narrow"/>
                          <a:cs typeface="Arial Narrow"/>
                        </a:rPr>
                        <a:t>60</a:t>
                      </a:r>
                      <a:endParaRPr lang="en-US" sz="900" b="0" i="0" dirty="0">
                        <a:solidFill>
                          <a:schemeClr val="tx1"/>
                        </a:solidFill>
                        <a:latin typeface="Arial Narrow"/>
                        <a:cs typeface="Arial Narrow"/>
                      </a:endParaRPr>
                    </a:p>
                  </a:txBody>
                  <a:tcPr marL="92637" marR="92637" marT="46319" marB="46319">
                    <a:solidFill>
                      <a:srgbClr val="C4BD97"/>
                    </a:solidFill>
                  </a:tcPr>
                </a:tc>
                <a:tc>
                  <a:txBody>
                    <a:bodyPr/>
                    <a:lstStyle/>
                    <a:p>
                      <a:pPr algn="ctr"/>
                      <a:r>
                        <a:rPr lang="en-US" sz="900" b="1" i="0" dirty="0" smtClean="0">
                          <a:solidFill>
                            <a:srgbClr val="0000FF"/>
                          </a:solidFill>
                          <a:latin typeface="Arial Narrow"/>
                          <a:cs typeface="Arial Narrow"/>
                        </a:rPr>
                        <a:t>60</a:t>
                      </a:r>
                      <a:endParaRPr lang="en-US" sz="900" b="1" i="0" dirty="0">
                        <a:solidFill>
                          <a:srgbClr val="0000FF"/>
                        </a:solidFill>
                        <a:latin typeface="Arial Narrow"/>
                        <a:cs typeface="Arial Narrow"/>
                      </a:endParaRPr>
                    </a:p>
                  </a:txBody>
                  <a:tcPr marL="92637" marR="92637" marT="46319" marB="46319">
                    <a:solidFill>
                      <a:srgbClr val="C4BD97"/>
                    </a:solidFill>
                  </a:tcPr>
                </a:tc>
                <a:tc>
                  <a:txBody>
                    <a:bodyPr/>
                    <a:lstStyle/>
                    <a:p>
                      <a:endParaRPr lang="en-US" sz="900" b="0" i="0" dirty="0">
                        <a:latin typeface="Arial Narrow"/>
                        <a:cs typeface="Arial Narrow"/>
                      </a:endParaRPr>
                    </a:p>
                  </a:txBody>
                  <a:tcPr marL="92637" marR="92637" marT="46319" marB="46319">
                    <a:solidFill>
                      <a:srgbClr val="C4BD97"/>
                    </a:solidFill>
                  </a:tcPr>
                </a:tc>
                <a:tc>
                  <a:txBody>
                    <a:bodyPr/>
                    <a:lstStyle/>
                    <a:p>
                      <a:r>
                        <a:rPr lang="en-US" sz="900" b="0" i="0" dirty="0" smtClean="0">
                          <a:latin typeface="Arial Narrow"/>
                          <a:cs typeface="Arial Narrow"/>
                        </a:rPr>
                        <a:t>11</a:t>
                      </a:r>
                      <a:endParaRPr lang="en-US" sz="900" b="0" i="0" dirty="0">
                        <a:latin typeface="Arial Narrow"/>
                        <a:cs typeface="Arial Narrow"/>
                      </a:endParaRPr>
                    </a:p>
                  </a:txBody>
                  <a:tcPr marL="92637" marR="92637" marT="46319" marB="46319">
                    <a:solidFill>
                      <a:srgbClr val="C4BD97"/>
                    </a:solidFill>
                  </a:tcPr>
                </a:tc>
                <a:tc>
                  <a:txBody>
                    <a:bodyPr/>
                    <a:lstStyle/>
                    <a:p>
                      <a:pPr algn="ctr"/>
                      <a:r>
                        <a:rPr lang="en-US" sz="900" b="0" i="0" dirty="0" smtClean="0">
                          <a:solidFill>
                            <a:schemeClr val="tx1"/>
                          </a:solidFill>
                          <a:latin typeface="Arial Narrow"/>
                          <a:cs typeface="Arial Narrow"/>
                        </a:rPr>
                        <a:t>C</a:t>
                      </a:r>
                      <a:endParaRPr lang="en-US" sz="900" b="0" i="0" dirty="0">
                        <a:solidFill>
                          <a:schemeClr val="tx1"/>
                        </a:solidFill>
                        <a:latin typeface="Arial Narrow"/>
                        <a:cs typeface="Arial Narrow"/>
                      </a:endParaRPr>
                    </a:p>
                  </a:txBody>
                  <a:tcPr marL="92637" marR="92637" marT="46319" marB="46319">
                    <a:solidFill>
                      <a:srgbClr val="C4BD97"/>
                    </a:solidFill>
                  </a:tcPr>
                </a:tc>
                <a:tc>
                  <a:txBody>
                    <a:bodyPr/>
                    <a:lstStyle/>
                    <a:p>
                      <a:pPr algn="ctr"/>
                      <a:r>
                        <a:rPr lang="en-US" sz="900" b="0" i="0" dirty="0" err="1" smtClean="0">
                          <a:latin typeface="Arial Narrow"/>
                          <a:cs typeface="Arial Narrow"/>
                        </a:rPr>
                        <a:t>Nucllear</a:t>
                      </a:r>
                      <a:endParaRPr lang="en-US" sz="900" b="0" i="0" dirty="0" smtClean="0">
                        <a:latin typeface="Arial Narrow"/>
                        <a:cs typeface="Arial Narrow"/>
                      </a:endParaRPr>
                    </a:p>
                    <a:p>
                      <a:pPr algn="ctr"/>
                      <a:r>
                        <a:rPr lang="en-US" sz="900" b="0" i="0" dirty="0" smtClean="0">
                          <a:latin typeface="Arial Narrow"/>
                          <a:cs typeface="Arial Narrow"/>
                        </a:rPr>
                        <a:t>targets</a:t>
                      </a:r>
                      <a:endParaRPr lang="en-US" sz="900" b="0" i="0" dirty="0">
                        <a:latin typeface="Arial Narrow"/>
                        <a:cs typeface="Arial Narrow"/>
                      </a:endParaRPr>
                    </a:p>
                  </a:txBody>
                  <a:tcPr marL="92637" marR="92637" marT="46319" marB="46319">
                    <a:solidFill>
                      <a:srgbClr val="C4BD97"/>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E12-06-117</a:t>
                      </a:r>
                    </a:p>
                  </a:txBody>
                  <a:tcPr marL="92637" marR="92637" marT="46319" marB="46319" horzOverflow="overflow">
                    <a:solidFill>
                      <a:srgbClr val="66E7FF"/>
                    </a:solidFill>
                  </a:tcPr>
                </a:tc>
                <a:tc>
                  <a:txBody>
                    <a:bodyPr/>
                    <a:lstStyle/>
                    <a:p>
                      <a:r>
                        <a:rPr lang="en-US" sz="900" b="0" i="0" dirty="0" smtClean="0">
                          <a:solidFill>
                            <a:schemeClr val="tx1"/>
                          </a:solidFill>
                          <a:latin typeface="Arial Narrow"/>
                          <a:cs typeface="Arial Narrow"/>
                        </a:rPr>
                        <a:t>Quark propagation and </a:t>
                      </a:r>
                      <a:r>
                        <a:rPr lang="en-US" sz="900" b="0" i="0" dirty="0" err="1" smtClean="0">
                          <a:solidFill>
                            <a:schemeClr val="tx1"/>
                          </a:solidFill>
                          <a:latin typeface="Arial Narrow"/>
                          <a:cs typeface="Arial Narrow"/>
                        </a:rPr>
                        <a:t>hadron</a:t>
                      </a:r>
                      <a:r>
                        <a:rPr lang="en-US" sz="900" b="0" i="0" dirty="0" smtClean="0">
                          <a:solidFill>
                            <a:schemeClr val="tx1"/>
                          </a:solidFill>
                          <a:latin typeface="Arial Narrow"/>
                          <a:cs typeface="Arial Narrow"/>
                        </a:rPr>
                        <a:t> formation</a:t>
                      </a:r>
                      <a:endParaRPr lang="en-US" sz="900" b="0" i="0" dirty="0">
                        <a:solidFill>
                          <a:schemeClr val="tx1"/>
                        </a:solidFill>
                        <a:latin typeface="Arial Narrow"/>
                        <a:cs typeface="Arial Narrow"/>
                      </a:endParaRPr>
                    </a:p>
                  </a:txBody>
                  <a:tcPr marL="92637" marR="92637" marT="46319" marB="46319">
                    <a:solidFill>
                      <a:srgbClr val="66E7FF"/>
                    </a:solidFill>
                  </a:tcPr>
                </a:tc>
                <a:tc>
                  <a:txBody>
                    <a:bodyPr/>
                    <a:lstStyle/>
                    <a:p>
                      <a:r>
                        <a:rPr lang="en-US" sz="900" b="0" i="0" dirty="0" smtClean="0">
                          <a:solidFill>
                            <a:schemeClr val="tx1"/>
                          </a:solidFill>
                          <a:latin typeface="Arial Narrow"/>
                          <a:cs typeface="Arial Narrow"/>
                        </a:rPr>
                        <a:t>W. Brooks</a:t>
                      </a:r>
                      <a:endParaRPr lang="en-US" sz="900" b="0" i="0" dirty="0">
                        <a:solidFill>
                          <a:schemeClr val="tx1"/>
                        </a:solidFill>
                        <a:latin typeface="Arial Narrow"/>
                        <a:cs typeface="Arial Narrow"/>
                      </a:endParaRPr>
                    </a:p>
                  </a:txBody>
                  <a:tcPr marL="92637" marR="92637" marT="46319" marB="46319">
                    <a:solidFill>
                      <a:srgbClr val="66E7FF"/>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66E7FF"/>
                    </a:solidFill>
                  </a:tcPr>
                </a:tc>
                <a:tc>
                  <a:txBody>
                    <a:bodyPr/>
                    <a:lstStyle/>
                    <a:p>
                      <a:pPr algn="ctr"/>
                      <a:r>
                        <a:rPr lang="en-US" sz="900" b="0" i="0" dirty="0" smtClean="0">
                          <a:solidFill>
                            <a:schemeClr val="tx1"/>
                          </a:solidFill>
                          <a:latin typeface="Arial Narrow"/>
                          <a:cs typeface="Arial Narrow"/>
                        </a:rPr>
                        <a:t>60</a:t>
                      </a:r>
                      <a:endParaRPr lang="en-US" sz="900" b="0" i="0" dirty="0">
                        <a:solidFill>
                          <a:schemeClr val="tx1"/>
                        </a:solidFill>
                        <a:latin typeface="Arial Narrow"/>
                        <a:cs typeface="Arial Narrow"/>
                      </a:endParaRPr>
                    </a:p>
                  </a:txBody>
                  <a:tcPr marL="92637" marR="92637" marT="46319" marB="46319">
                    <a:solidFill>
                      <a:srgbClr val="66E7FF"/>
                    </a:solidFill>
                  </a:tcPr>
                </a:tc>
                <a:tc>
                  <a:txBody>
                    <a:bodyPr/>
                    <a:lstStyle/>
                    <a:p>
                      <a:pPr algn="ctr"/>
                      <a:r>
                        <a:rPr lang="en-US" sz="900" b="1" i="0" dirty="0" smtClean="0">
                          <a:solidFill>
                            <a:srgbClr val="0000FF"/>
                          </a:solidFill>
                          <a:latin typeface="Arial Narrow"/>
                          <a:cs typeface="Arial Narrow"/>
                        </a:rPr>
                        <a:t>60</a:t>
                      </a:r>
                      <a:endParaRPr lang="en-US" sz="900" b="1" i="0" dirty="0">
                        <a:solidFill>
                          <a:srgbClr val="0000FF"/>
                        </a:solidFill>
                        <a:latin typeface="Arial Narrow"/>
                        <a:cs typeface="Arial Narrow"/>
                      </a:endParaRPr>
                    </a:p>
                  </a:txBody>
                  <a:tcPr marL="92637" marR="92637" marT="46319" marB="46319">
                    <a:solidFill>
                      <a:srgbClr val="66E7FF"/>
                    </a:solidFill>
                  </a:tcPr>
                </a:tc>
                <a:tc>
                  <a:txBody>
                    <a:bodyPr/>
                    <a:lstStyle/>
                    <a:p>
                      <a:endParaRPr lang="en-US" sz="900" b="0" i="0" dirty="0">
                        <a:latin typeface="Arial Narrow"/>
                        <a:cs typeface="Arial Narrow"/>
                      </a:endParaRPr>
                    </a:p>
                  </a:txBody>
                  <a:tcPr marL="92637" marR="92637" marT="46319" marB="46319">
                    <a:solidFill>
                      <a:srgbClr val="66E7FF"/>
                    </a:solidFill>
                  </a:tcPr>
                </a:tc>
                <a:tc>
                  <a:txBody>
                    <a:bodyPr/>
                    <a:lstStyle/>
                    <a:p>
                      <a:r>
                        <a:rPr lang="en-US" sz="900" b="0" i="0" dirty="0" smtClean="0">
                          <a:latin typeface="Arial Narrow"/>
                          <a:cs typeface="Arial Narrow"/>
                        </a:rPr>
                        <a:t>11</a:t>
                      </a:r>
                      <a:endParaRPr lang="en-US" sz="900" b="0" i="0" dirty="0">
                        <a:latin typeface="Arial Narrow"/>
                        <a:cs typeface="Arial Narrow"/>
                      </a:endParaRPr>
                    </a:p>
                  </a:txBody>
                  <a:tcPr marL="92637" marR="92637" marT="46319" marB="46319">
                    <a:solidFill>
                      <a:srgbClr val="66E7FF"/>
                    </a:solidFill>
                  </a:tcPr>
                </a:tc>
                <a:tc>
                  <a:txBody>
                    <a:bodyPr/>
                    <a:lstStyle/>
                    <a:p>
                      <a:pPr algn="ctr"/>
                      <a:r>
                        <a:rPr lang="en-US" sz="900" b="0" i="0" dirty="0" smtClean="0">
                          <a:solidFill>
                            <a:schemeClr val="tx1"/>
                          </a:solidFill>
                          <a:latin typeface="Arial Narrow"/>
                          <a:cs typeface="Arial Narrow"/>
                        </a:rPr>
                        <a:t>D</a:t>
                      </a:r>
                      <a:endParaRPr lang="en-US" sz="900" b="0" i="0" dirty="0">
                        <a:solidFill>
                          <a:schemeClr val="tx1"/>
                        </a:solidFill>
                        <a:latin typeface="Arial Narrow"/>
                        <a:cs typeface="Arial Narrow"/>
                      </a:endParaRPr>
                    </a:p>
                  </a:txBody>
                  <a:tcPr marL="92637" marR="92637" marT="46319" marB="46319">
                    <a:solidFill>
                      <a:srgbClr val="66E7FF"/>
                    </a:solidFill>
                  </a:tcPr>
                </a:tc>
                <a:tc>
                  <a:txBody>
                    <a:bodyPr/>
                    <a:lstStyle/>
                    <a:p>
                      <a:pPr algn="ctr"/>
                      <a:r>
                        <a:rPr lang="en-US" sz="900" b="0" i="0" dirty="0" smtClean="0">
                          <a:latin typeface="Arial Narrow"/>
                          <a:cs typeface="Arial Narrow"/>
                        </a:rPr>
                        <a:t>Nuclear </a:t>
                      </a:r>
                      <a:endParaRPr lang="en-US" sz="900" b="0" i="0" dirty="0">
                        <a:latin typeface="Arial Narrow"/>
                        <a:cs typeface="Arial Narrow"/>
                      </a:endParaRPr>
                    </a:p>
                  </a:txBody>
                  <a:tcPr marL="92637" marR="92637" marT="46319" marB="46319">
                    <a:solidFill>
                      <a:srgbClr val="66E7FF"/>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E12-10-102</a:t>
                      </a:r>
                    </a:p>
                  </a:txBody>
                  <a:tcPr marL="92637" marR="92637" marT="46319" marB="46319" horzOverflow="overflow">
                    <a:solidFill>
                      <a:srgbClr val="FF9AB3"/>
                    </a:solidFill>
                  </a:tcPr>
                </a:tc>
                <a:tc>
                  <a:txBody>
                    <a:bodyPr/>
                    <a:lstStyle/>
                    <a:p>
                      <a:r>
                        <a:rPr lang="en-US" sz="900" b="0" i="0" baseline="0" dirty="0" smtClean="0">
                          <a:solidFill>
                            <a:schemeClr val="tx1"/>
                          </a:solidFill>
                          <a:latin typeface="Arial Narrow"/>
                          <a:cs typeface="Arial Narrow"/>
                        </a:rPr>
                        <a:t>Free  Neutron structure at   large </a:t>
                      </a:r>
                      <a:r>
                        <a:rPr lang="en-US" sz="900" b="0" i="0" baseline="0" dirty="0" err="1" smtClean="0">
                          <a:solidFill>
                            <a:schemeClr val="tx1"/>
                          </a:solidFill>
                          <a:latin typeface="Arial Narrow"/>
                          <a:cs typeface="Arial Narrow"/>
                        </a:rPr>
                        <a:t>x</a:t>
                      </a:r>
                      <a:endParaRPr lang="en-US" sz="900" b="0" i="0" baseline="-25000" dirty="0">
                        <a:solidFill>
                          <a:schemeClr val="tx1"/>
                        </a:solidFill>
                        <a:latin typeface="Arial Narrow"/>
                        <a:cs typeface="Arial Narrow"/>
                      </a:endParaRPr>
                    </a:p>
                  </a:txBody>
                  <a:tcPr marL="92637" marR="92637" marT="46319" marB="46319">
                    <a:solidFill>
                      <a:srgbClr val="FF9AB3"/>
                    </a:solidFill>
                  </a:tcPr>
                </a:tc>
                <a:tc>
                  <a:txBody>
                    <a:bodyPr/>
                    <a:lstStyle/>
                    <a:p>
                      <a:r>
                        <a:rPr lang="en-US" sz="900" b="0" i="0" dirty="0" smtClean="0">
                          <a:solidFill>
                            <a:schemeClr val="tx1"/>
                          </a:solidFill>
                          <a:latin typeface="Arial Narrow"/>
                          <a:cs typeface="Arial Narrow"/>
                        </a:rPr>
                        <a:t>S. </a:t>
                      </a:r>
                      <a:r>
                        <a:rPr lang="en-US" sz="900" b="0" i="0" dirty="0" err="1" smtClean="0">
                          <a:solidFill>
                            <a:schemeClr val="tx1"/>
                          </a:solidFill>
                          <a:latin typeface="Arial Narrow"/>
                          <a:cs typeface="Arial Narrow"/>
                        </a:rPr>
                        <a:t>Bueltman</a:t>
                      </a:r>
                      <a:endParaRPr lang="en-US" sz="900" b="0" i="0" dirty="0">
                        <a:solidFill>
                          <a:schemeClr val="tx1"/>
                        </a:solidFill>
                        <a:latin typeface="Arial Narrow"/>
                        <a:cs typeface="Arial Narrow"/>
                      </a:endParaRPr>
                    </a:p>
                  </a:txBody>
                  <a:tcPr marL="92637" marR="92637" marT="46319" marB="46319">
                    <a:solidFill>
                      <a:srgbClr val="FF9AB3"/>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FF9AB3"/>
                    </a:solidFill>
                  </a:tcPr>
                </a:tc>
                <a:tc>
                  <a:txBody>
                    <a:bodyPr/>
                    <a:lstStyle/>
                    <a:p>
                      <a:pPr algn="ctr"/>
                      <a:r>
                        <a:rPr lang="en-US" sz="900" b="0" i="0" dirty="0" smtClean="0">
                          <a:solidFill>
                            <a:schemeClr val="tx1"/>
                          </a:solidFill>
                          <a:latin typeface="Arial Narrow"/>
                          <a:cs typeface="Arial Narrow"/>
                        </a:rPr>
                        <a:t>40</a:t>
                      </a:r>
                      <a:endParaRPr lang="en-US" sz="900" b="0" i="0" dirty="0">
                        <a:solidFill>
                          <a:schemeClr val="tx1"/>
                        </a:solidFill>
                        <a:latin typeface="Arial Narrow"/>
                        <a:cs typeface="Arial Narrow"/>
                      </a:endParaRPr>
                    </a:p>
                  </a:txBody>
                  <a:tcPr marL="92637" marR="92637" marT="46319" marB="46319">
                    <a:solidFill>
                      <a:srgbClr val="FF9AB3"/>
                    </a:solidFill>
                  </a:tcPr>
                </a:tc>
                <a:tc>
                  <a:txBody>
                    <a:bodyPr/>
                    <a:lstStyle/>
                    <a:p>
                      <a:pPr algn="ctr"/>
                      <a:r>
                        <a:rPr lang="en-US" sz="900" b="1" i="0" dirty="0" smtClean="0">
                          <a:solidFill>
                            <a:srgbClr val="0000FF"/>
                          </a:solidFill>
                          <a:latin typeface="Arial Narrow"/>
                          <a:cs typeface="Arial Narrow"/>
                        </a:rPr>
                        <a:t>40</a:t>
                      </a:r>
                      <a:endParaRPr lang="en-US" sz="900" b="1" i="0" dirty="0">
                        <a:solidFill>
                          <a:srgbClr val="0000FF"/>
                        </a:solidFill>
                        <a:latin typeface="Arial Narrow"/>
                        <a:cs typeface="Arial Narrow"/>
                      </a:endParaRPr>
                    </a:p>
                  </a:txBody>
                  <a:tcPr marL="92637" marR="92637" marT="46319" marB="46319">
                    <a:solidFill>
                      <a:srgbClr val="FF9AB3"/>
                    </a:solidFill>
                  </a:tcPr>
                </a:tc>
                <a:tc>
                  <a:txBody>
                    <a:bodyPr/>
                    <a:lstStyle/>
                    <a:p>
                      <a:r>
                        <a:rPr lang="en-US" sz="900" b="0" i="0" dirty="0" smtClean="0">
                          <a:latin typeface="Arial Narrow"/>
                          <a:cs typeface="Arial Narrow"/>
                        </a:rPr>
                        <a:t>Radial</a:t>
                      </a:r>
                      <a:r>
                        <a:rPr lang="en-US" sz="900" b="0" i="0" baseline="0" dirty="0" smtClean="0">
                          <a:latin typeface="Arial Narrow"/>
                          <a:cs typeface="Arial Narrow"/>
                        </a:rPr>
                        <a:t> TPC</a:t>
                      </a:r>
                      <a:endParaRPr lang="en-US" sz="900" b="0" i="0" dirty="0">
                        <a:latin typeface="Arial Narrow"/>
                        <a:cs typeface="Arial Narrow"/>
                      </a:endParaRPr>
                    </a:p>
                  </a:txBody>
                  <a:tcPr marL="92637" marR="92637" marT="46319" marB="46319">
                    <a:solidFill>
                      <a:srgbClr val="FF9AB3"/>
                    </a:solidFill>
                  </a:tcPr>
                </a:tc>
                <a:tc>
                  <a:txBody>
                    <a:bodyPr/>
                    <a:lstStyle/>
                    <a:p>
                      <a:r>
                        <a:rPr lang="en-US" sz="900" b="0" i="0" dirty="0" smtClean="0">
                          <a:latin typeface="Arial Narrow"/>
                          <a:cs typeface="Arial Narrow"/>
                        </a:rPr>
                        <a:t>11</a:t>
                      </a:r>
                      <a:endParaRPr lang="en-US" sz="900" b="0" i="0" dirty="0">
                        <a:latin typeface="Arial Narrow"/>
                        <a:cs typeface="Arial Narrow"/>
                      </a:endParaRPr>
                    </a:p>
                  </a:txBody>
                  <a:tcPr marL="92637" marR="92637" marT="46319" marB="46319">
                    <a:solidFill>
                      <a:srgbClr val="FF9AB3"/>
                    </a:solidFill>
                  </a:tcPr>
                </a:tc>
                <a:tc>
                  <a:txBody>
                    <a:bodyPr/>
                    <a:lstStyle/>
                    <a:p>
                      <a:pPr algn="ctr"/>
                      <a:r>
                        <a:rPr lang="en-US" sz="900" b="0" i="0" dirty="0" smtClean="0">
                          <a:solidFill>
                            <a:schemeClr val="tx1"/>
                          </a:solidFill>
                          <a:latin typeface="Arial Narrow"/>
                          <a:cs typeface="Arial Narrow"/>
                        </a:rPr>
                        <a:t>E</a:t>
                      </a:r>
                      <a:endParaRPr lang="en-US" sz="900" b="0" i="0" dirty="0">
                        <a:solidFill>
                          <a:schemeClr val="tx1"/>
                        </a:solidFill>
                        <a:latin typeface="Arial Narrow"/>
                        <a:cs typeface="Arial Narrow"/>
                      </a:endParaRPr>
                    </a:p>
                  </a:txBody>
                  <a:tcPr marL="92637" marR="92637" marT="46319" marB="46319">
                    <a:solidFill>
                      <a:srgbClr val="FF9AB3"/>
                    </a:solidFill>
                  </a:tcPr>
                </a:tc>
                <a:tc>
                  <a:txBody>
                    <a:bodyPr/>
                    <a:lstStyle/>
                    <a:p>
                      <a:pPr algn="ctr"/>
                      <a:r>
                        <a:rPr lang="en-US" sz="900" b="0" i="0" dirty="0" smtClean="0">
                          <a:latin typeface="Arial Narrow"/>
                          <a:cs typeface="Arial Narrow"/>
                        </a:rPr>
                        <a:t>Gas D</a:t>
                      </a:r>
                      <a:r>
                        <a:rPr lang="en-US" sz="900" b="0" i="0" baseline="-25000" dirty="0" smtClean="0">
                          <a:latin typeface="Arial Narrow"/>
                          <a:cs typeface="Arial Narrow"/>
                        </a:rPr>
                        <a:t>2</a:t>
                      </a:r>
                      <a:endParaRPr lang="en-US" sz="900" b="0" i="0" baseline="-25000" dirty="0">
                        <a:latin typeface="Arial Narrow"/>
                        <a:cs typeface="Arial Narrow"/>
                      </a:endParaRPr>
                    </a:p>
                  </a:txBody>
                  <a:tcPr marL="92637" marR="92637" marT="46319" marB="46319">
                    <a:solidFill>
                      <a:srgbClr val="FF9AB3"/>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a:t>
                      </a:r>
                      <a:r>
                        <a:rPr kumimoji="0" lang="en-US" sz="900" b="0" i="0" u="none" strike="noStrike" cap="none" normalizeH="0" baseline="0" dirty="0">
                          <a:ln>
                            <a:noFill/>
                          </a:ln>
                          <a:solidFill>
                            <a:schemeClr val="tx1"/>
                          </a:solidFill>
                          <a:effectLst/>
                          <a:latin typeface="Arial Narrow"/>
                          <a:cs typeface="Arial Narrow"/>
                        </a:rPr>
                        <a:t>-06-</a:t>
                      </a:r>
                      <a:r>
                        <a:rPr kumimoji="0" lang="en-US" sz="900" b="0" i="0" u="none" strike="noStrike" cap="none" normalizeH="0" baseline="0" dirty="0" smtClean="0">
                          <a:ln>
                            <a:noFill/>
                          </a:ln>
                          <a:solidFill>
                            <a:schemeClr val="tx1"/>
                          </a:solidFill>
                          <a:effectLst/>
                          <a:latin typeface="Arial Narrow"/>
                          <a:cs typeface="Arial Narrow"/>
                        </a:rPr>
                        <a:t>109</a:t>
                      </a:r>
                      <a:endParaRPr kumimoji="0" lang="en-US" sz="900" b="0" i="0" u="none" strike="noStrike" cap="none" normalizeH="0" baseline="0" dirty="0">
                        <a:ln>
                          <a:noFill/>
                        </a:ln>
                        <a:solidFill>
                          <a:schemeClr val="tx1"/>
                        </a:solidFill>
                        <a:effectLst/>
                        <a:latin typeface="Arial Narrow"/>
                        <a:cs typeface="Arial Narrow"/>
                      </a:endParaRPr>
                    </a:p>
                  </a:txBody>
                  <a:tcPr marL="92637" marR="92637" marT="46319" marB="46319" horzOverflow="overflow">
                    <a:solidFill>
                      <a:srgbClr val="FFFA71"/>
                    </a:solidFill>
                  </a:tcPr>
                </a:tc>
                <a:tc>
                  <a:txBody>
                    <a:bodyPr/>
                    <a:lstStyle/>
                    <a:p>
                      <a:r>
                        <a:rPr lang="en-US" sz="900" b="0" i="0" dirty="0" smtClean="0">
                          <a:solidFill>
                            <a:schemeClr val="tx1"/>
                          </a:solidFill>
                          <a:latin typeface="Arial Narrow"/>
                          <a:cs typeface="Arial Narrow"/>
                        </a:rPr>
                        <a:t>Longitudinal Spin Structure of the Nucleon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S. Kuhn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80</a:t>
                      </a:r>
                      <a:endParaRPr lang="en-US" sz="900" b="0" i="0" dirty="0">
                        <a:solidFill>
                          <a:schemeClr val="tx1"/>
                        </a:solidFill>
                        <a:latin typeface="Arial Narrow"/>
                        <a:cs typeface="Arial Narrow"/>
                      </a:endParaRPr>
                    </a:p>
                  </a:txBody>
                  <a:tcPr marL="92637" marR="92637" marT="46319" marB="46319">
                    <a:solidFill>
                      <a:srgbClr val="FFFA71"/>
                    </a:solidFill>
                  </a:tcPr>
                </a:tc>
                <a:tc rowSpan="6">
                  <a:txBody>
                    <a:bodyPr/>
                    <a:lstStyle/>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endParaRPr lang="en-US" sz="900" b="1" i="0" dirty="0" smtClean="0">
                        <a:solidFill>
                          <a:srgbClr val="0000FF"/>
                        </a:solidFill>
                        <a:latin typeface="Arial Narrow"/>
                        <a:cs typeface="Arial Narrow"/>
                      </a:endParaRPr>
                    </a:p>
                    <a:p>
                      <a:pPr algn="ctr"/>
                      <a:r>
                        <a:rPr lang="en-US" sz="900" b="1" i="0" dirty="0" smtClean="0">
                          <a:solidFill>
                            <a:srgbClr val="0000FF"/>
                          </a:solidFill>
                          <a:latin typeface="Arial Narrow"/>
                          <a:cs typeface="Arial Narrow"/>
                        </a:rPr>
                        <a:t>170</a:t>
                      </a:r>
                      <a:endParaRPr lang="en-US" sz="900" b="1" i="0" dirty="0">
                        <a:solidFill>
                          <a:srgbClr val="0000FF"/>
                        </a:solidFill>
                        <a:latin typeface="Arial Narrow"/>
                        <a:cs typeface="Arial Narrow"/>
                      </a:endParaRPr>
                    </a:p>
                  </a:txBody>
                  <a:tcPr marL="92637" marR="92637" marT="46319" marB="46319">
                    <a:solidFill>
                      <a:srgbClr val="FFFA71"/>
                    </a:solidFill>
                  </a:tcPr>
                </a:tc>
                <a:tc rowSpan="6">
                  <a:txBody>
                    <a:bodyPr/>
                    <a:lstStyle/>
                    <a:p>
                      <a:r>
                        <a:rPr lang="en-US" sz="900" b="0" i="0" dirty="0" smtClean="0">
                          <a:latin typeface="Arial Narrow"/>
                          <a:cs typeface="Arial Narrow"/>
                        </a:rPr>
                        <a:t>Polarized target</a:t>
                      </a:r>
                    </a:p>
                    <a:p>
                      <a:r>
                        <a:rPr lang="en-US" sz="900" b="0" i="0" dirty="0" smtClean="0">
                          <a:latin typeface="Arial Narrow"/>
                          <a:cs typeface="Arial Narrow"/>
                        </a:rPr>
                        <a:t>RICH</a:t>
                      </a:r>
                    </a:p>
                    <a:p>
                      <a:r>
                        <a:rPr lang="en-US" sz="900" b="0" i="0" dirty="0" smtClean="0">
                          <a:latin typeface="Arial Narrow"/>
                          <a:cs typeface="Arial Narrow"/>
                        </a:rPr>
                        <a:t>IC</a:t>
                      </a:r>
                      <a:endParaRPr lang="en-US" sz="900" b="0" i="0" dirty="0">
                        <a:latin typeface="Arial Narrow"/>
                        <a:cs typeface="Arial Narrow"/>
                      </a:endParaRPr>
                    </a:p>
                  </a:txBody>
                  <a:tcPr marL="92637" marR="92637" marT="46319" marB="46319">
                    <a:solidFill>
                      <a:srgbClr val="FFFA71"/>
                    </a:solidFill>
                  </a:tcPr>
                </a:tc>
                <a:tc rowSpan="6">
                  <a:txBody>
                    <a:bodyPr/>
                    <a:lstStyle/>
                    <a:p>
                      <a:endParaRPr lang="en-US" sz="900" b="0" i="0" dirty="0" smtClean="0">
                        <a:latin typeface="Arial Narrow"/>
                        <a:cs typeface="Arial Narrow"/>
                      </a:endParaRPr>
                    </a:p>
                    <a:p>
                      <a:endParaRPr lang="en-US" sz="900" b="0" i="0" dirty="0" smtClean="0">
                        <a:latin typeface="Arial Narrow"/>
                        <a:cs typeface="Arial Narrow"/>
                      </a:endParaRPr>
                    </a:p>
                    <a:p>
                      <a:endParaRPr lang="en-US" sz="900" b="0" i="0" dirty="0" smtClean="0">
                        <a:latin typeface="Arial Narrow"/>
                        <a:cs typeface="Arial Narrow"/>
                      </a:endParaRPr>
                    </a:p>
                    <a:p>
                      <a:r>
                        <a:rPr lang="en-US" sz="900" b="0" i="0" dirty="0" smtClean="0">
                          <a:latin typeface="Arial Narrow"/>
                          <a:cs typeface="Arial Narrow"/>
                        </a:rPr>
                        <a:t>11</a:t>
                      </a:r>
                      <a:endParaRPr lang="en-US" sz="900" b="0" i="0" dirty="0">
                        <a:latin typeface="Arial Narrow"/>
                        <a:cs typeface="Arial Narrow"/>
                      </a:endParaRPr>
                    </a:p>
                  </a:txBody>
                  <a:tcPr marL="92637" marR="92637" marT="46319" marB="46319">
                    <a:solidFill>
                      <a:srgbClr val="FFFA71"/>
                    </a:solidFill>
                  </a:tcPr>
                </a:tc>
                <a:tc rowSpan="6">
                  <a:txBody>
                    <a:bodyPr/>
                    <a:lstStyle/>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endParaRPr lang="en-US" sz="900" b="0" i="0" dirty="0" smtClean="0">
                        <a:solidFill>
                          <a:schemeClr val="tx1"/>
                        </a:solidFill>
                        <a:latin typeface="Arial Narrow"/>
                        <a:cs typeface="Arial Narrow"/>
                      </a:endParaRPr>
                    </a:p>
                    <a:p>
                      <a:pPr algn="ctr"/>
                      <a:r>
                        <a:rPr lang="en-US" sz="900" b="0" i="0" dirty="0" smtClean="0">
                          <a:solidFill>
                            <a:schemeClr val="tx1"/>
                          </a:solidFill>
                          <a:latin typeface="Arial Narrow"/>
                          <a:cs typeface="Arial Narrow"/>
                        </a:rPr>
                        <a:t>F</a:t>
                      </a:r>
                      <a:endParaRPr lang="en-US" sz="900" b="0" i="0" dirty="0">
                        <a:solidFill>
                          <a:schemeClr val="tx1"/>
                        </a:solidFill>
                        <a:latin typeface="Arial Narrow"/>
                        <a:cs typeface="Arial Narrow"/>
                      </a:endParaRPr>
                    </a:p>
                  </a:txBody>
                  <a:tcPr marL="92637" marR="92637" marT="46319" marB="46319">
                    <a:solidFill>
                      <a:srgbClr val="FFFA71"/>
                    </a:solidFill>
                  </a:tcPr>
                </a:tc>
                <a:tc rowSpan="6">
                  <a:txBody>
                    <a:bodyPr/>
                    <a:lstStyle/>
                    <a:p>
                      <a:pPr algn="ctr"/>
                      <a:r>
                        <a:rPr lang="en-US" sz="900" b="0" i="0" dirty="0" smtClean="0">
                          <a:latin typeface="Arial Narrow"/>
                          <a:cs typeface="Arial Narrow"/>
                        </a:rPr>
                        <a:t>NH</a:t>
                      </a:r>
                      <a:r>
                        <a:rPr lang="en-US" sz="900" b="0" i="0" baseline="-25000" dirty="0" smtClean="0">
                          <a:latin typeface="Arial Narrow"/>
                          <a:cs typeface="Arial Narrow"/>
                        </a:rPr>
                        <a:t>3</a:t>
                      </a:r>
                    </a:p>
                    <a:p>
                      <a:pPr algn="ctr"/>
                      <a:r>
                        <a:rPr lang="en-US" sz="900" b="0" i="0" dirty="0" smtClean="0">
                          <a:latin typeface="Arial Narrow"/>
                          <a:cs typeface="Arial Narrow"/>
                        </a:rPr>
                        <a:t>ND</a:t>
                      </a:r>
                      <a:r>
                        <a:rPr lang="en-US" sz="900" b="0" i="0" baseline="-25000" dirty="0" smtClean="0">
                          <a:latin typeface="Arial Narrow"/>
                          <a:cs typeface="Arial Narrow"/>
                        </a:rPr>
                        <a:t>3</a:t>
                      </a:r>
                      <a:endParaRPr lang="en-US" sz="900" b="0" i="0" baseline="-25000" dirty="0">
                        <a:latin typeface="Arial Narrow"/>
                        <a:cs typeface="Arial Narrow"/>
                      </a:endParaRPr>
                    </a:p>
                  </a:txBody>
                  <a:tcPr marL="92637" marR="92637" marT="46319" marB="46319">
                    <a:solidFill>
                      <a:srgbClr val="FFFA71"/>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E12-06- 119(b)</a:t>
                      </a:r>
                    </a:p>
                  </a:txBody>
                  <a:tcPr marL="92637" marR="92637" marT="46319" marB="46319" horzOverflow="overflow">
                    <a:solidFill>
                      <a:srgbClr val="FFFA71"/>
                    </a:solidFill>
                  </a:tcPr>
                </a:tc>
                <a:tc>
                  <a:txBody>
                    <a:bodyPr/>
                    <a:lstStyle/>
                    <a:p>
                      <a:r>
                        <a:rPr lang="en-US" sz="900" b="0" i="0" dirty="0" smtClean="0">
                          <a:solidFill>
                            <a:schemeClr val="tx1"/>
                          </a:solidFill>
                          <a:latin typeface="Arial Narrow"/>
                          <a:cs typeface="Arial Narrow"/>
                        </a:rPr>
                        <a:t>DVCS</a:t>
                      </a:r>
                      <a:r>
                        <a:rPr lang="en-US" sz="900" b="0" i="0" baseline="0" dirty="0" smtClean="0">
                          <a:solidFill>
                            <a:schemeClr val="tx1"/>
                          </a:solidFill>
                          <a:latin typeface="Arial Narrow"/>
                          <a:cs typeface="Arial Narrow"/>
                        </a:rPr>
                        <a:t> on longitudinally polarized proton target</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F. </a:t>
                      </a:r>
                      <a:r>
                        <a:rPr lang="en-US" sz="900" b="0" i="0" dirty="0" err="1" smtClean="0">
                          <a:solidFill>
                            <a:schemeClr val="tx1"/>
                          </a:solidFill>
                          <a:latin typeface="Arial Narrow"/>
                          <a:cs typeface="Arial Narrow"/>
                        </a:rPr>
                        <a:t>Sabatie</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120</a:t>
                      </a:r>
                      <a:endParaRPr lang="en-US" sz="900" b="0" i="0" dirty="0">
                        <a:solidFill>
                          <a:schemeClr val="tx1"/>
                        </a:solidFill>
                        <a:latin typeface="Arial Narrow"/>
                        <a:cs typeface="Arial Narrow"/>
                      </a:endParaRPr>
                    </a:p>
                  </a:txBody>
                  <a:tcPr marL="92637" marR="92637" marT="46319" marB="46319">
                    <a:solidFill>
                      <a:srgbClr val="FFFA71"/>
                    </a:solidFill>
                  </a:tcPr>
                </a:tc>
                <a:tc vMerge="1">
                  <a:txBody>
                    <a:bodyPr/>
                    <a:lstStyle/>
                    <a:p>
                      <a:endParaRPr lang="en-US" sz="1000" b="0" dirty="0"/>
                    </a:p>
                  </a:txBody>
                  <a:tcPr>
                    <a:solidFill>
                      <a:srgbClr val="FFFA71"/>
                    </a:solidFill>
                  </a:tcPr>
                </a:tc>
                <a:tc vMerge="1">
                  <a:txBody>
                    <a:bodyPr/>
                    <a:lstStyle/>
                    <a:p>
                      <a:endParaRPr lang="en-US" sz="1000" b="0" dirty="0"/>
                    </a:p>
                  </a:txBody>
                  <a:tcPr>
                    <a:solidFill>
                      <a:srgbClr val="FFFA71"/>
                    </a:solidFill>
                  </a:tcPr>
                </a:tc>
                <a:tc vMerge="1">
                  <a:txBody>
                    <a:bodyPr/>
                    <a:lstStyle/>
                    <a:p>
                      <a:endParaRPr lang="en-US" sz="1000" b="0"/>
                    </a:p>
                  </a:txBody>
                  <a:tcPr>
                    <a:solidFill>
                      <a:srgbClr val="FFFA71"/>
                    </a:solidFill>
                  </a:tcPr>
                </a:tc>
                <a:tc vMerge="1">
                  <a:txBody>
                    <a:bodyPr/>
                    <a:lstStyle/>
                    <a:p>
                      <a:pPr algn="ctr"/>
                      <a:endParaRPr lang="en-US" sz="1000" b="0" dirty="0"/>
                    </a:p>
                  </a:txBody>
                  <a:tcPr>
                    <a:solidFill>
                      <a:srgbClr val="FFFA71"/>
                    </a:solidFill>
                  </a:tcPr>
                </a:tc>
                <a:tc vMerge="1">
                  <a:txBody>
                    <a:bodyPr/>
                    <a:lstStyle/>
                    <a:p>
                      <a:endParaRPr lang="en-US"/>
                    </a:p>
                  </a:txBody>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a:t>
                      </a:r>
                      <a:r>
                        <a:rPr kumimoji="0" lang="en-US" sz="900" b="0" i="0" u="none" strike="noStrike" cap="none" normalizeH="0" baseline="0" dirty="0">
                          <a:ln>
                            <a:noFill/>
                          </a:ln>
                          <a:solidFill>
                            <a:schemeClr val="tx1"/>
                          </a:solidFill>
                          <a:effectLst/>
                          <a:latin typeface="Arial Narrow"/>
                          <a:cs typeface="Arial Narrow"/>
                        </a:rPr>
                        <a:t>-07-107</a:t>
                      </a:r>
                    </a:p>
                  </a:txBody>
                  <a:tcPr marL="92637" marR="92637" marT="46319" marB="46319" horzOverflow="overflow">
                    <a:solidFill>
                      <a:srgbClr val="FFFA71"/>
                    </a:solidFill>
                  </a:tcPr>
                </a:tc>
                <a:tc>
                  <a:txBody>
                    <a:bodyPr/>
                    <a:lstStyle/>
                    <a:p>
                      <a:r>
                        <a:rPr lang="en-US" sz="900" b="0" i="0" dirty="0" smtClean="0">
                          <a:solidFill>
                            <a:schemeClr val="tx1"/>
                          </a:solidFill>
                          <a:latin typeface="Arial Narrow"/>
                          <a:cs typeface="Arial Narrow"/>
                        </a:rPr>
                        <a:t>Spin-Orbit</a:t>
                      </a:r>
                      <a:r>
                        <a:rPr lang="en-US" sz="900" b="0" i="0" baseline="0" dirty="0" smtClean="0">
                          <a:solidFill>
                            <a:schemeClr val="tx1"/>
                          </a:solidFill>
                          <a:latin typeface="Arial Narrow"/>
                          <a:cs typeface="Arial Narrow"/>
                        </a:rPr>
                        <a:t> Correl. with Longitudinally polarized target</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H. </a:t>
                      </a:r>
                      <a:r>
                        <a:rPr lang="en-US" sz="900" b="0" i="0" dirty="0" err="1" smtClean="0">
                          <a:solidFill>
                            <a:schemeClr val="tx1"/>
                          </a:solidFill>
                          <a:latin typeface="Arial Narrow"/>
                          <a:cs typeface="Arial Narrow"/>
                        </a:rPr>
                        <a:t>Avakian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103</a:t>
                      </a:r>
                      <a:endParaRPr lang="en-US" sz="900" b="0" i="0" dirty="0">
                        <a:solidFill>
                          <a:schemeClr val="tx1"/>
                        </a:solidFill>
                        <a:latin typeface="Arial Narrow"/>
                        <a:cs typeface="Arial Narrow"/>
                      </a:endParaRPr>
                    </a:p>
                  </a:txBody>
                  <a:tcPr marL="92637" marR="92637" marT="46319" marB="46319">
                    <a:solidFill>
                      <a:srgbClr val="FFFA71"/>
                    </a:solidFill>
                  </a:tcPr>
                </a:tc>
                <a:tc vMerge="1">
                  <a:txBody>
                    <a:bodyPr/>
                    <a:lstStyle/>
                    <a:p>
                      <a:endParaRPr lang="en-US" sz="1000" b="0"/>
                    </a:p>
                  </a:txBody>
                  <a:tcPr>
                    <a:solidFill>
                      <a:srgbClr val="FFFA71"/>
                    </a:solidFill>
                  </a:tcPr>
                </a:tc>
                <a:tc vMerge="1">
                  <a:txBody>
                    <a:bodyPr/>
                    <a:lstStyle/>
                    <a:p>
                      <a:endParaRPr lang="en-US" sz="1000" b="0"/>
                    </a:p>
                  </a:txBody>
                  <a:tcPr>
                    <a:solidFill>
                      <a:srgbClr val="FFFA71"/>
                    </a:solidFill>
                  </a:tcPr>
                </a:tc>
                <a:tc vMerge="1">
                  <a:txBody>
                    <a:bodyPr/>
                    <a:lstStyle/>
                    <a:p>
                      <a:endParaRPr lang="en-US" sz="1000" b="0" dirty="0"/>
                    </a:p>
                  </a:txBody>
                  <a:tcPr>
                    <a:solidFill>
                      <a:srgbClr val="FFFA71"/>
                    </a:solidFill>
                  </a:tcPr>
                </a:tc>
                <a:tc vMerge="1">
                  <a:txBody>
                    <a:bodyPr/>
                    <a:lstStyle/>
                    <a:p>
                      <a:pPr algn="ctr"/>
                      <a:endParaRPr lang="en-US" sz="1000" b="0" dirty="0"/>
                    </a:p>
                  </a:txBody>
                  <a:tcPr>
                    <a:solidFill>
                      <a:srgbClr val="FFFA71"/>
                    </a:solidFill>
                  </a:tcPr>
                </a:tc>
                <a:tc vMerge="1">
                  <a:txBody>
                    <a:bodyPr/>
                    <a:lstStyle/>
                    <a:p>
                      <a:endParaRPr lang="en-US"/>
                    </a:p>
                  </a:txBody>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PR12-11-109 (</a:t>
                      </a:r>
                      <a:r>
                        <a:rPr kumimoji="0" lang="en-US" sz="900" b="0" i="0" u="none" strike="noStrike" cap="none" normalizeH="0" baseline="0" dirty="0" err="1" smtClean="0">
                          <a:ln>
                            <a:noFill/>
                          </a:ln>
                          <a:solidFill>
                            <a:schemeClr val="tx1"/>
                          </a:solidFill>
                          <a:effectLst/>
                          <a:latin typeface="Arial Narrow"/>
                          <a:cs typeface="Arial Narrow"/>
                        </a:rPr>
                        <a:t>b</a:t>
                      </a:r>
                      <a:r>
                        <a:rPr kumimoji="0" lang="en-US" sz="900" b="0" i="0" u="none" strike="noStrike" cap="none" normalizeH="0" baseline="0" dirty="0" smtClean="0">
                          <a:ln>
                            <a:noFill/>
                          </a:ln>
                          <a:solidFill>
                            <a:schemeClr val="tx1"/>
                          </a:solidFill>
                          <a:effectLst/>
                          <a:latin typeface="Arial Narrow"/>
                          <a:cs typeface="Arial Narrow"/>
                        </a:rPr>
                        <a:t>)</a:t>
                      </a:r>
                      <a:endParaRPr kumimoji="0" lang="en-US" sz="900" b="0" i="0" u="none" strike="noStrike" cap="none" normalizeH="0" baseline="0" dirty="0">
                        <a:ln>
                          <a:noFill/>
                        </a:ln>
                        <a:solidFill>
                          <a:schemeClr val="tx1"/>
                        </a:solidFill>
                        <a:effectLst/>
                        <a:latin typeface="Arial Narrow"/>
                        <a:cs typeface="Arial Narrow"/>
                      </a:endParaRPr>
                    </a:p>
                  </a:txBody>
                  <a:tcPr marL="92637" marR="92637" marT="46319" marB="46319" horzOverflow="overflow">
                    <a:solidFill>
                      <a:srgbClr val="FFFA71"/>
                    </a:solidFill>
                  </a:tcPr>
                </a:tc>
                <a:tc>
                  <a:txBody>
                    <a:bodyPr/>
                    <a:lstStyle/>
                    <a:p>
                      <a:r>
                        <a:rPr lang="en-US" sz="900" b="0" i="0" dirty="0" err="1" smtClean="0">
                          <a:solidFill>
                            <a:schemeClr val="tx1"/>
                          </a:solidFill>
                          <a:latin typeface="Arial Narrow"/>
                          <a:cs typeface="Arial Narrow"/>
                        </a:rPr>
                        <a:t>Dihadron</a:t>
                      </a:r>
                      <a:r>
                        <a:rPr lang="en-US" sz="900" b="0" i="0" dirty="0" smtClean="0">
                          <a:solidFill>
                            <a:schemeClr val="tx1"/>
                          </a:solidFill>
                          <a:latin typeface="Arial Narrow"/>
                          <a:cs typeface="Arial Narrow"/>
                        </a:rPr>
                        <a:t> studies on long. polarized target</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H. </a:t>
                      </a:r>
                      <a:r>
                        <a:rPr lang="en-US" sz="900" b="0" i="0" dirty="0" err="1" smtClean="0">
                          <a:solidFill>
                            <a:schemeClr val="tx1"/>
                          </a:solidFill>
                          <a:latin typeface="Arial Narrow"/>
                          <a:cs typeface="Arial Narrow"/>
                        </a:rPr>
                        <a:t>Avakian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endParaRPr lang="en-US" sz="900" b="0" i="0" dirty="0">
                        <a:solidFill>
                          <a:schemeClr val="tx1"/>
                        </a:solidFill>
                        <a:latin typeface="Arial Narrow"/>
                        <a:cs typeface="Arial Narrow"/>
                      </a:endParaRPr>
                    </a:p>
                  </a:txBody>
                  <a:tcPr marL="92637" marR="92637" marT="46319" marB="46319">
                    <a:solidFill>
                      <a:srgbClr val="FFFA71"/>
                    </a:solidFill>
                  </a:tcPr>
                </a:tc>
                <a:tc vMerge="1">
                  <a:txBody>
                    <a:bodyPr/>
                    <a:lstStyle/>
                    <a:p>
                      <a:endParaRPr lang="en-US" sz="800" b="1" i="0" dirty="0">
                        <a:solidFill>
                          <a:srgbClr val="000000"/>
                        </a:solidFill>
                        <a:latin typeface="+mj-lt"/>
                      </a:endParaRPr>
                    </a:p>
                  </a:txBody>
                  <a:tcPr>
                    <a:solidFill>
                      <a:srgbClr val="FFFA71"/>
                    </a:solidFill>
                  </a:tcPr>
                </a:tc>
                <a:tc vMerge="1">
                  <a:txBody>
                    <a:bodyPr/>
                    <a:lstStyle/>
                    <a:p>
                      <a:endParaRPr lang="en-US" sz="800" b="1" i="0" dirty="0">
                        <a:solidFill>
                          <a:srgbClr val="000000"/>
                        </a:solidFill>
                        <a:latin typeface="+mj-lt"/>
                      </a:endParaRPr>
                    </a:p>
                  </a:txBody>
                  <a:tcPr>
                    <a:solidFill>
                      <a:srgbClr val="FFFA71"/>
                    </a:solidFill>
                  </a:tcPr>
                </a:tc>
                <a:tc vMerge="1">
                  <a:txBody>
                    <a:bodyPr/>
                    <a:lstStyle/>
                    <a:p>
                      <a:endParaRPr lang="en-US" sz="800" b="1" i="0" dirty="0">
                        <a:solidFill>
                          <a:srgbClr val="000000"/>
                        </a:solidFill>
                        <a:latin typeface="+mj-lt"/>
                      </a:endParaRPr>
                    </a:p>
                  </a:txBody>
                  <a:tcPr>
                    <a:solidFill>
                      <a:srgbClr val="FFFA71"/>
                    </a:solidFill>
                  </a:tcPr>
                </a:tc>
                <a:tc vMerge="1">
                  <a:txBody>
                    <a:bodyPr/>
                    <a:lstStyle/>
                    <a:p>
                      <a:pPr algn="ctr"/>
                      <a:endParaRPr lang="en-US" sz="800" b="1" i="0" dirty="0">
                        <a:solidFill>
                          <a:srgbClr val="000000"/>
                        </a:solidFill>
                        <a:latin typeface="+mj-lt"/>
                      </a:endParaRPr>
                    </a:p>
                  </a:txBody>
                  <a:tcPr>
                    <a:solidFill>
                      <a:srgbClr val="FFFA71"/>
                    </a:solidFill>
                  </a:tcPr>
                </a:tc>
                <a:tc vMerge="1">
                  <a:txBody>
                    <a:bodyPr/>
                    <a:lstStyle/>
                    <a:p>
                      <a:pPr algn="ctr"/>
                      <a:endParaRPr lang="en-US" sz="800" b="1" i="0" dirty="0">
                        <a:solidFill>
                          <a:srgbClr val="000000"/>
                        </a:solidFill>
                        <a:latin typeface="+mj-lt"/>
                      </a:endParaRPr>
                    </a:p>
                  </a:txBody>
                  <a:tcPr>
                    <a:solidFill>
                      <a:srgbClr val="FFFA71"/>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E12-09-007(b)</a:t>
                      </a:r>
                    </a:p>
                  </a:txBody>
                  <a:tcPr marL="92637" marR="92637" marT="46319" marB="46319" horzOverflow="overflow">
                    <a:solidFill>
                      <a:srgbClr val="FFFA71"/>
                    </a:solidFill>
                  </a:tcPr>
                </a:tc>
                <a:tc>
                  <a:txBody>
                    <a:bodyPr/>
                    <a:lstStyle/>
                    <a:p>
                      <a:r>
                        <a:rPr lang="en-US" sz="900" b="0" i="0" dirty="0" smtClean="0">
                          <a:solidFill>
                            <a:schemeClr val="tx1"/>
                          </a:solidFill>
                          <a:latin typeface="Arial Narrow"/>
                          <a:cs typeface="Arial Narrow"/>
                        </a:rPr>
                        <a:t>Study of partonic distributions using</a:t>
                      </a:r>
                      <a:r>
                        <a:rPr lang="en-US" sz="900" b="0" i="0" baseline="0" dirty="0" smtClean="0">
                          <a:solidFill>
                            <a:schemeClr val="tx1"/>
                          </a:solidFill>
                          <a:latin typeface="Arial Narrow"/>
                          <a:cs typeface="Arial Narrow"/>
                        </a:rPr>
                        <a:t> SIDIS K  production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K. </a:t>
                      </a:r>
                      <a:r>
                        <a:rPr lang="en-US" sz="900" b="0" i="0" dirty="0" err="1" smtClean="0">
                          <a:solidFill>
                            <a:schemeClr val="tx1"/>
                          </a:solidFill>
                          <a:latin typeface="Arial Narrow"/>
                          <a:cs typeface="Arial Narrow"/>
                        </a:rPr>
                        <a:t>Hafidi</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110</a:t>
                      </a:r>
                      <a:endParaRPr lang="en-US" sz="900" b="0" i="0" dirty="0">
                        <a:solidFill>
                          <a:schemeClr val="tx1"/>
                        </a:solidFill>
                        <a:latin typeface="Arial Narrow"/>
                        <a:cs typeface="Arial Narrow"/>
                      </a:endParaRPr>
                    </a:p>
                  </a:txBody>
                  <a:tcPr marL="92637" marR="92637" marT="46319" marB="46319">
                    <a:solidFill>
                      <a:srgbClr val="FFFA71"/>
                    </a:solidFill>
                  </a:tcPr>
                </a:tc>
                <a:tc vMerge="1">
                  <a:txBody>
                    <a:bodyPr/>
                    <a:lstStyle/>
                    <a:p>
                      <a:endParaRPr lang="en-US" sz="900" b="0" i="0" dirty="0">
                        <a:solidFill>
                          <a:srgbClr val="0000FF"/>
                        </a:solidFill>
                        <a:latin typeface="Arial Narrow"/>
                        <a:cs typeface="Arial Narrow"/>
                      </a:endParaRPr>
                    </a:p>
                  </a:txBody>
                  <a:tcPr>
                    <a:solidFill>
                      <a:srgbClr val="FFFA71"/>
                    </a:solidFill>
                  </a:tcPr>
                </a:tc>
                <a:tc vMerge="1">
                  <a:txBody>
                    <a:bodyPr/>
                    <a:lstStyle/>
                    <a:p>
                      <a:endParaRPr lang="en-US" sz="900" b="0" i="0" dirty="0">
                        <a:latin typeface="Arial Narrow"/>
                        <a:cs typeface="Arial Narrow"/>
                      </a:endParaRPr>
                    </a:p>
                  </a:txBody>
                  <a:tcPr>
                    <a:solidFill>
                      <a:srgbClr val="FFFA71"/>
                    </a:solidFill>
                  </a:tcPr>
                </a:tc>
                <a:tc vMerge="1">
                  <a:txBody>
                    <a:bodyPr/>
                    <a:lstStyle/>
                    <a:p>
                      <a:endParaRPr lang="en-US" sz="900" b="0" i="0" dirty="0">
                        <a:latin typeface="Arial Narrow"/>
                        <a:cs typeface="Arial Narrow"/>
                      </a:endParaRPr>
                    </a:p>
                  </a:txBody>
                  <a:tcPr>
                    <a:solidFill>
                      <a:srgbClr val="FFFA71"/>
                    </a:solidFill>
                  </a:tcPr>
                </a:tc>
                <a:tc vMerge="1">
                  <a:txBody>
                    <a:bodyPr/>
                    <a:lstStyle/>
                    <a:p>
                      <a:pPr algn="ctr"/>
                      <a:endParaRPr lang="en-US" sz="900" b="0" i="0" dirty="0">
                        <a:solidFill>
                          <a:schemeClr val="tx1"/>
                        </a:solidFill>
                        <a:latin typeface="Arial Narrow"/>
                        <a:cs typeface="Arial Narrow"/>
                      </a:endParaRPr>
                    </a:p>
                  </a:txBody>
                  <a:tcPr>
                    <a:solidFill>
                      <a:srgbClr val="FFFA71"/>
                    </a:solidFill>
                  </a:tcPr>
                </a:tc>
                <a:tc vMerge="1">
                  <a:txBody>
                    <a:bodyPr/>
                    <a:lstStyle/>
                    <a:p>
                      <a:pPr algn="ctr"/>
                      <a:endParaRPr lang="en-US" sz="900" b="0" i="0" dirty="0">
                        <a:latin typeface="Arial Narrow"/>
                        <a:cs typeface="Arial Narrow"/>
                      </a:endParaRPr>
                    </a:p>
                  </a:txBody>
                  <a:tcPr>
                    <a:solidFill>
                      <a:srgbClr val="FFFA71"/>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E12-09-009</a:t>
                      </a:r>
                    </a:p>
                  </a:txBody>
                  <a:tcPr marL="92637" marR="92637" marT="46319" marB="46319" horzOverflow="overflow">
                    <a:solidFill>
                      <a:srgbClr val="FFFA71"/>
                    </a:solidFill>
                  </a:tcPr>
                </a:tc>
                <a:tc>
                  <a:txBody>
                    <a:bodyPr/>
                    <a:lstStyle/>
                    <a:p>
                      <a:r>
                        <a:rPr lang="en-US" sz="900" b="0" i="0" dirty="0" smtClean="0">
                          <a:solidFill>
                            <a:schemeClr val="tx1"/>
                          </a:solidFill>
                          <a:latin typeface="Arial Narrow"/>
                          <a:cs typeface="Arial Narrow"/>
                        </a:rPr>
                        <a:t>Spin-Orbit correlations in K production </a:t>
                      </a:r>
                      <a:r>
                        <a:rPr lang="en-US" sz="900" b="0" i="0" dirty="0" err="1" smtClean="0">
                          <a:solidFill>
                            <a:schemeClr val="tx1"/>
                          </a:solidFill>
                          <a:latin typeface="Arial Narrow"/>
                          <a:cs typeface="Arial Narrow"/>
                        </a:rPr>
                        <a:t>w</a:t>
                      </a:r>
                      <a:r>
                        <a:rPr lang="en-US" sz="900" b="0" i="0" dirty="0" smtClean="0">
                          <a:solidFill>
                            <a:schemeClr val="tx1"/>
                          </a:solidFill>
                          <a:latin typeface="Arial Narrow"/>
                          <a:cs typeface="Arial Narrow"/>
                        </a:rPr>
                        <a:t>/ pol. targets</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r>
                        <a:rPr lang="en-US" sz="900" b="0" i="0" dirty="0" smtClean="0">
                          <a:solidFill>
                            <a:schemeClr val="tx1"/>
                          </a:solidFill>
                          <a:latin typeface="Arial Narrow"/>
                          <a:cs typeface="Arial Narrow"/>
                        </a:rPr>
                        <a:t>H. </a:t>
                      </a:r>
                      <a:r>
                        <a:rPr lang="en-US" sz="900" b="0" i="0" dirty="0" err="1" smtClean="0">
                          <a:solidFill>
                            <a:schemeClr val="tx1"/>
                          </a:solidFill>
                          <a:latin typeface="Arial Narrow"/>
                          <a:cs typeface="Arial Narrow"/>
                        </a:rPr>
                        <a:t>Avakian</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A-</a:t>
                      </a:r>
                      <a:endParaRPr lang="en-US" sz="900" b="0" i="0" dirty="0">
                        <a:solidFill>
                          <a:schemeClr val="tx1"/>
                        </a:solidFill>
                        <a:latin typeface="Arial Narrow"/>
                        <a:cs typeface="Arial Narrow"/>
                      </a:endParaRPr>
                    </a:p>
                  </a:txBody>
                  <a:tcPr marL="92637" marR="92637" marT="46319" marB="46319">
                    <a:solidFill>
                      <a:srgbClr val="FFFA71"/>
                    </a:solidFill>
                  </a:tcPr>
                </a:tc>
                <a:tc>
                  <a:txBody>
                    <a:bodyPr/>
                    <a:lstStyle/>
                    <a:p>
                      <a:pPr algn="ctr"/>
                      <a:r>
                        <a:rPr lang="en-US" sz="900" b="0" i="0" dirty="0" smtClean="0">
                          <a:solidFill>
                            <a:schemeClr val="tx1"/>
                          </a:solidFill>
                          <a:latin typeface="Arial Narrow"/>
                          <a:cs typeface="Arial Narrow"/>
                        </a:rPr>
                        <a:t>103</a:t>
                      </a:r>
                      <a:endParaRPr lang="en-US" sz="900" b="0" i="0" dirty="0">
                        <a:solidFill>
                          <a:schemeClr val="tx1"/>
                        </a:solidFill>
                        <a:latin typeface="Arial Narrow"/>
                        <a:cs typeface="Arial Narrow"/>
                      </a:endParaRPr>
                    </a:p>
                  </a:txBody>
                  <a:tcPr marL="92637" marR="92637" marT="46319" marB="46319">
                    <a:solidFill>
                      <a:srgbClr val="FFFA71"/>
                    </a:solidFill>
                  </a:tcPr>
                </a:tc>
                <a:tc vMerge="1">
                  <a:txBody>
                    <a:bodyPr/>
                    <a:lstStyle/>
                    <a:p>
                      <a:endParaRPr lang="en-US" sz="900" b="0" i="0" dirty="0">
                        <a:solidFill>
                          <a:srgbClr val="0000FF"/>
                        </a:solidFill>
                        <a:latin typeface="Arial Narrow"/>
                        <a:cs typeface="Arial Narrow"/>
                      </a:endParaRPr>
                    </a:p>
                  </a:txBody>
                  <a:tcPr>
                    <a:solidFill>
                      <a:srgbClr val="FFFA71"/>
                    </a:solidFill>
                  </a:tcPr>
                </a:tc>
                <a:tc vMerge="1">
                  <a:txBody>
                    <a:bodyPr/>
                    <a:lstStyle/>
                    <a:p>
                      <a:endParaRPr lang="en-US" sz="900" b="0" i="0" dirty="0">
                        <a:latin typeface="Arial Narrow"/>
                        <a:cs typeface="Arial Narrow"/>
                      </a:endParaRPr>
                    </a:p>
                  </a:txBody>
                  <a:tcPr>
                    <a:solidFill>
                      <a:srgbClr val="FFFA71"/>
                    </a:solidFill>
                  </a:tcPr>
                </a:tc>
                <a:tc vMerge="1">
                  <a:txBody>
                    <a:bodyPr/>
                    <a:lstStyle/>
                    <a:p>
                      <a:endParaRPr lang="en-US" sz="900" b="0" i="0" dirty="0">
                        <a:latin typeface="Arial Narrow"/>
                        <a:cs typeface="Arial Narrow"/>
                      </a:endParaRPr>
                    </a:p>
                  </a:txBody>
                  <a:tcPr>
                    <a:solidFill>
                      <a:srgbClr val="FFFA71"/>
                    </a:solidFill>
                  </a:tcPr>
                </a:tc>
                <a:tc vMerge="1">
                  <a:txBody>
                    <a:bodyPr/>
                    <a:lstStyle/>
                    <a:p>
                      <a:pPr algn="ctr"/>
                      <a:endParaRPr lang="en-US" sz="900" b="0" i="0" dirty="0">
                        <a:solidFill>
                          <a:schemeClr val="tx1"/>
                        </a:solidFill>
                        <a:latin typeface="Arial Narrow"/>
                        <a:cs typeface="Arial Narrow"/>
                      </a:endParaRPr>
                    </a:p>
                  </a:txBody>
                  <a:tcPr>
                    <a:solidFill>
                      <a:srgbClr val="FFFA71"/>
                    </a:solidFill>
                  </a:tcPr>
                </a:tc>
                <a:tc vMerge="1">
                  <a:txBody>
                    <a:bodyPr/>
                    <a:lstStyle/>
                    <a:p>
                      <a:pPr algn="ctr"/>
                      <a:endParaRPr lang="en-US" sz="900" b="0" i="0" dirty="0">
                        <a:latin typeface="Arial Narrow"/>
                        <a:cs typeface="Arial Narrow"/>
                      </a:endParaRPr>
                    </a:p>
                  </a:txBody>
                  <a:tcPr>
                    <a:solidFill>
                      <a:srgbClr val="FFFA71"/>
                    </a:solidFill>
                  </a:tcPr>
                </a:tc>
              </a:tr>
              <a:tr h="225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Narrow"/>
                          <a:cs typeface="Arial Narrow"/>
                        </a:rPr>
                        <a:t>PR12-11-109</a:t>
                      </a:r>
                    </a:p>
                  </a:txBody>
                  <a:tcPr marL="92637" marR="92637" marT="46319" marB="46319" horzOverflow="overflow">
                    <a:solidFill>
                      <a:schemeClr val="accent6">
                        <a:lumMod val="20000"/>
                        <a:lumOff val="80000"/>
                      </a:schemeClr>
                    </a:solidFill>
                  </a:tcPr>
                </a:tc>
                <a:tc>
                  <a:txBody>
                    <a:bodyPr/>
                    <a:lstStyle/>
                    <a:p>
                      <a:r>
                        <a:rPr lang="en-US" sz="900" b="0" i="0" dirty="0" smtClean="0">
                          <a:solidFill>
                            <a:schemeClr val="tx1"/>
                          </a:solidFill>
                          <a:latin typeface="Arial Narrow"/>
                          <a:cs typeface="Arial Narrow"/>
                        </a:rPr>
                        <a:t>SIDIS on transverse polarized target </a:t>
                      </a:r>
                      <a:endParaRPr lang="en-US" sz="900" b="0" i="0" dirty="0">
                        <a:solidFill>
                          <a:schemeClr val="tx1"/>
                        </a:solidFill>
                        <a:latin typeface="Arial Narrow"/>
                        <a:cs typeface="Arial Narrow"/>
                      </a:endParaRPr>
                    </a:p>
                  </a:txBody>
                  <a:tcPr marL="92637" marR="92637" marT="46319" marB="46319">
                    <a:solidFill>
                      <a:schemeClr val="accent6">
                        <a:lumMod val="20000"/>
                        <a:lumOff val="80000"/>
                      </a:schemeClr>
                    </a:solidFill>
                  </a:tcPr>
                </a:tc>
                <a:tc>
                  <a:txBody>
                    <a:bodyPr/>
                    <a:lstStyle/>
                    <a:p>
                      <a:r>
                        <a:rPr lang="en-US" sz="900" b="0" i="0" dirty="0" smtClean="0">
                          <a:solidFill>
                            <a:schemeClr val="tx1"/>
                          </a:solidFill>
                          <a:latin typeface="Arial Narrow"/>
                          <a:cs typeface="Arial Narrow"/>
                        </a:rPr>
                        <a:t>M. </a:t>
                      </a:r>
                      <a:r>
                        <a:rPr lang="en-US" sz="900" b="0" i="0" dirty="0" err="1" smtClean="0">
                          <a:solidFill>
                            <a:schemeClr val="tx1"/>
                          </a:solidFill>
                          <a:latin typeface="Arial Narrow"/>
                          <a:cs typeface="Arial Narrow"/>
                        </a:rPr>
                        <a:t>Contalbrigo</a:t>
                      </a:r>
                      <a:endParaRPr lang="en-US" sz="900" b="0" i="0" dirty="0">
                        <a:solidFill>
                          <a:schemeClr val="tx1"/>
                        </a:solidFill>
                        <a:latin typeface="Arial Narrow"/>
                        <a:cs typeface="Arial Narrow"/>
                      </a:endParaRPr>
                    </a:p>
                  </a:txBody>
                  <a:tcPr marL="92637" marR="92637" marT="46319" marB="46319">
                    <a:solidFill>
                      <a:schemeClr val="accent6">
                        <a:lumMod val="20000"/>
                        <a:lumOff val="80000"/>
                      </a:schemeClr>
                    </a:solidFill>
                  </a:tcPr>
                </a:tc>
                <a:tc>
                  <a:txBody>
                    <a:bodyPr/>
                    <a:lstStyle/>
                    <a:p>
                      <a:pPr algn="ctr"/>
                      <a:endParaRPr lang="en-US" sz="900" b="0" i="0" dirty="0">
                        <a:solidFill>
                          <a:schemeClr val="tx1"/>
                        </a:solidFill>
                        <a:latin typeface="Arial Narrow"/>
                        <a:cs typeface="Arial Narrow"/>
                      </a:endParaRPr>
                    </a:p>
                  </a:txBody>
                  <a:tcPr marL="92637" marR="92637" marT="46319" marB="46319">
                    <a:solidFill>
                      <a:schemeClr val="accent6">
                        <a:lumMod val="20000"/>
                        <a:lumOff val="80000"/>
                      </a:schemeClr>
                    </a:solidFill>
                  </a:tcPr>
                </a:tc>
                <a:tc>
                  <a:txBody>
                    <a:bodyPr/>
                    <a:lstStyle/>
                    <a:p>
                      <a:pPr algn="ctr"/>
                      <a:endParaRPr lang="en-US" sz="900" b="0" i="0" dirty="0">
                        <a:solidFill>
                          <a:schemeClr val="tx1"/>
                        </a:solidFill>
                        <a:latin typeface="Arial Narrow"/>
                        <a:cs typeface="Arial Narrow"/>
                      </a:endParaRPr>
                    </a:p>
                  </a:txBody>
                  <a:tcPr marL="92637" marR="92637" marT="46319" marB="46319">
                    <a:solidFill>
                      <a:schemeClr val="accent6">
                        <a:lumMod val="20000"/>
                        <a:lumOff val="80000"/>
                      </a:schemeClr>
                    </a:solidFill>
                  </a:tcPr>
                </a:tc>
                <a:tc>
                  <a:txBody>
                    <a:bodyPr/>
                    <a:lstStyle/>
                    <a:p>
                      <a:pPr algn="ctr"/>
                      <a:endParaRPr lang="en-US" sz="900" b="1" i="0" dirty="0">
                        <a:solidFill>
                          <a:srgbClr val="0000FF"/>
                        </a:solidFill>
                        <a:latin typeface="Arial Narrow"/>
                        <a:cs typeface="Arial Narrow"/>
                      </a:endParaRPr>
                    </a:p>
                  </a:txBody>
                  <a:tcPr marL="92637" marR="92637" marT="46319" marB="46319">
                    <a:solidFill>
                      <a:schemeClr val="accent6">
                        <a:lumMod val="20000"/>
                        <a:lumOff val="80000"/>
                      </a:schemeClr>
                    </a:solidFill>
                  </a:tcPr>
                </a:tc>
                <a:tc>
                  <a:txBody>
                    <a:bodyPr/>
                    <a:lstStyle/>
                    <a:p>
                      <a:r>
                        <a:rPr lang="en-US" sz="900" b="0" i="0" dirty="0" smtClean="0">
                          <a:solidFill>
                            <a:srgbClr val="000000"/>
                          </a:solidFill>
                          <a:latin typeface="Arial Narrow"/>
                          <a:cs typeface="Arial Narrow"/>
                        </a:rPr>
                        <a:t>Transverse target</a:t>
                      </a:r>
                      <a:endParaRPr lang="en-US" sz="900" b="0" i="0" dirty="0">
                        <a:solidFill>
                          <a:srgbClr val="000000"/>
                        </a:solidFill>
                        <a:latin typeface="Arial Narrow"/>
                        <a:cs typeface="Arial Narrow"/>
                      </a:endParaRPr>
                    </a:p>
                  </a:txBody>
                  <a:tcPr marL="92637" marR="92637" marT="46319" marB="46319">
                    <a:solidFill>
                      <a:schemeClr val="accent6">
                        <a:lumMod val="20000"/>
                        <a:lumOff val="80000"/>
                      </a:schemeClr>
                    </a:solidFill>
                  </a:tcPr>
                </a:tc>
                <a:tc>
                  <a:txBody>
                    <a:bodyPr/>
                    <a:lstStyle/>
                    <a:p>
                      <a:r>
                        <a:rPr lang="en-US" sz="900" b="0" i="0" dirty="0" smtClean="0">
                          <a:solidFill>
                            <a:srgbClr val="000000"/>
                          </a:solidFill>
                          <a:latin typeface="Arial Narrow"/>
                          <a:cs typeface="Arial Narrow"/>
                        </a:rPr>
                        <a:t>11</a:t>
                      </a:r>
                      <a:endParaRPr lang="en-US" sz="900" b="0" i="0" dirty="0">
                        <a:solidFill>
                          <a:srgbClr val="000000"/>
                        </a:solidFill>
                        <a:latin typeface="Arial Narrow"/>
                        <a:cs typeface="Arial Narrow"/>
                      </a:endParaRPr>
                    </a:p>
                  </a:txBody>
                  <a:tcPr marL="92637" marR="92637" marT="46319" marB="46319">
                    <a:solidFill>
                      <a:schemeClr val="accent6">
                        <a:lumMod val="20000"/>
                        <a:lumOff val="80000"/>
                      </a:schemeClr>
                    </a:solidFill>
                  </a:tcPr>
                </a:tc>
                <a:tc>
                  <a:txBody>
                    <a:bodyPr/>
                    <a:lstStyle/>
                    <a:p>
                      <a:pPr algn="ctr"/>
                      <a:r>
                        <a:rPr lang="en-US" sz="900" b="0" i="0" dirty="0" smtClean="0">
                          <a:solidFill>
                            <a:srgbClr val="000000"/>
                          </a:solidFill>
                          <a:latin typeface="Arial Narrow"/>
                          <a:cs typeface="Arial Narrow"/>
                        </a:rPr>
                        <a:t>G</a:t>
                      </a:r>
                      <a:endParaRPr lang="en-US" sz="900" b="0" i="0" dirty="0">
                        <a:solidFill>
                          <a:srgbClr val="000000"/>
                        </a:solidFill>
                        <a:latin typeface="Arial Narrow"/>
                        <a:cs typeface="Arial Narrow"/>
                      </a:endParaRPr>
                    </a:p>
                  </a:txBody>
                  <a:tcPr marL="92637" marR="92637" marT="46319" marB="46319">
                    <a:solidFill>
                      <a:schemeClr val="accent6">
                        <a:lumMod val="20000"/>
                        <a:lumOff val="80000"/>
                      </a:schemeClr>
                    </a:solidFill>
                  </a:tcPr>
                </a:tc>
                <a:tc>
                  <a:txBody>
                    <a:bodyPr/>
                    <a:lstStyle/>
                    <a:p>
                      <a:pPr algn="ctr"/>
                      <a:r>
                        <a:rPr lang="en-US" sz="900" b="0" i="0" dirty="0" smtClean="0">
                          <a:solidFill>
                            <a:srgbClr val="000000"/>
                          </a:solidFill>
                          <a:latin typeface="Arial Narrow"/>
                          <a:cs typeface="Arial Narrow"/>
                        </a:rPr>
                        <a:t>HD</a:t>
                      </a:r>
                      <a:endParaRPr lang="en-US" sz="900" b="0" i="0" dirty="0">
                        <a:solidFill>
                          <a:srgbClr val="000000"/>
                        </a:solidFill>
                        <a:latin typeface="Arial Narrow"/>
                        <a:cs typeface="Arial Narrow"/>
                      </a:endParaRPr>
                    </a:p>
                  </a:txBody>
                  <a:tcPr marL="92637" marR="92637" marT="46319" marB="46319">
                    <a:solidFill>
                      <a:schemeClr val="accent6">
                        <a:lumMod val="20000"/>
                        <a:lumOff val="80000"/>
                      </a:schemeClr>
                    </a:solidFill>
                  </a:tcPr>
                </a:tc>
              </a:tr>
              <a:tr h="255792">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Narrow"/>
                          <a:cs typeface="Arial Narrow"/>
                        </a:rPr>
                        <a:t>TOTAL run time               </a:t>
                      </a:r>
                      <a:endParaRPr lang="en-US" sz="1100" b="0" i="0" dirty="0">
                        <a:solidFill>
                          <a:schemeClr val="tx1"/>
                        </a:solidFill>
                        <a:latin typeface="Arial Narrow"/>
                        <a:cs typeface="Arial Narrow"/>
                      </a:endParaRPr>
                    </a:p>
                  </a:txBody>
                  <a:tcPr marL="92637" marR="92637" marT="46319" marB="46319" horzOverflow="overflow">
                    <a:lnR w="3175" cap="flat" cmpd="sng" algn="ctr">
                      <a:solidFill>
                        <a:scrgbClr r="0" g="0" b="0"/>
                      </a:solidFill>
                      <a:prstDash val="solid"/>
                      <a:round/>
                      <a:headEnd type="none" w="med" len="med"/>
                      <a:tailEnd type="none" w="med" len="med"/>
                    </a:lnR>
                    <a:solidFill>
                      <a:schemeClr val="bg1"/>
                    </a:solidFill>
                  </a:tcPr>
                </a:tc>
                <a:tc hMerge="1">
                  <a:txBody>
                    <a:bodyPr/>
                    <a:lstStyle/>
                    <a:p>
                      <a:endParaRPr lang="en-US" sz="900" b="0" dirty="0"/>
                    </a:p>
                  </a:txBody>
                  <a:tcPr/>
                </a:tc>
                <a:tc hMerge="1">
                  <a:txBody>
                    <a:bodyPr/>
                    <a:lstStyle/>
                    <a:p>
                      <a:endParaRPr lang="en-US" sz="900" b="0" dirty="0"/>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900" b="1" dirty="0"/>
                    </a:p>
                  </a:txBody>
                  <a:tcPr horzOverflow="overflow">
                    <a:lnL w="3175" cap="flat" cmpd="sng" algn="ctr">
                      <a:solidFill>
                        <a:scrgbClr r="0" g="0" b="0"/>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100" b="0" i="0" dirty="0" smtClean="0">
                          <a:solidFill>
                            <a:schemeClr val="tx1"/>
                          </a:solidFill>
                          <a:latin typeface="Arial Narrow"/>
                          <a:cs typeface="Arial Narrow"/>
                        </a:rPr>
                        <a:t>1231 </a:t>
                      </a:r>
                      <a:endParaRPr lang="en-US" sz="1100" b="0" i="0" dirty="0">
                        <a:solidFill>
                          <a:schemeClr val="tx1"/>
                        </a:solidFill>
                        <a:latin typeface="Arial Narrow"/>
                        <a:cs typeface="Arial Narrow"/>
                      </a:endParaRPr>
                    </a:p>
                  </a:txBody>
                  <a:tcPr marL="92637" marR="92637" marT="46319" marB="46319" horzOverflow="overflow">
                    <a:lnL w="3175" cap="flat" cmpd="sng" algn="ctr">
                      <a:solidFill>
                        <a:scrgbClr r="0" g="0" b="0"/>
                      </a:solidFill>
                      <a:prstDash val="solid"/>
                      <a:round/>
                      <a:headEnd type="none" w="med" len="med"/>
                      <a:tailEnd type="none" w="med" len="med"/>
                    </a:lnL>
                    <a:solidFill>
                      <a:schemeClr val="bg1"/>
                    </a:solidFill>
                  </a:tcPr>
                </a:tc>
                <a:tc>
                  <a:txBody>
                    <a:bodyPr/>
                    <a:lstStyle/>
                    <a:p>
                      <a:pPr algn="ctr"/>
                      <a:r>
                        <a:rPr lang="en-US" sz="1100" b="1" i="0" dirty="0" smtClean="0">
                          <a:solidFill>
                            <a:srgbClr val="0000FF"/>
                          </a:solidFill>
                          <a:latin typeface="Arial Narrow"/>
                          <a:cs typeface="Arial Narrow"/>
                        </a:rPr>
                        <a:t>539</a:t>
                      </a:r>
                    </a:p>
                  </a:txBody>
                  <a:tcPr marL="92637" marR="92637" marT="46319" marB="46319">
                    <a:solidFill>
                      <a:schemeClr val="bg1"/>
                    </a:solidFill>
                  </a:tcPr>
                </a:tc>
                <a:tc gridSpan="4">
                  <a:txBody>
                    <a:bodyPr/>
                    <a:lstStyle/>
                    <a:p>
                      <a:endParaRPr lang="en-US" sz="1100" b="1" i="0" dirty="0">
                        <a:latin typeface="Arial Narrow"/>
                        <a:cs typeface="Arial Narrow"/>
                      </a:endParaRPr>
                    </a:p>
                  </a:txBody>
                  <a:tcPr marL="92637" marR="92637" marT="46319" marB="46319"/>
                </a:tc>
                <a:tc hMerge="1">
                  <a:txBody>
                    <a:bodyPr/>
                    <a:lstStyle/>
                    <a:p>
                      <a:endParaRPr lang="en-US" sz="900" b="0" dirty="0"/>
                    </a:p>
                  </a:txBody>
                  <a:tcPr/>
                </a:tc>
                <a:tc hMerge="1">
                  <a:txBody>
                    <a:bodyPr/>
                    <a:lstStyle/>
                    <a:p>
                      <a:pPr algn="ctr"/>
                      <a:endParaRPr lang="en-US" sz="900" b="1" dirty="0"/>
                    </a:p>
                  </a:txBody>
                  <a:tcPr/>
                </a:tc>
                <a:tc hMerge="1">
                  <a:txBody>
                    <a:bodyPr/>
                    <a:lstStyle/>
                    <a:p>
                      <a:endParaRPr lang="en-US" sz="900" b="0" dirty="0"/>
                    </a:p>
                  </a:txBody>
                  <a:tcPr/>
                </a:tc>
              </a:tr>
            </a:tbl>
          </a:graphicData>
        </a:graphic>
      </p:graphicFrame>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712852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784" b="1247"/>
          <a:stretch>
            <a:fillRect/>
          </a:stretch>
        </p:blipFill>
        <p:spPr bwMode="auto">
          <a:xfrm>
            <a:off x="304800" y="914400"/>
            <a:ext cx="8553450" cy="518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4"/>
          <p:cNvGrpSpPr/>
          <p:nvPr/>
        </p:nvGrpSpPr>
        <p:grpSpPr>
          <a:xfrm>
            <a:off x="2819400" y="1440358"/>
            <a:ext cx="5657783" cy="3231065"/>
            <a:chOff x="2819400" y="1383268"/>
            <a:chExt cx="5657783" cy="3231065"/>
          </a:xfrm>
        </p:grpSpPr>
        <p:sp>
          <p:nvSpPr>
            <p:cNvPr id="6" name="TextBox 5"/>
            <p:cNvSpPr txBox="1"/>
            <p:nvPr/>
          </p:nvSpPr>
          <p:spPr>
            <a:xfrm>
              <a:off x="6019800" y="25146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sp>
          <p:nvSpPr>
            <p:cNvPr id="7" name="TextBox 6"/>
            <p:cNvSpPr txBox="1"/>
            <p:nvPr/>
          </p:nvSpPr>
          <p:spPr>
            <a:xfrm>
              <a:off x="6324600" y="35052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cxnSp>
          <p:nvCxnSpPr>
            <p:cNvPr id="8" name="Straight Connector 7"/>
            <p:cNvCxnSpPr/>
            <p:nvPr/>
          </p:nvCxnSpPr>
          <p:spPr>
            <a:xfrm>
              <a:off x="5029200" y="1828800"/>
              <a:ext cx="905933" cy="1524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21867" y="1549400"/>
              <a:ext cx="626533" cy="11176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63733" y="3581400"/>
              <a:ext cx="1176867" cy="10329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37399" y="3276600"/>
              <a:ext cx="939801" cy="762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62600" y="3516868"/>
              <a:ext cx="684804"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CDC</a:t>
              </a:r>
              <a:endParaRPr lang="en-US" sz="1800" dirty="0">
                <a:solidFill>
                  <a:srgbClr val="FFFF00"/>
                </a:solidFill>
                <a:latin typeface="Helvetica" pitchFamily="34" charset="0"/>
              </a:endParaRPr>
            </a:p>
          </p:txBody>
        </p:sp>
        <p:sp>
          <p:nvSpPr>
            <p:cNvPr id="18" name="TextBox 17"/>
            <p:cNvSpPr txBox="1"/>
            <p:nvPr/>
          </p:nvSpPr>
          <p:spPr>
            <a:xfrm>
              <a:off x="6683901" y="3059668"/>
              <a:ext cx="65915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FDC</a:t>
              </a:r>
              <a:endParaRPr lang="en-US" sz="1800" dirty="0">
                <a:solidFill>
                  <a:srgbClr val="FFFF00"/>
                </a:solidFill>
                <a:latin typeface="Helvetica" pitchFamily="34" charset="0"/>
              </a:endParaRPr>
            </a:p>
          </p:txBody>
        </p:sp>
        <p:sp>
          <p:nvSpPr>
            <p:cNvPr id="19" name="TextBox 18"/>
            <p:cNvSpPr txBox="1"/>
            <p:nvPr/>
          </p:nvSpPr>
          <p:spPr>
            <a:xfrm>
              <a:off x="7530598" y="1916668"/>
              <a:ext cx="642162" cy="369332"/>
            </a:xfrm>
            <a:prstGeom prst="rect">
              <a:avLst/>
            </a:prstGeom>
            <a:noFill/>
            <a:scene3d>
              <a:camera prst="orthographicFront">
                <a:rot lat="20960233" lon="1562009" rev="20037934"/>
              </a:camera>
              <a:lightRig rig="threePt" dir="t"/>
            </a:scene3d>
          </p:spPr>
          <p:txBody>
            <a:bodyPr wrap="none" rtlCol="0">
              <a:spAutoFit/>
            </a:bodyPr>
            <a:lstStyle/>
            <a:p>
              <a:r>
                <a:rPr lang="en-US" sz="1800" dirty="0" smtClean="0">
                  <a:solidFill>
                    <a:srgbClr val="FFFF00"/>
                  </a:solidFill>
                  <a:latin typeface="Helvetica" pitchFamily="34" charset="0"/>
                </a:rPr>
                <a:t>TOF</a:t>
              </a:r>
              <a:endParaRPr lang="en-US" sz="1800" dirty="0">
                <a:solidFill>
                  <a:srgbClr val="FFFF00"/>
                </a:solidFill>
                <a:latin typeface="Helvetica" pitchFamily="34" charset="0"/>
              </a:endParaRPr>
            </a:p>
          </p:txBody>
        </p:sp>
        <p:sp>
          <p:nvSpPr>
            <p:cNvPr id="20" name="TextBox 19"/>
            <p:cNvSpPr txBox="1"/>
            <p:nvPr/>
          </p:nvSpPr>
          <p:spPr>
            <a:xfrm>
              <a:off x="7676964" y="1383268"/>
              <a:ext cx="800219" cy="369332"/>
            </a:xfrm>
            <a:prstGeom prst="rect">
              <a:avLst/>
            </a:prstGeom>
            <a:noFill/>
            <a:scene3d>
              <a:camera prst="orthographicFront">
                <a:rot lat="20960233" lon="1562009" rev="20337934"/>
              </a:camera>
              <a:lightRig rig="threePt" dir="t"/>
            </a:scene3d>
          </p:spPr>
          <p:txBody>
            <a:bodyPr wrap="none" rtlCol="0">
              <a:spAutoFit/>
            </a:bodyPr>
            <a:lstStyle/>
            <a:p>
              <a:r>
                <a:rPr lang="en-US" sz="1800" dirty="0" smtClean="0">
                  <a:solidFill>
                    <a:srgbClr val="FFFF00"/>
                  </a:solidFill>
                  <a:latin typeface="Helvetica" pitchFamily="34" charset="0"/>
                </a:rPr>
                <a:t>FCAL</a:t>
              </a:r>
              <a:endParaRPr lang="en-US" sz="1800" dirty="0">
                <a:solidFill>
                  <a:srgbClr val="FFFF00"/>
                </a:solidFill>
                <a:latin typeface="Helvetica" pitchFamily="34" charset="0"/>
              </a:endParaRPr>
            </a:p>
          </p:txBody>
        </p:sp>
        <p:sp>
          <p:nvSpPr>
            <p:cNvPr id="21" name="TextBox 20"/>
            <p:cNvSpPr txBox="1"/>
            <p:nvPr/>
          </p:nvSpPr>
          <p:spPr>
            <a:xfrm>
              <a:off x="2819400" y="2907268"/>
              <a:ext cx="1298753" cy="307777"/>
            </a:xfrm>
            <a:prstGeom prst="rect">
              <a:avLst/>
            </a:prstGeom>
            <a:noFill/>
          </p:spPr>
          <p:txBody>
            <a:bodyPr wrap="none" rtlCol="0">
              <a:spAutoFit/>
            </a:bodyPr>
            <a:lstStyle/>
            <a:p>
              <a:r>
                <a:rPr lang="en-US" sz="1400" dirty="0" smtClean="0">
                  <a:solidFill>
                    <a:srgbClr val="000000"/>
                  </a:solidFill>
                  <a:latin typeface="Helvetica" pitchFamily="34" charset="0"/>
                </a:rPr>
                <a:t>Start counter</a:t>
              </a:r>
              <a:endParaRPr lang="en-US" sz="1400" dirty="0">
                <a:solidFill>
                  <a:srgbClr val="000000"/>
                </a:solidFill>
                <a:latin typeface="Helvetica" pitchFamily="34" charset="0"/>
              </a:endParaRPr>
            </a:p>
          </p:txBody>
        </p:sp>
        <p:cxnSp>
          <p:nvCxnSpPr>
            <p:cNvPr id="22" name="Straight Arrow Connector 21"/>
            <p:cNvCxnSpPr>
              <a:stCxn id="21" idx="3"/>
            </p:cNvCxnSpPr>
            <p:nvPr/>
          </p:nvCxnSpPr>
          <p:spPr bwMode="auto">
            <a:xfrm>
              <a:off x="4118153" y="3061157"/>
              <a:ext cx="1633615" cy="303311"/>
            </a:xfrm>
            <a:prstGeom prst="straightConnector1">
              <a:avLst/>
            </a:prstGeom>
            <a:noFill/>
            <a:ln w="19050" cap="flat" cmpd="sng" algn="ctr">
              <a:solidFill>
                <a:srgbClr val="C00000"/>
              </a:solidFill>
              <a:prstDash val="solid"/>
              <a:round/>
              <a:headEnd type="none" w="med" len="med"/>
              <a:tailEnd type="arrow"/>
            </a:ln>
            <a:effectLst/>
          </p:spPr>
        </p:cxnSp>
      </p:grpSp>
      <p:sp>
        <p:nvSpPr>
          <p:cNvPr id="24" name="Title 23"/>
          <p:cNvSpPr>
            <a:spLocks noGrp="1"/>
          </p:cNvSpPr>
          <p:nvPr>
            <p:ph type="title"/>
          </p:nvPr>
        </p:nvSpPr>
        <p:spPr>
          <a:xfrm>
            <a:off x="685800" y="-76200"/>
            <a:ext cx="7772400" cy="914400"/>
          </a:xfrm>
        </p:spPr>
        <p:txBody>
          <a:bodyPr/>
          <a:lstStyle/>
          <a:p>
            <a:r>
              <a:rPr lang="en-US" sz="3600" dirty="0" smtClean="0">
                <a:solidFill>
                  <a:schemeClr val="tx1"/>
                </a:solidFill>
              </a:rPr>
              <a:t>Hall D</a:t>
            </a:r>
            <a:endParaRPr lang="en-US" sz="3600" dirty="0">
              <a:solidFill>
                <a:schemeClr val="tx1"/>
              </a:solidFill>
            </a:endParaRPr>
          </a:p>
        </p:txBody>
      </p:sp>
      <p:pic>
        <p:nvPicPr>
          <p:cNvPr id="25" name="Picture 1"/>
          <p:cNvPicPr>
            <a:picLocks noChangeAspect="1" noChangeArrowheads="1"/>
          </p:cNvPicPr>
          <p:nvPr/>
        </p:nvPicPr>
        <p:blipFill>
          <a:blip r:embed="rId3" cstate="print"/>
          <a:srcRect l="9353" t="9973" r="61652" b="50015"/>
          <a:stretch>
            <a:fillRect/>
          </a:stretch>
        </p:blipFill>
        <p:spPr bwMode="auto">
          <a:xfrm>
            <a:off x="609600" y="2038290"/>
            <a:ext cx="2057400" cy="1858297"/>
          </a:xfrm>
          <a:prstGeom prst="rect">
            <a:avLst/>
          </a:prstGeom>
          <a:noFill/>
          <a:ln w="25400">
            <a:solidFill>
              <a:srgbClr val="FF0000"/>
            </a:solidFill>
            <a:miter lim="800000"/>
            <a:headEnd/>
            <a:tailEnd/>
          </a:ln>
        </p:spPr>
      </p:pic>
      <p:sp>
        <p:nvSpPr>
          <p:cNvPr id="23" name="TextBox 22"/>
          <p:cNvSpPr txBox="1"/>
          <p:nvPr/>
        </p:nvSpPr>
        <p:spPr>
          <a:xfrm>
            <a:off x="6324600" y="6076890"/>
            <a:ext cx="2550698"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E. </a:t>
            </a:r>
            <a:r>
              <a:rPr lang="en-US" sz="2000" b="1" dirty="0" err="1" smtClean="0">
                <a:solidFill>
                  <a:srgbClr val="7030A0"/>
                </a:solidFill>
                <a:latin typeface="Arial" pitchFamily="34" charset="0"/>
                <a:cs typeface="Arial" pitchFamily="34" charset="0"/>
                <a:sym typeface="Wingdings 3"/>
              </a:rPr>
              <a:t>Chudakov</a:t>
            </a:r>
            <a:r>
              <a:rPr lang="en-US" sz="2000" b="1" dirty="0" smtClean="0">
                <a:solidFill>
                  <a:srgbClr val="7030A0"/>
                </a:solidFill>
                <a:latin typeface="Arial" pitchFamily="34" charset="0"/>
                <a:cs typeface="Arial" pitchFamily="34" charset="0"/>
                <a:sym typeface="Wingdings 3"/>
              </a:rPr>
              <a:t> talk</a:t>
            </a:r>
            <a:endParaRPr lang="en-US" sz="2000" b="1" dirty="0" smtClean="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00" name="Rectangle 2"/>
          <p:cNvSpPr>
            <a:spLocks noGrp="1" noChangeArrowheads="1"/>
          </p:cNvSpPr>
          <p:nvPr>
            <p:ph type="title"/>
          </p:nvPr>
        </p:nvSpPr>
        <p:spPr>
          <a:xfrm>
            <a:off x="152400" y="122238"/>
            <a:ext cx="8686800" cy="563562"/>
          </a:xfrm>
        </p:spPr>
        <p:txBody>
          <a:bodyPr rtlCol="0">
            <a:noAutofit/>
          </a:bodyPr>
          <a:lstStyle/>
          <a:p>
            <a:pPr fontAlgn="auto">
              <a:spcAft>
                <a:spcPts val="0"/>
              </a:spcAft>
              <a:defRPr/>
            </a:pPr>
            <a:r>
              <a:rPr lang="en-US" sz="3600" b="1" dirty="0">
                <a:solidFill>
                  <a:schemeClr val="tx1"/>
                </a:solidFill>
                <a:ea typeface="ＭＳ Ｐゴシック" charset="-128"/>
                <a:cs typeface="ＭＳ Ｐゴシック" charset="-128"/>
              </a:rPr>
              <a:t>Quantum Numbers of Hybrid Mesons</a:t>
            </a:r>
          </a:p>
        </p:txBody>
      </p:sp>
      <p:sp>
        <p:nvSpPr>
          <p:cNvPr id="1036" name="Rectangle 3"/>
          <p:cNvSpPr>
            <a:spLocks noChangeArrowheads="1"/>
          </p:cNvSpPr>
          <p:nvPr/>
        </p:nvSpPr>
        <p:spPr bwMode="auto">
          <a:xfrm>
            <a:off x="3427413" y="1600200"/>
            <a:ext cx="1757362" cy="4216400"/>
          </a:xfrm>
          <a:prstGeom prst="rect">
            <a:avLst/>
          </a:prstGeom>
          <a:solidFill>
            <a:schemeClr val="accent1">
              <a:alpha val="50195"/>
            </a:schemeClr>
          </a:solidFill>
          <a:ln w="9525">
            <a:noFill/>
            <a:miter lim="800000"/>
            <a:headEnd/>
            <a:tailEnd/>
          </a:ln>
        </p:spPr>
        <p:txBody>
          <a:bodyPr wrap="none" anchor="ctr"/>
          <a:lstStyle/>
          <a:p>
            <a:endParaRPr lang="en-US"/>
          </a:p>
        </p:txBody>
      </p:sp>
      <p:sp>
        <p:nvSpPr>
          <p:cNvPr id="1037" name="Rectangle 4"/>
          <p:cNvSpPr>
            <a:spLocks noChangeArrowheads="1"/>
          </p:cNvSpPr>
          <p:nvPr/>
        </p:nvSpPr>
        <p:spPr bwMode="auto">
          <a:xfrm>
            <a:off x="331788" y="1600200"/>
            <a:ext cx="1757362" cy="4216400"/>
          </a:xfrm>
          <a:prstGeom prst="rect">
            <a:avLst/>
          </a:prstGeom>
          <a:solidFill>
            <a:schemeClr val="accent1">
              <a:alpha val="50195"/>
            </a:schemeClr>
          </a:solidFill>
          <a:ln w="9525">
            <a:noFill/>
            <a:miter lim="800000"/>
            <a:headEnd/>
            <a:tailEnd/>
          </a:ln>
        </p:spPr>
        <p:txBody>
          <a:bodyPr wrap="none" anchor="ctr"/>
          <a:lstStyle/>
          <a:p>
            <a:endParaRPr lang="en-US"/>
          </a:p>
        </p:txBody>
      </p:sp>
      <p:sp>
        <p:nvSpPr>
          <p:cNvPr id="1038" name="Text Box 5"/>
          <p:cNvSpPr txBox="1">
            <a:spLocks noChangeArrowheads="1"/>
          </p:cNvSpPr>
          <p:nvPr/>
        </p:nvSpPr>
        <p:spPr bwMode="auto">
          <a:xfrm>
            <a:off x="582613" y="1035050"/>
            <a:ext cx="971550" cy="366713"/>
          </a:xfrm>
          <a:prstGeom prst="rect">
            <a:avLst/>
          </a:prstGeom>
          <a:noFill/>
          <a:ln w="9525">
            <a:noFill/>
            <a:miter lim="800000"/>
            <a:headEnd/>
            <a:tailEnd/>
          </a:ln>
        </p:spPr>
        <p:txBody>
          <a:bodyPr wrap="none">
            <a:spAutoFit/>
          </a:bodyPr>
          <a:lstStyle/>
          <a:p>
            <a:r>
              <a:rPr lang="en-US" b="1" dirty="0">
                <a:latin typeface="Helvetica"/>
              </a:rPr>
              <a:t>Quarks</a:t>
            </a:r>
          </a:p>
        </p:txBody>
      </p:sp>
      <p:sp>
        <p:nvSpPr>
          <p:cNvPr id="1039" name="Text Box 6"/>
          <p:cNvSpPr txBox="1">
            <a:spLocks noChangeArrowheads="1"/>
          </p:cNvSpPr>
          <p:nvPr/>
        </p:nvSpPr>
        <p:spPr bwMode="auto">
          <a:xfrm>
            <a:off x="3427413" y="882650"/>
            <a:ext cx="1839912" cy="641350"/>
          </a:xfrm>
          <a:prstGeom prst="rect">
            <a:avLst/>
          </a:prstGeom>
          <a:noFill/>
          <a:ln w="9525">
            <a:noFill/>
            <a:miter lim="800000"/>
            <a:headEnd/>
            <a:tailEnd/>
          </a:ln>
        </p:spPr>
        <p:txBody>
          <a:bodyPr>
            <a:spAutoFit/>
          </a:bodyPr>
          <a:lstStyle/>
          <a:p>
            <a:pPr algn="ctr"/>
            <a:r>
              <a:rPr lang="en-US" b="1">
                <a:latin typeface="Helvetica"/>
              </a:rPr>
              <a:t>Excited </a:t>
            </a:r>
            <a:br>
              <a:rPr lang="en-US" b="1">
                <a:latin typeface="Helvetica"/>
              </a:rPr>
            </a:br>
            <a:r>
              <a:rPr lang="en-US" b="1">
                <a:latin typeface="Helvetica"/>
              </a:rPr>
              <a:t>Flux Tube</a:t>
            </a:r>
          </a:p>
        </p:txBody>
      </p:sp>
      <p:sp>
        <p:nvSpPr>
          <p:cNvPr id="1040" name="Text Box 7"/>
          <p:cNvSpPr txBox="1">
            <a:spLocks noChangeArrowheads="1"/>
          </p:cNvSpPr>
          <p:nvPr/>
        </p:nvSpPr>
        <p:spPr bwMode="auto">
          <a:xfrm>
            <a:off x="6438900" y="1035050"/>
            <a:ext cx="2092325" cy="366713"/>
          </a:xfrm>
          <a:prstGeom prst="rect">
            <a:avLst/>
          </a:prstGeom>
          <a:noFill/>
          <a:ln w="9525">
            <a:noFill/>
            <a:miter lim="800000"/>
            <a:headEnd/>
            <a:tailEnd/>
          </a:ln>
        </p:spPr>
        <p:txBody>
          <a:bodyPr>
            <a:spAutoFit/>
          </a:bodyPr>
          <a:lstStyle/>
          <a:p>
            <a:pPr algn="ctr"/>
            <a:r>
              <a:rPr lang="en-US" b="1">
                <a:latin typeface="Helvetica"/>
              </a:rPr>
              <a:t>Hybrid Meson</a:t>
            </a:r>
          </a:p>
        </p:txBody>
      </p:sp>
      <p:sp>
        <p:nvSpPr>
          <p:cNvPr id="1041" name="Rectangle 8"/>
          <p:cNvSpPr>
            <a:spLocks noChangeArrowheads="1"/>
          </p:cNvSpPr>
          <p:nvPr/>
        </p:nvSpPr>
        <p:spPr bwMode="auto">
          <a:xfrm>
            <a:off x="5518150" y="1600200"/>
            <a:ext cx="3179763" cy="4216400"/>
          </a:xfrm>
          <a:prstGeom prst="rect">
            <a:avLst/>
          </a:prstGeom>
          <a:solidFill>
            <a:srgbClr val="FFE957">
              <a:alpha val="50195"/>
            </a:srgbClr>
          </a:solidFill>
          <a:ln w="9525">
            <a:noFill/>
            <a:miter lim="800000"/>
            <a:headEnd/>
            <a:tailEnd/>
          </a:ln>
        </p:spPr>
        <p:txBody>
          <a:bodyPr wrap="none" anchor="ctr"/>
          <a:lstStyle/>
          <a:p>
            <a:endParaRPr lang="en-US"/>
          </a:p>
        </p:txBody>
      </p:sp>
      <p:sp>
        <p:nvSpPr>
          <p:cNvPr id="1042" name="AutoShape 9"/>
          <p:cNvSpPr>
            <a:spLocks noChangeArrowheads="1"/>
          </p:cNvSpPr>
          <p:nvPr/>
        </p:nvSpPr>
        <p:spPr bwMode="auto">
          <a:xfrm>
            <a:off x="5435600" y="1068388"/>
            <a:ext cx="752475" cy="338137"/>
          </a:xfrm>
          <a:prstGeom prst="rightArrow">
            <a:avLst>
              <a:gd name="adj1" fmla="val 50000"/>
              <a:gd name="adj2" fmla="val 55634"/>
            </a:avLst>
          </a:prstGeom>
          <a:solidFill>
            <a:srgbClr val="C00000"/>
          </a:solidFill>
          <a:ln w="9525">
            <a:noFill/>
            <a:miter lim="800000"/>
            <a:headEnd/>
            <a:tailEnd/>
          </a:ln>
        </p:spPr>
        <p:txBody>
          <a:bodyPr wrap="none" anchor="ctr"/>
          <a:lstStyle/>
          <a:p>
            <a:endParaRPr lang="en-US" dirty="0">
              <a:solidFill>
                <a:srgbClr val="C00000"/>
              </a:solidFill>
            </a:endParaRPr>
          </a:p>
        </p:txBody>
      </p:sp>
      <p:graphicFrame>
        <p:nvGraphicFramePr>
          <p:cNvPr id="1026" name="Object 2"/>
          <p:cNvGraphicFramePr>
            <a:graphicFrameLocks noChangeAspect="1"/>
          </p:cNvGraphicFramePr>
          <p:nvPr/>
        </p:nvGraphicFramePr>
        <p:xfrm>
          <a:off x="2506663" y="1027113"/>
          <a:ext cx="419100" cy="420687"/>
        </p:xfrm>
        <a:graphic>
          <a:graphicData uri="http://schemas.openxmlformats.org/presentationml/2006/ole">
            <p:oleObj spid="_x0000_s216066" name="Equation" r:id="rId4" imgW="165100" imgH="165100" progId="">
              <p:embed/>
            </p:oleObj>
          </a:graphicData>
        </a:graphic>
      </p:graphicFrame>
      <p:pic>
        <p:nvPicPr>
          <p:cNvPr id="1043" name="Picture 11"/>
          <p:cNvPicPr>
            <a:picLocks noChangeAspect="1" noChangeArrowheads="1"/>
          </p:cNvPicPr>
          <p:nvPr/>
        </p:nvPicPr>
        <p:blipFill>
          <a:blip r:embed="rId5" cstate="print"/>
          <a:srcRect/>
          <a:stretch>
            <a:fillRect/>
          </a:stretch>
        </p:blipFill>
        <p:spPr bwMode="auto">
          <a:xfrm>
            <a:off x="2339975" y="1541463"/>
            <a:ext cx="942975" cy="1892300"/>
          </a:xfrm>
          <a:prstGeom prst="rect">
            <a:avLst/>
          </a:prstGeom>
          <a:noFill/>
          <a:ln w="9525">
            <a:noFill/>
            <a:miter lim="800000"/>
            <a:headEnd/>
            <a:tailEnd/>
          </a:ln>
        </p:spPr>
      </p:pic>
      <p:graphicFrame>
        <p:nvGraphicFramePr>
          <p:cNvPr id="1027" name="Object 3"/>
          <p:cNvGraphicFramePr>
            <a:graphicFrameLocks noChangeAspect="1"/>
          </p:cNvGraphicFramePr>
          <p:nvPr/>
        </p:nvGraphicFramePr>
        <p:xfrm>
          <a:off x="666750" y="2047875"/>
          <a:ext cx="1050925" cy="1096963"/>
        </p:xfrm>
        <a:graphic>
          <a:graphicData uri="http://schemas.openxmlformats.org/presentationml/2006/ole">
            <p:oleObj spid="_x0000_s216067" name="Equation" r:id="rId6" imgW="711200" imgH="736600" progId="">
              <p:embed/>
            </p:oleObj>
          </a:graphicData>
        </a:graphic>
      </p:graphicFrame>
      <p:graphicFrame>
        <p:nvGraphicFramePr>
          <p:cNvPr id="1028" name="Object 4"/>
          <p:cNvGraphicFramePr>
            <a:graphicFrameLocks noChangeAspect="1"/>
          </p:cNvGraphicFramePr>
          <p:nvPr/>
        </p:nvGraphicFramePr>
        <p:xfrm>
          <a:off x="3594100" y="2100263"/>
          <a:ext cx="1352550" cy="989012"/>
        </p:xfrm>
        <a:graphic>
          <a:graphicData uri="http://schemas.openxmlformats.org/presentationml/2006/ole">
            <p:oleObj spid="_x0000_s216068" name="Equation" r:id="rId7" imgW="787400" imgH="571500" progId="">
              <p:embed/>
            </p:oleObj>
          </a:graphicData>
        </a:graphic>
      </p:graphicFrame>
      <p:graphicFrame>
        <p:nvGraphicFramePr>
          <p:cNvPr id="1052686" name="Object 5"/>
          <p:cNvGraphicFramePr>
            <a:graphicFrameLocks noChangeAspect="1"/>
          </p:cNvGraphicFramePr>
          <p:nvPr/>
        </p:nvGraphicFramePr>
        <p:xfrm>
          <a:off x="6438900" y="2020888"/>
          <a:ext cx="1506538" cy="1103312"/>
        </p:xfrm>
        <a:graphic>
          <a:graphicData uri="http://schemas.openxmlformats.org/presentationml/2006/ole">
            <p:oleObj spid="_x0000_s216069" name="Equation" r:id="rId8" imgW="787400" imgH="571500" progId="">
              <p:embed/>
            </p:oleObj>
          </a:graphicData>
        </a:graphic>
      </p:graphicFrame>
      <p:graphicFrame>
        <p:nvGraphicFramePr>
          <p:cNvPr id="1030" name="Object 6"/>
          <p:cNvGraphicFramePr>
            <a:graphicFrameLocks noChangeAspect="1"/>
          </p:cNvGraphicFramePr>
          <p:nvPr/>
        </p:nvGraphicFramePr>
        <p:xfrm>
          <a:off x="1419225" y="3286125"/>
          <a:ext cx="530225" cy="306388"/>
        </p:xfrm>
        <a:graphic>
          <a:graphicData uri="http://schemas.openxmlformats.org/presentationml/2006/ole">
            <p:oleObj spid="_x0000_s216070" name="Equation" r:id="rId9" imgW="355600" imgH="203200" progId="">
              <p:embed/>
            </p:oleObj>
          </a:graphicData>
        </a:graphic>
      </p:graphicFrame>
      <p:sp>
        <p:nvSpPr>
          <p:cNvPr id="1044" name="Text Box 16"/>
          <p:cNvSpPr txBox="1">
            <a:spLocks noChangeArrowheads="1"/>
          </p:cNvSpPr>
          <p:nvPr/>
        </p:nvSpPr>
        <p:spPr bwMode="auto">
          <a:xfrm>
            <a:off x="889000" y="3259138"/>
            <a:ext cx="479425" cy="304800"/>
          </a:xfrm>
          <a:prstGeom prst="rect">
            <a:avLst/>
          </a:prstGeom>
          <a:noFill/>
          <a:ln w="9525">
            <a:noFill/>
            <a:miter lim="800000"/>
            <a:headEnd/>
            <a:tailEnd/>
          </a:ln>
        </p:spPr>
        <p:txBody>
          <a:bodyPr wrap="none">
            <a:spAutoFit/>
          </a:bodyPr>
          <a:lstStyle/>
          <a:p>
            <a:r>
              <a:rPr lang="en-US" sz="1400" b="1" dirty="0">
                <a:solidFill>
                  <a:srgbClr val="C00000"/>
                </a:solidFill>
                <a:latin typeface="Helvetica"/>
              </a:rPr>
              <a:t>like</a:t>
            </a:r>
          </a:p>
        </p:txBody>
      </p:sp>
      <p:graphicFrame>
        <p:nvGraphicFramePr>
          <p:cNvPr id="1052689" name="Object 7"/>
          <p:cNvGraphicFramePr>
            <a:graphicFrameLocks noChangeAspect="1"/>
          </p:cNvGraphicFramePr>
          <p:nvPr/>
        </p:nvGraphicFramePr>
        <p:xfrm>
          <a:off x="5686425" y="4130675"/>
          <a:ext cx="2927350" cy="1135063"/>
        </p:xfrm>
        <a:graphic>
          <a:graphicData uri="http://schemas.openxmlformats.org/presentationml/2006/ole">
            <p:oleObj spid="_x0000_s216071" name="Equation" r:id="rId10" imgW="1485900" imgH="571500" progId="">
              <p:embed/>
            </p:oleObj>
          </a:graphicData>
        </a:graphic>
      </p:graphicFrame>
      <p:grpSp>
        <p:nvGrpSpPr>
          <p:cNvPr id="2" name="Group 18"/>
          <p:cNvGrpSpPr>
            <a:grpSpLocks/>
          </p:cNvGrpSpPr>
          <p:nvPr/>
        </p:nvGrpSpPr>
        <p:grpSpPr bwMode="auto">
          <a:xfrm>
            <a:off x="750888" y="4071938"/>
            <a:ext cx="4195762" cy="1830387"/>
            <a:chOff x="473" y="2565"/>
            <a:chExt cx="2643" cy="1153"/>
          </a:xfrm>
        </p:grpSpPr>
        <p:pic>
          <p:nvPicPr>
            <p:cNvPr id="1056" name="Picture 19"/>
            <p:cNvPicPr>
              <a:picLocks noChangeAspect="1" noChangeArrowheads="1"/>
            </p:cNvPicPr>
            <p:nvPr/>
          </p:nvPicPr>
          <p:blipFill>
            <a:blip r:embed="rId11" cstate="print"/>
            <a:srcRect/>
            <a:stretch>
              <a:fillRect/>
            </a:stretch>
          </p:blipFill>
          <p:spPr bwMode="auto">
            <a:xfrm>
              <a:off x="1518" y="2565"/>
              <a:ext cx="506" cy="1153"/>
            </a:xfrm>
            <a:prstGeom prst="rect">
              <a:avLst/>
            </a:prstGeom>
            <a:noFill/>
            <a:ln w="9525">
              <a:noFill/>
              <a:miter lim="800000"/>
              <a:headEnd/>
              <a:tailEnd/>
            </a:ln>
          </p:spPr>
        </p:pic>
        <p:graphicFrame>
          <p:nvGraphicFramePr>
            <p:cNvPr id="1032" name="Object 8"/>
            <p:cNvGraphicFramePr>
              <a:graphicFrameLocks noChangeAspect="1"/>
            </p:cNvGraphicFramePr>
            <p:nvPr/>
          </p:nvGraphicFramePr>
          <p:xfrm>
            <a:off x="473" y="2602"/>
            <a:ext cx="637" cy="691"/>
          </p:xfrm>
          <a:graphic>
            <a:graphicData uri="http://schemas.openxmlformats.org/presentationml/2006/ole">
              <p:oleObj spid="_x0000_s216072" name="Equation" r:id="rId12" imgW="685800" imgH="736600" progId="">
                <p:embed/>
              </p:oleObj>
            </a:graphicData>
          </a:graphic>
        </p:graphicFrame>
        <p:graphicFrame>
          <p:nvGraphicFramePr>
            <p:cNvPr id="1033" name="Object 9"/>
            <p:cNvGraphicFramePr>
              <a:graphicFrameLocks noChangeAspect="1"/>
            </p:cNvGraphicFramePr>
            <p:nvPr/>
          </p:nvGraphicFramePr>
          <p:xfrm>
            <a:off x="2264" y="2636"/>
            <a:ext cx="852" cy="623"/>
          </p:xfrm>
          <a:graphic>
            <a:graphicData uri="http://schemas.openxmlformats.org/presentationml/2006/ole">
              <p:oleObj spid="_x0000_s216073" name="Equation" r:id="rId13" imgW="787400" imgH="571500" progId="">
                <p:embed/>
              </p:oleObj>
            </a:graphicData>
          </a:graphic>
        </p:graphicFrame>
        <p:sp>
          <p:nvSpPr>
            <p:cNvPr id="1057" name="Text Box 22"/>
            <p:cNvSpPr txBox="1">
              <a:spLocks noChangeArrowheads="1"/>
            </p:cNvSpPr>
            <p:nvPr/>
          </p:nvSpPr>
          <p:spPr bwMode="auto">
            <a:xfrm>
              <a:off x="560" y="3443"/>
              <a:ext cx="302" cy="192"/>
            </a:xfrm>
            <a:prstGeom prst="rect">
              <a:avLst/>
            </a:prstGeom>
            <a:noFill/>
            <a:ln w="9525">
              <a:noFill/>
              <a:miter lim="800000"/>
              <a:headEnd/>
              <a:tailEnd/>
            </a:ln>
          </p:spPr>
          <p:txBody>
            <a:bodyPr wrap="none">
              <a:spAutoFit/>
            </a:bodyPr>
            <a:lstStyle/>
            <a:p>
              <a:r>
                <a:rPr lang="en-US" sz="1400" b="1" dirty="0">
                  <a:solidFill>
                    <a:srgbClr val="C00000"/>
                  </a:solidFill>
                  <a:latin typeface="Helvetica"/>
                </a:rPr>
                <a:t>like</a:t>
              </a:r>
            </a:p>
          </p:txBody>
        </p:sp>
        <p:graphicFrame>
          <p:nvGraphicFramePr>
            <p:cNvPr id="1034" name="Object 10"/>
            <p:cNvGraphicFramePr>
              <a:graphicFrameLocks noChangeAspect="1"/>
            </p:cNvGraphicFramePr>
            <p:nvPr/>
          </p:nvGraphicFramePr>
          <p:xfrm>
            <a:off x="912" y="3475"/>
            <a:ext cx="316" cy="189"/>
          </p:xfrm>
          <a:graphic>
            <a:graphicData uri="http://schemas.openxmlformats.org/presentationml/2006/ole">
              <p:oleObj spid="_x0000_s216074" name="Equation" r:id="rId14" imgW="279400" imgH="165100" progId="">
                <p:embed/>
              </p:oleObj>
            </a:graphicData>
          </a:graphic>
        </p:graphicFrame>
      </p:grpSp>
      <p:grpSp>
        <p:nvGrpSpPr>
          <p:cNvPr id="3" name="Group 24"/>
          <p:cNvGrpSpPr>
            <a:grpSpLocks/>
          </p:cNvGrpSpPr>
          <p:nvPr/>
        </p:nvGrpSpPr>
        <p:grpSpPr bwMode="auto">
          <a:xfrm>
            <a:off x="666750" y="3695701"/>
            <a:ext cx="7947025" cy="2647951"/>
            <a:chOff x="420" y="2328"/>
            <a:chExt cx="5006" cy="1668"/>
          </a:xfrm>
        </p:grpSpPr>
        <p:grpSp>
          <p:nvGrpSpPr>
            <p:cNvPr id="4" name="Group 25"/>
            <p:cNvGrpSpPr>
              <a:grpSpLocks/>
            </p:cNvGrpSpPr>
            <p:nvPr/>
          </p:nvGrpSpPr>
          <p:grpSpPr bwMode="auto">
            <a:xfrm>
              <a:off x="4162" y="2328"/>
              <a:ext cx="1264" cy="1018"/>
              <a:chOff x="3696" y="2393"/>
              <a:chExt cx="1152" cy="919"/>
            </a:xfrm>
          </p:grpSpPr>
          <p:sp>
            <p:nvSpPr>
              <p:cNvPr id="1052" name="Oval 26"/>
              <p:cNvSpPr>
                <a:spLocks noChangeArrowheads="1"/>
              </p:cNvSpPr>
              <p:nvPr/>
            </p:nvSpPr>
            <p:spPr bwMode="auto">
              <a:xfrm>
                <a:off x="4080" y="2592"/>
                <a:ext cx="384" cy="384"/>
              </a:xfrm>
              <a:prstGeom prst="ellipse">
                <a:avLst/>
              </a:prstGeom>
              <a:noFill/>
              <a:ln w="19050">
                <a:solidFill>
                  <a:srgbClr val="C00000"/>
                </a:solidFill>
                <a:round/>
                <a:headEnd/>
                <a:tailEnd/>
              </a:ln>
            </p:spPr>
            <p:txBody>
              <a:bodyPr wrap="none" anchor="ctr"/>
              <a:lstStyle/>
              <a:p>
                <a:endParaRPr lang="en-US"/>
              </a:p>
            </p:txBody>
          </p:sp>
          <p:sp>
            <p:nvSpPr>
              <p:cNvPr id="1053" name="Oval 27"/>
              <p:cNvSpPr>
                <a:spLocks noChangeArrowheads="1"/>
              </p:cNvSpPr>
              <p:nvPr/>
            </p:nvSpPr>
            <p:spPr bwMode="auto">
              <a:xfrm>
                <a:off x="4464" y="2928"/>
                <a:ext cx="384" cy="384"/>
              </a:xfrm>
              <a:prstGeom prst="ellipse">
                <a:avLst/>
              </a:prstGeom>
              <a:noFill/>
              <a:ln w="19050">
                <a:solidFill>
                  <a:srgbClr val="C00000"/>
                </a:solidFill>
                <a:round/>
                <a:headEnd/>
                <a:tailEnd/>
              </a:ln>
            </p:spPr>
            <p:txBody>
              <a:bodyPr wrap="none" anchor="ctr"/>
              <a:lstStyle/>
              <a:p>
                <a:endParaRPr lang="en-US"/>
              </a:p>
            </p:txBody>
          </p:sp>
          <p:sp>
            <p:nvSpPr>
              <p:cNvPr id="1054" name="Oval 28"/>
              <p:cNvSpPr>
                <a:spLocks noChangeArrowheads="1"/>
              </p:cNvSpPr>
              <p:nvPr/>
            </p:nvSpPr>
            <p:spPr bwMode="auto">
              <a:xfrm>
                <a:off x="3696" y="2928"/>
                <a:ext cx="384" cy="384"/>
              </a:xfrm>
              <a:prstGeom prst="ellipse">
                <a:avLst/>
              </a:prstGeom>
              <a:noFill/>
              <a:ln w="19050">
                <a:solidFill>
                  <a:srgbClr val="C00000"/>
                </a:solidFill>
                <a:round/>
                <a:headEnd/>
                <a:tailEnd/>
              </a:ln>
            </p:spPr>
            <p:txBody>
              <a:bodyPr wrap="none" anchor="ctr"/>
              <a:lstStyle/>
              <a:p>
                <a:endParaRPr lang="en-US"/>
              </a:p>
            </p:txBody>
          </p:sp>
          <p:sp>
            <p:nvSpPr>
              <p:cNvPr id="1055" name="Text Box 29"/>
              <p:cNvSpPr txBox="1">
                <a:spLocks noChangeArrowheads="1"/>
              </p:cNvSpPr>
              <p:nvPr/>
            </p:nvSpPr>
            <p:spPr bwMode="auto">
              <a:xfrm>
                <a:off x="3984" y="2393"/>
                <a:ext cx="499" cy="209"/>
              </a:xfrm>
              <a:prstGeom prst="rect">
                <a:avLst/>
              </a:prstGeom>
              <a:noFill/>
              <a:ln w="9525">
                <a:noFill/>
                <a:miter lim="800000"/>
                <a:headEnd/>
                <a:tailEnd/>
              </a:ln>
            </p:spPr>
            <p:txBody>
              <a:bodyPr wrap="none">
                <a:spAutoFit/>
              </a:bodyPr>
              <a:lstStyle/>
              <a:p>
                <a:r>
                  <a:rPr lang="en-US" b="1" dirty="0">
                    <a:solidFill>
                      <a:srgbClr val="C00000"/>
                    </a:solidFill>
                    <a:latin typeface="Helvetica"/>
                  </a:rPr>
                  <a:t>Exotic</a:t>
                </a:r>
              </a:p>
            </p:txBody>
          </p:sp>
        </p:grpSp>
        <p:sp>
          <p:nvSpPr>
            <p:cNvPr id="1051" name="Text Box 30"/>
            <p:cNvSpPr txBox="1">
              <a:spLocks noChangeArrowheads="1"/>
            </p:cNvSpPr>
            <p:nvPr/>
          </p:nvSpPr>
          <p:spPr bwMode="auto">
            <a:xfrm>
              <a:off x="420" y="3744"/>
              <a:ext cx="4523" cy="252"/>
            </a:xfrm>
            <a:prstGeom prst="rect">
              <a:avLst/>
            </a:prstGeom>
            <a:noFill/>
            <a:ln w="9525">
              <a:noFill/>
              <a:miter lim="800000"/>
              <a:headEnd/>
              <a:tailEnd/>
            </a:ln>
          </p:spPr>
          <p:txBody>
            <a:bodyPr wrap="none">
              <a:spAutoFit/>
            </a:bodyPr>
            <a:lstStyle/>
            <a:p>
              <a:r>
                <a:rPr lang="en-US" b="1" dirty="0">
                  <a:solidFill>
                    <a:srgbClr val="C00000"/>
                  </a:solidFill>
                  <a:latin typeface="Helvetica"/>
                </a:rPr>
                <a:t>Flux tube excitation (and parallel quark spins) lead to exotic J</a:t>
              </a:r>
              <a:r>
                <a:rPr lang="en-US" sz="2000" b="1" baseline="30000" dirty="0">
                  <a:solidFill>
                    <a:srgbClr val="C00000"/>
                  </a:solidFill>
                  <a:latin typeface="Helvetica"/>
                </a:rPr>
                <a:t>PC</a:t>
              </a:r>
              <a:endParaRPr lang="en-US" b="1" dirty="0">
                <a:solidFill>
                  <a:srgbClr val="C00000"/>
                </a:solidFill>
                <a:latin typeface="Helvetica"/>
              </a:endParaRPr>
            </a:p>
          </p:txBody>
        </p:sp>
      </p:grpSp>
      <p:sp>
        <p:nvSpPr>
          <p:cNvPr id="33" name="Slide Number Placeholder 32"/>
          <p:cNvSpPr>
            <a:spLocks noGrp="1"/>
          </p:cNvSpPr>
          <p:nvPr>
            <p:ph type="sldNum" sz="quarter" idx="4294967295"/>
          </p:nvPr>
        </p:nvSpPr>
        <p:spPr>
          <a:xfrm>
            <a:off x="6553200" y="6356350"/>
            <a:ext cx="1371600" cy="365125"/>
          </a:xfrm>
          <a:prstGeom prst="rect">
            <a:avLst/>
          </a:prstGeom>
        </p:spPr>
        <p:txBody>
          <a:bodyPr/>
          <a:lstStyle/>
          <a:p>
            <a:pPr>
              <a:defRPr/>
            </a:pPr>
            <a:fld id="{D00F1221-C9B0-4857-91E3-4AA7B10CDFB9}" type="slidenum">
              <a:rPr lang="en-US"/>
              <a:pPr>
                <a:defRPr/>
              </a:pPr>
              <a:t>12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62000" y="1066800"/>
            <a:ext cx="8088312" cy="4919663"/>
          </a:xfrm>
          <a:prstGeom prst="rect">
            <a:avLst/>
          </a:prstGeom>
          <a:solidFill>
            <a:schemeClr val="bg1"/>
          </a:solidFill>
          <a:ln w="9525">
            <a:noFill/>
            <a:miter lim="800000"/>
            <a:headEnd/>
            <a:tailEnd/>
          </a:ln>
          <a:effectLst>
            <a:outerShdw blurRad="292100" dist="139700" dir="2700000" algn="tl" rotWithShape="0">
              <a:prstClr val="black">
                <a:alpha val="40000"/>
              </a:prstClr>
            </a:outerShdw>
          </a:effectLst>
          <a:scene3d>
            <a:camera prst="orthographicFront"/>
            <a:lightRig rig="threePt" dir="t"/>
          </a:scene3d>
          <a:sp3d>
            <a:bevelT/>
          </a:sp3d>
        </p:spPr>
        <p:txBody>
          <a:bodyPr wrap="none" anchor="ctr"/>
          <a:lstStyle/>
          <a:p>
            <a:endParaRPr lang="en-US"/>
          </a:p>
        </p:txBody>
      </p:sp>
      <p:pic>
        <p:nvPicPr>
          <p:cNvPr id="637955" name="Picture 3"/>
          <p:cNvPicPr>
            <a:picLocks noChangeAspect="1" noChangeArrowheads="1"/>
          </p:cNvPicPr>
          <p:nvPr/>
        </p:nvPicPr>
        <p:blipFill>
          <a:blip r:embed="rId2" cstate="print"/>
          <a:srcRect/>
          <a:stretch>
            <a:fillRect/>
          </a:stretch>
        </p:blipFill>
        <p:spPr bwMode="auto">
          <a:xfrm>
            <a:off x="4826000" y="4318000"/>
            <a:ext cx="512763" cy="292100"/>
          </a:xfrm>
          <a:prstGeom prst="rect">
            <a:avLst/>
          </a:prstGeom>
          <a:noFill/>
          <a:ln w="12700">
            <a:noFill/>
            <a:miter lim="800000"/>
            <a:headEnd/>
            <a:tailEnd/>
          </a:ln>
        </p:spPr>
      </p:pic>
      <p:pic>
        <p:nvPicPr>
          <p:cNvPr id="637956" name="Picture 4"/>
          <p:cNvPicPr>
            <a:picLocks noChangeAspect="1" noChangeArrowheads="1"/>
          </p:cNvPicPr>
          <p:nvPr/>
        </p:nvPicPr>
        <p:blipFill>
          <a:blip r:embed="rId3" cstate="print"/>
          <a:srcRect/>
          <a:stretch>
            <a:fillRect/>
          </a:stretch>
        </p:blipFill>
        <p:spPr bwMode="auto">
          <a:xfrm>
            <a:off x="758825" y="1679575"/>
            <a:ext cx="7213600" cy="4310063"/>
          </a:xfrm>
          <a:prstGeom prst="rect">
            <a:avLst/>
          </a:prstGeom>
          <a:noFill/>
          <a:ln w="12700">
            <a:noFill/>
            <a:miter lim="800000"/>
            <a:headEnd/>
            <a:tailEnd/>
          </a:ln>
        </p:spPr>
      </p:pic>
      <p:sp>
        <p:nvSpPr>
          <p:cNvPr id="637957" name="Rectangle 5"/>
          <p:cNvSpPr>
            <a:spLocks/>
          </p:cNvSpPr>
          <p:nvPr/>
        </p:nvSpPr>
        <p:spPr bwMode="auto">
          <a:xfrm>
            <a:off x="4429125" y="1392238"/>
            <a:ext cx="4281488" cy="330200"/>
          </a:xfrm>
          <a:prstGeom prst="rect">
            <a:avLst/>
          </a:prstGeom>
          <a:noFill/>
          <a:ln w="12700">
            <a:noFill/>
            <a:miter lim="800000"/>
            <a:headEnd/>
            <a:tailEnd/>
          </a:ln>
        </p:spPr>
        <p:txBody>
          <a:bodyPr lIns="0" tIns="0" rIns="0" bIns="0"/>
          <a:lstStyle/>
          <a:p>
            <a:r>
              <a:rPr lang="en-US" b="1" i="1">
                <a:solidFill>
                  <a:srgbClr val="002D99"/>
                </a:solidFill>
                <a:cs typeface="Arial" pitchFamily="34" charset="0"/>
                <a:sym typeface="Arial" pitchFamily="34" charset="0"/>
              </a:rPr>
              <a:t>States with Exotic Quantum Numbers</a:t>
            </a:r>
          </a:p>
        </p:txBody>
      </p:sp>
      <p:sp>
        <p:nvSpPr>
          <p:cNvPr id="637959" name="Rectangle 7"/>
          <p:cNvSpPr>
            <a:spLocks noChangeArrowheads="1"/>
          </p:cNvSpPr>
          <p:nvPr/>
        </p:nvSpPr>
        <p:spPr bwMode="auto">
          <a:xfrm>
            <a:off x="2274524" y="76200"/>
            <a:ext cx="5421676" cy="584775"/>
          </a:xfrm>
          <a:prstGeom prst="rect">
            <a:avLst/>
          </a:prstGeom>
          <a:noFill/>
          <a:ln w="9525">
            <a:noFill/>
            <a:miter lim="800000"/>
            <a:headEnd/>
            <a:tailEnd/>
          </a:ln>
          <a:effectLst/>
        </p:spPr>
        <p:txBody>
          <a:bodyPr wrap="none">
            <a:spAutoFit/>
          </a:bodyPr>
          <a:lstStyle/>
          <a:p>
            <a:pPr algn="ctr"/>
            <a:r>
              <a:rPr lang="en-US" sz="3200" b="1" dirty="0" err="1">
                <a:latin typeface="Arial" pitchFamily="34" charset="0"/>
                <a:cs typeface="Arial" pitchFamily="34" charset="0"/>
              </a:rPr>
              <a:t>Isovector</a:t>
            </a:r>
            <a:r>
              <a:rPr lang="en-US" sz="3200" b="1" dirty="0">
                <a:latin typeface="Arial" pitchFamily="34" charset="0"/>
                <a:cs typeface="Arial" pitchFamily="34" charset="0"/>
              </a:rPr>
              <a:t> Meson Spectrum</a:t>
            </a:r>
            <a:endParaRPr lang="en-GB" sz="3200" b="1" dirty="0">
              <a:latin typeface="Arial" pitchFamily="34" charset="0"/>
              <a:cs typeface="Arial" pitchFamily="34" charset="0"/>
            </a:endParaRPr>
          </a:p>
        </p:txBody>
      </p:sp>
      <p:grpSp>
        <p:nvGrpSpPr>
          <p:cNvPr id="2" name="Group 8"/>
          <p:cNvGrpSpPr>
            <a:grpSpLocks/>
          </p:cNvGrpSpPr>
          <p:nvPr/>
        </p:nvGrpSpPr>
        <p:grpSpPr bwMode="auto">
          <a:xfrm>
            <a:off x="1204913" y="3275013"/>
            <a:ext cx="727075" cy="609600"/>
            <a:chOff x="-1388" y="2067"/>
            <a:chExt cx="458" cy="302"/>
          </a:xfrm>
        </p:grpSpPr>
        <p:sp>
          <p:nvSpPr>
            <p:cNvPr id="637961" name="Text Box 9"/>
            <p:cNvSpPr txBox="1">
              <a:spLocks noChangeArrowheads="1"/>
            </p:cNvSpPr>
            <p:nvPr/>
          </p:nvSpPr>
          <p:spPr bwMode="auto">
            <a:xfrm>
              <a:off x="-1388" y="2082"/>
              <a:ext cx="258" cy="287"/>
            </a:xfrm>
            <a:prstGeom prst="rect">
              <a:avLst/>
            </a:prstGeom>
            <a:noFill/>
            <a:ln w="9525">
              <a:noFill/>
              <a:miter lim="800000"/>
              <a:headEnd/>
              <a:tailEnd/>
            </a:ln>
            <a:effectLst/>
          </p:spPr>
          <p:txBody>
            <a:bodyPr wrap="none">
              <a:spAutoFit/>
            </a:bodyPr>
            <a:lstStyle/>
            <a:p>
              <a:pPr algn="ctr"/>
              <a:r>
                <a:rPr lang="en-GB" sz="3200" b="1">
                  <a:solidFill>
                    <a:srgbClr val="FF0000"/>
                  </a:solidFill>
                  <a:cs typeface="Arial" pitchFamily="34" charset="0"/>
                </a:rPr>
                <a:t>1</a:t>
              </a:r>
              <a:endParaRPr lang="en-GB" sz="3200" b="1" baseline="30000">
                <a:solidFill>
                  <a:srgbClr val="FF0000"/>
                </a:solidFill>
                <a:cs typeface="Arial" pitchFamily="34" charset="0"/>
              </a:endParaRPr>
            </a:p>
          </p:txBody>
        </p:sp>
        <p:sp>
          <p:nvSpPr>
            <p:cNvPr id="637962" name="Text Box 10"/>
            <p:cNvSpPr txBox="1">
              <a:spLocks noChangeArrowheads="1"/>
            </p:cNvSpPr>
            <p:nvPr/>
          </p:nvSpPr>
          <p:spPr bwMode="auto">
            <a:xfrm>
              <a:off x="-1252" y="2067"/>
              <a:ext cx="322" cy="257"/>
            </a:xfrm>
            <a:prstGeom prst="rect">
              <a:avLst/>
            </a:prstGeom>
            <a:noFill/>
            <a:ln w="9525">
              <a:noFill/>
              <a:miter lim="800000"/>
              <a:headEnd/>
              <a:tailEnd/>
            </a:ln>
            <a:effectLst/>
          </p:spPr>
          <p:txBody>
            <a:bodyPr>
              <a:spAutoFit/>
            </a:bodyPr>
            <a:lstStyle/>
            <a:p>
              <a:pPr algn="ctr"/>
              <a:r>
                <a:rPr lang="en-GB" sz="2800" b="1">
                  <a:solidFill>
                    <a:srgbClr val="FF0000"/>
                  </a:solidFill>
                  <a:cs typeface="Arial" pitchFamily="34" charset="0"/>
                </a:rPr>
                <a:t>-</a:t>
              </a:r>
              <a:r>
                <a:rPr lang="en-GB" sz="2400" b="1">
                  <a:solidFill>
                    <a:srgbClr val="FF0000"/>
                  </a:solidFill>
                  <a:cs typeface="Arial" pitchFamily="34" charset="0"/>
                </a:rPr>
                <a:t>+</a:t>
              </a:r>
            </a:p>
          </p:txBody>
        </p:sp>
      </p:grpSp>
      <p:grpSp>
        <p:nvGrpSpPr>
          <p:cNvPr id="3" name="Group 11"/>
          <p:cNvGrpSpPr>
            <a:grpSpLocks/>
          </p:cNvGrpSpPr>
          <p:nvPr/>
        </p:nvGrpSpPr>
        <p:grpSpPr bwMode="auto">
          <a:xfrm>
            <a:off x="1239838" y="2187575"/>
            <a:ext cx="746125" cy="622300"/>
            <a:chOff x="-1229" y="1225"/>
            <a:chExt cx="470" cy="392"/>
          </a:xfrm>
        </p:grpSpPr>
        <p:sp>
          <p:nvSpPr>
            <p:cNvPr id="637964" name="Text Box 12"/>
            <p:cNvSpPr txBox="1">
              <a:spLocks noChangeArrowheads="1"/>
            </p:cNvSpPr>
            <p:nvPr/>
          </p:nvSpPr>
          <p:spPr bwMode="auto">
            <a:xfrm>
              <a:off x="-1229" y="1252"/>
              <a:ext cx="258" cy="365"/>
            </a:xfrm>
            <a:prstGeom prst="rect">
              <a:avLst/>
            </a:prstGeom>
            <a:noFill/>
            <a:ln w="9525">
              <a:noFill/>
              <a:miter lim="800000"/>
              <a:headEnd/>
              <a:tailEnd/>
            </a:ln>
            <a:effectLst/>
          </p:spPr>
          <p:txBody>
            <a:bodyPr wrap="none">
              <a:spAutoFit/>
            </a:bodyPr>
            <a:lstStyle/>
            <a:p>
              <a:pPr algn="ctr"/>
              <a:r>
                <a:rPr lang="en-GB" sz="3200" b="1">
                  <a:solidFill>
                    <a:schemeClr val="accent2"/>
                  </a:solidFill>
                  <a:cs typeface="Arial" pitchFamily="34" charset="0"/>
                </a:rPr>
                <a:t>0</a:t>
              </a:r>
              <a:endParaRPr lang="en-GB" sz="3200" b="1" baseline="30000">
                <a:solidFill>
                  <a:schemeClr val="accent2"/>
                </a:solidFill>
                <a:cs typeface="Arial" pitchFamily="34" charset="0"/>
              </a:endParaRPr>
            </a:p>
          </p:txBody>
        </p:sp>
        <p:sp>
          <p:nvSpPr>
            <p:cNvPr id="637965" name="Text Box 13"/>
            <p:cNvSpPr txBox="1">
              <a:spLocks noChangeArrowheads="1"/>
            </p:cNvSpPr>
            <p:nvPr/>
          </p:nvSpPr>
          <p:spPr bwMode="auto">
            <a:xfrm>
              <a:off x="-1081" y="1225"/>
              <a:ext cx="322" cy="327"/>
            </a:xfrm>
            <a:prstGeom prst="rect">
              <a:avLst/>
            </a:prstGeom>
            <a:noFill/>
            <a:ln w="9525">
              <a:noFill/>
              <a:miter lim="800000"/>
              <a:headEnd/>
              <a:tailEnd/>
            </a:ln>
            <a:effectLst/>
          </p:spPr>
          <p:txBody>
            <a:bodyPr wrap="none">
              <a:spAutoFit/>
            </a:bodyPr>
            <a:lstStyle/>
            <a:p>
              <a:pPr algn="ctr"/>
              <a:r>
                <a:rPr lang="en-GB" sz="2800" b="1" dirty="0">
                  <a:solidFill>
                    <a:schemeClr val="accent2"/>
                  </a:solidFill>
                  <a:cs typeface="Arial" pitchFamily="34" charset="0"/>
                </a:rPr>
                <a:t>+-</a:t>
              </a:r>
            </a:p>
          </p:txBody>
        </p:sp>
      </p:grpSp>
      <p:grpSp>
        <p:nvGrpSpPr>
          <p:cNvPr id="4" name="Group 14"/>
          <p:cNvGrpSpPr>
            <a:grpSpLocks/>
          </p:cNvGrpSpPr>
          <p:nvPr/>
        </p:nvGrpSpPr>
        <p:grpSpPr bwMode="auto">
          <a:xfrm>
            <a:off x="1220788" y="1800225"/>
            <a:ext cx="741362" cy="622300"/>
            <a:chOff x="-966" y="558"/>
            <a:chExt cx="467" cy="392"/>
          </a:xfrm>
        </p:grpSpPr>
        <p:sp>
          <p:nvSpPr>
            <p:cNvPr id="637967" name="Text Box 15"/>
            <p:cNvSpPr txBox="1">
              <a:spLocks noChangeArrowheads="1"/>
            </p:cNvSpPr>
            <p:nvPr/>
          </p:nvSpPr>
          <p:spPr bwMode="auto">
            <a:xfrm>
              <a:off x="-966" y="585"/>
              <a:ext cx="258" cy="365"/>
            </a:xfrm>
            <a:prstGeom prst="rect">
              <a:avLst/>
            </a:prstGeom>
            <a:noFill/>
            <a:ln w="9525">
              <a:noFill/>
              <a:miter lim="800000"/>
              <a:headEnd/>
              <a:tailEnd/>
            </a:ln>
            <a:effectLst/>
          </p:spPr>
          <p:txBody>
            <a:bodyPr wrap="none">
              <a:spAutoFit/>
            </a:bodyPr>
            <a:lstStyle/>
            <a:p>
              <a:pPr algn="ctr"/>
              <a:r>
                <a:rPr lang="en-GB" sz="3200" b="1">
                  <a:solidFill>
                    <a:srgbClr val="339933"/>
                  </a:solidFill>
                  <a:cs typeface="Arial" pitchFamily="34" charset="0"/>
                </a:rPr>
                <a:t>2</a:t>
              </a:r>
              <a:endParaRPr lang="en-GB" sz="3200" b="1" baseline="30000">
                <a:solidFill>
                  <a:srgbClr val="339933"/>
                </a:solidFill>
                <a:cs typeface="Arial" pitchFamily="34" charset="0"/>
              </a:endParaRPr>
            </a:p>
          </p:txBody>
        </p:sp>
        <p:sp>
          <p:nvSpPr>
            <p:cNvPr id="637968" name="Text Box 16"/>
            <p:cNvSpPr txBox="1">
              <a:spLocks noChangeArrowheads="1"/>
            </p:cNvSpPr>
            <p:nvPr/>
          </p:nvSpPr>
          <p:spPr bwMode="auto">
            <a:xfrm>
              <a:off x="-821" y="558"/>
              <a:ext cx="322" cy="327"/>
            </a:xfrm>
            <a:prstGeom prst="rect">
              <a:avLst/>
            </a:prstGeom>
            <a:noFill/>
            <a:ln w="9525">
              <a:noFill/>
              <a:miter lim="800000"/>
              <a:headEnd/>
              <a:tailEnd/>
            </a:ln>
            <a:effectLst/>
          </p:spPr>
          <p:txBody>
            <a:bodyPr wrap="none">
              <a:spAutoFit/>
            </a:bodyPr>
            <a:lstStyle/>
            <a:p>
              <a:pPr algn="ctr"/>
              <a:r>
                <a:rPr lang="en-GB" sz="2800" b="1">
                  <a:solidFill>
                    <a:srgbClr val="339933"/>
                  </a:solidFill>
                  <a:cs typeface="Arial" pitchFamily="34" charset="0"/>
                </a:rPr>
                <a:t>+-</a:t>
              </a:r>
            </a:p>
          </p:txBody>
        </p:sp>
      </p:grpSp>
      <p:grpSp>
        <p:nvGrpSpPr>
          <p:cNvPr id="5" name="Group 17"/>
          <p:cNvGrpSpPr>
            <a:grpSpLocks/>
          </p:cNvGrpSpPr>
          <p:nvPr/>
        </p:nvGrpSpPr>
        <p:grpSpPr bwMode="auto">
          <a:xfrm>
            <a:off x="57150" y="228600"/>
            <a:ext cx="3600450" cy="1735138"/>
            <a:chOff x="150" y="3220"/>
            <a:chExt cx="2268" cy="1093"/>
          </a:xfrm>
        </p:grpSpPr>
        <p:pic>
          <p:nvPicPr>
            <p:cNvPr id="637970" name="Picture 18" descr="detector"/>
            <p:cNvPicPr>
              <a:picLocks noChangeAspect="1" noChangeArrowheads="1"/>
            </p:cNvPicPr>
            <p:nvPr/>
          </p:nvPicPr>
          <p:blipFill>
            <a:blip r:embed="rId4" cstate="print"/>
            <a:srcRect/>
            <a:stretch>
              <a:fillRect/>
            </a:stretch>
          </p:blipFill>
          <p:spPr bwMode="auto">
            <a:xfrm>
              <a:off x="150" y="3220"/>
              <a:ext cx="1286" cy="1093"/>
            </a:xfrm>
            <a:prstGeom prst="rect">
              <a:avLst/>
            </a:prstGeom>
            <a:ln>
              <a:noFill/>
            </a:ln>
            <a:effectLst>
              <a:outerShdw blurRad="292100" dist="139700" dir="2700000" algn="tl" rotWithShape="0">
                <a:srgbClr val="333333">
                  <a:alpha val="65000"/>
                </a:srgbClr>
              </a:outerShdw>
            </a:effectLst>
          </p:spPr>
        </p:pic>
        <p:grpSp>
          <p:nvGrpSpPr>
            <p:cNvPr id="6" name="Group 19"/>
            <p:cNvGrpSpPr>
              <a:grpSpLocks/>
            </p:cNvGrpSpPr>
            <p:nvPr/>
          </p:nvGrpSpPr>
          <p:grpSpPr bwMode="auto">
            <a:xfrm>
              <a:off x="1635" y="3798"/>
              <a:ext cx="783" cy="411"/>
              <a:chOff x="1635" y="3558"/>
              <a:chExt cx="783" cy="411"/>
            </a:xfrm>
          </p:grpSpPr>
          <p:pic>
            <p:nvPicPr>
              <p:cNvPr id="637972" name="Picture 20" descr="hdnews"/>
              <p:cNvPicPr>
                <a:picLocks noChangeAspect="1" noChangeArrowheads="1"/>
              </p:cNvPicPr>
              <p:nvPr/>
            </p:nvPicPr>
            <p:blipFill>
              <a:blip r:embed="rId5" cstate="print"/>
              <a:srcRect/>
              <a:stretch>
                <a:fillRect/>
              </a:stretch>
            </p:blipFill>
            <p:spPr bwMode="auto">
              <a:xfrm>
                <a:off x="1646" y="3558"/>
                <a:ext cx="765" cy="243"/>
              </a:xfrm>
              <a:prstGeom prst="rect">
                <a:avLst/>
              </a:prstGeom>
              <a:noFill/>
            </p:spPr>
          </p:pic>
          <p:sp>
            <p:nvSpPr>
              <p:cNvPr id="637973" name="Rectangle 21"/>
              <p:cNvSpPr>
                <a:spLocks noChangeArrowheads="1"/>
              </p:cNvSpPr>
              <p:nvPr/>
            </p:nvSpPr>
            <p:spPr bwMode="auto">
              <a:xfrm>
                <a:off x="1649" y="3784"/>
                <a:ext cx="759" cy="16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37974" name="Text Box 22"/>
              <p:cNvSpPr txBox="1">
                <a:spLocks noChangeArrowheads="1"/>
              </p:cNvSpPr>
              <p:nvPr/>
            </p:nvSpPr>
            <p:spPr bwMode="auto">
              <a:xfrm>
                <a:off x="1635" y="3777"/>
                <a:ext cx="783" cy="192"/>
              </a:xfrm>
              <a:prstGeom prst="rect">
                <a:avLst/>
              </a:prstGeom>
              <a:noFill/>
              <a:ln w="9525">
                <a:noFill/>
                <a:miter lim="800000"/>
                <a:headEnd/>
                <a:tailEnd/>
              </a:ln>
              <a:effectLst/>
            </p:spPr>
            <p:txBody>
              <a:bodyPr wrap="none">
                <a:spAutoFit/>
              </a:bodyPr>
              <a:lstStyle/>
              <a:p>
                <a:r>
                  <a:rPr lang="en-GB" sz="1400" b="1" dirty="0">
                    <a:solidFill>
                      <a:schemeClr val="bg1"/>
                    </a:solidFill>
                    <a:latin typeface="Times New Roman" pitchFamily="18" charset="0"/>
                    <a:cs typeface="Arial" pitchFamily="34" charset="0"/>
                  </a:rPr>
                  <a:t>Hall </a:t>
                </a:r>
                <a:r>
                  <a:rPr lang="en-GB" sz="1400" b="1" dirty="0" err="1">
                    <a:solidFill>
                      <a:schemeClr val="bg1"/>
                    </a:solidFill>
                    <a:latin typeface="Times New Roman" pitchFamily="18" charset="0"/>
                    <a:cs typeface="Arial" pitchFamily="34" charset="0"/>
                  </a:rPr>
                  <a:t>D@JLab</a:t>
                </a:r>
                <a:endParaRPr lang="en-US" sz="1400" b="1" dirty="0">
                  <a:solidFill>
                    <a:schemeClr val="bg1"/>
                  </a:solidFill>
                  <a:latin typeface="Times New Roman" pitchFamily="18" charset="0"/>
                  <a:cs typeface="Arial" pitchFamily="34" charset="0"/>
                </a:endParaRPr>
              </a:p>
            </p:txBody>
          </p:sp>
        </p:grpSp>
      </p:grpSp>
      <p:sp>
        <p:nvSpPr>
          <p:cNvPr id="637975" name="Rectangle 23"/>
          <p:cNvSpPr>
            <a:spLocks/>
          </p:cNvSpPr>
          <p:nvPr/>
        </p:nvSpPr>
        <p:spPr bwMode="auto">
          <a:xfrm>
            <a:off x="7391400" y="6019800"/>
            <a:ext cx="1282700" cy="274637"/>
          </a:xfrm>
          <a:prstGeom prst="rect">
            <a:avLst/>
          </a:prstGeom>
          <a:noFill/>
          <a:ln w="12700">
            <a:noFill/>
            <a:miter lim="800000"/>
            <a:headEnd/>
            <a:tailEnd/>
          </a:ln>
        </p:spPr>
        <p:txBody>
          <a:bodyPr wrap="none" lIns="0" tIns="0" rIns="0" bIns="0">
            <a:spAutoFit/>
          </a:bodyPr>
          <a:lstStyle/>
          <a:p>
            <a:r>
              <a:rPr lang="en-US" b="1" dirty="0" err="1">
                <a:solidFill>
                  <a:srgbClr val="1D300D"/>
                </a:solidFill>
                <a:latin typeface="Arial" pitchFamily="34" charset="0"/>
                <a:cs typeface="Arial" pitchFamily="34" charset="0"/>
                <a:sym typeface="Arial" pitchFamily="34" charset="0"/>
              </a:rPr>
              <a:t>Dudek</a:t>
            </a:r>
            <a:r>
              <a:rPr lang="en-US" b="1" dirty="0">
                <a:solidFill>
                  <a:srgbClr val="1D300D"/>
                </a:solidFill>
                <a:latin typeface="Arial" pitchFamily="34" charset="0"/>
                <a:cs typeface="Arial" pitchFamily="34" charset="0"/>
                <a:sym typeface="Arial" pitchFamily="34" charset="0"/>
              </a:rPr>
              <a:t> et al.</a:t>
            </a:r>
          </a:p>
        </p:txBody>
      </p:sp>
      <p:pic>
        <p:nvPicPr>
          <p:cNvPr id="24" name="Picture 8" descr="gadget"/>
          <p:cNvPicPr>
            <a:picLocks noChangeAspect="1" noChangeArrowheads="1"/>
          </p:cNvPicPr>
          <p:nvPr/>
        </p:nvPicPr>
        <p:blipFill>
          <a:blip r:embed="rId6" cstate="print"/>
          <a:srcRect/>
          <a:stretch>
            <a:fillRect/>
          </a:stretch>
        </p:blipFill>
        <p:spPr bwMode="auto">
          <a:xfrm>
            <a:off x="6845300" y="3124200"/>
            <a:ext cx="2298700" cy="15843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15967" y="39469"/>
            <a:ext cx="8875633" cy="646331"/>
          </a:xfrm>
          <a:prstGeom prst="rect">
            <a:avLst/>
          </a:prstGeom>
          <a:noFill/>
        </p:spPr>
        <p:txBody>
          <a:bodyPr wrap="square">
            <a:spAutoFit/>
          </a:bodyPr>
          <a:lstStyle/>
          <a:p>
            <a:pPr algn="ctr" fontAlgn="auto">
              <a:spcBef>
                <a:spcPts val="0"/>
              </a:spcBef>
              <a:spcAft>
                <a:spcPts val="0"/>
              </a:spcAft>
              <a:defRPr/>
            </a:pPr>
            <a:r>
              <a:rPr lang="en-US" sz="3600" b="1" dirty="0" smtClean="0">
                <a:latin typeface="Arial" pitchFamily="-110" charset="0"/>
                <a:cs typeface="+mn-cs"/>
              </a:rPr>
              <a:t>The Incomplete Nucleon: Spin Puzzle</a:t>
            </a:r>
            <a:endParaRPr lang="en-US" b="1" dirty="0">
              <a:latin typeface="+mn-lt"/>
              <a:cs typeface="+mn-cs"/>
            </a:endParaRPr>
          </a:p>
        </p:txBody>
      </p:sp>
      <p:sp>
        <p:nvSpPr>
          <p:cNvPr id="12" name="TextBox 11"/>
          <p:cNvSpPr txBox="1"/>
          <p:nvPr/>
        </p:nvSpPr>
        <p:spPr>
          <a:xfrm>
            <a:off x="838200" y="3986986"/>
            <a:ext cx="4610386" cy="2185214"/>
          </a:xfrm>
          <a:prstGeom prst="rect">
            <a:avLst/>
          </a:prstGeom>
          <a:noFill/>
        </p:spPr>
        <p:txBody>
          <a:bodyPr wrap="square" rtlCol="0">
            <a:spAutoFit/>
          </a:bodyPr>
          <a:lstStyle/>
          <a:p>
            <a:pPr marL="403225" indent="-403225">
              <a:buClr>
                <a:srgbClr val="FF0000"/>
              </a:buClr>
              <a:buFont typeface="Arial" pitchFamily="34" charset="0"/>
              <a:buChar char="•"/>
            </a:pPr>
            <a:r>
              <a:rPr lang="en-US" sz="3200" b="1" dirty="0" smtClean="0">
                <a:latin typeface="Arial" pitchFamily="34" charset="0"/>
                <a:cs typeface="Arial" pitchFamily="34" charset="0"/>
              </a:rPr>
              <a:t> </a:t>
            </a:r>
            <a:r>
              <a:rPr lang="en-US" sz="2600" b="1" dirty="0" smtClean="0">
                <a:solidFill>
                  <a:srgbClr val="002060"/>
                </a:solidFill>
                <a:latin typeface="Arial" pitchFamily="34" charset="0"/>
                <a:cs typeface="Arial" pitchFamily="34" charset="0"/>
              </a:rPr>
              <a:t>DIS → </a:t>
            </a:r>
            <a:r>
              <a:rPr lang="en-US" sz="2600" b="1" dirty="0" smtClean="0">
                <a:solidFill>
                  <a:srgbClr val="002060"/>
                </a:solidFill>
                <a:latin typeface="Symbol" pitchFamily="18" charset="2"/>
                <a:cs typeface="Arial" pitchFamily="34" charset="0"/>
              </a:rPr>
              <a:t>DS</a:t>
            </a:r>
            <a:r>
              <a:rPr lang="en-US" sz="2600" b="1" dirty="0" smtClean="0">
                <a:solidFill>
                  <a:srgbClr val="002060"/>
                </a:solidFill>
                <a:latin typeface="Arial" pitchFamily="34" charset="0"/>
                <a:cs typeface="Arial" pitchFamily="34" charset="0"/>
              </a:rPr>
              <a:t> </a:t>
            </a:r>
            <a:r>
              <a:rPr lang="en-US" sz="2600" b="1" dirty="0" smtClean="0">
                <a:solidFill>
                  <a:srgbClr val="002060"/>
                </a:solidFill>
                <a:latin typeface="Arial" pitchFamily="34" charset="0"/>
                <a:cs typeface="Arial" pitchFamily="34" charset="0"/>
                <a:sym typeface="Symbol"/>
              </a:rPr>
              <a:t> 0.25</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002060"/>
                </a:solidFill>
                <a:latin typeface="Arial" pitchFamily="34" charset="0"/>
                <a:cs typeface="Arial" pitchFamily="34" charset="0"/>
                <a:sym typeface="Symbol"/>
              </a:rPr>
              <a:t>RHIC + DIS → </a:t>
            </a:r>
            <a:r>
              <a:rPr lang="en-US" sz="2600" b="1" dirty="0" smtClean="0">
                <a:solidFill>
                  <a:srgbClr val="002060"/>
                </a:solidFill>
                <a:latin typeface="Symbol" pitchFamily="18" charset="2"/>
                <a:cs typeface="Arial" pitchFamily="34" charset="0"/>
                <a:sym typeface="Symbol"/>
              </a:rPr>
              <a:t>D</a:t>
            </a:r>
            <a:r>
              <a:rPr lang="en-US" sz="2600" b="1" dirty="0" smtClean="0">
                <a:solidFill>
                  <a:srgbClr val="002060"/>
                </a:solidFill>
                <a:latin typeface="Arial" pitchFamily="34" charset="0"/>
                <a:cs typeface="Arial" pitchFamily="34" charset="0"/>
                <a:sym typeface="Symbol"/>
              </a:rPr>
              <a:t>G« 1</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7030A0"/>
                </a:solidFill>
                <a:latin typeface="Arial" pitchFamily="34" charset="0"/>
                <a:cs typeface="Arial" pitchFamily="34" charset="0"/>
                <a:sym typeface="Symbol"/>
              </a:rPr>
              <a:t>→ </a:t>
            </a:r>
            <a:r>
              <a:rPr lang="en-US" sz="2600" b="1" dirty="0" err="1" smtClean="0">
                <a:solidFill>
                  <a:srgbClr val="7030A0"/>
                </a:solidFill>
                <a:latin typeface="Arial" pitchFamily="34" charset="0"/>
                <a:cs typeface="Arial" pitchFamily="34" charset="0"/>
                <a:sym typeface="Symbol"/>
              </a:rPr>
              <a:t>L</a:t>
            </a:r>
            <a:r>
              <a:rPr lang="en-US" sz="2600" b="1" baseline="-25000" dirty="0" err="1" smtClean="0">
                <a:solidFill>
                  <a:srgbClr val="7030A0"/>
                </a:solidFill>
                <a:latin typeface="Arial" pitchFamily="34" charset="0"/>
                <a:cs typeface="Arial" pitchFamily="34" charset="0"/>
                <a:sym typeface="Symbol"/>
              </a:rPr>
              <a:t>q</a:t>
            </a:r>
            <a:endParaRPr lang="en-US" sz="2600" b="1" baseline="-25000" dirty="0" smtClean="0">
              <a:solidFill>
                <a:srgbClr val="7030A0"/>
              </a:solidFill>
              <a:latin typeface="Arial" pitchFamily="34" charset="0"/>
              <a:cs typeface="Arial" pitchFamily="34" charset="0"/>
              <a:sym typeface="Symbol"/>
            </a:endParaRPr>
          </a:p>
        </p:txBody>
      </p:sp>
      <p:pic>
        <p:nvPicPr>
          <p:cNvPr id="48131" name="Picture 3"/>
          <p:cNvPicPr>
            <a:picLocks noChangeAspect="1" noChangeArrowheads="1"/>
          </p:cNvPicPr>
          <p:nvPr/>
        </p:nvPicPr>
        <p:blipFill>
          <a:blip r:embed="rId2" cstate="print"/>
          <a:srcRect/>
          <a:stretch>
            <a:fillRect/>
          </a:stretch>
        </p:blipFill>
        <p:spPr bwMode="auto">
          <a:xfrm>
            <a:off x="5638800" y="2771001"/>
            <a:ext cx="3124200" cy="3046543"/>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638800" y="5895201"/>
            <a:ext cx="3155736" cy="276999"/>
          </a:xfrm>
          <a:prstGeom prst="rect">
            <a:avLst/>
          </a:prstGeom>
          <a:noFill/>
        </p:spPr>
        <p:txBody>
          <a:bodyPr wrap="none" rtlCol="0">
            <a:spAutoFit/>
          </a:bodyPr>
          <a:lstStyle/>
          <a:p>
            <a:r>
              <a:rPr lang="en-US" sz="1200" dirty="0" smtClean="0">
                <a:latin typeface="TimesNewRomanPSMT"/>
              </a:rPr>
              <a:t>D. de </a:t>
            </a:r>
            <a:r>
              <a:rPr lang="en-US" sz="1200" dirty="0" err="1" smtClean="0">
                <a:latin typeface="TimesNewRomanPSMT"/>
              </a:rPr>
              <a:t>Florian</a:t>
            </a:r>
            <a:r>
              <a:rPr lang="en-US" sz="1200" dirty="0" smtClean="0">
                <a:latin typeface="TimesNewRomanPSMT"/>
              </a:rPr>
              <a:t> et al., PRL 101 (2008) 072001</a:t>
            </a:r>
            <a:endParaRPr lang="en-US" sz="1200" dirty="0"/>
          </a:p>
        </p:txBody>
      </p:sp>
      <p:sp>
        <p:nvSpPr>
          <p:cNvPr id="14" name="TextBox 13"/>
          <p:cNvSpPr txBox="1"/>
          <p:nvPr/>
        </p:nvSpPr>
        <p:spPr>
          <a:xfrm>
            <a:off x="7162800" y="1992868"/>
            <a:ext cx="1402948" cy="369332"/>
          </a:xfrm>
          <a:prstGeom prst="rect">
            <a:avLst/>
          </a:prstGeom>
          <a:noFill/>
        </p:spPr>
        <p:txBody>
          <a:bodyPr wrap="none" rtlCol="0">
            <a:spAutoFit/>
          </a:bodyPr>
          <a:lstStyle/>
          <a:p>
            <a:r>
              <a:rPr lang="en-US" dirty="0" smtClean="0"/>
              <a:t>[X. </a:t>
            </a:r>
            <a:r>
              <a:rPr lang="en-US" dirty="0" err="1" smtClean="0"/>
              <a:t>Ji</a:t>
            </a:r>
            <a:r>
              <a:rPr lang="en-US" dirty="0" smtClean="0"/>
              <a:t>, 1997]</a:t>
            </a:r>
            <a:endParaRPr lang="en-US" dirty="0"/>
          </a:p>
        </p:txBody>
      </p:sp>
      <p:pic>
        <p:nvPicPr>
          <p:cNvPr id="15" name="Picture 2" descr="DeltaQ_v3.jpg"/>
          <p:cNvPicPr>
            <a:picLocks noChangeAspect="1"/>
          </p:cNvPicPr>
          <p:nvPr/>
        </p:nvPicPr>
        <p:blipFill>
          <a:blip r:embed="rId3" cstate="print"/>
          <a:srcRect/>
          <a:stretch>
            <a:fillRect/>
          </a:stretch>
        </p:blipFill>
        <p:spPr bwMode="auto">
          <a:xfrm>
            <a:off x="230540" y="923488"/>
            <a:ext cx="3551027"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32" name="Group 31"/>
          <p:cNvGrpSpPr/>
          <p:nvPr/>
        </p:nvGrpSpPr>
        <p:grpSpPr>
          <a:xfrm>
            <a:off x="4343400" y="838200"/>
            <a:ext cx="4079875" cy="1123950"/>
            <a:chOff x="4343400" y="838200"/>
            <a:chExt cx="4079875" cy="1123950"/>
          </a:xfrm>
        </p:grpSpPr>
        <p:sp>
          <p:nvSpPr>
            <p:cNvPr id="16"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p>
          </p:txBody>
        </p:sp>
        <p:grpSp>
          <p:nvGrpSpPr>
            <p:cNvPr id="17" name="Group 54"/>
            <p:cNvGrpSpPr>
              <a:grpSpLocks/>
            </p:cNvGrpSpPr>
            <p:nvPr/>
          </p:nvGrpSpPr>
          <p:grpSpPr bwMode="auto">
            <a:xfrm>
              <a:off x="5819775" y="1047750"/>
              <a:ext cx="2432050" cy="549275"/>
              <a:chOff x="2611" y="2140"/>
              <a:chExt cx="1474" cy="313"/>
            </a:xfrm>
          </p:grpSpPr>
          <p:sp>
            <p:nvSpPr>
              <p:cNvPr id="27" name="Text Box 55"/>
              <p:cNvSpPr txBox="1">
                <a:spLocks noChangeArrowheads="1"/>
              </p:cNvSpPr>
              <p:nvPr/>
            </p:nvSpPr>
            <p:spPr bwMode="auto">
              <a:xfrm>
                <a:off x="2611" y="2140"/>
                <a:ext cx="390" cy="313"/>
              </a:xfrm>
              <a:prstGeom prst="rect">
                <a:avLst/>
              </a:prstGeom>
              <a:noFill/>
              <a:ln w="9525">
                <a:noFill/>
                <a:miter lim="800000"/>
                <a:headEnd/>
                <a:tailEnd/>
              </a:ln>
              <a:effectLst/>
            </p:spPr>
            <p:txBody>
              <a:bodyPr wrap="none">
                <a:spAutoFit/>
              </a:bodyPr>
              <a:lstStyle/>
              <a:p>
                <a:r>
                  <a:rPr lang="en-GB" sz="3000" b="1">
                    <a:latin typeface="Symbol" pitchFamily="18" charset="2"/>
                  </a:rPr>
                  <a:t>DS</a:t>
                </a:r>
              </a:p>
            </p:txBody>
          </p:sp>
          <p:sp>
            <p:nvSpPr>
              <p:cNvPr id="28"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a:t>L</a:t>
                </a:r>
                <a:r>
                  <a:rPr lang="en-GB" sz="3200" b="1" i="1" baseline="-25000"/>
                  <a:t>q</a:t>
                </a:r>
              </a:p>
            </p:txBody>
          </p:sp>
          <p:sp>
            <p:nvSpPr>
              <p:cNvPr id="29" name="Text Box 57"/>
              <p:cNvSpPr txBox="1">
                <a:spLocks noChangeArrowheads="1"/>
              </p:cNvSpPr>
              <p:nvPr/>
            </p:nvSpPr>
            <p:spPr bwMode="auto">
              <a:xfrm>
                <a:off x="3754" y="2140"/>
                <a:ext cx="331" cy="296"/>
              </a:xfrm>
              <a:prstGeom prst="rect">
                <a:avLst/>
              </a:prstGeom>
              <a:noFill/>
              <a:ln w="9525">
                <a:noFill/>
                <a:miter lim="800000"/>
                <a:headEnd/>
                <a:tailEnd/>
              </a:ln>
              <a:effectLst/>
            </p:spPr>
            <p:txBody>
              <a:bodyPr wrap="none">
                <a:spAutoFit/>
              </a:bodyPr>
              <a:lstStyle/>
              <a:p>
                <a:r>
                  <a:rPr lang="en-GB" sz="2800" b="1" i="1"/>
                  <a:t>J</a:t>
                </a:r>
                <a:r>
                  <a:rPr lang="en-GB" sz="3200" b="1" i="1" baseline="-25000"/>
                  <a:t>g</a:t>
                </a:r>
              </a:p>
            </p:txBody>
          </p:sp>
          <p:sp>
            <p:nvSpPr>
              <p:cNvPr id="30"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t>+</a:t>
                </a:r>
              </a:p>
            </p:txBody>
          </p:sp>
          <p:sp>
            <p:nvSpPr>
              <p:cNvPr id="31"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t>+</a:t>
                </a:r>
              </a:p>
            </p:txBody>
          </p:sp>
        </p:grpSp>
        <p:grpSp>
          <p:nvGrpSpPr>
            <p:cNvPr id="18" name="Group 60"/>
            <p:cNvGrpSpPr>
              <a:grpSpLocks/>
            </p:cNvGrpSpPr>
            <p:nvPr/>
          </p:nvGrpSpPr>
          <p:grpSpPr bwMode="auto">
            <a:xfrm>
              <a:off x="4562475" y="941388"/>
              <a:ext cx="312738" cy="819150"/>
              <a:chOff x="2079" y="2689"/>
              <a:chExt cx="189" cy="468"/>
            </a:xfrm>
          </p:grpSpPr>
          <p:sp>
            <p:nvSpPr>
              <p:cNvPr id="24" name="Text Box 61"/>
              <p:cNvSpPr txBox="1">
                <a:spLocks noChangeArrowheads="1"/>
              </p:cNvSpPr>
              <p:nvPr/>
            </p:nvSpPr>
            <p:spPr bwMode="auto">
              <a:xfrm>
                <a:off x="2079" y="2689"/>
                <a:ext cx="189" cy="229"/>
              </a:xfrm>
              <a:prstGeom prst="rect">
                <a:avLst/>
              </a:prstGeom>
              <a:noFill/>
              <a:ln w="9525">
                <a:noFill/>
                <a:miter lim="800000"/>
                <a:headEnd/>
                <a:tailEnd/>
              </a:ln>
              <a:effectLst/>
            </p:spPr>
            <p:txBody>
              <a:bodyPr wrap="none">
                <a:spAutoFit/>
              </a:bodyPr>
              <a:lstStyle/>
              <a:p>
                <a:r>
                  <a:rPr lang="en-GB" sz="2000" b="1" dirty="0"/>
                  <a:t>1</a:t>
                </a:r>
              </a:p>
            </p:txBody>
          </p:sp>
          <p:sp>
            <p:nvSpPr>
              <p:cNvPr id="25" name="Text Box 62"/>
              <p:cNvSpPr txBox="1">
                <a:spLocks noChangeArrowheads="1"/>
              </p:cNvSpPr>
              <p:nvPr/>
            </p:nvSpPr>
            <p:spPr bwMode="auto">
              <a:xfrm>
                <a:off x="2079" y="2928"/>
                <a:ext cx="189" cy="229"/>
              </a:xfrm>
              <a:prstGeom prst="rect">
                <a:avLst/>
              </a:prstGeom>
              <a:noFill/>
              <a:ln w="9525">
                <a:noFill/>
                <a:miter lim="800000"/>
                <a:headEnd/>
                <a:tailEnd/>
              </a:ln>
              <a:effectLst/>
            </p:spPr>
            <p:txBody>
              <a:bodyPr wrap="none">
                <a:spAutoFit/>
              </a:bodyPr>
              <a:lstStyle/>
              <a:p>
                <a:r>
                  <a:rPr lang="en-GB" sz="2000" b="1" dirty="0"/>
                  <a:t>2</a:t>
                </a:r>
              </a:p>
            </p:txBody>
          </p:sp>
          <p:sp>
            <p:nvSpPr>
              <p:cNvPr id="26"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p>
            </p:txBody>
          </p:sp>
        </p:grpSp>
        <p:sp>
          <p:nvSpPr>
            <p:cNvPr id="19"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t>=</a:t>
              </a:r>
            </a:p>
          </p:txBody>
        </p:sp>
        <p:grpSp>
          <p:nvGrpSpPr>
            <p:cNvPr id="20" name="Group 65"/>
            <p:cNvGrpSpPr>
              <a:grpSpLocks/>
            </p:cNvGrpSpPr>
            <p:nvPr/>
          </p:nvGrpSpPr>
          <p:grpSpPr bwMode="auto">
            <a:xfrm>
              <a:off x="5534025" y="939800"/>
              <a:ext cx="312738" cy="819150"/>
              <a:chOff x="2437" y="2025"/>
              <a:chExt cx="189" cy="468"/>
            </a:xfrm>
          </p:grpSpPr>
          <p:sp>
            <p:nvSpPr>
              <p:cNvPr id="21" name="Text Box 66"/>
              <p:cNvSpPr txBox="1">
                <a:spLocks noChangeArrowheads="1"/>
              </p:cNvSpPr>
              <p:nvPr/>
            </p:nvSpPr>
            <p:spPr bwMode="auto">
              <a:xfrm>
                <a:off x="2437" y="2025"/>
                <a:ext cx="189" cy="229"/>
              </a:xfrm>
              <a:prstGeom prst="rect">
                <a:avLst/>
              </a:prstGeom>
              <a:noFill/>
              <a:ln w="9525">
                <a:noFill/>
                <a:miter lim="800000"/>
                <a:headEnd/>
                <a:tailEnd/>
              </a:ln>
              <a:effectLst/>
            </p:spPr>
            <p:txBody>
              <a:bodyPr wrap="none">
                <a:spAutoFit/>
              </a:bodyPr>
              <a:lstStyle/>
              <a:p>
                <a:r>
                  <a:rPr lang="en-GB" sz="2000" b="1" dirty="0"/>
                  <a:t>1</a:t>
                </a:r>
              </a:p>
            </p:txBody>
          </p:sp>
          <p:sp>
            <p:nvSpPr>
              <p:cNvPr id="22" name="Text Box 67"/>
              <p:cNvSpPr txBox="1">
                <a:spLocks noChangeArrowheads="1"/>
              </p:cNvSpPr>
              <p:nvPr/>
            </p:nvSpPr>
            <p:spPr bwMode="auto">
              <a:xfrm>
                <a:off x="2437" y="2264"/>
                <a:ext cx="189" cy="229"/>
              </a:xfrm>
              <a:prstGeom prst="rect">
                <a:avLst/>
              </a:prstGeom>
              <a:noFill/>
              <a:ln w="9525">
                <a:noFill/>
                <a:miter lim="800000"/>
                <a:headEnd/>
                <a:tailEnd/>
              </a:ln>
              <a:effectLst/>
            </p:spPr>
            <p:txBody>
              <a:bodyPr wrap="none">
                <a:spAutoFit/>
              </a:bodyPr>
              <a:lstStyle/>
              <a:p>
                <a:r>
                  <a:rPr lang="en-GB" sz="2000" b="1" dirty="0"/>
                  <a:t>2</a:t>
                </a:r>
              </a:p>
            </p:txBody>
          </p:sp>
          <p:sp>
            <p:nvSpPr>
              <p:cNvPr id="23"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28600" y="188913"/>
            <a:ext cx="8915400" cy="719137"/>
          </a:xfrm>
          <a:prstGeom prst="rect">
            <a:avLst/>
          </a:prstGeom>
          <a:noFill/>
          <a:ln w="9525">
            <a:noFill/>
            <a:round/>
            <a:headEnd/>
            <a:tailEnd/>
          </a:ln>
        </p:spPr>
        <p:txBody>
          <a:bodyPr lIns="90000" tIns="46800" rIns="90000" bIns="46800" anchor="ctr"/>
          <a:lstStyle/>
          <a:p>
            <a:pPr algn="ctr">
              <a:lnSpc>
                <a:spcPct val="8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zh-CN" sz="3600" b="1">
              <a:solidFill>
                <a:srgbClr val="000000"/>
              </a:solidFill>
            </a:endParaRPr>
          </a:p>
        </p:txBody>
      </p:sp>
      <p:sp>
        <p:nvSpPr>
          <p:cNvPr id="19459" name="Text Box 2"/>
          <p:cNvSpPr txBox="1">
            <a:spLocks noChangeArrowheads="1"/>
          </p:cNvSpPr>
          <p:nvPr/>
        </p:nvSpPr>
        <p:spPr bwMode="auto">
          <a:xfrm>
            <a:off x="2089150" y="908050"/>
            <a:ext cx="4144963" cy="434975"/>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GB" sz="2000">
                <a:solidFill>
                  <a:srgbClr val="000000"/>
                </a:solidFill>
              </a:rPr>
              <a:t>    </a:t>
            </a:r>
            <a:r>
              <a:rPr lang="en-GB" altLang="zh-CN" sz="2000">
                <a:solidFill>
                  <a:srgbClr val="000000"/>
                </a:solidFill>
              </a:rPr>
              <a:t>W</a:t>
            </a:r>
            <a:r>
              <a:rPr lang="en-GB" altLang="zh-CN" sz="2000" baseline="-25000">
                <a:solidFill>
                  <a:srgbClr val="000000"/>
                </a:solidFill>
              </a:rPr>
              <a:t>p</a:t>
            </a:r>
            <a:r>
              <a:rPr lang="en-GB" altLang="zh-CN" sz="2000" baseline="30000">
                <a:solidFill>
                  <a:srgbClr val="000000"/>
                </a:solidFill>
              </a:rPr>
              <a:t>u</a:t>
            </a:r>
            <a:r>
              <a:rPr lang="en-GB" altLang="zh-CN" sz="2000">
                <a:solidFill>
                  <a:srgbClr val="000000"/>
                </a:solidFill>
              </a:rPr>
              <a:t>(x,k</a:t>
            </a:r>
            <a:r>
              <a:rPr lang="en-GB" altLang="zh-CN" sz="2000" baseline="-33000">
                <a:solidFill>
                  <a:srgbClr val="000000"/>
                </a:solidFill>
              </a:rPr>
              <a:t>T</a:t>
            </a:r>
            <a:r>
              <a:rPr lang="en-GB" altLang="zh-CN" sz="2000">
                <a:solidFill>
                  <a:srgbClr val="000000"/>
                </a:solidFill>
              </a:rPr>
              <a:t>,</a:t>
            </a:r>
            <a:r>
              <a:rPr lang="en-GB" altLang="zh-CN" sz="2000" b="1" i="1">
                <a:solidFill>
                  <a:srgbClr val="000000"/>
                </a:solidFill>
              </a:rPr>
              <a:t>r </a:t>
            </a:r>
            <a:r>
              <a:rPr lang="en-GB" altLang="zh-CN" sz="2000">
                <a:solidFill>
                  <a:srgbClr val="000000"/>
                </a:solidFill>
              </a:rPr>
              <a:t>)  Wigner distributions</a:t>
            </a:r>
          </a:p>
        </p:txBody>
      </p:sp>
      <p:grpSp>
        <p:nvGrpSpPr>
          <p:cNvPr id="2" name="Group 36"/>
          <p:cNvGrpSpPr/>
          <p:nvPr/>
        </p:nvGrpSpPr>
        <p:grpSpPr>
          <a:xfrm>
            <a:off x="3203575" y="3068638"/>
            <a:ext cx="708025" cy="2376487"/>
            <a:chOff x="3203575" y="3068638"/>
            <a:chExt cx="708025" cy="2376487"/>
          </a:xfrm>
        </p:grpSpPr>
        <p:sp>
          <p:nvSpPr>
            <p:cNvPr id="19485" name="Text Box 8"/>
            <p:cNvSpPr txBox="1">
              <a:spLocks noChangeArrowheads="1"/>
            </p:cNvSpPr>
            <p:nvPr/>
          </p:nvSpPr>
          <p:spPr bwMode="auto">
            <a:xfrm>
              <a:off x="3287713" y="4005263"/>
              <a:ext cx="623887"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2</a:t>
              </a:r>
              <a:r>
                <a:rPr lang="en-GB" altLang="zh-CN" sz="2000">
                  <a:solidFill>
                    <a:srgbClr val="000000"/>
                  </a:solidFill>
                </a:rPr>
                <a:t>k</a:t>
              </a:r>
              <a:r>
                <a:rPr lang="en-GB" altLang="zh-CN" sz="2000" baseline="-25000">
                  <a:solidFill>
                    <a:srgbClr val="000000"/>
                  </a:solidFill>
                </a:rPr>
                <a:t>T</a:t>
              </a:r>
            </a:p>
          </p:txBody>
        </p:sp>
        <p:sp>
          <p:nvSpPr>
            <p:cNvPr id="19486" name="Line 10"/>
            <p:cNvSpPr>
              <a:spLocks noChangeShapeType="1"/>
            </p:cNvSpPr>
            <p:nvPr/>
          </p:nvSpPr>
          <p:spPr bwMode="auto">
            <a:xfrm>
              <a:off x="3203575" y="3068638"/>
              <a:ext cx="1587" cy="2376487"/>
            </a:xfrm>
            <a:prstGeom prst="line">
              <a:avLst/>
            </a:prstGeom>
            <a:noFill/>
            <a:ln w="9360">
              <a:solidFill>
                <a:srgbClr val="000000"/>
              </a:solidFill>
              <a:miter lim="800000"/>
              <a:headEnd/>
              <a:tailEnd type="triangle" w="med" len="med"/>
            </a:ln>
          </p:spPr>
          <p:txBody>
            <a:bodyPr/>
            <a:lstStyle/>
            <a:p>
              <a:endParaRPr lang="en-US"/>
            </a:p>
          </p:txBody>
        </p:sp>
      </p:grpSp>
      <p:sp>
        <p:nvSpPr>
          <p:cNvPr id="19487" name="Text Box 11"/>
          <p:cNvSpPr txBox="1">
            <a:spLocks noChangeArrowheads="1"/>
          </p:cNvSpPr>
          <p:nvPr/>
        </p:nvSpPr>
        <p:spPr bwMode="auto">
          <a:xfrm>
            <a:off x="2578100" y="5445125"/>
            <a:ext cx="1666875" cy="700087"/>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PDFs</a:t>
            </a:r>
            <a:r>
              <a:rPr lang="en-GB" altLang="zh-CN" sz="2000">
                <a:solidFill>
                  <a:srgbClr val="0066FF"/>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66FF"/>
                </a:solidFill>
              </a:rPr>
              <a:t>f</a:t>
            </a:r>
            <a:r>
              <a:rPr lang="en-GB" altLang="zh-CN" sz="2000" baseline="-25000">
                <a:solidFill>
                  <a:srgbClr val="0066FF"/>
                </a:solidFill>
              </a:rPr>
              <a:t>1</a:t>
            </a:r>
            <a:r>
              <a:rPr lang="en-GB" altLang="zh-CN" sz="2000" baseline="30000">
                <a:solidFill>
                  <a:srgbClr val="000000"/>
                </a:solidFill>
              </a:rPr>
              <a:t>u</a:t>
            </a:r>
            <a:r>
              <a:rPr lang="en-GB" altLang="zh-CN" sz="2000">
                <a:solidFill>
                  <a:srgbClr val="000000"/>
                </a:solidFill>
              </a:rPr>
              <a:t>(x), .. </a:t>
            </a:r>
            <a:r>
              <a:rPr lang="en-GB" altLang="zh-CN" sz="2000">
                <a:solidFill>
                  <a:srgbClr val="FF3300"/>
                </a:solidFill>
              </a:rPr>
              <a:t>h</a:t>
            </a:r>
            <a:r>
              <a:rPr lang="en-GB" altLang="zh-CN" sz="2000" baseline="-25000">
                <a:solidFill>
                  <a:srgbClr val="FF3300"/>
                </a:solidFill>
              </a:rPr>
              <a:t>1</a:t>
            </a:r>
            <a:r>
              <a:rPr lang="en-GB" altLang="zh-CN" sz="2000" baseline="30000">
                <a:solidFill>
                  <a:srgbClr val="000000"/>
                </a:solidFill>
              </a:rPr>
              <a:t>u</a:t>
            </a:r>
            <a:r>
              <a:rPr lang="en-GB" altLang="zh-CN" sz="2000">
                <a:solidFill>
                  <a:srgbClr val="000000"/>
                </a:solidFill>
              </a:rPr>
              <a:t>(x)</a:t>
            </a:r>
            <a:r>
              <a:rPr lang="x-none" altLang="zh-CN" sz="2000">
                <a:solidFill>
                  <a:srgbClr val="000000"/>
                </a:solidFill>
              </a:rPr>
              <a:t>‏</a:t>
            </a:r>
            <a:endParaRPr lang="en-GB" altLang="zh-CN" sz="2000">
              <a:solidFill>
                <a:srgbClr val="000000"/>
              </a:solidFill>
            </a:endParaRPr>
          </a:p>
        </p:txBody>
      </p:sp>
      <p:grpSp>
        <p:nvGrpSpPr>
          <p:cNvPr id="3" name="Group 12"/>
          <p:cNvGrpSpPr>
            <a:grpSpLocks/>
          </p:cNvGrpSpPr>
          <p:nvPr/>
        </p:nvGrpSpPr>
        <p:grpSpPr bwMode="auto">
          <a:xfrm>
            <a:off x="179388" y="4365625"/>
            <a:ext cx="2301875" cy="1939925"/>
            <a:chOff x="113" y="2750"/>
            <a:chExt cx="1450" cy="1222"/>
          </a:xfrm>
        </p:grpSpPr>
        <p:pic>
          <p:nvPicPr>
            <p:cNvPr id="19489" name="Picture 13"/>
            <p:cNvPicPr>
              <a:picLocks noChangeAspect="1" noChangeArrowheads="1"/>
            </p:cNvPicPr>
            <p:nvPr/>
          </p:nvPicPr>
          <p:blipFill>
            <a:blip r:embed="rId3" cstate="print"/>
            <a:srcRect/>
            <a:stretch>
              <a:fillRect/>
            </a:stretch>
          </p:blipFill>
          <p:spPr bwMode="auto">
            <a:xfrm>
              <a:off x="113" y="2750"/>
              <a:ext cx="1451" cy="1223"/>
            </a:xfrm>
            <a:prstGeom prst="rect">
              <a:avLst/>
            </a:prstGeom>
            <a:ln>
              <a:noFill/>
            </a:ln>
            <a:effectLst>
              <a:outerShdw blurRad="292100" dist="139700" dir="2700000" algn="tl" rotWithShape="0">
                <a:srgbClr val="333333">
                  <a:alpha val="65000"/>
                </a:srgbClr>
              </a:outerShdw>
            </a:effectLst>
          </p:spPr>
        </p:pic>
        <p:sp>
          <p:nvSpPr>
            <p:cNvPr id="19490" name="Rectangle 14"/>
            <p:cNvSpPr>
              <a:spLocks noChangeArrowheads="1"/>
            </p:cNvSpPr>
            <p:nvPr/>
          </p:nvSpPr>
          <p:spPr bwMode="auto">
            <a:xfrm>
              <a:off x="1062" y="2866"/>
              <a:ext cx="369" cy="140"/>
            </a:xfrm>
            <a:prstGeom prst="rect">
              <a:avLst/>
            </a:prstGeom>
            <a:solidFill>
              <a:srgbClr val="FFFFFF"/>
            </a:solidFill>
            <a:ln w="9525">
              <a:noFill/>
              <a:round/>
              <a:headEnd/>
              <a:tailEnd/>
            </a:ln>
          </p:spPr>
          <p:txBody>
            <a:bodyPr wrap="none" anchor="ctr"/>
            <a:lstStyle/>
            <a:p>
              <a:endParaRPr lang="en-US"/>
            </a:p>
          </p:txBody>
        </p:sp>
      </p:grpSp>
      <p:grpSp>
        <p:nvGrpSpPr>
          <p:cNvPr id="4" name="Group 28"/>
          <p:cNvGrpSpPr>
            <a:grpSpLocks/>
          </p:cNvGrpSpPr>
          <p:nvPr/>
        </p:nvGrpSpPr>
        <p:grpSpPr bwMode="auto">
          <a:xfrm>
            <a:off x="73025" y="1365250"/>
            <a:ext cx="4292600" cy="2495550"/>
            <a:chOff x="46" y="860"/>
            <a:chExt cx="2704" cy="1572"/>
          </a:xfrm>
        </p:grpSpPr>
        <p:sp>
          <p:nvSpPr>
            <p:cNvPr id="19477" name="Line 3"/>
            <p:cNvSpPr>
              <a:spLocks noChangeShapeType="1"/>
            </p:cNvSpPr>
            <p:nvPr/>
          </p:nvSpPr>
          <p:spPr bwMode="auto">
            <a:xfrm flipH="1">
              <a:off x="2106" y="860"/>
              <a:ext cx="627" cy="574"/>
            </a:xfrm>
            <a:prstGeom prst="line">
              <a:avLst/>
            </a:prstGeom>
            <a:noFill/>
            <a:ln w="9360">
              <a:solidFill>
                <a:srgbClr val="000000"/>
              </a:solidFill>
              <a:miter lim="800000"/>
              <a:headEnd/>
              <a:tailEnd type="triangle" w="med" len="med"/>
            </a:ln>
          </p:spPr>
          <p:txBody>
            <a:bodyPr/>
            <a:lstStyle/>
            <a:p>
              <a:endParaRPr lang="en-US"/>
            </a:p>
          </p:txBody>
        </p:sp>
        <p:sp>
          <p:nvSpPr>
            <p:cNvPr id="19478" name="Text Box 4"/>
            <p:cNvSpPr txBox="1">
              <a:spLocks noChangeArrowheads="1"/>
            </p:cNvSpPr>
            <p:nvPr/>
          </p:nvSpPr>
          <p:spPr bwMode="auto">
            <a:xfrm>
              <a:off x="1882" y="1026"/>
              <a:ext cx="408" cy="238"/>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3</a:t>
              </a:r>
              <a:r>
                <a:rPr lang="en-GB" altLang="zh-CN" sz="2000" b="1" i="1">
                  <a:solidFill>
                    <a:srgbClr val="000000"/>
                  </a:solidFill>
                </a:rPr>
                <a:t>r</a:t>
              </a:r>
              <a:r>
                <a:rPr lang="en-GB" altLang="zh-CN" sz="2000">
                  <a:solidFill>
                    <a:srgbClr val="000000"/>
                  </a:solidFill>
                </a:rPr>
                <a:t>   </a:t>
              </a:r>
            </a:p>
          </p:txBody>
        </p:sp>
        <p:sp>
          <p:nvSpPr>
            <p:cNvPr id="19479" name="Text Box 9"/>
            <p:cNvSpPr txBox="1">
              <a:spLocks noChangeArrowheads="1"/>
            </p:cNvSpPr>
            <p:nvPr/>
          </p:nvSpPr>
          <p:spPr bwMode="auto">
            <a:xfrm>
              <a:off x="1406" y="1480"/>
              <a:ext cx="1344" cy="420"/>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TMD PDFs </a:t>
              </a:r>
              <a:r>
                <a:rPr lang="en-GB" altLang="zh-CN">
                  <a:solidFill>
                    <a:srgbClr val="0066FF"/>
                  </a:solidFill>
                </a:rPr>
                <a:t>f</a:t>
              </a:r>
              <a:r>
                <a:rPr lang="en-GB" altLang="zh-CN" baseline="-25000">
                  <a:solidFill>
                    <a:srgbClr val="0066FF"/>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 .. </a:t>
              </a:r>
              <a:r>
                <a:rPr lang="en-GB" altLang="zh-CN">
                  <a:solidFill>
                    <a:srgbClr val="FF3300"/>
                  </a:solidFill>
                </a:rPr>
                <a:t>h</a:t>
              </a:r>
              <a:r>
                <a:rPr lang="en-GB" altLang="zh-CN" baseline="-25000">
                  <a:solidFill>
                    <a:srgbClr val="FF3300"/>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a:t>
              </a:r>
              <a:r>
                <a:rPr lang="x-none" altLang="zh-CN">
                  <a:solidFill>
                    <a:srgbClr val="000000"/>
                  </a:solidFill>
                </a:rPr>
                <a:t>‏</a:t>
              </a:r>
              <a:endParaRPr lang="en-GB" altLang="zh-CN">
                <a:solidFill>
                  <a:srgbClr val="000000"/>
                </a:solidFill>
              </a:endParaRPr>
            </a:p>
          </p:txBody>
        </p:sp>
        <p:pic>
          <p:nvPicPr>
            <p:cNvPr id="19480" name="Picture 16"/>
            <p:cNvPicPr>
              <a:picLocks noChangeAspect="1" noChangeArrowheads="1"/>
            </p:cNvPicPr>
            <p:nvPr/>
          </p:nvPicPr>
          <p:blipFill>
            <a:blip r:embed="rId4" cstate="print"/>
            <a:srcRect/>
            <a:stretch>
              <a:fillRect/>
            </a:stretch>
          </p:blipFill>
          <p:spPr bwMode="auto">
            <a:xfrm>
              <a:off x="46" y="976"/>
              <a:ext cx="1250" cy="1456"/>
            </a:xfrm>
            <a:prstGeom prst="rect">
              <a:avLst/>
            </a:prstGeom>
            <a:ln>
              <a:noFill/>
            </a:ln>
            <a:effectLst>
              <a:outerShdw blurRad="292100" dist="139700" dir="2700000" algn="tl" rotWithShape="0">
                <a:srgbClr val="333333">
                  <a:alpha val="65000"/>
                </a:srgbClr>
              </a:outerShdw>
            </a:effectLst>
          </p:spPr>
        </p:pic>
      </p:grpSp>
      <p:sp>
        <p:nvSpPr>
          <p:cNvPr id="7192" name="Text Box 24"/>
          <p:cNvSpPr txBox="1">
            <a:spLocks noChangeArrowheads="1"/>
          </p:cNvSpPr>
          <p:nvPr/>
        </p:nvSpPr>
        <p:spPr bwMode="auto">
          <a:xfrm>
            <a:off x="3176588" y="3055938"/>
            <a:ext cx="2921000"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3D imaging</a:t>
            </a:r>
          </a:p>
        </p:txBody>
      </p:sp>
      <p:sp>
        <p:nvSpPr>
          <p:cNvPr id="19464" name="Text Box 25"/>
          <p:cNvSpPr txBox="1">
            <a:spLocks noChangeArrowheads="1"/>
          </p:cNvSpPr>
          <p:nvPr/>
        </p:nvSpPr>
        <p:spPr bwMode="auto">
          <a:xfrm>
            <a:off x="6637338" y="788988"/>
            <a:ext cx="828675"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6D </a:t>
            </a:r>
            <a:r>
              <a:rPr lang="en-GB" altLang="zh-CN" sz="4000" b="1" u="sng" dirty="0" smtClean="0">
                <a:solidFill>
                  <a:srgbClr val="007A77"/>
                </a:solidFill>
                <a:latin typeface="Arial" pitchFamily="34" charset="0"/>
                <a:cs typeface="Arial" pitchFamily="34" charset="0"/>
              </a:rPr>
              <a:t>Dist.</a:t>
            </a:r>
            <a:endParaRPr lang="en-GB" altLang="zh-CN" sz="4000" b="1" u="sng" dirty="0">
              <a:solidFill>
                <a:srgbClr val="007A77"/>
              </a:solidFill>
              <a:latin typeface="Arial" pitchFamily="34" charset="0"/>
              <a:cs typeface="Arial" pitchFamily="34" charset="0"/>
            </a:endParaRPr>
          </a:p>
        </p:txBody>
      </p:sp>
      <p:sp>
        <p:nvSpPr>
          <p:cNvPr id="19473" name="Text Box 20"/>
          <p:cNvSpPr txBox="1">
            <a:spLocks noChangeArrowheads="1"/>
          </p:cNvSpPr>
          <p:nvPr/>
        </p:nvSpPr>
        <p:spPr bwMode="auto">
          <a:xfrm>
            <a:off x="5364163" y="5013339"/>
            <a:ext cx="1079500" cy="1304934"/>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Form Factors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E</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M</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a:t>
            </a:r>
            <a:r>
              <a:rPr lang="x-none" altLang="zh-CN" sz="2000">
                <a:solidFill>
                  <a:srgbClr val="000000"/>
                </a:solidFill>
              </a:rPr>
              <a:t>‏</a:t>
            </a:r>
            <a:endParaRPr lang="en-GB" altLang="zh-CN" sz="2000">
              <a:solidFill>
                <a:srgbClr val="000000"/>
              </a:solidFill>
            </a:endParaRPr>
          </a:p>
        </p:txBody>
      </p:sp>
      <p:pic>
        <p:nvPicPr>
          <p:cNvPr id="19474" name="Picture 21"/>
          <p:cNvPicPr>
            <a:picLocks noChangeAspect="1" noChangeArrowheads="1"/>
          </p:cNvPicPr>
          <p:nvPr/>
        </p:nvPicPr>
        <p:blipFill>
          <a:blip r:embed="rId5" cstate="print"/>
          <a:srcRect/>
          <a:stretch>
            <a:fillRect/>
          </a:stretch>
        </p:blipFill>
        <p:spPr bwMode="auto">
          <a:xfrm>
            <a:off x="6543675" y="4419610"/>
            <a:ext cx="2371725" cy="1927215"/>
          </a:xfrm>
          <a:prstGeom prst="rect">
            <a:avLst/>
          </a:prstGeom>
          <a:ln>
            <a:noFill/>
          </a:ln>
          <a:effectLst>
            <a:outerShdw blurRad="292100" dist="139700" dir="2700000" algn="tl" rotWithShape="0">
              <a:srgbClr val="333333">
                <a:alpha val="65000"/>
              </a:srgbClr>
            </a:outerShdw>
          </a:effectLst>
        </p:spPr>
      </p:pic>
      <p:grpSp>
        <p:nvGrpSpPr>
          <p:cNvPr id="5" name="Group 37"/>
          <p:cNvGrpSpPr/>
          <p:nvPr/>
        </p:nvGrpSpPr>
        <p:grpSpPr>
          <a:xfrm>
            <a:off x="3846513" y="2852738"/>
            <a:ext cx="5260975" cy="2520967"/>
            <a:chOff x="3846513" y="2852738"/>
            <a:chExt cx="5260975" cy="2520967"/>
          </a:xfrm>
        </p:grpSpPr>
        <p:sp>
          <p:nvSpPr>
            <p:cNvPr id="19470"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p:spPr>
          <p:txBody>
            <a:bodyPr/>
            <a:lstStyle/>
            <a:p>
              <a:endParaRPr lang="en-US"/>
            </a:p>
          </p:txBody>
        </p:sp>
        <p:sp>
          <p:nvSpPr>
            <p:cNvPr id="19471" name="Text Box 18"/>
            <p:cNvSpPr txBox="1">
              <a:spLocks noChangeArrowheads="1"/>
            </p:cNvSpPr>
            <p:nvPr/>
          </p:nvSpPr>
          <p:spPr bwMode="auto">
            <a:xfrm>
              <a:off x="4572000" y="4149734"/>
              <a:ext cx="647700" cy="700092"/>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r</a:t>
              </a:r>
              <a:r>
                <a:rPr lang="en-GB" altLang="zh-CN" sz="2000" baseline="-25000" dirty="0">
                  <a:solidFill>
                    <a:srgbClr val="000000"/>
                  </a:solidFill>
                </a:rPr>
                <a:t>T</a:t>
              </a:r>
              <a:r>
                <a:rPr lang="en-GB" altLang="zh-CN" sz="2000" dirty="0">
                  <a:solidFill>
                    <a:srgbClr val="000000"/>
                  </a:solidFill>
                </a:rPr>
                <a:t>   </a:t>
              </a:r>
            </a:p>
          </p:txBody>
        </p:sp>
        <p:sp>
          <p:nvSpPr>
            <p:cNvPr id="19472"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p:spPr>
          <p:txBody>
            <a:bodyPr/>
            <a:lstStyle/>
            <a:p>
              <a:endParaRPr lang="en-US"/>
            </a:p>
          </p:txBody>
        </p:sp>
        <p:sp>
          <p:nvSpPr>
            <p:cNvPr id="19475" name="Text Box 22"/>
            <p:cNvSpPr txBox="1">
              <a:spLocks noChangeArrowheads="1"/>
            </p:cNvSpPr>
            <p:nvPr/>
          </p:nvSpPr>
          <p:spPr bwMode="auto">
            <a:xfrm>
              <a:off x="6119813" y="3825881"/>
              <a:ext cx="2987675" cy="660404"/>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err="1">
                  <a:solidFill>
                    <a:srgbClr val="000000"/>
                  </a:solidFill>
                </a:rPr>
                <a:t>dx</a:t>
              </a:r>
              <a:r>
                <a:rPr lang="en-GB" altLang="zh-CN" sz="2000" dirty="0">
                  <a:solidFill>
                    <a:srgbClr val="000000"/>
                  </a:solidFill>
                </a:rPr>
                <a:t> &amp;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Fourier Transformation    </a:t>
              </a:r>
            </a:p>
          </p:txBody>
        </p:sp>
      </p:grpSp>
      <p:sp>
        <p:nvSpPr>
          <p:cNvPr id="19476" name="Text Box 26"/>
          <p:cNvSpPr txBox="1">
            <a:spLocks noChangeArrowheads="1"/>
          </p:cNvSpPr>
          <p:nvPr/>
        </p:nvSpPr>
        <p:spPr bwMode="auto">
          <a:xfrm>
            <a:off x="4356100" y="5516581"/>
            <a:ext cx="828675" cy="657229"/>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1D</a:t>
            </a:r>
          </a:p>
        </p:txBody>
      </p:sp>
      <p:sp>
        <p:nvSpPr>
          <p:cNvPr id="32" name="TextBox 31"/>
          <p:cNvSpPr txBox="1"/>
          <p:nvPr/>
        </p:nvSpPr>
        <p:spPr>
          <a:xfrm>
            <a:off x="759400" y="39469"/>
            <a:ext cx="7622600" cy="646331"/>
          </a:xfrm>
          <a:prstGeom prst="rect">
            <a:avLst/>
          </a:prstGeom>
          <a:noFill/>
        </p:spPr>
        <p:txBody>
          <a:bodyPr wrap="none">
            <a:spAutoFit/>
          </a:bodyPr>
          <a:lstStyle/>
          <a:p>
            <a:pPr fontAlgn="auto">
              <a:spcBef>
                <a:spcPts val="0"/>
              </a:spcBef>
              <a:spcAft>
                <a:spcPts val="0"/>
              </a:spcAft>
              <a:defRPr/>
            </a:pPr>
            <a:r>
              <a:rPr lang="en-US" sz="3600" b="1" kern="0" dirty="0">
                <a:latin typeface="Arial" pitchFamily="34" charset="0"/>
                <a:ea typeface="ＭＳ Ｐゴシック" charset="-128"/>
                <a:cs typeface="Arial" pitchFamily="34" charset="0"/>
              </a:rPr>
              <a:t>Unified View of Nucleon Structure</a:t>
            </a:r>
            <a:endParaRPr lang="en-US" sz="3600" b="1" dirty="0">
              <a:latin typeface="Arial" pitchFamily="34" charset="0"/>
              <a:cs typeface="Arial" pitchFamily="34" charset="0"/>
            </a:endParaRPr>
          </a:p>
        </p:txBody>
      </p:sp>
      <p:grpSp>
        <p:nvGrpSpPr>
          <p:cNvPr id="6" name="Group 41"/>
          <p:cNvGrpSpPr/>
          <p:nvPr/>
        </p:nvGrpSpPr>
        <p:grpSpPr>
          <a:xfrm>
            <a:off x="4427538" y="1341438"/>
            <a:ext cx="4508818" cy="1935162"/>
            <a:chOff x="4427538" y="1341438"/>
            <a:chExt cx="4508818" cy="1935162"/>
          </a:xfrm>
        </p:grpSpPr>
        <p:sp>
          <p:nvSpPr>
            <p:cNvPr id="19481" name="Text Box 5"/>
            <p:cNvSpPr txBox="1">
              <a:spLocks noChangeArrowheads="1"/>
            </p:cNvSpPr>
            <p:nvPr/>
          </p:nvSpPr>
          <p:spPr bwMode="auto">
            <a:xfrm>
              <a:off x="5154613" y="2349501"/>
              <a:ext cx="1481137" cy="377825"/>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GPDs/IPDs</a:t>
              </a:r>
            </a:p>
          </p:txBody>
        </p:sp>
        <p:sp>
          <p:nvSpPr>
            <p:cNvPr id="19482" name="Line 6"/>
            <p:cNvSpPr>
              <a:spLocks noChangeShapeType="1"/>
            </p:cNvSpPr>
            <p:nvPr/>
          </p:nvSpPr>
          <p:spPr bwMode="auto">
            <a:xfrm>
              <a:off x="4427538" y="1341438"/>
              <a:ext cx="1152525" cy="935038"/>
            </a:xfrm>
            <a:prstGeom prst="line">
              <a:avLst/>
            </a:prstGeom>
            <a:noFill/>
            <a:ln w="9360">
              <a:solidFill>
                <a:srgbClr val="000000"/>
              </a:solidFill>
              <a:miter lim="800000"/>
              <a:headEnd/>
              <a:tailEnd type="triangle" w="med" len="med"/>
            </a:ln>
          </p:spPr>
          <p:txBody>
            <a:bodyPr/>
            <a:lstStyle/>
            <a:p>
              <a:endParaRPr lang="en-US"/>
            </a:p>
          </p:txBody>
        </p:sp>
        <p:sp>
          <p:nvSpPr>
            <p:cNvPr id="19483" name="Text Box 7"/>
            <p:cNvSpPr txBox="1">
              <a:spLocks noChangeArrowheads="1"/>
            </p:cNvSpPr>
            <p:nvPr/>
          </p:nvSpPr>
          <p:spPr bwMode="auto">
            <a:xfrm>
              <a:off x="4900613" y="1616076"/>
              <a:ext cx="965200"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k</a:t>
              </a:r>
              <a:r>
                <a:rPr lang="en-GB" altLang="zh-CN" sz="2000" baseline="-25000" dirty="0">
                  <a:solidFill>
                    <a:srgbClr val="000000"/>
                  </a:solidFill>
                </a:rPr>
                <a:t>T </a:t>
              </a:r>
              <a:r>
                <a:rPr lang="en-GB" altLang="zh-CN" sz="2000" dirty="0" err="1">
                  <a:solidFill>
                    <a:srgbClr val="000000"/>
                  </a:solidFill>
                </a:rPr>
                <a:t>dr</a:t>
              </a:r>
              <a:r>
                <a:rPr lang="en-GB" altLang="zh-CN" sz="2000" baseline="-25000" dirty="0" err="1">
                  <a:solidFill>
                    <a:srgbClr val="000000"/>
                  </a:solidFill>
                </a:rPr>
                <a:t>z</a:t>
              </a:r>
              <a:endParaRPr lang="en-GB" altLang="zh-CN" sz="2000" baseline="-25000" dirty="0">
                <a:solidFill>
                  <a:srgbClr val="000000"/>
                </a:solidFill>
              </a:endParaRPr>
            </a:p>
          </p:txBody>
        </p:sp>
        <p:grpSp>
          <p:nvGrpSpPr>
            <p:cNvPr id="7" name="Group 40"/>
            <p:cNvGrpSpPr/>
            <p:nvPr/>
          </p:nvGrpSpPr>
          <p:grpSpPr>
            <a:xfrm>
              <a:off x="6781800" y="1447800"/>
              <a:ext cx="2154556" cy="1828800"/>
              <a:chOff x="6727508" y="1371600"/>
              <a:chExt cx="2154556" cy="1828800"/>
            </a:xfrm>
          </p:grpSpPr>
          <p:pic>
            <p:nvPicPr>
              <p:cNvPr id="33" name="Picture 15" descr="fig02-3"/>
              <p:cNvPicPr>
                <a:picLocks noChangeAspect="1" noChangeArrowheads="1"/>
              </p:cNvPicPr>
              <p:nvPr/>
            </p:nvPicPr>
            <p:blipFill>
              <a:blip r:embed="rId6" cstate="print"/>
              <a:srcRect l="20296" b="53353"/>
              <a:stretch>
                <a:fillRect/>
              </a:stretch>
            </p:blipFill>
            <p:spPr bwMode="auto">
              <a:xfrm>
                <a:off x="6727508" y="1371600"/>
                <a:ext cx="2154556" cy="1828800"/>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7010400" y="144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192"/>
                                        </p:tgtEl>
                                        <p:attrNameLst>
                                          <p:attrName>style.visibility</p:attrName>
                                        </p:attrNameLst>
                                      </p:cBhvr>
                                      <p:to>
                                        <p:strVal val="visible"/>
                                      </p:to>
                                    </p:set>
                                    <p:animEffect transition="in" filter="fade">
                                      <p:cBhvr>
                                        <p:cTn id="25" dur="2000"/>
                                        <p:tgtEl>
                                          <p:spTgt spid="7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Rectangle 35"/>
          <p:cNvSpPr/>
          <p:nvPr/>
        </p:nvSpPr>
        <p:spPr>
          <a:xfrm>
            <a:off x="5791200" y="1163638"/>
            <a:ext cx="3048000" cy="2201862"/>
          </a:xfrm>
          <a:prstGeom prst="rect">
            <a:avLst/>
          </a:prstGeom>
          <a:solidFill>
            <a:schemeClr val="bg1"/>
          </a:solidFill>
          <a:ln>
            <a:solidFill>
              <a:srgbClr val="FF0000"/>
            </a:solidFill>
          </a:ln>
          <a:effectLst>
            <a:outerShdw blurRad="292100" dist="1397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7010400" cy="762000"/>
          </a:xfrm>
          <a:ln>
            <a:noFill/>
          </a:ln>
        </p:spPr>
        <p:txBody>
          <a:bodyPr rtlCol="0">
            <a:normAutofit/>
          </a:bodyPr>
          <a:lstStyle/>
          <a:p>
            <a:pPr fontAlgn="auto">
              <a:spcAft>
                <a:spcPts val="0"/>
              </a:spcAft>
              <a:defRPr/>
            </a:pPr>
            <a:r>
              <a:rPr lang="en-US" sz="3600" kern="0" dirty="0" smtClean="0">
                <a:ln w="12700">
                  <a:noFill/>
                </a:ln>
                <a:solidFill>
                  <a:schemeClr val="tx1"/>
                </a:solidFill>
                <a:effectLst>
                  <a:innerShdw blurRad="63500" dist="50800">
                    <a:prstClr val="black">
                      <a:alpha val="50000"/>
                    </a:prstClr>
                  </a:innerShdw>
                </a:effectLst>
                <a:ea typeface="ＭＳ Ｐゴシック" charset="-128"/>
                <a:cs typeface="Arial" pitchFamily="34" charset="0"/>
              </a:rPr>
              <a:t>Extraction of GPD’s </a:t>
            </a:r>
            <a:endParaRPr lang="en-US" sz="3600" i="1" dirty="0">
              <a:ln w="12700">
                <a:noFill/>
              </a:ln>
              <a:solidFill>
                <a:schemeClr val="tx1"/>
              </a:solidFill>
              <a:latin typeface="Times New Roman"/>
              <a:cs typeface="Times New Roman"/>
            </a:endParaRPr>
          </a:p>
        </p:txBody>
      </p:sp>
      <p:grpSp>
        <p:nvGrpSpPr>
          <p:cNvPr id="3" name="Group 1177"/>
          <p:cNvGrpSpPr>
            <a:grpSpLocks/>
          </p:cNvGrpSpPr>
          <p:nvPr/>
        </p:nvGrpSpPr>
        <p:grpSpPr bwMode="auto">
          <a:xfrm>
            <a:off x="5856288" y="1357313"/>
            <a:ext cx="2855912" cy="2008187"/>
            <a:chOff x="5595455" y="3025426"/>
            <a:chExt cx="3082590" cy="2492625"/>
          </a:xfrm>
        </p:grpSpPr>
        <p:pic>
          <p:nvPicPr>
            <p:cNvPr id="21547" name="Picture 11"/>
            <p:cNvPicPr>
              <a:picLocks noChangeAspect="1" noChangeArrowheads="1"/>
            </p:cNvPicPr>
            <p:nvPr/>
          </p:nvPicPr>
          <p:blipFill>
            <a:blip r:embed="rId3" cstate="print"/>
            <a:srcRect/>
            <a:stretch>
              <a:fillRect/>
            </a:stretch>
          </p:blipFill>
          <p:spPr bwMode="auto">
            <a:xfrm>
              <a:off x="5595455" y="3195687"/>
              <a:ext cx="3082590" cy="1810526"/>
            </a:xfrm>
            <a:prstGeom prst="rect">
              <a:avLst/>
            </a:prstGeom>
            <a:noFill/>
            <a:ln w="9525">
              <a:noFill/>
              <a:miter lim="800000"/>
              <a:headEnd/>
              <a:tailEnd/>
            </a:ln>
          </p:spPr>
        </p:pic>
        <p:grpSp>
          <p:nvGrpSpPr>
            <p:cNvPr id="4" name="Group 1176"/>
            <p:cNvGrpSpPr>
              <a:grpSpLocks/>
            </p:cNvGrpSpPr>
            <p:nvPr/>
          </p:nvGrpSpPr>
          <p:grpSpPr bwMode="auto">
            <a:xfrm>
              <a:off x="5878501" y="4830423"/>
              <a:ext cx="2465255" cy="687628"/>
              <a:chOff x="5394786" y="3868568"/>
              <a:chExt cx="2896297" cy="687628"/>
            </a:xfrm>
          </p:grpSpPr>
          <p:sp>
            <p:nvSpPr>
              <p:cNvPr id="21553" name="Freeform 12"/>
              <p:cNvSpPr>
                <a:spLocks/>
              </p:cNvSpPr>
              <p:nvPr/>
            </p:nvSpPr>
            <p:spPr bwMode="auto">
              <a:xfrm>
                <a:off x="5474475" y="3961276"/>
                <a:ext cx="2658680" cy="227844"/>
              </a:xfrm>
              <a:custGeom>
                <a:avLst/>
                <a:gdLst>
                  <a:gd name="T0" fmla="*/ 0 w 1195"/>
                  <a:gd name="T1" fmla="*/ 37 h 165"/>
                  <a:gd name="T2" fmla="*/ 45 w 1195"/>
                  <a:gd name="T3" fmla="*/ 66 h 165"/>
                  <a:gd name="T4" fmla="*/ 93 w 1195"/>
                  <a:gd name="T5" fmla="*/ 92 h 165"/>
                  <a:gd name="T6" fmla="*/ 146 w 1195"/>
                  <a:gd name="T7" fmla="*/ 114 h 165"/>
                  <a:gd name="T8" fmla="*/ 205 w 1195"/>
                  <a:gd name="T9" fmla="*/ 133 h 165"/>
                  <a:gd name="T10" fmla="*/ 226 w 1195"/>
                  <a:gd name="T11" fmla="*/ 137 h 165"/>
                  <a:gd name="T12" fmla="*/ 293 w 1195"/>
                  <a:gd name="T13" fmla="*/ 150 h 165"/>
                  <a:gd name="T14" fmla="*/ 391 w 1195"/>
                  <a:gd name="T15" fmla="*/ 160 h 165"/>
                  <a:gd name="T16" fmla="*/ 493 w 1195"/>
                  <a:gd name="T17" fmla="*/ 165 h 165"/>
                  <a:gd name="T18" fmla="*/ 594 w 1195"/>
                  <a:gd name="T19" fmla="*/ 163 h 165"/>
                  <a:gd name="T20" fmla="*/ 693 w 1195"/>
                  <a:gd name="T21" fmla="*/ 152 h 165"/>
                  <a:gd name="T22" fmla="*/ 794 w 1195"/>
                  <a:gd name="T23" fmla="*/ 135 h 165"/>
                  <a:gd name="T24" fmla="*/ 846 w 1195"/>
                  <a:gd name="T25" fmla="*/ 123 h 165"/>
                  <a:gd name="T26" fmla="*/ 941 w 1195"/>
                  <a:gd name="T27" fmla="*/ 100 h 165"/>
                  <a:gd name="T28" fmla="*/ 1013 w 1195"/>
                  <a:gd name="T29" fmla="*/ 80 h 165"/>
                  <a:gd name="T30" fmla="*/ 1096 w 1195"/>
                  <a:gd name="T31" fmla="*/ 51 h 165"/>
                  <a:gd name="T32" fmla="*/ 1148 w 1195"/>
                  <a:gd name="T33" fmla="*/ 29 h 165"/>
                  <a:gd name="T34" fmla="*/ 1195 w 1195"/>
                  <a:gd name="T35" fmla="*/ 10 h 165"/>
                  <a:gd name="T36" fmla="*/ 1168 w 1195"/>
                  <a:gd name="T37" fmla="*/ 9 h 165"/>
                  <a:gd name="T38" fmla="*/ 1118 w 1195"/>
                  <a:gd name="T39" fmla="*/ 30 h 165"/>
                  <a:gd name="T40" fmla="*/ 1036 w 1195"/>
                  <a:gd name="T41" fmla="*/ 60 h 165"/>
                  <a:gd name="T42" fmla="*/ 981 w 1195"/>
                  <a:gd name="T43" fmla="*/ 79 h 165"/>
                  <a:gd name="T44" fmla="*/ 890 w 1195"/>
                  <a:gd name="T45" fmla="*/ 102 h 165"/>
                  <a:gd name="T46" fmla="*/ 792 w 1195"/>
                  <a:gd name="T47" fmla="*/ 124 h 165"/>
                  <a:gd name="T48" fmla="*/ 794 w 1195"/>
                  <a:gd name="T49" fmla="*/ 124 h 165"/>
                  <a:gd name="T50" fmla="*/ 693 w 1195"/>
                  <a:gd name="T51" fmla="*/ 142 h 165"/>
                  <a:gd name="T52" fmla="*/ 593 w 1195"/>
                  <a:gd name="T53" fmla="*/ 152 h 165"/>
                  <a:gd name="T54" fmla="*/ 493 w 1195"/>
                  <a:gd name="T55" fmla="*/ 154 h 165"/>
                  <a:gd name="T56" fmla="*/ 391 w 1195"/>
                  <a:gd name="T57" fmla="*/ 150 h 165"/>
                  <a:gd name="T58" fmla="*/ 293 w 1195"/>
                  <a:gd name="T59" fmla="*/ 139 h 165"/>
                  <a:gd name="T60" fmla="*/ 226 w 1195"/>
                  <a:gd name="T61" fmla="*/ 127 h 165"/>
                  <a:gd name="T62" fmla="*/ 229 w 1195"/>
                  <a:gd name="T63" fmla="*/ 128 h 165"/>
                  <a:gd name="T64" fmla="*/ 178 w 1195"/>
                  <a:gd name="T65" fmla="*/ 114 h 165"/>
                  <a:gd name="T66" fmla="*/ 123 w 1195"/>
                  <a:gd name="T67" fmla="*/ 94 h 165"/>
                  <a:gd name="T68" fmla="*/ 73 w 1195"/>
                  <a:gd name="T69" fmla="*/ 69 h 165"/>
                  <a:gd name="T70" fmla="*/ 47 w 1195"/>
                  <a:gd name="T71" fmla="*/ 61 h 165"/>
                  <a:gd name="T72" fmla="*/ 6 w 1195"/>
                  <a:gd name="T73" fmla="*/ 29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5"/>
                  <a:gd name="T112" fmla="*/ 0 h 165"/>
                  <a:gd name="T113" fmla="*/ 1195 w 1195"/>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5" h="165">
                    <a:moveTo>
                      <a:pt x="6" y="29"/>
                    </a:moveTo>
                    <a:lnTo>
                      <a:pt x="0" y="37"/>
                    </a:lnTo>
                    <a:lnTo>
                      <a:pt x="43" y="65"/>
                    </a:lnTo>
                    <a:lnTo>
                      <a:pt x="45" y="66"/>
                    </a:lnTo>
                    <a:lnTo>
                      <a:pt x="68" y="79"/>
                    </a:lnTo>
                    <a:lnTo>
                      <a:pt x="93" y="92"/>
                    </a:lnTo>
                    <a:lnTo>
                      <a:pt x="118" y="104"/>
                    </a:lnTo>
                    <a:lnTo>
                      <a:pt x="146" y="114"/>
                    </a:lnTo>
                    <a:lnTo>
                      <a:pt x="174" y="124"/>
                    </a:lnTo>
                    <a:lnTo>
                      <a:pt x="205" y="133"/>
                    </a:lnTo>
                    <a:lnTo>
                      <a:pt x="225" y="137"/>
                    </a:lnTo>
                    <a:lnTo>
                      <a:pt x="226" y="137"/>
                    </a:lnTo>
                    <a:lnTo>
                      <a:pt x="248" y="142"/>
                    </a:lnTo>
                    <a:lnTo>
                      <a:pt x="293" y="150"/>
                    </a:lnTo>
                    <a:lnTo>
                      <a:pt x="342" y="156"/>
                    </a:lnTo>
                    <a:lnTo>
                      <a:pt x="391" y="160"/>
                    </a:lnTo>
                    <a:lnTo>
                      <a:pt x="442" y="164"/>
                    </a:lnTo>
                    <a:lnTo>
                      <a:pt x="493" y="165"/>
                    </a:lnTo>
                    <a:lnTo>
                      <a:pt x="544" y="165"/>
                    </a:lnTo>
                    <a:lnTo>
                      <a:pt x="594" y="163"/>
                    </a:lnTo>
                    <a:lnTo>
                      <a:pt x="642" y="160"/>
                    </a:lnTo>
                    <a:lnTo>
                      <a:pt x="693" y="152"/>
                    </a:lnTo>
                    <a:lnTo>
                      <a:pt x="743" y="144"/>
                    </a:lnTo>
                    <a:lnTo>
                      <a:pt x="794" y="135"/>
                    </a:lnTo>
                    <a:lnTo>
                      <a:pt x="796" y="134"/>
                    </a:lnTo>
                    <a:lnTo>
                      <a:pt x="846" y="123"/>
                    </a:lnTo>
                    <a:lnTo>
                      <a:pt x="895" y="112"/>
                    </a:lnTo>
                    <a:lnTo>
                      <a:pt x="941" y="100"/>
                    </a:lnTo>
                    <a:lnTo>
                      <a:pt x="984" y="89"/>
                    </a:lnTo>
                    <a:lnTo>
                      <a:pt x="1013" y="80"/>
                    </a:lnTo>
                    <a:lnTo>
                      <a:pt x="1041" y="70"/>
                    </a:lnTo>
                    <a:lnTo>
                      <a:pt x="1096" y="51"/>
                    </a:lnTo>
                    <a:lnTo>
                      <a:pt x="1123" y="40"/>
                    </a:lnTo>
                    <a:lnTo>
                      <a:pt x="1148" y="29"/>
                    </a:lnTo>
                    <a:lnTo>
                      <a:pt x="1173" y="19"/>
                    </a:lnTo>
                    <a:lnTo>
                      <a:pt x="1195" y="10"/>
                    </a:lnTo>
                    <a:lnTo>
                      <a:pt x="1191" y="0"/>
                    </a:lnTo>
                    <a:lnTo>
                      <a:pt x="1168" y="9"/>
                    </a:lnTo>
                    <a:lnTo>
                      <a:pt x="1144" y="20"/>
                    </a:lnTo>
                    <a:lnTo>
                      <a:pt x="1118" y="30"/>
                    </a:lnTo>
                    <a:lnTo>
                      <a:pt x="1092" y="41"/>
                    </a:lnTo>
                    <a:lnTo>
                      <a:pt x="1036" y="60"/>
                    </a:lnTo>
                    <a:lnTo>
                      <a:pt x="1008" y="70"/>
                    </a:lnTo>
                    <a:lnTo>
                      <a:pt x="981" y="79"/>
                    </a:lnTo>
                    <a:lnTo>
                      <a:pt x="937" y="91"/>
                    </a:lnTo>
                    <a:lnTo>
                      <a:pt x="890" y="102"/>
                    </a:lnTo>
                    <a:lnTo>
                      <a:pt x="841" y="114"/>
                    </a:lnTo>
                    <a:lnTo>
                      <a:pt x="792" y="124"/>
                    </a:lnTo>
                    <a:lnTo>
                      <a:pt x="794" y="129"/>
                    </a:lnTo>
                    <a:lnTo>
                      <a:pt x="794" y="124"/>
                    </a:lnTo>
                    <a:lnTo>
                      <a:pt x="743" y="134"/>
                    </a:lnTo>
                    <a:lnTo>
                      <a:pt x="693" y="142"/>
                    </a:lnTo>
                    <a:lnTo>
                      <a:pt x="642" y="149"/>
                    </a:lnTo>
                    <a:lnTo>
                      <a:pt x="593" y="152"/>
                    </a:lnTo>
                    <a:lnTo>
                      <a:pt x="544" y="154"/>
                    </a:lnTo>
                    <a:lnTo>
                      <a:pt x="493" y="154"/>
                    </a:lnTo>
                    <a:lnTo>
                      <a:pt x="442" y="153"/>
                    </a:lnTo>
                    <a:lnTo>
                      <a:pt x="391" y="150"/>
                    </a:lnTo>
                    <a:lnTo>
                      <a:pt x="342" y="145"/>
                    </a:lnTo>
                    <a:lnTo>
                      <a:pt x="293" y="139"/>
                    </a:lnTo>
                    <a:lnTo>
                      <a:pt x="248" y="131"/>
                    </a:lnTo>
                    <a:lnTo>
                      <a:pt x="226" y="127"/>
                    </a:lnTo>
                    <a:lnTo>
                      <a:pt x="226" y="132"/>
                    </a:lnTo>
                    <a:lnTo>
                      <a:pt x="229" y="128"/>
                    </a:lnTo>
                    <a:lnTo>
                      <a:pt x="207" y="123"/>
                    </a:lnTo>
                    <a:lnTo>
                      <a:pt x="178" y="114"/>
                    </a:lnTo>
                    <a:lnTo>
                      <a:pt x="150" y="105"/>
                    </a:lnTo>
                    <a:lnTo>
                      <a:pt x="123" y="94"/>
                    </a:lnTo>
                    <a:lnTo>
                      <a:pt x="97" y="83"/>
                    </a:lnTo>
                    <a:lnTo>
                      <a:pt x="73" y="69"/>
                    </a:lnTo>
                    <a:lnTo>
                      <a:pt x="49" y="56"/>
                    </a:lnTo>
                    <a:lnTo>
                      <a:pt x="47" y="61"/>
                    </a:lnTo>
                    <a:lnTo>
                      <a:pt x="51" y="57"/>
                    </a:lnTo>
                    <a:lnTo>
                      <a:pt x="6" y="29"/>
                    </a:lnTo>
                    <a:close/>
                  </a:path>
                </a:pathLst>
              </a:custGeom>
              <a:solidFill>
                <a:srgbClr val="000000"/>
              </a:solidFill>
              <a:ln w="9525">
                <a:noFill/>
                <a:round/>
                <a:headEnd/>
                <a:tailEnd/>
              </a:ln>
            </p:spPr>
            <p:txBody>
              <a:bodyPr/>
              <a:lstStyle/>
              <a:p>
                <a:endParaRPr lang="en-US"/>
              </a:p>
            </p:txBody>
          </p:sp>
          <p:sp>
            <p:nvSpPr>
              <p:cNvPr id="21554" name="Freeform 13"/>
              <p:cNvSpPr>
                <a:spLocks/>
              </p:cNvSpPr>
              <p:nvPr/>
            </p:nvSpPr>
            <p:spPr bwMode="auto">
              <a:xfrm>
                <a:off x="5394786" y="3963847"/>
                <a:ext cx="170967" cy="92519"/>
              </a:xfrm>
              <a:custGeom>
                <a:avLst/>
                <a:gdLst>
                  <a:gd name="T0" fmla="*/ 77 w 77"/>
                  <a:gd name="T1" fmla="*/ 11 h 67"/>
                  <a:gd name="T2" fmla="*/ 0 w 77"/>
                  <a:gd name="T3" fmla="*/ 0 h 67"/>
                  <a:gd name="T4" fmla="*/ 37 w 77"/>
                  <a:gd name="T5" fmla="*/ 67 h 67"/>
                  <a:gd name="T6" fmla="*/ 77 w 77"/>
                  <a:gd name="T7" fmla="*/ 11 h 67"/>
                  <a:gd name="T8" fmla="*/ 0 60000 65536"/>
                  <a:gd name="T9" fmla="*/ 0 60000 65536"/>
                  <a:gd name="T10" fmla="*/ 0 60000 65536"/>
                  <a:gd name="T11" fmla="*/ 0 60000 65536"/>
                  <a:gd name="T12" fmla="*/ 0 w 77"/>
                  <a:gd name="T13" fmla="*/ 0 h 67"/>
                  <a:gd name="T14" fmla="*/ 77 w 77"/>
                  <a:gd name="T15" fmla="*/ 67 h 67"/>
                </a:gdLst>
                <a:ahLst/>
                <a:cxnLst>
                  <a:cxn ang="T8">
                    <a:pos x="T0" y="T1"/>
                  </a:cxn>
                  <a:cxn ang="T9">
                    <a:pos x="T2" y="T3"/>
                  </a:cxn>
                  <a:cxn ang="T10">
                    <a:pos x="T4" y="T5"/>
                  </a:cxn>
                  <a:cxn ang="T11">
                    <a:pos x="T6" y="T7"/>
                  </a:cxn>
                </a:cxnLst>
                <a:rect l="T12" t="T13" r="T14" b="T15"/>
                <a:pathLst>
                  <a:path w="77" h="67">
                    <a:moveTo>
                      <a:pt x="77" y="11"/>
                    </a:moveTo>
                    <a:lnTo>
                      <a:pt x="0" y="0"/>
                    </a:lnTo>
                    <a:lnTo>
                      <a:pt x="37" y="67"/>
                    </a:lnTo>
                    <a:lnTo>
                      <a:pt x="77" y="11"/>
                    </a:lnTo>
                    <a:close/>
                  </a:path>
                </a:pathLst>
              </a:custGeom>
              <a:solidFill>
                <a:srgbClr val="000000"/>
              </a:solidFill>
              <a:ln w="9525">
                <a:noFill/>
                <a:round/>
                <a:headEnd/>
                <a:tailEnd/>
              </a:ln>
            </p:spPr>
            <p:txBody>
              <a:bodyPr/>
              <a:lstStyle/>
              <a:p>
                <a:endParaRPr lang="en-US"/>
              </a:p>
            </p:txBody>
          </p:sp>
          <p:sp>
            <p:nvSpPr>
              <p:cNvPr id="21555" name="Freeform 14"/>
              <p:cNvSpPr>
                <a:spLocks/>
              </p:cNvSpPr>
              <p:nvPr/>
            </p:nvSpPr>
            <p:spPr bwMode="auto">
              <a:xfrm>
                <a:off x="8117218" y="3915517"/>
                <a:ext cx="173865" cy="85614"/>
              </a:xfrm>
              <a:custGeom>
                <a:avLst/>
                <a:gdLst>
                  <a:gd name="T0" fmla="*/ 27 w 78"/>
                  <a:gd name="T1" fmla="*/ 62 h 62"/>
                  <a:gd name="T2" fmla="*/ 78 w 78"/>
                  <a:gd name="T3" fmla="*/ 4 h 62"/>
                  <a:gd name="T4" fmla="*/ 0 w 78"/>
                  <a:gd name="T5" fmla="*/ 0 h 62"/>
                  <a:gd name="T6" fmla="*/ 27 w 78"/>
                  <a:gd name="T7" fmla="*/ 62 h 62"/>
                  <a:gd name="T8" fmla="*/ 0 60000 65536"/>
                  <a:gd name="T9" fmla="*/ 0 60000 65536"/>
                  <a:gd name="T10" fmla="*/ 0 60000 65536"/>
                  <a:gd name="T11" fmla="*/ 0 60000 65536"/>
                  <a:gd name="T12" fmla="*/ 0 w 78"/>
                  <a:gd name="T13" fmla="*/ 0 h 62"/>
                  <a:gd name="T14" fmla="*/ 78 w 78"/>
                  <a:gd name="T15" fmla="*/ 62 h 62"/>
                </a:gdLst>
                <a:ahLst/>
                <a:cxnLst>
                  <a:cxn ang="T8">
                    <a:pos x="T0" y="T1"/>
                  </a:cxn>
                  <a:cxn ang="T9">
                    <a:pos x="T2" y="T3"/>
                  </a:cxn>
                  <a:cxn ang="T10">
                    <a:pos x="T4" y="T5"/>
                  </a:cxn>
                  <a:cxn ang="T11">
                    <a:pos x="T6" y="T7"/>
                  </a:cxn>
                </a:cxnLst>
                <a:rect l="T12" t="T13" r="T14" b="T15"/>
                <a:pathLst>
                  <a:path w="78" h="62">
                    <a:moveTo>
                      <a:pt x="27" y="62"/>
                    </a:moveTo>
                    <a:lnTo>
                      <a:pt x="78" y="4"/>
                    </a:lnTo>
                    <a:lnTo>
                      <a:pt x="0" y="0"/>
                    </a:lnTo>
                    <a:lnTo>
                      <a:pt x="27" y="62"/>
                    </a:lnTo>
                    <a:close/>
                  </a:path>
                </a:pathLst>
              </a:custGeom>
              <a:solidFill>
                <a:srgbClr val="000000"/>
              </a:solidFill>
              <a:ln w="9525">
                <a:noFill/>
                <a:round/>
                <a:headEnd/>
                <a:tailEnd/>
              </a:ln>
            </p:spPr>
            <p:txBody>
              <a:bodyPr/>
              <a:lstStyle/>
              <a:p>
                <a:endParaRPr lang="en-US"/>
              </a:p>
            </p:txBody>
          </p:sp>
          <p:sp>
            <p:nvSpPr>
              <p:cNvPr id="21556" name="Rectangle 15"/>
              <p:cNvSpPr>
                <a:spLocks noChangeArrowheads="1"/>
              </p:cNvSpPr>
              <p:nvPr/>
            </p:nvSpPr>
            <p:spPr bwMode="auto">
              <a:xfrm>
                <a:off x="6520561" y="3911374"/>
                <a:ext cx="344832" cy="354884"/>
              </a:xfrm>
              <a:prstGeom prst="rect">
                <a:avLst/>
              </a:prstGeom>
              <a:noFill/>
              <a:ln w="9525">
                <a:noFill/>
                <a:miter lim="800000"/>
                <a:headEnd/>
                <a:tailEnd/>
              </a:ln>
            </p:spPr>
            <p:txBody>
              <a:bodyPr/>
              <a:lstStyle/>
              <a:p>
                <a:endParaRPr lang="en-US"/>
              </a:p>
            </p:txBody>
          </p:sp>
          <p:sp>
            <p:nvSpPr>
              <p:cNvPr id="21557" name="Rectangle 16"/>
              <p:cNvSpPr>
                <a:spLocks noChangeArrowheads="1"/>
              </p:cNvSpPr>
              <p:nvPr/>
            </p:nvSpPr>
            <p:spPr bwMode="auto">
              <a:xfrm>
                <a:off x="6719056" y="3962467"/>
                <a:ext cx="105768" cy="280316"/>
              </a:xfrm>
              <a:prstGeom prst="rect">
                <a:avLst/>
              </a:prstGeom>
              <a:noFill/>
              <a:ln w="9525">
                <a:noFill/>
                <a:miter lim="800000"/>
                <a:headEnd/>
                <a:tailEnd/>
              </a:ln>
            </p:spPr>
            <p:txBody>
              <a:bodyPr/>
              <a:lstStyle/>
              <a:p>
                <a:endParaRPr lang="en-US"/>
              </a:p>
            </p:txBody>
          </p:sp>
          <p:sp>
            <p:nvSpPr>
              <p:cNvPr id="21558" name="Rectangle 17"/>
              <p:cNvSpPr>
                <a:spLocks noChangeArrowheads="1"/>
              </p:cNvSpPr>
              <p:nvPr/>
            </p:nvSpPr>
            <p:spPr bwMode="auto">
              <a:xfrm>
                <a:off x="6719058" y="3868568"/>
                <a:ext cx="76790" cy="687628"/>
              </a:xfrm>
              <a:prstGeom prst="rect">
                <a:avLst/>
              </a:prstGeom>
              <a:noFill/>
              <a:ln w="9525">
                <a:noFill/>
                <a:miter lim="800000"/>
                <a:headEnd/>
                <a:tailEnd/>
              </a:ln>
            </p:spPr>
            <p:txBody>
              <a:bodyPr lIns="0" tIns="0" rIns="0" bIns="0">
                <a:spAutoFit/>
              </a:bodyPr>
              <a:lstStyle/>
              <a:p>
                <a:r>
                  <a:rPr lang="en-US">
                    <a:solidFill>
                      <a:schemeClr val="tx2"/>
                    </a:solidFill>
                  </a:rPr>
                  <a:t>t</a:t>
                </a:r>
                <a:endParaRPr lang="en-US">
                  <a:latin typeface="Tahoma" pitchFamily="34" charset="0"/>
                </a:endParaRPr>
              </a:p>
            </p:txBody>
          </p:sp>
        </p:grpSp>
        <p:sp>
          <p:nvSpPr>
            <p:cNvPr id="21549" name="Text Box 29"/>
            <p:cNvSpPr txBox="1">
              <a:spLocks noChangeArrowheads="1"/>
            </p:cNvSpPr>
            <p:nvPr/>
          </p:nvSpPr>
          <p:spPr bwMode="auto">
            <a:xfrm>
              <a:off x="6552702" y="3025426"/>
              <a:ext cx="1193416" cy="343814"/>
            </a:xfrm>
            <a:prstGeom prst="rect">
              <a:avLst/>
            </a:prstGeom>
            <a:noFill/>
            <a:ln w="9525">
              <a:noFill/>
              <a:miter lim="800000"/>
              <a:headEnd/>
              <a:tailEnd/>
            </a:ln>
          </p:spPr>
          <p:txBody>
            <a:bodyPr>
              <a:spAutoFit/>
            </a:bodyPr>
            <a:lstStyle/>
            <a:p>
              <a:r>
                <a:rPr lang="en-US" sz="1200" dirty="0">
                  <a:solidFill>
                    <a:srgbClr val="FF0000"/>
                  </a:solidFill>
                </a:rPr>
                <a:t>hard vertices</a:t>
              </a:r>
            </a:p>
          </p:txBody>
        </p:sp>
        <p:sp>
          <p:nvSpPr>
            <p:cNvPr id="21550" name="Line 30"/>
            <p:cNvSpPr>
              <a:spLocks noChangeShapeType="1"/>
            </p:cNvSpPr>
            <p:nvPr/>
          </p:nvSpPr>
          <p:spPr bwMode="auto">
            <a:xfrm>
              <a:off x="7217410" y="3460751"/>
              <a:ext cx="349179" cy="269262"/>
            </a:xfrm>
            <a:prstGeom prst="line">
              <a:avLst/>
            </a:prstGeom>
            <a:noFill/>
            <a:ln w="9525">
              <a:noFill/>
              <a:round/>
              <a:headEnd/>
              <a:tailEnd type="triangle" w="med" len="med"/>
            </a:ln>
          </p:spPr>
          <p:txBody>
            <a:bodyPr/>
            <a:lstStyle/>
            <a:p>
              <a:endParaRPr lang="en-US"/>
            </a:p>
          </p:txBody>
        </p:sp>
        <p:sp>
          <p:nvSpPr>
            <p:cNvPr id="21551" name="Line 31"/>
            <p:cNvSpPr>
              <a:spLocks noChangeShapeType="1"/>
            </p:cNvSpPr>
            <p:nvPr/>
          </p:nvSpPr>
          <p:spPr bwMode="auto">
            <a:xfrm flipH="1">
              <a:off x="6730588" y="3420688"/>
              <a:ext cx="399657" cy="331409"/>
            </a:xfrm>
            <a:prstGeom prst="line">
              <a:avLst/>
            </a:prstGeom>
            <a:noFill/>
            <a:ln w="9525">
              <a:noFill/>
              <a:round/>
              <a:headEnd/>
              <a:tailEnd type="triangle" w="med" len="med"/>
            </a:ln>
          </p:spPr>
          <p:txBody>
            <a:bodyPr/>
            <a:lstStyle/>
            <a:p>
              <a:endParaRPr lang="en-US"/>
            </a:p>
          </p:txBody>
        </p:sp>
        <p:sp>
          <p:nvSpPr>
            <p:cNvPr id="21552" name="Text Box 45"/>
            <p:cNvSpPr txBox="1">
              <a:spLocks noChangeArrowheads="1"/>
            </p:cNvSpPr>
            <p:nvPr/>
          </p:nvSpPr>
          <p:spPr bwMode="auto">
            <a:xfrm>
              <a:off x="7947006" y="3540846"/>
              <a:ext cx="221349" cy="380897"/>
            </a:xfrm>
            <a:prstGeom prst="rect">
              <a:avLst/>
            </a:prstGeom>
            <a:solidFill>
              <a:srgbClr val="FFFFFF"/>
            </a:solidFill>
            <a:ln w="9525">
              <a:noFill/>
              <a:miter lim="800000"/>
              <a:headEnd/>
              <a:tailEnd/>
            </a:ln>
          </p:spPr>
          <p:txBody>
            <a:bodyPr>
              <a:spAutoFit/>
            </a:bodyPr>
            <a:lstStyle/>
            <a:p>
              <a:endParaRPr lang="en-US" sz="2400">
                <a:solidFill>
                  <a:srgbClr val="FF3300"/>
                </a:solidFill>
                <a:latin typeface="Tahoma" pitchFamily="34" charset="0"/>
              </a:endParaRPr>
            </a:p>
          </p:txBody>
        </p:sp>
      </p:grpSp>
      <p:sp>
        <p:nvSpPr>
          <p:cNvPr id="37" name="Rectangle 36"/>
          <p:cNvSpPr/>
          <p:nvPr/>
        </p:nvSpPr>
        <p:spPr>
          <a:xfrm>
            <a:off x="7199313" y="1589088"/>
            <a:ext cx="147637" cy="179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0" name="Straight Arrow Connector 49"/>
          <p:cNvCxnSpPr>
            <a:stCxn id="37" idx="0"/>
          </p:cNvCxnSpPr>
          <p:nvPr/>
        </p:nvCxnSpPr>
        <p:spPr>
          <a:xfrm rot="16200000" flipH="1" flipV="1">
            <a:off x="6951663" y="1576388"/>
            <a:ext cx="309562" cy="334962"/>
          </a:xfrm>
          <a:prstGeom prst="straightConnector1">
            <a:avLst/>
          </a:prstGeom>
          <a:ln w="952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7" idx="0"/>
          </p:cNvCxnSpPr>
          <p:nvPr/>
        </p:nvCxnSpPr>
        <p:spPr>
          <a:xfrm rot="16200000" flipH="1">
            <a:off x="7348538" y="1514475"/>
            <a:ext cx="290512" cy="439738"/>
          </a:xfrm>
          <a:prstGeom prst="straightConnector1">
            <a:avLst/>
          </a:prstGeom>
          <a:ln w="952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 name="Group 2"/>
          <p:cNvGrpSpPr>
            <a:grpSpLocks/>
          </p:cNvGrpSpPr>
          <p:nvPr/>
        </p:nvGrpSpPr>
        <p:grpSpPr bwMode="auto">
          <a:xfrm>
            <a:off x="603250" y="2049463"/>
            <a:ext cx="2590800" cy="762000"/>
            <a:chOff x="2112" y="576"/>
            <a:chExt cx="1632" cy="480"/>
          </a:xfrm>
        </p:grpSpPr>
        <p:grpSp>
          <p:nvGrpSpPr>
            <p:cNvPr id="6" name="Group 3"/>
            <p:cNvGrpSpPr>
              <a:grpSpLocks/>
            </p:cNvGrpSpPr>
            <p:nvPr/>
          </p:nvGrpSpPr>
          <p:grpSpPr bwMode="auto">
            <a:xfrm>
              <a:off x="2240" y="576"/>
              <a:ext cx="1426" cy="426"/>
              <a:chOff x="2240" y="672"/>
              <a:chExt cx="1426" cy="426"/>
            </a:xfrm>
          </p:grpSpPr>
          <p:sp>
            <p:nvSpPr>
              <p:cNvPr id="21540" name="Text Box 4"/>
              <p:cNvSpPr txBox="1">
                <a:spLocks noChangeArrowheads="1"/>
              </p:cNvSpPr>
              <p:nvPr/>
            </p:nvSpPr>
            <p:spPr bwMode="auto">
              <a:xfrm>
                <a:off x="2240" y="795"/>
                <a:ext cx="371" cy="231"/>
              </a:xfrm>
              <a:prstGeom prst="rect">
                <a:avLst/>
              </a:prstGeom>
              <a:noFill/>
              <a:ln w="9525">
                <a:noFill/>
                <a:miter lim="800000"/>
                <a:headEnd/>
                <a:tailEnd/>
              </a:ln>
            </p:spPr>
            <p:txBody>
              <a:bodyPr wrap="none">
                <a:spAutoFit/>
              </a:bodyPr>
              <a:lstStyle/>
              <a:p>
                <a:pPr algn="ctr"/>
                <a:r>
                  <a:rPr lang="en-US" b="1">
                    <a:latin typeface="Comic Sans MS" pitchFamily="66" charset="0"/>
                  </a:rPr>
                  <a:t>A =</a:t>
                </a:r>
              </a:p>
            </p:txBody>
          </p:sp>
          <p:grpSp>
            <p:nvGrpSpPr>
              <p:cNvPr id="7" name="Group 60"/>
              <p:cNvGrpSpPr>
                <a:grpSpLocks/>
              </p:cNvGrpSpPr>
              <p:nvPr/>
            </p:nvGrpSpPr>
            <p:grpSpPr bwMode="auto">
              <a:xfrm>
                <a:off x="3375" y="694"/>
                <a:ext cx="291" cy="404"/>
                <a:chOff x="2975" y="501"/>
                <a:chExt cx="291" cy="404"/>
              </a:xfrm>
            </p:grpSpPr>
            <p:sp>
              <p:nvSpPr>
                <p:cNvPr id="21545" name="Text Box 6"/>
                <p:cNvSpPr txBox="1">
                  <a:spLocks noChangeArrowheads="1"/>
                </p:cNvSpPr>
                <p:nvPr/>
              </p:nvSpPr>
              <p:spPr bwMode="auto">
                <a:xfrm>
                  <a:off x="2975" y="501"/>
                  <a:ext cx="291" cy="404"/>
                </a:xfrm>
                <a:prstGeom prst="rect">
                  <a:avLst/>
                </a:prstGeom>
                <a:noFill/>
                <a:ln w="9525">
                  <a:noFill/>
                  <a:miter lim="800000"/>
                  <a:headEnd/>
                  <a:tailEnd/>
                </a:ln>
              </p:spPr>
              <p:txBody>
                <a:bodyPr wrap="none">
                  <a:spAutoFit/>
                </a:bodyPr>
                <a:lstStyle/>
                <a:p>
                  <a:pPr algn="ctr"/>
                  <a:r>
                    <a:rPr lang="en-US" b="1">
                      <a:latin typeface="Symbol" pitchFamily="18" charset="2"/>
                    </a:rPr>
                    <a:t>Ds</a:t>
                  </a:r>
                </a:p>
                <a:p>
                  <a:pPr algn="ctr"/>
                  <a:r>
                    <a:rPr lang="en-US" b="1">
                      <a:latin typeface="Symbol" pitchFamily="18" charset="2"/>
                    </a:rPr>
                    <a:t>2s</a:t>
                  </a:r>
                </a:p>
              </p:txBody>
            </p:sp>
            <p:sp>
              <p:nvSpPr>
                <p:cNvPr id="21546" name="Line 7"/>
                <p:cNvSpPr>
                  <a:spLocks noChangeShapeType="1"/>
                </p:cNvSpPr>
                <p:nvPr/>
              </p:nvSpPr>
              <p:spPr bwMode="auto">
                <a:xfrm>
                  <a:off x="2976" y="720"/>
                  <a:ext cx="288" cy="0"/>
                </a:xfrm>
                <a:prstGeom prst="line">
                  <a:avLst/>
                </a:prstGeom>
                <a:noFill/>
                <a:ln w="19050">
                  <a:solidFill>
                    <a:schemeClr val="tx1"/>
                  </a:solidFill>
                  <a:round/>
                  <a:headEnd/>
                  <a:tailEnd/>
                </a:ln>
              </p:spPr>
              <p:txBody>
                <a:bodyPr/>
                <a:lstStyle/>
                <a:p>
                  <a:endParaRPr lang="en-US"/>
                </a:p>
              </p:txBody>
            </p:sp>
          </p:grpSp>
          <p:sp>
            <p:nvSpPr>
              <p:cNvPr id="21542" name="Text Box 8"/>
              <p:cNvSpPr txBox="1">
                <a:spLocks noChangeArrowheads="1"/>
              </p:cNvSpPr>
              <p:nvPr/>
            </p:nvSpPr>
            <p:spPr bwMode="auto">
              <a:xfrm>
                <a:off x="2598" y="672"/>
                <a:ext cx="547" cy="404"/>
              </a:xfrm>
              <a:prstGeom prst="rect">
                <a:avLst/>
              </a:prstGeom>
              <a:noFill/>
              <a:ln w="9525">
                <a:noFill/>
                <a:miter lim="800000"/>
                <a:headEnd/>
                <a:tailEnd/>
              </a:ln>
            </p:spPr>
            <p:txBody>
              <a:bodyPr wrap="none">
                <a:spAutoFit/>
              </a:bodyPr>
              <a:lstStyle/>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p:txBody>
          </p:sp>
          <p:sp>
            <p:nvSpPr>
              <p:cNvPr id="21543" name="Line 9"/>
              <p:cNvSpPr>
                <a:spLocks noChangeShapeType="1"/>
              </p:cNvSpPr>
              <p:nvPr/>
            </p:nvSpPr>
            <p:spPr bwMode="auto">
              <a:xfrm>
                <a:off x="2592" y="913"/>
                <a:ext cx="528" cy="0"/>
              </a:xfrm>
              <a:prstGeom prst="line">
                <a:avLst/>
              </a:prstGeom>
              <a:noFill/>
              <a:ln w="9525">
                <a:solidFill>
                  <a:schemeClr val="tx1"/>
                </a:solidFill>
                <a:round/>
                <a:headEnd/>
                <a:tailEnd/>
              </a:ln>
            </p:spPr>
            <p:txBody>
              <a:bodyPr/>
              <a:lstStyle/>
              <a:p>
                <a:endParaRPr lang="en-US"/>
              </a:p>
            </p:txBody>
          </p:sp>
          <p:sp>
            <p:nvSpPr>
              <p:cNvPr id="21544" name="Text Box 10"/>
              <p:cNvSpPr txBox="1">
                <a:spLocks noChangeArrowheads="1"/>
              </p:cNvSpPr>
              <p:nvPr/>
            </p:nvSpPr>
            <p:spPr bwMode="auto">
              <a:xfrm>
                <a:off x="3162" y="814"/>
                <a:ext cx="204" cy="231"/>
              </a:xfrm>
              <a:prstGeom prst="rect">
                <a:avLst/>
              </a:prstGeom>
              <a:noFill/>
              <a:ln w="9525">
                <a:noFill/>
                <a:miter lim="800000"/>
                <a:headEnd/>
                <a:tailEnd/>
              </a:ln>
            </p:spPr>
            <p:txBody>
              <a:bodyPr wrap="none">
                <a:spAutoFit/>
              </a:bodyPr>
              <a:lstStyle/>
              <a:p>
                <a:pPr algn="ctr"/>
                <a:r>
                  <a:rPr lang="en-US" b="1">
                    <a:latin typeface="Comic Sans MS" pitchFamily="66" charset="0"/>
                  </a:rPr>
                  <a:t>=</a:t>
                </a:r>
              </a:p>
            </p:txBody>
          </p:sp>
        </p:grpSp>
        <p:sp>
          <p:nvSpPr>
            <p:cNvPr id="21539" name="Rectangle 11"/>
            <p:cNvSpPr>
              <a:spLocks noChangeArrowheads="1"/>
            </p:cNvSpPr>
            <p:nvPr/>
          </p:nvSpPr>
          <p:spPr bwMode="auto">
            <a:xfrm>
              <a:off x="2112" y="576"/>
              <a:ext cx="1632" cy="480"/>
            </a:xfrm>
            <a:prstGeom prst="rect">
              <a:avLst/>
            </a:prstGeom>
            <a:noFill/>
            <a:ln w="9525">
              <a:solidFill>
                <a:schemeClr val="tx1"/>
              </a:solidFill>
              <a:miter lim="800000"/>
              <a:headEnd/>
              <a:tailEnd/>
            </a:ln>
          </p:spPr>
          <p:txBody>
            <a:bodyPr wrap="none" anchor="ctr"/>
            <a:lstStyle/>
            <a:p>
              <a:endParaRPr lang="en-US"/>
            </a:p>
          </p:txBody>
        </p:sp>
      </p:grpSp>
      <p:sp>
        <p:nvSpPr>
          <p:cNvPr id="21513" name="Text Box 15"/>
          <p:cNvSpPr txBox="1">
            <a:spLocks noChangeArrowheads="1"/>
          </p:cNvSpPr>
          <p:nvPr/>
        </p:nvSpPr>
        <p:spPr bwMode="auto">
          <a:xfrm>
            <a:off x="973138" y="5310188"/>
            <a:ext cx="3943350" cy="366712"/>
          </a:xfrm>
          <a:prstGeom prst="rect">
            <a:avLst/>
          </a:prstGeom>
          <a:noFill/>
          <a:ln w="9525">
            <a:noFill/>
            <a:miter lim="800000"/>
            <a:headEnd/>
            <a:tailEnd/>
          </a:ln>
        </p:spPr>
        <p:txBody>
          <a:bodyPr wrap="none">
            <a:spAutoFit/>
          </a:bodyPr>
          <a:lstStyle/>
          <a:p>
            <a:pPr algn="ctr"/>
            <a:r>
              <a:rPr lang="en-US">
                <a:latin typeface="Arial" pitchFamily="34" charset="0"/>
                <a:cs typeface="Arial" pitchFamily="34" charset="0"/>
              </a:rPr>
              <a:t>Unpolarized beam, transverse target:</a:t>
            </a:r>
          </a:p>
        </p:txBody>
      </p:sp>
      <p:sp>
        <p:nvSpPr>
          <p:cNvPr id="21514" name="Rectangle 16"/>
          <p:cNvSpPr>
            <a:spLocks noChangeArrowheads="1"/>
          </p:cNvSpPr>
          <p:nvPr/>
        </p:nvSpPr>
        <p:spPr bwMode="auto">
          <a:xfrm>
            <a:off x="944563" y="5757863"/>
            <a:ext cx="3209925"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15" name="Text Box 17"/>
          <p:cNvSpPr txBox="1">
            <a:spLocks noChangeArrowheads="1"/>
          </p:cNvSpPr>
          <p:nvPr/>
        </p:nvSpPr>
        <p:spPr bwMode="auto">
          <a:xfrm>
            <a:off x="995363" y="5827713"/>
            <a:ext cx="3159125" cy="400050"/>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UT</a:t>
            </a:r>
            <a:r>
              <a:rPr lang="en-US">
                <a:solidFill>
                  <a:srgbClr val="FF0000"/>
                </a:solidFill>
                <a:latin typeface="Tahoma" pitchFamily="34" charset="0"/>
              </a:rPr>
              <a:t>~ sin</a:t>
            </a:r>
            <a:r>
              <a:rPr lang="en-US" b="1">
                <a:solidFill>
                  <a:srgbClr val="FF0000"/>
                </a:solidFill>
                <a:latin typeface="Symbol" pitchFamily="18" charset="2"/>
              </a:rPr>
              <a:t>f</a:t>
            </a:r>
            <a:r>
              <a:rPr lang="en-US">
                <a:latin typeface="Tahoma" pitchFamily="34" charset="0"/>
              </a:rPr>
              <a:t>{k(F</a:t>
            </a:r>
            <a:r>
              <a:rPr lang="en-US" baseline="-25000">
                <a:latin typeface="Tahoma" pitchFamily="34" charset="0"/>
              </a:rPr>
              <a:t>2</a:t>
            </a:r>
            <a:r>
              <a:rPr lang="en-US" sz="2000" i="1">
                <a:solidFill>
                  <a:srgbClr val="FF0000"/>
                </a:solidFill>
                <a:latin typeface="Times New Roman" pitchFamily="18" charset="0"/>
                <a:ea typeface="Arial Unicode MS" pitchFamily="34" charset="-128"/>
                <a:cs typeface="Arial Unicode MS" pitchFamily="34" charset="-128"/>
              </a:rPr>
              <a:t>H</a:t>
            </a:r>
            <a:r>
              <a:rPr lang="en-US">
                <a:latin typeface="Times New Roman" pitchFamily="18" charset="0"/>
              </a:rPr>
              <a:t> – </a:t>
            </a:r>
            <a:r>
              <a:rPr lang="en-US"/>
              <a:t>F</a:t>
            </a:r>
            <a:r>
              <a:rPr lang="en-US" baseline="-25000"/>
              <a:t>1</a:t>
            </a:r>
            <a:r>
              <a:rPr lang="en-US" sz="2000" i="1">
                <a:solidFill>
                  <a:srgbClr val="008000"/>
                </a:solidFill>
                <a:latin typeface="Times New Roman" pitchFamily="18" charset="0"/>
              </a:rPr>
              <a:t>E</a:t>
            </a:r>
            <a:r>
              <a:rPr lang="en-US">
                <a:latin typeface="Times New Roman" pitchFamily="18" charset="0"/>
              </a:rPr>
              <a:t>)</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16" name="AutoShape 20"/>
          <p:cNvSpPr>
            <a:spLocks noChangeArrowheads="1"/>
          </p:cNvSpPr>
          <p:nvPr/>
        </p:nvSpPr>
        <p:spPr bwMode="auto">
          <a:xfrm>
            <a:off x="5902325" y="5757863"/>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17" name="Text Box 21"/>
          <p:cNvSpPr txBox="1">
            <a:spLocks noChangeArrowheads="1"/>
          </p:cNvSpPr>
          <p:nvPr/>
        </p:nvSpPr>
        <p:spPr bwMode="auto">
          <a:xfrm>
            <a:off x="6924675" y="5711825"/>
            <a:ext cx="1066800" cy="461963"/>
          </a:xfrm>
          <a:prstGeom prst="rect">
            <a:avLst/>
          </a:prstGeom>
          <a:noFill/>
          <a:ln w="9525">
            <a:noFill/>
            <a:miter lim="800000"/>
            <a:headEnd/>
            <a:tailEnd/>
          </a:ln>
        </p:spPr>
        <p:txBody>
          <a:bodyPr wrap="none">
            <a:spAutoFit/>
          </a:bodyPr>
          <a:lstStyle/>
          <a:p>
            <a:pPr algn="ctr"/>
            <a:r>
              <a:rPr lang="en-US" sz="2400" b="1" i="1" dirty="0">
                <a:solidFill>
                  <a:srgbClr val="008000"/>
                </a:solidFill>
                <a:latin typeface="Times New Roman" pitchFamily="18" charset="0"/>
              </a:rPr>
              <a:t>E</a:t>
            </a:r>
            <a:r>
              <a:rPr lang="en-US" sz="2400" b="1" i="1" dirty="0">
                <a:solidFill>
                  <a:srgbClr val="008000"/>
                </a:solidFill>
              </a:rPr>
              <a:t>(</a:t>
            </a:r>
            <a:r>
              <a:rPr lang="en-US" sz="2400" b="1" i="1" dirty="0" err="1">
                <a:solidFill>
                  <a:srgbClr val="008000"/>
                </a:solidFill>
                <a:latin typeface="Symbol" pitchFamily="18" charset="2"/>
              </a:rPr>
              <a:t>x,</a:t>
            </a:r>
            <a:r>
              <a:rPr lang="en-US" sz="2400" b="1" i="1" dirty="0" err="1">
                <a:solidFill>
                  <a:srgbClr val="008000"/>
                </a:solidFill>
              </a:rPr>
              <a:t>t</a:t>
            </a:r>
            <a:r>
              <a:rPr lang="en-US" sz="2400" b="1" i="1" dirty="0">
                <a:solidFill>
                  <a:srgbClr val="008000"/>
                </a:solidFill>
              </a:rPr>
              <a:t>)</a:t>
            </a:r>
          </a:p>
        </p:txBody>
      </p:sp>
      <p:grpSp>
        <p:nvGrpSpPr>
          <p:cNvPr id="8" name="Group 50"/>
          <p:cNvGrpSpPr>
            <a:grpSpLocks/>
          </p:cNvGrpSpPr>
          <p:nvPr/>
        </p:nvGrpSpPr>
        <p:grpSpPr bwMode="auto">
          <a:xfrm>
            <a:off x="893763" y="3422650"/>
            <a:ext cx="4340225" cy="655638"/>
            <a:chOff x="893229" y="3653783"/>
            <a:chExt cx="4340741" cy="655638"/>
          </a:xfrm>
        </p:grpSpPr>
        <p:sp>
          <p:nvSpPr>
            <p:cNvPr id="21535" name="Rectangle 22"/>
            <p:cNvSpPr>
              <a:spLocks noChangeArrowheads="1"/>
            </p:cNvSpPr>
            <p:nvPr/>
          </p:nvSpPr>
          <p:spPr bwMode="auto">
            <a:xfrm>
              <a:off x="893229" y="3776021"/>
              <a:ext cx="4340741"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36" name="Text Box 23"/>
            <p:cNvSpPr txBox="1">
              <a:spLocks noChangeArrowheads="1"/>
            </p:cNvSpPr>
            <p:nvPr/>
          </p:nvSpPr>
          <p:spPr bwMode="auto">
            <a:xfrm>
              <a:off x="945617" y="3820471"/>
              <a:ext cx="4288353" cy="400110"/>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LU</a:t>
              </a:r>
              <a:r>
                <a:rPr lang="en-US">
                  <a:latin typeface="Tahoma" pitchFamily="34" charset="0"/>
                </a:rPr>
                <a:t>~ </a:t>
              </a:r>
              <a:r>
                <a:rPr lang="en-US">
                  <a:solidFill>
                    <a:srgbClr val="FF0000"/>
                  </a:solidFill>
                  <a:latin typeface="Tahoma" pitchFamily="34" charset="0"/>
                </a:rPr>
                <a:t>sin</a:t>
              </a:r>
              <a:r>
                <a:rPr lang="en-US" b="1">
                  <a:solidFill>
                    <a:srgbClr val="FF0000"/>
                  </a:solidFill>
                  <a:latin typeface="Symbol" pitchFamily="18" charset="2"/>
                </a:rPr>
                <a:t>f</a:t>
              </a:r>
              <a:r>
                <a:rPr lang="en-US">
                  <a:latin typeface="Tahoma" pitchFamily="34" charset="0"/>
                </a:rPr>
                <a:t>{F</a:t>
              </a:r>
              <a:r>
                <a:rPr lang="en-US" baseline="-25000">
                  <a:latin typeface="Tahoma" pitchFamily="34" charset="0"/>
                </a:rPr>
                <a:t>1</a:t>
              </a:r>
              <a:r>
                <a:rPr lang="en-US" sz="2000" i="1">
                  <a:solidFill>
                    <a:srgbClr val="FF0000"/>
                  </a:solidFill>
                  <a:latin typeface="Times New Roman" pitchFamily="18" charset="0"/>
                </a:rPr>
                <a:t>H</a:t>
              </a:r>
              <a:r>
                <a:rPr lang="en-US">
                  <a:latin typeface="Tahoma" pitchFamily="34" charset="0"/>
                </a:rPr>
                <a:t>+ </a:t>
              </a:r>
              <a:r>
                <a:rPr lang="el-GR">
                  <a:latin typeface="Tahoma" pitchFamily="34" charset="0"/>
                  <a:cs typeface="Tahoma" pitchFamily="34" charset="0"/>
                </a:rPr>
                <a:t>ξ</a:t>
              </a:r>
              <a:r>
                <a:rPr lang="en-US">
                  <a:latin typeface="Tahoma" pitchFamily="34" charset="0"/>
                </a:rPr>
                <a:t>(F</a:t>
              </a:r>
              <a:r>
                <a:rPr lang="en-US" baseline="-25000">
                  <a:latin typeface="Tahoma" pitchFamily="34" charset="0"/>
                </a:rPr>
                <a:t>1</a:t>
              </a:r>
              <a:r>
                <a:rPr lang="en-US">
                  <a:latin typeface="Tahoma" pitchFamily="34" charset="0"/>
                </a:rPr>
                <a:t>+F</a:t>
              </a:r>
              <a:r>
                <a:rPr lang="en-US" baseline="-25000">
                  <a:latin typeface="Tahoma" pitchFamily="34" charset="0"/>
                </a:rPr>
                <a:t>2</a:t>
              </a:r>
              <a:r>
                <a:rPr lang="en-US">
                  <a:latin typeface="Tahoma" pitchFamily="34" charset="0"/>
                </a:rPr>
                <a:t>)</a:t>
              </a:r>
              <a:r>
                <a:rPr lang="en-US" sz="2000" i="1">
                  <a:solidFill>
                    <a:srgbClr val="0000FF"/>
                  </a:solidFill>
                  <a:latin typeface="Times New Roman" pitchFamily="18" charset="0"/>
                </a:rPr>
                <a:t>H</a:t>
              </a:r>
              <a:r>
                <a:rPr lang="en-US">
                  <a:latin typeface="Tahoma" pitchFamily="34" charset="0"/>
                </a:rPr>
                <a:t>+kF</a:t>
              </a:r>
              <a:r>
                <a:rPr lang="en-US" baseline="-25000">
                  <a:latin typeface="Tahoma" pitchFamily="34" charset="0"/>
                </a:rPr>
                <a:t>2</a:t>
              </a:r>
              <a:r>
                <a:rPr lang="en-US" sz="2000" i="1">
                  <a:solidFill>
                    <a:srgbClr val="008000"/>
                  </a:solidFill>
                  <a:latin typeface="Times New Roman" pitchFamily="18" charset="0"/>
                </a:rPr>
                <a:t>E</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37" name="Rectangle 24"/>
            <p:cNvSpPr>
              <a:spLocks noChangeArrowheads="1"/>
            </p:cNvSpPr>
            <p:nvPr/>
          </p:nvSpPr>
          <p:spPr bwMode="auto">
            <a:xfrm>
              <a:off x="3810000" y="3653783"/>
              <a:ext cx="160050" cy="369332"/>
            </a:xfrm>
            <a:prstGeom prst="rect">
              <a:avLst/>
            </a:prstGeom>
            <a:noFill/>
            <a:ln w="9525">
              <a:noFill/>
              <a:miter lim="800000"/>
              <a:headEnd/>
              <a:tailEnd/>
            </a:ln>
          </p:spPr>
          <p:txBody>
            <a:bodyPr wrap="none" lIns="0" tIns="0" rIns="0" bIns="0">
              <a:spAutoFit/>
            </a:bodyPr>
            <a:lstStyle/>
            <a:p>
              <a:r>
                <a:rPr lang="en-US" sz="2400" b="1">
                  <a:solidFill>
                    <a:srgbClr val="0000FF"/>
                  </a:solidFill>
                  <a:latin typeface="Times New Roman" pitchFamily="18" charset="0"/>
                </a:rPr>
                <a:t>~</a:t>
              </a:r>
              <a:endParaRPr lang="en-US" sz="2400" b="1">
                <a:solidFill>
                  <a:srgbClr val="0000FF"/>
                </a:solidFill>
                <a:latin typeface="Tahoma" pitchFamily="34" charset="0"/>
              </a:endParaRPr>
            </a:p>
          </p:txBody>
        </p:sp>
      </p:grpSp>
      <p:sp>
        <p:nvSpPr>
          <p:cNvPr id="21519" name="Text Box 25"/>
          <p:cNvSpPr txBox="1">
            <a:spLocks noChangeArrowheads="1"/>
          </p:cNvSpPr>
          <p:nvPr/>
        </p:nvSpPr>
        <p:spPr bwMode="auto">
          <a:xfrm>
            <a:off x="906463" y="3097213"/>
            <a:ext cx="3790950" cy="366712"/>
          </a:xfrm>
          <a:prstGeom prst="rect">
            <a:avLst/>
          </a:prstGeom>
          <a:noFill/>
          <a:ln w="9525">
            <a:noFill/>
            <a:miter lim="800000"/>
            <a:headEnd/>
            <a:tailEnd/>
          </a:ln>
        </p:spPr>
        <p:txBody>
          <a:bodyPr wrap="none">
            <a:spAutoFit/>
          </a:bodyPr>
          <a:lstStyle/>
          <a:p>
            <a:pPr algn="ctr"/>
            <a:r>
              <a:rPr lang="en-US" dirty="0">
                <a:latin typeface="Arial" pitchFamily="34" charset="0"/>
                <a:cs typeface="Arial" pitchFamily="34" charset="0"/>
              </a:rPr>
              <a:t>Polarized beam, </a:t>
            </a:r>
            <a:r>
              <a:rPr lang="en-US" dirty="0" err="1">
                <a:latin typeface="Arial" pitchFamily="34" charset="0"/>
                <a:cs typeface="Arial" pitchFamily="34" charset="0"/>
              </a:rPr>
              <a:t>unpolarized</a:t>
            </a:r>
            <a:r>
              <a:rPr lang="en-US" dirty="0">
                <a:latin typeface="Arial" pitchFamily="34" charset="0"/>
                <a:cs typeface="Arial" pitchFamily="34" charset="0"/>
              </a:rPr>
              <a:t> target:</a:t>
            </a:r>
          </a:p>
        </p:txBody>
      </p:sp>
      <p:sp>
        <p:nvSpPr>
          <p:cNvPr id="21520" name="Text Box 26"/>
          <p:cNvSpPr txBox="1">
            <a:spLocks noChangeArrowheads="1"/>
          </p:cNvSpPr>
          <p:nvPr/>
        </p:nvSpPr>
        <p:spPr bwMode="auto">
          <a:xfrm>
            <a:off x="6989763" y="3533775"/>
            <a:ext cx="935037" cy="457200"/>
          </a:xfrm>
          <a:prstGeom prst="rect">
            <a:avLst/>
          </a:prstGeom>
          <a:noFill/>
          <a:ln w="9525">
            <a:noFill/>
            <a:miter lim="800000"/>
            <a:headEnd/>
            <a:tailEnd/>
          </a:ln>
        </p:spPr>
        <p:txBody>
          <a:bodyPr wrap="none">
            <a:spAutoFit/>
          </a:bodyPr>
          <a:lstStyle/>
          <a:p>
            <a:pPr algn="ctr"/>
            <a:r>
              <a:rPr lang="en-US" sz="2400" b="1" i="1" dirty="0">
                <a:solidFill>
                  <a:srgbClr val="FF0000"/>
                </a:solidFill>
                <a:latin typeface="Times New Roman" pitchFamily="18" charset="0"/>
              </a:rPr>
              <a:t>H</a:t>
            </a:r>
            <a:r>
              <a:rPr lang="en-US" sz="2400" b="1" i="1" dirty="0">
                <a:solidFill>
                  <a:srgbClr val="FF0000"/>
                </a:solidFill>
              </a:rPr>
              <a:t>(</a:t>
            </a:r>
            <a:r>
              <a:rPr lang="en-US" sz="2400" b="1" i="1" dirty="0" err="1">
                <a:solidFill>
                  <a:srgbClr val="FF0000"/>
                </a:solidFill>
                <a:latin typeface="Symbol" pitchFamily="18" charset="2"/>
              </a:rPr>
              <a:t>x</a:t>
            </a:r>
            <a:r>
              <a:rPr lang="en-US" sz="2400" b="1" i="1" dirty="0" err="1">
                <a:solidFill>
                  <a:srgbClr val="FF0000"/>
                </a:solidFill>
                <a:latin typeface="Times New Roman" pitchFamily="18" charset="0"/>
              </a:rPr>
              <a:t>,t</a:t>
            </a:r>
            <a:r>
              <a:rPr lang="en-US" sz="2400" b="1" i="1" dirty="0">
                <a:solidFill>
                  <a:srgbClr val="FF0000"/>
                </a:solidFill>
              </a:rPr>
              <a:t>)</a:t>
            </a:r>
          </a:p>
        </p:txBody>
      </p:sp>
      <p:sp>
        <p:nvSpPr>
          <p:cNvPr id="21521" name="AutoShape 27"/>
          <p:cNvSpPr>
            <a:spLocks noChangeArrowheads="1"/>
          </p:cNvSpPr>
          <p:nvPr/>
        </p:nvSpPr>
        <p:spPr bwMode="auto">
          <a:xfrm>
            <a:off x="5876925" y="3605213"/>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22" name="Text Box 32"/>
          <p:cNvSpPr txBox="1">
            <a:spLocks noChangeArrowheads="1"/>
          </p:cNvSpPr>
          <p:nvPr/>
        </p:nvSpPr>
        <p:spPr bwMode="auto">
          <a:xfrm>
            <a:off x="3606800" y="2233613"/>
            <a:ext cx="1512888" cy="400050"/>
          </a:xfrm>
          <a:prstGeom prst="rect">
            <a:avLst/>
          </a:prstGeom>
          <a:solidFill>
            <a:schemeClr val="bg1"/>
          </a:solidFill>
          <a:ln w="9525">
            <a:noFill/>
            <a:miter lim="800000"/>
            <a:headEnd/>
            <a:tailEnd/>
          </a:ln>
        </p:spPr>
        <p:txBody>
          <a:bodyPr wrap="none">
            <a:spAutoFit/>
          </a:bodyPr>
          <a:lstStyle/>
          <a:p>
            <a:pPr algn="ctr"/>
            <a:r>
              <a:rPr lang="el-GR" sz="2000">
                <a:latin typeface="Times New Roman" pitchFamily="18" charset="0"/>
                <a:ea typeface="Tahoma" pitchFamily="34" charset="0"/>
                <a:cs typeface="Times New Roman" pitchFamily="18" charset="0"/>
              </a:rPr>
              <a:t>ξ</a:t>
            </a:r>
            <a:r>
              <a:rPr lang="en-US" sz="2000">
                <a:latin typeface="Times New Roman" pitchFamily="18" charset="0"/>
                <a:ea typeface="Arial" pitchFamily="34" charset="0"/>
                <a:cs typeface="Times New Roman" pitchFamily="18" charset="0"/>
              </a:rPr>
              <a:t>=</a:t>
            </a:r>
            <a:r>
              <a:rPr lang="en-US" sz="2000">
                <a:latin typeface="Times New Roman" pitchFamily="18" charset="0"/>
                <a:cs typeface="Times New Roman" pitchFamily="18" charset="0"/>
              </a:rPr>
              <a:t>x</a:t>
            </a:r>
            <a:r>
              <a:rPr lang="en-US" sz="2000" baseline="-25000">
                <a:latin typeface="Times New Roman" pitchFamily="18" charset="0"/>
                <a:cs typeface="Times New Roman" pitchFamily="18" charset="0"/>
              </a:rPr>
              <a:t>B</a:t>
            </a:r>
            <a:r>
              <a:rPr lang="en-US" sz="2000">
                <a:latin typeface="Times New Roman" pitchFamily="18" charset="0"/>
                <a:cs typeface="Times New Roman" pitchFamily="18" charset="0"/>
              </a:rPr>
              <a:t>/(2-x</a:t>
            </a:r>
            <a:r>
              <a:rPr lang="en-US" sz="2000" baseline="-25000">
                <a:latin typeface="Times New Roman" pitchFamily="18" charset="0"/>
                <a:cs typeface="Times New Roman" pitchFamily="18" charset="0"/>
              </a:rPr>
              <a:t>B</a:t>
            </a:r>
            <a:r>
              <a:rPr lang="en-US" sz="2000">
                <a:latin typeface="Times New Roman" pitchFamily="18" charset="0"/>
                <a:cs typeface="Times New Roman" pitchFamily="18" charset="0"/>
              </a:rPr>
              <a:t>) </a:t>
            </a:r>
          </a:p>
        </p:txBody>
      </p:sp>
      <p:sp>
        <p:nvSpPr>
          <p:cNvPr id="21523" name="Text Box 34"/>
          <p:cNvSpPr txBox="1">
            <a:spLocks noChangeArrowheads="1"/>
          </p:cNvSpPr>
          <p:nvPr/>
        </p:nvSpPr>
        <p:spPr bwMode="auto">
          <a:xfrm>
            <a:off x="979488" y="4230688"/>
            <a:ext cx="4032250" cy="366712"/>
          </a:xfrm>
          <a:prstGeom prst="rect">
            <a:avLst/>
          </a:prstGeom>
          <a:noFill/>
          <a:ln w="9525">
            <a:noFill/>
            <a:miter lim="800000"/>
            <a:headEnd/>
            <a:tailEnd/>
          </a:ln>
        </p:spPr>
        <p:txBody>
          <a:bodyPr wrap="none">
            <a:spAutoFit/>
          </a:bodyPr>
          <a:lstStyle/>
          <a:p>
            <a:pPr algn="ctr"/>
            <a:r>
              <a:rPr lang="en-US">
                <a:latin typeface="Arial" pitchFamily="34" charset="0"/>
                <a:cs typeface="Arial" pitchFamily="34" charset="0"/>
              </a:rPr>
              <a:t>Unpolarized beam, longitudinal target:</a:t>
            </a:r>
          </a:p>
        </p:txBody>
      </p:sp>
      <p:grpSp>
        <p:nvGrpSpPr>
          <p:cNvPr id="9" name="Group 52"/>
          <p:cNvGrpSpPr>
            <a:grpSpLocks/>
          </p:cNvGrpSpPr>
          <p:nvPr/>
        </p:nvGrpSpPr>
        <p:grpSpPr bwMode="auto">
          <a:xfrm>
            <a:off x="925513" y="4556125"/>
            <a:ext cx="4864100" cy="655638"/>
            <a:chOff x="924752" y="4786367"/>
            <a:chExt cx="4865434" cy="655638"/>
          </a:xfrm>
        </p:grpSpPr>
        <p:sp>
          <p:nvSpPr>
            <p:cNvPr id="21532" name="Rectangle 35"/>
            <p:cNvSpPr>
              <a:spLocks noChangeArrowheads="1"/>
            </p:cNvSpPr>
            <p:nvPr/>
          </p:nvSpPr>
          <p:spPr bwMode="auto">
            <a:xfrm>
              <a:off x="924752" y="4908605"/>
              <a:ext cx="4865434"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33" name="Text Box 36"/>
            <p:cNvSpPr txBox="1">
              <a:spLocks noChangeArrowheads="1"/>
            </p:cNvSpPr>
            <p:nvPr/>
          </p:nvSpPr>
          <p:spPr bwMode="auto">
            <a:xfrm>
              <a:off x="924752" y="4973692"/>
              <a:ext cx="4865434" cy="369332"/>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UL</a:t>
              </a:r>
              <a:r>
                <a:rPr lang="en-US">
                  <a:solidFill>
                    <a:srgbClr val="FF0000"/>
                  </a:solidFill>
                  <a:latin typeface="Tahoma" pitchFamily="34" charset="0"/>
                </a:rPr>
                <a:t>~ sin</a:t>
              </a:r>
              <a:r>
                <a:rPr lang="en-US" b="1">
                  <a:solidFill>
                    <a:srgbClr val="FF0000"/>
                  </a:solidFill>
                  <a:latin typeface="Symbol" pitchFamily="18" charset="2"/>
                </a:rPr>
                <a:t>f</a:t>
              </a:r>
              <a:r>
                <a:rPr lang="en-US">
                  <a:latin typeface="Tahoma" pitchFamily="34" charset="0"/>
                </a:rPr>
                <a:t>{F</a:t>
              </a:r>
              <a:r>
                <a:rPr lang="en-US" baseline="-25000">
                  <a:latin typeface="Tahoma" pitchFamily="34" charset="0"/>
                </a:rPr>
                <a:t>1</a:t>
              </a:r>
              <a:r>
                <a:rPr lang="en-US" i="1">
                  <a:solidFill>
                    <a:srgbClr val="0000FF"/>
                  </a:solidFill>
                  <a:latin typeface="Times New Roman" pitchFamily="18" charset="0"/>
                </a:rPr>
                <a:t>H</a:t>
              </a:r>
              <a:r>
                <a:rPr lang="en-US">
                  <a:latin typeface="Tahoma" pitchFamily="34" charset="0"/>
                </a:rPr>
                <a:t>+</a:t>
              </a:r>
              <a:r>
                <a:rPr lang="el-GR">
                  <a:latin typeface="Tahoma" pitchFamily="34" charset="0"/>
                  <a:cs typeface="Tahoma" pitchFamily="34" charset="0"/>
                </a:rPr>
                <a:t>ξ</a:t>
              </a:r>
              <a:r>
                <a:rPr lang="en-US">
                  <a:latin typeface="Tahoma" pitchFamily="34" charset="0"/>
                </a:rPr>
                <a:t>(F</a:t>
              </a:r>
              <a:r>
                <a:rPr lang="en-US" baseline="-25000">
                  <a:latin typeface="Tahoma" pitchFamily="34" charset="0"/>
                </a:rPr>
                <a:t>1</a:t>
              </a:r>
              <a:r>
                <a:rPr lang="en-US">
                  <a:latin typeface="Tahoma" pitchFamily="34" charset="0"/>
                </a:rPr>
                <a:t>+F</a:t>
              </a:r>
              <a:r>
                <a:rPr lang="en-US" baseline="-25000">
                  <a:latin typeface="Tahoma" pitchFamily="34" charset="0"/>
                </a:rPr>
                <a:t>2</a:t>
              </a:r>
              <a:r>
                <a:rPr lang="en-US">
                  <a:latin typeface="Tahoma" pitchFamily="34" charset="0"/>
                </a:rPr>
                <a:t>)(</a:t>
              </a:r>
              <a:r>
                <a:rPr lang="en-US" i="1">
                  <a:solidFill>
                    <a:srgbClr val="FF0000"/>
                  </a:solidFill>
                  <a:latin typeface="Times New Roman" pitchFamily="18" charset="0"/>
                </a:rPr>
                <a:t>H</a:t>
              </a:r>
              <a:r>
                <a:rPr lang="en-US">
                  <a:latin typeface="Tahoma" pitchFamily="34" charset="0"/>
                </a:rPr>
                <a:t>+</a:t>
              </a:r>
              <a:r>
                <a:rPr lang="el-GR">
                  <a:latin typeface="Tahoma" pitchFamily="34" charset="0"/>
                  <a:cs typeface="Tahoma" pitchFamily="34" charset="0"/>
                </a:rPr>
                <a:t>ξ</a:t>
              </a:r>
              <a:r>
                <a:rPr lang="en-US">
                  <a:latin typeface="Tahoma" pitchFamily="34" charset="0"/>
                </a:rPr>
                <a:t>/(1+</a:t>
              </a:r>
              <a:r>
                <a:rPr lang="el-GR">
                  <a:latin typeface="Tahoma" pitchFamily="34" charset="0"/>
                  <a:cs typeface="Tahoma" pitchFamily="34" charset="0"/>
                </a:rPr>
                <a:t>ξ</a:t>
              </a:r>
              <a:r>
                <a:rPr lang="en-US">
                  <a:latin typeface="Tahoma" pitchFamily="34" charset="0"/>
                </a:rPr>
                <a:t>)</a:t>
              </a:r>
              <a:r>
                <a:rPr lang="en-US" i="1">
                  <a:solidFill>
                    <a:srgbClr val="008000"/>
                  </a:solidFill>
                  <a:latin typeface="Times New Roman" pitchFamily="18" charset="0"/>
                </a:rPr>
                <a:t>E</a:t>
              </a:r>
              <a:r>
                <a:rPr lang="en-US">
                  <a:latin typeface="Times New Roman" pitchFamily="18" charset="0"/>
                </a:rPr>
                <a:t>)</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34" name="Rectangle 37"/>
            <p:cNvSpPr>
              <a:spLocks noChangeArrowheads="1"/>
            </p:cNvSpPr>
            <p:nvPr/>
          </p:nvSpPr>
          <p:spPr bwMode="auto">
            <a:xfrm>
              <a:off x="2524952" y="4786367"/>
              <a:ext cx="160050" cy="369332"/>
            </a:xfrm>
            <a:prstGeom prst="rect">
              <a:avLst/>
            </a:prstGeom>
            <a:noFill/>
            <a:ln w="9525">
              <a:noFill/>
              <a:miter lim="800000"/>
              <a:headEnd/>
              <a:tailEnd/>
            </a:ln>
          </p:spPr>
          <p:txBody>
            <a:bodyPr wrap="none" lIns="0" tIns="0" rIns="0" bIns="0">
              <a:spAutoFit/>
            </a:bodyPr>
            <a:lstStyle/>
            <a:p>
              <a:r>
                <a:rPr lang="en-US" sz="2400" b="1">
                  <a:solidFill>
                    <a:srgbClr val="0000FF"/>
                  </a:solidFill>
                  <a:latin typeface="Times New Roman" pitchFamily="18" charset="0"/>
                </a:rPr>
                <a:t>~</a:t>
              </a:r>
              <a:endParaRPr lang="en-US" sz="2400" b="1">
                <a:solidFill>
                  <a:srgbClr val="0000FF"/>
                </a:solidFill>
                <a:latin typeface="Tahoma" pitchFamily="34" charset="0"/>
              </a:endParaRPr>
            </a:p>
          </p:txBody>
        </p:sp>
      </p:grpSp>
      <p:sp>
        <p:nvSpPr>
          <p:cNvPr id="21525" name="AutoShape 38"/>
          <p:cNvSpPr>
            <a:spLocks noChangeArrowheads="1"/>
          </p:cNvSpPr>
          <p:nvPr/>
        </p:nvSpPr>
        <p:spPr bwMode="auto">
          <a:xfrm>
            <a:off x="5902325" y="4724400"/>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26" name="Text Box 40"/>
          <p:cNvSpPr txBox="1">
            <a:spLocks noChangeArrowheads="1"/>
          </p:cNvSpPr>
          <p:nvPr/>
        </p:nvSpPr>
        <p:spPr bwMode="auto">
          <a:xfrm>
            <a:off x="6734175" y="4643438"/>
            <a:ext cx="1425575" cy="461962"/>
          </a:xfrm>
          <a:prstGeom prst="rect">
            <a:avLst/>
          </a:prstGeom>
          <a:noFill/>
          <a:ln w="9525">
            <a:noFill/>
            <a:miter lim="800000"/>
            <a:headEnd/>
            <a:tailEnd/>
          </a:ln>
        </p:spPr>
        <p:txBody>
          <a:bodyPr>
            <a:spAutoFit/>
          </a:bodyPr>
          <a:lstStyle/>
          <a:p>
            <a:pPr algn="ctr"/>
            <a:r>
              <a:rPr lang="en-US" sz="2400" b="1" i="1" dirty="0">
                <a:solidFill>
                  <a:srgbClr val="0000FF"/>
                </a:solidFill>
                <a:latin typeface="Times New Roman" pitchFamily="18" charset="0"/>
              </a:rPr>
              <a:t>H</a:t>
            </a:r>
            <a:r>
              <a:rPr lang="en-US" sz="2400" b="1" i="1" dirty="0">
                <a:solidFill>
                  <a:srgbClr val="0000FF"/>
                </a:solidFill>
              </a:rPr>
              <a:t>(</a:t>
            </a:r>
            <a:r>
              <a:rPr lang="en-US" sz="2400" b="1" i="1" dirty="0" err="1">
                <a:solidFill>
                  <a:srgbClr val="0000FF"/>
                </a:solidFill>
                <a:latin typeface="Symbol" pitchFamily="18" charset="2"/>
              </a:rPr>
              <a:t>x</a:t>
            </a:r>
            <a:r>
              <a:rPr lang="en-US" sz="2400" b="1" i="1" dirty="0" err="1">
                <a:solidFill>
                  <a:srgbClr val="0000FF"/>
                </a:solidFill>
                <a:latin typeface="Times New Roman" pitchFamily="18" charset="0"/>
              </a:rPr>
              <a:t>,t</a:t>
            </a:r>
            <a:r>
              <a:rPr lang="en-US" sz="2400" b="1" i="1" dirty="0">
                <a:solidFill>
                  <a:srgbClr val="0000FF"/>
                </a:solidFill>
              </a:rPr>
              <a:t>)</a:t>
            </a:r>
          </a:p>
        </p:txBody>
      </p:sp>
      <p:sp>
        <p:nvSpPr>
          <p:cNvPr id="21527" name="Rectangle 41"/>
          <p:cNvSpPr>
            <a:spLocks noChangeArrowheads="1"/>
          </p:cNvSpPr>
          <p:nvPr/>
        </p:nvSpPr>
        <p:spPr bwMode="auto">
          <a:xfrm>
            <a:off x="7229475" y="4446588"/>
            <a:ext cx="200025" cy="431800"/>
          </a:xfrm>
          <a:prstGeom prst="rect">
            <a:avLst/>
          </a:prstGeom>
          <a:noFill/>
          <a:ln w="9525">
            <a:noFill/>
            <a:miter lim="800000"/>
            <a:headEnd/>
            <a:tailEnd/>
          </a:ln>
        </p:spPr>
        <p:txBody>
          <a:bodyPr lIns="0" tIns="0" rIns="0" bIns="0">
            <a:spAutoFit/>
          </a:bodyPr>
          <a:lstStyle/>
          <a:p>
            <a:r>
              <a:rPr lang="en-US" sz="2800" b="1" dirty="0">
                <a:solidFill>
                  <a:srgbClr val="0000FF"/>
                </a:solidFill>
                <a:latin typeface="Times New Roman" pitchFamily="18" charset="0"/>
              </a:rPr>
              <a:t>~</a:t>
            </a:r>
            <a:endParaRPr lang="en-US" sz="2800" b="1" dirty="0">
              <a:solidFill>
                <a:srgbClr val="0000FF"/>
              </a:solidFill>
              <a:latin typeface="Tahoma" pitchFamily="34" charset="0"/>
            </a:endParaRPr>
          </a:p>
        </p:txBody>
      </p:sp>
      <p:sp>
        <p:nvSpPr>
          <p:cNvPr id="21528" name="TextBox 98"/>
          <p:cNvSpPr txBox="1">
            <a:spLocks noChangeArrowheads="1"/>
          </p:cNvSpPr>
          <p:nvPr/>
        </p:nvSpPr>
        <p:spPr bwMode="auto">
          <a:xfrm>
            <a:off x="152400" y="1306513"/>
            <a:ext cx="5580062" cy="369332"/>
          </a:xfrm>
          <a:prstGeom prst="rect">
            <a:avLst/>
          </a:prstGeom>
          <a:solidFill>
            <a:srgbClr val="FFFF00"/>
          </a:solidFill>
          <a:ln w="9525">
            <a:solidFill>
              <a:srgbClr val="000000"/>
            </a:solidFill>
            <a:miter lim="800000"/>
            <a:headEnd/>
            <a:tailEnd/>
          </a:ln>
        </p:spPr>
        <p:txBody>
          <a:bodyPr wrap="square">
            <a:spAutoFit/>
          </a:bodyPr>
          <a:lstStyle/>
          <a:p>
            <a:r>
              <a:rPr lang="en-US" dirty="0">
                <a:latin typeface="Arial" pitchFamily="34" charset="0"/>
                <a:cs typeface="Arial" pitchFamily="34" charset="0"/>
              </a:rPr>
              <a:t>Cleanest process: Deeply Virtual Compton Scattering</a:t>
            </a:r>
          </a:p>
        </p:txBody>
      </p:sp>
      <p:sp>
        <p:nvSpPr>
          <p:cNvPr id="53" name="TextBox 52"/>
          <p:cNvSpPr txBox="1"/>
          <p:nvPr/>
        </p:nvSpPr>
        <p:spPr>
          <a:xfrm>
            <a:off x="6477000" y="209490"/>
            <a:ext cx="2261004"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F. X. </a:t>
            </a:r>
            <a:r>
              <a:rPr lang="en-US" sz="2000" b="1" dirty="0" err="1" smtClean="0">
                <a:solidFill>
                  <a:srgbClr val="7030A0"/>
                </a:solidFill>
                <a:latin typeface="Arial" pitchFamily="34" charset="0"/>
                <a:cs typeface="Arial" pitchFamily="34" charset="0"/>
                <a:sym typeface="Wingdings 3"/>
              </a:rPr>
              <a:t>Girod</a:t>
            </a:r>
            <a:r>
              <a:rPr lang="en-US" sz="2000" b="1" dirty="0" smtClean="0">
                <a:solidFill>
                  <a:srgbClr val="7030A0"/>
                </a:solidFill>
                <a:latin typeface="Arial" pitchFamily="34" charset="0"/>
                <a:cs typeface="Arial" pitchFamily="34" charset="0"/>
                <a:sym typeface="Wingdings 3"/>
              </a:rPr>
              <a:t> talk</a:t>
            </a:r>
            <a:endParaRPr lang="en-US" sz="2000" b="1" dirty="0" smtClean="0">
              <a:solidFill>
                <a:srgbClr val="7030A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905000" y="76200"/>
            <a:ext cx="5964005" cy="646331"/>
          </a:xfrm>
          <a:prstGeom prst="rect">
            <a:avLst/>
          </a:prstGeom>
          <a:noFill/>
        </p:spPr>
        <p:txBody>
          <a:bodyPr wrap="none">
            <a:spAutoFit/>
          </a:bodyPr>
          <a:lstStyle/>
          <a:p>
            <a:pPr fontAlgn="auto">
              <a:spcBef>
                <a:spcPts val="0"/>
              </a:spcBef>
              <a:spcAft>
                <a:spcPts val="0"/>
              </a:spcAft>
              <a:defRPr/>
            </a:pPr>
            <a:r>
              <a:rPr lang="en-US" sz="3600" b="1" dirty="0" smtClean="0">
                <a:latin typeface="Arial" pitchFamily="-110" charset="0"/>
                <a:cs typeface="+mn-cs"/>
              </a:rPr>
              <a:t>Quark Angular Momentum</a:t>
            </a:r>
            <a:endParaRPr lang="en-US" b="1" dirty="0">
              <a:latin typeface="+mn-lt"/>
              <a:cs typeface="+mn-cs"/>
            </a:endParaRPr>
          </a:p>
        </p:txBody>
      </p:sp>
      <p:sp>
        <p:nvSpPr>
          <p:cNvPr id="8" name="Slide Number Placeholder 7"/>
          <p:cNvSpPr>
            <a:spLocks noGrp="1"/>
          </p:cNvSpPr>
          <p:nvPr>
            <p:ph type="sldNum" sz="quarter" idx="4294967295"/>
          </p:nvPr>
        </p:nvSpPr>
        <p:spPr>
          <a:xfrm>
            <a:off x="6553200" y="6356350"/>
            <a:ext cx="1447800" cy="365125"/>
          </a:xfrm>
          <a:prstGeom prst="rect">
            <a:avLst/>
          </a:prstGeom>
        </p:spPr>
        <p:txBody>
          <a:bodyPr/>
          <a:lstStyle/>
          <a:p>
            <a:pPr>
              <a:defRPr/>
            </a:pPr>
            <a:fld id="{5E3A090A-C600-4F9E-9415-F2445AD9D1C7}" type="slidenum">
              <a:rPr lang="en-US"/>
              <a:pPr>
                <a:defRPr/>
              </a:pPr>
              <a:t>17</a:t>
            </a:fld>
            <a:endParaRPr lang="en-US"/>
          </a:p>
        </p:txBody>
      </p:sp>
      <p:pic>
        <p:nvPicPr>
          <p:cNvPr id="49154" name="Picture 2"/>
          <p:cNvPicPr>
            <a:picLocks noChangeAspect="1" noChangeArrowheads="1"/>
          </p:cNvPicPr>
          <p:nvPr/>
        </p:nvPicPr>
        <p:blipFill>
          <a:blip r:embed="rId3" cstate="print"/>
          <a:srcRect l="12346" t="13793" b="10345"/>
          <a:stretch>
            <a:fillRect/>
          </a:stretch>
        </p:blipFill>
        <p:spPr bwMode="auto">
          <a:xfrm>
            <a:off x="2133600" y="1219200"/>
            <a:ext cx="5410200" cy="8382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905180" y="3505200"/>
            <a:ext cx="3934020" cy="1446550"/>
          </a:xfrm>
          <a:prstGeom prst="rect">
            <a:avLst/>
          </a:prstGeom>
          <a:noFill/>
        </p:spPr>
        <p:txBody>
          <a:bodyPr wrap="square" rtlCol="0">
            <a:spAutoFit/>
          </a:bodyPr>
          <a:lstStyle/>
          <a:p>
            <a:pPr marL="628650" indent="-628650"/>
            <a:r>
              <a:rPr lang="en-US" sz="3200" b="1" dirty="0" smtClean="0">
                <a:solidFill>
                  <a:srgbClr val="C00000"/>
                </a:solidFill>
                <a:latin typeface="Arial" pitchFamily="34" charset="0"/>
                <a:cs typeface="Arial" pitchFamily="34" charset="0"/>
              </a:rPr>
              <a:t>→</a:t>
            </a:r>
            <a:r>
              <a:rPr lang="en-US" sz="3200" b="1" dirty="0" smtClean="0">
                <a:solidFill>
                  <a:srgbClr val="FF0000"/>
                </a:solidFill>
              </a:rPr>
              <a:t>	</a:t>
            </a:r>
            <a:r>
              <a:rPr lang="en-US" sz="2800" b="1" dirty="0" smtClean="0">
                <a:solidFill>
                  <a:srgbClr val="C00000"/>
                </a:solidFill>
                <a:latin typeface="Arial" pitchFamily="34" charset="0"/>
                <a:cs typeface="Arial" pitchFamily="34" charset="0"/>
              </a:rPr>
              <a:t>Access to quark orbital angular</a:t>
            </a:r>
          </a:p>
          <a:p>
            <a:pPr marL="628650" indent="-628650"/>
            <a:r>
              <a:rPr lang="en-US" sz="2800" b="1" dirty="0" smtClean="0">
                <a:solidFill>
                  <a:srgbClr val="C00000"/>
                </a:solidFill>
                <a:latin typeface="Arial" pitchFamily="34" charset="0"/>
                <a:cs typeface="Arial" pitchFamily="34" charset="0"/>
              </a:rPr>
              <a:t>	momentum</a:t>
            </a:r>
            <a:endParaRPr lang="en-US" sz="2800" b="1" dirty="0">
              <a:solidFill>
                <a:srgbClr val="C00000"/>
              </a:solidFill>
              <a:latin typeface="Arial" pitchFamily="34" charset="0"/>
              <a:cs typeface="Arial" pitchFamily="34" charset="0"/>
            </a:endParaRPr>
          </a:p>
        </p:txBody>
      </p:sp>
      <p:pic>
        <p:nvPicPr>
          <p:cNvPr id="12" name="Picture 13" descr="fig4.eps"/>
          <p:cNvPicPr>
            <a:picLocks noChangeAspect="1"/>
          </p:cNvPicPr>
          <p:nvPr/>
        </p:nvPicPr>
        <p:blipFill>
          <a:blip r:embed="rId4" cstate="print"/>
          <a:srcRect/>
          <a:stretch>
            <a:fillRect/>
          </a:stretch>
        </p:blipFill>
        <p:spPr bwMode="auto">
          <a:xfrm>
            <a:off x="533400" y="2362200"/>
            <a:ext cx="3810000" cy="37115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1026"/>
          <p:cNvSpPr txBox="1">
            <a:spLocks noChangeArrowheads="1"/>
          </p:cNvSpPr>
          <p:nvPr/>
        </p:nvSpPr>
        <p:spPr>
          <a:xfrm>
            <a:off x="12700" y="0"/>
            <a:ext cx="6769100" cy="685800"/>
          </a:xfrm>
          <a:prstGeom prst="rect">
            <a:avLst/>
          </a:prstGeom>
        </p:spPr>
        <p:txBody>
          <a:bodyPr anchor="ctr">
            <a:normAutofit/>
          </a:bodyPr>
          <a:lstStyle/>
          <a:p>
            <a:pPr algn="ctr" defTabSz="457200" fontAlgn="auto">
              <a:spcAft>
                <a:spcPts val="0"/>
              </a:spcAft>
              <a:defRPr/>
            </a:pPr>
            <a:r>
              <a:rPr lang="fr-FR" sz="3200" b="1" dirty="0">
                <a:solidFill>
                  <a:srgbClr val="000000"/>
                </a:solidFill>
                <a:latin typeface="Arial" pitchFamily="34" charset="0"/>
                <a:ea typeface="+mj-ea"/>
                <a:cs typeface="Arial" pitchFamily="34" charset="0"/>
              </a:rPr>
              <a:t>DVCS </a:t>
            </a:r>
            <a:r>
              <a:rPr lang="fr-FR" sz="3200" b="1" dirty="0" err="1">
                <a:solidFill>
                  <a:srgbClr val="000000"/>
                </a:solidFill>
                <a:latin typeface="Arial" pitchFamily="34" charset="0"/>
                <a:ea typeface="+mj-ea"/>
                <a:cs typeface="Arial" pitchFamily="34" charset="0"/>
              </a:rPr>
              <a:t>beam</a:t>
            </a:r>
            <a:r>
              <a:rPr lang="fr-FR" sz="3200" b="1" dirty="0">
                <a:solidFill>
                  <a:srgbClr val="000000"/>
                </a:solidFill>
                <a:latin typeface="Arial" pitchFamily="34" charset="0"/>
                <a:ea typeface="+mj-ea"/>
                <a:cs typeface="Arial" pitchFamily="34" charset="0"/>
              </a:rPr>
              <a:t> </a:t>
            </a:r>
            <a:r>
              <a:rPr lang="fr-FR" sz="3200" b="1" dirty="0" err="1">
                <a:solidFill>
                  <a:srgbClr val="000000"/>
                </a:solidFill>
                <a:latin typeface="Arial" pitchFamily="34" charset="0"/>
                <a:ea typeface="+mj-ea"/>
                <a:cs typeface="Arial" pitchFamily="34" charset="0"/>
              </a:rPr>
              <a:t>asymmetry</a:t>
            </a:r>
            <a:r>
              <a:rPr lang="fr-FR" sz="3200" b="1" dirty="0">
                <a:solidFill>
                  <a:srgbClr val="000000"/>
                </a:solidFill>
                <a:latin typeface="Arial" pitchFamily="34" charset="0"/>
                <a:ea typeface="+mj-ea"/>
                <a:cs typeface="Arial" pitchFamily="34" charset="0"/>
              </a:rPr>
              <a:t> </a:t>
            </a:r>
            <a:r>
              <a:rPr lang="fr-FR" sz="3200" b="1" dirty="0" err="1">
                <a:solidFill>
                  <a:srgbClr val="000000"/>
                </a:solidFill>
                <a:latin typeface="Arial" pitchFamily="34" charset="0"/>
                <a:ea typeface="+mj-ea"/>
                <a:cs typeface="Arial" pitchFamily="34" charset="0"/>
              </a:rPr>
              <a:t>at</a:t>
            </a:r>
            <a:r>
              <a:rPr lang="fr-FR" sz="3200" b="1" dirty="0">
                <a:solidFill>
                  <a:srgbClr val="000000"/>
                </a:solidFill>
                <a:latin typeface="Arial" pitchFamily="34" charset="0"/>
                <a:ea typeface="+mj-ea"/>
                <a:cs typeface="Arial" pitchFamily="34" charset="0"/>
              </a:rPr>
              <a:t> 12 GeV</a:t>
            </a:r>
          </a:p>
        </p:txBody>
      </p:sp>
      <p:pic>
        <p:nvPicPr>
          <p:cNvPr id="22531" name="Picture 2" descr="drawplotu"/>
          <p:cNvPicPr>
            <a:picLocks noChangeAspect="1" noChangeArrowheads="1"/>
          </p:cNvPicPr>
          <p:nvPr/>
        </p:nvPicPr>
        <p:blipFill>
          <a:blip r:embed="rId2" cstate="print"/>
          <a:srcRect/>
          <a:stretch>
            <a:fillRect/>
          </a:stretch>
        </p:blipFill>
        <p:spPr bwMode="auto">
          <a:xfrm>
            <a:off x="3733800" y="1282700"/>
            <a:ext cx="5181600" cy="48895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189619" y="39469"/>
            <a:ext cx="1954381" cy="646331"/>
          </a:xfrm>
          <a:prstGeom prst="rect">
            <a:avLst/>
          </a:prstGeom>
          <a:noFill/>
        </p:spPr>
        <p:txBody>
          <a:bodyPr wrap="none">
            <a:spAutoFit/>
          </a:bodyPr>
          <a:lstStyle/>
          <a:p>
            <a:pPr fontAlgn="auto">
              <a:spcBef>
                <a:spcPts val="0"/>
              </a:spcBef>
              <a:spcAft>
                <a:spcPts val="0"/>
              </a:spcAft>
              <a:defRPr/>
            </a:pPr>
            <a:r>
              <a:rPr lang="en-US" sz="3600" b="1" i="1" dirty="0">
                <a:solidFill>
                  <a:srgbClr val="C00000"/>
                </a:solidFill>
                <a:latin typeface="Arial" pitchFamily="-110" charset="0"/>
                <a:cs typeface="+mn-cs"/>
              </a:rPr>
              <a:t>CLAS12</a:t>
            </a:r>
            <a:endParaRPr lang="en-US" b="1" dirty="0">
              <a:solidFill>
                <a:srgbClr val="C00000"/>
              </a:solidFill>
              <a:latin typeface="+mn-lt"/>
              <a:cs typeface="+mn-cs"/>
            </a:endParaRPr>
          </a:p>
        </p:txBody>
      </p:sp>
      <p:grpSp>
        <p:nvGrpSpPr>
          <p:cNvPr id="2" name="Group 24"/>
          <p:cNvGrpSpPr>
            <a:grpSpLocks/>
          </p:cNvGrpSpPr>
          <p:nvPr/>
        </p:nvGrpSpPr>
        <p:grpSpPr bwMode="auto">
          <a:xfrm>
            <a:off x="152400" y="3190875"/>
            <a:ext cx="2553089" cy="685800"/>
            <a:chOff x="762001" y="3179763"/>
            <a:chExt cx="2552640" cy="685800"/>
          </a:xfrm>
        </p:grpSpPr>
        <p:sp>
          <p:nvSpPr>
            <p:cNvPr id="22540"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lstStyle/>
            <a:p>
              <a:endParaRPr lang="en-US"/>
            </a:p>
          </p:txBody>
        </p:sp>
        <p:sp>
          <p:nvSpPr>
            <p:cNvPr id="22541" name="Text Box 12"/>
            <p:cNvSpPr txBox="1">
              <a:spLocks noChangeArrowheads="1"/>
            </p:cNvSpPr>
            <p:nvPr/>
          </p:nvSpPr>
          <p:spPr bwMode="auto">
            <a:xfrm>
              <a:off x="1104841" y="3189007"/>
              <a:ext cx="2209800" cy="579437"/>
            </a:xfrm>
            <a:prstGeom prst="rect">
              <a:avLst/>
            </a:prstGeom>
            <a:noFill/>
            <a:ln w="9525">
              <a:noFill/>
              <a:miter lim="800000"/>
              <a:headEnd/>
              <a:tailEnd/>
            </a:ln>
          </p:spPr>
          <p:txBody>
            <a:bodyPr>
              <a:spAutoFit/>
            </a:bodyPr>
            <a:lstStyle/>
            <a:p>
              <a:r>
                <a:rPr lang="en-US" sz="3200" b="1" dirty="0" err="1">
                  <a:solidFill>
                    <a:srgbClr val="C00000"/>
                  </a:solidFill>
                  <a:latin typeface="Times New Roman" pitchFamily="18" charset="0"/>
                </a:rPr>
                <a:t>ep</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ep</a:t>
              </a:r>
              <a:r>
                <a:rPr lang="en-US" sz="3200" b="1" dirty="0" err="1">
                  <a:solidFill>
                    <a:srgbClr val="C00000"/>
                  </a:solidFill>
                  <a:latin typeface="Symbol" pitchFamily="18" charset="2"/>
                </a:rPr>
                <a:t>g</a:t>
              </a:r>
              <a:endParaRPr lang="en-US" sz="3200" dirty="0">
                <a:solidFill>
                  <a:srgbClr val="C00000"/>
                </a:solidFill>
                <a:latin typeface="Times New Roman" pitchFamily="18" charset="0"/>
              </a:endParaRPr>
            </a:p>
          </p:txBody>
        </p:sp>
        <p:sp>
          <p:nvSpPr>
            <p:cNvPr id="22542" name="Line 13"/>
            <p:cNvSpPr>
              <a:spLocks noChangeShapeType="1"/>
            </p:cNvSpPr>
            <p:nvPr/>
          </p:nvSpPr>
          <p:spPr bwMode="auto">
            <a:xfrm>
              <a:off x="1638301" y="3554413"/>
              <a:ext cx="457200" cy="0"/>
            </a:xfrm>
            <a:prstGeom prst="line">
              <a:avLst/>
            </a:prstGeom>
            <a:noFill/>
            <a:ln w="19050">
              <a:solidFill>
                <a:srgbClr val="C00000"/>
              </a:solidFill>
              <a:miter lim="800000"/>
              <a:headEnd/>
              <a:tailEnd type="arrow" w="med" len="med"/>
            </a:ln>
          </p:spPr>
          <p:txBody>
            <a:bodyPr wrap="none" anchor="ctr"/>
            <a:lstStyle/>
            <a:p>
              <a:endParaRPr lang="en-US"/>
            </a:p>
          </p:txBody>
        </p:sp>
        <p:sp>
          <p:nvSpPr>
            <p:cNvPr id="22543" name="Line 14"/>
            <p:cNvSpPr>
              <a:spLocks noChangeShapeType="1"/>
            </p:cNvSpPr>
            <p:nvPr/>
          </p:nvSpPr>
          <p:spPr bwMode="auto">
            <a:xfrm>
              <a:off x="1256839" y="3341407"/>
              <a:ext cx="228600" cy="0"/>
            </a:xfrm>
            <a:prstGeom prst="line">
              <a:avLst/>
            </a:prstGeom>
            <a:noFill/>
            <a:ln w="9525">
              <a:solidFill>
                <a:srgbClr val="C00000"/>
              </a:solidFill>
              <a:miter lim="800000"/>
              <a:headEnd/>
              <a:tailEnd type="triangle" w="med" len="med"/>
            </a:ln>
          </p:spPr>
          <p:txBody>
            <a:bodyPr wrap="none" anchor="ctr"/>
            <a:lstStyle/>
            <a:p>
              <a:endParaRPr lang="en-US"/>
            </a:p>
          </p:txBody>
        </p:sp>
      </p:grpSp>
      <p:sp>
        <p:nvSpPr>
          <p:cNvPr id="22534" name="TextBox 25"/>
          <p:cNvSpPr txBox="1">
            <a:spLocks noChangeArrowheads="1"/>
          </p:cNvSpPr>
          <p:nvPr/>
        </p:nvSpPr>
        <p:spPr bwMode="auto">
          <a:xfrm>
            <a:off x="228600" y="4162425"/>
            <a:ext cx="3211512" cy="1077218"/>
          </a:xfrm>
          <a:prstGeom prst="rect">
            <a:avLst/>
          </a:prstGeom>
          <a:noFill/>
          <a:ln w="9525">
            <a:solidFill>
              <a:schemeClr val="tx1"/>
            </a:solidFill>
            <a:miter lim="800000"/>
            <a:headEnd/>
            <a:tailEnd/>
          </a:ln>
        </p:spPr>
        <p:txBody>
          <a:bodyPr wrap="square">
            <a:spAutoFit/>
          </a:bodyPr>
          <a:lstStyle/>
          <a:p>
            <a:r>
              <a:rPr lang="en-US" sz="1600" dirty="0">
                <a:latin typeface="Arial" pitchFamily="34" charset="0"/>
                <a:cs typeface="Arial" pitchFamily="34" charset="0"/>
              </a:rPr>
              <a:t>High luminosity and large acceptance allows </a:t>
            </a:r>
            <a:r>
              <a:rPr lang="en-US" sz="1600" dirty="0" smtClean="0">
                <a:latin typeface="Arial" pitchFamily="34" charset="0"/>
                <a:cs typeface="Arial" pitchFamily="34" charset="0"/>
              </a:rPr>
              <a:t>wide coverage </a:t>
            </a:r>
            <a:endParaRPr lang="en-US" sz="1600" dirty="0">
              <a:latin typeface="Arial" pitchFamily="34" charset="0"/>
              <a:cs typeface="Arial" pitchFamily="34" charset="0"/>
            </a:endParaRPr>
          </a:p>
          <a:p>
            <a:r>
              <a:rPr lang="en-US" sz="1600" dirty="0">
                <a:latin typeface="Arial" pitchFamily="34" charset="0"/>
                <a:cs typeface="Arial" pitchFamily="34" charset="0"/>
              </a:rPr>
              <a:t>in Q</a:t>
            </a:r>
            <a:r>
              <a:rPr lang="en-US" sz="1600" baseline="30000" dirty="0">
                <a:latin typeface="Arial" pitchFamily="34" charset="0"/>
                <a:cs typeface="Arial" pitchFamily="34" charset="0"/>
              </a:rPr>
              <a:t>2 </a:t>
            </a:r>
            <a:r>
              <a:rPr lang="en-US" sz="1600" dirty="0">
                <a:latin typeface="Arial" pitchFamily="34" charset="0"/>
                <a:cs typeface="Arial" pitchFamily="34" charset="0"/>
              </a:rPr>
              <a:t>&lt; 8 GeV</a:t>
            </a:r>
            <a:r>
              <a:rPr lang="en-US" sz="1600" baseline="30000" dirty="0">
                <a:latin typeface="Arial" pitchFamily="34" charset="0"/>
                <a:cs typeface="Arial" pitchFamily="34" charset="0"/>
              </a:rPr>
              <a:t>2</a:t>
            </a:r>
            <a:r>
              <a:rPr lang="en-US" sz="1600" dirty="0">
                <a:latin typeface="Arial" pitchFamily="34" charset="0"/>
                <a:cs typeface="Arial" pitchFamily="34" charset="0"/>
              </a:rPr>
              <a:t>, </a:t>
            </a:r>
            <a:r>
              <a:rPr lang="en-US" sz="1600" dirty="0" err="1">
                <a:latin typeface="Arial" pitchFamily="34" charset="0"/>
                <a:cs typeface="Arial" pitchFamily="34" charset="0"/>
              </a:rPr>
              <a:t>x</a:t>
            </a:r>
            <a:r>
              <a:rPr lang="en-US" sz="1600" baseline="-25000" dirty="0" err="1">
                <a:latin typeface="Arial" pitchFamily="34" charset="0"/>
                <a:cs typeface="Arial" pitchFamily="34" charset="0"/>
              </a:rPr>
              <a:t>B</a:t>
            </a:r>
            <a:r>
              <a:rPr lang="en-US" sz="1600" dirty="0">
                <a:latin typeface="Arial" pitchFamily="34" charset="0"/>
                <a:cs typeface="Arial" pitchFamily="34" charset="0"/>
              </a:rPr>
              <a:t>&lt; 0.65, and</a:t>
            </a:r>
          </a:p>
          <a:p>
            <a:r>
              <a:rPr lang="en-US" sz="1600" dirty="0">
                <a:latin typeface="Arial" pitchFamily="34" charset="0"/>
                <a:cs typeface="Arial" pitchFamily="34" charset="0"/>
              </a:rPr>
              <a:t>t&lt; 1.5GeV</a:t>
            </a:r>
            <a:r>
              <a:rPr lang="en-US" sz="1600" baseline="30000" dirty="0">
                <a:latin typeface="Arial" pitchFamily="34" charset="0"/>
                <a:cs typeface="Arial" pitchFamily="34" charset="0"/>
              </a:rPr>
              <a:t>2</a:t>
            </a:r>
          </a:p>
        </p:txBody>
      </p:sp>
      <p:sp>
        <p:nvSpPr>
          <p:cNvPr id="22536" name="TextBox 18"/>
          <p:cNvSpPr txBox="1">
            <a:spLocks noChangeArrowheads="1"/>
          </p:cNvSpPr>
          <p:nvPr/>
        </p:nvSpPr>
        <p:spPr bwMode="auto">
          <a:xfrm>
            <a:off x="5786437" y="914400"/>
            <a:ext cx="2251075" cy="400050"/>
          </a:xfrm>
          <a:prstGeom prst="rect">
            <a:avLst/>
          </a:prstGeom>
          <a:noFill/>
          <a:ln w="9525">
            <a:noFill/>
            <a:miter lim="800000"/>
            <a:headEnd/>
            <a:tailEnd/>
          </a:ln>
        </p:spPr>
        <p:txBody>
          <a:bodyPr wrap="none">
            <a:spAutoFit/>
          </a:bodyPr>
          <a:lstStyle/>
          <a:p>
            <a:r>
              <a:rPr lang="en-US" sz="2000" dirty="0" err="1"/>
              <a:t>sinφ</a:t>
            </a:r>
            <a:r>
              <a:rPr lang="en-US" sz="2000" dirty="0"/>
              <a:t> moment of A</a:t>
            </a:r>
            <a:r>
              <a:rPr lang="en-US" sz="2000" baseline="-25000" dirty="0"/>
              <a:t>LU</a:t>
            </a:r>
          </a:p>
        </p:txBody>
      </p:sp>
      <p:pic>
        <p:nvPicPr>
          <p:cNvPr id="14" name="Picture 3"/>
          <p:cNvPicPr>
            <a:picLocks noChangeAspect="1"/>
          </p:cNvPicPr>
          <p:nvPr/>
        </p:nvPicPr>
        <p:blipFill>
          <a:blip r:embed="rId3" cstate="print"/>
          <a:srcRect l="20206" t="10916" r="12640" b="15477"/>
          <a:stretch>
            <a:fillRect/>
          </a:stretch>
        </p:blipFill>
        <p:spPr bwMode="auto">
          <a:xfrm>
            <a:off x="266700" y="1300163"/>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3" name="Picture 3"/>
          <p:cNvPicPr>
            <a:picLocks noChangeAspect="1" noChangeArrowheads="1"/>
          </p:cNvPicPr>
          <p:nvPr/>
        </p:nvPicPr>
        <p:blipFill>
          <a:blip r:embed="rId4" cstate="print"/>
          <a:srcRect/>
          <a:stretch>
            <a:fillRect/>
          </a:stretch>
        </p:blipFill>
        <p:spPr bwMode="auto">
          <a:xfrm>
            <a:off x="3333135" y="1371600"/>
            <a:ext cx="5810865" cy="4572000"/>
          </a:xfrm>
          <a:prstGeom prst="rect">
            <a:avLst/>
          </a:prstGeom>
          <a:noFill/>
          <a:ln w="9525">
            <a:noFill/>
            <a:miter lim="800000"/>
            <a:headEnd/>
            <a:tailEnd/>
          </a:ln>
        </p:spPr>
      </p:pic>
      <p:sp>
        <p:nvSpPr>
          <p:cNvPr id="15" name="TextBox 14"/>
          <p:cNvSpPr txBox="1"/>
          <p:nvPr/>
        </p:nvSpPr>
        <p:spPr>
          <a:xfrm>
            <a:off x="304800" y="5486400"/>
            <a:ext cx="2261004"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F. X. </a:t>
            </a:r>
            <a:r>
              <a:rPr lang="en-US" sz="2000" b="1" dirty="0" err="1" smtClean="0">
                <a:solidFill>
                  <a:srgbClr val="7030A0"/>
                </a:solidFill>
                <a:latin typeface="Arial" pitchFamily="34" charset="0"/>
                <a:cs typeface="Arial" pitchFamily="34" charset="0"/>
                <a:sym typeface="Wingdings 3"/>
              </a:rPr>
              <a:t>Girod</a:t>
            </a:r>
            <a:r>
              <a:rPr lang="en-US" sz="2000" b="1" dirty="0" smtClean="0">
                <a:solidFill>
                  <a:srgbClr val="7030A0"/>
                </a:solidFill>
                <a:latin typeface="Arial" pitchFamily="34" charset="0"/>
                <a:cs typeface="Arial" pitchFamily="34" charset="0"/>
                <a:sym typeface="Wingdings 3"/>
              </a:rPr>
              <a:t> talk</a:t>
            </a:r>
            <a:endParaRPr lang="en-US" sz="2000" b="1" dirty="0" smtClean="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a:ln>
            <a:noFill/>
          </a:ln>
        </p:spPr>
        <p:txBody>
          <a:bodyPr rtlCol="0">
            <a:normAutofit/>
          </a:bodyPr>
          <a:lstStyle/>
          <a:p>
            <a:pPr fontAlgn="auto">
              <a:spcAft>
                <a:spcPts val="0"/>
              </a:spcAft>
              <a:defRPr/>
            </a:pPr>
            <a:r>
              <a:rPr lang="en-US" dirty="0" smtClean="0">
                <a:solidFill>
                  <a:schemeClr val="tx1"/>
                </a:solidFill>
              </a:rPr>
              <a:t>SIDIS </a:t>
            </a:r>
            <a:r>
              <a:rPr lang="en-US" dirty="0" err="1" smtClean="0">
                <a:solidFill>
                  <a:schemeClr val="tx1"/>
                </a:solidFill>
              </a:rPr>
              <a:t>Electroproduction</a:t>
            </a:r>
            <a:r>
              <a:rPr lang="en-US" dirty="0" smtClean="0">
                <a:solidFill>
                  <a:schemeClr val="tx1"/>
                </a:solidFill>
              </a:rPr>
              <a:t> of </a:t>
            </a:r>
            <a:r>
              <a:rPr lang="en-US" dirty="0" err="1" smtClean="0">
                <a:solidFill>
                  <a:schemeClr val="tx1"/>
                </a:solidFill>
              </a:rPr>
              <a:t>Pions</a:t>
            </a:r>
            <a:endParaRPr lang="en-US" dirty="0">
              <a:solidFill>
                <a:schemeClr val="tx1"/>
              </a:solidFill>
            </a:endParaRPr>
          </a:p>
        </p:txBody>
      </p:sp>
      <p:sp>
        <p:nvSpPr>
          <p:cNvPr id="6" name="Content Placeholder 5"/>
          <p:cNvSpPr>
            <a:spLocks noGrp="1"/>
          </p:cNvSpPr>
          <p:nvPr>
            <p:ph sz="quarter" idx="1"/>
          </p:nvPr>
        </p:nvSpPr>
        <p:spPr>
          <a:xfrm>
            <a:off x="92978" y="1219200"/>
            <a:ext cx="8915400" cy="4495800"/>
          </a:xfrm>
          <a:solidFill>
            <a:schemeClr val="bg1"/>
          </a:solidFill>
          <a:scene3d>
            <a:camera prst="orthographicFront"/>
            <a:lightRig rig="threePt" dir="t"/>
          </a:scene3d>
          <a:sp3d>
            <a:bevelT/>
          </a:sp3d>
        </p:spPr>
        <p:txBody>
          <a:bodyPr rtlCol="0">
            <a:normAutofit/>
          </a:bodyPr>
          <a:lstStyle/>
          <a:p>
            <a:pPr fontAlgn="auto">
              <a:spcAft>
                <a:spcPts val="0"/>
              </a:spcAft>
              <a:defRPr/>
            </a:pPr>
            <a:r>
              <a:rPr lang="en-US" sz="2400" dirty="0" smtClean="0"/>
              <a:t>Separate </a:t>
            </a:r>
            <a:r>
              <a:rPr lang="en-US" sz="2400" dirty="0" err="1" smtClean="0"/>
              <a:t>Sivers</a:t>
            </a:r>
            <a:r>
              <a:rPr lang="en-US" sz="2400" dirty="0" smtClean="0"/>
              <a:t> and Collins effects</a:t>
            </a:r>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b="1" dirty="0" smtClean="0">
              <a:solidFill>
                <a:srgbClr val="00B0F0"/>
              </a:solidFill>
            </a:endParaRPr>
          </a:p>
          <a:p>
            <a:pPr fontAlgn="auto">
              <a:spcAft>
                <a:spcPts val="0"/>
              </a:spcAft>
              <a:defRPr/>
            </a:pPr>
            <a:r>
              <a:rPr lang="en-US" sz="2400" b="1" dirty="0" err="1" smtClean="0">
                <a:solidFill>
                  <a:srgbClr val="00B0F0"/>
                </a:solidFill>
              </a:rPr>
              <a:t>Sivers</a:t>
            </a:r>
            <a:r>
              <a:rPr lang="en-US" sz="2400" dirty="0" smtClean="0"/>
              <a:t> angle, effect in distribution function: </a:t>
            </a:r>
            <a:r>
              <a:rPr lang="en-US" sz="2000" b="1" dirty="0" smtClean="0"/>
              <a:t>(</a:t>
            </a:r>
            <a:r>
              <a:rPr lang="en-US" sz="2000" b="1" i="1" dirty="0" err="1" smtClean="0">
                <a:latin typeface="Symbol" pitchFamily="18" charset="2"/>
              </a:rPr>
              <a:t>f</a:t>
            </a:r>
            <a:r>
              <a:rPr lang="en-US" sz="2000" b="1" baseline="-25000" dirty="0" err="1" smtClean="0"/>
              <a:t>h</a:t>
            </a:r>
            <a:r>
              <a:rPr lang="en-US" sz="2000" b="1" dirty="0" err="1" smtClean="0"/>
              <a:t>-</a:t>
            </a:r>
            <a:r>
              <a:rPr lang="en-US" sz="2000" b="1" i="1" dirty="0" err="1" smtClean="0">
                <a:latin typeface="Symbol" pitchFamily="18" charset="2"/>
              </a:rPr>
              <a:t>f</a:t>
            </a:r>
            <a:r>
              <a:rPr lang="en-US" sz="2000" b="1" baseline="-25000" dirty="0" err="1" smtClean="0"/>
              <a:t>s</a:t>
            </a:r>
            <a:r>
              <a:rPr lang="en-US" sz="2000" b="1" dirty="0" smtClean="0"/>
              <a:t>)</a:t>
            </a:r>
            <a:endParaRPr lang="en-US" sz="2000" dirty="0" smtClean="0"/>
          </a:p>
          <a:p>
            <a:pPr fontAlgn="auto">
              <a:spcAft>
                <a:spcPts val="0"/>
              </a:spcAft>
              <a:defRPr/>
            </a:pPr>
            <a:r>
              <a:rPr lang="en-US" sz="2400" b="1" dirty="0" smtClean="0">
                <a:solidFill>
                  <a:srgbClr val="FF9900"/>
                </a:solidFill>
              </a:rPr>
              <a:t>Collins</a:t>
            </a:r>
            <a:r>
              <a:rPr lang="en-US" sz="2400" dirty="0" smtClean="0"/>
              <a:t> angle, effect in fragmentation function: </a:t>
            </a:r>
            <a:r>
              <a:rPr lang="en-US" sz="2000" b="1" dirty="0" smtClean="0"/>
              <a:t>(</a:t>
            </a:r>
            <a:r>
              <a:rPr lang="en-US" sz="2000" b="1" i="1" dirty="0" err="1" smtClean="0">
                <a:latin typeface="Symbol" pitchFamily="18" charset="2"/>
              </a:rPr>
              <a:t>f</a:t>
            </a:r>
            <a:r>
              <a:rPr lang="en-US" sz="2000" b="1" baseline="-25000" dirty="0" err="1" smtClean="0"/>
              <a:t>h</a:t>
            </a:r>
            <a:r>
              <a:rPr lang="en-US" sz="2000" b="1" dirty="0" err="1" smtClean="0"/>
              <a:t>+</a:t>
            </a:r>
            <a:r>
              <a:rPr lang="en-US" sz="2000" b="1" i="1" dirty="0" err="1" smtClean="0">
                <a:latin typeface="Symbol" pitchFamily="18" charset="2"/>
              </a:rPr>
              <a:t>f</a:t>
            </a:r>
            <a:r>
              <a:rPr lang="en-US" sz="2000" b="1" baseline="-25000" dirty="0" err="1" smtClean="0"/>
              <a:t>s</a:t>
            </a:r>
            <a:r>
              <a:rPr lang="en-US" sz="2000" b="1" dirty="0" smtClean="0"/>
              <a:t>)</a:t>
            </a:r>
            <a:endParaRPr lang="en-US" dirty="0"/>
          </a:p>
        </p:txBody>
      </p:sp>
      <p:pic>
        <p:nvPicPr>
          <p:cNvPr id="24585" name="Picture 8" descr="angle.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6778" y="1808834"/>
            <a:ext cx="5052228" cy="2749589"/>
          </a:xfrm>
          <a:prstGeom prst="rect">
            <a:avLst/>
          </a:prstGeom>
          <a:noFill/>
          <a:ln w="9525">
            <a:noFill/>
            <a:miter lim="800000"/>
            <a:headEnd/>
            <a:tailEnd/>
          </a:ln>
        </p:spPr>
      </p:pic>
      <p:cxnSp>
        <p:nvCxnSpPr>
          <p:cNvPr id="10" name="Straight Arrow Connector 9"/>
          <p:cNvCxnSpPr/>
          <p:nvPr/>
        </p:nvCxnSpPr>
        <p:spPr bwMode="auto">
          <a:xfrm rot="5400000" flipH="1" flipV="1">
            <a:off x="2242453" y="2552699"/>
            <a:ext cx="533400" cy="304800"/>
          </a:xfrm>
          <a:prstGeom prst="straightConnector1">
            <a:avLst/>
          </a:prstGeom>
          <a:ln w="28575">
            <a:solidFill>
              <a:srgbClr val="002060"/>
            </a:solidFill>
            <a:headEnd type="non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11" name="TextBox 10"/>
          <p:cNvSpPr txBox="1"/>
          <p:nvPr/>
        </p:nvSpPr>
        <p:spPr bwMode="auto">
          <a:xfrm rot="2241278">
            <a:off x="347146" y="3254344"/>
            <a:ext cx="2066591" cy="400110"/>
          </a:xfrm>
          <a:prstGeom prst="rect">
            <a:avLst/>
          </a:prstGeom>
          <a:noFill/>
        </p:spPr>
        <p:txBody>
          <a:bodyPr wrap="none">
            <a:spAutoFit/>
          </a:bodyPr>
          <a:lstStyle/>
          <a:p>
            <a:pPr fontAlgn="auto">
              <a:spcBef>
                <a:spcPts val="0"/>
              </a:spcBef>
              <a:spcAft>
                <a:spcPts val="0"/>
              </a:spcAft>
              <a:defRPr/>
            </a:pPr>
            <a:r>
              <a:rPr lang="en-US" sz="2000" dirty="0">
                <a:solidFill>
                  <a:schemeClr val="tx1">
                    <a:lumMod val="65000"/>
                    <a:lumOff val="35000"/>
                  </a:schemeClr>
                </a:solidFill>
                <a:latin typeface="Arial" pitchFamily="34" charset="0"/>
                <a:cs typeface="Arial" pitchFamily="34" charset="0"/>
              </a:rPr>
              <a:t>Scattering Plane</a:t>
            </a:r>
          </a:p>
        </p:txBody>
      </p:sp>
      <p:sp>
        <p:nvSpPr>
          <p:cNvPr id="24588" name="TextBox 11"/>
          <p:cNvSpPr txBox="1">
            <a:spLocks noChangeArrowheads="1"/>
          </p:cNvSpPr>
          <p:nvPr/>
        </p:nvSpPr>
        <p:spPr bwMode="auto">
          <a:xfrm>
            <a:off x="2699088" y="2399756"/>
            <a:ext cx="1537600" cy="40011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target angle</a:t>
            </a:r>
          </a:p>
        </p:txBody>
      </p:sp>
      <p:sp>
        <p:nvSpPr>
          <p:cNvPr id="24589" name="TextBox 12"/>
          <p:cNvSpPr txBox="1">
            <a:spLocks noChangeArrowheads="1"/>
          </p:cNvSpPr>
          <p:nvPr/>
        </p:nvSpPr>
        <p:spPr bwMode="auto">
          <a:xfrm>
            <a:off x="3156303" y="2990391"/>
            <a:ext cx="1681871" cy="400110"/>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hadron angle</a:t>
            </a:r>
          </a:p>
        </p:txBody>
      </p:sp>
      <p:sp>
        <p:nvSpPr>
          <p:cNvPr id="13" name="TextBox 12"/>
          <p:cNvSpPr txBox="1"/>
          <p:nvPr/>
        </p:nvSpPr>
        <p:spPr>
          <a:xfrm>
            <a:off x="6188978" y="1219199"/>
            <a:ext cx="2082750"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K. </a:t>
            </a:r>
            <a:r>
              <a:rPr lang="en-US" sz="2000" b="1" dirty="0" err="1" smtClean="0">
                <a:solidFill>
                  <a:srgbClr val="7030A0"/>
                </a:solidFill>
                <a:latin typeface="Arial" pitchFamily="34" charset="0"/>
                <a:cs typeface="Arial" pitchFamily="34" charset="0"/>
                <a:sym typeface="Wingdings 3"/>
              </a:rPr>
              <a:t>Allada</a:t>
            </a:r>
            <a:r>
              <a:rPr lang="en-US" sz="2000" b="1" dirty="0" smtClean="0">
                <a:solidFill>
                  <a:srgbClr val="7030A0"/>
                </a:solidFill>
                <a:latin typeface="Arial" pitchFamily="34" charset="0"/>
                <a:cs typeface="Arial" pitchFamily="34" charset="0"/>
                <a:sym typeface="Wingdings 3"/>
              </a:rPr>
              <a:t> talk</a:t>
            </a:r>
            <a:endParaRPr lang="en-US" sz="2000" b="1" dirty="0" smtClean="0">
              <a:solidFill>
                <a:srgbClr val="7030A0"/>
              </a:solidFill>
              <a:latin typeface="Arial" pitchFamily="34" charset="0"/>
              <a:cs typeface="Arial" pitchFamily="34" charset="0"/>
            </a:endParaRPr>
          </a:p>
        </p:txBody>
      </p:sp>
      <p:sp>
        <p:nvSpPr>
          <p:cNvPr id="14" name="TextBox 13"/>
          <p:cNvSpPr txBox="1"/>
          <p:nvPr/>
        </p:nvSpPr>
        <p:spPr>
          <a:xfrm>
            <a:off x="5486401" y="1981200"/>
            <a:ext cx="3124200" cy="1908215"/>
          </a:xfrm>
          <a:prstGeom prst="rect">
            <a:avLst/>
          </a:prstGeom>
          <a:noFill/>
          <a:ln w="25400">
            <a:solidFill>
              <a:srgbClr val="FF0000"/>
            </a:solidFill>
          </a:ln>
        </p:spPr>
        <p:txBody>
          <a:bodyPr wrap="square" rtlCol="0">
            <a:spAutoFit/>
          </a:bodyPr>
          <a:lstStyle/>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Previous data from HERMES,COMPASS</a:t>
            </a:r>
          </a:p>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New landscape of TMD distributions</a:t>
            </a:r>
          </a:p>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Access to orbital angular momentum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bwMode="auto">
          <a:xfrm>
            <a:off x="388934" y="643467"/>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 </a:t>
            </a:r>
            <a:r>
              <a:rPr lang="en-US" sz="2800" dirty="0" err="1" smtClean="0">
                <a:solidFill>
                  <a:srgbClr val="002060"/>
                </a:solidFill>
                <a:latin typeface="Arial" pitchFamily="34" charset="0"/>
                <a:cs typeface="Arial" pitchFamily="34" charset="0"/>
              </a:rPr>
              <a:t>JLab</a:t>
            </a:r>
            <a:r>
              <a:rPr lang="en-US" sz="2800" dirty="0" smtClean="0">
                <a:solidFill>
                  <a:srgbClr val="002060"/>
                </a:solidFill>
                <a:latin typeface="Arial" pitchFamily="34" charset="0"/>
                <a:cs typeface="Arial" pitchFamily="34" charset="0"/>
              </a:rPr>
              <a:t> context in Nuclear Physics</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12 </a:t>
            </a:r>
            <a:r>
              <a:rPr lang="en-US" sz="2800" dirty="0" err="1" smtClean="0">
                <a:solidFill>
                  <a:srgbClr val="002060"/>
                </a:solidFill>
                <a:latin typeface="Arial" pitchFamily="34" charset="0"/>
                <a:cs typeface="Arial" pitchFamily="34" charset="0"/>
              </a:rPr>
              <a:t>GeV</a:t>
            </a:r>
            <a:r>
              <a:rPr lang="en-US" sz="2800" dirty="0" smtClean="0">
                <a:solidFill>
                  <a:srgbClr val="002060"/>
                </a:solidFill>
                <a:latin typeface="Arial" pitchFamily="34" charset="0"/>
                <a:cs typeface="Arial" pitchFamily="34" charset="0"/>
              </a:rPr>
              <a:t> P</a:t>
            </a:r>
            <a:r>
              <a:rPr kumimoji="0" lang="en-US" sz="2800" b="0" i="0" u="none" strike="noStrike" cap="none" normalizeH="0" dirty="0" smtClean="0">
                <a:ln>
                  <a:noFill/>
                </a:ln>
                <a:solidFill>
                  <a:srgbClr val="002060"/>
                </a:solidFill>
                <a:effectLst/>
                <a:latin typeface="Arial" pitchFamily="34" charset="0"/>
                <a:cs typeface="Arial" pitchFamily="34" charset="0"/>
              </a:rPr>
              <a:t>hysics Program</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phenomenology</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techniques (</a:t>
            </a:r>
            <a:r>
              <a:rPr kumimoji="0" lang="en-US" sz="2800" b="0" i="0" u="none" strike="noStrike" cap="none" normalizeH="0" dirty="0" err="1" smtClean="0">
                <a:ln>
                  <a:noFill/>
                </a:ln>
                <a:solidFill>
                  <a:srgbClr val="002060"/>
                </a:solidFill>
                <a:effectLst/>
                <a:latin typeface="Arial" pitchFamily="34" charset="0"/>
                <a:cs typeface="Arial" pitchFamily="34" charset="0"/>
              </a:rPr>
              <a:t>theory+exp</a:t>
            </a:r>
            <a:r>
              <a:rPr kumimoji="0" lang="en-US" sz="2800" b="0" i="0" u="none" strike="noStrike" cap="none" normalizeH="0" dirty="0" smtClean="0">
                <a:ln>
                  <a:noFill/>
                </a:ln>
                <a:solidFill>
                  <a:srgbClr val="002060"/>
                </a:solidFill>
                <a:effectLst/>
                <a:latin typeface="Arial" pitchFamily="34" charset="0"/>
                <a:cs typeface="Arial" pitchFamily="34" charset="0"/>
              </a:rPr>
              <a:t>)</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standard model tests</a:t>
            </a:r>
            <a:endParaRPr kumimoji="0" lang="en-US" sz="2800" b="0" i="0" u="none" strike="noStrike" cap="none" normalizeH="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kumimoji="0" lang="en-US" sz="2800" b="0" i="0" u="none" strike="noStrike" cap="none" normalizeH="0" baseline="0" dirty="0" smtClean="0">
                <a:ln>
                  <a:noFill/>
                </a:ln>
                <a:solidFill>
                  <a:srgbClr val="002060"/>
                </a:solidFill>
                <a:effectLst/>
                <a:latin typeface="Arial" pitchFamily="34" charset="0"/>
                <a:cs typeface="Arial" pitchFamily="34" charset="0"/>
              </a:rPr>
              <a:t>MEIC</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Outlook</a:t>
            </a:r>
            <a:endParaRPr kumimoji="0" lang="en-US" sz="2400" b="0" i="0" u="none" strike="noStrike" cap="none" normalizeH="0" baseline="0" dirty="0" smtClean="0">
              <a:ln>
                <a:noFill/>
              </a:ln>
              <a:solidFill>
                <a:srgbClr val="002060"/>
              </a:solidFill>
              <a:effectLst/>
              <a:latin typeface="Times" pitchFamily="18" charset="0"/>
            </a:endParaRPr>
          </a:p>
        </p:txBody>
      </p:sp>
      <p:sp>
        <p:nvSpPr>
          <p:cNvPr id="7" name="Rectangle 6"/>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effectLst/>
                <a:latin typeface="Arial" pitchFamily="34" charset="0"/>
                <a:cs typeface="Arial" pitchFamily="34" charset="0"/>
              </a:rPr>
              <a:t>Outline</a:t>
            </a:r>
          </a:p>
        </p:txBody>
      </p:sp>
      <p:sp>
        <p:nvSpPr>
          <p:cNvPr id="4" name="Right Arrow 3"/>
          <p:cNvSpPr/>
          <p:nvPr/>
        </p:nvSpPr>
        <p:spPr bwMode="auto">
          <a:xfrm>
            <a:off x="5341934" y="2133600"/>
            <a:ext cx="1058866" cy="1176867"/>
          </a:xfrm>
          <a:prstGeom prst="rightArrow">
            <a:avLst/>
          </a:prstGeom>
          <a:gradFill flip="none" rotWithShape="1">
            <a:gsLst>
              <a:gs pos="0">
                <a:srgbClr val="5E9EFF"/>
              </a:gs>
              <a:gs pos="39999">
                <a:srgbClr val="85C2FF"/>
              </a:gs>
              <a:gs pos="70000">
                <a:srgbClr val="C4D6EB"/>
              </a:gs>
              <a:gs pos="100000">
                <a:srgbClr val="FFEBFA"/>
              </a:gs>
            </a:gsLst>
            <a:lin ang="2700000" scaled="0"/>
            <a:tileRect/>
          </a:gradFill>
          <a:ln w="9525" cap="flat" cmpd="sng" algn="ctr">
            <a:solidFill>
              <a:schemeClr val="tx1"/>
            </a:solid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6480896" y="2133600"/>
            <a:ext cx="2518638" cy="1200329"/>
          </a:xfrm>
          <a:prstGeom prst="rect">
            <a:avLst/>
          </a:prstGeom>
          <a:noFill/>
        </p:spPr>
        <p:txBody>
          <a:bodyPr wrap="none" rtlCol="0">
            <a:spAutoFit/>
          </a:bodyPr>
          <a:lstStyle/>
          <a:p>
            <a:r>
              <a:rPr lang="en-US" sz="3600" b="1" dirty="0" smtClean="0">
                <a:solidFill>
                  <a:srgbClr val="002060"/>
                </a:solidFill>
                <a:latin typeface="Arial" pitchFamily="34" charset="0"/>
                <a:cs typeface="Arial" pitchFamily="34" charset="0"/>
              </a:rPr>
              <a:t>Discovery </a:t>
            </a:r>
          </a:p>
          <a:p>
            <a:r>
              <a:rPr lang="en-US" sz="3600" b="1" dirty="0" smtClean="0">
                <a:solidFill>
                  <a:srgbClr val="002060"/>
                </a:solidFill>
                <a:latin typeface="Arial" pitchFamily="34" charset="0"/>
                <a:cs typeface="Arial" pitchFamily="34" charset="0"/>
              </a:rPr>
              <a:t>Potential</a:t>
            </a:r>
          </a:p>
        </p:txBody>
      </p:sp>
      <p:sp>
        <p:nvSpPr>
          <p:cNvPr id="10" name="Rectangle 9"/>
          <p:cNvSpPr/>
          <p:nvPr/>
        </p:nvSpPr>
        <p:spPr>
          <a:xfrm>
            <a:off x="-160334" y="2505670"/>
            <a:ext cx="1608134" cy="923330"/>
          </a:xfrm>
          <a:prstGeom prst="rect">
            <a:avLst/>
          </a:prstGeom>
          <a:noFill/>
        </p:spPr>
        <p:txBody>
          <a:bodyPr wrap="none" lIns="91440" tIns="45720" rIns="91440" bIns="45720">
            <a:spAutoFit/>
            <a:scene3d>
              <a:camera prst="isometricRightUp"/>
              <a:lightRig rig="threePt" dir="t"/>
            </a:scene3d>
          </a:bodyPr>
          <a:lstStyle/>
          <a:p>
            <a:pPr algn="ctr"/>
            <a:r>
              <a:rPr lang="en-US" sz="5200" b="1" cap="none" spc="0" dirty="0" smtClean="0">
                <a:ln w="10541" cmpd="sng">
                  <a:solidFill>
                    <a:schemeClr val="accent1">
                      <a:shade val="88000"/>
                      <a:satMod val="110000"/>
                    </a:schemeClr>
                  </a:solidFill>
                  <a:prstDash val="solid"/>
                </a:ln>
                <a:solidFill>
                  <a:srgbClr val="C00000"/>
                </a:solidFill>
                <a:effectLst/>
                <a:latin typeface="Arial" pitchFamily="34" charset="0"/>
                <a:cs typeface="Arial" pitchFamily="34" charset="0"/>
              </a:rPr>
              <a:t>New</a:t>
            </a:r>
            <a:endParaRPr lang="en-US" sz="5200" b="1" cap="none" spc="0" dirty="0">
              <a:ln w="10541" cmpd="sng">
                <a:solidFill>
                  <a:schemeClr val="accent1">
                    <a:shade val="88000"/>
                    <a:satMod val="110000"/>
                  </a:schemeClr>
                </a:solidFill>
                <a:prstDash val="solid"/>
              </a:ln>
              <a:solidFill>
                <a:srgbClr val="C00000"/>
              </a:solidFill>
              <a:effectLst/>
              <a:latin typeface="Arial" pitchFamily="34" charset="0"/>
              <a:cs typeface="Arial" pitchFamily="34" charset="0"/>
            </a:endParaRPr>
          </a:p>
        </p:txBody>
      </p:sp>
      <p:sp>
        <p:nvSpPr>
          <p:cNvPr id="9" name="TextBox 8"/>
          <p:cNvSpPr txBox="1"/>
          <p:nvPr/>
        </p:nvSpPr>
        <p:spPr>
          <a:xfrm>
            <a:off x="152400" y="5791200"/>
            <a:ext cx="8785482"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Note: Recent Accomplishments, Accelerator S&amp;T, Theory/Computation</a:t>
            </a:r>
          </a:p>
          <a:p>
            <a:r>
              <a:rPr lang="en-US" sz="2000" b="1" dirty="0" smtClean="0">
                <a:solidFill>
                  <a:srgbClr val="002060"/>
                </a:solidFill>
                <a:latin typeface="Arial" pitchFamily="34" charset="0"/>
                <a:cs typeface="Arial" pitchFamily="34" charset="0"/>
              </a:rPr>
              <a:t>to be covered in following talks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sz="3600" dirty="0" smtClean="0">
                <a:solidFill>
                  <a:srgbClr val="C00000"/>
                </a:solidFill>
              </a:rPr>
              <a:t>SIDIS Studies with 12 </a:t>
            </a:r>
            <a:r>
              <a:rPr lang="en-US" sz="3600" dirty="0" err="1" smtClean="0">
                <a:solidFill>
                  <a:srgbClr val="C00000"/>
                </a:solidFill>
              </a:rPr>
              <a:t>GeV</a:t>
            </a:r>
            <a:r>
              <a:rPr lang="en-US" sz="3600" dirty="0" smtClean="0">
                <a:solidFill>
                  <a:srgbClr val="C00000"/>
                </a:solidFill>
              </a:rPr>
              <a:t> at </a:t>
            </a:r>
            <a:r>
              <a:rPr lang="en-US" sz="3600" dirty="0" err="1" smtClean="0">
                <a:solidFill>
                  <a:srgbClr val="C00000"/>
                </a:solidFill>
              </a:rPr>
              <a:t>JLab</a:t>
            </a:r>
            <a:endParaRPr lang="en-US" sz="3600" dirty="0">
              <a:solidFill>
                <a:srgbClr val="C00000"/>
              </a:solidFill>
            </a:endParaRPr>
          </a:p>
        </p:txBody>
      </p:sp>
      <p:sp>
        <p:nvSpPr>
          <p:cNvPr id="3" name="TextBox 2"/>
          <p:cNvSpPr txBox="1"/>
          <p:nvPr/>
        </p:nvSpPr>
        <p:spPr>
          <a:xfrm>
            <a:off x="152400" y="609600"/>
            <a:ext cx="5492209" cy="5940088"/>
          </a:xfrm>
          <a:prstGeom prst="rect">
            <a:avLst/>
          </a:prstGeom>
          <a:noFill/>
        </p:spPr>
        <p:txBody>
          <a:bodyPr wrap="none" rtlCol="0">
            <a:spAutoFit/>
          </a:bodyPr>
          <a:lstStyle/>
          <a:p>
            <a:pPr marL="342900" indent="-342900">
              <a:buClr>
                <a:srgbClr val="C00000"/>
              </a:buClr>
            </a:pPr>
            <a:endParaRPr lang="en-US" sz="20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2000" b="1" dirty="0" smtClean="0">
                <a:solidFill>
                  <a:srgbClr val="002060"/>
                </a:solidFill>
                <a:latin typeface="Arial" pitchFamily="34" charset="0"/>
                <a:cs typeface="Arial" pitchFamily="34" charset="0"/>
              </a:rPr>
              <a:t> </a:t>
            </a:r>
            <a:r>
              <a:rPr lang="en-US" sz="3200" b="1" dirty="0" smtClean="0">
                <a:solidFill>
                  <a:srgbClr val="002060"/>
                </a:solidFill>
                <a:latin typeface="Arial" pitchFamily="34" charset="0"/>
                <a:cs typeface="Arial" pitchFamily="34" charset="0"/>
              </a:rPr>
              <a:t>CLAS12 in Hall B</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General survey, medium </a:t>
            </a:r>
            <a:r>
              <a:rPr lang="en-US" sz="2400" dirty="0" err="1" smtClean="0">
                <a:solidFill>
                  <a:srgbClr val="002060"/>
                </a:solidFill>
                <a:latin typeface="Arial" pitchFamily="34" charset="0"/>
                <a:cs typeface="Arial" pitchFamily="34" charset="0"/>
              </a:rPr>
              <a:t>lumi</a:t>
            </a:r>
            <a:endParaRPr lang="en-US" sz="36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SHMS- HMS in Hall C</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L-T studies, precise </a:t>
            </a:r>
            <a:r>
              <a:rPr lang="en-US" sz="2400" dirty="0" smtClean="0">
                <a:solidFill>
                  <a:srgbClr val="002060"/>
                </a:solidFill>
                <a:latin typeface="Symbol" pitchFamily="18" charset="2"/>
                <a:cs typeface="Arial" pitchFamily="34" charset="0"/>
              </a:rPr>
              <a:t>p</a:t>
            </a:r>
            <a:r>
              <a:rPr lang="en-US" sz="2400" baseline="30000" dirty="0" smtClean="0">
                <a:solidFill>
                  <a:srgbClr val="002060"/>
                </a:solidFill>
                <a:latin typeface="Arial" pitchFamily="34" charset="0"/>
                <a:cs typeface="Arial" pitchFamily="34" charset="0"/>
              </a:rPr>
              <a:t>+</a:t>
            </a:r>
            <a:r>
              <a:rPr lang="en-US" sz="2400" dirty="0" smtClean="0">
                <a:solidFill>
                  <a:srgbClr val="002060"/>
                </a:solidFill>
                <a:latin typeface="Arial" pitchFamily="34" charset="0"/>
                <a:cs typeface="Arial" pitchFamily="34" charset="0"/>
              </a:rPr>
              <a:t>/</a:t>
            </a:r>
            <a:r>
              <a:rPr lang="en-US" sz="2400" dirty="0" smtClean="0">
                <a:solidFill>
                  <a:srgbClr val="002060"/>
                </a:solidFill>
                <a:latin typeface="Symbol" pitchFamily="18" charset="2"/>
                <a:cs typeface="Arial" pitchFamily="34" charset="0"/>
              </a:rPr>
              <a:t>p</a:t>
            </a:r>
            <a:r>
              <a:rPr lang="en-US" sz="2400" baseline="30000" dirty="0" smtClean="0">
                <a:solidFill>
                  <a:srgbClr val="002060"/>
                </a:solidFill>
                <a:latin typeface="Arial" pitchFamily="34" charset="0"/>
                <a:cs typeface="Arial" pitchFamily="34" charset="0"/>
              </a:rPr>
              <a:t>-</a:t>
            </a:r>
            <a:r>
              <a:rPr lang="en-US" sz="2400" dirty="0" smtClean="0">
                <a:solidFill>
                  <a:srgbClr val="002060"/>
                </a:solidFill>
                <a:latin typeface="Arial" pitchFamily="34" charset="0"/>
                <a:cs typeface="Arial" pitchFamily="34" charset="0"/>
              </a:rPr>
              <a:t> ratios</a:t>
            </a:r>
          </a:p>
          <a:p>
            <a:pPr>
              <a:buClr>
                <a:srgbClr val="C00000"/>
              </a:buCl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SBS in Hall A</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High x, High Q</a:t>
            </a:r>
            <a:r>
              <a:rPr lang="en-US" sz="2400" baseline="30000" dirty="0" smtClean="0">
                <a:solidFill>
                  <a:srgbClr val="002060"/>
                </a:solidFill>
                <a:latin typeface="Arial" pitchFamily="34" charset="0"/>
                <a:cs typeface="Arial" pitchFamily="34" charset="0"/>
              </a:rPr>
              <a:t>2</a:t>
            </a:r>
            <a:r>
              <a:rPr lang="en-US" sz="2400" dirty="0" smtClean="0">
                <a:solidFill>
                  <a:srgbClr val="002060"/>
                </a:solidFill>
                <a:latin typeface="Arial" pitchFamily="34" charset="0"/>
                <a:cs typeface="Arial" pitchFamily="34" charset="0"/>
              </a:rPr>
              <a:t>, 2-3D</a:t>
            </a:r>
            <a:endParaRPr lang="en-US" sz="32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SOLID in Hall A </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High </a:t>
            </a:r>
            <a:r>
              <a:rPr lang="en-US" sz="2400" dirty="0" err="1" smtClean="0">
                <a:solidFill>
                  <a:srgbClr val="002060"/>
                </a:solidFill>
                <a:latin typeface="Arial" pitchFamily="34" charset="0"/>
                <a:cs typeface="Arial" pitchFamily="34" charset="0"/>
              </a:rPr>
              <a:t>Lumi</a:t>
            </a:r>
            <a:r>
              <a:rPr lang="en-US" sz="2400" dirty="0" smtClean="0">
                <a:solidFill>
                  <a:srgbClr val="002060"/>
                </a:solidFill>
                <a:latin typeface="Arial" pitchFamily="34" charset="0"/>
                <a:cs typeface="Arial" pitchFamily="34" charset="0"/>
              </a:rPr>
              <a:t> and acceptance – 4D</a:t>
            </a:r>
            <a:endParaRPr lang="en-US" sz="3200" b="1" dirty="0" smtClean="0">
              <a:solidFill>
                <a:srgbClr val="002060"/>
              </a:solidFill>
              <a:latin typeface="Arial" pitchFamily="34" charset="0"/>
              <a:cs typeface="Arial" pitchFamily="34" charset="0"/>
            </a:endParaRPr>
          </a:p>
        </p:txBody>
      </p:sp>
      <p:pic>
        <p:nvPicPr>
          <p:cNvPr id="4" name="Picture 3"/>
          <p:cNvPicPr>
            <a:picLocks noChangeAspect="1" noChangeArrowheads="1"/>
          </p:cNvPicPr>
          <p:nvPr/>
        </p:nvPicPr>
        <p:blipFill>
          <a:blip r:embed="rId2" cstate="print"/>
          <a:srcRect l="5313" t="17673" r="10429" b="24149"/>
          <a:stretch>
            <a:fillRect/>
          </a:stretch>
        </p:blipFill>
        <p:spPr bwMode="auto">
          <a:xfrm>
            <a:off x="4191000" y="3657600"/>
            <a:ext cx="2922545" cy="1905000"/>
          </a:xfrm>
          <a:prstGeom prst="rect">
            <a:avLst/>
          </a:prstGeom>
          <a:ln>
            <a:noFill/>
          </a:ln>
          <a:effectLst>
            <a:outerShdw blurRad="292100" dist="139700" dir="2700000" algn="tl" rotWithShape="0">
              <a:srgbClr val="333333">
                <a:alpha val="65000"/>
              </a:srgbClr>
            </a:outerShdw>
          </a:effectLst>
        </p:spPr>
      </p:pic>
      <p:pic>
        <p:nvPicPr>
          <p:cNvPr id="5" name="Picture 1"/>
          <p:cNvPicPr>
            <a:picLocks noChangeAspect="1" noChangeArrowheads="1"/>
          </p:cNvPicPr>
          <p:nvPr/>
        </p:nvPicPr>
        <p:blipFill>
          <a:blip r:embed="rId3" cstate="print"/>
          <a:srcRect/>
          <a:stretch>
            <a:fillRect/>
          </a:stretch>
        </p:blipFill>
        <p:spPr bwMode="auto">
          <a:xfrm>
            <a:off x="6629400" y="4886640"/>
            <a:ext cx="2286000" cy="154039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Picture 5"/>
          <p:cNvPicPr/>
          <p:nvPr/>
        </p:nvPicPr>
        <p:blipFill>
          <a:blip r:embed="rId4" cstate="print"/>
          <a:srcRect/>
          <a:stretch>
            <a:fillRect/>
          </a:stretch>
        </p:blipFill>
        <p:spPr bwMode="auto">
          <a:xfrm>
            <a:off x="6203576" y="2362200"/>
            <a:ext cx="2178424"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 name="Picture 3"/>
          <p:cNvPicPr>
            <a:picLocks noChangeAspect="1"/>
          </p:cNvPicPr>
          <p:nvPr/>
        </p:nvPicPr>
        <p:blipFill>
          <a:blip r:embed="rId5" cstate="print"/>
          <a:srcRect l="20206" t="10916" r="12640" b="15477"/>
          <a:stretch>
            <a:fillRect/>
          </a:stretch>
        </p:blipFill>
        <p:spPr bwMode="auto">
          <a:xfrm>
            <a:off x="5281585" y="914400"/>
            <a:ext cx="1728815" cy="13668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21"/>
          <p:cNvSpPr/>
          <p:nvPr/>
        </p:nvSpPr>
        <p:spPr bwMode="auto">
          <a:xfrm>
            <a:off x="41945" y="2971800"/>
            <a:ext cx="9025156" cy="3124200"/>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245" name="Text Box 5"/>
          <p:cNvSpPr txBox="1">
            <a:spLocks noChangeArrowheads="1"/>
          </p:cNvSpPr>
          <p:nvPr/>
        </p:nvSpPr>
        <p:spPr bwMode="auto">
          <a:xfrm>
            <a:off x="66675" y="76200"/>
            <a:ext cx="9077325" cy="628650"/>
          </a:xfrm>
          <a:prstGeom prst="rect">
            <a:avLst/>
          </a:prstGeom>
          <a:noFill/>
          <a:ln w="9525">
            <a:noFill/>
            <a:round/>
            <a:headEnd/>
            <a:tailEnd/>
          </a:ln>
          <a:effectLst/>
        </p:spPr>
        <p:txBody>
          <a:bodyPr lIns="90000" tIns="46800" rIns="90000" bIns="46800"/>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i="1" dirty="0" err="1" smtClean="0">
                <a:latin typeface="Arial"/>
              </a:rPr>
              <a:t>Qweak</a:t>
            </a:r>
            <a:endParaRPr lang="en-US" sz="3600" b="1" i="1" dirty="0">
              <a:latin typeface="Arial"/>
            </a:endParaRPr>
          </a:p>
        </p:txBody>
      </p:sp>
      <p:grpSp>
        <p:nvGrpSpPr>
          <p:cNvPr id="2" name="Group 12"/>
          <p:cNvGrpSpPr/>
          <p:nvPr/>
        </p:nvGrpSpPr>
        <p:grpSpPr>
          <a:xfrm>
            <a:off x="76200" y="3048000"/>
            <a:ext cx="4537745" cy="2971800"/>
            <a:chOff x="417465" y="1077911"/>
            <a:chExt cx="8085166" cy="4997787"/>
          </a:xfrm>
        </p:grpSpPr>
        <p:graphicFrame>
          <p:nvGraphicFramePr>
            <p:cNvPr id="10241" name="Object 1"/>
            <p:cNvGraphicFramePr>
              <a:graphicFrameLocks noChangeAspect="1"/>
            </p:cNvGraphicFramePr>
            <p:nvPr/>
          </p:nvGraphicFramePr>
          <p:xfrm>
            <a:off x="4514842" y="4159242"/>
            <a:ext cx="114300" cy="215900"/>
          </p:xfrm>
          <a:graphic>
            <a:graphicData uri="http://schemas.openxmlformats.org/presentationml/2006/ole">
              <p:oleObj spid="_x0000_s219138" r:id="rId4" imgW="114120" imgH="215640" progId="Equation.3">
                <p:embed/>
              </p:oleObj>
            </a:graphicData>
          </a:graphic>
        </p:graphicFrame>
        <p:pic>
          <p:nvPicPr>
            <p:cNvPr id="10242" name="Picture 2"/>
            <p:cNvPicPr>
              <a:picLocks noChangeAspect="1" noChangeArrowheads="1"/>
            </p:cNvPicPr>
            <p:nvPr/>
          </p:nvPicPr>
          <p:blipFill>
            <a:blip r:embed="rId5" cstate="print"/>
            <a:srcRect t="10065" b="5560"/>
            <a:stretch>
              <a:fillRect/>
            </a:stretch>
          </p:blipFill>
          <p:spPr bwMode="auto">
            <a:xfrm>
              <a:off x="617535" y="1077911"/>
              <a:ext cx="7881924" cy="4983153"/>
            </a:xfrm>
            <a:prstGeom prst="rect">
              <a:avLst/>
            </a:prstGeom>
            <a:noFill/>
            <a:ln w="9525">
              <a:noFill/>
              <a:round/>
              <a:headEnd/>
              <a:tailEnd/>
            </a:ln>
            <a:effectLst/>
          </p:spPr>
        </p:pic>
        <p:sp>
          <p:nvSpPr>
            <p:cNvPr id="10243" name="Rectangle 3"/>
            <p:cNvSpPr>
              <a:spLocks noChangeArrowheads="1"/>
            </p:cNvSpPr>
            <p:nvPr/>
          </p:nvSpPr>
          <p:spPr bwMode="auto">
            <a:xfrm>
              <a:off x="632723" y="5867736"/>
              <a:ext cx="658812" cy="207962"/>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4" name="Rectangle 4"/>
            <p:cNvSpPr>
              <a:spLocks noChangeArrowheads="1"/>
            </p:cNvSpPr>
            <p:nvPr/>
          </p:nvSpPr>
          <p:spPr bwMode="auto">
            <a:xfrm>
              <a:off x="7843820" y="5838960"/>
              <a:ext cx="658811" cy="209551"/>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6" name="Text Box 6"/>
            <p:cNvSpPr txBox="1">
              <a:spLocks noChangeArrowheads="1"/>
            </p:cNvSpPr>
            <p:nvPr/>
          </p:nvSpPr>
          <p:spPr bwMode="auto">
            <a:xfrm>
              <a:off x="417465" y="1636710"/>
              <a:ext cx="890585"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sp>
          <p:nvSpPr>
            <p:cNvPr id="10247" name="Text Box 7"/>
            <p:cNvSpPr txBox="1">
              <a:spLocks noChangeArrowheads="1"/>
            </p:cNvSpPr>
            <p:nvPr/>
          </p:nvSpPr>
          <p:spPr bwMode="auto">
            <a:xfrm>
              <a:off x="6330311" y="2103098"/>
              <a:ext cx="890587"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cxnSp>
          <p:nvCxnSpPr>
            <p:cNvPr id="10248" name="AutoShape 8"/>
            <p:cNvCxnSpPr>
              <a:cxnSpLocks noChangeShapeType="1"/>
            </p:cNvCxnSpPr>
            <p:nvPr/>
          </p:nvCxnSpPr>
          <p:spPr bwMode="auto">
            <a:xfrm>
              <a:off x="750886" y="2163758"/>
              <a:ext cx="349250" cy="449261"/>
            </a:xfrm>
            <a:prstGeom prst="straightConnector1">
              <a:avLst/>
            </a:prstGeom>
            <a:noFill/>
            <a:ln w="9360">
              <a:solidFill>
                <a:srgbClr val="000000"/>
              </a:solidFill>
              <a:miter lim="800000"/>
              <a:headEnd/>
              <a:tailEnd type="triangle" w="med" len="med"/>
            </a:ln>
            <a:effectLst/>
          </p:spPr>
        </p:cxnSp>
        <p:cxnSp>
          <p:nvCxnSpPr>
            <p:cNvPr id="10249" name="AutoShape 9"/>
            <p:cNvCxnSpPr>
              <a:cxnSpLocks noChangeShapeType="1"/>
            </p:cNvCxnSpPr>
            <p:nvPr/>
          </p:nvCxnSpPr>
          <p:spPr bwMode="auto">
            <a:xfrm flipH="1">
              <a:off x="6432537" y="2640009"/>
              <a:ext cx="338137" cy="895349"/>
            </a:xfrm>
            <a:prstGeom prst="straightConnector1">
              <a:avLst/>
            </a:prstGeom>
            <a:noFill/>
            <a:ln w="9360">
              <a:solidFill>
                <a:srgbClr val="000000"/>
              </a:solidFill>
              <a:miter lim="800000"/>
              <a:headEnd/>
              <a:tailEnd type="triangle" w="med" len="med"/>
            </a:ln>
            <a:effectLst/>
          </p:spPr>
        </p:cxnSp>
        <p:sp>
          <p:nvSpPr>
            <p:cNvPr id="10250" name="Text Box 10"/>
            <p:cNvSpPr txBox="1">
              <a:spLocks noChangeArrowheads="1"/>
            </p:cNvSpPr>
            <p:nvPr/>
          </p:nvSpPr>
          <p:spPr bwMode="auto">
            <a:xfrm>
              <a:off x="2046285" y="5005382"/>
              <a:ext cx="677861" cy="261937"/>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pitchFamily="34" charset="0"/>
                  <a:cs typeface="Arial" pitchFamily="34" charset="0"/>
                </a:rPr>
                <a:t>scanner</a:t>
              </a:r>
            </a:p>
          </p:txBody>
        </p:sp>
        <p:cxnSp>
          <p:nvCxnSpPr>
            <p:cNvPr id="10251" name="AutoShape 11"/>
            <p:cNvCxnSpPr>
              <a:cxnSpLocks noChangeShapeType="1"/>
            </p:cNvCxnSpPr>
            <p:nvPr/>
          </p:nvCxnSpPr>
          <p:spPr bwMode="auto">
            <a:xfrm flipV="1">
              <a:off x="2328863" y="4602163"/>
              <a:ext cx="298450" cy="423862"/>
            </a:xfrm>
            <a:prstGeom prst="straightConnector1">
              <a:avLst/>
            </a:prstGeom>
            <a:noFill/>
            <a:ln w="9360">
              <a:solidFill>
                <a:srgbClr val="000000"/>
              </a:solidFill>
              <a:miter lim="800000"/>
              <a:headEnd/>
              <a:tailEnd type="triangle" w="med" len="med"/>
            </a:ln>
            <a:effectLst/>
          </p:spPr>
        </p:cxnSp>
      </p:grpSp>
      <p:sp>
        <p:nvSpPr>
          <p:cNvPr id="18" name="TextBox 17"/>
          <p:cNvSpPr txBox="1"/>
          <p:nvPr/>
        </p:nvSpPr>
        <p:spPr>
          <a:xfrm>
            <a:off x="304800" y="1038761"/>
            <a:ext cx="3829895" cy="1323439"/>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Precise determination of </a:t>
            </a:r>
          </a:p>
          <a:p>
            <a:r>
              <a:rPr lang="en-US" sz="2000" b="1" dirty="0" smtClean="0">
                <a:solidFill>
                  <a:srgbClr val="002060"/>
                </a:solidFill>
                <a:latin typeface="Arial" pitchFamily="34" charset="0"/>
                <a:cs typeface="Arial" pitchFamily="34" charset="0"/>
              </a:rPr>
              <a:t>the weak charge of the proton</a:t>
            </a:r>
          </a:p>
          <a:p>
            <a:pPr algn="ctr"/>
            <a:r>
              <a:rPr lang="en-US" sz="2000" b="1" dirty="0" err="1" smtClean="0">
                <a:solidFill>
                  <a:srgbClr val="C00000"/>
                </a:solidFill>
                <a:latin typeface="Arial" pitchFamily="34" charset="0"/>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 -2(2C</a:t>
            </a:r>
            <a:r>
              <a:rPr lang="en-US" sz="2000" b="1" baseline="-25000" dirty="0" smtClean="0">
                <a:solidFill>
                  <a:srgbClr val="C00000"/>
                </a:solidFill>
                <a:latin typeface="Arial" pitchFamily="34" charset="0"/>
                <a:cs typeface="Arial" pitchFamily="34" charset="0"/>
              </a:rPr>
              <a:t>1u</a:t>
            </a:r>
            <a:r>
              <a:rPr lang="en-US" sz="2000" b="1" dirty="0" smtClean="0">
                <a:solidFill>
                  <a:srgbClr val="C00000"/>
                </a:solidFill>
                <a:latin typeface="Arial" pitchFamily="34" charset="0"/>
                <a:cs typeface="Arial" pitchFamily="34" charset="0"/>
              </a:rPr>
              <a:t>+C</a:t>
            </a:r>
            <a:r>
              <a:rPr lang="en-US" sz="2000" b="1" baseline="-25000" dirty="0" smtClean="0">
                <a:solidFill>
                  <a:srgbClr val="C00000"/>
                </a:solidFill>
                <a:latin typeface="Arial" pitchFamily="34" charset="0"/>
                <a:cs typeface="Arial" pitchFamily="34" charset="0"/>
              </a:rPr>
              <a:t>1d</a:t>
            </a:r>
            <a:r>
              <a:rPr lang="en-US" sz="2000" b="1" dirty="0" smtClean="0">
                <a:solidFill>
                  <a:srgbClr val="C00000"/>
                </a:solidFill>
                <a:latin typeface="Arial" pitchFamily="34" charset="0"/>
                <a:cs typeface="Arial" pitchFamily="34" charset="0"/>
              </a:rPr>
              <a:t>) </a:t>
            </a:r>
          </a:p>
          <a:p>
            <a:pPr algn="ctr"/>
            <a:r>
              <a:rPr lang="en-US" sz="2000" b="1" dirty="0" smtClean="0">
                <a:solidFill>
                  <a:srgbClr val="C00000"/>
                </a:solidFill>
                <a:latin typeface="Arial" pitchFamily="34" charset="0"/>
                <a:cs typeface="Arial" pitchFamily="34" charset="0"/>
              </a:rPr>
              <a:t>=(1 – 4 sin</a:t>
            </a:r>
            <a:r>
              <a:rPr lang="en-US" sz="2000" b="1" baseline="30000" dirty="0" smtClean="0">
                <a:solidFill>
                  <a:srgbClr val="C00000"/>
                </a:solidFill>
                <a:latin typeface="Arial" pitchFamily="34" charset="0"/>
                <a:cs typeface="Arial" pitchFamily="34" charset="0"/>
              </a:rPr>
              <a:t>2</a:t>
            </a:r>
            <a:r>
              <a:rPr lang="en-US" sz="2000" b="1" dirty="0" smtClean="0">
                <a:solidFill>
                  <a:srgbClr val="C00000"/>
                </a:solidFill>
                <a:latin typeface="Arial" pitchFamily="34" charset="0"/>
                <a:cs typeface="Arial" pitchFamily="34" charset="0"/>
              </a:rPr>
              <a:t> </a:t>
            </a:r>
            <a:r>
              <a:rPr lang="en-US" sz="2000" b="1" dirty="0" err="1" smtClean="0">
                <a:solidFill>
                  <a:srgbClr val="C00000"/>
                </a:solidFill>
                <a:latin typeface="Symbol" pitchFamily="18" charset="2"/>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a:t>
            </a:r>
          </a:p>
        </p:txBody>
      </p:sp>
      <p:pic>
        <p:nvPicPr>
          <p:cNvPr id="19" name="Picture 4"/>
          <p:cNvPicPr>
            <a:picLocks noChangeAspect="1" noChangeArrowheads="1"/>
          </p:cNvPicPr>
          <p:nvPr/>
        </p:nvPicPr>
        <p:blipFill>
          <a:blip r:embed="rId6" cstate="print"/>
          <a:srcRect l="7651" t="13213" r="8261" b="68461"/>
          <a:stretch>
            <a:fillRect/>
          </a:stretch>
        </p:blipFill>
        <p:spPr bwMode="auto">
          <a:xfrm>
            <a:off x="4419600" y="1981200"/>
            <a:ext cx="4648200" cy="762000"/>
          </a:xfrm>
          <a:prstGeom prst="rect">
            <a:avLst/>
          </a:prstGeom>
          <a:ln>
            <a:noFill/>
          </a:ln>
          <a:effectLst>
            <a:outerShdw blurRad="292100" dist="139700" dir="2700000" algn="tl" rotWithShape="0">
              <a:srgbClr val="333333">
                <a:alpha val="65000"/>
              </a:srgbClr>
            </a:outerShdw>
          </a:effectLst>
        </p:spPr>
      </p:pic>
      <p:pic>
        <p:nvPicPr>
          <p:cNvPr id="219139" name="Picture 3"/>
          <p:cNvPicPr>
            <a:picLocks noChangeAspect="1" noChangeArrowheads="1"/>
          </p:cNvPicPr>
          <p:nvPr/>
        </p:nvPicPr>
        <p:blipFill>
          <a:blip r:embed="rId7" cstate="print"/>
          <a:srcRect t="89814" r="44947"/>
          <a:stretch>
            <a:fillRect/>
          </a:stretch>
        </p:blipFill>
        <p:spPr bwMode="auto">
          <a:xfrm>
            <a:off x="5105400" y="990600"/>
            <a:ext cx="3228975" cy="845831"/>
          </a:xfrm>
          <a:prstGeom prst="rect">
            <a:avLst/>
          </a:prstGeom>
          <a:ln>
            <a:noFill/>
          </a:ln>
          <a:effectLst>
            <a:outerShdw blurRad="292100" dist="139700" dir="2700000" algn="tl" rotWithShape="0">
              <a:srgbClr val="333333">
                <a:alpha val="65000"/>
              </a:srgbClr>
            </a:outerShdw>
          </a:effectLst>
        </p:spPr>
      </p:pic>
      <p:pic>
        <p:nvPicPr>
          <p:cNvPr id="21" name="Picture 1"/>
          <p:cNvPicPr>
            <a:picLocks noChangeAspect="1" noChangeArrowheads="1"/>
          </p:cNvPicPr>
          <p:nvPr/>
        </p:nvPicPr>
        <p:blipFill>
          <a:blip r:embed="rId8" cstate="print"/>
          <a:srcRect r="1502"/>
          <a:stretch>
            <a:fillRect/>
          </a:stretch>
        </p:blipFill>
        <p:spPr bwMode="auto">
          <a:xfrm>
            <a:off x="4766345" y="3124199"/>
            <a:ext cx="4239022" cy="2828679"/>
          </a:xfrm>
          <a:prstGeom prst="rect">
            <a:avLst/>
          </a:prstGeom>
          <a:noFill/>
          <a:ln w="9525">
            <a:noFill/>
            <a:miter lim="800000"/>
            <a:headEnd/>
            <a:tailEnd/>
          </a:ln>
        </p:spPr>
      </p:pic>
      <p:sp>
        <p:nvSpPr>
          <p:cNvPr id="20" name="TextBox 19"/>
          <p:cNvSpPr txBox="1"/>
          <p:nvPr/>
        </p:nvSpPr>
        <p:spPr>
          <a:xfrm>
            <a:off x="3962400" y="2971800"/>
            <a:ext cx="824265" cy="338554"/>
          </a:xfrm>
          <a:prstGeom prst="rect">
            <a:avLst/>
          </a:prstGeom>
          <a:solidFill>
            <a:srgbClr val="F4C672"/>
          </a:solidFill>
        </p:spPr>
        <p:txBody>
          <a:bodyPr wrap="none" rtlCol="0">
            <a:spAutoFit/>
          </a:bodyPr>
          <a:lstStyle/>
          <a:p>
            <a:r>
              <a:rPr lang="en-US" sz="1600" dirty="0" smtClean="0">
                <a:solidFill>
                  <a:srgbClr val="C00000"/>
                </a:solidFill>
                <a:latin typeface="Arial" pitchFamily="34" charset="0"/>
                <a:cs typeface="Arial" pitchFamily="34" charset="0"/>
              </a:rPr>
              <a:t>2.2 kW</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915400" cy="838200"/>
          </a:xfrm>
        </p:spPr>
        <p:txBody>
          <a:bodyPr rtlCol="0">
            <a:normAutofit/>
          </a:bodyPr>
          <a:lstStyle/>
          <a:p>
            <a:pPr fontAlgn="auto">
              <a:spcAft>
                <a:spcPts val="0"/>
              </a:spcAft>
              <a:defRPr/>
            </a:pPr>
            <a:r>
              <a:rPr lang="en-US" dirty="0" smtClean="0">
                <a:solidFill>
                  <a:schemeClr val="tx1"/>
                </a:solidFill>
                <a:cs typeface="Arial" pitchFamily="34" charset="0"/>
              </a:rPr>
              <a:t>Future PV Program at </a:t>
            </a:r>
            <a:r>
              <a:rPr lang="en-US" dirty="0" err="1" smtClean="0">
                <a:solidFill>
                  <a:schemeClr val="tx1"/>
                </a:solidFill>
                <a:cs typeface="Arial" pitchFamily="34" charset="0"/>
              </a:rPr>
              <a:t>JLab</a:t>
            </a:r>
            <a:endParaRPr lang="en-US" dirty="0">
              <a:solidFill>
                <a:schemeClr val="tx1"/>
              </a:solidFill>
            </a:endParaRPr>
          </a:p>
        </p:txBody>
      </p:sp>
      <p:sp>
        <p:nvSpPr>
          <p:cNvPr id="39941" name="TextBox 14"/>
          <p:cNvSpPr txBox="1">
            <a:spLocks noChangeArrowheads="1"/>
          </p:cNvSpPr>
          <p:nvPr/>
        </p:nvSpPr>
        <p:spPr bwMode="auto">
          <a:xfrm>
            <a:off x="4822825" y="1524000"/>
            <a:ext cx="4321175" cy="1754326"/>
          </a:xfrm>
          <a:prstGeom prst="rect">
            <a:avLst/>
          </a:prstGeom>
          <a:noFill/>
          <a:ln w="9525">
            <a:noFill/>
            <a:miter lim="800000"/>
            <a:headEnd/>
            <a:tailEnd/>
          </a:ln>
        </p:spPr>
        <p:txBody>
          <a:bodyPr>
            <a:spAutoFit/>
          </a:bodyPr>
          <a:lstStyle/>
          <a:p>
            <a:pPr>
              <a:buClr>
                <a:srgbClr val="FF0000"/>
              </a:buClr>
            </a:pPr>
            <a:r>
              <a:rPr lang="en-US" b="1" dirty="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PV </a:t>
            </a:r>
            <a:r>
              <a:rPr lang="en-US" sz="2000" b="1" dirty="0" err="1">
                <a:solidFill>
                  <a:srgbClr val="002060"/>
                </a:solidFill>
                <a:latin typeface="Arial" pitchFamily="34" charset="0"/>
                <a:cs typeface="Arial" pitchFamily="34" charset="0"/>
              </a:rPr>
              <a:t>Moller</a:t>
            </a:r>
            <a:r>
              <a:rPr lang="en-US" sz="2000" b="1" dirty="0">
                <a:solidFill>
                  <a:srgbClr val="002060"/>
                </a:solidFill>
                <a:latin typeface="Arial" pitchFamily="34" charset="0"/>
                <a:cs typeface="Arial" pitchFamily="34" charset="0"/>
              </a:rPr>
              <a:t> Scattering:</a:t>
            </a:r>
          </a:p>
          <a:p>
            <a:pPr>
              <a:buClr>
                <a:srgbClr val="FF0000"/>
              </a:buClr>
            </a:pPr>
            <a:endParaRPr lang="en-US" sz="1000" dirty="0">
              <a:latin typeface="Arial" pitchFamily="34" charset="0"/>
              <a:cs typeface="Arial" pitchFamily="34" charset="0"/>
            </a:endParaRPr>
          </a:p>
          <a:p>
            <a:pPr>
              <a:buClr>
                <a:srgbClr val="C00000"/>
              </a:buClr>
              <a:buFont typeface="Arial" charset="0"/>
              <a:buChar char="•"/>
            </a:pPr>
            <a:r>
              <a:rPr lang="en-US" sz="2000" dirty="0">
                <a:latin typeface="Arial" pitchFamily="34" charset="0"/>
                <a:cs typeface="Arial" pitchFamily="34" charset="0"/>
              </a:rPr>
              <a:t>   Custom </a:t>
            </a:r>
            <a:r>
              <a:rPr lang="en-US" sz="2000" dirty="0" err="1">
                <a:latin typeface="Arial" pitchFamily="34" charset="0"/>
                <a:cs typeface="Arial" pitchFamily="34" charset="0"/>
              </a:rPr>
              <a:t>Toroidal</a:t>
            </a:r>
            <a:r>
              <a:rPr lang="en-US" sz="2000" dirty="0">
                <a:latin typeface="Arial" pitchFamily="34" charset="0"/>
                <a:cs typeface="Arial" pitchFamily="34" charset="0"/>
              </a:rPr>
              <a:t> Spectrometer</a:t>
            </a:r>
          </a:p>
          <a:p>
            <a:pPr>
              <a:buClr>
                <a:srgbClr val="C00000"/>
              </a:buClr>
              <a:buFont typeface="Arial" charset="0"/>
              <a:buChar char="•"/>
            </a:pPr>
            <a:r>
              <a:rPr lang="en-US" sz="2000" dirty="0">
                <a:latin typeface="Arial" pitchFamily="34" charset="0"/>
                <a:cs typeface="Arial" pitchFamily="34" charset="0"/>
              </a:rPr>
              <a:t>   </a:t>
            </a:r>
            <a:r>
              <a:rPr lang="en-US" sz="2000" dirty="0" smtClean="0">
                <a:latin typeface="Arial" pitchFamily="34" charset="0"/>
                <a:cs typeface="Arial" pitchFamily="34" charset="0"/>
              </a:rPr>
              <a:t>5kW </a:t>
            </a:r>
            <a:r>
              <a:rPr lang="en-US" sz="2000" dirty="0">
                <a:latin typeface="Arial" pitchFamily="34" charset="0"/>
                <a:cs typeface="Arial" pitchFamily="34" charset="0"/>
              </a:rPr>
              <a:t>LH Target</a:t>
            </a:r>
          </a:p>
          <a:p>
            <a:pPr>
              <a:buClr>
                <a:srgbClr val="FF0000"/>
              </a:buClr>
            </a:pPr>
            <a:endParaRPr lang="en-US" sz="2000" dirty="0"/>
          </a:p>
          <a:p>
            <a:endParaRPr lang="en-US" dirty="0"/>
          </a:p>
        </p:txBody>
      </p:sp>
      <p:sp>
        <p:nvSpPr>
          <p:cNvPr id="17" name="Content Placeholder 2"/>
          <p:cNvSpPr txBox="1">
            <a:spLocks/>
          </p:cNvSpPr>
          <p:nvPr/>
        </p:nvSpPr>
        <p:spPr bwMode="auto">
          <a:xfrm>
            <a:off x="152400" y="3886200"/>
            <a:ext cx="4495800" cy="2209800"/>
          </a:xfrm>
          <a:prstGeom prst="rect">
            <a:avLst/>
          </a:prstGeom>
          <a:noFill/>
          <a:ln w="9525">
            <a:noFill/>
            <a:miter lim="800000"/>
            <a:headEnd/>
            <a:tailEnd/>
          </a:ln>
          <a:effectLst/>
        </p:spPr>
        <p:txBody>
          <a:bodyPr/>
          <a:lstStyle/>
          <a:p>
            <a:pPr marL="169863" indent="-169863" fontAlgn="auto">
              <a:spcBef>
                <a:spcPct val="20000"/>
              </a:spcBef>
              <a:spcAft>
                <a:spcPts val="0"/>
              </a:spcAft>
              <a:buClr>
                <a:srgbClr val="FF0000"/>
              </a:buClr>
              <a:defRPr/>
            </a:pPr>
            <a:r>
              <a:rPr lang="en-US" sz="2000" b="1" kern="0" dirty="0">
                <a:solidFill>
                  <a:srgbClr val="002060"/>
                </a:solidFill>
                <a:latin typeface="Arial" pitchFamily="34" charset="0"/>
                <a:cs typeface="Arial" pitchFamily="34" charset="0"/>
              </a:rPr>
              <a:t>SOLID (PVDIS):</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High Luminosity on LD2 and LH2 </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Better than 1% errors for small bins</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Large Q</a:t>
            </a:r>
            <a:r>
              <a:rPr lang="en-US" sz="2000" kern="0" baseline="30000" dirty="0">
                <a:solidFill>
                  <a:srgbClr val="000000"/>
                </a:solidFill>
                <a:latin typeface="Arial" pitchFamily="34" charset="0"/>
                <a:cs typeface="Arial" pitchFamily="34" charset="0"/>
              </a:rPr>
              <a:t>2</a:t>
            </a:r>
            <a:r>
              <a:rPr lang="en-US" sz="2000" kern="0" dirty="0">
                <a:solidFill>
                  <a:srgbClr val="000000"/>
                </a:solidFill>
                <a:latin typeface="Arial" pitchFamily="34" charset="0"/>
                <a:cs typeface="Arial" pitchFamily="34" charset="0"/>
              </a:rPr>
              <a:t> coverage</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x-range 0.25-0.75</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W</a:t>
            </a:r>
            <a:r>
              <a:rPr lang="en-US" sz="2000" kern="0" baseline="30000" dirty="0">
                <a:solidFill>
                  <a:srgbClr val="000000"/>
                </a:solidFill>
                <a:latin typeface="Arial" pitchFamily="34" charset="0"/>
                <a:cs typeface="Arial" pitchFamily="34" charset="0"/>
              </a:rPr>
              <a:t>2</a:t>
            </a:r>
            <a:r>
              <a:rPr lang="en-US" sz="2000" kern="0" dirty="0">
                <a:solidFill>
                  <a:srgbClr val="000000"/>
                </a:solidFill>
                <a:latin typeface="Arial" pitchFamily="34" charset="0"/>
                <a:cs typeface="Arial" pitchFamily="34" charset="0"/>
              </a:rPr>
              <a:t>&gt; 4 </a:t>
            </a:r>
            <a:r>
              <a:rPr lang="en-US" sz="2000" kern="0" dirty="0" smtClean="0">
                <a:solidFill>
                  <a:srgbClr val="000000"/>
                </a:solidFill>
                <a:latin typeface="Arial" pitchFamily="34" charset="0"/>
                <a:cs typeface="Arial" pitchFamily="34" charset="0"/>
              </a:rPr>
              <a:t>GeV</a:t>
            </a:r>
            <a:r>
              <a:rPr lang="en-US" sz="2000" kern="0" baseline="30000" dirty="0" smtClean="0">
                <a:solidFill>
                  <a:srgbClr val="000000"/>
                </a:solidFill>
                <a:latin typeface="Arial" pitchFamily="34" charset="0"/>
                <a:cs typeface="Arial" pitchFamily="34" charset="0"/>
              </a:rPr>
              <a:t>2</a:t>
            </a:r>
            <a:endParaRPr lang="en-US" kern="0" dirty="0">
              <a:solidFill>
                <a:srgbClr val="000000"/>
              </a:solidFill>
              <a:latin typeface="+mn-lt"/>
              <a:cs typeface="+mn-cs"/>
            </a:endParaRPr>
          </a:p>
        </p:txBody>
      </p:sp>
      <p:sp>
        <p:nvSpPr>
          <p:cNvPr id="18" name="Slide Number Placeholder 17"/>
          <p:cNvSpPr>
            <a:spLocks noGrp="1"/>
          </p:cNvSpPr>
          <p:nvPr>
            <p:ph type="sldNum" sz="quarter" idx="4294967295"/>
          </p:nvPr>
        </p:nvSpPr>
        <p:spPr>
          <a:xfrm>
            <a:off x="6553200" y="6356350"/>
            <a:ext cx="1143000" cy="365125"/>
          </a:xfrm>
          <a:prstGeom prst="rect">
            <a:avLst/>
          </a:prstGeom>
        </p:spPr>
        <p:txBody>
          <a:bodyPr/>
          <a:lstStyle/>
          <a:p>
            <a:pPr>
              <a:defRPr/>
            </a:pPr>
            <a:fld id="{0866A32D-AE46-4F36-A583-C114BC3A55BF}" type="slidenum">
              <a:rPr lang="en-US"/>
              <a:pPr>
                <a:defRPr/>
              </a:pPr>
              <a:t>22</a:t>
            </a:fld>
            <a:endParaRPr lang="en-US" dirty="0"/>
          </a:p>
        </p:txBody>
      </p:sp>
      <p:pic>
        <p:nvPicPr>
          <p:cNvPr id="20" name="Picture 3"/>
          <p:cNvPicPr>
            <a:picLocks noChangeAspect="1" noChangeArrowheads="1"/>
          </p:cNvPicPr>
          <p:nvPr/>
        </p:nvPicPr>
        <p:blipFill>
          <a:blip r:embed="rId2" cstate="print"/>
          <a:srcRect/>
          <a:stretch>
            <a:fillRect/>
          </a:stretch>
        </p:blipFill>
        <p:spPr bwMode="auto">
          <a:xfrm>
            <a:off x="4876800" y="3429000"/>
            <a:ext cx="4038600" cy="286155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 name="Picture 2"/>
          <p:cNvPicPr>
            <a:picLocks noChangeAspect="1" noChangeArrowheads="1"/>
          </p:cNvPicPr>
          <p:nvPr/>
        </p:nvPicPr>
        <p:blipFill>
          <a:blip r:embed="rId3" cstate="print"/>
          <a:srcRect/>
          <a:stretch>
            <a:fillRect/>
          </a:stretch>
        </p:blipFill>
        <p:spPr bwMode="auto">
          <a:xfrm>
            <a:off x="149421" y="990600"/>
            <a:ext cx="4498779"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TextBox 9"/>
          <p:cNvSpPr txBox="1"/>
          <p:nvPr/>
        </p:nvSpPr>
        <p:spPr>
          <a:xfrm>
            <a:off x="5715000" y="990600"/>
            <a:ext cx="2404826"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R. Michaels talk</a:t>
            </a:r>
            <a:endParaRPr lang="en-US" sz="2000" b="1" dirty="0" smtClean="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916" name="Picture 28"/>
          <p:cNvPicPr>
            <a:picLocks noChangeAspect="1" noChangeArrowheads="1"/>
          </p:cNvPicPr>
          <p:nvPr/>
        </p:nvPicPr>
        <p:blipFill>
          <a:blip r:embed="rId2" cstate="print"/>
          <a:srcRect t="12141" r="5055" b="2875"/>
          <a:stretch>
            <a:fillRect/>
          </a:stretch>
        </p:blipFill>
        <p:spPr bwMode="auto">
          <a:xfrm>
            <a:off x="1600200" y="1143000"/>
            <a:ext cx="6172200" cy="4267200"/>
          </a:xfrm>
          <a:prstGeom prst="rect">
            <a:avLst/>
          </a:prstGeom>
          <a:ln>
            <a:noFill/>
          </a:ln>
          <a:effectLst>
            <a:outerShdw blurRad="292100" dist="139700" dir="2700000" algn="tl" rotWithShape="0">
              <a:srgbClr val="333333">
                <a:alpha val="65000"/>
              </a:srgbClr>
            </a:outerShdw>
          </a:effectLst>
        </p:spPr>
      </p:pic>
      <p:sp>
        <p:nvSpPr>
          <p:cNvPr id="29698" name="Rectangle 2"/>
          <p:cNvSpPr>
            <a:spLocks noGrp="1" noChangeArrowheads="1"/>
          </p:cNvSpPr>
          <p:nvPr>
            <p:ph type="title"/>
          </p:nvPr>
        </p:nvSpPr>
        <p:spPr>
          <a:xfrm>
            <a:off x="685800" y="0"/>
            <a:ext cx="7772400" cy="685800"/>
          </a:xfrm>
        </p:spPr>
        <p:txBody>
          <a:bodyPr/>
          <a:lstStyle/>
          <a:p>
            <a:pPr eaLnBrk="1" hangingPunct="1">
              <a:defRPr/>
            </a:pPr>
            <a:r>
              <a:rPr lang="en-US" sz="3200" b="1" dirty="0" smtClean="0">
                <a:solidFill>
                  <a:schemeClr val="tx1"/>
                </a:solidFill>
              </a:rPr>
              <a:t>Projected Results</a:t>
            </a:r>
          </a:p>
        </p:txBody>
      </p:sp>
      <p:sp>
        <p:nvSpPr>
          <p:cNvPr id="37913" name="Text Box 10"/>
          <p:cNvSpPr txBox="1">
            <a:spLocks noChangeArrowheads="1"/>
          </p:cNvSpPr>
          <p:nvPr/>
        </p:nvSpPr>
        <p:spPr bwMode="auto">
          <a:xfrm>
            <a:off x="1905000" y="5562600"/>
            <a:ext cx="1676400" cy="400110"/>
          </a:xfrm>
          <a:prstGeom prst="rect">
            <a:avLst/>
          </a:prstGeom>
          <a:solidFill>
            <a:srgbClr val="FFFF00"/>
          </a:solidFill>
          <a:ln w="9525">
            <a:noFill/>
            <a:miter lim="800000"/>
            <a:headEnd/>
            <a:tailEnd/>
          </a:ln>
        </p:spPr>
        <p:txBody>
          <a:bodyPr wrap="square">
            <a:spAutoFit/>
          </a:bodyPr>
          <a:lstStyle/>
          <a:p>
            <a:pPr>
              <a:spcBef>
                <a:spcPct val="50000"/>
              </a:spcBef>
            </a:pPr>
            <a:r>
              <a:rPr lang="en-US" sz="2000" i="1" dirty="0">
                <a:solidFill>
                  <a:srgbClr val="970000"/>
                </a:solidFill>
                <a:latin typeface="Calibri" pitchFamily="34" charset="0"/>
              </a:rPr>
              <a:t> </a:t>
            </a:r>
            <a:r>
              <a:rPr lang="en-US" sz="2000" i="1" dirty="0" err="1">
                <a:solidFill>
                  <a:srgbClr val="00B050"/>
                </a:solidFill>
                <a:latin typeface="Calibri" pitchFamily="34" charset="0"/>
              </a:rPr>
              <a:t>JLab</a:t>
            </a:r>
            <a:r>
              <a:rPr lang="en-US" sz="2000" i="1" dirty="0">
                <a:solidFill>
                  <a:srgbClr val="00B050"/>
                </a:solidFill>
                <a:latin typeface="Calibri" pitchFamily="34" charset="0"/>
              </a:rPr>
              <a:t> </a:t>
            </a:r>
            <a:r>
              <a:rPr lang="en-US" sz="2000" i="1" dirty="0" smtClean="0">
                <a:solidFill>
                  <a:srgbClr val="00B050"/>
                </a:solidFill>
                <a:latin typeface="Calibri" pitchFamily="34" charset="0"/>
              </a:rPr>
              <a:t>program</a:t>
            </a:r>
            <a:endParaRPr lang="en-US" sz="2000" i="1" dirty="0">
              <a:solidFill>
                <a:srgbClr val="00B050"/>
              </a:solidFill>
              <a:latin typeface="Calibri" pitchFamily="34" charset="0"/>
            </a:endParaRPr>
          </a:p>
        </p:txBody>
      </p:sp>
      <p:sp>
        <p:nvSpPr>
          <p:cNvPr id="24587" name="Line 11"/>
          <p:cNvSpPr>
            <a:spLocks noChangeShapeType="1"/>
          </p:cNvSpPr>
          <p:nvPr/>
        </p:nvSpPr>
        <p:spPr bwMode="auto">
          <a:xfrm flipV="1">
            <a:off x="3124200" y="3886200"/>
            <a:ext cx="990600" cy="1676400"/>
          </a:xfrm>
          <a:prstGeom prst="line">
            <a:avLst/>
          </a:prstGeom>
          <a:noFill/>
          <a:ln w="28575">
            <a:solidFill>
              <a:srgbClr val="006400"/>
            </a:solidFill>
            <a:round/>
            <a:headEnd/>
            <a:tailEnd type="triangle" w="med" len="med"/>
          </a:ln>
        </p:spPr>
        <p:txBody>
          <a:bodyPr wrap="none" anchor="ctr"/>
          <a:lstStyle/>
          <a:p>
            <a:endParaRPr lang="en-US"/>
          </a:p>
        </p:txBody>
      </p:sp>
      <p:sp>
        <p:nvSpPr>
          <p:cNvPr id="24588" name="Line 12"/>
          <p:cNvSpPr>
            <a:spLocks noChangeShapeType="1"/>
          </p:cNvSpPr>
          <p:nvPr/>
        </p:nvSpPr>
        <p:spPr bwMode="auto">
          <a:xfrm flipV="1">
            <a:off x="3124200" y="4191000"/>
            <a:ext cx="1219200" cy="1371600"/>
          </a:xfrm>
          <a:prstGeom prst="line">
            <a:avLst/>
          </a:prstGeom>
          <a:noFill/>
          <a:ln w="28575">
            <a:solidFill>
              <a:srgbClr val="006400"/>
            </a:solidFill>
            <a:round/>
            <a:headEnd/>
            <a:tailEnd type="triangle" w="med" len="med"/>
          </a:ln>
        </p:spPr>
        <p:txBody>
          <a:bodyPr wrap="none" anchor="ctr"/>
          <a:lstStyle/>
          <a:p>
            <a:endParaRPr lang="en-US"/>
          </a:p>
        </p:txBody>
      </p:sp>
      <p:sp>
        <p:nvSpPr>
          <p:cNvPr id="24589" name="Line 13"/>
          <p:cNvSpPr>
            <a:spLocks noChangeShapeType="1"/>
          </p:cNvSpPr>
          <p:nvPr/>
        </p:nvSpPr>
        <p:spPr bwMode="auto">
          <a:xfrm flipV="1">
            <a:off x="3124200" y="4495800"/>
            <a:ext cx="1828800" cy="1066800"/>
          </a:xfrm>
          <a:prstGeom prst="line">
            <a:avLst/>
          </a:prstGeom>
          <a:noFill/>
          <a:ln w="28575">
            <a:solidFill>
              <a:srgbClr val="006400"/>
            </a:solidFill>
            <a:round/>
            <a:headEnd/>
            <a:tailEnd type="triangle" w="med" len="med"/>
          </a:ln>
        </p:spPr>
        <p:txBody>
          <a:bodyPr wrap="none" anchor="ctr"/>
          <a:lstStyle/>
          <a:p>
            <a:endParaRPr lang="en-US"/>
          </a:p>
        </p:txBody>
      </p:sp>
      <p:sp>
        <p:nvSpPr>
          <p:cNvPr id="23" name="Slide Number Placeholder 22"/>
          <p:cNvSpPr>
            <a:spLocks noGrp="1"/>
          </p:cNvSpPr>
          <p:nvPr>
            <p:ph type="sldNum" sz="quarter" idx="4294967295"/>
          </p:nvPr>
        </p:nvSpPr>
        <p:spPr>
          <a:xfrm>
            <a:off x="6553200" y="6356350"/>
            <a:ext cx="1066800" cy="365125"/>
          </a:xfrm>
          <a:prstGeom prst="rect">
            <a:avLst/>
          </a:prstGeom>
        </p:spPr>
        <p:txBody>
          <a:bodyPr/>
          <a:lstStyle/>
          <a:p>
            <a:pPr>
              <a:defRPr/>
            </a:pPr>
            <a:fld id="{1F7E4364-E960-41EC-B13B-30410153E510}"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result5.pdf"/>
          <p:cNvPicPr>
            <a:picLocks noChangeAspect="1"/>
          </p:cNvPicPr>
          <p:nvPr/>
        </p:nvPicPr>
        <p:blipFill>
          <a:blip r:embed="rId3" cstate="print"/>
          <a:srcRect l="3175" t="6618" r="3175"/>
          <a:stretch>
            <a:fillRect/>
          </a:stretch>
        </p:blipFill>
        <p:spPr>
          <a:xfrm>
            <a:off x="5334000" y="1600200"/>
            <a:ext cx="3541747" cy="3388817"/>
          </a:xfrm>
          <a:prstGeom prst="rect">
            <a:avLst/>
          </a:prstGeom>
          <a:effectLst>
            <a:outerShdw blurRad="177800" dist="228600" dir="9360000" algn="br" rotWithShape="0">
              <a:prstClr val="black">
                <a:alpha val="40000"/>
              </a:prstClr>
            </a:outerShdw>
          </a:effectLst>
        </p:spPr>
      </p:pic>
      <p:sp>
        <p:nvSpPr>
          <p:cNvPr id="2" name="Rectangle 2"/>
          <p:cNvSpPr txBox="1">
            <a:spLocks noChangeArrowheads="1"/>
          </p:cNvSpPr>
          <p:nvPr/>
        </p:nvSpPr>
        <p:spPr>
          <a:xfrm>
            <a:off x="0" y="0"/>
            <a:ext cx="9144000" cy="746125"/>
          </a:xfrm>
          <a:prstGeom prst="rect">
            <a:avLst/>
          </a:prstGeom>
        </p:spPr>
        <p:txBody>
          <a:bodyPr/>
          <a:lstStyle/>
          <a:p>
            <a:pPr algn="ctr">
              <a:defRPr/>
            </a:pPr>
            <a:r>
              <a:rPr lang="en-US" sz="3600" b="1" kern="0" dirty="0">
                <a:latin typeface="Arial" pitchFamily="34" charset="0"/>
                <a:ea typeface="ＭＳ Ｐゴシック" pitchFamily="34" charset="-128"/>
                <a:cs typeface="Arial" pitchFamily="34" charset="0"/>
              </a:rPr>
              <a:t>New Opportunity: Search for A</a:t>
            </a:r>
            <a:r>
              <a:rPr lang="en-US" sz="3600" b="1" kern="0" dirty="0" smtClean="0">
                <a:latin typeface="Arial" pitchFamily="34" charset="0"/>
                <a:ea typeface="ＭＳ Ｐゴシック" pitchFamily="34" charset="-128"/>
                <a:cs typeface="Arial" pitchFamily="34" charset="0"/>
              </a:rPr>
              <a:t>’ at </a:t>
            </a:r>
            <a:r>
              <a:rPr lang="en-US" sz="3600" b="1" kern="0" dirty="0" err="1" smtClean="0">
                <a:latin typeface="Arial" pitchFamily="34" charset="0"/>
                <a:ea typeface="ＭＳ Ｐゴシック" pitchFamily="34" charset="-128"/>
                <a:cs typeface="Arial" pitchFamily="34" charset="0"/>
              </a:rPr>
              <a:t>JLab</a:t>
            </a:r>
            <a:endParaRPr lang="en-US" sz="3600" b="1" kern="0" dirty="0">
              <a:latin typeface="Arial" pitchFamily="34" charset="0"/>
              <a:ea typeface="ＭＳ Ｐゴシック" pitchFamily="34" charset="-128"/>
              <a:cs typeface="Arial" pitchFamily="34" charset="0"/>
            </a:endParaRPr>
          </a:p>
        </p:txBody>
      </p:sp>
      <p:sp>
        <p:nvSpPr>
          <p:cNvPr id="4" name="Rectangle 4"/>
          <p:cNvSpPr>
            <a:spLocks/>
          </p:cNvSpPr>
          <p:nvPr/>
        </p:nvSpPr>
        <p:spPr bwMode="auto">
          <a:xfrm>
            <a:off x="385763" y="1079500"/>
            <a:ext cx="3716337" cy="1282700"/>
          </a:xfrm>
          <a:prstGeom prst="rect">
            <a:avLst/>
          </a:prstGeom>
          <a:noFill/>
          <a:ln w="12700" cap="flat">
            <a:noFill/>
            <a:miter lim="800000"/>
            <a:headEnd type="none" w="med" len="med"/>
            <a:tailEnd type="none" w="med" len="med"/>
          </a:ln>
        </p:spPr>
        <p:txBody>
          <a:bodyPr lIns="0" tIns="0" rIns="0" bIns="0" anchor="ctr"/>
          <a:lstStyle/>
          <a:p>
            <a:pPr algn="ctr">
              <a:lnSpc>
                <a:spcPct val="90000"/>
              </a:lnSpc>
              <a:defRPr/>
            </a:pPr>
            <a:r>
              <a:rPr lang="en-US" sz="2000" i="1" dirty="0">
                <a:solidFill>
                  <a:srgbClr val="C00000"/>
                </a:solidFill>
                <a:latin typeface="Arial" pitchFamily="34" charset="0"/>
                <a:ea typeface="Symbol" charset="2"/>
                <a:cs typeface="Arial" pitchFamily="34" charset="0"/>
                <a:sym typeface="Times New Roman" charset="0"/>
              </a:rPr>
              <a:t>Search for new forces mediated by ~100 </a:t>
            </a:r>
            <a:r>
              <a:rPr lang="en-US" sz="2000" i="1" dirty="0" err="1">
                <a:solidFill>
                  <a:srgbClr val="C00000"/>
                </a:solidFill>
                <a:latin typeface="Arial" pitchFamily="34" charset="0"/>
                <a:ea typeface="Symbol" charset="2"/>
                <a:cs typeface="Arial" pitchFamily="34" charset="0"/>
                <a:sym typeface="Times New Roman" charset="0"/>
              </a:rPr>
              <a:t>MeV</a:t>
            </a:r>
            <a:r>
              <a:rPr lang="en-US" sz="2000" i="1" dirty="0">
                <a:solidFill>
                  <a:srgbClr val="C00000"/>
                </a:solidFill>
                <a:latin typeface="Arial" pitchFamily="34" charset="0"/>
                <a:ea typeface="Symbol" charset="2"/>
                <a:cs typeface="Arial" pitchFamily="34" charset="0"/>
                <a:sym typeface="Times New Roman" charset="0"/>
              </a:rPr>
              <a:t> vector boson A’ with weak coupling to </a:t>
            </a:r>
            <a:r>
              <a:rPr lang="en-US" sz="2000" i="1" dirty="0" smtClean="0">
                <a:solidFill>
                  <a:srgbClr val="C00000"/>
                </a:solidFill>
                <a:latin typeface="Arial" pitchFamily="34" charset="0"/>
                <a:ea typeface="Symbol" charset="2"/>
                <a:cs typeface="Arial" pitchFamily="34" charset="0"/>
                <a:sym typeface="Times New Roman" charset="0"/>
              </a:rPr>
              <a:t>electrons:</a:t>
            </a:r>
            <a:endParaRPr lang="en-US" sz="2000" i="1" dirty="0">
              <a:solidFill>
                <a:srgbClr val="C00000"/>
              </a:solidFill>
              <a:latin typeface="Arial" pitchFamily="34" charset="0"/>
              <a:ea typeface="Symbol" charset="2"/>
              <a:cs typeface="Arial" pitchFamily="34" charset="0"/>
              <a:sym typeface="Times New Roman" charset="0"/>
            </a:endParaRPr>
          </a:p>
        </p:txBody>
      </p:sp>
      <p:sp>
        <p:nvSpPr>
          <p:cNvPr id="22" name="Rectangle 21"/>
          <p:cNvSpPr/>
          <p:nvPr/>
        </p:nvSpPr>
        <p:spPr>
          <a:xfrm>
            <a:off x="228600" y="5357813"/>
            <a:ext cx="8639175" cy="590931"/>
          </a:xfrm>
          <a:prstGeom prst="rect">
            <a:avLst/>
          </a:prstGeom>
          <a:ln w="38100">
            <a:solidFill>
              <a:srgbClr val="FF0000"/>
            </a:solidFill>
          </a:ln>
        </p:spPr>
        <p:txBody>
          <a:bodyPr wrap="square">
            <a:spAutoFit/>
          </a:bodyPr>
          <a:lstStyle/>
          <a:p>
            <a:pPr>
              <a:lnSpc>
                <a:spcPct val="80000"/>
              </a:lnSpc>
              <a:buFont typeface="Arial" pitchFamily="34" charset="0"/>
              <a:buChar char="•"/>
              <a:defRPr/>
            </a:pPr>
            <a:r>
              <a:rPr lang="en-US" sz="1800" dirty="0" smtClean="0">
                <a:latin typeface="Arial" pitchFamily="34" charset="0"/>
                <a:cs typeface="Arial" pitchFamily="34" charset="0"/>
              </a:rPr>
              <a:t> New </a:t>
            </a:r>
            <a:r>
              <a:rPr lang="en-US" sz="1800" dirty="0">
                <a:latin typeface="Arial" pitchFamily="34" charset="0"/>
                <a:cs typeface="Arial" pitchFamily="34" charset="0"/>
              </a:rPr>
              <a:t>~GeV–scale force carriers are important category of physics beyond the </a:t>
            </a:r>
            <a:r>
              <a:rPr lang="en-US" sz="1800" dirty="0" smtClean="0">
                <a:latin typeface="Arial" pitchFamily="34" charset="0"/>
                <a:cs typeface="Arial" pitchFamily="34" charset="0"/>
              </a:rPr>
              <a:t>SM</a:t>
            </a:r>
            <a:endParaRPr lang="en-US" sz="1800" dirty="0">
              <a:solidFill>
                <a:srgbClr val="FF0000"/>
              </a:solidFill>
              <a:latin typeface="Arial" pitchFamily="34" charset="0"/>
              <a:cs typeface="Arial" pitchFamily="34" charset="0"/>
            </a:endParaRPr>
          </a:p>
          <a:p>
            <a:pPr>
              <a:buFont typeface="Arial" pitchFamily="34" charset="0"/>
              <a:buChar char="•"/>
              <a:defRPr/>
            </a:pPr>
            <a:r>
              <a:rPr lang="en-US" sz="1800" dirty="0">
                <a:latin typeface="Arial" pitchFamily="34" charset="0"/>
                <a:cs typeface="Arial" pitchFamily="34" charset="0"/>
              </a:rPr>
              <a:t> Fixed-target experiments @</a:t>
            </a:r>
            <a:r>
              <a:rPr lang="en-US" sz="1800" dirty="0" err="1">
                <a:latin typeface="Arial" pitchFamily="34" charset="0"/>
                <a:cs typeface="Arial" pitchFamily="34" charset="0"/>
              </a:rPr>
              <a:t>JLab</a:t>
            </a:r>
            <a:r>
              <a:rPr lang="en-US" sz="1800" dirty="0">
                <a:latin typeface="Arial" pitchFamily="34" charset="0"/>
                <a:cs typeface="Arial" pitchFamily="34" charset="0"/>
              </a:rPr>
              <a:t> </a:t>
            </a:r>
            <a:r>
              <a:rPr lang="en-US" sz="1200" dirty="0">
                <a:latin typeface="Arial" pitchFamily="34" charset="0"/>
                <a:cs typeface="Arial" pitchFamily="34" charset="0"/>
              </a:rPr>
              <a:t>(FEL + CEBAF) </a:t>
            </a:r>
            <a:r>
              <a:rPr lang="en-US" sz="1800" dirty="0">
                <a:latin typeface="Arial" pitchFamily="34" charset="0"/>
                <a:cs typeface="Arial" pitchFamily="34" charset="0"/>
              </a:rPr>
              <a:t>have unique capability to explore this</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p:txBody>
      </p:sp>
      <p:sp>
        <p:nvSpPr>
          <p:cNvPr id="23" name="Slide Number Placeholder 22"/>
          <p:cNvSpPr>
            <a:spLocks noGrp="1"/>
          </p:cNvSpPr>
          <p:nvPr>
            <p:ph type="sldNum" sz="quarter" idx="4294967295"/>
          </p:nvPr>
        </p:nvSpPr>
        <p:spPr>
          <a:xfrm>
            <a:off x="6553200" y="6356350"/>
            <a:ext cx="1066800" cy="365125"/>
          </a:xfrm>
          <a:prstGeom prst="rect">
            <a:avLst/>
          </a:prstGeom>
        </p:spPr>
        <p:txBody>
          <a:bodyPr/>
          <a:lstStyle/>
          <a:p>
            <a:pPr>
              <a:defRPr/>
            </a:pPr>
            <a:fld id="{9795706D-2F04-45C2-9358-34199DDB959F}" type="slidenum">
              <a:rPr lang="en-US" smtClean="0"/>
              <a:pPr>
                <a:defRPr/>
              </a:pPr>
              <a:t>24</a:t>
            </a:fld>
            <a:endParaRPr lang="en-US" dirty="0"/>
          </a:p>
        </p:txBody>
      </p:sp>
      <p:grpSp>
        <p:nvGrpSpPr>
          <p:cNvPr id="3" name="Group 25"/>
          <p:cNvGrpSpPr>
            <a:grpSpLocks noChangeAspect="1"/>
          </p:cNvGrpSpPr>
          <p:nvPr/>
        </p:nvGrpSpPr>
        <p:grpSpPr bwMode="auto">
          <a:xfrm>
            <a:off x="6829395" y="1033046"/>
            <a:ext cx="1680268" cy="1252954"/>
            <a:chOff x="3973719" y="1359250"/>
            <a:chExt cx="2209934" cy="1649064"/>
          </a:xfrm>
        </p:grpSpPr>
        <p:sp>
          <p:nvSpPr>
            <p:cNvPr id="28" name="TextBox 27"/>
            <p:cNvSpPr txBox="1"/>
            <p:nvPr/>
          </p:nvSpPr>
          <p:spPr>
            <a:xfrm>
              <a:off x="3973719" y="1359250"/>
              <a:ext cx="2209934" cy="445585"/>
            </a:xfrm>
            <a:prstGeom prst="rect">
              <a:avLst/>
            </a:prstGeom>
            <a:noFill/>
            <a:ln w="25400">
              <a:solidFill>
                <a:srgbClr val="00B050"/>
              </a:solidFill>
            </a:ln>
          </p:spPr>
          <p:txBody>
            <a:bodyPr wrap="none">
              <a:spAutoFit/>
            </a:bodyPr>
            <a:lstStyle/>
            <a:p>
              <a:pPr>
                <a:defRPr/>
              </a:pPr>
              <a:r>
                <a:rPr lang="en-US" sz="1600" b="1" dirty="0">
                  <a:solidFill>
                    <a:srgbClr val="00B050"/>
                  </a:solidFill>
                  <a:latin typeface="Arial" pitchFamily="34" charset="0"/>
                  <a:cs typeface="Arial" pitchFamily="34" charset="0"/>
                </a:rPr>
                <a:t>g – 2 preferred!</a:t>
              </a:r>
            </a:p>
          </p:txBody>
        </p:sp>
        <p:cxnSp>
          <p:nvCxnSpPr>
            <p:cNvPr id="25612" name="Straight Arrow Connector 28"/>
            <p:cNvCxnSpPr>
              <a:cxnSpLocks noChangeShapeType="1"/>
            </p:cNvCxnSpPr>
            <p:nvPr/>
          </p:nvCxnSpPr>
          <p:spPr bwMode="auto">
            <a:xfrm flipH="1">
              <a:off x="4374599" y="1804835"/>
              <a:ext cx="238064" cy="1203479"/>
            </a:xfrm>
            <a:prstGeom prst="straightConnector1">
              <a:avLst/>
            </a:prstGeom>
            <a:noFill/>
            <a:ln w="25400" algn="ctr">
              <a:solidFill>
                <a:srgbClr val="00B050"/>
              </a:solidFill>
              <a:round/>
              <a:headEnd/>
              <a:tailEnd type="triangle" w="lg" len="lg"/>
            </a:ln>
          </p:spPr>
        </p:cxnSp>
      </p:grpSp>
      <p:pic>
        <p:nvPicPr>
          <p:cNvPr id="13" name="Picture 12" descr="AprimeProduction.pdf"/>
          <p:cNvPicPr>
            <a:picLocks noChangeAspect="1"/>
          </p:cNvPicPr>
          <p:nvPr/>
        </p:nvPicPr>
        <p:blipFill>
          <a:blip r:embed="rId4" cstate="print"/>
          <a:stretch>
            <a:fillRect/>
          </a:stretch>
        </p:blipFill>
        <p:spPr>
          <a:xfrm>
            <a:off x="1143000" y="1981200"/>
            <a:ext cx="2914649" cy="2590800"/>
          </a:xfrm>
          <a:prstGeom prst="rect">
            <a:avLst/>
          </a:prstGeom>
          <a:effectLst>
            <a:outerShdw blurRad="50800" dist="38100" dir="13500000" algn="b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sz="4000" dirty="0" smtClean="0">
                <a:solidFill>
                  <a:schemeClr val="tx1"/>
                </a:solidFill>
              </a:rPr>
              <a:t>12 </a:t>
            </a:r>
            <a:r>
              <a:rPr lang="en-US" sz="4000" dirty="0" err="1" smtClean="0">
                <a:solidFill>
                  <a:schemeClr val="tx1"/>
                </a:solidFill>
              </a:rPr>
              <a:t>GeV</a:t>
            </a:r>
            <a:r>
              <a:rPr lang="en-US" sz="4000" dirty="0" smtClean="0">
                <a:solidFill>
                  <a:schemeClr val="tx1"/>
                </a:solidFill>
              </a:rPr>
              <a:t> </a:t>
            </a:r>
            <a:r>
              <a:rPr lang="en-US" sz="4000" dirty="0" err="1" smtClean="0">
                <a:solidFill>
                  <a:schemeClr val="tx1"/>
                </a:solidFill>
              </a:rPr>
              <a:t>JLab</a:t>
            </a:r>
            <a:r>
              <a:rPr lang="en-US" sz="4000" dirty="0" smtClean="0">
                <a:solidFill>
                  <a:schemeClr val="tx1"/>
                </a:solidFill>
              </a:rPr>
              <a:t> – The Potential</a:t>
            </a:r>
            <a:endParaRPr lang="en-US" sz="4000" dirty="0">
              <a:solidFill>
                <a:schemeClr val="tx1"/>
              </a:solidFill>
            </a:endParaRPr>
          </a:p>
        </p:txBody>
      </p:sp>
      <p:sp>
        <p:nvSpPr>
          <p:cNvPr id="3" name="Content Placeholder 2"/>
          <p:cNvSpPr>
            <a:spLocks noGrp="1"/>
          </p:cNvSpPr>
          <p:nvPr>
            <p:ph idx="1"/>
          </p:nvPr>
        </p:nvSpPr>
        <p:spPr>
          <a:xfrm>
            <a:off x="0" y="6248400"/>
            <a:ext cx="8915400" cy="4495800"/>
          </a:xfrm>
        </p:spPr>
        <p:txBody>
          <a:bodyPr/>
          <a:lstStyle/>
          <a:p>
            <a:pPr>
              <a:spcBef>
                <a:spcPts val="0"/>
              </a:spcBef>
              <a:buClr>
                <a:srgbClr val="C00000"/>
              </a:buClr>
              <a:buNone/>
            </a:pPr>
            <a:endParaRPr lang="en-US" sz="2000" dirty="0" smtClean="0">
              <a:solidFill>
                <a:srgbClr val="002060"/>
              </a:solidFill>
            </a:endParaRPr>
          </a:p>
          <a:p>
            <a:pPr>
              <a:spcBef>
                <a:spcPts val="0"/>
              </a:spcBef>
              <a:buClr>
                <a:srgbClr val="C00000"/>
              </a:buClr>
              <a:buNone/>
            </a:pPr>
            <a:endParaRPr lang="en-US" sz="2000" dirty="0" smtClean="0">
              <a:solidFill>
                <a:srgbClr val="002060"/>
              </a:solidFill>
            </a:endParaRPr>
          </a:p>
          <a:p>
            <a:pPr>
              <a:spcBef>
                <a:spcPts val="0"/>
              </a:spcBef>
              <a:buClr>
                <a:srgbClr val="C00000"/>
              </a:buClr>
            </a:pPr>
            <a:endParaRPr lang="en-US" sz="2000" dirty="0" smtClean="0">
              <a:solidFill>
                <a:srgbClr val="002060"/>
              </a:solidFill>
            </a:endParaRPr>
          </a:p>
          <a:p>
            <a:pPr>
              <a:spcBef>
                <a:spcPts val="0"/>
              </a:spcBef>
              <a:buClr>
                <a:srgbClr val="C00000"/>
              </a:buClr>
            </a:pPr>
            <a:endParaRPr lang="en-US" sz="2000" dirty="0" smtClean="0">
              <a:solidFill>
                <a:srgbClr val="002060"/>
              </a:solidFill>
            </a:endParaRPr>
          </a:p>
        </p:txBody>
      </p:sp>
      <p:sp>
        <p:nvSpPr>
          <p:cNvPr id="4" name="TextBox 3"/>
          <p:cNvSpPr txBox="1"/>
          <p:nvPr/>
        </p:nvSpPr>
        <p:spPr>
          <a:xfrm>
            <a:off x="228601"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rgbClr val="002060"/>
                </a:solidFill>
                <a:latin typeface="Arial" pitchFamily="34" charset="0"/>
                <a:cs typeface="Arial" pitchFamily="34" charset="0"/>
              </a:rPr>
              <a:t>Opportunity to discover and study new exotic mesons to elucidate the mechanism of confinement.</a:t>
            </a:r>
          </a:p>
        </p:txBody>
      </p:sp>
      <p:sp>
        <p:nvSpPr>
          <p:cNvPr id="7" name="TextBox 6"/>
          <p:cNvSpPr txBox="1"/>
          <p:nvPr/>
        </p:nvSpPr>
        <p:spPr>
          <a:xfrm>
            <a:off x="304800" y="4114800"/>
            <a:ext cx="77724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Provide stringent new tests of the standard model and extensions, complementing the information obtained at LHC.</a:t>
            </a:r>
          </a:p>
        </p:txBody>
      </p:sp>
      <p:sp>
        <p:nvSpPr>
          <p:cNvPr id="8" name="TextBox 7"/>
          <p:cNvSpPr txBox="1"/>
          <p:nvPr/>
        </p:nvSpPr>
        <p:spPr>
          <a:xfrm>
            <a:off x="304800" y="4953000"/>
            <a:ext cx="86106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a firm basis for higher energy studies with a future </a:t>
            </a:r>
          </a:p>
          <a:p>
            <a:pPr marL="457200" lvl="0" indent="-457200" fontAlgn="base">
              <a:spcAft>
                <a:spcPct val="0"/>
              </a:spcAft>
              <a:buClr>
                <a:srgbClr val="C00000"/>
              </a:buClr>
            </a:pPr>
            <a:r>
              <a:rPr lang="en-US" sz="2000" kern="0" dirty="0" smtClean="0">
                <a:solidFill>
                  <a:schemeClr val="accent5">
                    <a:lumMod val="75000"/>
                  </a:schemeClr>
                </a:solidFill>
                <a:latin typeface="Arial" pitchFamily="34" charset="0"/>
                <a:cs typeface="Arial" pitchFamily="34" charset="0"/>
              </a:rPr>
              <a:t>	</a:t>
            </a:r>
            <a:r>
              <a:rPr lang="en-US" sz="2000" b="1" kern="0" dirty="0" smtClean="0">
                <a:solidFill>
                  <a:schemeClr val="accent5">
                    <a:lumMod val="75000"/>
                  </a:schemeClr>
                </a:solidFill>
                <a:latin typeface="Arial" pitchFamily="34" charset="0"/>
                <a:cs typeface="Arial" pitchFamily="34" charset="0"/>
              </a:rPr>
              <a:t>Electron Ion Collider</a:t>
            </a:r>
          </a:p>
          <a:p>
            <a:endParaRPr lang="en-US" sz="2000" b="1" dirty="0" smtClean="0">
              <a:solidFill>
                <a:schemeClr val="accent5">
                  <a:lumMod val="75000"/>
                </a:schemeClr>
              </a:solidFill>
              <a:latin typeface="Arial" pitchFamily="34" charset="0"/>
              <a:cs typeface="Arial" pitchFamily="34" charset="0"/>
            </a:endParaRPr>
          </a:p>
        </p:txBody>
      </p:sp>
      <p:sp>
        <p:nvSpPr>
          <p:cNvPr id="9" name="TextBox 8"/>
          <p:cNvSpPr txBox="1"/>
          <p:nvPr/>
        </p:nvSpPr>
        <p:spPr>
          <a:xfrm>
            <a:off x="228601"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Opportunity to discover and study new exotic mesons to elucidate the mechanism of confinement.</a:t>
            </a:r>
          </a:p>
        </p:txBody>
      </p:sp>
      <p:sp>
        <p:nvSpPr>
          <p:cNvPr id="12" name="TextBox 11"/>
          <p:cNvSpPr txBox="1"/>
          <p:nvPr/>
        </p:nvSpPr>
        <p:spPr>
          <a:xfrm>
            <a:off x="228600" y="2035314"/>
            <a:ext cx="8382000" cy="707886"/>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Open a new landscape of nucleon tomography, with potential to identify the missing angular momentum.</a:t>
            </a:r>
          </a:p>
        </p:txBody>
      </p:sp>
      <p:sp>
        <p:nvSpPr>
          <p:cNvPr id="13" name="TextBox 12"/>
          <p:cNvSpPr txBox="1"/>
          <p:nvPr/>
        </p:nvSpPr>
        <p:spPr>
          <a:xfrm>
            <a:off x="228600" y="2870537"/>
            <a:ext cx="8382000" cy="1015663"/>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the quantitative foundation for the short-distance behavior in nuclei, underpinning the development of precision nuclear structure studies.</a:t>
            </a:r>
            <a:endParaRPr lang="en-US" sz="2000" b="1" dirty="0" smtClean="0">
              <a:solidFill>
                <a:schemeClr val="accent5">
                  <a:lumMod val="7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9">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2000" fill="hold"/>
                                        <p:tgtEl>
                                          <p:spTgt spid="12">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p:cBhvr override="childStyle">
                                        <p:cTn id="14" dur="2000" fill="hold"/>
                                        <p:tgtEl>
                                          <p:spTgt spid="13">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p:cBhvr override="childStyle">
                                        <p:cTn id="22" dur="2000" fill="hold"/>
                                        <p:tgtEl>
                                          <p:spTgt spid="8">
                                            <p:txEl>
                                              <p:pRg st="0" end="0"/>
                                            </p:txEl>
                                          </p:spTgt>
                                        </p:tgtEl>
                                        <p:attrNameLst>
                                          <p:attrName>style.color</p:attrName>
                                        </p:attrNameLst>
                                      </p:cBhvr>
                                      <p:to>
                                        <a:schemeClr val="accent2"/>
                                      </p:to>
                                    </p:animClr>
                                  </p:childTnLst>
                                </p:cTn>
                              </p:par>
                              <p:par>
                                <p:cTn id="23" presetID="3" presetClass="emph" presetSubtype="2" fill="hold" nodeType="withEffect">
                                  <p:stCondLst>
                                    <p:cond delay="0"/>
                                  </p:stCondLst>
                                  <p:childTnLst>
                                    <p:animClr clrSpc="rgb">
                                      <p:cBhvr override="childStyle">
                                        <p:cTn id="24" dur="2000" fill="hold"/>
                                        <p:tgtEl>
                                          <p:spTgt spid="8">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762000"/>
          </a:xfrm>
        </p:spPr>
        <p:txBody>
          <a:bodyPr>
            <a:normAutofit/>
          </a:bodyPr>
          <a:lstStyle/>
          <a:p>
            <a:r>
              <a:rPr lang="en-US" sz="3600" b="1" dirty="0" smtClean="0">
                <a:solidFill>
                  <a:schemeClr val="tx1"/>
                </a:solidFill>
                <a:latin typeface="Arial" pitchFamily="34" charset="0"/>
                <a:cs typeface="Arial" pitchFamily="34" charset="0"/>
              </a:rPr>
              <a:t>Electron Ion Collider</a:t>
            </a:r>
            <a:endParaRPr lang="en-US" sz="3600" b="1" dirty="0">
              <a:solidFill>
                <a:schemeClr val="tx1"/>
              </a:solidFill>
              <a:latin typeface="Arial" pitchFamily="34" charset="0"/>
              <a:cs typeface="Arial" pitchFamily="34" charset="0"/>
            </a:endParaRPr>
          </a:p>
        </p:txBody>
      </p:sp>
      <p:sp>
        <p:nvSpPr>
          <p:cNvPr id="5" name="Slide Number Placeholder 4"/>
          <p:cNvSpPr>
            <a:spLocks noGrp="1"/>
          </p:cNvSpPr>
          <p:nvPr>
            <p:ph type="sldNum" sz="quarter" idx="4294967295"/>
          </p:nvPr>
        </p:nvSpPr>
        <p:spPr>
          <a:xfrm>
            <a:off x="7848600" y="6356350"/>
            <a:ext cx="1295400" cy="365125"/>
          </a:xfrm>
          <a:prstGeom prst="rect">
            <a:avLst/>
          </a:prstGeom>
        </p:spPr>
        <p:txBody>
          <a:bodyPr/>
          <a:lstStyle/>
          <a:p>
            <a:fld id="{B6BC4B22-FC1C-4CBE-A968-9078E69B637D}" type="slidenum">
              <a:rPr lang="en-US" smtClean="0"/>
              <a:pPr/>
              <a:t>26</a:t>
            </a:fld>
            <a:endParaRPr lang="en-US" dirty="0"/>
          </a:p>
        </p:txBody>
      </p:sp>
      <p:sp>
        <p:nvSpPr>
          <p:cNvPr id="7" name="Rectangle 3"/>
          <p:cNvSpPr txBox="1">
            <a:spLocks noChangeArrowheads="1"/>
          </p:cNvSpPr>
          <p:nvPr/>
        </p:nvSpPr>
        <p:spPr>
          <a:xfrm>
            <a:off x="228600" y="1066800"/>
            <a:ext cx="5005387" cy="3048000"/>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b="1" kern="0" dirty="0">
                <a:solidFill>
                  <a:srgbClr val="C00000"/>
                </a:solidFill>
                <a:latin typeface="Arial" pitchFamily="34" charset="0"/>
                <a:ea typeface="ＭＳ Ｐゴシック" pitchFamily="1" charset="-128"/>
                <a:cs typeface="Arial" pitchFamily="34" charset="0"/>
              </a:rPr>
              <a:t>NSAC 2007 Long-Range Plan:</a:t>
            </a:r>
          </a:p>
          <a:p>
            <a:pPr marL="342900" indent="-342900" eaLnBrk="0" hangingPunct="0">
              <a:lnSpc>
                <a:spcPct val="90000"/>
              </a:lnSpc>
              <a:spcBef>
                <a:spcPts val="600"/>
              </a:spcBef>
              <a:spcAft>
                <a:spcPct val="30000"/>
              </a:spcAft>
              <a:buFont typeface="Wingdings" pitchFamily="2" charset="2"/>
              <a:buNone/>
              <a:defRPr/>
            </a:pPr>
            <a:r>
              <a:rPr lang="en-US" kern="0" dirty="0">
                <a:latin typeface="Arial" pitchFamily="34" charset="0"/>
                <a:ea typeface="ＭＳ Ｐゴシック" pitchFamily="1" charset="-128"/>
                <a:cs typeface="Arial" pitchFamily="34" charset="0"/>
              </a:rPr>
              <a:t>   “An </a:t>
            </a:r>
            <a:r>
              <a:rPr lang="en-US" b="1" kern="0" dirty="0">
                <a:solidFill>
                  <a:srgbClr val="0B2CB7"/>
                </a:solidFill>
                <a:latin typeface="Arial" pitchFamily="34" charset="0"/>
                <a:ea typeface="ＭＳ Ｐゴシック" pitchFamily="1" charset="-128"/>
                <a:cs typeface="Arial" pitchFamily="34" charset="0"/>
              </a:rPr>
              <a:t>Electron-Ion Collider (EIC)</a:t>
            </a:r>
            <a:r>
              <a:rPr lang="en-US" kern="0" dirty="0">
                <a:solidFill>
                  <a:srgbClr val="0B2CB7"/>
                </a:solidFill>
                <a:latin typeface="Arial" pitchFamily="34" charset="0"/>
                <a:ea typeface="ＭＳ Ｐゴシック" pitchFamily="1" charset="-128"/>
                <a:cs typeface="Arial" pitchFamily="34" charset="0"/>
              </a:rPr>
              <a:t> </a:t>
            </a:r>
            <a:r>
              <a:rPr lang="en-US" kern="0" dirty="0">
                <a:latin typeface="Arial" pitchFamily="34" charset="0"/>
                <a:ea typeface="ＭＳ Ｐゴシック" pitchFamily="1" charset="-128"/>
                <a:cs typeface="Arial" pitchFamily="34" charset="0"/>
              </a:rPr>
              <a:t>with </a:t>
            </a:r>
            <a:r>
              <a:rPr lang="en-US" b="1" kern="0" dirty="0">
                <a:solidFill>
                  <a:srgbClr val="C00000"/>
                </a:solidFill>
                <a:latin typeface="Arial" pitchFamily="34" charset="0"/>
                <a:ea typeface="ＭＳ Ｐゴシック" pitchFamily="1" charset="-128"/>
                <a:cs typeface="Arial" pitchFamily="34" charset="0"/>
              </a:rPr>
              <a:t>polarized</a:t>
            </a:r>
            <a:r>
              <a:rPr lang="en-US" kern="0" dirty="0">
                <a:latin typeface="Arial" pitchFamily="34" charset="0"/>
                <a:ea typeface="ＭＳ Ｐゴシック" pitchFamily="1" charset="-128"/>
                <a:cs typeface="Arial" pitchFamily="34" charset="0"/>
              </a:rPr>
              <a:t> beams has been </a:t>
            </a:r>
            <a:r>
              <a:rPr lang="en-US" b="1" kern="0" dirty="0">
                <a:solidFill>
                  <a:srgbClr val="0B2CB7"/>
                </a:solidFill>
                <a:latin typeface="Arial" pitchFamily="34" charset="0"/>
                <a:ea typeface="ＭＳ Ｐゴシック" pitchFamily="1" charset="-128"/>
                <a:cs typeface="Arial" pitchFamily="34" charset="0"/>
              </a:rPr>
              <a:t>embraced by the U.S. nuclear science community</a:t>
            </a:r>
            <a:r>
              <a:rPr lang="en-US" kern="0" dirty="0">
                <a:latin typeface="Arial" pitchFamily="34" charset="0"/>
                <a:ea typeface="ＭＳ Ｐゴシック" pitchFamily="1" charset="-128"/>
                <a:cs typeface="Arial" pitchFamily="34" charset="0"/>
              </a:rPr>
              <a:t> as embodying the vision for </a:t>
            </a:r>
            <a:r>
              <a:rPr lang="en-US" b="1" kern="0" dirty="0">
                <a:solidFill>
                  <a:srgbClr val="0B2CB7"/>
                </a:solidFill>
                <a:latin typeface="Arial" pitchFamily="34" charset="0"/>
                <a:ea typeface="ＭＳ Ｐゴシック" pitchFamily="1" charset="-128"/>
                <a:cs typeface="Arial" pitchFamily="34" charset="0"/>
              </a:rPr>
              <a:t>reaching the next QCD frontier</a:t>
            </a:r>
            <a:r>
              <a:rPr lang="en-US" kern="0" dirty="0">
                <a:latin typeface="Arial" pitchFamily="34" charset="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p>
        </p:txBody>
      </p:sp>
      <p:pic>
        <p:nvPicPr>
          <p:cNvPr id="8" name="Picture 4"/>
          <p:cNvPicPr>
            <a:picLocks noChangeAspect="1" noChangeArrowheads="1"/>
          </p:cNvPicPr>
          <p:nvPr/>
        </p:nvPicPr>
        <p:blipFill>
          <a:blip r:embed="rId3" cstate="print"/>
          <a:srcRect/>
          <a:stretch>
            <a:fillRect/>
          </a:stretch>
        </p:blipFill>
        <p:spPr bwMode="auto">
          <a:xfrm>
            <a:off x="5791200" y="965506"/>
            <a:ext cx="2811462" cy="34589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TextBox 2"/>
          <p:cNvSpPr txBox="1">
            <a:spLocks noChangeArrowheads="1"/>
          </p:cNvSpPr>
          <p:nvPr/>
        </p:nvSpPr>
        <p:spPr bwMode="auto">
          <a:xfrm>
            <a:off x="228600" y="4630341"/>
            <a:ext cx="8763000" cy="1846659"/>
          </a:xfrm>
          <a:prstGeom prst="rect">
            <a:avLst/>
          </a:prstGeom>
          <a:noFill/>
          <a:ln w="9525">
            <a:noFill/>
            <a:miter lim="800000"/>
            <a:headEnd/>
            <a:tailEnd/>
          </a:ln>
        </p:spPr>
        <p:txBody>
          <a:bodyPr wrap="square">
            <a:spAutoFit/>
          </a:bodyPr>
          <a:lstStyle/>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EIC “collaboration” – Milner &amp; </a:t>
            </a:r>
            <a:r>
              <a:rPr lang="en-US" b="1" dirty="0" err="1" smtClean="0">
                <a:solidFill>
                  <a:srgbClr val="002060"/>
                </a:solidFill>
                <a:latin typeface="Arial" pitchFamily="34" charset="0"/>
                <a:ea typeface="ＭＳ Ｐゴシック" pitchFamily="1" charset="-128"/>
                <a:cs typeface="Arial" pitchFamily="34" charset="0"/>
              </a:rPr>
              <a:t>Deshpande</a:t>
            </a:r>
            <a:r>
              <a:rPr lang="en-US" b="1" dirty="0" smtClean="0">
                <a:solidFill>
                  <a:srgbClr val="002060"/>
                </a:solidFill>
                <a:latin typeface="Arial" pitchFamily="34" charset="0"/>
                <a:ea typeface="ＭＳ Ｐゴシック" pitchFamily="1" charset="-128"/>
                <a:cs typeface="Arial" pitchFamily="34" charset="0"/>
              </a:rPr>
              <a:t> contact persons, involves BNL and </a:t>
            </a: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communities</a:t>
            </a:r>
          </a:p>
          <a:p>
            <a:pPr marL="344488" indent="-344488">
              <a:buClr>
                <a:srgbClr val="C00000"/>
              </a:buClr>
              <a:buFont typeface="Arial" pitchFamily="34" charset="0"/>
              <a:buChar char="•"/>
              <a:defRPr/>
            </a:pPr>
            <a:endParaRPr lang="en-US" sz="8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and BNL are both developing “staged” designs</a:t>
            </a:r>
            <a:r>
              <a:rPr lang="en-US" dirty="0" smtClean="0">
                <a:latin typeface="Arial" pitchFamily="34" charset="0"/>
                <a:ea typeface="ＭＳ Ｐゴシック" pitchFamily="1" charset="-128"/>
                <a:cs typeface="Arial" pitchFamily="34" charset="0"/>
              </a:rPr>
              <a:t> </a:t>
            </a:r>
          </a:p>
          <a:p>
            <a:pPr marL="344488" indent="-344488">
              <a:buClr>
                <a:srgbClr val="C00000"/>
              </a:buClr>
              <a:buFont typeface="Arial" pitchFamily="34" charset="0"/>
              <a:buChar char="•"/>
              <a:defRPr/>
            </a:pPr>
            <a:endParaRPr lang="en-US" sz="800" dirty="0" smtClean="0">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EICAC advisory comm. → Montgomery &amp; Aronson (BNL)</a:t>
            </a:r>
          </a:p>
          <a:p>
            <a:pPr marL="344488" indent="-344488">
              <a:buClr>
                <a:srgbClr val="C00000"/>
              </a:buClr>
              <a:buFont typeface="Arial" pitchFamily="34" charset="0"/>
              <a:buChar char="•"/>
              <a:defRPr/>
            </a:pPr>
            <a:endParaRPr lang="en-US" sz="8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Next NSAC Long Range Plan?</a:t>
            </a:r>
            <a:endParaRPr lang="en-US" dirty="0">
              <a:latin typeface="Arial" pitchFamily="34" charset="0"/>
              <a:ea typeface="ＭＳ Ｐゴシック" pitchFamily="1"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381000" y="838200"/>
            <a:ext cx="8528050" cy="3686175"/>
            <a:chOff x="381000" y="1447800"/>
            <a:chExt cx="8528050" cy="3686175"/>
          </a:xfrm>
        </p:grpSpPr>
        <p:pic>
          <p:nvPicPr>
            <p:cNvPr id="14" name="Picture 2" descr="cteq-pdfs-10gev2-liny"/>
            <p:cNvPicPr>
              <a:picLocks noChangeAspect="1" noChangeArrowheads="1"/>
            </p:cNvPicPr>
            <p:nvPr/>
          </p:nvPicPr>
          <p:blipFill>
            <a:blip r:embed="rId2" cstate="print"/>
            <a:srcRect/>
            <a:stretch>
              <a:fillRect/>
            </a:stretch>
          </p:blipFill>
          <p:spPr bwMode="auto">
            <a:xfrm>
              <a:off x="381000" y="2209800"/>
              <a:ext cx="4403725" cy="2914650"/>
            </a:xfrm>
            <a:prstGeom prst="rect">
              <a:avLst/>
            </a:prstGeom>
            <a:ln>
              <a:noFill/>
            </a:ln>
            <a:effectLst>
              <a:outerShdw blurRad="292100" dist="139700" dir="2700000" algn="tl" rotWithShape="0">
                <a:srgbClr val="333333">
                  <a:alpha val="65000"/>
                </a:srgbClr>
              </a:outerShdw>
            </a:effectLst>
          </p:spPr>
        </p:pic>
        <p:pic>
          <p:nvPicPr>
            <p:cNvPr id="8" name="Picture 5"/>
            <p:cNvPicPr>
              <a:picLocks noChangeAspect="1" noChangeArrowheads="1"/>
            </p:cNvPicPr>
            <p:nvPr/>
          </p:nvPicPr>
          <p:blipFill>
            <a:blip r:embed="rId3" cstate="print"/>
            <a:srcRect/>
            <a:stretch>
              <a:fillRect/>
            </a:stretch>
          </p:blipFill>
          <p:spPr bwMode="auto">
            <a:xfrm>
              <a:off x="5943600" y="2209800"/>
              <a:ext cx="2719387" cy="2924175"/>
            </a:xfrm>
            <a:prstGeom prst="rect">
              <a:avLst/>
            </a:prstGeom>
            <a:ln>
              <a:noFill/>
            </a:ln>
            <a:effectLst>
              <a:outerShdw blurRad="292100" dist="139700" dir="2700000" algn="tl" rotWithShape="0">
                <a:srgbClr val="333333">
                  <a:alpha val="65000"/>
                </a:srgbClr>
              </a:outerShdw>
            </a:effectLst>
          </p:spPr>
        </p:pic>
        <p:sp>
          <p:nvSpPr>
            <p:cNvPr id="9" name="Text Box 14"/>
            <p:cNvSpPr txBox="1">
              <a:spLocks noChangeArrowheads="1"/>
            </p:cNvSpPr>
            <p:nvPr/>
          </p:nvSpPr>
          <p:spPr bwMode="auto">
            <a:xfrm>
              <a:off x="7467600" y="3886200"/>
              <a:ext cx="1053494" cy="400110"/>
            </a:xfrm>
            <a:prstGeom prst="rect">
              <a:avLst/>
            </a:prstGeom>
            <a:noFill/>
            <a:ln w="12700">
              <a:noFill/>
              <a:miter lim="800000"/>
              <a:headEnd/>
              <a:tailEnd/>
            </a:ln>
            <a:effectLst/>
          </p:spPr>
          <p:txBody>
            <a:bodyPr wrap="none">
              <a:spAutoFit/>
            </a:bodyPr>
            <a:lstStyle/>
            <a:p>
              <a:pPr>
                <a:defRPr/>
              </a:pPr>
              <a:r>
                <a:rPr lang="en-US" sz="2000" b="1" dirty="0">
                  <a:solidFill>
                    <a:srgbClr val="0070C0"/>
                  </a:solidFill>
                  <a:latin typeface="Arial" pitchFamily="34" charset="0"/>
                  <a:ea typeface="ＭＳ Ｐゴシック" pitchFamily="1" charset="-128"/>
                  <a:cs typeface="Arial" pitchFamily="34" charset="0"/>
                </a:rPr>
                <a:t>12 </a:t>
              </a:r>
              <a:r>
                <a:rPr lang="en-US" sz="2000" b="1" dirty="0" err="1">
                  <a:solidFill>
                    <a:srgbClr val="0070C0"/>
                  </a:solidFill>
                  <a:latin typeface="Arial" pitchFamily="34" charset="0"/>
                  <a:ea typeface="ＭＳ Ｐゴシック" pitchFamily="1" charset="-128"/>
                  <a:cs typeface="Arial" pitchFamily="34" charset="0"/>
                </a:rPr>
                <a:t>GeV</a:t>
              </a:r>
              <a:endParaRPr lang="en-US" sz="2000" b="1" dirty="0">
                <a:solidFill>
                  <a:srgbClr val="0070C0"/>
                </a:solidFill>
                <a:latin typeface="Arial" pitchFamily="34" charset="0"/>
                <a:ea typeface="ＭＳ Ｐゴシック" pitchFamily="1" charset="-128"/>
                <a:cs typeface="Arial" pitchFamily="34" charset="0"/>
              </a:endParaRPr>
            </a:p>
          </p:txBody>
        </p:sp>
        <p:sp>
          <p:nvSpPr>
            <p:cNvPr id="10" name="Line 11"/>
            <p:cNvSpPr>
              <a:spLocks noChangeShapeType="1"/>
            </p:cNvSpPr>
            <p:nvPr/>
          </p:nvSpPr>
          <p:spPr bwMode="auto">
            <a:xfrm rot="21480000">
              <a:off x="6705891" y="3763094"/>
              <a:ext cx="1679575" cy="46038"/>
            </a:xfrm>
            <a:prstGeom prst="line">
              <a:avLst/>
            </a:prstGeom>
            <a:noFill/>
            <a:ln w="76200">
              <a:solidFill>
                <a:srgbClr val="0070C0"/>
              </a:solidFill>
              <a:round/>
              <a:headEnd type="triangle"/>
              <a:tailEnd type="triangle" w="med" len="med"/>
            </a:ln>
          </p:spPr>
          <p:txBody>
            <a:bodyPr/>
            <a:lstStyle/>
            <a:p>
              <a:endParaRPr lang="en-US"/>
            </a:p>
          </p:txBody>
        </p:sp>
        <p:sp>
          <p:nvSpPr>
            <p:cNvPr id="12" name="TextBox 3"/>
            <p:cNvSpPr txBox="1">
              <a:spLocks noChangeArrowheads="1"/>
            </p:cNvSpPr>
            <p:nvPr/>
          </p:nvSpPr>
          <p:spPr bwMode="auto">
            <a:xfrm>
              <a:off x="5410200" y="1447800"/>
              <a:ext cx="3498850"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262FE6"/>
                  </a:solidFill>
                  <a:latin typeface="Arial" pitchFamily="34" charset="0"/>
                  <a:ea typeface="ＭＳ Ｐゴシック" pitchFamily="-107" charset="-128"/>
                  <a:cs typeface="Arial" pitchFamily="34" charset="0"/>
                </a:rPr>
                <a:t>With </a:t>
              </a:r>
              <a:r>
                <a:rPr lang="en-US" sz="1800" dirty="0">
                  <a:solidFill>
                    <a:srgbClr val="262FE6"/>
                  </a:solidFill>
                  <a:latin typeface="Arial" pitchFamily="34" charset="0"/>
                  <a:ea typeface="ＭＳ Ｐゴシック" pitchFamily="-107" charset="-128"/>
                  <a:cs typeface="Arial" pitchFamily="34" charset="0"/>
                </a:rPr>
                <a:t>12 </a:t>
              </a:r>
              <a:r>
                <a:rPr lang="en-US" sz="1800" dirty="0" err="1">
                  <a:solidFill>
                    <a:srgbClr val="262FE6"/>
                  </a:solidFill>
                  <a:latin typeface="Arial" pitchFamily="34" charset="0"/>
                  <a:ea typeface="ＭＳ Ｐゴシック" pitchFamily="-107" charset="-128"/>
                  <a:cs typeface="Arial" pitchFamily="34" charset="0"/>
                </a:rPr>
                <a:t>GeV</a:t>
              </a:r>
              <a:r>
                <a:rPr lang="en-US" sz="1800" dirty="0">
                  <a:solidFill>
                    <a:srgbClr val="262FE6"/>
                  </a:solidFill>
                  <a:latin typeface="Arial" pitchFamily="34" charset="0"/>
                  <a:ea typeface="ＭＳ Ｐゴシック" pitchFamily="-107" charset="-128"/>
                  <a:cs typeface="Arial" pitchFamily="34" charset="0"/>
                </a:rPr>
                <a:t> we study mostly the </a:t>
              </a:r>
              <a:r>
                <a:rPr lang="en-US" sz="1800" u="sng" dirty="0">
                  <a:solidFill>
                    <a:srgbClr val="262FE6"/>
                  </a:solidFill>
                  <a:latin typeface="Arial" pitchFamily="34" charset="0"/>
                  <a:ea typeface="ＭＳ Ｐゴシック" pitchFamily="-107" charset="-128"/>
                  <a:cs typeface="Arial" pitchFamily="34" charset="0"/>
                </a:rPr>
                <a:t>valence quark </a:t>
              </a:r>
              <a:r>
                <a:rPr lang="en-US" sz="1800" u="sng" dirty="0" smtClean="0">
                  <a:solidFill>
                    <a:srgbClr val="262FE6"/>
                  </a:solidFill>
                  <a:latin typeface="Arial" pitchFamily="34" charset="0"/>
                  <a:ea typeface="ＭＳ Ｐゴシック" pitchFamily="-107" charset="-128"/>
                  <a:cs typeface="Arial" pitchFamily="34" charset="0"/>
                </a:rPr>
                <a:t>component</a:t>
              </a:r>
              <a:endParaRPr lang="en-US" sz="1800" dirty="0">
                <a:solidFill>
                  <a:srgbClr val="262FE6"/>
                </a:solidFill>
                <a:latin typeface="Arial" pitchFamily="34" charset="0"/>
                <a:ea typeface="ＭＳ Ｐゴシック" pitchFamily="-107" charset="-128"/>
                <a:cs typeface="Arial" pitchFamily="34" charset="0"/>
              </a:endParaRPr>
            </a:p>
          </p:txBody>
        </p:sp>
        <p:sp>
          <p:nvSpPr>
            <p:cNvPr id="13" name="TextBox 3"/>
            <p:cNvSpPr txBox="1">
              <a:spLocks noChangeArrowheads="1"/>
            </p:cNvSpPr>
            <p:nvPr/>
          </p:nvSpPr>
          <p:spPr bwMode="auto">
            <a:xfrm>
              <a:off x="381000" y="1447800"/>
              <a:ext cx="5056188"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C00000"/>
                  </a:solidFill>
                  <a:latin typeface="Arial" pitchFamily="34" charset="0"/>
                  <a:ea typeface="ＭＳ Ｐゴシック" pitchFamily="-107" charset="-128"/>
                  <a:cs typeface="Arial" pitchFamily="34" charset="0"/>
                </a:rPr>
                <a:t>An </a:t>
              </a:r>
              <a:r>
                <a:rPr lang="en-US" sz="1800" dirty="0">
                  <a:solidFill>
                    <a:srgbClr val="C00000"/>
                  </a:solidFill>
                  <a:latin typeface="Arial" pitchFamily="34" charset="0"/>
                  <a:ea typeface="ＭＳ Ｐゴシック" pitchFamily="-107" charset="-128"/>
                  <a:cs typeface="Arial" pitchFamily="34" charset="0"/>
                </a:rPr>
                <a:t>EIC aims to study the </a:t>
              </a:r>
              <a:r>
                <a:rPr lang="en-US" sz="1800" u="sng" dirty="0">
                  <a:latin typeface="Arial" pitchFamily="34" charset="0"/>
                  <a:ea typeface="ＭＳ Ｐゴシック" pitchFamily="-107" charset="-128"/>
                  <a:cs typeface="Arial" pitchFamily="34" charset="0"/>
                </a:rPr>
                <a:t>sea quarks, gluons, and scale (Q</a:t>
              </a:r>
              <a:r>
                <a:rPr lang="en-US" sz="1800" u="sng" baseline="30000" dirty="0">
                  <a:latin typeface="Arial" pitchFamily="34" charset="0"/>
                  <a:ea typeface="ＭＳ Ｐゴシック" pitchFamily="-107" charset="-128"/>
                  <a:cs typeface="Arial" pitchFamily="34" charset="0"/>
                </a:rPr>
                <a:t>2</a:t>
              </a:r>
              <a:r>
                <a:rPr lang="en-US" sz="1800" u="sng" dirty="0">
                  <a:latin typeface="Arial" pitchFamily="34" charset="0"/>
                  <a:ea typeface="ＭＳ Ｐゴシック" pitchFamily="-107" charset="-128"/>
                  <a:cs typeface="Arial" pitchFamily="34" charset="0"/>
                </a:rPr>
                <a:t>) dependence</a:t>
              </a:r>
              <a:r>
                <a:rPr lang="en-US" sz="1800" dirty="0">
                  <a:solidFill>
                    <a:srgbClr val="FF0000"/>
                  </a:solidFill>
                  <a:latin typeface="Arial" pitchFamily="34" charset="0"/>
                  <a:ea typeface="ＭＳ Ｐゴシック" pitchFamily="-107" charset="-128"/>
                  <a:cs typeface="Arial" pitchFamily="34" charset="0"/>
                </a:rPr>
                <a:t>.  </a:t>
              </a:r>
            </a:p>
          </p:txBody>
        </p:sp>
      </p:grpSp>
      <p:sp>
        <p:nvSpPr>
          <p:cNvPr id="6" name="Title 5"/>
          <p:cNvSpPr>
            <a:spLocks noGrp="1"/>
          </p:cNvSpPr>
          <p:nvPr>
            <p:ph type="title"/>
          </p:nvPr>
        </p:nvSpPr>
        <p:spPr>
          <a:xfrm>
            <a:off x="0" y="0"/>
            <a:ext cx="4038600" cy="762000"/>
          </a:xfrm>
        </p:spPr>
        <p:txBody>
          <a:bodyPr>
            <a:noAutofit/>
          </a:bodyPr>
          <a:lstStyle/>
          <a:p>
            <a:r>
              <a:rPr lang="en-US" b="1" dirty="0" smtClean="0">
                <a:solidFill>
                  <a:schemeClr val="tx1"/>
                </a:solidFill>
                <a:latin typeface="Arial" pitchFamily="34" charset="0"/>
                <a:cs typeface="Arial" pitchFamily="34" charset="0"/>
              </a:rPr>
              <a:t>Into the “sea”:  EIC</a:t>
            </a:r>
            <a:endParaRPr lang="en-US" dirty="0">
              <a:solidFill>
                <a:schemeClr val="tx1"/>
              </a:solidFill>
            </a:endParaRPr>
          </a:p>
        </p:txBody>
      </p:sp>
      <p:sp>
        <p:nvSpPr>
          <p:cNvPr id="15" name="Line 11"/>
          <p:cNvSpPr>
            <a:spLocks noChangeShapeType="1"/>
          </p:cNvSpPr>
          <p:nvPr/>
        </p:nvSpPr>
        <p:spPr bwMode="auto">
          <a:xfrm rot="21480000">
            <a:off x="2057934" y="2773745"/>
            <a:ext cx="1751532" cy="61165"/>
          </a:xfrm>
          <a:prstGeom prst="line">
            <a:avLst/>
          </a:prstGeom>
          <a:noFill/>
          <a:ln w="76200">
            <a:solidFill>
              <a:srgbClr val="C00000"/>
            </a:solidFill>
            <a:round/>
            <a:headEnd type="triangle"/>
            <a:tailEnd type="triangle" w="med" len="med"/>
          </a:ln>
        </p:spPr>
        <p:txBody>
          <a:bodyPr/>
          <a:lstStyle/>
          <a:p>
            <a:endParaRPr lang="en-US"/>
          </a:p>
        </p:txBody>
      </p:sp>
      <p:sp>
        <p:nvSpPr>
          <p:cNvPr id="16" name="Line 11"/>
          <p:cNvSpPr>
            <a:spLocks noChangeShapeType="1"/>
          </p:cNvSpPr>
          <p:nvPr/>
        </p:nvSpPr>
        <p:spPr bwMode="auto">
          <a:xfrm rot="21480000">
            <a:off x="1067110" y="3248303"/>
            <a:ext cx="2746338" cy="65696"/>
          </a:xfrm>
          <a:prstGeom prst="line">
            <a:avLst/>
          </a:prstGeom>
          <a:noFill/>
          <a:ln w="76200">
            <a:solidFill>
              <a:schemeClr val="accent2">
                <a:lumMod val="75000"/>
              </a:schemeClr>
            </a:solidFill>
            <a:round/>
            <a:headEnd type="triangle"/>
            <a:tailEnd type="triangle" w="med" len="med"/>
          </a:ln>
        </p:spPr>
        <p:txBody>
          <a:bodyPr/>
          <a:lstStyle/>
          <a:p>
            <a:endParaRPr lang="en-US"/>
          </a:p>
        </p:txBody>
      </p:sp>
      <p:sp>
        <p:nvSpPr>
          <p:cNvPr id="17" name="TextBox 16"/>
          <p:cNvSpPr txBox="1"/>
          <p:nvPr/>
        </p:nvSpPr>
        <p:spPr>
          <a:xfrm>
            <a:off x="3810000" y="2514600"/>
            <a:ext cx="840295" cy="400110"/>
          </a:xfrm>
          <a:prstGeom prst="rect">
            <a:avLst/>
          </a:prstGeom>
          <a:noFill/>
        </p:spPr>
        <p:txBody>
          <a:bodyPr wrap="none" rtlCol="0">
            <a:spAutoFit/>
          </a:bodyPr>
          <a:lstStyle/>
          <a:p>
            <a:pPr>
              <a:buClr>
                <a:srgbClr val="FF0000"/>
              </a:buClr>
            </a:pPr>
            <a:r>
              <a:rPr lang="en-US" sz="2000" b="1" dirty="0" err="1" smtClean="0">
                <a:solidFill>
                  <a:srgbClr val="C00000"/>
                </a:solidFill>
                <a:latin typeface="Arial" pitchFamily="34" charset="0"/>
                <a:cs typeface="Arial" pitchFamily="34" charset="0"/>
              </a:rPr>
              <a:t>mEIC</a:t>
            </a:r>
            <a:endParaRPr lang="en-US" sz="2000" b="1" dirty="0">
              <a:solidFill>
                <a:srgbClr val="C00000"/>
              </a:solidFill>
              <a:latin typeface="Arial" pitchFamily="34" charset="0"/>
              <a:cs typeface="Arial" pitchFamily="34" charset="0"/>
            </a:endParaRPr>
          </a:p>
        </p:txBody>
      </p:sp>
      <p:sp>
        <p:nvSpPr>
          <p:cNvPr id="18" name="TextBox 17"/>
          <p:cNvSpPr txBox="1"/>
          <p:nvPr/>
        </p:nvSpPr>
        <p:spPr>
          <a:xfrm>
            <a:off x="3883132" y="3048000"/>
            <a:ext cx="612668" cy="400110"/>
          </a:xfrm>
          <a:prstGeom prst="rect">
            <a:avLst/>
          </a:prstGeom>
          <a:noFill/>
        </p:spPr>
        <p:txBody>
          <a:bodyPr wrap="none" rtlCol="0">
            <a:spAutoFit/>
          </a:bodyPr>
          <a:lstStyle/>
          <a:p>
            <a:pPr>
              <a:buClr>
                <a:srgbClr val="FF0000"/>
              </a:buClr>
            </a:pPr>
            <a:r>
              <a:rPr lang="en-US" sz="2000" b="1" dirty="0" smtClean="0">
                <a:solidFill>
                  <a:schemeClr val="accent2">
                    <a:lumMod val="75000"/>
                  </a:schemeClr>
                </a:solidFill>
                <a:latin typeface="Arial" pitchFamily="34" charset="0"/>
                <a:cs typeface="Arial" pitchFamily="34" charset="0"/>
              </a:rPr>
              <a:t>EIC</a:t>
            </a:r>
            <a:endParaRPr lang="en-US" sz="2000" b="1" dirty="0">
              <a:solidFill>
                <a:schemeClr val="accent2">
                  <a:lumMod val="75000"/>
                </a:schemeClr>
              </a:solidFill>
              <a:latin typeface="Arial" pitchFamily="34" charset="0"/>
              <a:cs typeface="Arial" pitchFamily="34" charset="0"/>
            </a:endParaRPr>
          </a:p>
        </p:txBody>
      </p:sp>
      <p:pic>
        <p:nvPicPr>
          <p:cNvPr id="20" name="Picture 3"/>
          <p:cNvPicPr>
            <a:picLocks noChangeAspect="1" noChangeArrowheads="1"/>
          </p:cNvPicPr>
          <p:nvPr/>
        </p:nvPicPr>
        <p:blipFill>
          <a:blip r:embed="rId4" cstate="print"/>
          <a:srcRect l="6720" t="3174" b="3487"/>
          <a:stretch>
            <a:fillRect/>
          </a:stretch>
        </p:blipFill>
        <p:spPr bwMode="auto">
          <a:xfrm>
            <a:off x="1981200" y="3048000"/>
            <a:ext cx="5105400" cy="33528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5943600" y="209490"/>
            <a:ext cx="3123740"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 P. </a:t>
            </a:r>
            <a:r>
              <a:rPr lang="en-US" sz="2000" b="1" dirty="0" err="1" smtClean="0">
                <a:solidFill>
                  <a:srgbClr val="7030A0"/>
                </a:solidFill>
                <a:latin typeface="Arial" pitchFamily="34" charset="0"/>
                <a:cs typeface="Arial" pitchFamily="34" charset="0"/>
                <a:sym typeface="Wingdings 3"/>
              </a:rPr>
              <a:t>Nadel-Turonski</a:t>
            </a:r>
            <a:r>
              <a:rPr lang="en-US" sz="2000" b="1" dirty="0" smtClean="0">
                <a:solidFill>
                  <a:srgbClr val="7030A0"/>
                </a:solidFill>
                <a:latin typeface="Arial" pitchFamily="34" charset="0"/>
                <a:cs typeface="Arial" pitchFamily="34" charset="0"/>
                <a:sym typeface="Wingdings 3"/>
              </a:rPr>
              <a:t> talk</a:t>
            </a:r>
            <a:endParaRPr lang="en-US" sz="2000" b="1" dirty="0" smtClean="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z="3600" dirty="0" smtClean="0">
                <a:solidFill>
                  <a:schemeClr val="tx1"/>
                </a:solidFill>
              </a:rPr>
              <a:t>EIC Science Frontier</a:t>
            </a:r>
            <a:endParaRPr lang="en-US" sz="3600" dirty="0">
              <a:solidFill>
                <a:schemeClr val="tx1"/>
              </a:solidFill>
            </a:endParaRPr>
          </a:p>
        </p:txBody>
      </p:sp>
      <p:sp>
        <p:nvSpPr>
          <p:cNvPr id="3" name="Content Placeholder 2"/>
          <p:cNvSpPr>
            <a:spLocks noGrp="1"/>
          </p:cNvSpPr>
          <p:nvPr>
            <p:ph idx="1"/>
          </p:nvPr>
        </p:nvSpPr>
        <p:spPr>
          <a:xfrm>
            <a:off x="533400" y="1143000"/>
            <a:ext cx="8077200" cy="5334000"/>
          </a:xfrm>
        </p:spPr>
        <p:txBody>
          <a:bodyPr/>
          <a:lstStyle/>
          <a:p>
            <a:pPr>
              <a:buClr>
                <a:srgbClr val="C00000"/>
              </a:buClr>
              <a:buNone/>
            </a:pPr>
            <a:r>
              <a:rPr lang="en-US" b="1" i="1" dirty="0" smtClean="0">
                <a:solidFill>
                  <a:schemeClr val="accent6">
                    <a:lumMod val="75000"/>
                  </a:schemeClr>
                </a:solidFill>
              </a:rPr>
              <a:t>Explore the nuclear landscape </a:t>
            </a:r>
            <a:r>
              <a:rPr lang="en-US" b="1" i="1" u="sng" dirty="0" smtClean="0">
                <a:solidFill>
                  <a:schemeClr val="accent6">
                    <a:lumMod val="75000"/>
                  </a:schemeClr>
                </a:solidFill>
              </a:rPr>
              <a:t>at low x </a:t>
            </a:r>
            <a:r>
              <a:rPr lang="en-US" b="1" i="1" dirty="0" smtClean="0">
                <a:solidFill>
                  <a:schemeClr val="accent6">
                    <a:lumMod val="75000"/>
                  </a:schemeClr>
                </a:solidFill>
              </a:rPr>
              <a:t>to:</a:t>
            </a:r>
          </a:p>
          <a:p>
            <a:pPr>
              <a:buClr>
                <a:srgbClr val="C00000"/>
              </a:buClr>
              <a:buNone/>
            </a:pPr>
            <a:endParaRPr lang="en-US" b="1" i="1" dirty="0" smtClean="0">
              <a:solidFill>
                <a:schemeClr val="accent6">
                  <a:lumMod val="75000"/>
                </a:schemeClr>
              </a:solidFill>
            </a:endParaRPr>
          </a:p>
          <a:p>
            <a:pPr>
              <a:buClr>
                <a:srgbClr val="C00000"/>
              </a:buClr>
            </a:pPr>
            <a:r>
              <a:rPr lang="en-US" b="1" dirty="0" smtClean="0">
                <a:solidFill>
                  <a:schemeClr val="accent6">
                    <a:lumMod val="75000"/>
                  </a:schemeClr>
                </a:solidFill>
              </a:rPr>
              <a:t>Discover the collective effects of gluons in nuclei</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Complete the map of the </a:t>
            </a:r>
            <a:r>
              <a:rPr lang="en-US" b="1" dirty="0" smtClean="0">
                <a:solidFill>
                  <a:schemeClr val="accent6">
                    <a:lumMod val="75000"/>
                  </a:schemeClr>
                </a:solidFill>
              </a:rPr>
              <a:t>spin and spatial structure of sea quarks and gluons in nucleons </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Understand the emergence of </a:t>
            </a:r>
            <a:r>
              <a:rPr lang="en-US" b="1" dirty="0" err="1" smtClean="0">
                <a:solidFill>
                  <a:srgbClr val="002060"/>
                </a:solidFill>
              </a:rPr>
              <a:t>hadronic</a:t>
            </a:r>
            <a:r>
              <a:rPr lang="en-US" b="1" dirty="0" smtClean="0">
                <a:solidFill>
                  <a:srgbClr val="002060"/>
                </a:solidFill>
              </a:rPr>
              <a:t> matter from quarks and gluons</a:t>
            </a:r>
          </a:p>
          <a:p>
            <a:pPr>
              <a:buClr>
                <a:srgbClr val="C00000"/>
              </a:buClr>
              <a:buNone/>
            </a:pPr>
            <a:endParaRPr lang="en-US"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EIC:</a:t>
            </a:r>
            <a:r>
              <a:rPr lang="en-US" dirty="0" smtClean="0"/>
              <a:t> </a:t>
            </a:r>
            <a:r>
              <a:rPr lang="en-US" dirty="0" err="1" smtClean="0"/>
              <a:t>JLab</a:t>
            </a:r>
            <a:r>
              <a:rPr lang="en-US" dirty="0" smtClean="0"/>
              <a:t> Community Leadership</a:t>
            </a:r>
            <a:endParaRPr lang="en-US" dirty="0"/>
          </a:p>
        </p:txBody>
      </p:sp>
      <p:sp>
        <p:nvSpPr>
          <p:cNvPr id="3" name="TextBox 2"/>
          <p:cNvSpPr txBox="1"/>
          <p:nvPr/>
        </p:nvSpPr>
        <p:spPr>
          <a:xfrm>
            <a:off x="304800" y="1371600"/>
            <a:ext cx="8610600" cy="4324261"/>
          </a:xfrm>
          <a:prstGeom prst="rect">
            <a:avLst/>
          </a:prstGeom>
          <a:noFill/>
        </p:spPr>
        <p:txBody>
          <a:bodyPr wrap="square" rtlCol="0">
            <a:spAutoFit/>
          </a:bodyPr>
          <a:lstStyle/>
          <a:p>
            <a:pPr marL="461963" indent="-461963">
              <a:buClr>
                <a:srgbClr val="C00000"/>
              </a:buClr>
              <a:buFont typeface="Arial" pitchFamily="34" charset="0"/>
              <a:buChar char="•"/>
            </a:pPr>
            <a:r>
              <a:rPr lang="en-US" sz="2500" b="1" dirty="0" smtClean="0">
                <a:solidFill>
                  <a:srgbClr val="002060"/>
                </a:solidFill>
                <a:latin typeface="Arial" pitchFamily="34" charset="0"/>
                <a:cs typeface="Arial" pitchFamily="34" charset="0"/>
              </a:rPr>
              <a:t>5 workshops in 2010 organized by </a:t>
            </a:r>
            <a:r>
              <a:rPr lang="en-US" sz="2500" b="1" dirty="0" err="1" smtClean="0">
                <a:solidFill>
                  <a:srgbClr val="002060"/>
                </a:solidFill>
                <a:latin typeface="Arial" pitchFamily="34" charset="0"/>
                <a:cs typeface="Arial" pitchFamily="34" charset="0"/>
              </a:rPr>
              <a:t>JLab</a:t>
            </a:r>
            <a:r>
              <a:rPr lang="en-US" sz="2500" b="1" dirty="0" smtClean="0">
                <a:solidFill>
                  <a:srgbClr val="002060"/>
                </a:solidFill>
                <a:latin typeface="Arial" pitchFamily="34" charset="0"/>
                <a:cs typeface="Arial" pitchFamily="34" charset="0"/>
              </a:rPr>
              <a:t> user community</a:t>
            </a:r>
          </a:p>
          <a:p>
            <a:pPr marL="461963" indent="-461963">
              <a:buClr>
                <a:srgbClr val="C00000"/>
              </a:buClr>
            </a:pPr>
            <a:endParaRPr lang="en-US" sz="2500" b="1" dirty="0" smtClean="0">
              <a:solidFill>
                <a:srgbClr val="002060"/>
              </a:solidFill>
              <a:latin typeface="Arial" pitchFamily="34" charset="0"/>
              <a:cs typeface="Arial" pitchFamily="34" charset="0"/>
            </a:endParaRPr>
          </a:p>
          <a:p>
            <a:pPr marL="461963" indent="-461963">
              <a:buClr>
                <a:srgbClr val="C00000"/>
              </a:buClr>
              <a:buFont typeface="Arial" pitchFamily="34" charset="0"/>
              <a:buChar char="•"/>
            </a:pPr>
            <a:r>
              <a:rPr lang="en-US" sz="2500" b="1" dirty="0" err="1" smtClean="0">
                <a:solidFill>
                  <a:srgbClr val="002060"/>
                </a:solidFill>
                <a:latin typeface="Arial" pitchFamily="34" charset="0"/>
                <a:cs typeface="Arial" pitchFamily="34" charset="0"/>
              </a:rPr>
              <a:t>JLab</a:t>
            </a:r>
            <a:r>
              <a:rPr lang="en-US" sz="2500" b="1" dirty="0" smtClean="0">
                <a:solidFill>
                  <a:srgbClr val="002060"/>
                </a:solidFill>
                <a:latin typeface="Arial" pitchFamily="34" charset="0"/>
                <a:cs typeface="Arial" pitchFamily="34" charset="0"/>
              </a:rPr>
              <a:t> users and staff participated in 2010 INT program</a:t>
            </a:r>
          </a:p>
          <a:p>
            <a:pPr marL="461963" indent="-461963">
              <a:buClr>
                <a:srgbClr val="C00000"/>
              </a:buClr>
            </a:pPr>
            <a:endParaRPr lang="en-US" sz="2500" b="1" dirty="0" smtClean="0">
              <a:solidFill>
                <a:srgbClr val="002060"/>
              </a:solidFill>
              <a:latin typeface="Arial" pitchFamily="34" charset="0"/>
              <a:cs typeface="Arial" pitchFamily="34" charset="0"/>
            </a:endParaRPr>
          </a:p>
          <a:p>
            <a:pPr marL="461963" indent="-461963">
              <a:buClr>
                <a:srgbClr val="C00000"/>
              </a:buClr>
              <a:buFont typeface="Arial" pitchFamily="34" charset="0"/>
              <a:buChar char="•"/>
            </a:pPr>
            <a:r>
              <a:rPr lang="en-US" sz="2500" b="1" dirty="0" smtClean="0">
                <a:solidFill>
                  <a:srgbClr val="002060"/>
                </a:solidFill>
                <a:latin typeface="Arial" pitchFamily="34" charset="0"/>
                <a:cs typeface="Arial" pitchFamily="34" charset="0"/>
              </a:rPr>
              <a:t>We appointed </a:t>
            </a:r>
            <a:r>
              <a:rPr lang="en-US" sz="2500" b="1" dirty="0" err="1" smtClean="0">
                <a:solidFill>
                  <a:srgbClr val="002060"/>
                </a:solidFill>
                <a:latin typeface="Arial" pitchFamily="34" charset="0"/>
                <a:cs typeface="Arial" pitchFamily="34" charset="0"/>
              </a:rPr>
              <a:t>JLab</a:t>
            </a:r>
            <a:r>
              <a:rPr lang="en-US" sz="2500" b="1" dirty="0" smtClean="0">
                <a:solidFill>
                  <a:srgbClr val="002060"/>
                </a:solidFill>
                <a:latin typeface="Arial" pitchFamily="34" charset="0"/>
                <a:cs typeface="Arial" pitchFamily="34" charset="0"/>
              </a:rPr>
              <a:t> users as members of writers/editors of EIC white paper (in preparation)</a:t>
            </a:r>
          </a:p>
          <a:p>
            <a:pPr marL="461963" indent="-461963">
              <a:buClr>
                <a:srgbClr val="C00000"/>
              </a:buClr>
            </a:pPr>
            <a:endParaRPr lang="en-US" sz="2500" b="1" dirty="0" smtClean="0">
              <a:solidFill>
                <a:srgbClr val="002060"/>
              </a:solidFill>
              <a:latin typeface="Arial" pitchFamily="34" charset="0"/>
              <a:cs typeface="Arial" pitchFamily="34" charset="0"/>
            </a:endParaRPr>
          </a:p>
          <a:p>
            <a:pPr marL="461963" indent="-461963">
              <a:buClr>
                <a:srgbClr val="C00000"/>
              </a:buClr>
              <a:buFont typeface="Arial" pitchFamily="34" charset="0"/>
              <a:buChar char="•"/>
            </a:pPr>
            <a:r>
              <a:rPr lang="en-US" sz="2500" b="1" dirty="0" smtClean="0">
                <a:solidFill>
                  <a:srgbClr val="002060"/>
                </a:solidFill>
                <a:latin typeface="Arial" pitchFamily="34" charset="0"/>
                <a:cs typeface="Arial" pitchFamily="34" charset="0"/>
              </a:rPr>
              <a:t>At </a:t>
            </a:r>
            <a:r>
              <a:rPr lang="en-US" sz="2500" b="1" dirty="0" err="1" smtClean="0">
                <a:solidFill>
                  <a:srgbClr val="002060"/>
                </a:solidFill>
                <a:latin typeface="Arial" pitchFamily="34" charset="0"/>
                <a:cs typeface="Arial" pitchFamily="34" charset="0"/>
              </a:rPr>
              <a:t>JLab</a:t>
            </a:r>
            <a:r>
              <a:rPr lang="en-US" sz="2500" b="1" dirty="0" smtClean="0">
                <a:solidFill>
                  <a:srgbClr val="002060"/>
                </a:solidFill>
                <a:latin typeface="Arial" pitchFamily="34" charset="0"/>
                <a:cs typeface="Arial" pitchFamily="34" charset="0"/>
              </a:rPr>
              <a:t> we have fostered a united effort with BNL-RHIC community to move the science case forward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0"/>
            <a:ext cx="7772400" cy="762000"/>
          </a:xfrm>
        </p:spPr>
        <p:txBody>
          <a:bodyPr/>
          <a:lstStyle/>
          <a:p>
            <a:r>
              <a:rPr lang="en-US" dirty="0" smtClean="0">
                <a:solidFill>
                  <a:schemeClr val="tx1"/>
                </a:solidFill>
              </a:rPr>
              <a:t>A Laboratory for Nuclear Science</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1295401" y="1066800"/>
            <a:ext cx="6159940" cy="4729520"/>
          </a:xfrm>
          <a:prstGeom prst="rect">
            <a:avLst/>
          </a:prstGeom>
          <a:noFill/>
          <a:ln w="9525">
            <a:noFill/>
            <a:miter lim="800000"/>
            <a:headEnd/>
            <a:tailEnd/>
          </a:ln>
        </p:spPr>
      </p:pic>
      <p:grpSp>
        <p:nvGrpSpPr>
          <p:cNvPr id="3" name="Group 24"/>
          <p:cNvGrpSpPr/>
          <p:nvPr/>
        </p:nvGrpSpPr>
        <p:grpSpPr>
          <a:xfrm>
            <a:off x="6096000" y="685800"/>
            <a:ext cx="2805576" cy="2612886"/>
            <a:chOff x="6096000" y="685800"/>
            <a:chExt cx="2805576" cy="2612886"/>
          </a:xfrm>
        </p:grpSpPr>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sp>
          <p:nvSpPr>
            <p:cNvPr id="15" name="TextBox 14"/>
            <p:cNvSpPr txBox="1"/>
            <p:nvPr/>
          </p:nvSpPr>
          <p:spPr>
            <a:xfrm>
              <a:off x="6096000" y="2590800"/>
              <a:ext cx="2805576"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Fundamental</a:t>
              </a:r>
            </a:p>
            <a:p>
              <a:r>
                <a:rPr lang="en-US" sz="2000" b="1" dirty="0" smtClean="0">
                  <a:solidFill>
                    <a:srgbClr val="002060"/>
                  </a:solidFill>
                  <a:latin typeface="Arial" pitchFamily="34" charset="0"/>
                  <a:cs typeface="Arial" pitchFamily="34" charset="0"/>
                </a:rPr>
                <a:t>Forces &amp; Symmetries</a:t>
              </a:r>
            </a:p>
          </p:txBody>
        </p:sp>
      </p:grpSp>
      <p:grpSp>
        <p:nvGrpSpPr>
          <p:cNvPr id="5" name="Group 23"/>
          <p:cNvGrpSpPr/>
          <p:nvPr/>
        </p:nvGrpSpPr>
        <p:grpSpPr>
          <a:xfrm>
            <a:off x="3429000" y="4572000"/>
            <a:ext cx="2505814" cy="1847910"/>
            <a:chOff x="3581400" y="990600"/>
            <a:chExt cx="2505814" cy="1847910"/>
          </a:xfrm>
        </p:grpSpPr>
        <p:pic>
          <p:nvPicPr>
            <p:cNvPr id="11" name="Picture 4" descr="ev2_side"/>
            <p:cNvPicPr>
              <a:picLocks noChangeAspect="1" noChangeArrowheads="1"/>
            </p:cNvPicPr>
            <p:nvPr/>
          </p:nvPicPr>
          <p:blipFill>
            <a:blip r:embed="rId4" cstate="print"/>
            <a:srcRect/>
            <a:stretch>
              <a:fillRect/>
            </a:stretch>
          </p:blipFill>
          <p:spPr bwMode="auto">
            <a:xfrm>
              <a:off x="4038600" y="990600"/>
              <a:ext cx="1876324" cy="1447800"/>
            </a:xfrm>
            <a:prstGeom prst="rect">
              <a:avLst/>
            </a:prstGeom>
            <a:noFill/>
            <a:ln w="9525">
              <a:noFill/>
              <a:miter lim="800000"/>
              <a:headEnd/>
              <a:tailEnd/>
            </a:ln>
          </p:spPr>
        </p:pic>
        <p:sp>
          <p:nvSpPr>
            <p:cNvPr id="16" name="TextBox 15"/>
            <p:cNvSpPr txBox="1"/>
            <p:nvPr/>
          </p:nvSpPr>
          <p:spPr>
            <a:xfrm>
              <a:off x="3581400" y="2438400"/>
              <a:ext cx="2505814"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Hadrons from QGP</a:t>
              </a:r>
            </a:p>
          </p:txBody>
        </p:sp>
      </p:grpSp>
      <p:grpSp>
        <p:nvGrpSpPr>
          <p:cNvPr id="6" name="Group 28"/>
          <p:cNvGrpSpPr/>
          <p:nvPr/>
        </p:nvGrpSpPr>
        <p:grpSpPr>
          <a:xfrm>
            <a:off x="609600" y="2743200"/>
            <a:ext cx="2177199" cy="2152710"/>
            <a:chOff x="609600" y="2743200"/>
            <a:chExt cx="2177199" cy="2152710"/>
          </a:xfrm>
        </p:grpSpPr>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sp>
          <p:nvSpPr>
            <p:cNvPr id="18" name="TextBox 17"/>
            <p:cNvSpPr txBox="1"/>
            <p:nvPr/>
          </p:nvSpPr>
          <p:spPr>
            <a:xfrm>
              <a:off x="609600" y="4495800"/>
              <a:ext cx="2177199"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Medical Imaging</a:t>
              </a:r>
            </a:p>
          </p:txBody>
        </p:sp>
      </p:grpSp>
      <p:grpSp>
        <p:nvGrpSpPr>
          <p:cNvPr id="7" name="Group 27"/>
          <p:cNvGrpSpPr/>
          <p:nvPr/>
        </p:nvGrpSpPr>
        <p:grpSpPr>
          <a:xfrm>
            <a:off x="990600" y="4876800"/>
            <a:ext cx="2563522" cy="1600200"/>
            <a:chOff x="1447800" y="4876800"/>
            <a:chExt cx="2563522" cy="1600200"/>
          </a:xfrm>
        </p:grpSpPr>
        <p:pic>
          <p:nvPicPr>
            <p:cNvPr id="12" name="Picture 3" descr="CSSMcover1280x1024lattice"/>
            <p:cNvPicPr>
              <a:picLocks noChangeAspect="1" noChangeArrowheads="1"/>
            </p:cNvPicPr>
            <p:nvPr/>
          </p:nvPicPr>
          <p:blipFill>
            <a:blip r:embed="rId6" cstate="print"/>
            <a:srcRect t="6697"/>
            <a:stretch>
              <a:fillRect/>
            </a:stretch>
          </p:blipFill>
          <p:spPr bwMode="auto">
            <a:xfrm>
              <a:off x="1981200" y="4876800"/>
              <a:ext cx="1676400" cy="1250982"/>
            </a:xfrm>
            <a:prstGeom prst="rect">
              <a:avLst/>
            </a:prstGeom>
            <a:noFill/>
            <a:ln w="9525">
              <a:noFill/>
              <a:miter lim="800000"/>
              <a:headEnd/>
              <a:tailEnd/>
            </a:ln>
          </p:spPr>
        </p:pic>
        <p:sp>
          <p:nvSpPr>
            <p:cNvPr id="19" name="TextBox 18"/>
            <p:cNvSpPr txBox="1"/>
            <p:nvPr/>
          </p:nvSpPr>
          <p:spPr>
            <a:xfrm>
              <a:off x="1447800" y="6076890"/>
              <a:ext cx="2563522"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Quark Confinement</a:t>
              </a:r>
            </a:p>
          </p:txBody>
        </p:sp>
      </p:grpSp>
      <p:grpSp>
        <p:nvGrpSpPr>
          <p:cNvPr id="8" name="Group 26"/>
          <p:cNvGrpSpPr/>
          <p:nvPr/>
        </p:nvGrpSpPr>
        <p:grpSpPr>
          <a:xfrm>
            <a:off x="3429000" y="914400"/>
            <a:ext cx="2749471" cy="1771710"/>
            <a:chOff x="4953000" y="4648200"/>
            <a:chExt cx="2749471" cy="1771710"/>
          </a:xfrm>
        </p:grpSpPr>
        <p:pic>
          <p:nvPicPr>
            <p:cNvPr id="297988" name="Picture 4"/>
            <p:cNvPicPr>
              <a:picLocks noChangeAspect="1" noChangeArrowheads="1"/>
            </p:cNvPicPr>
            <p:nvPr/>
          </p:nvPicPr>
          <p:blipFill>
            <a:blip r:embed="rId7" cstate="print"/>
            <a:srcRect/>
            <a:stretch>
              <a:fillRect/>
            </a:stretch>
          </p:blipFill>
          <p:spPr bwMode="auto">
            <a:xfrm>
              <a:off x="5334000" y="4648200"/>
              <a:ext cx="1657350" cy="1386904"/>
            </a:xfrm>
            <a:prstGeom prst="rect">
              <a:avLst/>
            </a:prstGeom>
            <a:noFill/>
            <a:ln w="9525">
              <a:noFill/>
              <a:miter lim="800000"/>
              <a:headEnd/>
              <a:tailEnd/>
            </a:ln>
          </p:spPr>
        </p:pic>
        <p:sp>
          <p:nvSpPr>
            <p:cNvPr id="20" name="TextBox 19"/>
            <p:cNvSpPr txBox="1"/>
            <p:nvPr/>
          </p:nvSpPr>
          <p:spPr>
            <a:xfrm>
              <a:off x="4953000" y="6019800"/>
              <a:ext cx="2749471"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Structure of Hadrons</a:t>
              </a:r>
            </a:p>
          </p:txBody>
        </p:sp>
      </p:grpSp>
      <p:grpSp>
        <p:nvGrpSpPr>
          <p:cNvPr id="9" name="Group 25"/>
          <p:cNvGrpSpPr/>
          <p:nvPr/>
        </p:nvGrpSpPr>
        <p:grpSpPr>
          <a:xfrm>
            <a:off x="6324600" y="3581400"/>
            <a:ext cx="2523934" cy="1085910"/>
            <a:chOff x="6324600" y="3581400"/>
            <a:chExt cx="2523934" cy="1085910"/>
          </a:xfrm>
        </p:grpSpPr>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1" name="TextBox 20"/>
            <p:cNvSpPr txBox="1"/>
            <p:nvPr/>
          </p:nvSpPr>
          <p:spPr>
            <a:xfrm>
              <a:off x="6324600" y="4267200"/>
              <a:ext cx="2180405"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Accelerator S&amp;T</a:t>
              </a:r>
            </a:p>
          </p:txBody>
        </p:sp>
      </p:grpSp>
      <p:grpSp>
        <p:nvGrpSpPr>
          <p:cNvPr id="22" name="Group 22"/>
          <p:cNvGrpSpPr/>
          <p:nvPr/>
        </p:nvGrpSpPr>
        <p:grpSpPr>
          <a:xfrm>
            <a:off x="762000" y="914400"/>
            <a:ext cx="2655043" cy="1847910"/>
            <a:chOff x="762000" y="914400"/>
            <a:chExt cx="2655043" cy="1847910"/>
          </a:xfrm>
        </p:grpSpPr>
        <p:sp>
          <p:nvSpPr>
            <p:cNvPr id="17" name="TextBox 16"/>
            <p:cNvSpPr txBox="1"/>
            <p:nvPr/>
          </p:nvSpPr>
          <p:spPr>
            <a:xfrm>
              <a:off x="762000" y="2362200"/>
              <a:ext cx="2335896"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Nuclear Structure</a:t>
              </a:r>
            </a:p>
          </p:txBody>
        </p:sp>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grpSp>
      <p:grpSp>
        <p:nvGrpSpPr>
          <p:cNvPr id="23" name="Group 31"/>
          <p:cNvGrpSpPr/>
          <p:nvPr/>
        </p:nvGrpSpPr>
        <p:grpSpPr>
          <a:xfrm>
            <a:off x="6019800" y="4648200"/>
            <a:ext cx="3220753" cy="1771710"/>
            <a:chOff x="6019800" y="4648200"/>
            <a:chExt cx="3220753" cy="1771710"/>
          </a:xfrm>
        </p:grpSpPr>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1" name="TextBox 30"/>
            <p:cNvSpPr txBox="1"/>
            <p:nvPr/>
          </p:nvSpPr>
          <p:spPr>
            <a:xfrm>
              <a:off x="6019800" y="6019800"/>
              <a:ext cx="3220753"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Theory and Computation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97987"/>
                                        </p:tgtEl>
                                      </p:cBhvr>
                                      <p:by x="50000" y="50000"/>
                                    </p:animScale>
                                  </p:childTnLst>
                                </p:cTn>
                              </p:par>
                              <p:par>
                                <p:cTn id="7" presetID="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ectangle 2"/>
          <p:cNvSpPr txBox="1">
            <a:spLocks noChangeArrowheads="1"/>
          </p:cNvSpPr>
          <p:nvPr/>
        </p:nvSpPr>
        <p:spPr>
          <a:xfrm>
            <a:off x="304800" y="0"/>
            <a:ext cx="9067800" cy="685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333FF"/>
                </a:solidFill>
                <a:effectLst/>
                <a:uLnTx/>
                <a:uFillTx/>
                <a:latin typeface="Arial" charset="0"/>
                <a:ea typeface="+mj-ea"/>
                <a:cs typeface="+mj-cs"/>
              </a:rPr>
              <a:t>          </a:t>
            </a:r>
            <a:r>
              <a:rPr kumimoji="0" lang="en-US" sz="4000" b="1" i="0" u="none" strike="noStrike" kern="1200" cap="none" spc="0" normalizeH="0" baseline="0" noProof="0" dirty="0" smtClean="0">
                <a:ln>
                  <a:noFill/>
                </a:ln>
                <a:effectLst/>
                <a:uLnTx/>
                <a:uFillTx/>
                <a:latin typeface="Arial" charset="0"/>
                <a:ea typeface="+mj-ea"/>
                <a:cs typeface="+mj-cs"/>
              </a:rPr>
              <a:t>Medium Energy </a:t>
            </a:r>
            <a:r>
              <a:rPr kumimoji="0" lang="en-US" sz="4000" b="1" i="0" u="none" strike="noStrike" kern="1200" cap="none" spc="0" normalizeH="0" baseline="0" noProof="0" dirty="0" err="1" smtClean="0">
                <a:ln>
                  <a:noFill/>
                </a:ln>
                <a:effectLst/>
                <a:uLnTx/>
                <a:uFillTx/>
                <a:latin typeface="Arial" charset="0"/>
                <a:ea typeface="+mj-ea"/>
                <a:cs typeface="+mj-cs"/>
              </a:rPr>
              <a:t>EIC@JLab</a:t>
            </a:r>
            <a:endParaRPr kumimoji="0" lang="en-US" sz="4000" b="1" i="0" u="none" strike="noStrike" kern="1200" cap="none" spc="0" normalizeH="0" baseline="0" noProof="0" dirty="0" smtClean="0">
              <a:ln>
                <a:noFill/>
              </a:ln>
              <a:effectLst/>
              <a:uLnTx/>
              <a:uFillTx/>
              <a:latin typeface="Arial" charset="0"/>
              <a:ea typeface="+mj-ea"/>
              <a:cs typeface="+mj-cs"/>
            </a:endParaRPr>
          </a:p>
        </p:txBody>
      </p:sp>
      <p:pic>
        <p:nvPicPr>
          <p:cNvPr id="21" name="Picture 1"/>
          <p:cNvPicPr>
            <a:picLocks noChangeAspect="1" noChangeArrowheads="1"/>
          </p:cNvPicPr>
          <p:nvPr/>
        </p:nvPicPr>
        <p:blipFill>
          <a:blip r:embed="rId2" cstate="print"/>
          <a:srcRect/>
          <a:stretch>
            <a:fillRect/>
          </a:stretch>
        </p:blipFill>
        <p:spPr bwMode="auto">
          <a:xfrm>
            <a:off x="0" y="0"/>
            <a:ext cx="1905000" cy="645530"/>
          </a:xfrm>
          <a:prstGeom prst="rect">
            <a:avLst/>
          </a:prstGeom>
          <a:gradFill>
            <a:gsLst>
              <a:gs pos="0">
                <a:srgbClr val="FFEFD1"/>
              </a:gs>
              <a:gs pos="64999">
                <a:srgbClr val="F0EBD5"/>
              </a:gs>
              <a:gs pos="100000">
                <a:srgbClr val="D1C39F"/>
              </a:gs>
            </a:gsLst>
            <a:lin ang="16200000" scaled="0"/>
          </a:gradFill>
          <a:ln w="9525">
            <a:noFill/>
            <a:miter lim="800000"/>
            <a:headEnd/>
            <a:tailEnd/>
          </a:ln>
        </p:spPr>
      </p:pic>
      <p:sp>
        <p:nvSpPr>
          <p:cNvPr id="23" name="TextBox 2"/>
          <p:cNvSpPr txBox="1">
            <a:spLocks noChangeArrowheads="1"/>
          </p:cNvSpPr>
          <p:nvPr/>
        </p:nvSpPr>
        <p:spPr bwMode="auto">
          <a:xfrm>
            <a:off x="0" y="4038600"/>
            <a:ext cx="8686800" cy="2339102"/>
          </a:xfrm>
          <a:prstGeom prst="rect">
            <a:avLst/>
          </a:prstGeom>
          <a:noFill/>
          <a:ln w="9525">
            <a:noFill/>
            <a:miter lim="800000"/>
            <a:headEnd/>
            <a:tailEnd/>
          </a:ln>
        </p:spPr>
        <p:txBody>
          <a:bodyPr wrap="square">
            <a:spAutoFit/>
          </a:bodyPr>
          <a:lstStyle/>
          <a:p>
            <a:pPr>
              <a:defRPr/>
            </a:pPr>
            <a:r>
              <a:rPr lang="en-US" b="1" dirty="0" smtClean="0">
                <a:solidFill>
                  <a:srgbClr val="002060"/>
                </a:solidFill>
                <a:latin typeface="Arial" pitchFamily="34" charset="0"/>
                <a:ea typeface="ＭＳ Ｐゴシック" pitchFamily="1" charset="-128"/>
                <a:cs typeface="Arial" pitchFamily="34" charset="0"/>
              </a:rPr>
              <a:t>JLAB Concept</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a:buBlip>
                <a:blip r:embed="rId3"/>
              </a:buBlip>
              <a:defRPr/>
            </a:pPr>
            <a:r>
              <a:rPr lang="en-US" dirty="0" smtClean="0">
                <a:latin typeface="Arial" pitchFamily="34" charset="0"/>
                <a:ea typeface="ＭＳ Ｐゴシック" pitchFamily="1" charset="-128"/>
                <a:cs typeface="Arial" pitchFamily="34" charset="0"/>
              </a:rPr>
              <a:t>  Initial configuration (MEIC):</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3-11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on </a:t>
            </a:r>
            <a:r>
              <a:rPr lang="en-US" dirty="0" smtClean="0">
                <a:latin typeface="Arial" pitchFamily="34" charset="0"/>
                <a:ea typeface="ＭＳ Ｐゴシック" pitchFamily="1" charset="-128"/>
                <a:cs typeface="Arial" pitchFamily="34" charset="0"/>
              </a:rPr>
              <a:t>20-100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a:t>
            </a:r>
            <a:r>
              <a:rPr lang="en-US" dirty="0" err="1">
                <a:latin typeface="Arial" pitchFamily="34" charset="0"/>
                <a:ea typeface="ＭＳ Ｐゴシック" pitchFamily="1" charset="-128"/>
                <a:cs typeface="Arial" pitchFamily="34" charset="0"/>
              </a:rPr>
              <a:t>ep</a:t>
            </a:r>
            <a:r>
              <a:rPr lang="en-US" dirty="0">
                <a:latin typeface="Arial" pitchFamily="34" charset="0"/>
                <a:ea typeface="ＭＳ Ｐゴシック" pitchFamily="1" charset="-128"/>
                <a:cs typeface="Arial" pitchFamily="34" charset="0"/>
              </a:rPr>
              <a:t>/</a:t>
            </a:r>
            <a:r>
              <a:rPr lang="en-US" dirty="0" err="1">
                <a:latin typeface="Arial" pitchFamily="34" charset="0"/>
                <a:ea typeface="ＭＳ Ｐゴシック" pitchFamily="1" charset="-128"/>
                <a:cs typeface="Arial" pitchFamily="34" charset="0"/>
              </a:rPr>
              <a:t>eA</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collider</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fully-polarized</a:t>
            </a:r>
            <a:r>
              <a:rPr lang="en-US" dirty="0">
                <a:latin typeface="Arial" pitchFamily="34" charset="0"/>
                <a:ea typeface="ＭＳ Ｐゴシック" pitchFamily="1" charset="-128"/>
                <a:cs typeface="Arial" pitchFamily="34" charset="0"/>
              </a:rPr>
              <a:t>, longitudinal and </a:t>
            </a:r>
            <a:r>
              <a:rPr lang="en-US" dirty="0" smtClean="0">
                <a:latin typeface="Arial" pitchFamily="34" charset="0"/>
                <a:ea typeface="ＭＳ Ｐゴシック" pitchFamily="1" charset="-128"/>
                <a:cs typeface="Arial" pitchFamily="34" charset="0"/>
              </a:rPr>
              <a:t>transverse</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luminosity</a:t>
            </a:r>
            <a:r>
              <a:rPr lang="en-US" dirty="0">
                <a:latin typeface="Arial" pitchFamily="34" charset="0"/>
                <a:ea typeface="ＭＳ Ｐゴシック" pitchFamily="1" charset="-128"/>
                <a:cs typeface="Arial" pitchFamily="34" charset="0"/>
              </a:rPr>
              <a:t>: up to few x 10</a:t>
            </a:r>
            <a:r>
              <a:rPr lang="en-US" baseline="30000" dirty="0">
                <a:latin typeface="Arial" pitchFamily="34" charset="0"/>
                <a:ea typeface="ＭＳ Ｐゴシック" pitchFamily="1" charset="-128"/>
                <a:cs typeface="Arial" pitchFamily="34" charset="0"/>
              </a:rPr>
              <a:t>34</a:t>
            </a:r>
            <a:r>
              <a:rPr lang="en-US" dirty="0">
                <a:latin typeface="Arial" pitchFamily="34" charset="0"/>
                <a:ea typeface="ＭＳ Ｐゴシック" pitchFamily="1" charset="-128"/>
                <a:cs typeface="Arial" pitchFamily="34" charset="0"/>
              </a:rPr>
              <a:t> e-nucleons cm</a:t>
            </a:r>
            <a:r>
              <a:rPr lang="en-US" baseline="30000" dirty="0">
                <a:latin typeface="Arial" pitchFamily="34" charset="0"/>
                <a:ea typeface="ＭＳ Ｐゴシック" pitchFamily="1" charset="-128"/>
                <a:cs typeface="Arial" pitchFamily="34" charset="0"/>
              </a:rPr>
              <a:t>-2</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s</a:t>
            </a:r>
            <a:r>
              <a:rPr lang="en-US" baseline="30000" dirty="0" smtClean="0">
                <a:latin typeface="Arial" pitchFamily="34" charset="0"/>
                <a:ea typeface="ＭＳ Ｐゴシック" pitchFamily="1" charset="-128"/>
                <a:cs typeface="Arial" pitchFamily="34" charset="0"/>
              </a:rPr>
              <a:t>-1</a:t>
            </a:r>
          </a:p>
          <a:p>
            <a:pPr marL="461963" lvl="1" indent="-176213">
              <a:defRPr/>
            </a:pPr>
            <a:endParaRPr lang="en-US" sz="1000" dirty="0">
              <a:latin typeface="Arial" pitchFamily="34" charset="0"/>
              <a:ea typeface="ＭＳ Ｐゴシック" pitchFamily="1" charset="-128"/>
              <a:cs typeface="Arial" pitchFamily="34" charset="0"/>
            </a:endParaRPr>
          </a:p>
          <a:p>
            <a:pPr marL="0" lvl="2">
              <a:buBlip>
                <a:blip r:embed="rId3"/>
              </a:buBlip>
              <a:defRPr/>
            </a:pP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 Upgradable </a:t>
            </a:r>
            <a:r>
              <a:rPr lang="en-US" dirty="0">
                <a:latin typeface="Arial" pitchFamily="34" charset="0"/>
                <a:ea typeface="ＭＳ Ｐゴシック" pitchFamily="1" charset="-128"/>
                <a:cs typeface="Arial" pitchFamily="34" charset="0"/>
              </a:rPr>
              <a:t>to higher energies (250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protons)</a:t>
            </a:r>
          </a:p>
          <a:p>
            <a:pPr lvl="2">
              <a:defRPr/>
            </a:pPr>
            <a:r>
              <a:rPr lang="en-US" dirty="0" smtClean="0">
                <a:latin typeface="Arial" pitchFamily="34" charset="0"/>
                <a:ea typeface="ＭＳ Ｐゴシック" pitchFamily="1" charset="-128"/>
                <a:cs typeface="Arial" pitchFamily="34" charset="0"/>
              </a:rPr>
              <a:t> </a:t>
            </a:r>
            <a:endParaRPr lang="en-US" dirty="0">
              <a:latin typeface="Arial" pitchFamily="34" charset="0"/>
              <a:ea typeface="ＭＳ Ｐゴシック" pitchFamily="1" charset="-128"/>
              <a:cs typeface="Arial" pitchFamily="34" charset="0"/>
            </a:endParaRPr>
          </a:p>
        </p:txBody>
      </p:sp>
      <p:sp>
        <p:nvSpPr>
          <p:cNvPr id="24" name="TextBox 23"/>
          <p:cNvSpPr txBox="1"/>
          <p:nvPr/>
        </p:nvSpPr>
        <p:spPr>
          <a:xfrm>
            <a:off x="2819400" y="3657600"/>
            <a:ext cx="1980479" cy="400110"/>
          </a:xfrm>
          <a:prstGeom prst="rect">
            <a:avLst/>
          </a:prstGeom>
          <a:noFill/>
        </p:spPr>
        <p:txBody>
          <a:bodyPr wrap="none" rtlCol="0">
            <a:spAutoFit/>
          </a:bodyPr>
          <a:lstStyle/>
          <a:p>
            <a:r>
              <a:rPr lang="en-US" sz="2000" b="1" dirty="0" smtClean="0">
                <a:solidFill>
                  <a:srgbClr val="7030A0"/>
                </a:solidFill>
                <a:latin typeface="Arial" pitchFamily="34" charset="0"/>
                <a:cs typeface="Arial" pitchFamily="34" charset="0"/>
                <a:sym typeface="Wingdings 3"/>
              </a:rPr>
              <a:t>Y. Zhang talk</a:t>
            </a:r>
            <a:endParaRPr lang="en-US" sz="2000" b="1" dirty="0" smtClean="0">
              <a:solidFill>
                <a:srgbClr val="7030A0"/>
              </a:solidFill>
              <a:latin typeface="Arial" pitchFamily="34" charset="0"/>
              <a:cs typeface="Arial" pitchFamily="34" charset="0"/>
            </a:endParaRPr>
          </a:p>
        </p:txBody>
      </p:sp>
      <p:grpSp>
        <p:nvGrpSpPr>
          <p:cNvPr id="25" name="Group 4"/>
          <p:cNvGrpSpPr/>
          <p:nvPr/>
        </p:nvGrpSpPr>
        <p:grpSpPr>
          <a:xfrm>
            <a:off x="0" y="838200"/>
            <a:ext cx="5257800" cy="2667000"/>
            <a:chOff x="182061" y="896846"/>
            <a:chExt cx="8448525" cy="4372282"/>
          </a:xfrm>
        </p:grpSpPr>
        <p:pic>
          <p:nvPicPr>
            <p:cNvPr id="26" name="Picture 2" descr="CompleteThreeRings"/>
            <p:cNvPicPr>
              <a:picLocks noChangeAspect="1" noChangeArrowheads="1"/>
            </p:cNvPicPr>
            <p:nvPr/>
          </p:nvPicPr>
          <p:blipFill>
            <a:blip r:embed="rId4" cstate="print"/>
            <a:srcRect/>
            <a:stretch>
              <a:fillRect/>
            </a:stretch>
          </p:blipFill>
          <p:spPr bwMode="auto">
            <a:xfrm>
              <a:off x="496177" y="1063654"/>
              <a:ext cx="7748363" cy="4205474"/>
            </a:xfrm>
            <a:prstGeom prst="rect">
              <a:avLst/>
            </a:prstGeom>
            <a:noFill/>
          </p:spPr>
        </p:pic>
        <p:sp>
          <p:nvSpPr>
            <p:cNvPr id="27" name="Text Box 4"/>
            <p:cNvSpPr txBox="1">
              <a:spLocks noChangeArrowheads="1"/>
            </p:cNvSpPr>
            <p:nvPr/>
          </p:nvSpPr>
          <p:spPr bwMode="auto">
            <a:xfrm>
              <a:off x="5283612" y="896846"/>
              <a:ext cx="1704264"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Pre-booster</a:t>
              </a:r>
            </a:p>
          </p:txBody>
        </p:sp>
        <p:sp>
          <p:nvSpPr>
            <p:cNvPr id="28" name="Text Box 5"/>
            <p:cNvSpPr txBox="1">
              <a:spLocks noChangeArrowheads="1"/>
            </p:cNvSpPr>
            <p:nvPr/>
          </p:nvSpPr>
          <p:spPr bwMode="auto">
            <a:xfrm>
              <a:off x="7628550" y="1448612"/>
              <a:ext cx="1002036"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source</a:t>
              </a:r>
            </a:p>
          </p:txBody>
        </p:sp>
        <p:sp>
          <p:nvSpPr>
            <p:cNvPr id="29" name="Line 8"/>
            <p:cNvSpPr>
              <a:spLocks noChangeShapeType="1"/>
            </p:cNvSpPr>
            <p:nvPr/>
          </p:nvSpPr>
          <p:spPr bwMode="auto">
            <a:xfrm flipH="1">
              <a:off x="2891922" y="1744738"/>
              <a:ext cx="459480" cy="359922"/>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0" name="Text Box 9"/>
            <p:cNvSpPr txBox="1">
              <a:spLocks noChangeArrowheads="1"/>
            </p:cNvSpPr>
            <p:nvPr/>
          </p:nvSpPr>
          <p:spPr bwMode="auto">
            <a:xfrm>
              <a:off x="3038473" y="1060780"/>
              <a:ext cx="1460356"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transfer beam line</a:t>
              </a:r>
            </a:p>
          </p:txBody>
        </p:sp>
        <p:sp>
          <p:nvSpPr>
            <p:cNvPr id="31" name="Line 10"/>
            <p:cNvSpPr>
              <a:spLocks noChangeShapeType="1"/>
            </p:cNvSpPr>
            <p:nvPr/>
          </p:nvSpPr>
          <p:spPr bwMode="auto">
            <a:xfrm flipH="1" flipV="1">
              <a:off x="2514600" y="2545079"/>
              <a:ext cx="523875" cy="531495"/>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2" name="Text Box 11"/>
            <p:cNvSpPr txBox="1">
              <a:spLocks noChangeArrowheads="1"/>
            </p:cNvSpPr>
            <p:nvPr/>
          </p:nvSpPr>
          <p:spPr bwMode="auto">
            <a:xfrm>
              <a:off x="2699553" y="3015744"/>
              <a:ext cx="1590509"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Medium energy IP</a:t>
              </a:r>
            </a:p>
          </p:txBody>
        </p:sp>
        <p:sp>
          <p:nvSpPr>
            <p:cNvPr id="33" name="Text Box 12"/>
            <p:cNvSpPr txBox="1">
              <a:spLocks noChangeArrowheads="1"/>
            </p:cNvSpPr>
            <p:nvPr/>
          </p:nvSpPr>
          <p:spPr bwMode="auto">
            <a:xfrm>
              <a:off x="4264152" y="3004580"/>
              <a:ext cx="2327333"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mj-lt"/>
                </a:rPr>
                <a:t>Electron collider ring</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FF0000"/>
                  </a:solidFill>
                  <a:latin typeface="+mj-lt"/>
                </a:rPr>
                <a:t>(3 to 11 GeV)</a:t>
              </a:r>
              <a:endParaRPr kumimoji="0" lang="en-US" sz="1200" b="1" i="0" u="none" strike="noStrike" cap="none" normalizeH="0" baseline="0" dirty="0" smtClean="0">
                <a:ln>
                  <a:noFill/>
                </a:ln>
                <a:solidFill>
                  <a:schemeClr val="tx1"/>
                </a:solidFill>
                <a:effectLst/>
                <a:latin typeface="+mj-lt"/>
              </a:endParaRPr>
            </a:p>
          </p:txBody>
        </p:sp>
        <p:sp>
          <p:nvSpPr>
            <p:cNvPr id="34" name="Text Box 13"/>
            <p:cNvSpPr txBox="1">
              <a:spLocks noChangeArrowheads="1"/>
            </p:cNvSpPr>
            <p:nvPr/>
          </p:nvSpPr>
          <p:spPr bwMode="auto">
            <a:xfrm>
              <a:off x="1858890" y="3854893"/>
              <a:ext cx="1214477"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Injector</a:t>
              </a:r>
            </a:p>
          </p:txBody>
        </p:sp>
        <p:sp>
          <p:nvSpPr>
            <p:cNvPr id="35" name="Text Box 14"/>
            <p:cNvSpPr txBox="1">
              <a:spLocks noChangeArrowheads="1"/>
            </p:cNvSpPr>
            <p:nvPr/>
          </p:nvSpPr>
          <p:spPr bwMode="auto">
            <a:xfrm>
              <a:off x="3027671" y="4555939"/>
              <a:ext cx="2210249"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12 GeV CEBAF</a:t>
              </a:r>
            </a:p>
          </p:txBody>
        </p:sp>
        <p:sp>
          <p:nvSpPr>
            <p:cNvPr id="36" name="Text Box 15"/>
            <p:cNvSpPr txBox="1">
              <a:spLocks noChangeArrowheads="1"/>
            </p:cNvSpPr>
            <p:nvPr/>
          </p:nvSpPr>
          <p:spPr bwMode="auto">
            <a:xfrm>
              <a:off x="6988140" y="930936"/>
              <a:ext cx="1280823"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SRF linac</a:t>
              </a:r>
            </a:p>
          </p:txBody>
        </p:sp>
        <p:sp>
          <p:nvSpPr>
            <p:cNvPr id="37" name="Line 16"/>
            <p:cNvSpPr>
              <a:spLocks noChangeShapeType="1"/>
            </p:cNvSpPr>
            <p:nvPr/>
          </p:nvSpPr>
          <p:spPr bwMode="auto">
            <a:xfrm flipH="1" flipV="1">
              <a:off x="6617393" y="2387794"/>
              <a:ext cx="404753" cy="365363"/>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8" name="Text Box 17"/>
            <p:cNvSpPr txBox="1">
              <a:spLocks noChangeArrowheads="1"/>
            </p:cNvSpPr>
            <p:nvPr/>
          </p:nvSpPr>
          <p:spPr bwMode="auto">
            <a:xfrm>
              <a:off x="182061" y="1012863"/>
              <a:ext cx="2588490"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mj-lt"/>
                </a:rPr>
                <a:t>Warm large booster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mj-lt"/>
                </a:rPr>
                <a:t>(up to 20 GeV)</a:t>
              </a:r>
              <a:endParaRPr kumimoji="0" lang="en-US" sz="1200" b="1" i="0" u="none" strike="noStrike" cap="none" normalizeH="0" baseline="0" dirty="0" smtClean="0">
                <a:ln>
                  <a:noFill/>
                </a:ln>
                <a:solidFill>
                  <a:schemeClr val="tx1"/>
                </a:solidFill>
                <a:effectLst/>
                <a:latin typeface="+mj-lt"/>
              </a:endParaRPr>
            </a:p>
          </p:txBody>
        </p:sp>
        <p:sp>
          <p:nvSpPr>
            <p:cNvPr id="39" name="Text Box 18"/>
            <p:cNvSpPr txBox="1">
              <a:spLocks noChangeArrowheads="1"/>
            </p:cNvSpPr>
            <p:nvPr/>
          </p:nvSpPr>
          <p:spPr bwMode="auto">
            <a:xfrm>
              <a:off x="6617393" y="2387795"/>
              <a:ext cx="1888799" cy="89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mj-lt"/>
                </a:rPr>
                <a:t>Cold </a:t>
              </a:r>
              <a:r>
                <a:rPr lang="en-US" sz="1200" b="1" dirty="0" smtClean="0">
                  <a:solidFill>
                    <a:srgbClr val="0033CC"/>
                  </a:solidFill>
                  <a:latin typeface="+mj-lt"/>
                </a:rPr>
                <a:t>ion</a:t>
              </a:r>
              <a:r>
                <a:rPr kumimoji="0" lang="en-US" sz="1200" b="1" i="0" u="none" strike="noStrike" cap="none" normalizeH="0" baseline="0" dirty="0" smtClean="0">
                  <a:ln>
                    <a:noFill/>
                  </a:ln>
                  <a:solidFill>
                    <a:srgbClr val="0033CC"/>
                  </a:solidFill>
                  <a:effectLst/>
                  <a:latin typeface="+mj-lt"/>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mj-lt"/>
                </a:rPr>
                <a:t>collider ring</a:t>
              </a:r>
              <a:r>
                <a:rPr kumimoji="0" lang="en-US" sz="1200" b="1" i="0" u="none" strike="noStrike" cap="none" normalizeH="0" dirty="0" smtClean="0">
                  <a:ln>
                    <a:noFill/>
                  </a:ln>
                  <a:solidFill>
                    <a:srgbClr val="0033CC"/>
                  </a:solidFill>
                  <a:effectLst/>
                  <a:latin typeface="+mj-lt"/>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33CC"/>
                  </a:solidFill>
                  <a:latin typeface="+mj-lt"/>
                </a:rPr>
                <a:t>(up to 100 GeV)</a:t>
              </a:r>
              <a:endParaRPr kumimoji="0" lang="en-US" sz="1200" b="1" i="0" u="none" strike="noStrike" cap="none" normalizeH="0" baseline="0" dirty="0" smtClean="0">
                <a:ln>
                  <a:noFill/>
                </a:ln>
                <a:solidFill>
                  <a:schemeClr val="tx1"/>
                </a:solidFill>
                <a:effectLst/>
                <a:latin typeface="+mj-lt"/>
              </a:endParaRPr>
            </a:p>
          </p:txBody>
        </p:sp>
        <p:sp>
          <p:nvSpPr>
            <p:cNvPr id="40" name="Line 10"/>
            <p:cNvSpPr>
              <a:spLocks noChangeShapeType="1"/>
            </p:cNvSpPr>
            <p:nvPr/>
          </p:nvSpPr>
          <p:spPr bwMode="auto">
            <a:xfrm flipV="1">
              <a:off x="3808095" y="2552700"/>
              <a:ext cx="481966" cy="531494"/>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grpSp>
      <p:pic>
        <p:nvPicPr>
          <p:cNvPr id="41" name="Picture 7"/>
          <p:cNvPicPr>
            <a:picLocks noChangeAspect="1" noChangeArrowheads="1"/>
          </p:cNvPicPr>
          <p:nvPr/>
        </p:nvPicPr>
        <p:blipFill>
          <a:blip r:embed="rId5" cstate="print"/>
          <a:srcRect/>
          <a:stretch>
            <a:fillRect/>
          </a:stretch>
        </p:blipFill>
        <p:spPr bwMode="auto">
          <a:xfrm>
            <a:off x="5474220" y="990600"/>
            <a:ext cx="3669780" cy="5052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dirty="0" smtClean="0">
                <a:solidFill>
                  <a:schemeClr val="tx1"/>
                </a:solidFill>
              </a:rPr>
              <a:t>A Laboratory for Nuclear Science</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2" name="Content Placeholder 2"/>
          <p:cNvSpPr txBox="1">
            <a:spLocks/>
          </p:cNvSpPr>
          <p:nvPr/>
        </p:nvSpPr>
        <p:spPr>
          <a:xfrm>
            <a:off x="0" y="787166"/>
            <a:ext cx="9144000" cy="5689833"/>
          </a:xfrm>
          <a:prstGeom prst="rect">
            <a:avLst/>
          </a:prstGeom>
          <a:solidFill>
            <a:srgbClr val="F4D3A6">
              <a:alpha val="87843"/>
            </a:srgbClr>
          </a:solidFill>
        </p:spPr>
        <p:txBody>
          <a:bodyPr/>
          <a:lstStyle/>
          <a:p>
            <a:pPr marL="3429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The Jefferson Lab electron accelerator is  a unique world-leading facility for nuclear physics research</a:t>
            </a: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upgrade ensures</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least  a</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decade of excellent opportunities for discovery</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New vistas in QCD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Growing program Beyond the Standard Model</a:t>
            </a: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EIC moving</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forward: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baseline="0" dirty="0" smtClean="0">
                <a:solidFill>
                  <a:srgbClr val="002060"/>
                </a:solidFill>
                <a:latin typeface="Arial" pitchFamily="34" charset="0"/>
                <a:cs typeface="Arial" pitchFamily="34" charset="0"/>
              </a:rPr>
              <a:t> 	Strong science</a:t>
            </a:r>
            <a:r>
              <a:rPr lang="en-US" sz="2000" b="1" kern="0" dirty="0" smtClean="0">
                <a:solidFill>
                  <a:srgbClr val="002060"/>
                </a:solidFill>
                <a:latin typeface="Arial" pitchFamily="34" charset="0"/>
                <a:cs typeface="Arial" pitchFamily="34" charset="0"/>
              </a:rPr>
              <a:t> case, much builds on </a:t>
            </a:r>
            <a:r>
              <a:rPr lang="en-US" sz="2000" b="1" kern="0" dirty="0" err="1" smtClean="0">
                <a:solidFill>
                  <a:srgbClr val="002060"/>
                </a:solidFill>
                <a:latin typeface="Arial" pitchFamily="34" charset="0"/>
                <a:cs typeface="Arial" pitchFamily="34" charset="0"/>
              </a:rPr>
              <a:t>JLab</a:t>
            </a:r>
            <a:r>
              <a:rPr lang="en-US" sz="2000" b="1" kern="0" dirty="0" smtClean="0">
                <a:solidFill>
                  <a:srgbClr val="002060"/>
                </a:solidFill>
                <a:latin typeface="Arial" pitchFamily="34" charset="0"/>
                <a:cs typeface="Arial" pitchFamily="34" charset="0"/>
              </a:rPr>
              <a:t>  12 </a:t>
            </a:r>
            <a:r>
              <a:rPr lang="en-US" sz="2000" b="1" kern="0" dirty="0" err="1" smtClean="0">
                <a:solidFill>
                  <a:srgbClr val="002060"/>
                </a:solidFill>
                <a:latin typeface="Arial" pitchFamily="34" charset="0"/>
                <a:cs typeface="Arial" pitchFamily="34" charset="0"/>
              </a:rPr>
              <a:t>GeV</a:t>
            </a:r>
            <a:r>
              <a:rPr lang="en-US" sz="2000" b="1" kern="0" dirty="0" smtClean="0">
                <a:solidFill>
                  <a:srgbClr val="002060"/>
                </a:solidFill>
                <a:latin typeface="Arial" pitchFamily="34" charset="0"/>
                <a:cs typeface="Arial" pitchFamily="34" charset="0"/>
              </a:rPr>
              <a:t> program</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MEIC design well developed – time scale following 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program is “natural”</a:t>
            </a:r>
          </a:p>
          <a:p>
            <a:pPr marL="685800" marR="0" lvl="0" indent="-342900" algn="l" defTabSz="914400" rtl="0" eaLnBrk="1" fontAlgn="base" latinLnBrk="0" hangingPunct="1">
              <a:lnSpc>
                <a:spcPct val="100000"/>
              </a:lnSpc>
              <a:spcAft>
                <a:spcPct val="0"/>
              </a:spcAft>
              <a:buClr>
                <a:srgbClr val="C00000"/>
              </a:buClr>
              <a:buSzTx/>
              <a:tabLst/>
              <a:defRPr/>
            </a:pPr>
            <a:endParaRPr lang="en-US" sz="2000" b="1" kern="0" dirty="0" smtClean="0">
              <a:solidFill>
                <a:srgbClr val="002060"/>
              </a:solidFill>
              <a:latin typeface="Arial" pitchFamily="34" charset="0"/>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 typeface="Arial" pitchFamily="34" charset="0"/>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Other</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topics not covered in this presentation:</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dirty="0" smtClean="0">
                <a:solidFill>
                  <a:srgbClr val="002060"/>
                </a:solidFill>
                <a:latin typeface="Arial" pitchFamily="34" charset="0"/>
                <a:cs typeface="Arial" pitchFamily="34" charset="0"/>
              </a:rPr>
              <a:t> 	Theory and Computation</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dirty="0" smtClean="0">
                <a:solidFill>
                  <a:srgbClr val="002060"/>
                </a:solidFill>
                <a:latin typeface="Arial" pitchFamily="34" charset="0"/>
                <a:cs typeface="Arial" pitchFamily="34" charset="0"/>
              </a:rPr>
              <a:t> 	Accelerator Science and Technology</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Medical Imaging applications</a:t>
            </a: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solidFill>
                  <a:srgbClr val="C00000"/>
                </a:solidFill>
              </a:rPr>
              <a:t>JLab</a:t>
            </a:r>
            <a:r>
              <a:rPr lang="en-US" i="1" dirty="0" smtClean="0">
                <a:solidFill>
                  <a:srgbClr val="C00000"/>
                </a:solidFill>
              </a:rPr>
              <a:t>:</a:t>
            </a:r>
            <a:r>
              <a:rPr lang="en-US" dirty="0" smtClean="0"/>
              <a:t> </a:t>
            </a:r>
            <a:r>
              <a:rPr lang="en-US" dirty="0" smtClean="0">
                <a:solidFill>
                  <a:srgbClr val="002060"/>
                </a:solidFill>
              </a:rPr>
              <a:t>21</a:t>
            </a:r>
            <a:r>
              <a:rPr lang="en-US" baseline="30000" dirty="0" smtClean="0">
                <a:solidFill>
                  <a:srgbClr val="002060"/>
                </a:solidFill>
              </a:rPr>
              <a:t>st</a:t>
            </a:r>
            <a:r>
              <a:rPr lang="en-US" dirty="0" smtClean="0">
                <a:solidFill>
                  <a:srgbClr val="002060"/>
                </a:solidFill>
              </a:rPr>
              <a:t> Century Science Questions</a:t>
            </a:r>
            <a:endParaRPr lang="en-US" dirty="0">
              <a:solidFill>
                <a:srgbClr val="002060"/>
              </a:solidFill>
            </a:endParaRPr>
          </a:p>
        </p:txBody>
      </p:sp>
      <p:sp>
        <p:nvSpPr>
          <p:cNvPr id="4" name="TextBox 3"/>
          <p:cNvSpPr txBox="1"/>
          <p:nvPr/>
        </p:nvSpPr>
        <p:spPr>
          <a:xfrm>
            <a:off x="228600" y="1066800"/>
            <a:ext cx="8229600" cy="1015663"/>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role of </a:t>
            </a:r>
            <a:r>
              <a:rPr lang="en-US" sz="2000" b="1" kern="0" dirty="0" err="1" smtClean="0">
                <a:solidFill>
                  <a:schemeClr val="accent5">
                    <a:lumMod val="75000"/>
                  </a:schemeClr>
                </a:solidFill>
                <a:latin typeface="Arial" pitchFamily="34" charset="0"/>
                <a:cs typeface="Arial" pitchFamily="34" charset="0"/>
              </a:rPr>
              <a:t>gluonic</a:t>
            </a:r>
            <a:r>
              <a:rPr lang="en-US" sz="2000" b="1" kern="0" dirty="0" smtClean="0">
                <a:solidFill>
                  <a:schemeClr val="accent5">
                    <a:lumMod val="75000"/>
                  </a:schemeClr>
                </a:solidFill>
                <a:latin typeface="Arial" pitchFamily="34" charset="0"/>
                <a:cs typeface="Arial" pitchFamily="34" charset="0"/>
              </a:rPr>
              <a:t> excitations in the spectroscopy of light mesons? Can these excitations elucidate the origin of quark confinement?</a:t>
            </a:r>
          </a:p>
        </p:txBody>
      </p:sp>
      <p:sp>
        <p:nvSpPr>
          <p:cNvPr id="5" name="TextBox 4"/>
          <p:cNvSpPr txBox="1"/>
          <p:nvPr/>
        </p:nvSpPr>
        <p:spPr>
          <a:xfrm>
            <a:off x="228600" y="2209800"/>
            <a:ext cx="8153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Where is the missing spin in the nucleon? Is there a significant contribution from valence quark orbital angular momentum?</a:t>
            </a:r>
          </a:p>
        </p:txBody>
      </p:sp>
      <p:sp>
        <p:nvSpPr>
          <p:cNvPr id="6" name="TextBox 5"/>
          <p:cNvSpPr txBox="1"/>
          <p:nvPr/>
        </p:nvSpPr>
        <p:spPr>
          <a:xfrm>
            <a:off x="228600" y="3352800"/>
            <a:ext cx="7772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reveal a novel landscape of nucleon substructure through measurements of new multidimensional distribution functions?</a:t>
            </a:r>
          </a:p>
        </p:txBody>
      </p:sp>
      <p:sp>
        <p:nvSpPr>
          <p:cNvPr id="7" name="TextBox 6"/>
          <p:cNvSpPr txBox="1"/>
          <p:nvPr/>
        </p:nvSpPr>
        <p:spPr>
          <a:xfrm>
            <a:off x="228600" y="4419600"/>
            <a:ext cx="8915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relation between short-range N-N correlations and the </a:t>
            </a:r>
            <a:r>
              <a:rPr lang="en-US" sz="2000" b="1" kern="0" dirty="0" err="1" smtClean="0">
                <a:solidFill>
                  <a:schemeClr val="accent5">
                    <a:lumMod val="75000"/>
                  </a:schemeClr>
                </a:solidFill>
                <a:latin typeface="Arial" pitchFamily="34" charset="0"/>
                <a:cs typeface="Arial" pitchFamily="34" charset="0"/>
              </a:rPr>
              <a:t>partonic</a:t>
            </a:r>
            <a:r>
              <a:rPr lang="en-US" sz="2000" b="1" kern="0" dirty="0" smtClean="0">
                <a:solidFill>
                  <a:schemeClr val="accent5">
                    <a:lumMod val="75000"/>
                  </a:schemeClr>
                </a:solidFill>
                <a:latin typeface="Arial" pitchFamily="34" charset="0"/>
                <a:cs typeface="Arial" pitchFamily="34" charset="0"/>
              </a:rPr>
              <a:t> structure of nuclei?</a:t>
            </a:r>
          </a:p>
          <a:p>
            <a:endParaRPr lang="en-US" sz="2000" b="1" dirty="0" smtClean="0">
              <a:solidFill>
                <a:srgbClr val="002060"/>
              </a:solidFill>
              <a:latin typeface="Arial" pitchFamily="34" charset="0"/>
              <a:cs typeface="Arial" pitchFamily="34" charset="0"/>
            </a:endParaRPr>
          </a:p>
        </p:txBody>
      </p:sp>
      <p:sp>
        <p:nvSpPr>
          <p:cNvPr id="9" name="TextBox 8"/>
          <p:cNvSpPr txBox="1"/>
          <p:nvPr/>
        </p:nvSpPr>
        <p:spPr>
          <a:xfrm>
            <a:off x="228600" y="5410200"/>
            <a:ext cx="83058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discover evidence for physics beyond the standard model of particle physics?</a:t>
            </a:r>
            <a:endParaRPr lang="en-US" sz="2000" kern="0" dirty="0" smtClean="0">
              <a:solidFill>
                <a:schemeClr val="accent5">
                  <a:lumMod val="75000"/>
                </a:schemeClr>
              </a:solidFill>
              <a:latin typeface="Arial" pitchFamily="34" charset="0"/>
              <a:cs typeface="Arial" pitchFamily="34" charset="0"/>
            </a:endParaRPr>
          </a:p>
          <a:p>
            <a:endParaRPr lang="en-US" sz="2000" b="1"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3" nodeType="clickEffect">
                                  <p:stCondLst>
                                    <p:cond delay="0"/>
                                  </p:stCondLst>
                                  <p:childTnLst>
                                    <p:animClr clrSpc="rgb">
                                      <p:cBhvr override="childStyle">
                                        <p:cTn id="6" dur="2000" fill="hold"/>
                                        <p:tgtEl>
                                          <p:spTgt spid="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2000" fill="hold"/>
                                        <p:tgtEl>
                                          <p:spTgt spid="5">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p:cBhvr override="childStyle">
                                        <p:cTn id="14" dur="2000" fill="hold"/>
                                        <p:tgtEl>
                                          <p:spTgt spid="6">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p:cBhvr override="childStyle">
                                        <p:cTn id="22" dur="2000" fill="hold"/>
                                        <p:tgtEl>
                                          <p:spTgt spid="9">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0273" name="Rectangle 3"/>
          <p:cNvSpPr>
            <a:spLocks noChangeArrowheads="1"/>
          </p:cNvSpPr>
          <p:nvPr/>
        </p:nvSpPr>
        <p:spPr bwMode="auto">
          <a:xfrm>
            <a:off x="228600" y="1143000"/>
            <a:ext cx="5105400"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D</a:t>
            </a:r>
            <a:r>
              <a:rPr lang="en-US" sz="1800" dirty="0">
                <a:solidFill>
                  <a:srgbClr val="002060"/>
                </a:solidFill>
                <a:latin typeface="Arial" pitchFamily="34" charset="0"/>
                <a:cs typeface="Arial" pitchFamily="34" charset="0"/>
              </a:rPr>
              <a:t> – exploring origin of</a:t>
            </a:r>
            <a:r>
              <a:rPr lang="en-US" sz="1800" dirty="0">
                <a:solidFill>
                  <a:srgbClr val="0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confinement</a:t>
            </a:r>
            <a:r>
              <a:rPr lang="en-US" sz="1800" dirty="0">
                <a:solidFill>
                  <a:srgbClr val="000000"/>
                </a:solidFill>
                <a:latin typeface="Arial" pitchFamily="34" charset="0"/>
                <a:cs typeface="Arial" pitchFamily="34" charset="0"/>
              </a:rPr>
              <a:t> </a:t>
            </a:r>
            <a:r>
              <a:rPr lang="en-US" sz="1800" dirty="0">
                <a:solidFill>
                  <a:srgbClr val="002060"/>
                </a:solidFill>
                <a:latin typeface="Arial" pitchFamily="34" charset="0"/>
                <a:cs typeface="Arial" pitchFamily="34" charset="0"/>
              </a:rPr>
              <a:t>by studying </a:t>
            </a:r>
            <a:r>
              <a:rPr lang="en-US" sz="1800" dirty="0">
                <a:solidFill>
                  <a:srgbClr val="7030A0"/>
                </a:solidFill>
                <a:latin typeface="Arial" pitchFamily="34" charset="0"/>
                <a:cs typeface="Arial" pitchFamily="34" charset="0"/>
              </a:rPr>
              <a:t>exotic mesons</a:t>
            </a:r>
          </a:p>
        </p:txBody>
      </p:sp>
      <p:grpSp>
        <p:nvGrpSpPr>
          <p:cNvPr id="2" name="Group 4"/>
          <p:cNvGrpSpPr>
            <a:grpSpLocks noChangeAspect="1"/>
          </p:cNvGrpSpPr>
          <p:nvPr/>
        </p:nvGrpSpPr>
        <p:grpSpPr bwMode="auto">
          <a:xfrm>
            <a:off x="5342257" y="846589"/>
            <a:ext cx="3678078" cy="1912940"/>
            <a:chOff x="3758" y="603"/>
            <a:chExt cx="1782" cy="1019"/>
          </a:xfrm>
        </p:grpSpPr>
        <p:pic>
          <p:nvPicPr>
            <p:cNvPr id="1590282" name="Picture 5" descr="a"/>
            <p:cNvPicPr>
              <a:picLocks noChangeAspect="1" noChangeArrowheads="1"/>
            </p:cNvPicPr>
            <p:nvPr/>
          </p:nvPicPr>
          <p:blipFill>
            <a:blip r:embed="rId3" cstate="print"/>
            <a:srcRect l="15855"/>
            <a:stretch>
              <a:fillRect/>
            </a:stretch>
          </p:blipFill>
          <p:spPr bwMode="auto">
            <a:xfrm rot="5400000">
              <a:off x="4142" y="225"/>
              <a:ext cx="1019" cy="17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90283" name="Rectangle 6"/>
            <p:cNvSpPr>
              <a:spLocks noChangeAspect="1" noChangeArrowheads="1"/>
            </p:cNvSpPr>
            <p:nvPr/>
          </p:nvSpPr>
          <p:spPr bwMode="auto">
            <a:xfrm>
              <a:off x="3758" y="615"/>
              <a:ext cx="292" cy="317"/>
            </a:xfrm>
            <a:prstGeom prst="rect">
              <a:avLst/>
            </a:prstGeom>
            <a:solidFill>
              <a:schemeClr val="bg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sp>
          <p:nvSpPr>
            <p:cNvPr id="1590284" name="Rectangle 7"/>
            <p:cNvSpPr>
              <a:spLocks noChangeAspect="1" noChangeArrowheads="1"/>
            </p:cNvSpPr>
            <p:nvPr/>
          </p:nvSpPr>
          <p:spPr bwMode="auto">
            <a:xfrm>
              <a:off x="3759" y="1384"/>
              <a:ext cx="312" cy="173"/>
            </a:xfrm>
            <a:prstGeom prst="rect">
              <a:avLst/>
            </a:prstGeom>
            <a:solidFill>
              <a:schemeClr val="bg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grpSp>
      <p:sp>
        <p:nvSpPr>
          <p:cNvPr id="1590275" name="Rectangle 8"/>
          <p:cNvSpPr>
            <a:spLocks noChangeArrowheads="1"/>
          </p:cNvSpPr>
          <p:nvPr/>
        </p:nvSpPr>
        <p:spPr bwMode="auto">
          <a:xfrm>
            <a:off x="2286000" y="2895600"/>
            <a:ext cx="5586413"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B</a:t>
            </a:r>
            <a:r>
              <a:rPr lang="en-US" sz="1800" dirty="0">
                <a:solidFill>
                  <a:srgbClr val="002060"/>
                </a:solidFill>
                <a:latin typeface="Arial" pitchFamily="34" charset="0"/>
                <a:cs typeface="Arial" pitchFamily="34" charset="0"/>
              </a:rPr>
              <a:t> – understanding </a:t>
            </a:r>
            <a:r>
              <a:rPr lang="en-US" sz="1800" dirty="0">
                <a:solidFill>
                  <a:srgbClr val="C00000"/>
                </a:solidFill>
                <a:latin typeface="Arial" pitchFamily="34" charset="0"/>
                <a:cs typeface="Arial" pitchFamily="34" charset="0"/>
              </a:rPr>
              <a:t>nucleon structure </a:t>
            </a:r>
            <a:r>
              <a:rPr lang="en-US" sz="1800" dirty="0">
                <a:solidFill>
                  <a:srgbClr val="002060"/>
                </a:solidFill>
                <a:latin typeface="Arial" pitchFamily="34" charset="0"/>
                <a:cs typeface="Arial" pitchFamily="34" charset="0"/>
              </a:rPr>
              <a:t>via</a:t>
            </a:r>
            <a:r>
              <a:rPr lang="en-US" sz="1800" dirty="0">
                <a:solidFill>
                  <a:srgbClr val="FFFFFF"/>
                </a:solidFill>
                <a:latin typeface="Arial" pitchFamily="34" charset="0"/>
                <a:cs typeface="Arial" pitchFamily="34" charset="0"/>
              </a:rPr>
              <a:t> </a:t>
            </a:r>
            <a:r>
              <a:rPr lang="en-US" sz="1800" dirty="0">
                <a:solidFill>
                  <a:srgbClr val="7030A0"/>
                </a:solidFill>
                <a:latin typeface="Arial" pitchFamily="34" charset="0"/>
                <a:cs typeface="Arial" pitchFamily="34" charset="0"/>
              </a:rPr>
              <a:t>generalized </a:t>
            </a:r>
            <a:r>
              <a:rPr lang="en-US" sz="1800" dirty="0" err="1">
                <a:solidFill>
                  <a:srgbClr val="7030A0"/>
                </a:solidFill>
                <a:latin typeface="Arial" pitchFamily="34" charset="0"/>
                <a:cs typeface="Arial" pitchFamily="34" charset="0"/>
              </a:rPr>
              <a:t>parton</a:t>
            </a:r>
            <a:r>
              <a:rPr lang="en-US" sz="1800" dirty="0">
                <a:solidFill>
                  <a:srgbClr val="7030A0"/>
                </a:solidFill>
                <a:latin typeface="Arial" pitchFamily="34" charset="0"/>
                <a:cs typeface="Arial" pitchFamily="34" charset="0"/>
              </a:rPr>
              <a:t> distributions</a:t>
            </a:r>
          </a:p>
        </p:txBody>
      </p:sp>
      <p:sp>
        <p:nvSpPr>
          <p:cNvPr id="1590276" name="Rectangle 10"/>
          <p:cNvSpPr>
            <a:spLocks noChangeArrowheads="1"/>
          </p:cNvSpPr>
          <p:nvPr/>
        </p:nvSpPr>
        <p:spPr bwMode="auto">
          <a:xfrm>
            <a:off x="762000" y="3952875"/>
            <a:ext cx="5641975"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C</a:t>
            </a:r>
            <a:r>
              <a:rPr lang="en-US" sz="1800" dirty="0">
                <a:solidFill>
                  <a:srgbClr val="002060"/>
                </a:solidFill>
                <a:latin typeface="Arial" pitchFamily="34" charset="0"/>
                <a:cs typeface="Arial" pitchFamily="34" charset="0"/>
              </a:rPr>
              <a:t> – precision determination of </a:t>
            </a:r>
            <a:r>
              <a:rPr lang="en-US" sz="1800" dirty="0">
                <a:solidFill>
                  <a:srgbClr val="C00000"/>
                </a:solidFill>
                <a:latin typeface="Arial" pitchFamily="34" charset="0"/>
                <a:cs typeface="Arial" pitchFamily="34" charset="0"/>
              </a:rPr>
              <a:t>valence quark </a:t>
            </a:r>
            <a:r>
              <a:rPr lang="en-US" sz="1800" dirty="0">
                <a:solidFill>
                  <a:srgbClr val="002060"/>
                </a:solidFill>
                <a:latin typeface="Arial" pitchFamily="34" charset="0"/>
                <a:cs typeface="Arial" pitchFamily="34" charset="0"/>
              </a:rPr>
              <a:t>properties in nucleons and nuclei </a:t>
            </a:r>
          </a:p>
        </p:txBody>
      </p:sp>
      <p:sp>
        <p:nvSpPr>
          <p:cNvPr id="1590277" name="Rectangle 11"/>
          <p:cNvSpPr>
            <a:spLocks noChangeArrowheads="1"/>
          </p:cNvSpPr>
          <p:nvPr/>
        </p:nvSpPr>
        <p:spPr bwMode="auto">
          <a:xfrm>
            <a:off x="2738438" y="5619750"/>
            <a:ext cx="4957762"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A</a:t>
            </a:r>
            <a:r>
              <a:rPr lang="en-US" sz="1800" dirty="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–form </a:t>
            </a:r>
            <a:r>
              <a:rPr lang="en-US" sz="1800" dirty="0">
                <a:solidFill>
                  <a:srgbClr val="002060"/>
                </a:solidFill>
                <a:latin typeface="Arial" pitchFamily="34" charset="0"/>
                <a:cs typeface="Arial" pitchFamily="34" charset="0"/>
              </a:rPr>
              <a:t>factors, </a:t>
            </a:r>
            <a:r>
              <a:rPr lang="en-US" sz="1800" dirty="0" smtClean="0">
                <a:solidFill>
                  <a:srgbClr val="C00000"/>
                </a:solidFill>
                <a:latin typeface="Arial" pitchFamily="34" charset="0"/>
                <a:cs typeface="Arial" pitchFamily="34" charset="0"/>
              </a:rPr>
              <a:t>future </a:t>
            </a:r>
            <a:r>
              <a:rPr lang="en-US" sz="1800" dirty="0">
                <a:solidFill>
                  <a:srgbClr val="C00000"/>
                </a:solidFill>
                <a:latin typeface="Arial" pitchFamily="34" charset="0"/>
                <a:cs typeface="Arial" pitchFamily="34" charset="0"/>
              </a:rPr>
              <a:t>new experiments (e.g</a:t>
            </a:r>
            <a:r>
              <a:rPr lang="en-US" sz="1800" dirty="0" smtClean="0">
                <a:solidFill>
                  <a:srgbClr val="C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PV and </a:t>
            </a:r>
            <a:r>
              <a:rPr lang="en-US" sz="1800" dirty="0" smtClean="0">
                <a:solidFill>
                  <a:srgbClr val="C00000"/>
                </a:solidFill>
                <a:latin typeface="Arial" pitchFamily="34" charset="0"/>
                <a:cs typeface="Arial" pitchFamily="34" charset="0"/>
              </a:rPr>
              <a:t>MOLLER)</a:t>
            </a:r>
            <a:endParaRPr lang="en-US" sz="1800" dirty="0">
              <a:solidFill>
                <a:srgbClr val="C00000"/>
              </a:solidFill>
              <a:latin typeface="Arial" pitchFamily="34" charset="0"/>
              <a:cs typeface="Arial" pitchFamily="34" charset="0"/>
            </a:endParaRPr>
          </a:p>
        </p:txBody>
      </p:sp>
      <p:pic>
        <p:nvPicPr>
          <p:cNvPr id="1590278" name="Picture 13" descr="hallacombo"/>
          <p:cNvPicPr>
            <a:picLocks noChangeAspect="1" noChangeArrowheads="1"/>
          </p:cNvPicPr>
          <p:nvPr/>
        </p:nvPicPr>
        <p:blipFill>
          <a:blip r:embed="rId4" cstate="print"/>
          <a:srcRect/>
          <a:stretch>
            <a:fillRect/>
          </a:stretch>
        </p:blipFill>
        <p:spPr bwMode="auto">
          <a:xfrm>
            <a:off x="228600" y="4495800"/>
            <a:ext cx="2522538" cy="18478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90279" name="Text Box 2"/>
          <p:cNvSpPr>
            <a:spLocks noGrp="1" noChangeArrowheads="1"/>
          </p:cNvSpPr>
          <p:nvPr>
            <p:ph type="title"/>
          </p:nvPr>
        </p:nvSpPr>
        <p:spPr>
          <a:xfrm>
            <a:off x="457200" y="-42863"/>
            <a:ext cx="8229600" cy="804863"/>
          </a:xfrm>
        </p:spPr>
        <p:txBody>
          <a:bodyPr>
            <a:normAutofit/>
          </a:bodyPr>
          <a:lstStyle/>
          <a:p>
            <a:pPr eaLnBrk="1" hangingPunct="1"/>
            <a:r>
              <a:rPr lang="en-US" sz="3600" b="1" dirty="0" smtClean="0">
                <a:latin typeface="Arial" pitchFamily="34" charset="0"/>
                <a:cs typeface="Arial" pitchFamily="34" charset="0"/>
              </a:rPr>
              <a:t>12 </a:t>
            </a:r>
            <a:r>
              <a:rPr lang="en-US" sz="3600" b="1" dirty="0" err="1" smtClean="0">
                <a:latin typeface="Arial" pitchFamily="34" charset="0"/>
                <a:cs typeface="Arial" pitchFamily="34" charset="0"/>
              </a:rPr>
              <a:t>GeV</a:t>
            </a:r>
            <a:r>
              <a:rPr lang="en-US" sz="3600" b="1" dirty="0" smtClean="0">
                <a:latin typeface="Arial" pitchFamily="34" charset="0"/>
                <a:cs typeface="Arial" pitchFamily="34" charset="0"/>
              </a:rPr>
              <a:t> Scientific Capabilities</a:t>
            </a:r>
          </a:p>
        </p:txBody>
      </p:sp>
      <p:pic>
        <p:nvPicPr>
          <p:cNvPr id="1590280" name="Picture 3"/>
          <p:cNvPicPr>
            <a:picLocks noChangeAspect="1"/>
          </p:cNvPicPr>
          <p:nvPr/>
        </p:nvPicPr>
        <p:blipFill>
          <a:blip r:embed="rId5" cstate="print"/>
          <a:srcRect l="20206" t="10916" r="12640" b="15477"/>
          <a:stretch>
            <a:fillRect/>
          </a:stretch>
        </p:blipFill>
        <p:spPr bwMode="auto">
          <a:xfrm>
            <a:off x="263525" y="1905000"/>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90281" name="Content Placeholder 3" descr="SHMS-HMS.JPG"/>
          <p:cNvPicPr>
            <a:picLocks noChangeAspect="1"/>
          </p:cNvPicPr>
          <p:nvPr/>
        </p:nvPicPr>
        <p:blipFill>
          <a:blip r:embed="rId6" cstate="print">
            <a:lum bright="20000" contrast="20000"/>
          </a:blip>
          <a:srcRect/>
          <a:stretch>
            <a:fillRect/>
          </a:stretch>
        </p:blipFill>
        <p:spPr bwMode="auto">
          <a:xfrm>
            <a:off x="6497638" y="3644900"/>
            <a:ext cx="2493962" cy="1841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Rectangle 13"/>
          <p:cNvSpPr/>
          <p:nvPr/>
        </p:nvSpPr>
        <p:spPr>
          <a:xfrm>
            <a:off x="5791200" y="12954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smtClean="0"/>
              <a:t>Beyond 12 </a:t>
            </a:r>
            <a:r>
              <a:rPr lang="en-US" dirty="0" err="1" smtClean="0"/>
              <a:t>GeV</a:t>
            </a:r>
            <a:r>
              <a:rPr lang="en-US" dirty="0" smtClean="0"/>
              <a:t> Upgrade</a:t>
            </a:r>
            <a:endParaRPr lang="en-US" dirty="0"/>
          </a:p>
        </p:txBody>
      </p:sp>
      <p:sp>
        <p:nvSpPr>
          <p:cNvPr id="4" name="TextBox 3"/>
          <p:cNvSpPr txBox="1"/>
          <p:nvPr/>
        </p:nvSpPr>
        <p:spPr>
          <a:xfrm>
            <a:off x="457200" y="914400"/>
            <a:ext cx="5220019" cy="5262979"/>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Super </a:t>
            </a:r>
            <a:r>
              <a:rPr lang="en-US" sz="2000" b="1" dirty="0" err="1" smtClean="0">
                <a:solidFill>
                  <a:srgbClr val="002060"/>
                </a:solidFill>
                <a:latin typeface="Arial" pitchFamily="34" charset="0"/>
                <a:cs typeface="Arial" pitchFamily="34" charset="0"/>
              </a:rPr>
              <a:t>BigBite</a:t>
            </a:r>
            <a:r>
              <a:rPr lang="en-US" sz="2000" b="1" dirty="0" smtClean="0">
                <a:solidFill>
                  <a:srgbClr val="002060"/>
                </a:solidFill>
                <a:latin typeface="Arial" pitchFamily="34" charset="0"/>
                <a:cs typeface="Arial" pitchFamily="34" charset="0"/>
              </a:rPr>
              <a:t> Spectrometer</a:t>
            </a:r>
          </a:p>
          <a:p>
            <a:pPr>
              <a:buClr>
                <a:srgbClr val="C00000"/>
              </a:buClr>
              <a:tabLst>
                <a:tab pos="569913" algn="l"/>
              </a:tabLst>
            </a:pPr>
            <a:r>
              <a:rPr lang="en-US" sz="2000" b="1" dirty="0" smtClean="0">
                <a:solidFill>
                  <a:srgbClr val="002060"/>
                </a:solidFill>
                <a:latin typeface="Arial" pitchFamily="34" charset="0"/>
                <a:cs typeface="Arial" pitchFamily="34" charset="0"/>
              </a:rPr>
              <a:t>	(Approved for FY13-15 construction)</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b="1" dirty="0" smtClean="0">
                <a:solidFill>
                  <a:srgbClr val="002060"/>
                </a:solidFill>
                <a:latin typeface="Arial" pitchFamily="34" charset="0"/>
                <a:cs typeface="Arial" pitchFamily="34" charset="0"/>
              </a:rPr>
              <a:t>	(MIE – FY14-18?)</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SoLID</a:t>
            </a:r>
            <a:r>
              <a:rPr lang="en-US" sz="2000" b="1" dirty="0" smtClean="0">
                <a:solidFill>
                  <a:srgbClr val="002060"/>
                </a:solidFill>
                <a:latin typeface="Arial" pitchFamily="34" charset="0"/>
                <a:cs typeface="Arial" pitchFamily="34" charset="0"/>
              </a:rPr>
              <a:t> </a:t>
            </a:r>
          </a:p>
          <a:p>
            <a:pPr>
              <a:buClr>
                <a:srgbClr val="C00000"/>
              </a:buClr>
              <a:tabLst>
                <a:tab pos="569913" algn="l"/>
              </a:tabLst>
            </a:pPr>
            <a:r>
              <a:rPr lang="en-US" sz="2000" b="1" dirty="0" smtClean="0">
                <a:solidFill>
                  <a:srgbClr val="002060"/>
                </a:solidFill>
                <a:latin typeface="Arial" pitchFamily="34" charset="0"/>
                <a:cs typeface="Arial" pitchFamily="34" charset="0"/>
              </a:rPr>
              <a:t>      	</a:t>
            </a:r>
            <a:r>
              <a:rPr lang="en-US" sz="1600" dirty="0" smtClean="0">
                <a:solidFill>
                  <a:srgbClr val="002060"/>
                </a:solidFill>
                <a:latin typeface="Arial" pitchFamily="34" charset="0"/>
                <a:cs typeface="Arial" pitchFamily="34" charset="0"/>
              </a:rPr>
              <a:t>Chinese collaboration</a:t>
            </a:r>
          </a:p>
          <a:p>
            <a:pPr>
              <a:buClr>
                <a:srgbClr val="C00000"/>
              </a:buClr>
              <a:tabLst>
                <a:tab pos="569913" algn="l"/>
              </a:tabLst>
            </a:pPr>
            <a:r>
              <a:rPr lang="en-US" sz="1600" dirty="0" smtClean="0">
                <a:solidFill>
                  <a:srgbClr val="002060"/>
                </a:solidFill>
                <a:latin typeface="Arial" pitchFamily="34" charset="0"/>
                <a:cs typeface="Arial" pitchFamily="34" charset="0"/>
              </a:rPr>
              <a:t>       	CLEO Solenoid?</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p:txBody>
      </p:sp>
      <p:pic>
        <p:nvPicPr>
          <p:cNvPr id="329" name="Picture 2"/>
          <p:cNvPicPr>
            <a:picLocks noChangeAspect="1" noChangeArrowheads="1"/>
          </p:cNvPicPr>
          <p:nvPr/>
        </p:nvPicPr>
        <p:blipFill>
          <a:blip r:embed="rId2" cstate="print"/>
          <a:srcRect/>
          <a:stretch>
            <a:fillRect/>
          </a:stretch>
        </p:blipFill>
        <p:spPr bwMode="auto">
          <a:xfrm>
            <a:off x="4953000" y="3057525"/>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0" name="Picture 1"/>
          <p:cNvPicPr>
            <a:picLocks noChangeAspect="1" noChangeArrowheads="1"/>
          </p:cNvPicPr>
          <p:nvPr/>
        </p:nvPicPr>
        <p:blipFill>
          <a:blip r:embed="rId3" cstate="print"/>
          <a:srcRect/>
          <a:stretch>
            <a:fillRect/>
          </a:stretch>
        </p:blipFill>
        <p:spPr bwMode="auto">
          <a:xfrm>
            <a:off x="3505200" y="4648200"/>
            <a:ext cx="2536201" cy="17089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1" name="Picture 3"/>
          <p:cNvPicPr>
            <a:picLocks noChangeAspect="1" noChangeArrowheads="1"/>
          </p:cNvPicPr>
          <p:nvPr/>
        </p:nvPicPr>
        <p:blipFill>
          <a:blip r:embed="rId4" cstate="print"/>
          <a:srcRect l="5313" t="17673" r="10429" b="24149"/>
          <a:stretch>
            <a:fillRect/>
          </a:stretch>
        </p:blipFill>
        <p:spPr bwMode="auto">
          <a:xfrm>
            <a:off x="5535655" y="914400"/>
            <a:ext cx="2922545"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6177" name="Rectangle 4"/>
          <p:cNvSpPr>
            <a:spLocks noChangeArrowheads="1"/>
          </p:cNvSpPr>
          <p:nvPr/>
        </p:nvSpPr>
        <p:spPr bwMode="auto">
          <a:xfrm>
            <a:off x="228600" y="1066800"/>
            <a:ext cx="8763000" cy="1828800"/>
          </a:xfrm>
          <a:prstGeom prst="rect">
            <a:avLst/>
          </a:prstGeom>
          <a:solidFill>
            <a:srgbClr val="CCFFCC"/>
          </a:solidFill>
          <a:ln w="9525" algn="ctr">
            <a:noFill/>
            <a:round/>
            <a:headEnd/>
            <a:tailEnd/>
          </a:ln>
        </p:spPr>
        <p:txBody>
          <a:bodyPr/>
          <a:lstStyle/>
          <a:p>
            <a:pPr algn="ctr" eaLnBrk="0" hangingPunct="0"/>
            <a:endParaRPr lang="en-US"/>
          </a:p>
        </p:txBody>
      </p:sp>
      <p:sp>
        <p:nvSpPr>
          <p:cNvPr id="58371" name="Rectangle 3"/>
          <p:cNvSpPr>
            <a:spLocks noChangeArrowheads="1"/>
          </p:cNvSpPr>
          <p:nvPr/>
        </p:nvSpPr>
        <p:spPr bwMode="auto">
          <a:xfrm>
            <a:off x="228600" y="2895600"/>
            <a:ext cx="8763000" cy="2362200"/>
          </a:xfrm>
          <a:prstGeom prst="rect">
            <a:avLst/>
          </a:prstGeom>
          <a:solidFill>
            <a:srgbClr val="CCECFF"/>
          </a:solidFill>
          <a:ln w="9525" algn="ctr">
            <a:noFill/>
            <a:round/>
            <a:headEnd/>
            <a:tailEnd/>
          </a:ln>
        </p:spPr>
        <p:txBody>
          <a:bodyPr/>
          <a:lstStyle/>
          <a:p>
            <a:pPr algn="ctr" eaLnBrk="0" hangingPunct="0"/>
            <a:endParaRPr lang="en-US"/>
          </a:p>
        </p:txBody>
      </p:sp>
      <p:sp>
        <p:nvSpPr>
          <p:cNvPr id="1586179" name="Rectangle 2"/>
          <p:cNvSpPr>
            <a:spLocks noGrp="1" noChangeArrowheads="1"/>
          </p:cNvSpPr>
          <p:nvPr>
            <p:ph type="title"/>
          </p:nvPr>
        </p:nvSpPr>
        <p:spPr>
          <a:xfrm>
            <a:off x="0" y="0"/>
            <a:ext cx="9144000" cy="704850"/>
          </a:xfrm>
        </p:spPr>
        <p:txBody>
          <a:bodyPr>
            <a:normAutofit/>
          </a:bodyPr>
          <a:lstStyle/>
          <a:p>
            <a:r>
              <a:rPr lang="en-US" b="1" dirty="0" smtClean="0"/>
              <a:t>12 </a:t>
            </a:r>
            <a:r>
              <a:rPr lang="en-US" b="1" dirty="0" err="1" smtClean="0"/>
              <a:t>GeV</a:t>
            </a:r>
            <a:r>
              <a:rPr lang="en-US" b="1" dirty="0" smtClean="0"/>
              <a:t> Science Program</a:t>
            </a:r>
          </a:p>
        </p:txBody>
      </p:sp>
      <p:sp>
        <p:nvSpPr>
          <p:cNvPr id="2" name="Rectangle 3"/>
          <p:cNvSpPr>
            <a:spLocks noGrp="1" noChangeArrowheads="1"/>
          </p:cNvSpPr>
          <p:nvPr>
            <p:ph idx="1"/>
          </p:nvPr>
        </p:nvSpPr>
        <p:spPr>
          <a:xfrm>
            <a:off x="266700" y="1295400"/>
            <a:ext cx="8801100" cy="4419600"/>
          </a:xfrm>
        </p:spPr>
        <p:txBody>
          <a:bodyPr>
            <a:noAutofit/>
          </a:bodyPr>
          <a:lstStyle/>
          <a:p>
            <a:pPr>
              <a:spcBef>
                <a:spcPct val="0"/>
              </a:spcBef>
              <a:spcAft>
                <a:spcPts val="500"/>
              </a:spcAft>
            </a:pPr>
            <a:r>
              <a:rPr lang="en-US" sz="1700" dirty="0" smtClean="0"/>
              <a:t>The physical origins of quark confinement (</a:t>
            </a:r>
            <a:r>
              <a:rPr lang="en-US" sz="1700" dirty="0" err="1" smtClean="0"/>
              <a:t>GlueX</a:t>
            </a:r>
            <a:r>
              <a:rPr lang="en-US" sz="1700" dirty="0" smtClean="0"/>
              <a:t>, meson and baryon spectroscopy)</a:t>
            </a:r>
          </a:p>
          <a:p>
            <a:pPr>
              <a:spcBef>
                <a:spcPts val="600"/>
              </a:spcBef>
              <a:spcAft>
                <a:spcPts val="500"/>
              </a:spcAft>
            </a:pPr>
            <a:r>
              <a:rPr lang="en-US" sz="1700" dirty="0" smtClean="0"/>
              <a:t>The spin and flavor structure of the proton and neutron (PDF’s, GPD’s, TMD’s…)</a:t>
            </a:r>
          </a:p>
          <a:p>
            <a:pPr>
              <a:spcBef>
                <a:spcPts val="600"/>
              </a:spcBef>
              <a:spcAft>
                <a:spcPts val="500"/>
              </a:spcAft>
            </a:pPr>
            <a:r>
              <a:rPr lang="en-US" sz="1700" dirty="0" smtClean="0"/>
              <a:t>The quark structure of nuclei</a:t>
            </a:r>
          </a:p>
          <a:p>
            <a:pPr>
              <a:spcBef>
                <a:spcPts val="600"/>
              </a:spcBef>
              <a:spcAft>
                <a:spcPts val="500"/>
              </a:spcAft>
            </a:pPr>
            <a:r>
              <a:rPr lang="en-US" sz="1700" dirty="0" smtClean="0"/>
              <a:t>Probe potential new physics through high precision tests of the Standard Model</a:t>
            </a:r>
          </a:p>
          <a:p>
            <a:pPr>
              <a:lnSpc>
                <a:spcPct val="80000"/>
              </a:lnSpc>
              <a:spcBef>
                <a:spcPts val="1800"/>
              </a:spcBef>
            </a:pPr>
            <a:r>
              <a:rPr lang="en-US" sz="1700" u="sng" dirty="0" smtClean="0">
                <a:solidFill>
                  <a:srgbClr val="333399"/>
                </a:solidFill>
                <a:cs typeface="Arial" pitchFamily="34" charset="0"/>
              </a:rPr>
              <a:t>Defining the Science Program: </a:t>
            </a:r>
          </a:p>
          <a:p>
            <a:pPr lvl="1">
              <a:lnSpc>
                <a:spcPct val="80000"/>
              </a:lnSpc>
              <a:spcBef>
                <a:spcPts val="1800"/>
              </a:spcBef>
            </a:pPr>
            <a:r>
              <a:rPr lang="en-US" sz="1700" dirty="0" smtClean="0">
                <a:cs typeface="Arial" pitchFamily="34" charset="0"/>
              </a:rPr>
              <a:t>Seven Reviews: Program Advisory Committees (PAC)</a:t>
            </a:r>
            <a:r>
              <a:rPr lang="en-US" sz="1700" dirty="0" smtClean="0"/>
              <a:t> - </a:t>
            </a:r>
            <a:r>
              <a:rPr lang="en-US" sz="1700" dirty="0" smtClean="0">
                <a:cs typeface="Arial" pitchFamily="34" charset="0"/>
              </a:rPr>
              <a:t>2006 through 2011</a:t>
            </a:r>
            <a:endParaRPr lang="en-US" sz="1700" strike="sngStrike" dirty="0" smtClean="0">
              <a:cs typeface="Arial" pitchFamily="34" charset="0"/>
            </a:endParaRPr>
          </a:p>
          <a:p>
            <a:pPr lvl="1">
              <a:lnSpc>
                <a:spcPct val="80000"/>
              </a:lnSpc>
              <a:spcBef>
                <a:spcPts val="1800"/>
              </a:spcBef>
            </a:pPr>
            <a:r>
              <a:rPr lang="en-US" sz="1700" dirty="0" smtClean="0">
                <a:cs typeface="Arial" pitchFamily="34" charset="0"/>
              </a:rPr>
              <a:t>Results: </a:t>
            </a:r>
            <a:r>
              <a:rPr lang="en-US" sz="1700" i="1" dirty="0" smtClean="0">
                <a:cs typeface="Arial" pitchFamily="34" charset="0"/>
              </a:rPr>
              <a:t>48 experiments approved; </a:t>
            </a:r>
            <a:r>
              <a:rPr lang="en-US" sz="1700" i="1" dirty="0" smtClean="0"/>
              <a:t>7</a:t>
            </a:r>
            <a:r>
              <a:rPr lang="en-US" sz="1700" i="1" dirty="0" smtClean="0">
                <a:cs typeface="Arial" pitchFamily="34" charset="0"/>
              </a:rPr>
              <a:t> conditionally approved</a:t>
            </a:r>
          </a:p>
          <a:p>
            <a:pPr lvl="1">
              <a:lnSpc>
                <a:spcPct val="80000"/>
              </a:lnSpc>
              <a:spcBef>
                <a:spcPts val="1800"/>
              </a:spcBef>
            </a:pPr>
            <a:r>
              <a:rPr lang="en-US" sz="1700" dirty="0" smtClean="0">
                <a:cs typeface="Arial" pitchFamily="34" charset="0"/>
              </a:rPr>
              <a:t>PAC39 scheduled June 2012</a:t>
            </a:r>
          </a:p>
          <a:p>
            <a:pPr lvl="1">
              <a:lnSpc>
                <a:spcPct val="80000"/>
              </a:lnSpc>
              <a:spcBef>
                <a:spcPts val="1800"/>
              </a:spcBef>
            </a:pPr>
            <a:r>
              <a:rPr lang="en-US" sz="1700" dirty="0" smtClean="0"/>
              <a:t>White paper for NSAC subcommittee (in progress)</a:t>
            </a:r>
            <a:endParaRPr lang="en-US" sz="1200" dirty="0" smtClean="0">
              <a:cs typeface="Arial" pitchFamily="34" charset="0"/>
            </a:endParaRPr>
          </a:p>
          <a:p>
            <a:pPr algn="ctr">
              <a:lnSpc>
                <a:spcPct val="80000"/>
              </a:lnSpc>
              <a:spcBef>
                <a:spcPts val="1200"/>
              </a:spcBef>
              <a:buFontTx/>
              <a:buNone/>
            </a:pPr>
            <a:endParaRPr lang="en-US" sz="2200" i="1" dirty="0" smtClean="0">
              <a:solidFill>
                <a:srgbClr val="0000FF"/>
              </a:solidFill>
            </a:endParaRPr>
          </a:p>
          <a:p>
            <a:pPr algn="ctr">
              <a:lnSpc>
                <a:spcPct val="80000"/>
              </a:lnSpc>
              <a:spcBef>
                <a:spcPts val="1200"/>
              </a:spcBef>
              <a:buFontTx/>
              <a:buNone/>
            </a:pPr>
            <a:r>
              <a:rPr lang="en-US" sz="2200" i="1" dirty="0" smtClean="0">
                <a:solidFill>
                  <a:srgbClr val="0000FF"/>
                </a:solidFill>
              </a:rPr>
              <a:t>E</a:t>
            </a:r>
            <a:r>
              <a:rPr lang="en-US" sz="2200" i="1" dirty="0" smtClean="0">
                <a:solidFill>
                  <a:srgbClr val="0000FF"/>
                </a:solidFill>
                <a:cs typeface="Arial" pitchFamily="34" charset="0"/>
              </a:rPr>
              <a:t>xperiments for 4 Halls </a:t>
            </a:r>
            <a:r>
              <a:rPr lang="en-US" sz="2200" i="1" dirty="0" smtClean="0">
                <a:solidFill>
                  <a:srgbClr val="0000FF"/>
                </a:solidFill>
              </a:rPr>
              <a:t>approved</a:t>
            </a:r>
            <a:r>
              <a:rPr lang="en-US" sz="2200" i="1" dirty="0" smtClean="0">
                <a:solidFill>
                  <a:srgbClr val="0000FF"/>
                </a:solidFill>
                <a:cs typeface="Arial" pitchFamily="34" charset="0"/>
              </a:rPr>
              <a:t> for </a:t>
            </a:r>
          </a:p>
          <a:p>
            <a:pPr algn="ctr">
              <a:lnSpc>
                <a:spcPct val="80000"/>
              </a:lnSpc>
              <a:buFontTx/>
              <a:buNone/>
            </a:pPr>
            <a:r>
              <a:rPr lang="en-US" sz="2200" i="1" dirty="0" smtClean="0">
                <a:solidFill>
                  <a:srgbClr val="0000FF"/>
                </a:solidFill>
              </a:rPr>
              <a:t>more than </a:t>
            </a:r>
            <a:r>
              <a:rPr lang="en-US" sz="2200" i="1" dirty="0" smtClean="0">
                <a:solidFill>
                  <a:srgbClr val="0000FF"/>
                </a:solidFill>
                <a:cs typeface="Arial" pitchFamily="34" charset="0"/>
              </a:rPr>
              <a:t>five years of operation beginning in FY15.</a:t>
            </a:r>
            <a:endParaRPr lang="en-US" sz="2200" i="1" dirty="0" smtClean="0">
              <a:solidFill>
                <a:srgbClr val="008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228600"/>
            <a:ext cx="9144000" cy="553998"/>
          </a:xfrm>
          <a:prstGeom prst="rect">
            <a:avLst/>
          </a:prstGeom>
        </p:spPr>
        <p:txBody>
          <a:bodyPr wrap="square">
            <a:spAutoFit/>
          </a:bodyPr>
          <a:lstStyle/>
          <a:p>
            <a:pPr algn="ctr" fontAlgn="b"/>
            <a:r>
              <a:rPr lang="en-US" sz="3000" b="1" dirty="0">
                <a:solidFill>
                  <a:srgbClr val="000000"/>
                </a:solidFill>
                <a:latin typeface="Arial" pitchFamily="34" charset="0"/>
                <a:cs typeface="Arial" pitchFamily="34" charset="0"/>
              </a:rPr>
              <a:t>12 </a:t>
            </a:r>
            <a:r>
              <a:rPr lang="en-US" sz="3000" b="1" dirty="0" err="1">
                <a:solidFill>
                  <a:srgbClr val="000000"/>
                </a:solidFill>
                <a:latin typeface="Arial" pitchFamily="34" charset="0"/>
                <a:cs typeface="Arial" pitchFamily="34" charset="0"/>
              </a:rPr>
              <a:t>GeV</a:t>
            </a:r>
            <a:r>
              <a:rPr lang="en-US" sz="3000" b="1" dirty="0">
                <a:solidFill>
                  <a:srgbClr val="000000"/>
                </a:solidFill>
                <a:latin typeface="Arial" pitchFamily="34" charset="0"/>
                <a:cs typeface="Arial" pitchFamily="34" charset="0"/>
              </a:rPr>
              <a:t> Approved Experiments by Physics Topics</a:t>
            </a:r>
          </a:p>
        </p:txBody>
      </p:sp>
      <p:sp>
        <p:nvSpPr>
          <p:cNvPr id="8" name="TextBox 7"/>
          <p:cNvSpPr txBox="1"/>
          <p:nvPr/>
        </p:nvSpPr>
        <p:spPr>
          <a:xfrm>
            <a:off x="1010444" y="6016823"/>
            <a:ext cx="7219156" cy="338554"/>
          </a:xfrm>
          <a:prstGeom prst="rect">
            <a:avLst/>
          </a:prstGeom>
          <a:noFill/>
        </p:spPr>
        <p:txBody>
          <a:bodyPr wrap="none" rtlCol="0">
            <a:spAutoFit/>
          </a:bodyPr>
          <a:lstStyle/>
          <a:p>
            <a:r>
              <a:rPr lang="en-US" sz="1600" b="1" dirty="0" smtClean="0"/>
              <a:t>E12-11-105 has not been counted with the experiments since it is considered a test</a:t>
            </a:r>
            <a:endParaRPr lang="en-US" sz="1600" b="1" dirty="0"/>
          </a:p>
        </p:txBody>
      </p:sp>
      <p:pic>
        <p:nvPicPr>
          <p:cNvPr id="4" name="Picture 2"/>
          <p:cNvPicPr>
            <a:picLocks noChangeAspect="1" noChangeArrowheads="1"/>
          </p:cNvPicPr>
          <p:nvPr/>
        </p:nvPicPr>
        <p:blipFill>
          <a:blip r:embed="rId2" cstate="print"/>
          <a:srcRect/>
          <a:stretch>
            <a:fillRect/>
          </a:stretch>
        </p:blipFill>
        <p:spPr bwMode="auto">
          <a:xfrm>
            <a:off x="914400" y="990600"/>
            <a:ext cx="7444628" cy="4953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0" y="182563"/>
            <a:ext cx="9144000" cy="808037"/>
          </a:xfrm>
          <a:prstGeom prst="rect">
            <a:avLst/>
          </a:prstGeom>
        </p:spPr>
        <p:txBody>
          <a:bodyPr/>
          <a:lstStyle/>
          <a:p>
            <a:pPr algn="ctr" fontAlgn="auto">
              <a:spcAft>
                <a:spcPts val="0"/>
              </a:spcAft>
              <a:defRPr/>
            </a:pPr>
            <a:r>
              <a:rPr lang="en-US" sz="3200" b="1" dirty="0">
                <a:latin typeface="Arial" pitchFamily="34" charset="0"/>
                <a:ea typeface="+mj-ea"/>
                <a:cs typeface="Arial" pitchFamily="34" charset="0"/>
              </a:rPr>
              <a:t>12 </a:t>
            </a:r>
            <a:r>
              <a:rPr lang="en-US" sz="3200" b="1" dirty="0" err="1">
                <a:latin typeface="Arial" pitchFamily="34" charset="0"/>
                <a:ea typeface="+mj-ea"/>
                <a:cs typeface="Arial" pitchFamily="34" charset="0"/>
              </a:rPr>
              <a:t>GeV</a:t>
            </a:r>
            <a:r>
              <a:rPr lang="en-US" sz="3200" b="1" dirty="0">
                <a:latin typeface="Arial" pitchFamily="34" charset="0"/>
                <a:ea typeface="+mj-ea"/>
                <a:cs typeface="Arial" pitchFamily="34" charset="0"/>
              </a:rPr>
              <a:t> </a:t>
            </a:r>
            <a:r>
              <a:rPr lang="en-US" sz="3200" b="1" dirty="0" smtClean="0">
                <a:latin typeface="Arial" pitchFamily="34" charset="0"/>
                <a:ea typeface="+mj-ea"/>
                <a:cs typeface="Arial" pitchFamily="34" charset="0"/>
              </a:rPr>
              <a:t>Approved Experiments by PAC Days   </a:t>
            </a:r>
            <a:endParaRPr lang="en-US" sz="3200" b="1" dirty="0">
              <a:latin typeface="Arial" pitchFamily="34" charset="0"/>
              <a:ea typeface="+mj-ea"/>
              <a:cs typeface="Arial" pitchFamily="34" charset="0"/>
            </a:endParaRPr>
          </a:p>
        </p:txBody>
      </p:sp>
      <p:graphicFrame>
        <p:nvGraphicFramePr>
          <p:cNvPr id="3" name="Table 2"/>
          <p:cNvGraphicFramePr>
            <a:graphicFrameLocks noGrp="1"/>
          </p:cNvGraphicFramePr>
          <p:nvPr/>
        </p:nvGraphicFramePr>
        <p:xfrm>
          <a:off x="118533" y="1447800"/>
          <a:ext cx="8915399" cy="3916679"/>
        </p:xfrm>
        <a:graphic>
          <a:graphicData uri="http://schemas.openxmlformats.org/drawingml/2006/table">
            <a:tbl>
              <a:tblPr firstRow="1" bandRow="1">
                <a:tableStyleId>{073A0DAA-6AF3-43AB-8588-CEC1D06C72B9}</a:tableStyleId>
              </a:tblPr>
              <a:tblGrid>
                <a:gridCol w="3957253"/>
                <a:gridCol w="1042602"/>
                <a:gridCol w="1042601"/>
                <a:gridCol w="986996"/>
                <a:gridCol w="959193"/>
                <a:gridCol w="926754"/>
              </a:tblGrid>
              <a:tr h="370840">
                <a:tc>
                  <a:txBody>
                    <a:bodyPr/>
                    <a:lstStyle/>
                    <a:p>
                      <a:endParaRPr lang="en-US" sz="1400" dirty="0">
                        <a:solidFill>
                          <a:schemeClr val="tx1"/>
                        </a:solidFill>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Hall A</a:t>
                      </a:r>
                      <a:endParaRPr lang="en-US" sz="1400" b="1" dirty="0">
                        <a:solidFill>
                          <a:schemeClr val="tx1"/>
                        </a:solidFill>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Hall</a:t>
                      </a:r>
                      <a:r>
                        <a:rPr lang="en-US" sz="1400" baseline="0" dirty="0" smtClean="0">
                          <a:latin typeface="Arial" pitchFamily="34" charset="0"/>
                          <a:cs typeface="Arial" pitchFamily="34" charset="0"/>
                        </a:rPr>
                        <a:t> B</a:t>
                      </a:r>
                      <a:endParaRPr lang="en-US" sz="1400" b="1" dirty="0">
                        <a:solidFill>
                          <a:schemeClr val="tx1"/>
                        </a:solidFill>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Hall C</a:t>
                      </a:r>
                      <a:endParaRPr lang="en-US" sz="1400" dirty="0">
                        <a:solidFill>
                          <a:schemeClr val="tx1"/>
                        </a:solidFill>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Hall</a:t>
                      </a:r>
                      <a:r>
                        <a:rPr lang="en-US" sz="1400" baseline="0" dirty="0" smtClean="0">
                          <a:latin typeface="Arial" pitchFamily="34" charset="0"/>
                          <a:cs typeface="Arial" pitchFamily="34" charset="0"/>
                        </a:rPr>
                        <a:t> D</a:t>
                      </a:r>
                      <a:endParaRPr lang="en-US" sz="1400" dirty="0">
                        <a:solidFill>
                          <a:schemeClr val="tx1"/>
                        </a:solidFill>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Total</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The </a:t>
                      </a:r>
                      <a:r>
                        <a:rPr lang="en-US" sz="1400" dirty="0" err="1" smtClean="0">
                          <a:latin typeface="Arial" pitchFamily="34" charset="0"/>
                          <a:cs typeface="Arial" pitchFamily="34" charset="0"/>
                        </a:rPr>
                        <a:t>Hadron</a:t>
                      </a:r>
                      <a:r>
                        <a:rPr lang="en-US" sz="1400" dirty="0" smtClean="0">
                          <a:latin typeface="Arial" pitchFamily="34" charset="0"/>
                          <a:cs typeface="Arial" pitchFamily="34" charset="0"/>
                        </a:rPr>
                        <a:t> Spectra as Probes of</a:t>
                      </a:r>
                      <a:r>
                        <a:rPr lang="en-US" sz="1400" baseline="0" dirty="0" smtClean="0">
                          <a:latin typeface="Arial" pitchFamily="34" charset="0"/>
                          <a:cs typeface="Arial" pitchFamily="34" charset="0"/>
                        </a:rPr>
                        <a:t> QCD</a:t>
                      </a:r>
                    </a:p>
                    <a:p>
                      <a:r>
                        <a:rPr lang="en-US" sz="1400" baseline="0" dirty="0" smtClean="0">
                          <a:latin typeface="Arial" pitchFamily="34" charset="0"/>
                          <a:cs typeface="Arial" pitchFamily="34" charset="0"/>
                        </a:rPr>
                        <a:t>(</a:t>
                      </a:r>
                      <a:r>
                        <a:rPr lang="en-US" sz="1400" baseline="0" dirty="0" err="1" smtClean="0">
                          <a:latin typeface="Arial" pitchFamily="34" charset="0"/>
                          <a:cs typeface="Arial" pitchFamily="34" charset="0"/>
                        </a:rPr>
                        <a:t>GluEx</a:t>
                      </a:r>
                      <a:r>
                        <a:rPr lang="en-US" sz="1400" baseline="0" dirty="0" smtClean="0">
                          <a:latin typeface="Arial" pitchFamily="34" charset="0"/>
                          <a:cs typeface="Arial" pitchFamily="34" charset="0"/>
                        </a:rPr>
                        <a:t> &amp; heavy baryon and meson spectroscopy)</a:t>
                      </a:r>
                      <a:endParaRPr lang="en-US" sz="1400" dirty="0">
                        <a:solidFill>
                          <a:schemeClr val="tx1"/>
                        </a:solidFill>
                        <a:latin typeface="Arial" pitchFamily="34" charset="0"/>
                        <a:cs typeface="Arial" pitchFamily="34" charset="0"/>
                      </a:endParaRPr>
                    </a:p>
                  </a:txBody>
                  <a:tcPr/>
                </a:tc>
                <a:tc>
                  <a:txBody>
                    <a:bodyPr/>
                    <a:lstStyle/>
                    <a:p>
                      <a:pPr algn="ct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119</a:t>
                      </a:r>
                      <a:endParaRPr lang="en-US" sz="1400" b="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120</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239</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The Transverse Structure</a:t>
                      </a:r>
                      <a:r>
                        <a:rPr lang="en-US" sz="1400" baseline="0" dirty="0" smtClean="0">
                          <a:latin typeface="Arial" pitchFamily="34" charset="0"/>
                          <a:cs typeface="Arial" pitchFamily="34" charset="0"/>
                        </a:rPr>
                        <a:t> of the Hadrons</a:t>
                      </a:r>
                    </a:p>
                    <a:p>
                      <a:r>
                        <a:rPr lang="en-US" sz="1400" baseline="0" dirty="0" smtClean="0">
                          <a:latin typeface="Arial" pitchFamily="34" charset="0"/>
                          <a:cs typeface="Arial" pitchFamily="34" charset="0"/>
                        </a:rPr>
                        <a:t>(elastic and transition form factors)</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144</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70</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102</a:t>
                      </a:r>
                      <a:endParaRPr lang="en-US" sz="140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316</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The Longitudinal Structure of the Hadrons</a:t>
                      </a:r>
                    </a:p>
                    <a:p>
                      <a:r>
                        <a:rPr lang="en-US" sz="1400" dirty="0" smtClean="0">
                          <a:latin typeface="Arial" pitchFamily="34" charset="0"/>
                          <a:cs typeface="Arial" pitchFamily="34" charset="0"/>
                        </a:rPr>
                        <a:t>(</a:t>
                      </a:r>
                      <a:r>
                        <a:rPr lang="en-US" sz="1400" dirty="0" err="1" smtClean="0">
                          <a:latin typeface="Arial" pitchFamily="34" charset="0"/>
                          <a:cs typeface="Arial" pitchFamily="34" charset="0"/>
                        </a:rPr>
                        <a:t>Unpolarized</a:t>
                      </a:r>
                      <a:r>
                        <a:rPr lang="en-US" sz="1400" dirty="0" smtClean="0">
                          <a:latin typeface="Arial" pitchFamily="34" charset="0"/>
                          <a:cs typeface="Arial" pitchFamily="34" charset="0"/>
                        </a:rPr>
                        <a:t> and polarized</a:t>
                      </a:r>
                      <a:r>
                        <a:rPr lang="en-US" sz="1400" baseline="0" dirty="0" smtClean="0">
                          <a:latin typeface="Arial" pitchFamily="34" charset="0"/>
                          <a:cs typeface="Arial" pitchFamily="34" charset="0"/>
                        </a:rPr>
                        <a:t> </a:t>
                      </a:r>
                      <a:r>
                        <a:rPr lang="en-US" sz="1400" baseline="0" dirty="0" err="1" smtClean="0">
                          <a:latin typeface="Arial" pitchFamily="34" charset="0"/>
                          <a:cs typeface="Arial" pitchFamily="34" charset="0"/>
                        </a:rPr>
                        <a:t>parton</a:t>
                      </a:r>
                      <a:r>
                        <a:rPr lang="en-US" sz="1400" baseline="0" dirty="0" smtClean="0">
                          <a:latin typeface="Arial" pitchFamily="34" charset="0"/>
                          <a:cs typeface="Arial" pitchFamily="34" charset="0"/>
                        </a:rPr>
                        <a:t> distributions)</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65</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120</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140</a:t>
                      </a:r>
                      <a:endParaRPr lang="en-US" sz="140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325</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The 3D Structure</a:t>
                      </a:r>
                      <a:r>
                        <a:rPr lang="en-US" sz="1400" baseline="0" dirty="0" smtClean="0">
                          <a:latin typeface="Arial" pitchFamily="34" charset="0"/>
                          <a:cs typeface="Arial" pitchFamily="34" charset="0"/>
                        </a:rPr>
                        <a:t> of the Hadrons</a:t>
                      </a:r>
                    </a:p>
                    <a:p>
                      <a:r>
                        <a:rPr lang="en-US" sz="1400" baseline="0" dirty="0" smtClean="0">
                          <a:latin typeface="Arial" pitchFamily="34" charset="0"/>
                          <a:cs typeface="Arial" pitchFamily="34" charset="0"/>
                        </a:rPr>
                        <a:t>(GPDs and TMDs)</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289</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802</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108</a:t>
                      </a:r>
                      <a:endParaRPr lang="en-US" sz="140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1199</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Hadrons and Cold Nuclear Matter</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54</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120</a:t>
                      </a:r>
                      <a:endParaRPr lang="en-US" sz="1400" b="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179</a:t>
                      </a:r>
                      <a:endParaRPr lang="en-US" sz="140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353</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Low-Energy Tests of the Standard Model and Fundamental Symmetries</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547</a:t>
                      </a:r>
                      <a:endParaRPr lang="en-US" sz="1400" b="0" dirty="0">
                        <a:solidFill>
                          <a:schemeClr val="tx1"/>
                        </a:solidFill>
                        <a:latin typeface="Arial" pitchFamily="34" charset="0"/>
                        <a:cs typeface="Arial" pitchFamily="34" charset="0"/>
                      </a:endParaRPr>
                    </a:p>
                  </a:txBody>
                  <a:tcPr/>
                </a:tc>
                <a:tc>
                  <a:txBody>
                    <a:bodyPr/>
                    <a:lstStyle/>
                    <a:p>
                      <a:pPr algn="ctr"/>
                      <a:endParaRPr lang="en-US" sz="1400" b="0" dirty="0">
                        <a:solidFill>
                          <a:schemeClr val="tx1"/>
                        </a:solidFill>
                        <a:latin typeface="Arial" pitchFamily="34" charset="0"/>
                        <a:cs typeface="Arial" pitchFamily="34" charset="0"/>
                      </a:endParaRPr>
                    </a:p>
                  </a:txBody>
                  <a:tcPr/>
                </a:tc>
                <a:tc>
                  <a:txBody>
                    <a:bodyPr/>
                    <a:lstStyle/>
                    <a:p>
                      <a:pPr algn="ct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79</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535</a:t>
                      </a:r>
                      <a:endParaRPr lang="en-US" sz="1400" dirty="0">
                        <a:solidFill>
                          <a:schemeClr val="tx1"/>
                        </a:solidFill>
                        <a:latin typeface="Arial" pitchFamily="34" charset="0"/>
                        <a:cs typeface="Arial" pitchFamily="34" charset="0"/>
                      </a:endParaRPr>
                    </a:p>
                  </a:txBody>
                  <a:tcPr/>
                </a:tc>
              </a:tr>
              <a:tr h="370840">
                <a:tc>
                  <a:txBody>
                    <a:bodyPr/>
                    <a:lstStyle/>
                    <a:p>
                      <a:r>
                        <a:rPr lang="en-US" sz="1400" dirty="0" smtClean="0">
                          <a:latin typeface="Arial" pitchFamily="34" charset="0"/>
                          <a:cs typeface="Arial" pitchFamily="34" charset="0"/>
                        </a:rPr>
                        <a:t>Total</a:t>
                      </a:r>
                      <a:endParaRPr lang="en-US" sz="1400" b="1"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1099</a:t>
                      </a:r>
                      <a:endParaRPr lang="en-US" sz="1400" b="1"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1231</a:t>
                      </a:r>
                      <a:endParaRPr lang="en-US" sz="1400" b="1"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529</a:t>
                      </a:r>
                      <a:endParaRPr lang="en-US" sz="1400" b="1"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199</a:t>
                      </a:r>
                      <a:endParaRPr lang="en-US" sz="1400" b="1"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3058</a:t>
                      </a:r>
                      <a:endParaRPr lang="en-US" sz="1400" b="1" dirty="0">
                        <a:solidFill>
                          <a:schemeClr val="tx1"/>
                        </a:solidFill>
                        <a:latin typeface="Arial" pitchFamily="34" charset="0"/>
                        <a:cs typeface="Arial" pitchFamily="34" charset="0"/>
                      </a:endParaRPr>
                    </a:p>
                  </a:txBody>
                  <a:tcPr/>
                </a:tc>
              </a:tr>
            </a:tbl>
          </a:graphicData>
        </a:graphic>
      </p:graphicFrame>
      <p:sp>
        <p:nvSpPr>
          <p:cNvPr id="25659" name="TextBox 4"/>
          <p:cNvSpPr txBox="1">
            <a:spLocks noChangeArrowheads="1"/>
          </p:cNvSpPr>
          <p:nvPr/>
        </p:nvSpPr>
        <p:spPr bwMode="auto">
          <a:xfrm>
            <a:off x="288925" y="5486400"/>
            <a:ext cx="8855075" cy="646331"/>
          </a:xfrm>
          <a:prstGeom prst="rect">
            <a:avLst/>
          </a:prstGeom>
          <a:noFill/>
          <a:ln w="9525">
            <a:noFill/>
            <a:miter lim="800000"/>
            <a:headEnd/>
            <a:tailEnd/>
          </a:ln>
        </p:spPr>
        <p:txBody>
          <a:bodyPr wrap="square">
            <a:spAutoFit/>
          </a:bodyPr>
          <a:lstStyle/>
          <a:p>
            <a:pPr>
              <a:buFont typeface="Arial" pitchFamily="34" charset="0"/>
              <a:buChar char="•"/>
            </a:pPr>
            <a:r>
              <a:rPr lang="en-US" sz="1800" dirty="0" smtClean="0">
                <a:latin typeface="Arial" pitchFamily="34" charset="0"/>
                <a:cs typeface="Arial" pitchFamily="34" charset="0"/>
              </a:rPr>
              <a:t>      E12-11-105 </a:t>
            </a:r>
            <a:r>
              <a:rPr lang="en-US" sz="1800" dirty="0">
                <a:latin typeface="Arial" pitchFamily="34" charset="0"/>
                <a:cs typeface="Arial" pitchFamily="34" charset="0"/>
              </a:rPr>
              <a:t>has not been included here since it is </a:t>
            </a:r>
            <a:r>
              <a:rPr lang="en-US" sz="1800" dirty="0" smtClean="0">
                <a:latin typeface="Arial" pitchFamily="34" charset="0"/>
                <a:cs typeface="Arial" pitchFamily="34" charset="0"/>
              </a:rPr>
              <a:t>an injector </a:t>
            </a:r>
            <a:r>
              <a:rPr lang="en-US" sz="1800" dirty="0">
                <a:latin typeface="Arial" pitchFamily="34" charset="0"/>
                <a:cs typeface="Arial" pitchFamily="34" charset="0"/>
              </a:rPr>
              <a:t>test </a:t>
            </a:r>
            <a:r>
              <a:rPr lang="en-US" sz="1800" dirty="0" smtClean="0">
                <a:latin typeface="Arial" pitchFamily="34" charset="0"/>
                <a:cs typeface="Arial" pitchFamily="34" charset="0"/>
              </a:rPr>
              <a:t>experiment</a:t>
            </a:r>
          </a:p>
          <a:p>
            <a:pPr>
              <a:buFont typeface="Arial" pitchFamily="34" charset="0"/>
              <a:buChar char="•"/>
            </a:pPr>
            <a:r>
              <a:rPr lang="en-US" dirty="0" smtClean="0">
                <a:latin typeface="Arial" pitchFamily="34" charset="0"/>
                <a:cs typeface="Arial" pitchFamily="34" charset="0"/>
              </a:rPr>
              <a:t>      638 PAC days in Hall A are associated with the </a:t>
            </a:r>
            <a:r>
              <a:rPr lang="en-US" dirty="0" err="1" smtClean="0">
                <a:latin typeface="Arial" pitchFamily="34" charset="0"/>
                <a:cs typeface="Arial" pitchFamily="34" charset="0"/>
              </a:rPr>
              <a:t>Moller</a:t>
            </a:r>
            <a:r>
              <a:rPr lang="en-US" dirty="0" smtClean="0">
                <a:latin typeface="Arial" pitchFamily="34" charset="0"/>
                <a:cs typeface="Arial" pitchFamily="34" charset="0"/>
              </a:rPr>
              <a:t> and SOLID programs</a:t>
            </a:r>
            <a:endParaRPr lang="en-US" sz="1800" dirty="0">
              <a:latin typeface="Arial" pitchFamily="34" charset="0"/>
              <a:cs typeface="Arial" pitchFamily="34" charset="0"/>
            </a:endParaRPr>
          </a:p>
        </p:txBody>
      </p:sp>
      <p:sp>
        <p:nvSpPr>
          <p:cNvPr id="25660" name="TextBox 5"/>
          <p:cNvSpPr txBox="1">
            <a:spLocks noChangeArrowheads="1"/>
          </p:cNvSpPr>
          <p:nvPr/>
        </p:nvSpPr>
        <p:spPr bwMode="auto">
          <a:xfrm>
            <a:off x="0" y="990600"/>
            <a:ext cx="9144000" cy="369332"/>
          </a:xfrm>
          <a:prstGeom prst="rect">
            <a:avLst/>
          </a:prstGeom>
          <a:noFill/>
          <a:ln w="9525">
            <a:noFill/>
            <a:miter lim="800000"/>
            <a:headEnd/>
            <a:tailEnd/>
          </a:ln>
        </p:spPr>
        <p:txBody>
          <a:bodyPr wrap="square">
            <a:spAutoFit/>
          </a:bodyPr>
          <a:lstStyle/>
          <a:p>
            <a:pPr algn="ctr"/>
            <a:r>
              <a:rPr lang="en-US" sz="1800" b="1" dirty="0">
                <a:latin typeface="Arial" pitchFamily="34" charset="0"/>
                <a:cs typeface="Arial" pitchFamily="34" charset="0"/>
              </a:rPr>
              <a:t>(All approved experiments received scientific rating since last PAC)</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2000" b="1" dirty="0" smtClean="0">
            <a:solidFill>
              <a:srgbClr val="002060"/>
            </a:solidFill>
            <a:latin typeface="Arial" pitchFamily="34" charset="0"/>
            <a:cs typeface="Arial"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62796</TotalTime>
  <Words>2408</Words>
  <Application>Microsoft Office PowerPoint</Application>
  <PresentationFormat>On-screen Show (4:3)</PresentationFormat>
  <Paragraphs>582</Paragraphs>
  <Slides>31</Slides>
  <Notes>12</Notes>
  <HiddenSlides>0</HiddenSlides>
  <MMClips>0</MMClips>
  <ScaleCrop>false</ScaleCrop>
  <HeadingPairs>
    <vt:vector size="6" baseType="variant">
      <vt:variant>
        <vt:lpstr>Design Template</vt:lpstr>
      </vt:variant>
      <vt:variant>
        <vt:i4>2</vt:i4>
      </vt:variant>
      <vt:variant>
        <vt:lpstr>Embedded OLE Servers</vt:lpstr>
      </vt:variant>
      <vt:variant>
        <vt:i4>2</vt:i4>
      </vt:variant>
      <vt:variant>
        <vt:lpstr>Slide Titles</vt:lpstr>
      </vt:variant>
      <vt:variant>
        <vt:i4>31</vt:i4>
      </vt:variant>
    </vt:vector>
  </HeadingPairs>
  <TitlesOfParts>
    <vt:vector size="35" baseType="lpstr">
      <vt:lpstr>2_JLab_PowerPoint1</vt:lpstr>
      <vt:lpstr>3_JLab_PowerPoint1</vt:lpstr>
      <vt:lpstr>Equation</vt:lpstr>
      <vt:lpstr>Equation.3</vt:lpstr>
      <vt:lpstr>Slide 1</vt:lpstr>
      <vt:lpstr>Slide 2</vt:lpstr>
      <vt:lpstr>A Laboratory for Nuclear Science</vt:lpstr>
      <vt:lpstr>JLab: 21st Century Science Questions</vt:lpstr>
      <vt:lpstr>12 GeV Scientific Capabilities</vt:lpstr>
      <vt:lpstr>Beyond 12 GeV Upgrade</vt:lpstr>
      <vt:lpstr>12 GeV Science Program</vt:lpstr>
      <vt:lpstr>Slide 8</vt:lpstr>
      <vt:lpstr>Slide 9</vt:lpstr>
      <vt:lpstr>Slide 10</vt:lpstr>
      <vt:lpstr>Hall D</vt:lpstr>
      <vt:lpstr>Quantum Numbers of Hybrid Mesons</vt:lpstr>
      <vt:lpstr>Slide 13</vt:lpstr>
      <vt:lpstr>Slide 14</vt:lpstr>
      <vt:lpstr>Slide 15</vt:lpstr>
      <vt:lpstr>Extraction of GPD’s </vt:lpstr>
      <vt:lpstr>Slide 17</vt:lpstr>
      <vt:lpstr>Slide 18</vt:lpstr>
      <vt:lpstr>SIDIS Electroproduction of Pions</vt:lpstr>
      <vt:lpstr>SIDIS Studies with 12 GeV at JLab</vt:lpstr>
      <vt:lpstr>Slide 21</vt:lpstr>
      <vt:lpstr>Future PV Program at JLab</vt:lpstr>
      <vt:lpstr>Projected Results</vt:lpstr>
      <vt:lpstr>Slide 24</vt:lpstr>
      <vt:lpstr>12 GeV JLab – The Potential</vt:lpstr>
      <vt:lpstr>Electron Ion Collider</vt:lpstr>
      <vt:lpstr>Into the “sea”:  EIC</vt:lpstr>
      <vt:lpstr>EIC Science Frontier</vt:lpstr>
      <vt:lpstr>EIC: JLab Community Leadership</vt:lpstr>
      <vt:lpstr>Slide 30</vt:lpstr>
      <vt:lpstr>A Laboratory for Nuclear Science</vt:lpstr>
    </vt:vector>
  </TitlesOfParts>
  <Company>Sony Electronics, Inc.</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bmck</dc:creator>
  <cp:lastModifiedBy>Pat Stroop</cp:lastModifiedBy>
  <cp:revision>160</cp:revision>
  <dcterms:created xsi:type="dcterms:W3CDTF">2012-05-08T21:42:46Z</dcterms:created>
  <dcterms:modified xsi:type="dcterms:W3CDTF">2012-05-08T21:43:14Z</dcterms:modified>
</cp:coreProperties>
</file>