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theme/theme3.xml" ContentType="application/vnd.openxmlformats-officedocument.them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60" r:id="rId2"/>
    <p:sldId id="285" r:id="rId3"/>
    <p:sldId id="261" r:id="rId4"/>
    <p:sldId id="282" r:id="rId5"/>
    <p:sldId id="264" r:id="rId6"/>
    <p:sldId id="265" r:id="rId7"/>
    <p:sldId id="266" r:id="rId8"/>
    <p:sldId id="267" r:id="rId9"/>
    <p:sldId id="268" r:id="rId10"/>
    <p:sldId id="269" r:id="rId11"/>
    <p:sldId id="276" r:id="rId12"/>
    <p:sldId id="283" r:id="rId13"/>
    <p:sldId id="274" r:id="rId14"/>
    <p:sldId id="275" r:id="rId15"/>
    <p:sldId id="270" r:id="rId16"/>
    <p:sldId id="284" r:id="rId17"/>
    <p:sldId id="272" r:id="rId18"/>
    <p:sldId id="273" r:id="rId19"/>
    <p:sldId id="278" r:id="rId20"/>
    <p:sldId id="279" r:id="rId21"/>
    <p:sldId id="280" r:id="rId22"/>
  </p:sldIdLst>
  <p:sldSz cx="9144000" cy="6858000" type="screen4x3"/>
  <p:notesSz cx="9232900" cy="6934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904" autoAdjust="0"/>
  </p:normalViewPr>
  <p:slideViewPr>
    <p:cSldViewPr snapToGrid="0" snapToObjects="1">
      <p:cViewPr varScale="1">
        <p:scale>
          <a:sx n="139" d="100"/>
          <a:sy n="139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ssen\Documents\my%20own%20kicker%20mat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-6.0</c:v>
                </c:pt>
                <c:pt idx="1">
                  <c:v>-5.9</c:v>
                </c:pt>
                <c:pt idx="2">
                  <c:v>-5.8</c:v>
                </c:pt>
                <c:pt idx="3">
                  <c:v>-5.7</c:v>
                </c:pt>
                <c:pt idx="4">
                  <c:v>-5.6</c:v>
                </c:pt>
                <c:pt idx="5">
                  <c:v>-5.5</c:v>
                </c:pt>
                <c:pt idx="6">
                  <c:v>-5.4</c:v>
                </c:pt>
                <c:pt idx="7">
                  <c:v>-5.3</c:v>
                </c:pt>
                <c:pt idx="8">
                  <c:v>-5.2</c:v>
                </c:pt>
                <c:pt idx="9">
                  <c:v>-5.1</c:v>
                </c:pt>
                <c:pt idx="10">
                  <c:v>-5.0</c:v>
                </c:pt>
                <c:pt idx="11">
                  <c:v>-4.9</c:v>
                </c:pt>
                <c:pt idx="12">
                  <c:v>-4.8</c:v>
                </c:pt>
                <c:pt idx="13">
                  <c:v>-4.7</c:v>
                </c:pt>
                <c:pt idx="14">
                  <c:v>-4.6</c:v>
                </c:pt>
                <c:pt idx="15">
                  <c:v>-4.50000000000001</c:v>
                </c:pt>
                <c:pt idx="16">
                  <c:v>-4.40000000000001</c:v>
                </c:pt>
                <c:pt idx="17">
                  <c:v>-4.30000000000001</c:v>
                </c:pt>
                <c:pt idx="18">
                  <c:v>-4.20000000000001</c:v>
                </c:pt>
                <c:pt idx="19">
                  <c:v>-4.100000000000009</c:v>
                </c:pt>
                <c:pt idx="20">
                  <c:v>-4.00000000000001</c:v>
                </c:pt>
                <c:pt idx="21">
                  <c:v>-3.90000000000001</c:v>
                </c:pt>
                <c:pt idx="22">
                  <c:v>-3.80000000000001</c:v>
                </c:pt>
                <c:pt idx="23">
                  <c:v>-3.70000000000001</c:v>
                </c:pt>
                <c:pt idx="24">
                  <c:v>-3.60000000000001</c:v>
                </c:pt>
                <c:pt idx="25">
                  <c:v>-3.50000000000001</c:v>
                </c:pt>
                <c:pt idx="26">
                  <c:v>-3.40000000000001</c:v>
                </c:pt>
                <c:pt idx="27">
                  <c:v>-3.30000000000001</c:v>
                </c:pt>
                <c:pt idx="28">
                  <c:v>-3.20000000000001</c:v>
                </c:pt>
                <c:pt idx="29">
                  <c:v>-3.10000000000001</c:v>
                </c:pt>
                <c:pt idx="30">
                  <c:v>-3.00000000000001</c:v>
                </c:pt>
                <c:pt idx="31">
                  <c:v>-2.90000000000001</c:v>
                </c:pt>
                <c:pt idx="32">
                  <c:v>-2.80000000000001</c:v>
                </c:pt>
                <c:pt idx="33">
                  <c:v>-2.70000000000001</c:v>
                </c:pt>
                <c:pt idx="34">
                  <c:v>-2.60000000000001</c:v>
                </c:pt>
                <c:pt idx="35">
                  <c:v>-2.50000000000001</c:v>
                </c:pt>
                <c:pt idx="36">
                  <c:v>-2.40000000000001</c:v>
                </c:pt>
                <c:pt idx="37">
                  <c:v>-2.30000000000001</c:v>
                </c:pt>
                <c:pt idx="38">
                  <c:v>-2.20000000000001</c:v>
                </c:pt>
                <c:pt idx="39">
                  <c:v>-2.10000000000001</c:v>
                </c:pt>
                <c:pt idx="40">
                  <c:v>-2.00000000000001</c:v>
                </c:pt>
                <c:pt idx="41">
                  <c:v>-1.90000000000001</c:v>
                </c:pt>
                <c:pt idx="42">
                  <c:v>-1.80000000000001</c:v>
                </c:pt>
                <c:pt idx="43">
                  <c:v>-1.70000000000002</c:v>
                </c:pt>
                <c:pt idx="44">
                  <c:v>-1.60000000000002</c:v>
                </c:pt>
                <c:pt idx="45">
                  <c:v>-1.50000000000002</c:v>
                </c:pt>
                <c:pt idx="46">
                  <c:v>-1.40000000000002</c:v>
                </c:pt>
                <c:pt idx="47">
                  <c:v>-1.30000000000002</c:v>
                </c:pt>
                <c:pt idx="48">
                  <c:v>-1.20000000000002</c:v>
                </c:pt>
                <c:pt idx="49">
                  <c:v>-1.10000000000002</c:v>
                </c:pt>
                <c:pt idx="50">
                  <c:v>-1.00000000000002</c:v>
                </c:pt>
                <c:pt idx="51">
                  <c:v>-0.90000000000002</c:v>
                </c:pt>
                <c:pt idx="52">
                  <c:v>-0.80000000000002</c:v>
                </c:pt>
                <c:pt idx="53">
                  <c:v>-0.70000000000002</c:v>
                </c:pt>
                <c:pt idx="54">
                  <c:v>-0.60000000000002</c:v>
                </c:pt>
                <c:pt idx="55">
                  <c:v>-0.50000000000002</c:v>
                </c:pt>
                <c:pt idx="56">
                  <c:v>-0.40000000000002</c:v>
                </c:pt>
                <c:pt idx="57">
                  <c:v>-0.30000000000002</c:v>
                </c:pt>
                <c:pt idx="58">
                  <c:v>-0.20000000000002</c:v>
                </c:pt>
                <c:pt idx="59">
                  <c:v>-0.10000000000002</c:v>
                </c:pt>
                <c:pt idx="60">
                  <c:v>-2.04281036531029E-14</c:v>
                </c:pt>
                <c:pt idx="61">
                  <c:v>0.0999999999999801</c:v>
                </c:pt>
                <c:pt idx="62">
                  <c:v>0.19999999999998</c:v>
                </c:pt>
                <c:pt idx="63">
                  <c:v>0.29999999999998</c:v>
                </c:pt>
                <c:pt idx="64">
                  <c:v>0.39999999999998</c:v>
                </c:pt>
                <c:pt idx="65">
                  <c:v>0.49999999999998</c:v>
                </c:pt>
                <c:pt idx="66">
                  <c:v>0.59999999999998</c:v>
                </c:pt>
                <c:pt idx="67">
                  <c:v>0.69999999999998</c:v>
                </c:pt>
                <c:pt idx="68">
                  <c:v>0.79999999999998</c:v>
                </c:pt>
                <c:pt idx="69">
                  <c:v>0.89999999999998</c:v>
                </c:pt>
                <c:pt idx="70">
                  <c:v>0.99999999999998</c:v>
                </c:pt>
                <c:pt idx="71">
                  <c:v>1.09999999999997</c:v>
                </c:pt>
                <c:pt idx="72">
                  <c:v>1.19999999999997</c:v>
                </c:pt>
                <c:pt idx="73">
                  <c:v>1.29999999999997</c:v>
                </c:pt>
                <c:pt idx="74">
                  <c:v>1.39999999999997</c:v>
                </c:pt>
                <c:pt idx="75">
                  <c:v>1.49999999999997</c:v>
                </c:pt>
                <c:pt idx="76">
                  <c:v>1.59999999999997</c:v>
                </c:pt>
                <c:pt idx="77">
                  <c:v>1.69999999999997</c:v>
                </c:pt>
                <c:pt idx="78">
                  <c:v>1.79999999999997</c:v>
                </c:pt>
                <c:pt idx="79">
                  <c:v>1.89999999999997</c:v>
                </c:pt>
                <c:pt idx="80">
                  <c:v>1.99999999999997</c:v>
                </c:pt>
                <c:pt idx="81">
                  <c:v>2.099999999999969</c:v>
                </c:pt>
                <c:pt idx="82">
                  <c:v>2.19999999999997</c:v>
                </c:pt>
                <c:pt idx="83">
                  <c:v>2.29999999999997</c:v>
                </c:pt>
                <c:pt idx="84">
                  <c:v>2.39999999999997</c:v>
                </c:pt>
                <c:pt idx="85">
                  <c:v>2.499999999999968</c:v>
                </c:pt>
                <c:pt idx="86">
                  <c:v>2.599999999999969</c:v>
                </c:pt>
                <c:pt idx="87">
                  <c:v>2.69999999999997</c:v>
                </c:pt>
                <c:pt idx="88">
                  <c:v>2.79999999999997</c:v>
                </c:pt>
                <c:pt idx="89">
                  <c:v>2.89999999999997</c:v>
                </c:pt>
                <c:pt idx="90">
                  <c:v>2.999999999999968</c:v>
                </c:pt>
                <c:pt idx="91">
                  <c:v>3.099999999999969</c:v>
                </c:pt>
                <c:pt idx="92">
                  <c:v>3.19999999999997</c:v>
                </c:pt>
                <c:pt idx="93">
                  <c:v>3.29999999999997</c:v>
                </c:pt>
                <c:pt idx="94">
                  <c:v>3.39999999999997</c:v>
                </c:pt>
                <c:pt idx="95">
                  <c:v>3.499999999999968</c:v>
                </c:pt>
                <c:pt idx="96">
                  <c:v>3.599999999999969</c:v>
                </c:pt>
                <c:pt idx="97">
                  <c:v>3.69999999999997</c:v>
                </c:pt>
                <c:pt idx="98">
                  <c:v>3.79999999999997</c:v>
                </c:pt>
                <c:pt idx="99">
                  <c:v>3.899999999999959</c:v>
                </c:pt>
                <c:pt idx="100">
                  <c:v>3.99999999999996</c:v>
                </c:pt>
                <c:pt idx="101">
                  <c:v>4.1</c:v>
                </c:pt>
                <c:pt idx="102">
                  <c:v>4.2</c:v>
                </c:pt>
                <c:pt idx="103">
                  <c:v>4.3</c:v>
                </c:pt>
                <c:pt idx="104">
                  <c:v>4.4</c:v>
                </c:pt>
                <c:pt idx="105">
                  <c:v>4.5</c:v>
                </c:pt>
                <c:pt idx="106">
                  <c:v>4.6</c:v>
                </c:pt>
                <c:pt idx="107">
                  <c:v>4.7</c:v>
                </c:pt>
                <c:pt idx="108">
                  <c:v>4.8</c:v>
                </c:pt>
                <c:pt idx="109">
                  <c:v>4.9</c:v>
                </c:pt>
                <c:pt idx="110">
                  <c:v>5.0</c:v>
                </c:pt>
                <c:pt idx="111">
                  <c:v>5.1</c:v>
                </c:pt>
                <c:pt idx="112">
                  <c:v>5.2</c:v>
                </c:pt>
                <c:pt idx="113">
                  <c:v>5.3</c:v>
                </c:pt>
                <c:pt idx="114">
                  <c:v>5.4</c:v>
                </c:pt>
                <c:pt idx="115">
                  <c:v>5.5</c:v>
                </c:pt>
                <c:pt idx="116">
                  <c:v>5.6</c:v>
                </c:pt>
                <c:pt idx="117">
                  <c:v>5.7</c:v>
                </c:pt>
                <c:pt idx="118">
                  <c:v>5.8</c:v>
                </c:pt>
                <c:pt idx="119">
                  <c:v>5.9</c:v>
                </c:pt>
                <c:pt idx="120">
                  <c:v>6.0</c:v>
                </c:pt>
              </c:numCache>
            </c:numRef>
          </c:xVal>
          <c:yVal>
            <c:numRef>
              <c:f>Sheet1!$B$1:$B$121</c:f>
              <c:numCache>
                <c:formatCode>General</c:formatCode>
                <c:ptCount val="121"/>
                <c:pt idx="0">
                  <c:v>-0.25</c:v>
                </c:pt>
                <c:pt idx="1">
                  <c:v>-0.105822349091809</c:v>
                </c:pt>
                <c:pt idx="2">
                  <c:v>0.0550237517069629</c:v>
                </c:pt>
                <c:pt idx="3">
                  <c:v>0.225021337581482</c:v>
                </c:pt>
                <c:pt idx="4">
                  <c:v>0.395879573475364</c:v>
                </c:pt>
                <c:pt idx="5">
                  <c:v>0.559016994374948</c:v>
                </c:pt>
                <c:pt idx="6">
                  <c:v>0.70606673751143</c:v>
                </c:pt>
                <c:pt idx="7">
                  <c:v>0.829372556654832</c:v>
                </c:pt>
                <c:pt idx="8">
                  <c:v>0.922444920586247</c:v>
                </c:pt>
                <c:pt idx="9">
                  <c:v>0.980348931221555</c:v>
                </c:pt>
                <c:pt idx="10">
                  <c:v>1.0</c:v>
                </c:pt>
                <c:pt idx="11">
                  <c:v>0.980348931221554</c:v>
                </c:pt>
                <c:pt idx="12">
                  <c:v>0.922444920586247</c:v>
                </c:pt>
                <c:pt idx="13">
                  <c:v>0.829372556654832</c:v>
                </c:pt>
                <c:pt idx="14">
                  <c:v>0.706066737511429</c:v>
                </c:pt>
                <c:pt idx="15">
                  <c:v>0.559016994374962</c:v>
                </c:pt>
                <c:pt idx="16">
                  <c:v>0.39587957347538</c:v>
                </c:pt>
                <c:pt idx="17">
                  <c:v>0.225021337581499</c:v>
                </c:pt>
                <c:pt idx="18">
                  <c:v>0.0550237517069787</c:v>
                </c:pt>
                <c:pt idx="19">
                  <c:v>-0.105822349091793</c:v>
                </c:pt>
                <c:pt idx="20">
                  <c:v>-0.249999999999987</c:v>
                </c:pt>
                <c:pt idx="21">
                  <c:v>-0.371197585651252</c:v>
                </c:pt>
                <c:pt idx="22">
                  <c:v>-0.464662090892574</c:v>
                </c:pt>
                <c:pt idx="23">
                  <c:v>-0.527452610421891</c:v>
                </c:pt>
                <c:pt idx="24">
                  <c:v>-0.558578900236987</c:v>
                </c:pt>
                <c:pt idx="25">
                  <c:v>-0.559016994374949</c:v>
                </c:pt>
                <c:pt idx="26">
                  <c:v>-0.531601640656886</c:v>
                </c:pt>
                <c:pt idx="27">
                  <c:v>-0.480803043272041</c:v>
                </c:pt>
                <c:pt idx="28">
                  <c:v>-0.412402652167215</c:v>
                </c:pt>
                <c:pt idx="29">
                  <c:v>-0.333089053946057</c:v>
                </c:pt>
                <c:pt idx="30">
                  <c:v>-0.250000000000008</c:v>
                </c:pt>
                <c:pt idx="31">
                  <c:v>-0.170239942532441</c:v>
                </c:pt>
                <c:pt idx="32">
                  <c:v>-0.100403929233426</c:v>
                </c:pt>
                <c:pt idx="33">
                  <c:v>-0.0461382405423881</c:v>
                </c:pt>
                <c:pt idx="34">
                  <c:v>-0.0117657700929256</c:v>
                </c:pt>
                <c:pt idx="35">
                  <c:v>0.0</c:v>
                </c:pt>
                <c:pt idx="36">
                  <c:v>-0.011765770092921</c:v>
                </c:pt>
                <c:pt idx="37">
                  <c:v>-0.0461382405423793</c:v>
                </c:pt>
                <c:pt idx="38">
                  <c:v>-0.100403929233414</c:v>
                </c:pt>
                <c:pt idx="39">
                  <c:v>-0.170239942532426</c:v>
                </c:pt>
                <c:pt idx="40">
                  <c:v>-0.249999999999992</c:v>
                </c:pt>
                <c:pt idx="41">
                  <c:v>-0.333089053946041</c:v>
                </c:pt>
                <c:pt idx="42">
                  <c:v>-0.4124026521672</c:v>
                </c:pt>
                <c:pt idx="43">
                  <c:v>-0.480803043272023</c:v>
                </c:pt>
                <c:pt idx="44">
                  <c:v>-0.531601640656873</c:v>
                </c:pt>
                <c:pt idx="45">
                  <c:v>-0.559016994374945</c:v>
                </c:pt>
                <c:pt idx="46">
                  <c:v>-0.558578900236991</c:v>
                </c:pt>
                <c:pt idx="47">
                  <c:v>-0.527452610421905</c:v>
                </c:pt>
                <c:pt idx="48">
                  <c:v>-0.464662090892598</c:v>
                </c:pt>
                <c:pt idx="49">
                  <c:v>-0.371197585651285</c:v>
                </c:pt>
                <c:pt idx="50">
                  <c:v>-0.250000000000027</c:v>
                </c:pt>
                <c:pt idx="51">
                  <c:v>-0.105822349091839</c:v>
                </c:pt>
                <c:pt idx="52">
                  <c:v>0.0550237517069286</c:v>
                </c:pt>
                <c:pt idx="53">
                  <c:v>0.225021337581448</c:v>
                </c:pt>
                <c:pt idx="54">
                  <c:v>0.395879573475329</c:v>
                </c:pt>
                <c:pt idx="55">
                  <c:v>0.559016994374916</c:v>
                </c:pt>
                <c:pt idx="56">
                  <c:v>0.706066737511403</c:v>
                </c:pt>
                <c:pt idx="57">
                  <c:v>0.82937255665481</c:v>
                </c:pt>
                <c:pt idx="58">
                  <c:v>0.922444920586232</c:v>
                </c:pt>
                <c:pt idx="59">
                  <c:v>0.980348931221547</c:v>
                </c:pt>
                <c:pt idx="60">
                  <c:v>1.0</c:v>
                </c:pt>
                <c:pt idx="61">
                  <c:v>0.980348931221562</c:v>
                </c:pt>
                <c:pt idx="62">
                  <c:v>0.922444920586262</c:v>
                </c:pt>
                <c:pt idx="63">
                  <c:v>0.829372556654853</c:v>
                </c:pt>
                <c:pt idx="64">
                  <c:v>0.706066737511457</c:v>
                </c:pt>
                <c:pt idx="65">
                  <c:v>0.559016994374979</c:v>
                </c:pt>
                <c:pt idx="66">
                  <c:v>0.395879573475396</c:v>
                </c:pt>
                <c:pt idx="67">
                  <c:v>0.225021337581517</c:v>
                </c:pt>
                <c:pt idx="68">
                  <c:v>0.0550237517069955</c:v>
                </c:pt>
                <c:pt idx="69">
                  <c:v>-0.105822349091778</c:v>
                </c:pt>
                <c:pt idx="70">
                  <c:v>-0.249999999999973</c:v>
                </c:pt>
                <c:pt idx="71">
                  <c:v>-0.371197585651231</c:v>
                </c:pt>
                <c:pt idx="72">
                  <c:v>-0.464662090892559</c:v>
                </c:pt>
                <c:pt idx="73">
                  <c:v>-0.527452610421882</c:v>
                </c:pt>
                <c:pt idx="74">
                  <c:v>-0.558578900236983</c:v>
                </c:pt>
                <c:pt idx="75">
                  <c:v>-0.559016994374952</c:v>
                </c:pt>
                <c:pt idx="76">
                  <c:v>-0.531601640656894</c:v>
                </c:pt>
                <c:pt idx="77">
                  <c:v>-0.480803043272053</c:v>
                </c:pt>
                <c:pt idx="78">
                  <c:v>-0.41240265216723</c:v>
                </c:pt>
                <c:pt idx="79">
                  <c:v>-0.333089053946074</c:v>
                </c:pt>
                <c:pt idx="80">
                  <c:v>-0.250000000000025</c:v>
                </c:pt>
                <c:pt idx="81">
                  <c:v>-0.170239942532457</c:v>
                </c:pt>
                <c:pt idx="82">
                  <c:v>-0.100403929233439</c:v>
                </c:pt>
                <c:pt idx="83">
                  <c:v>-0.0461382405423973</c:v>
                </c:pt>
                <c:pt idx="84">
                  <c:v>-0.0117657700929303</c:v>
                </c:pt>
                <c:pt idx="85">
                  <c:v>0.0</c:v>
                </c:pt>
                <c:pt idx="86">
                  <c:v>-0.0117657700929163</c:v>
                </c:pt>
                <c:pt idx="87">
                  <c:v>-0.0461382405423701</c:v>
                </c:pt>
                <c:pt idx="88">
                  <c:v>-0.100403929233401</c:v>
                </c:pt>
                <c:pt idx="89">
                  <c:v>-0.170239942532411</c:v>
                </c:pt>
                <c:pt idx="90">
                  <c:v>-0.249999999999975</c:v>
                </c:pt>
                <c:pt idx="91">
                  <c:v>-0.333089053946024</c:v>
                </c:pt>
                <c:pt idx="92">
                  <c:v>-0.412402652167184</c:v>
                </c:pt>
                <c:pt idx="93">
                  <c:v>-0.480803043272016</c:v>
                </c:pt>
                <c:pt idx="94">
                  <c:v>-0.531601640656869</c:v>
                </c:pt>
                <c:pt idx="95">
                  <c:v>-0.559016994374943</c:v>
                </c:pt>
                <c:pt idx="96">
                  <c:v>-0.558578900236993</c:v>
                </c:pt>
                <c:pt idx="97">
                  <c:v>-0.52745261042191</c:v>
                </c:pt>
                <c:pt idx="98">
                  <c:v>-0.464662090892606</c:v>
                </c:pt>
                <c:pt idx="99">
                  <c:v>-0.371197585651306</c:v>
                </c:pt>
                <c:pt idx="100">
                  <c:v>-0.250000000000054</c:v>
                </c:pt>
                <c:pt idx="101">
                  <c:v>-0.10582234909181</c:v>
                </c:pt>
                <c:pt idx="102">
                  <c:v>0.0550237517069622</c:v>
                </c:pt>
                <c:pt idx="103">
                  <c:v>0.225021337581482</c:v>
                </c:pt>
                <c:pt idx="104">
                  <c:v>0.395879573475363</c:v>
                </c:pt>
                <c:pt idx="105">
                  <c:v>0.559016994374947</c:v>
                </c:pt>
                <c:pt idx="106">
                  <c:v>0.706066737511429</c:v>
                </c:pt>
                <c:pt idx="107">
                  <c:v>0.829372556654832</c:v>
                </c:pt>
                <c:pt idx="108">
                  <c:v>0.922444920586247</c:v>
                </c:pt>
                <c:pt idx="109">
                  <c:v>0.980348931221554</c:v>
                </c:pt>
                <c:pt idx="110">
                  <c:v>1.0</c:v>
                </c:pt>
                <c:pt idx="111">
                  <c:v>0.980348931221555</c:v>
                </c:pt>
                <c:pt idx="112">
                  <c:v>0.922444920586247</c:v>
                </c:pt>
                <c:pt idx="113">
                  <c:v>0.829372556654832</c:v>
                </c:pt>
                <c:pt idx="114">
                  <c:v>0.70606673751143</c:v>
                </c:pt>
                <c:pt idx="115">
                  <c:v>0.559016994374948</c:v>
                </c:pt>
                <c:pt idx="116">
                  <c:v>0.395879573475364</c:v>
                </c:pt>
                <c:pt idx="117">
                  <c:v>0.225021337581482</c:v>
                </c:pt>
                <c:pt idx="118">
                  <c:v>0.0550237517069629</c:v>
                </c:pt>
                <c:pt idx="119">
                  <c:v>-0.105822349091809</c:v>
                </c:pt>
                <c:pt idx="120">
                  <c:v>-0.25</c:v>
                </c:pt>
              </c:numCache>
            </c:numRef>
          </c:yVal>
          <c:smooth val="1"/>
        </c:ser>
        <c:dLbls/>
        <c:axId val="585656408"/>
        <c:axId val="585659480"/>
      </c:scatterChart>
      <c:scatterChart>
        <c:scatterStyle val="lineMarker"/>
        <c:ser>
          <c:idx val="1"/>
          <c:order val="1"/>
          <c:spPr>
            <a:ln w="28575">
              <a:noFill/>
            </a:ln>
          </c:spPr>
          <c:xVal>
            <c:numRef>
              <c:f>Sheet1!$D$1:$D$13</c:f>
              <c:numCache>
                <c:formatCode>General</c:formatCode>
                <c:ptCount val="13"/>
                <c:pt idx="0">
                  <c:v>-6.0</c:v>
                </c:pt>
                <c:pt idx="1">
                  <c:v>-5.0</c:v>
                </c:pt>
                <c:pt idx="2">
                  <c:v>-4.0</c:v>
                </c:pt>
                <c:pt idx="3">
                  <c:v>-3.0</c:v>
                </c:pt>
                <c:pt idx="4">
                  <c:v>-2.0</c:v>
                </c:pt>
                <c:pt idx="5">
                  <c:v>-1.0</c:v>
                </c:pt>
                <c:pt idx="6">
                  <c:v>0.0</c:v>
                </c:pt>
                <c:pt idx="7">
                  <c:v>1.0</c:v>
                </c:pt>
                <c:pt idx="8">
                  <c:v>2.0</c:v>
                </c:pt>
                <c:pt idx="9">
                  <c:v>3.0</c:v>
                </c:pt>
                <c:pt idx="10">
                  <c:v>4.0</c:v>
                </c:pt>
                <c:pt idx="11">
                  <c:v>5.0</c:v>
                </c:pt>
                <c:pt idx="12">
                  <c:v>6.0</c:v>
                </c:pt>
              </c:numCache>
            </c:numRef>
          </c:xVal>
          <c:yVal>
            <c:numRef>
              <c:f>Sheet1!$E$1:$E$13</c:f>
              <c:numCache>
                <c:formatCode>General</c:formatCode>
                <c:ptCount val="13"/>
                <c:pt idx="0">
                  <c:v>-0.25</c:v>
                </c:pt>
                <c:pt idx="1">
                  <c:v>1.0</c:v>
                </c:pt>
                <c:pt idx="2">
                  <c:v>-0.249999999999987</c:v>
                </c:pt>
                <c:pt idx="3">
                  <c:v>-0.250000000000008</c:v>
                </c:pt>
                <c:pt idx="4">
                  <c:v>-0.249999999999992</c:v>
                </c:pt>
                <c:pt idx="5">
                  <c:v>-0.250000000000027</c:v>
                </c:pt>
                <c:pt idx="6">
                  <c:v>1.0</c:v>
                </c:pt>
                <c:pt idx="7">
                  <c:v>-0.249999999999973</c:v>
                </c:pt>
                <c:pt idx="8">
                  <c:v>-0.250000000000025</c:v>
                </c:pt>
                <c:pt idx="9">
                  <c:v>-0.249999999999975</c:v>
                </c:pt>
                <c:pt idx="10">
                  <c:v>-0.250000000000054</c:v>
                </c:pt>
                <c:pt idx="11">
                  <c:v>1.0</c:v>
                </c:pt>
                <c:pt idx="12">
                  <c:v>-0.25</c:v>
                </c:pt>
              </c:numCache>
            </c:numRef>
          </c:yVal>
        </c:ser>
        <c:dLbls/>
        <c:axId val="585656408"/>
        <c:axId val="585659480"/>
      </c:scatterChart>
      <c:valAx>
        <c:axId val="585656408"/>
        <c:scaling>
          <c:orientation val="minMax"/>
        </c:scaling>
        <c:axPos val="b"/>
        <c:numFmt formatCode="General" sourceLinked="1"/>
        <c:tickLblPos val="nextTo"/>
        <c:crossAx val="585659480"/>
        <c:crosses val="autoZero"/>
        <c:crossBetween val="midCat"/>
      </c:valAx>
      <c:valAx>
        <c:axId val="585659480"/>
        <c:scaling>
          <c:orientation val="minMax"/>
        </c:scaling>
        <c:axPos val="l"/>
        <c:majorGridlines/>
        <c:numFmt formatCode="General" sourceLinked="1"/>
        <c:tickLblPos val="nextTo"/>
        <c:crossAx val="585656408"/>
        <c:crosses val="autoZero"/>
        <c:crossBetween val="midCat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0923" cy="3467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9841" y="0"/>
            <a:ext cx="4000923" cy="3467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D17B91B1-F336-426A-B6F1-1A9C1650D7E7}" type="datetimeFigureOut">
              <a:rPr lang="en-US" smtClean="0"/>
              <a:pPr/>
              <a:t>5/8/12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86287"/>
            <a:ext cx="4000923" cy="3467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9841" y="6586287"/>
            <a:ext cx="4000923" cy="3467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50FE674E-4495-4AE0-A923-1E8804F1E6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0232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0923" cy="3467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9841" y="0"/>
            <a:ext cx="4000923" cy="3467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311A24-32DF-4EA5-AEC0-B7B9A7527B2A}" type="datetimeFigureOut">
              <a:rPr lang="en-US"/>
              <a:pPr>
                <a:defRPr/>
              </a:pPr>
              <a:t>5/8/12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2900" y="519113"/>
            <a:ext cx="3467100" cy="2600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290" y="3293747"/>
            <a:ext cx="7386320" cy="3120390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86287"/>
            <a:ext cx="4000923" cy="3467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9841" y="6586287"/>
            <a:ext cx="4000923" cy="3467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241D03D-19C4-47E1-A4A2-B429A1658C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4894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5740088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4171BA4-05C7-4873-B8FE-FAE577EF87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S&amp;T Review May 9-11, 2012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738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8A135B8-E254-485F-AA55-A5189EF080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S&amp;T Review May 9-11, 2012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232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18C88F-5C7B-4F3C-8DEE-B5ED6D8FE8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S&amp;T Review May 9-11, 2012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273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223222-A625-42C8-B560-797E7CE645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S&amp;T Review May 9-11, 2012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407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435483-A2EF-4A9A-AF79-5D81344E35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S&amp;T Review May 9-11, 2012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252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296122-045A-4F50-914A-05DBE9D6B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S&amp;T Review May 9-11, 2012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402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A6C4909-0261-44B8-9D12-830468622C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S&amp;T Review May 9-11, 2012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291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C10963C-DBC4-4210-A720-5A79C4CC0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S&amp;T Review May 9-11, 2012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29291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63" y="64484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A1C2796-BF97-4691-A7C6-5BE0623C4C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547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S&amp;T Review May 9-11,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fontAlgn="base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fontAlgn="base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fontAlgn="base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fontAlgn="base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478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Test of ERL Circulator Cooler at the Jefferson Lab FEL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Edward Nissen</a:t>
            </a:r>
          </a:p>
          <a:p>
            <a:pPr eaLnBrk="1" hangingPunct="1"/>
            <a:r>
              <a:rPr lang="en-US" dirty="0" smtClean="0"/>
              <a:t>Science and Technology Review </a:t>
            </a:r>
          </a:p>
          <a:p>
            <a:pPr eaLnBrk="1" hangingPunct="1"/>
            <a:r>
              <a:rPr lang="en-US" dirty="0" smtClean="0"/>
              <a:t>May 9</a:t>
            </a:r>
            <a:r>
              <a:rPr lang="en-US" baseline="30000" dirty="0" smtClean="0"/>
              <a:t>th</a:t>
            </a:r>
            <a:r>
              <a:rPr lang="en-US" dirty="0" smtClean="0"/>
              <a:t>-11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034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Facility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ERL with a circulating ring has never been attempted before</a:t>
            </a:r>
          </a:p>
          <a:p>
            <a:pPr marL="0" indent="0">
              <a:buNone/>
            </a:pPr>
            <a:r>
              <a:rPr lang="en-US" dirty="0" smtClean="0"/>
              <a:t>Certain issues must be addressed before the cooler can be made operational. The main purpose of the experiments in the facility will be investigating,</a:t>
            </a:r>
          </a:p>
          <a:p>
            <a:r>
              <a:rPr lang="en-US" dirty="0" smtClean="0"/>
              <a:t>Bunch Quality Lifetime in a Circulator Ring</a:t>
            </a:r>
          </a:p>
          <a:p>
            <a:r>
              <a:rPr lang="en-US" dirty="0"/>
              <a:t>A Fast Injection/Extraction System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06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pPr algn="ctr"/>
            <a:r>
              <a:rPr lang="en-US" dirty="0" smtClean="0"/>
              <a:t>Bunch Quality Lifetime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optimal number of turns depends on,</a:t>
            </a:r>
          </a:p>
          <a:p>
            <a:pPr lvl="1"/>
            <a:r>
              <a:rPr lang="en-US" dirty="0" smtClean="0"/>
              <a:t>Space Charge</a:t>
            </a:r>
          </a:p>
          <a:p>
            <a:pPr lvl="1"/>
            <a:r>
              <a:rPr lang="en-US" dirty="0" smtClean="0"/>
              <a:t>CSR Microbunching</a:t>
            </a:r>
          </a:p>
          <a:p>
            <a:pPr lvl="1"/>
            <a:r>
              <a:rPr lang="en-US" dirty="0" smtClean="0"/>
              <a:t>Longitudinal Matching</a:t>
            </a:r>
          </a:p>
          <a:p>
            <a:r>
              <a:rPr lang="en-US" dirty="0" smtClean="0"/>
              <a:t>Determining the lifetime of a bunch in the circulator ring is the first priority in the test facility, and will influence the manner in which the beam is created and transported through the cooler.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32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Bunch Quality Lifetime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657122" cy="683394"/>
          </a:xfrm>
        </p:spPr>
        <p:txBody>
          <a:bodyPr/>
          <a:lstStyle/>
          <a:p>
            <a:r>
              <a:rPr lang="en-US" dirty="0" smtClean="0"/>
              <a:t>Exact experimental plans still being determined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-8746" y="1467915"/>
            <a:ext cx="9051682" cy="2127910"/>
            <a:chOff x="393895" y="1529690"/>
            <a:chExt cx="8585735" cy="2018373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l="4352" r="964" b="14814"/>
            <a:stretch/>
          </p:blipFill>
          <p:spPr bwMode="auto">
            <a:xfrm>
              <a:off x="393895" y="1529690"/>
              <a:ext cx="8585735" cy="2018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8" name="Group 3"/>
            <p:cNvGrpSpPr>
              <a:grpSpLocks/>
            </p:cNvGrpSpPr>
            <p:nvPr/>
          </p:nvGrpSpPr>
          <p:grpSpPr bwMode="auto">
            <a:xfrm rot="5400000">
              <a:off x="4628118" y="1103544"/>
              <a:ext cx="142898" cy="1192666"/>
              <a:chOff x="10136" y="10884"/>
              <a:chExt cx="184" cy="896"/>
            </a:xfrm>
          </p:grpSpPr>
          <p:grpSp>
            <p:nvGrpSpPr>
              <p:cNvPr id="61" name="Group 4"/>
              <p:cNvGrpSpPr>
                <a:grpSpLocks/>
              </p:cNvGrpSpPr>
              <p:nvPr/>
            </p:nvGrpSpPr>
            <p:grpSpPr bwMode="auto">
              <a:xfrm>
                <a:off x="10160" y="10956"/>
                <a:ext cx="123" cy="127"/>
                <a:chOff x="11512" y="10648"/>
                <a:chExt cx="123" cy="99"/>
              </a:xfrm>
            </p:grpSpPr>
            <p:sp>
              <p:nvSpPr>
                <p:cNvPr id="81" name="Oval 5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2" name="Oval 6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3" name="Oval 7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4" name="Oval 8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5" name="Oval 9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62" name="Group 10"/>
              <p:cNvGrpSpPr>
                <a:grpSpLocks/>
              </p:cNvGrpSpPr>
              <p:nvPr/>
            </p:nvGrpSpPr>
            <p:grpSpPr bwMode="auto">
              <a:xfrm>
                <a:off x="10160" y="11161"/>
                <a:ext cx="123" cy="127"/>
                <a:chOff x="11512" y="10648"/>
                <a:chExt cx="123" cy="99"/>
              </a:xfrm>
            </p:grpSpPr>
            <p:sp>
              <p:nvSpPr>
                <p:cNvPr id="76" name="Oval 11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Oval 12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8" name="Oval 13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9" name="Oval 14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0" name="Oval 15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63" name="Group 16"/>
              <p:cNvGrpSpPr>
                <a:grpSpLocks/>
              </p:cNvGrpSpPr>
              <p:nvPr/>
            </p:nvGrpSpPr>
            <p:grpSpPr bwMode="auto">
              <a:xfrm>
                <a:off x="10160" y="11366"/>
                <a:ext cx="123" cy="127"/>
                <a:chOff x="11512" y="10648"/>
                <a:chExt cx="123" cy="99"/>
              </a:xfrm>
            </p:grpSpPr>
            <p:sp>
              <p:nvSpPr>
                <p:cNvPr id="71" name="Oval 17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Oval 18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Oval 19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Oval 20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Oval 21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64" name="Group 22"/>
              <p:cNvGrpSpPr>
                <a:grpSpLocks/>
              </p:cNvGrpSpPr>
              <p:nvPr/>
            </p:nvGrpSpPr>
            <p:grpSpPr bwMode="auto">
              <a:xfrm>
                <a:off x="10160" y="11572"/>
                <a:ext cx="123" cy="127"/>
                <a:chOff x="11512" y="10648"/>
                <a:chExt cx="123" cy="99"/>
              </a:xfrm>
            </p:grpSpPr>
            <p:sp>
              <p:nvSpPr>
                <p:cNvPr id="66" name="Oval 23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Oval 24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Oval 25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Oval 26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Oval 27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65" name="AutoShape 28"/>
              <p:cNvSpPr>
                <a:spLocks noChangeArrowheads="1"/>
              </p:cNvSpPr>
              <p:nvPr/>
            </p:nvSpPr>
            <p:spPr bwMode="auto">
              <a:xfrm>
                <a:off x="10136" y="10884"/>
                <a:ext cx="184" cy="89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9" name="Group 3"/>
            <p:cNvGrpSpPr>
              <a:grpSpLocks/>
            </p:cNvGrpSpPr>
            <p:nvPr/>
          </p:nvGrpSpPr>
          <p:grpSpPr bwMode="auto">
            <a:xfrm rot="5400000">
              <a:off x="6123543" y="1098496"/>
              <a:ext cx="142898" cy="1192666"/>
              <a:chOff x="10136" y="10884"/>
              <a:chExt cx="184" cy="896"/>
            </a:xfrm>
          </p:grpSpPr>
          <p:grpSp>
            <p:nvGrpSpPr>
              <p:cNvPr id="36" name="Group 4"/>
              <p:cNvGrpSpPr>
                <a:grpSpLocks/>
              </p:cNvGrpSpPr>
              <p:nvPr/>
            </p:nvGrpSpPr>
            <p:grpSpPr bwMode="auto">
              <a:xfrm>
                <a:off x="10160" y="10956"/>
                <a:ext cx="123" cy="127"/>
                <a:chOff x="11512" y="10648"/>
                <a:chExt cx="123" cy="99"/>
              </a:xfrm>
            </p:grpSpPr>
            <p:sp>
              <p:nvSpPr>
                <p:cNvPr id="56" name="Oval 5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7" name="Oval 6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Oval 7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Oval 8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0" name="Oval 9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37" name="Group 10"/>
              <p:cNvGrpSpPr>
                <a:grpSpLocks/>
              </p:cNvGrpSpPr>
              <p:nvPr/>
            </p:nvGrpSpPr>
            <p:grpSpPr bwMode="auto">
              <a:xfrm>
                <a:off x="10160" y="11161"/>
                <a:ext cx="123" cy="127"/>
                <a:chOff x="11512" y="10648"/>
                <a:chExt cx="123" cy="99"/>
              </a:xfrm>
            </p:grpSpPr>
            <p:sp>
              <p:nvSpPr>
                <p:cNvPr id="51" name="Oval 11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2" name="Oval 12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3" name="Oval 13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4" name="Oval 14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Oval 15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38" name="Group 16"/>
              <p:cNvGrpSpPr>
                <a:grpSpLocks/>
              </p:cNvGrpSpPr>
              <p:nvPr/>
            </p:nvGrpSpPr>
            <p:grpSpPr bwMode="auto">
              <a:xfrm>
                <a:off x="10160" y="11366"/>
                <a:ext cx="123" cy="127"/>
                <a:chOff x="11512" y="10648"/>
                <a:chExt cx="123" cy="99"/>
              </a:xfrm>
            </p:grpSpPr>
            <p:sp>
              <p:nvSpPr>
                <p:cNvPr id="46" name="Oval 17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7" name="Oval 18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8" name="Oval 19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9" name="Oval 20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0" name="Oval 21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39" name="Group 22"/>
              <p:cNvGrpSpPr>
                <a:grpSpLocks/>
              </p:cNvGrpSpPr>
              <p:nvPr/>
            </p:nvGrpSpPr>
            <p:grpSpPr bwMode="auto">
              <a:xfrm>
                <a:off x="10160" y="11572"/>
                <a:ext cx="123" cy="127"/>
                <a:chOff x="11512" y="10648"/>
                <a:chExt cx="123" cy="99"/>
              </a:xfrm>
            </p:grpSpPr>
            <p:sp>
              <p:nvSpPr>
                <p:cNvPr id="41" name="Oval 23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2" name="Oval 24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3" name="Oval 25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4" name="Oval 26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5" name="Oval 27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40" name="AutoShape 28"/>
              <p:cNvSpPr>
                <a:spLocks noChangeArrowheads="1"/>
              </p:cNvSpPr>
              <p:nvPr/>
            </p:nvSpPr>
            <p:spPr bwMode="auto">
              <a:xfrm>
                <a:off x="10136" y="10884"/>
                <a:ext cx="184" cy="89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0" name="Group 3"/>
            <p:cNvGrpSpPr>
              <a:grpSpLocks/>
            </p:cNvGrpSpPr>
            <p:nvPr/>
          </p:nvGrpSpPr>
          <p:grpSpPr bwMode="auto">
            <a:xfrm rot="5400000">
              <a:off x="3123168" y="1093448"/>
              <a:ext cx="142898" cy="1192666"/>
              <a:chOff x="10136" y="10884"/>
              <a:chExt cx="184" cy="896"/>
            </a:xfrm>
          </p:grpSpPr>
          <p:grpSp>
            <p:nvGrpSpPr>
              <p:cNvPr id="11" name="Group 4"/>
              <p:cNvGrpSpPr>
                <a:grpSpLocks/>
              </p:cNvGrpSpPr>
              <p:nvPr/>
            </p:nvGrpSpPr>
            <p:grpSpPr bwMode="auto">
              <a:xfrm>
                <a:off x="10160" y="10956"/>
                <a:ext cx="123" cy="127"/>
                <a:chOff x="11512" y="10648"/>
                <a:chExt cx="123" cy="99"/>
              </a:xfrm>
            </p:grpSpPr>
            <p:sp>
              <p:nvSpPr>
                <p:cNvPr id="31" name="Oval 5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Oval 6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Oval 7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Oval 8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Oval 9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>
                <a:off x="10160" y="11161"/>
                <a:ext cx="123" cy="127"/>
                <a:chOff x="11512" y="10648"/>
                <a:chExt cx="123" cy="99"/>
              </a:xfrm>
            </p:grpSpPr>
            <p:sp>
              <p:nvSpPr>
                <p:cNvPr id="26" name="Oval 11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Oval 12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Oval 14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Oval 15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3" name="Group 16"/>
              <p:cNvGrpSpPr>
                <a:grpSpLocks/>
              </p:cNvGrpSpPr>
              <p:nvPr/>
            </p:nvGrpSpPr>
            <p:grpSpPr bwMode="auto">
              <a:xfrm>
                <a:off x="10160" y="11366"/>
                <a:ext cx="123" cy="127"/>
                <a:chOff x="11512" y="10648"/>
                <a:chExt cx="123" cy="99"/>
              </a:xfrm>
            </p:grpSpPr>
            <p:sp>
              <p:nvSpPr>
                <p:cNvPr id="21" name="Oval 17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" name="Oval 18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Oval 19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" name="Oval 20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" name="Oval 21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" name="Group 22"/>
              <p:cNvGrpSpPr>
                <a:grpSpLocks/>
              </p:cNvGrpSpPr>
              <p:nvPr/>
            </p:nvGrpSpPr>
            <p:grpSpPr bwMode="auto">
              <a:xfrm>
                <a:off x="10160" y="11572"/>
                <a:ext cx="123" cy="127"/>
                <a:chOff x="11512" y="10648"/>
                <a:chExt cx="123" cy="99"/>
              </a:xfrm>
            </p:grpSpPr>
            <p:sp>
              <p:nvSpPr>
                <p:cNvPr id="16" name="Oval 23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" name="Oval 24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" name="Oval 25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" name="Oval 26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" name="Oval 27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" name="AutoShape 28"/>
              <p:cNvSpPr>
                <a:spLocks noChangeArrowheads="1"/>
              </p:cNvSpPr>
              <p:nvPr/>
            </p:nvSpPr>
            <p:spPr bwMode="auto">
              <a:xfrm>
                <a:off x="10136" y="10884"/>
                <a:ext cx="184" cy="89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87" name="Oval 86"/>
          <p:cNvSpPr/>
          <p:nvPr/>
        </p:nvSpPr>
        <p:spPr bwMode="auto">
          <a:xfrm>
            <a:off x="6587483" y="1550302"/>
            <a:ext cx="194072" cy="194072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8" name="Rectangular Callout 87"/>
          <p:cNvSpPr/>
          <p:nvPr/>
        </p:nvSpPr>
        <p:spPr bwMode="auto">
          <a:xfrm>
            <a:off x="7331059" y="3099335"/>
            <a:ext cx="1451008" cy="1482291"/>
          </a:xfrm>
          <a:prstGeom prst="wedgeRectCallout">
            <a:avLst>
              <a:gd name="adj1" fmla="val -52011"/>
              <a:gd name="adj2" fmla="val -73863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7440328" y="3195587"/>
            <a:ext cx="1251285" cy="12897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7888121" y="3672038"/>
            <a:ext cx="336884" cy="33688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91" name="Straight Connector 90"/>
          <p:cNvCxnSpPr>
            <a:stCxn id="89" idx="0"/>
            <a:endCxn id="89" idx="2"/>
          </p:cNvCxnSpPr>
          <p:nvPr/>
        </p:nvCxnSpPr>
        <p:spPr bwMode="auto">
          <a:xfrm>
            <a:off x="8065971" y="3195587"/>
            <a:ext cx="0" cy="12897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89" idx="1"/>
            <a:endCxn id="89" idx="3"/>
          </p:cNvCxnSpPr>
          <p:nvPr/>
        </p:nvCxnSpPr>
        <p:spPr bwMode="auto">
          <a:xfrm>
            <a:off x="7440328" y="3840480"/>
            <a:ext cx="125128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Content Placeholder 2"/>
          <p:cNvSpPr txBox="1">
            <a:spLocks/>
          </p:cNvSpPr>
          <p:nvPr/>
        </p:nvSpPr>
        <p:spPr bwMode="auto">
          <a:xfrm>
            <a:off x="379400" y="3790674"/>
            <a:ext cx="6951659" cy="2003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1200"/>
              </a:spcBef>
              <a:spcAft>
                <a:spcPct val="0"/>
              </a:spcAft>
              <a:buClr>
                <a:srgbClr val="FF6600"/>
              </a:buClr>
              <a:buChar char="•"/>
              <a:defRPr sz="2600">
                <a:solidFill>
                  <a:schemeClr val="tx1"/>
                </a:solidFill>
                <a:latin typeface="Calibri"/>
                <a:ea typeface="ＭＳ Ｐゴシック" charset="-128"/>
                <a:cs typeface="ＭＳ Ｐゴシック" charset="-128"/>
              </a:defRPr>
            </a:lvl1pPr>
            <a:lvl2pPr marL="742950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4343CA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/>
                <a:ea typeface="ＭＳ Ｐゴシック" charset="-128"/>
              </a:defRPr>
            </a:lvl2pPr>
            <a:lvl3pPr marL="1143000" indent="-228600" algn="l" rtl="0" fontAlgn="base">
              <a:spcBef>
                <a:spcPts val="1200"/>
              </a:spcBef>
              <a:spcAft>
                <a:spcPct val="0"/>
              </a:spcAft>
              <a:buClr>
                <a:srgbClr val="660066"/>
              </a:buClr>
              <a:buChar char="•"/>
              <a:defRPr lang="en-US" sz="2200" dirty="0">
                <a:solidFill>
                  <a:schemeClr val="tx1"/>
                </a:solidFill>
                <a:latin typeface="Calibri"/>
                <a:ea typeface="ＭＳ Ｐゴシック" charset="-128"/>
              </a:defRPr>
            </a:lvl3pPr>
            <a:lvl4pPr marL="1600200" indent="-228600" algn="l" rtl="0" fontAlgn="base">
              <a:spcBef>
                <a:spcPts val="1200"/>
              </a:spcBef>
              <a:spcAft>
                <a:spcPct val="0"/>
              </a:spcAft>
              <a:buClr>
                <a:srgbClr val="008000"/>
              </a:buClr>
              <a:buFont typeface="Arial" charset="0"/>
              <a:buChar char="•"/>
              <a:defRPr lang="en-US" sz="2000" dirty="0">
                <a:solidFill>
                  <a:schemeClr val="tx1"/>
                </a:solidFill>
                <a:latin typeface="Calibri"/>
                <a:ea typeface="ＭＳ Ｐゴシック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Allows analysis of the evolution of the beam over any desired number of turns</a:t>
            </a:r>
          </a:p>
          <a:p>
            <a:r>
              <a:rPr lang="en-US" dirty="0" smtClean="0"/>
              <a:t>Goal is to measure collective effects with high precision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8525577" y="3790674"/>
            <a:ext cx="1660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x</a:t>
            </a:r>
            <a:endParaRPr lang="en-US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7911971" y="3126656"/>
            <a:ext cx="1660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y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390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54106E-7 L -0.63907 0.00139 L -0.67587 0.03216 L -0.70643 0.03632 L -0.71684 0.04488 L -0.72101 0.05737 L -0.7158 0.0687 L -0.70643 0.07842 L -0.67379 0.07703 L -0.64636 0.10942 L -0.45903 0.20194 L -0.15053 0.20194 L -0.11164 0.19778 L -0.08421 0.17812 L -0.05695 0.17534 L -0.0474 0.17257 L -0.04219 0.16262 L -0.04428 0.14712 L -0.05157 0.13463 L -0.06112 0.13463 L -0.08316 0.13463 L -0.1158 0.10942 L -0.25053 0.11219 L -0.27691 0.09531 L -0.29896 0.09531 L -0.33264 0.1108 L -0.40955 0.10942 L -0.44428 0.13463 L -0.46841 0.13463 L -0.47691 0.14157 L -0.48316 0.15568 L -0.47587 0.17095 L -0.46632 0.17812 L -0.44115 0.17673 L -0.40747 0.19778 L -0.37275 0.20333 L -0.00955 0.20056 L 0.07048 0.16123 " pathEditMode="relative" ptsTypes="AAAAAAAAAAAAAAAAAAAAAAAAAAAAAAAAAAAAAA">
                                      <p:cBhvr>
                                        <p:cTn id="6" dur="5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animScale>
                                      <p:cBhvr>
                                        <p:cTn id="8" dur="100" fill="hold"/>
                                        <p:tgtEl>
                                          <p:spTgt spid="95"/>
                                        </p:tgtEl>
                                      </p:cBhvr>
                                      <p:by x="9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1" nodeType="withEffect">
                                  <p:stCondLst>
                                    <p:cond delay="5400"/>
                                  </p:stCondLst>
                                  <p:childTnLst>
                                    <p:animScale>
                                      <p:cBhvr>
                                        <p:cTn id="10" dur="100" fill="hold"/>
                                        <p:tgtEl>
                                          <p:spTgt spid="95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2" nodeType="withEffect">
                                  <p:stCondLst>
                                    <p:cond delay="10900"/>
                                  </p:stCondLst>
                                  <p:childTnLst>
                                    <p:animScale>
                                      <p:cBhvr>
                                        <p:cTn id="12" dur="100" fill="hold"/>
                                        <p:tgtEl>
                                          <p:spTgt spid="95"/>
                                        </p:tgtEl>
                                      </p:cBhvr>
                                      <p:by x="9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3" nodeType="withEffect">
                                  <p:stCondLst>
                                    <p:cond delay="10900"/>
                                  </p:stCondLst>
                                  <p:childTnLst>
                                    <p:animScale>
                                      <p:cBhvr>
                                        <p:cTn id="14" dur="100" fill="hold"/>
                                        <p:tgtEl>
                                          <p:spTgt spid="95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4" nodeType="withEffect">
                                  <p:stCondLst>
                                    <p:cond delay="1640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95"/>
                                        </p:tgtEl>
                                      </p:cBhvr>
                                      <p:by x="9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5" nodeType="withEffect">
                                  <p:stCondLst>
                                    <p:cond delay="16400"/>
                                  </p:stCondLst>
                                  <p:childTnLst>
                                    <p:animScale>
                                      <p:cBhvr>
                                        <p:cTn id="18" dur="100" fill="hold"/>
                                        <p:tgtEl>
                                          <p:spTgt spid="95"/>
                                        </p:tgtEl>
                                      </p:cBhvr>
                                      <p:by x="10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95" grpId="0" animBg="1"/>
      <p:bldP spid="95" grpId="1" animBg="1"/>
      <p:bldP spid="95" grpId="2" animBg="1"/>
      <p:bldP spid="95" grpId="3" animBg="1"/>
      <p:bldP spid="95" grpId="4" animBg="1"/>
      <p:bldP spid="95" grpId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Coherent Synchrotron Radiation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8897" y="895149"/>
            <a:ext cx="741145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Coherent Synchrotron Radiation is a collective effect that can cause </a:t>
            </a:r>
            <a:r>
              <a:rPr lang="en-US" sz="2400" dirty="0" err="1" smtClean="0"/>
              <a:t>microbunching</a:t>
            </a:r>
            <a:r>
              <a:rPr lang="en-US" sz="2400" dirty="0" smtClean="0"/>
              <a:t> instability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This limits the ability of the Linac to properly recover energy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Can possibly reduce cooling efficiency</a:t>
            </a:r>
          </a:p>
          <a:p>
            <a:pPr lvl="1"/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Initial simulations show it may be an issue in the circulator ring</a:t>
            </a: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Investigate Mitigation </a:t>
            </a:r>
            <a:r>
              <a:rPr lang="en-US" sz="2400" dirty="0" smtClean="0"/>
              <a:t>Schemes</a:t>
            </a:r>
          </a:p>
          <a:p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Simulations will be performed, but physical experimentation is </a:t>
            </a:r>
            <a:r>
              <a:rPr lang="en-US" sz="2400" dirty="0" smtClean="0"/>
              <a:t>necessary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872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Longitudinal Match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377426" y="904796"/>
            <a:ext cx="0" cy="1357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>
            <a:off x="2375826" y="922446"/>
            <a:ext cx="0" cy="1357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 rot="-2400000">
            <a:off x="1867287" y="1520394"/>
            <a:ext cx="1020278" cy="16126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531826" y="912821"/>
            <a:ext cx="0" cy="1357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16200000">
            <a:off x="4530226" y="930471"/>
            <a:ext cx="0" cy="1357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4021687" y="1528419"/>
            <a:ext cx="1020278" cy="16126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6735951" y="912821"/>
            <a:ext cx="0" cy="1357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rot="16200000">
            <a:off x="6734351" y="930471"/>
            <a:ext cx="0" cy="1357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/>
          <p:cNvSpPr/>
          <p:nvPr/>
        </p:nvSpPr>
        <p:spPr bwMode="auto">
          <a:xfrm rot="2400000">
            <a:off x="6225812" y="1528419"/>
            <a:ext cx="1020278" cy="16126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96657" y="1461044"/>
            <a:ext cx="189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233063" y="693038"/>
            <a:ext cx="433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+mn-lt"/>
              </a:rPr>
              <a:t>δ</a:t>
            </a:r>
            <a:r>
              <a:rPr lang="en-US" sz="1200" dirty="0" smtClean="0">
                <a:latin typeface="+mn-lt"/>
              </a:rPr>
              <a:t>p</a:t>
            </a:r>
            <a:endParaRPr lang="en-US" sz="12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60682" y="1469069"/>
            <a:ext cx="189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397088" y="701063"/>
            <a:ext cx="433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+mn-lt"/>
              </a:rPr>
              <a:t>δ</a:t>
            </a:r>
            <a:r>
              <a:rPr lang="en-US" sz="1200" dirty="0" smtClean="0">
                <a:latin typeface="+mn-lt"/>
              </a:rPr>
              <a:t>p</a:t>
            </a:r>
            <a:endParaRPr lang="en-US" sz="12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74547" y="1469068"/>
            <a:ext cx="189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610953" y="701062"/>
            <a:ext cx="433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+mn-lt"/>
              </a:rPr>
              <a:t>δ</a:t>
            </a:r>
            <a:r>
              <a:rPr lang="en-US" sz="1200" dirty="0" smtClean="0">
                <a:latin typeface="+mn-lt"/>
              </a:rPr>
              <a:t>p</a:t>
            </a:r>
            <a:endParaRPr lang="en-US" sz="12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00993" y="2338954"/>
            <a:ext cx="1633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Accelerating in Linac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969143" y="2356604"/>
            <a:ext cx="1633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Decelerating in Linac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797107" y="2338953"/>
            <a:ext cx="1633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 Circulation Ring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0" y="2874623"/>
            <a:ext cx="52833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accelerating and decelerating parts of the Linac in the cooling complex require shorter bunches than the circulating section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Control is accomplished with special cavities in the linac transport system which can control the longitudinal match</a:t>
            </a:r>
            <a:endParaRPr lang="en-US" sz="2400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6549" y="2884247"/>
            <a:ext cx="2017678" cy="345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43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Fast Injection/Extraction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58813"/>
            <a:ext cx="8121316" cy="5231848"/>
          </a:xfrm>
        </p:spPr>
        <p:txBody>
          <a:bodyPr/>
          <a:lstStyle/>
          <a:p>
            <a:r>
              <a:rPr lang="en-US" dirty="0" smtClean="0"/>
              <a:t>The test facility will use a pair of stripline kickers on loan from SLAC</a:t>
            </a:r>
          </a:p>
          <a:p>
            <a:r>
              <a:rPr lang="en-US" dirty="0" smtClean="0"/>
              <a:t>Three Options</a:t>
            </a:r>
          </a:p>
          <a:p>
            <a:pPr lvl="1"/>
            <a:r>
              <a:rPr lang="en-US" dirty="0" smtClean="0"/>
              <a:t>Replacing an entire bunch train after a set number of turns</a:t>
            </a:r>
          </a:p>
          <a:p>
            <a:pPr lvl="1"/>
            <a:r>
              <a:rPr lang="en-US" dirty="0" smtClean="0"/>
              <a:t>Replacing a single bunch during each turn </a:t>
            </a:r>
          </a:p>
          <a:p>
            <a:pPr lvl="1"/>
            <a:r>
              <a:rPr lang="en-US" dirty="0" smtClean="0"/>
              <a:t>Resonant replacement of multiple single bunches per turn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82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Fast Injection/Extraction(1): Bunch Train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3052000"/>
            <a:ext cx="5825611" cy="3069655"/>
            <a:chOff x="1723458" y="3078552"/>
            <a:chExt cx="5825611" cy="306965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042942" y="3646111"/>
              <a:ext cx="2872137" cy="263897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4590172" y="5177073"/>
              <a:ext cx="1809320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auto">
            <a:xfrm flipH="1">
              <a:off x="1766838" y="3778059"/>
              <a:ext cx="876643" cy="724812"/>
            </a:xfrm>
            <a:custGeom>
              <a:avLst/>
              <a:gdLst>
                <a:gd name="T0" fmla="*/ 67905674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auto">
            <a:xfrm flipH="1" flipV="1">
              <a:off x="1766838" y="4437800"/>
              <a:ext cx="887489" cy="739272"/>
            </a:xfrm>
            <a:custGeom>
              <a:avLst/>
              <a:gdLst>
                <a:gd name="T0" fmla="*/ 70348821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9" name="Arc 7"/>
            <p:cNvSpPr>
              <a:spLocks/>
            </p:cNvSpPr>
            <p:nvPr/>
          </p:nvSpPr>
          <p:spPr bwMode="auto">
            <a:xfrm>
              <a:off x="6312731" y="3778059"/>
              <a:ext cx="878451" cy="724812"/>
            </a:xfrm>
            <a:custGeom>
              <a:avLst/>
              <a:gdLst>
                <a:gd name="T0" fmla="*/ 67905674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0" name="Arc 8"/>
            <p:cNvSpPr>
              <a:spLocks/>
            </p:cNvSpPr>
            <p:nvPr/>
          </p:nvSpPr>
          <p:spPr bwMode="auto">
            <a:xfrm flipV="1">
              <a:off x="6338036" y="4437800"/>
              <a:ext cx="853146" cy="739272"/>
            </a:xfrm>
            <a:custGeom>
              <a:avLst/>
              <a:gdLst>
                <a:gd name="T0" fmla="*/ 62424169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6791721" y="3778059"/>
              <a:ext cx="558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1886134" y="3778059"/>
              <a:ext cx="558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4159984" y="3712988"/>
              <a:ext cx="558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4159984" y="3844937"/>
              <a:ext cx="558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156816" y="5177073"/>
              <a:ext cx="558521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432027" y="3414749"/>
              <a:ext cx="1117042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ion bunch</a:t>
              </a: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3337566" y="4748693"/>
              <a:ext cx="2427488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circulator ring</a:t>
              </a:r>
            </a:p>
          </p:txBody>
        </p:sp>
        <p:grpSp>
          <p:nvGrpSpPr>
            <p:cNvPr id="18" name="Group 20"/>
            <p:cNvGrpSpPr>
              <a:grpSpLocks/>
            </p:cNvGrpSpPr>
            <p:nvPr/>
          </p:nvGrpSpPr>
          <p:grpSpPr bwMode="auto">
            <a:xfrm>
              <a:off x="3042980" y="3448954"/>
              <a:ext cx="2871523" cy="131814"/>
              <a:chOff x="1872" y="1200"/>
              <a:chExt cx="1728" cy="96"/>
            </a:xfrm>
          </p:grpSpPr>
          <p:grpSp>
            <p:nvGrpSpPr>
              <p:cNvPr id="83" name="Group 21"/>
              <p:cNvGrpSpPr>
                <a:grpSpLocks/>
              </p:cNvGrpSpPr>
              <p:nvPr/>
            </p:nvGrpSpPr>
            <p:grpSpPr bwMode="auto">
              <a:xfrm>
                <a:off x="1872" y="1200"/>
                <a:ext cx="144" cy="96"/>
                <a:chOff x="1680" y="3648"/>
                <a:chExt cx="192" cy="48"/>
              </a:xfrm>
            </p:grpSpPr>
            <p:sp>
              <p:nvSpPr>
                <p:cNvPr id="117" name="Arc 2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8" name="Arc 23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4" name="Group 24"/>
              <p:cNvGrpSpPr>
                <a:grpSpLocks/>
              </p:cNvGrpSpPr>
              <p:nvPr/>
            </p:nvGrpSpPr>
            <p:grpSpPr bwMode="auto">
              <a:xfrm>
                <a:off x="2016" y="1200"/>
                <a:ext cx="144" cy="96"/>
                <a:chOff x="1680" y="3648"/>
                <a:chExt cx="192" cy="48"/>
              </a:xfrm>
            </p:grpSpPr>
            <p:sp>
              <p:nvSpPr>
                <p:cNvPr id="115" name="Arc 25"/>
                <p:cNvSpPr>
                  <a:spLocks/>
                </p:cNvSpPr>
                <p:nvPr/>
              </p:nvSpPr>
              <p:spPr bwMode="auto">
                <a:xfrm flipH="1">
                  <a:off x="1678" y="3648"/>
                  <a:ext cx="99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6" name="Arc 26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5" name="Group 27"/>
              <p:cNvGrpSpPr>
                <a:grpSpLocks/>
              </p:cNvGrpSpPr>
              <p:nvPr/>
            </p:nvGrpSpPr>
            <p:grpSpPr bwMode="auto">
              <a:xfrm>
                <a:off x="2160" y="1200"/>
                <a:ext cx="144" cy="96"/>
                <a:chOff x="1680" y="3648"/>
                <a:chExt cx="192" cy="48"/>
              </a:xfrm>
            </p:grpSpPr>
            <p:sp>
              <p:nvSpPr>
                <p:cNvPr id="113" name="Arc 28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4" name="Arc 29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6" name="Group 30"/>
              <p:cNvGrpSpPr>
                <a:grpSpLocks/>
              </p:cNvGrpSpPr>
              <p:nvPr/>
            </p:nvGrpSpPr>
            <p:grpSpPr bwMode="auto">
              <a:xfrm>
                <a:off x="2304" y="1200"/>
                <a:ext cx="144" cy="96"/>
                <a:chOff x="1680" y="3648"/>
                <a:chExt cx="192" cy="48"/>
              </a:xfrm>
            </p:grpSpPr>
            <p:sp>
              <p:nvSpPr>
                <p:cNvPr id="111" name="Arc 31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2" name="Arc 32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7" name="Group 33"/>
              <p:cNvGrpSpPr>
                <a:grpSpLocks/>
              </p:cNvGrpSpPr>
              <p:nvPr/>
            </p:nvGrpSpPr>
            <p:grpSpPr bwMode="auto">
              <a:xfrm>
                <a:off x="2448" y="1200"/>
                <a:ext cx="144" cy="96"/>
                <a:chOff x="1680" y="3648"/>
                <a:chExt cx="192" cy="48"/>
              </a:xfrm>
            </p:grpSpPr>
            <p:sp>
              <p:nvSpPr>
                <p:cNvPr id="109" name="Arc 34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0" name="Arc 35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8" name="Group 36"/>
              <p:cNvGrpSpPr>
                <a:grpSpLocks/>
              </p:cNvGrpSpPr>
              <p:nvPr/>
            </p:nvGrpSpPr>
            <p:grpSpPr bwMode="auto">
              <a:xfrm>
                <a:off x="2592" y="1200"/>
                <a:ext cx="144" cy="96"/>
                <a:chOff x="1680" y="3648"/>
                <a:chExt cx="192" cy="48"/>
              </a:xfrm>
            </p:grpSpPr>
            <p:sp>
              <p:nvSpPr>
                <p:cNvPr id="107" name="Arc 37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8" name="Arc 38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9" name="Group 39"/>
              <p:cNvGrpSpPr>
                <a:grpSpLocks/>
              </p:cNvGrpSpPr>
              <p:nvPr/>
            </p:nvGrpSpPr>
            <p:grpSpPr bwMode="auto">
              <a:xfrm>
                <a:off x="2736" y="1200"/>
                <a:ext cx="144" cy="96"/>
                <a:chOff x="1680" y="3648"/>
                <a:chExt cx="192" cy="48"/>
              </a:xfrm>
            </p:grpSpPr>
            <p:sp>
              <p:nvSpPr>
                <p:cNvPr id="105" name="Arc 40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6" name="Arc 41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0" name="Group 42"/>
              <p:cNvGrpSpPr>
                <a:grpSpLocks/>
              </p:cNvGrpSpPr>
              <p:nvPr/>
            </p:nvGrpSpPr>
            <p:grpSpPr bwMode="auto">
              <a:xfrm>
                <a:off x="2880" y="1200"/>
                <a:ext cx="144" cy="96"/>
                <a:chOff x="1680" y="3648"/>
                <a:chExt cx="192" cy="48"/>
              </a:xfrm>
            </p:grpSpPr>
            <p:sp>
              <p:nvSpPr>
                <p:cNvPr id="103" name="Arc 43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4" name="Arc 44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1" name="Group 45"/>
              <p:cNvGrpSpPr>
                <a:grpSpLocks/>
              </p:cNvGrpSpPr>
              <p:nvPr/>
            </p:nvGrpSpPr>
            <p:grpSpPr bwMode="auto">
              <a:xfrm>
                <a:off x="3024" y="1200"/>
                <a:ext cx="144" cy="96"/>
                <a:chOff x="1680" y="3648"/>
                <a:chExt cx="192" cy="48"/>
              </a:xfrm>
            </p:grpSpPr>
            <p:sp>
              <p:nvSpPr>
                <p:cNvPr id="101" name="Arc 46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2" name="Arc 47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2" name="Group 48"/>
              <p:cNvGrpSpPr>
                <a:grpSpLocks/>
              </p:cNvGrpSpPr>
              <p:nvPr/>
            </p:nvGrpSpPr>
            <p:grpSpPr bwMode="auto">
              <a:xfrm>
                <a:off x="3168" y="1200"/>
                <a:ext cx="144" cy="96"/>
                <a:chOff x="1680" y="3648"/>
                <a:chExt cx="192" cy="48"/>
              </a:xfrm>
            </p:grpSpPr>
            <p:sp>
              <p:nvSpPr>
                <p:cNvPr id="99" name="Arc 49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0" name="Arc 50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3" name="Group 51"/>
              <p:cNvGrpSpPr>
                <a:grpSpLocks/>
              </p:cNvGrpSpPr>
              <p:nvPr/>
            </p:nvGrpSpPr>
            <p:grpSpPr bwMode="auto">
              <a:xfrm>
                <a:off x="3312" y="1200"/>
                <a:ext cx="144" cy="96"/>
                <a:chOff x="1680" y="3648"/>
                <a:chExt cx="192" cy="48"/>
              </a:xfrm>
            </p:grpSpPr>
            <p:sp>
              <p:nvSpPr>
                <p:cNvPr id="97" name="Arc 5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98" name="Arc 53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4" name="Group 54"/>
              <p:cNvGrpSpPr>
                <a:grpSpLocks/>
              </p:cNvGrpSpPr>
              <p:nvPr/>
            </p:nvGrpSpPr>
            <p:grpSpPr bwMode="auto">
              <a:xfrm>
                <a:off x="3456" y="1200"/>
                <a:ext cx="144" cy="96"/>
                <a:chOff x="1680" y="3648"/>
                <a:chExt cx="192" cy="48"/>
              </a:xfrm>
            </p:grpSpPr>
            <p:sp>
              <p:nvSpPr>
                <p:cNvPr id="95" name="Arc 55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96" name="Arc 56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</p:grpSp>
        <p:grpSp>
          <p:nvGrpSpPr>
            <p:cNvPr id="19" name="Group 57"/>
            <p:cNvGrpSpPr>
              <a:grpSpLocks/>
            </p:cNvGrpSpPr>
            <p:nvPr/>
          </p:nvGrpSpPr>
          <p:grpSpPr bwMode="auto">
            <a:xfrm>
              <a:off x="3042980" y="3976207"/>
              <a:ext cx="2871523" cy="131814"/>
              <a:chOff x="1872" y="1680"/>
              <a:chExt cx="1728" cy="96"/>
            </a:xfrm>
          </p:grpSpPr>
          <p:grpSp>
            <p:nvGrpSpPr>
              <p:cNvPr id="47" name="Group 58"/>
              <p:cNvGrpSpPr>
                <a:grpSpLocks/>
              </p:cNvGrpSpPr>
              <p:nvPr/>
            </p:nvGrpSpPr>
            <p:grpSpPr bwMode="auto">
              <a:xfrm flipV="1">
                <a:off x="1872" y="1680"/>
                <a:ext cx="144" cy="96"/>
                <a:chOff x="1680" y="3648"/>
                <a:chExt cx="192" cy="48"/>
              </a:xfrm>
            </p:grpSpPr>
            <p:sp>
              <p:nvSpPr>
                <p:cNvPr id="81" name="Arc 59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82" name="Arc 60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48" name="Group 61"/>
              <p:cNvGrpSpPr>
                <a:grpSpLocks/>
              </p:cNvGrpSpPr>
              <p:nvPr/>
            </p:nvGrpSpPr>
            <p:grpSpPr bwMode="auto">
              <a:xfrm flipV="1">
                <a:off x="2016" y="1680"/>
                <a:ext cx="144" cy="96"/>
                <a:chOff x="1680" y="3648"/>
                <a:chExt cx="192" cy="48"/>
              </a:xfrm>
            </p:grpSpPr>
            <p:sp>
              <p:nvSpPr>
                <p:cNvPr id="79" name="Arc 62"/>
                <p:cNvSpPr>
                  <a:spLocks/>
                </p:cNvSpPr>
                <p:nvPr/>
              </p:nvSpPr>
              <p:spPr bwMode="auto">
                <a:xfrm flipH="1">
                  <a:off x="1678" y="3648"/>
                  <a:ext cx="99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80" name="Arc 63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49" name="Group 64"/>
              <p:cNvGrpSpPr>
                <a:grpSpLocks/>
              </p:cNvGrpSpPr>
              <p:nvPr/>
            </p:nvGrpSpPr>
            <p:grpSpPr bwMode="auto">
              <a:xfrm flipV="1">
                <a:off x="2160" y="1680"/>
                <a:ext cx="144" cy="96"/>
                <a:chOff x="1680" y="3648"/>
                <a:chExt cx="192" cy="48"/>
              </a:xfrm>
            </p:grpSpPr>
            <p:sp>
              <p:nvSpPr>
                <p:cNvPr id="77" name="Arc 65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8" name="Arc 66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0" name="Group 67"/>
              <p:cNvGrpSpPr>
                <a:grpSpLocks/>
              </p:cNvGrpSpPr>
              <p:nvPr/>
            </p:nvGrpSpPr>
            <p:grpSpPr bwMode="auto">
              <a:xfrm flipV="1">
                <a:off x="2304" y="1680"/>
                <a:ext cx="144" cy="96"/>
                <a:chOff x="1680" y="3648"/>
                <a:chExt cx="192" cy="48"/>
              </a:xfrm>
            </p:grpSpPr>
            <p:sp>
              <p:nvSpPr>
                <p:cNvPr id="75" name="Arc 68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6" name="Arc 69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1" name="Group 70"/>
              <p:cNvGrpSpPr>
                <a:grpSpLocks/>
              </p:cNvGrpSpPr>
              <p:nvPr/>
            </p:nvGrpSpPr>
            <p:grpSpPr bwMode="auto">
              <a:xfrm flipV="1">
                <a:off x="2448" y="1680"/>
                <a:ext cx="144" cy="96"/>
                <a:chOff x="1680" y="3648"/>
                <a:chExt cx="192" cy="48"/>
              </a:xfrm>
            </p:grpSpPr>
            <p:sp>
              <p:nvSpPr>
                <p:cNvPr id="73" name="Arc 71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4" name="Arc 72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2" name="Group 73"/>
              <p:cNvGrpSpPr>
                <a:grpSpLocks/>
              </p:cNvGrpSpPr>
              <p:nvPr/>
            </p:nvGrpSpPr>
            <p:grpSpPr bwMode="auto">
              <a:xfrm flipV="1">
                <a:off x="2592" y="1680"/>
                <a:ext cx="144" cy="96"/>
                <a:chOff x="1680" y="3648"/>
                <a:chExt cx="192" cy="48"/>
              </a:xfrm>
            </p:grpSpPr>
            <p:sp>
              <p:nvSpPr>
                <p:cNvPr id="71" name="Arc 74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2" name="Arc 75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3" name="Group 76"/>
              <p:cNvGrpSpPr>
                <a:grpSpLocks/>
              </p:cNvGrpSpPr>
              <p:nvPr/>
            </p:nvGrpSpPr>
            <p:grpSpPr bwMode="auto">
              <a:xfrm flipV="1">
                <a:off x="2736" y="1680"/>
                <a:ext cx="144" cy="96"/>
                <a:chOff x="1680" y="3648"/>
                <a:chExt cx="192" cy="48"/>
              </a:xfrm>
            </p:grpSpPr>
            <p:sp>
              <p:nvSpPr>
                <p:cNvPr id="69" name="Arc 77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0" name="Arc 78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4" name="Group 79"/>
              <p:cNvGrpSpPr>
                <a:grpSpLocks/>
              </p:cNvGrpSpPr>
              <p:nvPr/>
            </p:nvGrpSpPr>
            <p:grpSpPr bwMode="auto">
              <a:xfrm flipV="1">
                <a:off x="2880" y="1680"/>
                <a:ext cx="144" cy="96"/>
                <a:chOff x="1680" y="3648"/>
                <a:chExt cx="192" cy="48"/>
              </a:xfrm>
            </p:grpSpPr>
            <p:sp>
              <p:nvSpPr>
                <p:cNvPr id="67" name="Arc 80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8" name="Arc 81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5" name="Group 82"/>
              <p:cNvGrpSpPr>
                <a:grpSpLocks/>
              </p:cNvGrpSpPr>
              <p:nvPr/>
            </p:nvGrpSpPr>
            <p:grpSpPr bwMode="auto">
              <a:xfrm flipV="1">
                <a:off x="3024" y="1680"/>
                <a:ext cx="144" cy="96"/>
                <a:chOff x="1680" y="3648"/>
                <a:chExt cx="192" cy="48"/>
              </a:xfrm>
            </p:grpSpPr>
            <p:sp>
              <p:nvSpPr>
                <p:cNvPr id="65" name="Arc 83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6" name="Arc 84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6" name="Group 85"/>
              <p:cNvGrpSpPr>
                <a:grpSpLocks/>
              </p:cNvGrpSpPr>
              <p:nvPr/>
            </p:nvGrpSpPr>
            <p:grpSpPr bwMode="auto">
              <a:xfrm flipV="1">
                <a:off x="3168" y="1680"/>
                <a:ext cx="144" cy="96"/>
                <a:chOff x="1680" y="3648"/>
                <a:chExt cx="192" cy="48"/>
              </a:xfrm>
            </p:grpSpPr>
            <p:sp>
              <p:nvSpPr>
                <p:cNvPr id="63" name="Arc 86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4" name="Arc 87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7" name="Group 88"/>
              <p:cNvGrpSpPr>
                <a:grpSpLocks/>
              </p:cNvGrpSpPr>
              <p:nvPr/>
            </p:nvGrpSpPr>
            <p:grpSpPr bwMode="auto">
              <a:xfrm flipV="1">
                <a:off x="3312" y="1680"/>
                <a:ext cx="144" cy="96"/>
                <a:chOff x="1680" y="3648"/>
                <a:chExt cx="192" cy="48"/>
              </a:xfrm>
            </p:grpSpPr>
            <p:sp>
              <p:nvSpPr>
                <p:cNvPr id="61" name="Arc 89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2" name="Arc 90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8" name="Group 91"/>
              <p:cNvGrpSpPr>
                <a:grpSpLocks/>
              </p:cNvGrpSpPr>
              <p:nvPr/>
            </p:nvGrpSpPr>
            <p:grpSpPr bwMode="auto">
              <a:xfrm flipV="1">
                <a:off x="3456" y="1680"/>
                <a:ext cx="144" cy="96"/>
                <a:chOff x="1680" y="3648"/>
                <a:chExt cx="192" cy="48"/>
              </a:xfrm>
            </p:grpSpPr>
            <p:sp>
              <p:nvSpPr>
                <p:cNvPr id="59" name="Arc 92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0" name="Arc 93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</p:grpSp>
        <p:sp>
          <p:nvSpPr>
            <p:cNvPr id="20" name="Text Box 94"/>
            <p:cNvSpPr txBox="1">
              <a:spLocks noChangeArrowheads="1"/>
            </p:cNvSpPr>
            <p:nvPr/>
          </p:nvSpPr>
          <p:spPr bwMode="auto">
            <a:xfrm>
              <a:off x="3380947" y="4296815"/>
              <a:ext cx="1993685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Cooling section</a:t>
              </a:r>
            </a:p>
          </p:txBody>
        </p:sp>
        <p:sp>
          <p:nvSpPr>
            <p:cNvPr id="21" name="Text Box 95"/>
            <p:cNvSpPr txBox="1">
              <a:spLocks noChangeArrowheads="1"/>
            </p:cNvSpPr>
            <p:nvPr/>
          </p:nvSpPr>
          <p:spPr bwMode="auto">
            <a:xfrm>
              <a:off x="3455054" y="3078552"/>
              <a:ext cx="1977418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solenoid</a:t>
              </a:r>
            </a:p>
          </p:txBody>
        </p:sp>
        <p:sp>
          <p:nvSpPr>
            <p:cNvPr id="22" name="AutoShape 96"/>
            <p:cNvSpPr>
              <a:spLocks/>
            </p:cNvSpPr>
            <p:nvPr/>
          </p:nvSpPr>
          <p:spPr bwMode="auto">
            <a:xfrm rot="16200000" flipV="1">
              <a:off x="4391345" y="2805617"/>
              <a:ext cx="160869" cy="2857677"/>
            </a:xfrm>
            <a:prstGeom prst="leftBrace">
              <a:avLst>
                <a:gd name="adj1" fmla="val 75027"/>
                <a:gd name="adj2" fmla="val 50000"/>
              </a:avLst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3" name="Rectangle 98"/>
            <p:cNvSpPr>
              <a:spLocks noChangeArrowheads="1"/>
            </p:cNvSpPr>
            <p:nvPr/>
          </p:nvSpPr>
          <p:spPr bwMode="auto">
            <a:xfrm rot="10800000">
              <a:off x="3608693" y="5589185"/>
              <a:ext cx="1737018" cy="263897"/>
            </a:xfrm>
            <a:prstGeom prst="rect">
              <a:avLst/>
            </a:prstGeom>
            <a:solidFill>
              <a:srgbClr val="FF7C8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4" name="Rectangle 101"/>
            <p:cNvSpPr>
              <a:spLocks noChangeArrowheads="1"/>
            </p:cNvSpPr>
            <p:nvPr/>
          </p:nvSpPr>
          <p:spPr bwMode="auto">
            <a:xfrm rot="10800000" flipH="1">
              <a:off x="2491651" y="5628951"/>
              <a:ext cx="368732" cy="15906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5" name="Line 110"/>
            <p:cNvSpPr>
              <a:spLocks noChangeShapeType="1"/>
            </p:cNvSpPr>
            <p:nvPr/>
          </p:nvSpPr>
          <p:spPr bwMode="auto">
            <a:xfrm rot="16200000">
              <a:off x="5576170" y="4966497"/>
              <a:ext cx="544061" cy="979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6" name="Text Box 112"/>
            <p:cNvSpPr txBox="1">
              <a:spLocks noChangeArrowheads="1"/>
            </p:cNvSpPr>
            <p:nvPr/>
          </p:nvSpPr>
          <p:spPr bwMode="auto">
            <a:xfrm>
              <a:off x="5741557" y="4707120"/>
              <a:ext cx="1238145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Fast kicker</a:t>
              </a:r>
            </a:p>
          </p:txBody>
        </p:sp>
        <p:sp>
          <p:nvSpPr>
            <p:cNvPr id="27" name="Text Box 113"/>
            <p:cNvSpPr txBox="1">
              <a:spLocks noChangeArrowheads="1"/>
            </p:cNvSpPr>
            <p:nvPr/>
          </p:nvSpPr>
          <p:spPr bwMode="auto">
            <a:xfrm>
              <a:off x="2104843" y="4750500"/>
              <a:ext cx="1323098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Fast kicker</a:t>
              </a:r>
            </a:p>
          </p:txBody>
        </p:sp>
        <p:sp>
          <p:nvSpPr>
            <p:cNvPr id="28" name="Text Box 114"/>
            <p:cNvSpPr txBox="1">
              <a:spLocks noChangeArrowheads="1"/>
            </p:cNvSpPr>
            <p:nvPr/>
          </p:nvSpPr>
          <p:spPr bwMode="auto">
            <a:xfrm>
              <a:off x="3816557" y="5840430"/>
              <a:ext cx="12977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SRF Linac</a:t>
              </a:r>
            </a:p>
          </p:txBody>
        </p:sp>
        <p:sp>
          <p:nvSpPr>
            <p:cNvPr id="29" name="Text Box 115"/>
            <p:cNvSpPr txBox="1">
              <a:spLocks noChangeArrowheads="1"/>
            </p:cNvSpPr>
            <p:nvPr/>
          </p:nvSpPr>
          <p:spPr bwMode="auto">
            <a:xfrm>
              <a:off x="5352942" y="5771744"/>
              <a:ext cx="945329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dump</a:t>
              </a:r>
            </a:p>
          </p:txBody>
        </p:sp>
        <p:sp>
          <p:nvSpPr>
            <p:cNvPr id="30" name="Text Box 116"/>
            <p:cNvSpPr txBox="1">
              <a:spLocks noChangeArrowheads="1"/>
            </p:cNvSpPr>
            <p:nvPr/>
          </p:nvSpPr>
          <p:spPr bwMode="auto">
            <a:xfrm>
              <a:off x="2088575" y="5780781"/>
              <a:ext cx="1216456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injector</a:t>
              </a:r>
            </a:p>
          </p:txBody>
        </p:sp>
        <p:sp>
          <p:nvSpPr>
            <p:cNvPr id="31" name="Line 118"/>
            <p:cNvSpPr>
              <a:spLocks noChangeShapeType="1"/>
            </p:cNvSpPr>
            <p:nvPr/>
          </p:nvSpPr>
          <p:spPr bwMode="auto">
            <a:xfrm>
              <a:off x="2853154" y="5706674"/>
              <a:ext cx="757346" cy="54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2" name="Line 121"/>
            <p:cNvSpPr>
              <a:spLocks noChangeShapeType="1"/>
            </p:cNvSpPr>
            <p:nvPr/>
          </p:nvSpPr>
          <p:spPr bwMode="auto">
            <a:xfrm>
              <a:off x="4901063" y="5177073"/>
              <a:ext cx="375962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3" name="Rectangle 122"/>
            <p:cNvSpPr>
              <a:spLocks noChangeArrowheads="1"/>
            </p:cNvSpPr>
            <p:nvPr/>
          </p:nvSpPr>
          <p:spPr bwMode="auto">
            <a:xfrm>
              <a:off x="6240431" y="5025241"/>
              <a:ext cx="159061" cy="263897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cxnSp>
          <p:nvCxnSpPr>
            <p:cNvPr id="34" name="Straight Connector 134"/>
            <p:cNvCxnSpPr>
              <a:cxnSpLocks noChangeShapeType="1"/>
            </p:cNvCxnSpPr>
            <p:nvPr/>
          </p:nvCxnSpPr>
          <p:spPr bwMode="auto">
            <a:xfrm rot="16200000" flipH="1">
              <a:off x="4473466" y="5082210"/>
              <a:ext cx="107654" cy="124849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35" name="Straight Connector 138"/>
            <p:cNvCxnSpPr>
              <a:cxnSpLocks noChangeShapeType="1"/>
            </p:cNvCxnSpPr>
            <p:nvPr/>
          </p:nvCxnSpPr>
          <p:spPr bwMode="auto">
            <a:xfrm flipV="1">
              <a:off x="4346263" y="5072686"/>
              <a:ext cx="124849" cy="104245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2592872" y="5177073"/>
              <a:ext cx="1747864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7" name="Line 2"/>
            <p:cNvSpPr>
              <a:spLocks noChangeShapeType="1"/>
            </p:cNvSpPr>
            <p:nvPr/>
          </p:nvSpPr>
          <p:spPr bwMode="auto">
            <a:xfrm flipV="1">
              <a:off x="1723458" y="3785289"/>
              <a:ext cx="5800306" cy="18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6961627" y="3731063"/>
              <a:ext cx="318122" cy="10302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9" name="Rectangle 109"/>
            <p:cNvSpPr>
              <a:spLocks noChangeArrowheads="1"/>
            </p:cNvSpPr>
            <p:nvPr/>
          </p:nvSpPr>
          <p:spPr bwMode="auto">
            <a:xfrm>
              <a:off x="5792168" y="5648834"/>
              <a:ext cx="113873" cy="173521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0" name="Line 110"/>
            <p:cNvSpPr>
              <a:spLocks noChangeShapeType="1"/>
            </p:cNvSpPr>
            <p:nvPr/>
          </p:nvSpPr>
          <p:spPr bwMode="auto">
            <a:xfrm rot="16200000" flipH="1">
              <a:off x="2887497" y="4999936"/>
              <a:ext cx="533216" cy="9127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1" name="Line 110"/>
            <p:cNvSpPr>
              <a:spLocks noChangeShapeType="1"/>
            </p:cNvSpPr>
            <p:nvPr/>
          </p:nvSpPr>
          <p:spPr bwMode="auto">
            <a:xfrm rot="16200000" flipH="1">
              <a:off x="2845019" y="5154480"/>
              <a:ext cx="242206" cy="3994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2" name="Line 118"/>
            <p:cNvSpPr>
              <a:spLocks noChangeShapeType="1"/>
            </p:cNvSpPr>
            <p:nvPr/>
          </p:nvSpPr>
          <p:spPr bwMode="auto">
            <a:xfrm>
              <a:off x="2979680" y="5706674"/>
              <a:ext cx="287394" cy="10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3" name="Line 110"/>
            <p:cNvSpPr>
              <a:spLocks noChangeShapeType="1"/>
            </p:cNvSpPr>
            <p:nvPr/>
          </p:nvSpPr>
          <p:spPr bwMode="auto">
            <a:xfrm rot="16200000">
              <a:off x="5471333" y="5412953"/>
              <a:ext cx="215094" cy="3940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4" name="Rectangle 9"/>
            <p:cNvSpPr>
              <a:spLocks noChangeArrowheads="1"/>
            </p:cNvSpPr>
            <p:nvPr/>
          </p:nvSpPr>
          <p:spPr bwMode="auto">
            <a:xfrm>
              <a:off x="2616369" y="5057776"/>
              <a:ext cx="160869" cy="263897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/>
          </p:nvSpPr>
          <p:spPr bwMode="auto">
            <a:xfrm rot="16200000" flipH="1">
              <a:off x="5560805" y="5506041"/>
              <a:ext cx="5423" cy="4609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6" name="Text Box 116"/>
            <p:cNvSpPr txBox="1">
              <a:spLocks noChangeArrowheads="1"/>
            </p:cNvSpPr>
            <p:nvPr/>
          </p:nvSpPr>
          <p:spPr bwMode="auto">
            <a:xfrm>
              <a:off x="3485783" y="5209608"/>
              <a:ext cx="2065985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rgbClr val="FF0000"/>
                  </a:solidFill>
                  <a:latin typeface="+mn-lt"/>
                </a:rPr>
                <a:t>energy recovery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17502" y="990599"/>
            <a:ext cx="861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Achievable with current technology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Requires a clearing gap which reduces cooling duty factor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May be problematic for electron source</a:t>
            </a:r>
            <a:endParaRPr lang="en-US" sz="2200" dirty="0"/>
          </a:p>
        </p:txBody>
      </p:sp>
      <p:sp>
        <p:nvSpPr>
          <p:cNvPr id="155" name="Footer Placeholder 1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156" name="Slide Number Placeholder 15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57" name="Oval 156"/>
          <p:cNvSpPr/>
          <p:nvPr/>
        </p:nvSpPr>
        <p:spPr bwMode="auto">
          <a:xfrm>
            <a:off x="2514600" y="558651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2513000" y="55945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2511400" y="55929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0" name="Oval 159"/>
          <p:cNvSpPr/>
          <p:nvPr/>
        </p:nvSpPr>
        <p:spPr bwMode="auto">
          <a:xfrm>
            <a:off x="2511400" y="55929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1" name="Oval 160"/>
          <p:cNvSpPr/>
          <p:nvPr/>
        </p:nvSpPr>
        <p:spPr bwMode="auto">
          <a:xfrm>
            <a:off x="2501775" y="55929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2501775" y="56025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3" name="Oval 162"/>
          <p:cNvSpPr/>
          <p:nvPr/>
        </p:nvSpPr>
        <p:spPr bwMode="auto">
          <a:xfrm>
            <a:off x="2501775" y="56025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501775" y="56025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2501775" y="55929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2501775" y="55929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2492150" y="55929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8" name="Oval 167"/>
          <p:cNvSpPr/>
          <p:nvPr/>
        </p:nvSpPr>
        <p:spPr bwMode="auto">
          <a:xfrm>
            <a:off x="2482525" y="56025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2482525" y="56025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2482525" y="56025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1" name="Oval 170"/>
          <p:cNvSpPr/>
          <p:nvPr/>
        </p:nvSpPr>
        <p:spPr bwMode="auto">
          <a:xfrm>
            <a:off x="2492150" y="56025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2" name="Oval 171"/>
          <p:cNvSpPr/>
          <p:nvPr/>
        </p:nvSpPr>
        <p:spPr bwMode="auto">
          <a:xfrm>
            <a:off x="2492150" y="561219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3" name="Oval 172"/>
          <p:cNvSpPr/>
          <p:nvPr/>
        </p:nvSpPr>
        <p:spPr bwMode="auto">
          <a:xfrm>
            <a:off x="2492150" y="56025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4" name="Oval 173"/>
          <p:cNvSpPr/>
          <p:nvPr/>
        </p:nvSpPr>
        <p:spPr bwMode="auto">
          <a:xfrm>
            <a:off x="2532250" y="558491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2530650" y="55929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6" name="Oval 175"/>
          <p:cNvSpPr/>
          <p:nvPr/>
        </p:nvSpPr>
        <p:spPr bwMode="auto">
          <a:xfrm>
            <a:off x="2529050" y="55913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2529050" y="55913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2519425" y="55913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9" name="Oval 178"/>
          <p:cNvSpPr/>
          <p:nvPr/>
        </p:nvSpPr>
        <p:spPr bwMode="auto">
          <a:xfrm>
            <a:off x="2519425" y="56009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0" name="Oval 179"/>
          <p:cNvSpPr/>
          <p:nvPr/>
        </p:nvSpPr>
        <p:spPr bwMode="auto">
          <a:xfrm>
            <a:off x="2519425" y="56009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1" name="Oval 180"/>
          <p:cNvSpPr/>
          <p:nvPr/>
        </p:nvSpPr>
        <p:spPr bwMode="auto">
          <a:xfrm>
            <a:off x="2519425" y="56009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2" name="Oval 181"/>
          <p:cNvSpPr/>
          <p:nvPr/>
        </p:nvSpPr>
        <p:spPr bwMode="auto">
          <a:xfrm>
            <a:off x="2519425" y="55913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3" name="Oval 182"/>
          <p:cNvSpPr/>
          <p:nvPr/>
        </p:nvSpPr>
        <p:spPr bwMode="auto">
          <a:xfrm>
            <a:off x="2519425" y="55913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4" name="Oval 183"/>
          <p:cNvSpPr/>
          <p:nvPr/>
        </p:nvSpPr>
        <p:spPr bwMode="auto">
          <a:xfrm>
            <a:off x="2509800" y="559134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5" name="Oval 184"/>
          <p:cNvSpPr/>
          <p:nvPr/>
        </p:nvSpPr>
        <p:spPr bwMode="auto">
          <a:xfrm>
            <a:off x="2500175" y="56009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6" name="Oval 185"/>
          <p:cNvSpPr/>
          <p:nvPr/>
        </p:nvSpPr>
        <p:spPr bwMode="auto">
          <a:xfrm>
            <a:off x="2500175" y="56009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7" name="Oval 186"/>
          <p:cNvSpPr/>
          <p:nvPr/>
        </p:nvSpPr>
        <p:spPr bwMode="auto">
          <a:xfrm>
            <a:off x="2500175" y="56009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8" name="Oval 187"/>
          <p:cNvSpPr/>
          <p:nvPr/>
        </p:nvSpPr>
        <p:spPr bwMode="auto">
          <a:xfrm>
            <a:off x="2509800" y="56009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9" name="Oval 188"/>
          <p:cNvSpPr/>
          <p:nvPr/>
        </p:nvSpPr>
        <p:spPr bwMode="auto">
          <a:xfrm>
            <a:off x="2509800" y="561059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2509800" y="5600966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7543799" y="4311236"/>
            <a:ext cx="141783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x100 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994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6" dur="8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8" dur="8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10" dur="8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12" dur="8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14" dur="8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16" dur="8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18" dur="8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20" dur="8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22" dur="8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24" dur="8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26" dur="8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28" dur="8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30" dur="8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32" dur="8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34" dur="8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36" dur="8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38" dur="8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fill="hold" grpId="0" nodeType="withEffect">
                                  <p:stCondLst>
                                    <p:cond delay="69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40" dur="8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fill="hold" grpId="0" nodeType="withEffect">
                                  <p:stCondLst>
                                    <p:cond delay="71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42" dur="8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44" dur="8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46" dur="8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fill="hold" grpId="0" nodeType="withEffect">
                                  <p:stCondLst>
                                    <p:cond delay="77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48" dur="8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fill="hold" grpId="0" nodeType="withEffect">
                                  <p:stCondLst>
                                    <p:cond delay="79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50" dur="8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fill="hold" grpId="0" nodeType="withEffect">
                                  <p:stCondLst>
                                    <p:cond delay="81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52" dur="8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fill="hold" grpId="0" nodeType="withEffect">
                                  <p:stCondLst>
                                    <p:cond delay="83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54" dur="8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56" dur="8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fill="hold" grpId="0" nodeType="withEffect">
                                  <p:stCondLst>
                                    <p:cond delay="87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58" dur="8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fill="hold" grpId="0" nodeType="withEffect">
                                  <p:stCondLst>
                                    <p:cond delay="89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60" dur="8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62" dur="8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fill="hold" grpId="0" nodeType="withEffect">
                                  <p:stCondLst>
                                    <p:cond delay="93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64" dur="8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66" dur="8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fill="hold" grpId="0" nodeType="withEffect">
                                  <p:stCondLst>
                                    <p:cond delay="97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68" dur="8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fill="hold" grpId="0" nodeType="withEffect">
                                  <p:stCondLst>
                                    <p:cond delay="99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70" dur="8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fill="hold" grpId="0" nodeType="withEffect">
                                  <p:stCondLst>
                                    <p:cond delay="10100"/>
                                  </p:stCondLst>
                                  <p:childTnLst>
                                    <p:animMotion origin="layout" path="M -0.00035 -0.0007 L 0.29549 0.00347 L 0.40278 -0.07911 L 0.4217 -0.07911 L 0.44392 -0.08906 L 0.46493 -0.10294 L 0.4849 -0.13532 L 0.49444 -0.17025 L 0.49028 -0.20819 L 0.47552 -0.24335 L 0.41545 -0.28244 L -0.0151 -0.28106 L -0.0467 -0.27134 L -0.06667 -0.25307 L -0.08351 -0.2334 L -0.09618 -0.20264 L -0.09826 -0.18298 L -0.0941 -0.15221 L -0.08142 -0.1226 L -0.05712 -0.096 L -0.02656 -0.0805 L 0.00486 -0.07634 L 0.40174 -0.07634 L 0.425 -0.0805 L 0.45538 -0.096 L 0.47344 -0.11566 L 0.48802 -0.14365 L 0.49444 -0.17025 L 0.49444 -0.19986 L 0.47865 -0.24058 L 0.45764 -0.26301 L 0.43854 -0.27134 L 0.425 -0.28106 L -0.01719 -0.27967 L -0.04028 -0.27273 L -0.06562 -0.25584 L -0.08767 -0.22924 L -0.09722 -0.19847 L -0.09826 -0.18436 L -0.0908 -0.14088 L -0.06875 -0.10733 L -0.03403 -0.08628 L -0.00035 -0.07773 L 0.10816 0.00509 L 0.35017 0.00347 " pathEditMode="relative" ptsTypes="AAAAAAAAAAAAAAAAAAAAAAAAAAAAAAAAAAAAAAAAAAAAA">
                                      <p:cBhvr>
                                        <p:cTn id="72" dur="8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3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1" grpId="1" animBg="1"/>
      <p:bldP spid="191" grpId="2" animBg="1"/>
      <p:bldP spid="191" grpId="3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76400" y="2667000"/>
            <a:ext cx="5825611" cy="3069655"/>
            <a:chOff x="1723458" y="3078552"/>
            <a:chExt cx="5825611" cy="306965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042942" y="3646111"/>
              <a:ext cx="2872137" cy="263897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4590172" y="5177073"/>
              <a:ext cx="1809320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auto">
            <a:xfrm flipH="1">
              <a:off x="1766838" y="3778059"/>
              <a:ext cx="876643" cy="724812"/>
            </a:xfrm>
            <a:custGeom>
              <a:avLst/>
              <a:gdLst>
                <a:gd name="T0" fmla="*/ 67905674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auto">
            <a:xfrm flipH="1" flipV="1">
              <a:off x="1766838" y="4437800"/>
              <a:ext cx="887489" cy="739272"/>
            </a:xfrm>
            <a:custGeom>
              <a:avLst/>
              <a:gdLst>
                <a:gd name="T0" fmla="*/ 70348821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9" name="Arc 7"/>
            <p:cNvSpPr>
              <a:spLocks/>
            </p:cNvSpPr>
            <p:nvPr/>
          </p:nvSpPr>
          <p:spPr bwMode="auto">
            <a:xfrm>
              <a:off x="6312731" y="3778059"/>
              <a:ext cx="878451" cy="724812"/>
            </a:xfrm>
            <a:custGeom>
              <a:avLst/>
              <a:gdLst>
                <a:gd name="T0" fmla="*/ 67905674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0" name="Arc 8"/>
            <p:cNvSpPr>
              <a:spLocks/>
            </p:cNvSpPr>
            <p:nvPr/>
          </p:nvSpPr>
          <p:spPr bwMode="auto">
            <a:xfrm flipV="1">
              <a:off x="6338036" y="4437800"/>
              <a:ext cx="853146" cy="739272"/>
            </a:xfrm>
            <a:custGeom>
              <a:avLst/>
              <a:gdLst>
                <a:gd name="T0" fmla="*/ 62424169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6791721" y="3778059"/>
              <a:ext cx="558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1886134" y="3778059"/>
              <a:ext cx="558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4159984" y="3712988"/>
              <a:ext cx="558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4159984" y="3844937"/>
              <a:ext cx="558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156816" y="5177073"/>
              <a:ext cx="558521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432027" y="3414749"/>
              <a:ext cx="1117042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ion bunch</a:t>
              </a: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3337566" y="4748693"/>
              <a:ext cx="2427488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circulator ring</a:t>
              </a:r>
            </a:p>
          </p:txBody>
        </p:sp>
        <p:grpSp>
          <p:nvGrpSpPr>
            <p:cNvPr id="18" name="Group 20"/>
            <p:cNvGrpSpPr>
              <a:grpSpLocks/>
            </p:cNvGrpSpPr>
            <p:nvPr/>
          </p:nvGrpSpPr>
          <p:grpSpPr bwMode="auto">
            <a:xfrm>
              <a:off x="3042980" y="3448954"/>
              <a:ext cx="2871523" cy="131814"/>
              <a:chOff x="1872" y="1200"/>
              <a:chExt cx="1728" cy="96"/>
            </a:xfrm>
          </p:grpSpPr>
          <p:grpSp>
            <p:nvGrpSpPr>
              <p:cNvPr id="83" name="Group 21"/>
              <p:cNvGrpSpPr>
                <a:grpSpLocks/>
              </p:cNvGrpSpPr>
              <p:nvPr/>
            </p:nvGrpSpPr>
            <p:grpSpPr bwMode="auto">
              <a:xfrm>
                <a:off x="1872" y="1200"/>
                <a:ext cx="144" cy="96"/>
                <a:chOff x="1680" y="3648"/>
                <a:chExt cx="192" cy="48"/>
              </a:xfrm>
            </p:grpSpPr>
            <p:sp>
              <p:nvSpPr>
                <p:cNvPr id="117" name="Arc 2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8" name="Arc 23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4" name="Group 24"/>
              <p:cNvGrpSpPr>
                <a:grpSpLocks/>
              </p:cNvGrpSpPr>
              <p:nvPr/>
            </p:nvGrpSpPr>
            <p:grpSpPr bwMode="auto">
              <a:xfrm>
                <a:off x="2016" y="1200"/>
                <a:ext cx="144" cy="96"/>
                <a:chOff x="1680" y="3648"/>
                <a:chExt cx="192" cy="48"/>
              </a:xfrm>
            </p:grpSpPr>
            <p:sp>
              <p:nvSpPr>
                <p:cNvPr id="115" name="Arc 25"/>
                <p:cNvSpPr>
                  <a:spLocks/>
                </p:cNvSpPr>
                <p:nvPr/>
              </p:nvSpPr>
              <p:spPr bwMode="auto">
                <a:xfrm flipH="1">
                  <a:off x="1678" y="3648"/>
                  <a:ext cx="99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6" name="Arc 26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5" name="Group 27"/>
              <p:cNvGrpSpPr>
                <a:grpSpLocks/>
              </p:cNvGrpSpPr>
              <p:nvPr/>
            </p:nvGrpSpPr>
            <p:grpSpPr bwMode="auto">
              <a:xfrm>
                <a:off x="2160" y="1200"/>
                <a:ext cx="144" cy="96"/>
                <a:chOff x="1680" y="3648"/>
                <a:chExt cx="192" cy="48"/>
              </a:xfrm>
            </p:grpSpPr>
            <p:sp>
              <p:nvSpPr>
                <p:cNvPr id="113" name="Arc 28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4" name="Arc 29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6" name="Group 30"/>
              <p:cNvGrpSpPr>
                <a:grpSpLocks/>
              </p:cNvGrpSpPr>
              <p:nvPr/>
            </p:nvGrpSpPr>
            <p:grpSpPr bwMode="auto">
              <a:xfrm>
                <a:off x="2304" y="1200"/>
                <a:ext cx="144" cy="96"/>
                <a:chOff x="1680" y="3648"/>
                <a:chExt cx="192" cy="48"/>
              </a:xfrm>
            </p:grpSpPr>
            <p:sp>
              <p:nvSpPr>
                <p:cNvPr id="111" name="Arc 31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2" name="Arc 32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7" name="Group 33"/>
              <p:cNvGrpSpPr>
                <a:grpSpLocks/>
              </p:cNvGrpSpPr>
              <p:nvPr/>
            </p:nvGrpSpPr>
            <p:grpSpPr bwMode="auto">
              <a:xfrm>
                <a:off x="2448" y="1200"/>
                <a:ext cx="144" cy="96"/>
                <a:chOff x="1680" y="3648"/>
                <a:chExt cx="192" cy="48"/>
              </a:xfrm>
            </p:grpSpPr>
            <p:sp>
              <p:nvSpPr>
                <p:cNvPr id="109" name="Arc 34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0" name="Arc 35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8" name="Group 36"/>
              <p:cNvGrpSpPr>
                <a:grpSpLocks/>
              </p:cNvGrpSpPr>
              <p:nvPr/>
            </p:nvGrpSpPr>
            <p:grpSpPr bwMode="auto">
              <a:xfrm>
                <a:off x="2592" y="1200"/>
                <a:ext cx="144" cy="96"/>
                <a:chOff x="1680" y="3648"/>
                <a:chExt cx="192" cy="48"/>
              </a:xfrm>
            </p:grpSpPr>
            <p:sp>
              <p:nvSpPr>
                <p:cNvPr id="107" name="Arc 37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8" name="Arc 38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9" name="Group 39"/>
              <p:cNvGrpSpPr>
                <a:grpSpLocks/>
              </p:cNvGrpSpPr>
              <p:nvPr/>
            </p:nvGrpSpPr>
            <p:grpSpPr bwMode="auto">
              <a:xfrm>
                <a:off x="2736" y="1200"/>
                <a:ext cx="144" cy="96"/>
                <a:chOff x="1680" y="3648"/>
                <a:chExt cx="192" cy="48"/>
              </a:xfrm>
            </p:grpSpPr>
            <p:sp>
              <p:nvSpPr>
                <p:cNvPr id="105" name="Arc 40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6" name="Arc 41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0" name="Group 42"/>
              <p:cNvGrpSpPr>
                <a:grpSpLocks/>
              </p:cNvGrpSpPr>
              <p:nvPr/>
            </p:nvGrpSpPr>
            <p:grpSpPr bwMode="auto">
              <a:xfrm>
                <a:off x="2880" y="1200"/>
                <a:ext cx="144" cy="96"/>
                <a:chOff x="1680" y="3648"/>
                <a:chExt cx="192" cy="48"/>
              </a:xfrm>
            </p:grpSpPr>
            <p:sp>
              <p:nvSpPr>
                <p:cNvPr id="103" name="Arc 43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4" name="Arc 44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1" name="Group 45"/>
              <p:cNvGrpSpPr>
                <a:grpSpLocks/>
              </p:cNvGrpSpPr>
              <p:nvPr/>
            </p:nvGrpSpPr>
            <p:grpSpPr bwMode="auto">
              <a:xfrm>
                <a:off x="3024" y="1200"/>
                <a:ext cx="144" cy="96"/>
                <a:chOff x="1680" y="3648"/>
                <a:chExt cx="192" cy="48"/>
              </a:xfrm>
            </p:grpSpPr>
            <p:sp>
              <p:nvSpPr>
                <p:cNvPr id="101" name="Arc 46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2" name="Arc 47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2" name="Group 48"/>
              <p:cNvGrpSpPr>
                <a:grpSpLocks/>
              </p:cNvGrpSpPr>
              <p:nvPr/>
            </p:nvGrpSpPr>
            <p:grpSpPr bwMode="auto">
              <a:xfrm>
                <a:off x="3168" y="1200"/>
                <a:ext cx="144" cy="96"/>
                <a:chOff x="1680" y="3648"/>
                <a:chExt cx="192" cy="48"/>
              </a:xfrm>
            </p:grpSpPr>
            <p:sp>
              <p:nvSpPr>
                <p:cNvPr id="99" name="Arc 49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0" name="Arc 50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3" name="Group 51"/>
              <p:cNvGrpSpPr>
                <a:grpSpLocks/>
              </p:cNvGrpSpPr>
              <p:nvPr/>
            </p:nvGrpSpPr>
            <p:grpSpPr bwMode="auto">
              <a:xfrm>
                <a:off x="3312" y="1200"/>
                <a:ext cx="144" cy="96"/>
                <a:chOff x="1680" y="3648"/>
                <a:chExt cx="192" cy="48"/>
              </a:xfrm>
            </p:grpSpPr>
            <p:sp>
              <p:nvSpPr>
                <p:cNvPr id="97" name="Arc 5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98" name="Arc 53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4" name="Group 54"/>
              <p:cNvGrpSpPr>
                <a:grpSpLocks/>
              </p:cNvGrpSpPr>
              <p:nvPr/>
            </p:nvGrpSpPr>
            <p:grpSpPr bwMode="auto">
              <a:xfrm>
                <a:off x="3456" y="1200"/>
                <a:ext cx="144" cy="96"/>
                <a:chOff x="1680" y="3648"/>
                <a:chExt cx="192" cy="48"/>
              </a:xfrm>
            </p:grpSpPr>
            <p:sp>
              <p:nvSpPr>
                <p:cNvPr id="95" name="Arc 55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96" name="Arc 56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</p:grpSp>
        <p:grpSp>
          <p:nvGrpSpPr>
            <p:cNvPr id="19" name="Group 57"/>
            <p:cNvGrpSpPr>
              <a:grpSpLocks/>
            </p:cNvGrpSpPr>
            <p:nvPr/>
          </p:nvGrpSpPr>
          <p:grpSpPr bwMode="auto">
            <a:xfrm>
              <a:off x="3042980" y="3976207"/>
              <a:ext cx="2871523" cy="131814"/>
              <a:chOff x="1872" y="1680"/>
              <a:chExt cx="1728" cy="96"/>
            </a:xfrm>
          </p:grpSpPr>
          <p:grpSp>
            <p:nvGrpSpPr>
              <p:cNvPr id="47" name="Group 58"/>
              <p:cNvGrpSpPr>
                <a:grpSpLocks/>
              </p:cNvGrpSpPr>
              <p:nvPr/>
            </p:nvGrpSpPr>
            <p:grpSpPr bwMode="auto">
              <a:xfrm flipV="1">
                <a:off x="1872" y="1680"/>
                <a:ext cx="144" cy="96"/>
                <a:chOff x="1680" y="3648"/>
                <a:chExt cx="192" cy="48"/>
              </a:xfrm>
            </p:grpSpPr>
            <p:sp>
              <p:nvSpPr>
                <p:cNvPr id="81" name="Arc 59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82" name="Arc 60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48" name="Group 61"/>
              <p:cNvGrpSpPr>
                <a:grpSpLocks/>
              </p:cNvGrpSpPr>
              <p:nvPr/>
            </p:nvGrpSpPr>
            <p:grpSpPr bwMode="auto">
              <a:xfrm flipV="1">
                <a:off x="2016" y="1680"/>
                <a:ext cx="144" cy="96"/>
                <a:chOff x="1680" y="3648"/>
                <a:chExt cx="192" cy="48"/>
              </a:xfrm>
            </p:grpSpPr>
            <p:sp>
              <p:nvSpPr>
                <p:cNvPr id="79" name="Arc 62"/>
                <p:cNvSpPr>
                  <a:spLocks/>
                </p:cNvSpPr>
                <p:nvPr/>
              </p:nvSpPr>
              <p:spPr bwMode="auto">
                <a:xfrm flipH="1">
                  <a:off x="1678" y="3648"/>
                  <a:ext cx="99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80" name="Arc 63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49" name="Group 64"/>
              <p:cNvGrpSpPr>
                <a:grpSpLocks/>
              </p:cNvGrpSpPr>
              <p:nvPr/>
            </p:nvGrpSpPr>
            <p:grpSpPr bwMode="auto">
              <a:xfrm flipV="1">
                <a:off x="2160" y="1680"/>
                <a:ext cx="144" cy="96"/>
                <a:chOff x="1680" y="3648"/>
                <a:chExt cx="192" cy="48"/>
              </a:xfrm>
            </p:grpSpPr>
            <p:sp>
              <p:nvSpPr>
                <p:cNvPr id="77" name="Arc 65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8" name="Arc 66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0" name="Group 67"/>
              <p:cNvGrpSpPr>
                <a:grpSpLocks/>
              </p:cNvGrpSpPr>
              <p:nvPr/>
            </p:nvGrpSpPr>
            <p:grpSpPr bwMode="auto">
              <a:xfrm flipV="1">
                <a:off x="2304" y="1680"/>
                <a:ext cx="144" cy="96"/>
                <a:chOff x="1680" y="3648"/>
                <a:chExt cx="192" cy="48"/>
              </a:xfrm>
            </p:grpSpPr>
            <p:sp>
              <p:nvSpPr>
                <p:cNvPr id="75" name="Arc 68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6" name="Arc 69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1" name="Group 70"/>
              <p:cNvGrpSpPr>
                <a:grpSpLocks/>
              </p:cNvGrpSpPr>
              <p:nvPr/>
            </p:nvGrpSpPr>
            <p:grpSpPr bwMode="auto">
              <a:xfrm flipV="1">
                <a:off x="2448" y="1680"/>
                <a:ext cx="144" cy="96"/>
                <a:chOff x="1680" y="3648"/>
                <a:chExt cx="192" cy="48"/>
              </a:xfrm>
            </p:grpSpPr>
            <p:sp>
              <p:nvSpPr>
                <p:cNvPr id="73" name="Arc 71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4" name="Arc 72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2" name="Group 73"/>
              <p:cNvGrpSpPr>
                <a:grpSpLocks/>
              </p:cNvGrpSpPr>
              <p:nvPr/>
            </p:nvGrpSpPr>
            <p:grpSpPr bwMode="auto">
              <a:xfrm flipV="1">
                <a:off x="2592" y="1680"/>
                <a:ext cx="144" cy="96"/>
                <a:chOff x="1680" y="3648"/>
                <a:chExt cx="192" cy="48"/>
              </a:xfrm>
            </p:grpSpPr>
            <p:sp>
              <p:nvSpPr>
                <p:cNvPr id="71" name="Arc 74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2" name="Arc 75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3" name="Group 76"/>
              <p:cNvGrpSpPr>
                <a:grpSpLocks/>
              </p:cNvGrpSpPr>
              <p:nvPr/>
            </p:nvGrpSpPr>
            <p:grpSpPr bwMode="auto">
              <a:xfrm flipV="1">
                <a:off x="2736" y="1680"/>
                <a:ext cx="144" cy="96"/>
                <a:chOff x="1680" y="3648"/>
                <a:chExt cx="192" cy="48"/>
              </a:xfrm>
            </p:grpSpPr>
            <p:sp>
              <p:nvSpPr>
                <p:cNvPr id="69" name="Arc 77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0" name="Arc 78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4" name="Group 79"/>
              <p:cNvGrpSpPr>
                <a:grpSpLocks/>
              </p:cNvGrpSpPr>
              <p:nvPr/>
            </p:nvGrpSpPr>
            <p:grpSpPr bwMode="auto">
              <a:xfrm flipV="1">
                <a:off x="2880" y="1680"/>
                <a:ext cx="144" cy="96"/>
                <a:chOff x="1680" y="3648"/>
                <a:chExt cx="192" cy="48"/>
              </a:xfrm>
            </p:grpSpPr>
            <p:sp>
              <p:nvSpPr>
                <p:cNvPr id="67" name="Arc 80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8" name="Arc 81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5" name="Group 82"/>
              <p:cNvGrpSpPr>
                <a:grpSpLocks/>
              </p:cNvGrpSpPr>
              <p:nvPr/>
            </p:nvGrpSpPr>
            <p:grpSpPr bwMode="auto">
              <a:xfrm flipV="1">
                <a:off x="3024" y="1680"/>
                <a:ext cx="144" cy="96"/>
                <a:chOff x="1680" y="3648"/>
                <a:chExt cx="192" cy="48"/>
              </a:xfrm>
            </p:grpSpPr>
            <p:sp>
              <p:nvSpPr>
                <p:cNvPr id="65" name="Arc 83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6" name="Arc 84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6" name="Group 85"/>
              <p:cNvGrpSpPr>
                <a:grpSpLocks/>
              </p:cNvGrpSpPr>
              <p:nvPr/>
            </p:nvGrpSpPr>
            <p:grpSpPr bwMode="auto">
              <a:xfrm flipV="1">
                <a:off x="3168" y="1680"/>
                <a:ext cx="144" cy="96"/>
                <a:chOff x="1680" y="3648"/>
                <a:chExt cx="192" cy="48"/>
              </a:xfrm>
            </p:grpSpPr>
            <p:sp>
              <p:nvSpPr>
                <p:cNvPr id="63" name="Arc 86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4" name="Arc 87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7" name="Group 88"/>
              <p:cNvGrpSpPr>
                <a:grpSpLocks/>
              </p:cNvGrpSpPr>
              <p:nvPr/>
            </p:nvGrpSpPr>
            <p:grpSpPr bwMode="auto">
              <a:xfrm flipV="1">
                <a:off x="3312" y="1680"/>
                <a:ext cx="144" cy="96"/>
                <a:chOff x="1680" y="3648"/>
                <a:chExt cx="192" cy="48"/>
              </a:xfrm>
            </p:grpSpPr>
            <p:sp>
              <p:nvSpPr>
                <p:cNvPr id="61" name="Arc 89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2" name="Arc 90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8" name="Group 91"/>
              <p:cNvGrpSpPr>
                <a:grpSpLocks/>
              </p:cNvGrpSpPr>
              <p:nvPr/>
            </p:nvGrpSpPr>
            <p:grpSpPr bwMode="auto">
              <a:xfrm flipV="1">
                <a:off x="3456" y="1680"/>
                <a:ext cx="144" cy="96"/>
                <a:chOff x="1680" y="3648"/>
                <a:chExt cx="192" cy="48"/>
              </a:xfrm>
            </p:grpSpPr>
            <p:sp>
              <p:nvSpPr>
                <p:cNvPr id="59" name="Arc 92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0" name="Arc 93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</p:grpSp>
        <p:sp>
          <p:nvSpPr>
            <p:cNvPr id="20" name="Text Box 94"/>
            <p:cNvSpPr txBox="1">
              <a:spLocks noChangeArrowheads="1"/>
            </p:cNvSpPr>
            <p:nvPr/>
          </p:nvSpPr>
          <p:spPr bwMode="auto">
            <a:xfrm>
              <a:off x="3380947" y="4296815"/>
              <a:ext cx="1993685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Cooling section</a:t>
              </a:r>
            </a:p>
          </p:txBody>
        </p:sp>
        <p:sp>
          <p:nvSpPr>
            <p:cNvPr id="21" name="Text Box 95"/>
            <p:cNvSpPr txBox="1">
              <a:spLocks noChangeArrowheads="1"/>
            </p:cNvSpPr>
            <p:nvPr/>
          </p:nvSpPr>
          <p:spPr bwMode="auto">
            <a:xfrm>
              <a:off x="3455054" y="3078552"/>
              <a:ext cx="1977418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solenoid</a:t>
              </a:r>
            </a:p>
          </p:txBody>
        </p:sp>
        <p:sp>
          <p:nvSpPr>
            <p:cNvPr id="22" name="AutoShape 96"/>
            <p:cNvSpPr>
              <a:spLocks/>
            </p:cNvSpPr>
            <p:nvPr/>
          </p:nvSpPr>
          <p:spPr bwMode="auto">
            <a:xfrm rot="16200000" flipV="1">
              <a:off x="4391345" y="2805617"/>
              <a:ext cx="160869" cy="2857677"/>
            </a:xfrm>
            <a:prstGeom prst="leftBrace">
              <a:avLst>
                <a:gd name="adj1" fmla="val 75027"/>
                <a:gd name="adj2" fmla="val 50000"/>
              </a:avLst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3" name="Rectangle 98"/>
            <p:cNvSpPr>
              <a:spLocks noChangeArrowheads="1"/>
            </p:cNvSpPr>
            <p:nvPr/>
          </p:nvSpPr>
          <p:spPr bwMode="auto">
            <a:xfrm rot="10800000">
              <a:off x="3608693" y="5589185"/>
              <a:ext cx="1737018" cy="263897"/>
            </a:xfrm>
            <a:prstGeom prst="rect">
              <a:avLst/>
            </a:prstGeom>
            <a:solidFill>
              <a:srgbClr val="FF7C8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4" name="Rectangle 101"/>
            <p:cNvSpPr>
              <a:spLocks noChangeArrowheads="1"/>
            </p:cNvSpPr>
            <p:nvPr/>
          </p:nvSpPr>
          <p:spPr bwMode="auto">
            <a:xfrm rot="10800000" flipH="1">
              <a:off x="2491651" y="5628951"/>
              <a:ext cx="368732" cy="15906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5" name="Line 110"/>
            <p:cNvSpPr>
              <a:spLocks noChangeShapeType="1"/>
            </p:cNvSpPr>
            <p:nvPr/>
          </p:nvSpPr>
          <p:spPr bwMode="auto">
            <a:xfrm rot="16200000">
              <a:off x="5576170" y="4966497"/>
              <a:ext cx="544061" cy="979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6" name="Text Box 112"/>
            <p:cNvSpPr txBox="1">
              <a:spLocks noChangeArrowheads="1"/>
            </p:cNvSpPr>
            <p:nvPr/>
          </p:nvSpPr>
          <p:spPr bwMode="auto">
            <a:xfrm>
              <a:off x="5741557" y="4707120"/>
              <a:ext cx="1238145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Fast kicker</a:t>
              </a:r>
            </a:p>
          </p:txBody>
        </p:sp>
        <p:sp>
          <p:nvSpPr>
            <p:cNvPr id="27" name="Text Box 113"/>
            <p:cNvSpPr txBox="1">
              <a:spLocks noChangeArrowheads="1"/>
            </p:cNvSpPr>
            <p:nvPr/>
          </p:nvSpPr>
          <p:spPr bwMode="auto">
            <a:xfrm>
              <a:off x="2104843" y="4750500"/>
              <a:ext cx="1323098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Fast kicker</a:t>
              </a:r>
            </a:p>
          </p:txBody>
        </p:sp>
        <p:sp>
          <p:nvSpPr>
            <p:cNvPr id="28" name="Text Box 114"/>
            <p:cNvSpPr txBox="1">
              <a:spLocks noChangeArrowheads="1"/>
            </p:cNvSpPr>
            <p:nvPr/>
          </p:nvSpPr>
          <p:spPr bwMode="auto">
            <a:xfrm>
              <a:off x="3816557" y="5840430"/>
              <a:ext cx="12977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SRF Linac</a:t>
              </a:r>
            </a:p>
          </p:txBody>
        </p:sp>
        <p:sp>
          <p:nvSpPr>
            <p:cNvPr id="29" name="Text Box 115"/>
            <p:cNvSpPr txBox="1">
              <a:spLocks noChangeArrowheads="1"/>
            </p:cNvSpPr>
            <p:nvPr/>
          </p:nvSpPr>
          <p:spPr bwMode="auto">
            <a:xfrm>
              <a:off x="5352942" y="5771744"/>
              <a:ext cx="945329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dump</a:t>
              </a:r>
            </a:p>
          </p:txBody>
        </p:sp>
        <p:sp>
          <p:nvSpPr>
            <p:cNvPr id="30" name="Text Box 116"/>
            <p:cNvSpPr txBox="1">
              <a:spLocks noChangeArrowheads="1"/>
            </p:cNvSpPr>
            <p:nvPr/>
          </p:nvSpPr>
          <p:spPr bwMode="auto">
            <a:xfrm>
              <a:off x="2088575" y="5780781"/>
              <a:ext cx="1216456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injector</a:t>
              </a:r>
            </a:p>
          </p:txBody>
        </p:sp>
        <p:sp>
          <p:nvSpPr>
            <p:cNvPr id="31" name="Line 118"/>
            <p:cNvSpPr>
              <a:spLocks noChangeShapeType="1"/>
            </p:cNvSpPr>
            <p:nvPr/>
          </p:nvSpPr>
          <p:spPr bwMode="auto">
            <a:xfrm>
              <a:off x="2853154" y="5706674"/>
              <a:ext cx="757346" cy="54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2" name="Line 121"/>
            <p:cNvSpPr>
              <a:spLocks noChangeShapeType="1"/>
            </p:cNvSpPr>
            <p:nvPr/>
          </p:nvSpPr>
          <p:spPr bwMode="auto">
            <a:xfrm>
              <a:off x="4901063" y="5177073"/>
              <a:ext cx="375962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3" name="Rectangle 122"/>
            <p:cNvSpPr>
              <a:spLocks noChangeArrowheads="1"/>
            </p:cNvSpPr>
            <p:nvPr/>
          </p:nvSpPr>
          <p:spPr bwMode="auto">
            <a:xfrm>
              <a:off x="6240431" y="5025241"/>
              <a:ext cx="159061" cy="263897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cxnSp>
          <p:nvCxnSpPr>
            <p:cNvPr id="34" name="Straight Connector 134"/>
            <p:cNvCxnSpPr>
              <a:cxnSpLocks noChangeShapeType="1"/>
            </p:cNvCxnSpPr>
            <p:nvPr/>
          </p:nvCxnSpPr>
          <p:spPr bwMode="auto">
            <a:xfrm rot="16200000" flipH="1">
              <a:off x="4473466" y="5082210"/>
              <a:ext cx="107654" cy="124849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35" name="Straight Connector 138"/>
            <p:cNvCxnSpPr>
              <a:cxnSpLocks noChangeShapeType="1"/>
            </p:cNvCxnSpPr>
            <p:nvPr/>
          </p:nvCxnSpPr>
          <p:spPr bwMode="auto">
            <a:xfrm flipV="1">
              <a:off x="4346263" y="5072686"/>
              <a:ext cx="124849" cy="104245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2592872" y="5177073"/>
              <a:ext cx="1747864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7" name="Line 2"/>
            <p:cNvSpPr>
              <a:spLocks noChangeShapeType="1"/>
            </p:cNvSpPr>
            <p:nvPr/>
          </p:nvSpPr>
          <p:spPr bwMode="auto">
            <a:xfrm flipV="1">
              <a:off x="1723458" y="3785289"/>
              <a:ext cx="5800306" cy="18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6961627" y="3731063"/>
              <a:ext cx="318122" cy="10302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9" name="Rectangle 109"/>
            <p:cNvSpPr>
              <a:spLocks noChangeArrowheads="1"/>
            </p:cNvSpPr>
            <p:nvPr/>
          </p:nvSpPr>
          <p:spPr bwMode="auto">
            <a:xfrm>
              <a:off x="5792168" y="5648834"/>
              <a:ext cx="113873" cy="173521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0" name="Line 110"/>
            <p:cNvSpPr>
              <a:spLocks noChangeShapeType="1"/>
            </p:cNvSpPr>
            <p:nvPr/>
          </p:nvSpPr>
          <p:spPr bwMode="auto">
            <a:xfrm rot="16200000" flipH="1">
              <a:off x="2887497" y="4999936"/>
              <a:ext cx="533216" cy="9127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1" name="Line 110"/>
            <p:cNvSpPr>
              <a:spLocks noChangeShapeType="1"/>
            </p:cNvSpPr>
            <p:nvPr/>
          </p:nvSpPr>
          <p:spPr bwMode="auto">
            <a:xfrm rot="16200000" flipH="1">
              <a:off x="2845019" y="5154480"/>
              <a:ext cx="242206" cy="3994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2" name="Line 118"/>
            <p:cNvSpPr>
              <a:spLocks noChangeShapeType="1"/>
            </p:cNvSpPr>
            <p:nvPr/>
          </p:nvSpPr>
          <p:spPr bwMode="auto">
            <a:xfrm>
              <a:off x="2979680" y="5706674"/>
              <a:ext cx="287394" cy="10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3" name="Line 110"/>
            <p:cNvSpPr>
              <a:spLocks noChangeShapeType="1"/>
            </p:cNvSpPr>
            <p:nvPr/>
          </p:nvSpPr>
          <p:spPr bwMode="auto">
            <a:xfrm rot="16200000">
              <a:off x="5471333" y="5412953"/>
              <a:ext cx="215094" cy="3940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4" name="Rectangle 9"/>
            <p:cNvSpPr>
              <a:spLocks noChangeArrowheads="1"/>
            </p:cNvSpPr>
            <p:nvPr/>
          </p:nvSpPr>
          <p:spPr bwMode="auto">
            <a:xfrm>
              <a:off x="2616369" y="5057776"/>
              <a:ext cx="160869" cy="263897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/>
          </p:nvSpPr>
          <p:spPr bwMode="auto">
            <a:xfrm rot="16200000" flipH="1">
              <a:off x="5560805" y="5506041"/>
              <a:ext cx="5423" cy="4609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6" name="Text Box 116"/>
            <p:cNvSpPr txBox="1">
              <a:spLocks noChangeArrowheads="1"/>
            </p:cNvSpPr>
            <p:nvPr/>
          </p:nvSpPr>
          <p:spPr bwMode="auto">
            <a:xfrm>
              <a:off x="3485783" y="5209608"/>
              <a:ext cx="2065985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rgbClr val="FF0000"/>
                  </a:solidFill>
                  <a:latin typeface="+mn-lt"/>
                </a:rPr>
                <a:t>energy recovery</a:t>
              </a:r>
            </a:p>
          </p:txBody>
        </p:sp>
      </p:grpSp>
      <p:sp>
        <p:nvSpPr>
          <p:cNvPr id="120" name="Oval 119"/>
          <p:cNvSpPr/>
          <p:nvPr/>
        </p:nvSpPr>
        <p:spPr bwMode="auto">
          <a:xfrm>
            <a:off x="2524061" y="5195591"/>
            <a:ext cx="193404" cy="193404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21" name="Oval 120"/>
          <p:cNvSpPr/>
          <p:nvPr/>
        </p:nvSpPr>
        <p:spPr bwMode="auto">
          <a:xfrm>
            <a:off x="2524061" y="5195591"/>
            <a:ext cx="193404" cy="193404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22" name="Oval 121"/>
          <p:cNvSpPr/>
          <p:nvPr/>
        </p:nvSpPr>
        <p:spPr bwMode="auto">
          <a:xfrm>
            <a:off x="2524061" y="5195591"/>
            <a:ext cx="193404" cy="19340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23" name="Oval 122"/>
          <p:cNvSpPr/>
          <p:nvPr/>
        </p:nvSpPr>
        <p:spPr bwMode="auto">
          <a:xfrm>
            <a:off x="2524061" y="5195591"/>
            <a:ext cx="193404" cy="1934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Fast </a:t>
            </a:r>
            <a:r>
              <a:rPr lang="en-US" sz="2800" dirty="0" smtClean="0"/>
              <a:t>Injection/Extraction(2</a:t>
            </a:r>
            <a:r>
              <a:rPr lang="en-US" sz="2800" dirty="0"/>
              <a:t>): Fast </a:t>
            </a:r>
            <a:r>
              <a:rPr lang="en-US" sz="2800" dirty="0" smtClean="0"/>
              <a:t>Replacement </a:t>
            </a:r>
            <a:endParaRPr lang="en-US" sz="2800" dirty="0"/>
          </a:p>
        </p:txBody>
      </p:sp>
      <p:sp>
        <p:nvSpPr>
          <p:cNvPr id="119" name="Oval 118"/>
          <p:cNvSpPr/>
          <p:nvPr/>
        </p:nvSpPr>
        <p:spPr bwMode="auto">
          <a:xfrm>
            <a:off x="2524061" y="5195591"/>
            <a:ext cx="193404" cy="1934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165" y="766622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Uses future developments in kicker technology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Requires large number turns in the circulator ring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Electron source is pulsed</a:t>
            </a:r>
            <a:endParaRPr lang="en-US" sz="2400" dirty="0"/>
          </a:p>
        </p:txBody>
      </p:sp>
      <p:sp>
        <p:nvSpPr>
          <p:cNvPr id="124" name="Footer Placeholder 1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125" name="Slide Number Placeholder 1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204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46 L 0.29375 0.00185 L 0.39948 -0.07755 L 0.41927 -0.0801 L 0.44861 -0.08889 L 0.46736 -0.10648 L 0.48716 -0.14167 L 0.4948 -0.17801 L 0.49184 -0.21088 L 0.47118 -0.24722 L 0.44671 -0.26875 L 0.41355 -0.28264 L -0.02031 -0.28125 L -0.04965 -0.27246 L -0.07604 -0.24722 L -0.0901 -0.22709 L -0.09965 -0.19329 L -0.0967 -0.15556 L -0.08264 -0.12269 L -0.05711 -0.0926 L -0.02413 -0.07871 L -0.00625 -0.07616 L 0.40139 -0.07616 L 0.43629 -0.08264 L 0.46077 -0.09885 L 0.47969 -0.12269 L 0.48907 -0.14676 L 0.49566 -0.1706 L 0.49184 -0.19954 L 0.48056 -0.23218 L 0.4599 -0.25857 L 0.4316 -0.27361 L 0.41164 -0.2801 L -0.02031 -0.28125 L -0.05711 -0.26482 L -0.08159 -0.24097 L -0.09583 -0.21088 L -0.09861 -0.18449 L -0.09583 -0.15417 L -0.0835 -0.12917 L -0.05989 -0.09514 L -0.0401 -0.08635 L -0.00625 -0.07871 L 0.4033 -0.07755 L 0.44375 -0.08496 L 0.46736 -0.10903 L 0.48629 -0.13542 L 0.49375 -0.16551 L 0.4948 -0.18935 L 0.48716 -0.22222 L 0.4665 -0.25116 L 0.43907 -0.26875 L 0.41546 -0.2801 L -0.02031 -0.28264 L -0.04583 -0.26736 L -0.07031 -0.25371 L -0.08159 -0.23982 L -0.09201 -0.21459 L -0.09861 -0.19074 L -0.09965 -0.16922 L -0.09305 -0.14422 L -0.08264 -0.12153 L -0.06284 -0.10023 L -0.03923 -0.08264 L 0.00886 -0.07616 L 0.40591 -0.075 L 0.4382 -0.0838 L 0.46355 -0.10255 L 0.48056 -0.12778 L 0.49375 -0.15047 L 0.4948 -0.17685 L 0.48907 -0.21204 L 0.47396 -0.24468 L 0.44861 -0.26482 L 0.42032 -0.2801 L -0.01753 -0.2801 L -0.05139 -0.26736 L -0.06753 -0.25741 L -0.07604 -0.24861 L -0.08645 -0.23472 L -0.09479 -0.21343 L -0.10139 -0.18704 L -0.09583 -0.1581 L -0.08541 -0.12408 L -0.05989 -0.0963 L -0.0335 -0.08264 L -0.00816 -0.07871 L 0.40591 -0.07755 L 0.43716 -0.0838 L 0.46736 -0.10648 L 0.4882 -0.14167 L 0.49289 -0.17315 L 0.48907 -0.21088 L 0.47396 -0.24236 L 0.45035 -0.26482 L 0.43056 -0.275 L 0.41841 -0.2801 L -0.02135 -0.2801 L -0.04965 -0.26736 L -0.07604 -0.25232 L -0.08819 -0.23218 L -0.09861 -0.20209 L -0.09965 -0.16551 L -0.08923 -0.13797 L -0.07309 -0.10903 L -0.04965 -0.09144 L -0.01371 -0.07616 L 0.0033 -0.075 L 0.1033 0.00301 L 0.34757 0.00555 " pathEditMode="relative" ptsTypes="AAAAAAAAAAAAAAAAAAAAAAAAAAAAAAAAAAAAAAAAAAAAAAAAAAAAAAAAAAAAAAAAAAAAAAAAAAAAAAAAAAAAAAAAAAAAAAAAAAAAAAAAAAAAAA">
                                      <p:cBhvr>
                                        <p:cTn id="6" dur="2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3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0035 0.00046 L 0.29375 0.00185 L 0.39948 -0.07755 L 0.41927 -0.0801 L 0.44861 -0.08889 L 0.46736 -0.10648 L 0.48716 -0.14167 L 0.4948 -0.17801 L 0.49184 -0.21088 L 0.47118 -0.24722 L 0.44671 -0.26875 L 0.41355 -0.28264 L -0.02031 -0.28125 L -0.04965 -0.27246 L -0.07604 -0.24722 L -0.0901 -0.22709 L -0.09965 -0.19329 L -0.0967 -0.15556 L -0.08264 -0.12269 L -0.05711 -0.0926 L -0.02413 -0.07871 L -0.00625 -0.07616 L 0.40139 -0.07616 L 0.43629 -0.08264 L 0.46077 -0.09885 L 0.47969 -0.12269 L 0.48907 -0.14676 L 0.49566 -0.1706 L 0.49184 -0.19954 L 0.48056 -0.23218 L 0.4599 -0.25857 L 0.4316 -0.27361 L 0.41164 -0.2801 L -0.02031 -0.28125 L -0.05711 -0.26482 L -0.08159 -0.24097 L -0.09583 -0.21088 L -0.09861 -0.18449 L -0.09583 -0.15417 L -0.0835 -0.12917 L -0.05989 -0.09514 L -0.0401 -0.08635 L -0.00625 -0.07871 L 0.4033 -0.07755 L 0.44375 -0.08496 L 0.46736 -0.10903 L 0.48629 -0.13542 L 0.49375 -0.16551 L 0.4948 -0.18935 L 0.48716 -0.22222 L 0.4665 -0.25116 L 0.43907 -0.26875 L 0.41546 -0.2801 L -0.02031 -0.28264 L -0.04583 -0.26736 L -0.07031 -0.25371 L -0.08159 -0.23982 L -0.09201 -0.21459 L -0.09861 -0.19074 L -0.09965 -0.16922 L -0.09305 -0.14422 L -0.08264 -0.12153 L -0.06284 -0.10023 L -0.03923 -0.08264 L 0.00886 -0.07616 L 0.40591 -0.075 L 0.4382 -0.0838 L 0.46355 -0.10255 L 0.48056 -0.12778 L 0.49375 -0.15047 L 0.4948 -0.17685 L 0.48907 -0.21204 L 0.47396 -0.24468 L 0.44861 -0.26482 L 0.42032 -0.2801 L -0.01753 -0.2801 L -0.05139 -0.26736 L -0.06753 -0.25741 L -0.07604 -0.24861 L -0.08645 -0.23472 L -0.09479 -0.21343 L -0.10139 -0.18704 L -0.09583 -0.1581 L -0.08541 -0.12408 L -0.05989 -0.0963 L -0.0335 -0.08264 L -0.00816 -0.07871 L 0.40591 -0.07755 L 0.43716 -0.0838 L 0.46736 -0.10648 L 0.4882 -0.14167 L 0.49289 -0.17315 L 0.48907 -0.21088 L 0.47396 -0.24236 L 0.45035 -0.26482 L 0.43056 -0.275 L 0.41841 -0.2801 L -0.02135 -0.2801 L -0.04965 -0.26736 L -0.07604 -0.25232 L -0.08819 -0.23218 L -0.09861 -0.20209 L -0.09965 -0.16551 L -0.08923 -0.13797 L -0.07309 -0.10903 L -0.04965 -0.09144 L -0.01371 -0.07616 L 0.0033 -0.075 L 0.1033 0.00301 L 0.34757 0.00555 " pathEditMode="relative" ptsTypes="AAAAAAAAAAAAAAAAAAAAAAAAAAAAAAAAAAAAAAAAAAAAAAAAAAAAAAAAAAAAAAAAAAAAAAAAAAAAAAAAAAAAAAAAAAAAAAAAAAAAAAAAAAAAAA">
                                      <p:cBhvr>
                                        <p:cTn id="8" dur="20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300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0.00035 0.00046 L 0.29375 0.00185 L 0.39948 -0.07755 L 0.41927 -0.0801 L 0.44861 -0.08889 L 0.46736 -0.10648 L 0.48716 -0.14167 L 0.4948 -0.17801 L 0.49184 -0.21088 L 0.47118 -0.24722 L 0.44671 -0.26875 L 0.41355 -0.28264 L -0.02031 -0.28125 L -0.04965 -0.27246 L -0.07604 -0.24722 L -0.0901 -0.22709 L -0.09965 -0.19329 L -0.0967 -0.15556 L -0.08264 -0.12269 L -0.05711 -0.0926 L -0.02413 -0.07871 L -0.00625 -0.07616 L 0.40139 -0.07616 L 0.43629 -0.08264 L 0.46077 -0.09885 L 0.47969 -0.12269 L 0.48907 -0.14676 L 0.49566 -0.1706 L 0.49184 -0.19954 L 0.48056 -0.23218 L 0.4599 -0.25857 L 0.4316 -0.27361 L 0.41164 -0.2801 L -0.02031 -0.28125 L -0.05711 -0.26482 L -0.08159 -0.24097 L -0.09583 -0.21088 L -0.09861 -0.18449 L -0.09583 -0.15417 L -0.0835 -0.12917 L -0.05989 -0.09514 L -0.0401 -0.08635 L -0.00625 -0.07871 L 0.4033 -0.07755 L 0.44375 -0.08496 L 0.46736 -0.10903 L 0.48629 -0.13542 L 0.49375 -0.16551 L 0.4948 -0.18935 L 0.48716 -0.22222 L 0.4665 -0.25116 L 0.43907 -0.26875 L 0.41546 -0.2801 L -0.02031 -0.28264 L -0.04583 -0.26736 L -0.07031 -0.25371 L -0.08159 -0.23982 L -0.09201 -0.21459 L -0.09861 -0.19074 L -0.09965 -0.16922 L -0.09305 -0.14422 L -0.08264 -0.12153 L -0.06284 -0.10023 L -0.03923 -0.08264 L 0.00886 -0.07616 L 0.40591 -0.075 L 0.4382 -0.0838 L 0.46355 -0.10255 L 0.48056 -0.12778 L 0.49375 -0.15047 L 0.4948 -0.17685 L 0.48907 -0.21204 L 0.47396 -0.24468 L 0.44861 -0.26482 L 0.42032 -0.2801 L -0.01753 -0.2801 L -0.05139 -0.26736 L -0.06753 -0.25741 L -0.07604 -0.24861 L -0.08645 -0.23472 L -0.09479 -0.21343 L -0.10139 -0.18704 L -0.09583 -0.1581 L -0.08541 -0.12408 L -0.05989 -0.0963 L -0.0335 -0.08264 L -0.00816 -0.07871 L 0.40591 -0.07755 L 0.43716 -0.0838 L 0.46736 -0.10648 L 0.4882 -0.14167 L 0.49289 -0.17315 L 0.48907 -0.21088 L 0.47396 -0.24236 L 0.45035 -0.26482 L 0.43056 -0.275 L 0.41841 -0.2801 L -0.02135 -0.2801 L -0.04965 -0.26736 L -0.07604 -0.25232 L -0.08819 -0.23218 L -0.09861 -0.20209 L -0.09965 -0.16551 L -0.08923 -0.13797 L -0.07309 -0.10903 L -0.04965 -0.09144 L -0.01371 -0.07616 L 0.0033 -0.075 L 0.1033 0.00301 L 0.34757 0.00555 " pathEditMode="relative" ptsTypes="AAAAAAAAAAAAAAAAAAAAAAAAAAAAAAAAAAAAAAAAAAAAAAAAAAAAAAAAAAAAAAAAAAAAAAAAAAAAAAAAAAAAAAAAAAAAAAAAAAAAAAAAAAAAAA">
                                      <p:cBhvr>
                                        <p:cTn id="10" dur="20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300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0.00035 0.00046 L 0.29375 0.00185 L 0.39948 -0.07755 L 0.41927 -0.0801 L 0.44861 -0.08889 L 0.46736 -0.10648 L 0.48716 -0.14167 L 0.4948 -0.17801 L 0.49184 -0.21088 L 0.47118 -0.24722 L 0.44671 -0.26875 L 0.41355 -0.28264 L -0.02031 -0.28125 L -0.04965 -0.27246 L -0.07604 -0.24722 L -0.0901 -0.22709 L -0.09965 -0.19329 L -0.0967 -0.15556 L -0.08264 -0.12269 L -0.05711 -0.0926 L -0.02413 -0.07871 L -0.00625 -0.07616 L 0.40139 -0.07616 L 0.43629 -0.08264 L 0.46077 -0.09885 L 0.47969 -0.12269 L 0.48907 -0.14676 L 0.49566 -0.1706 L 0.49184 -0.19954 L 0.48056 -0.23218 L 0.4599 -0.25857 L 0.4316 -0.27361 L 0.41164 -0.2801 L -0.02031 -0.28125 L -0.05711 -0.26482 L -0.08159 -0.24097 L -0.09583 -0.21088 L -0.09861 -0.18449 L -0.09583 -0.15417 L -0.0835 -0.12917 L -0.05989 -0.09514 L -0.0401 -0.08635 L -0.00625 -0.07871 L 0.4033 -0.07755 L 0.44375 -0.08496 L 0.46736 -0.10903 L 0.48629 -0.13542 L 0.49375 -0.16551 L 0.4948 -0.18935 L 0.48716 -0.22222 L 0.4665 -0.25116 L 0.43907 -0.26875 L 0.41546 -0.2801 L -0.02031 -0.28264 L -0.04583 -0.26736 L -0.07031 -0.25371 L -0.08159 -0.23982 L -0.09201 -0.21459 L -0.09861 -0.19074 L -0.09965 -0.16922 L -0.09305 -0.14422 L -0.08264 -0.12153 L -0.06284 -0.10023 L -0.03923 -0.08264 L 0.00886 -0.07616 L 0.40591 -0.075 L 0.4382 -0.0838 L 0.46355 -0.10255 L 0.48056 -0.12778 L 0.49375 -0.15047 L 0.4948 -0.17685 L 0.48907 -0.21204 L 0.47396 -0.24468 L 0.44861 -0.26482 L 0.42032 -0.2801 L -0.01753 -0.2801 L -0.05139 -0.26736 L -0.06753 -0.25741 L -0.07604 -0.24861 L -0.08645 -0.23472 L -0.09479 -0.21343 L -0.10139 -0.18704 L -0.09583 -0.1581 L -0.08541 -0.12408 L -0.05989 -0.0963 L -0.0335 -0.08264 L -0.00816 -0.07871 L 0.40591 -0.07755 L 0.43716 -0.0838 L 0.46736 -0.10648 L 0.4882 -0.14167 L 0.49289 -0.17315 L 0.48907 -0.21088 L 0.47396 -0.24236 L 0.45035 -0.26482 L 0.43056 -0.275 L 0.41841 -0.2801 L -0.02135 -0.2801 L -0.04965 -0.26736 L -0.07604 -0.25232 L -0.08819 -0.23218 L -0.09861 -0.20209 L -0.09965 -0.16551 L -0.08923 -0.13797 L -0.07309 -0.10903 L -0.04965 -0.09144 L -0.01371 -0.07616 L 0.0033 -0.075 L 0.1033 0.00301 L 0.34757 0.00555 " pathEditMode="relative" ptsTypes="AAAAAAAAAAAAAAAAAAAAAAAAAAAAAAAAAAAAAAAAAAAAAAAAAAAAAAAAAAAAAAAAAAAAAAAAAAAAAAAAAAAAAAAAAAAAAAAAAAAAAAAAAAAAAA">
                                      <p:cBhvr>
                                        <p:cTn id="12" dur="20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300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animMotion origin="layout" path="M 0.00035 0.00046 L 0.29375 0.00185 L 0.39948 -0.07755 L 0.41927 -0.0801 L 0.44861 -0.08889 L 0.46736 -0.10648 L 0.48716 -0.14167 L 0.4948 -0.17801 L 0.49184 -0.21088 L 0.47118 -0.24722 L 0.44671 -0.26875 L 0.41355 -0.28264 L -0.02031 -0.28125 L -0.04965 -0.27246 L -0.07604 -0.24722 L -0.0901 -0.22709 L -0.09965 -0.19329 L -0.0967 -0.15556 L -0.08264 -0.12269 L -0.05711 -0.0926 L -0.02413 -0.07871 L -0.00625 -0.07616 L 0.40139 -0.07616 L 0.43629 -0.08264 L 0.46077 -0.09885 L 0.47969 -0.12269 L 0.48907 -0.14676 L 0.49566 -0.1706 L 0.49184 -0.19954 L 0.48056 -0.23218 L 0.4599 -0.25857 L 0.4316 -0.27361 L 0.41164 -0.2801 L -0.02031 -0.28125 L -0.05711 -0.26482 L -0.08159 -0.24097 L -0.09583 -0.21088 L -0.09861 -0.18449 L -0.09583 -0.15417 L -0.0835 -0.12917 L -0.05989 -0.09514 L -0.0401 -0.08635 L -0.00625 -0.07871 L 0.4033 -0.07755 L 0.44375 -0.08496 L 0.46736 -0.10903 L 0.48629 -0.13542 L 0.49375 -0.16551 L 0.4948 -0.18935 L 0.48716 -0.22222 L 0.4665 -0.25116 L 0.43907 -0.26875 L 0.41546 -0.2801 L -0.02031 -0.28264 L -0.04583 -0.26736 L -0.07031 -0.25371 L -0.08159 -0.23982 L -0.09201 -0.21459 L -0.09861 -0.19074 L -0.09965 -0.16922 L -0.09305 -0.14422 L -0.08264 -0.12153 L -0.06284 -0.10023 L -0.03923 -0.08264 L 0.00886 -0.07616 L 0.40591 -0.075 L 0.4382 -0.0838 L 0.46355 -0.10255 L 0.48056 -0.12778 L 0.49375 -0.15047 L 0.4948 -0.17685 L 0.48907 -0.21204 L 0.47396 -0.24468 L 0.44861 -0.26482 L 0.42032 -0.2801 L -0.01753 -0.2801 L -0.05139 -0.26736 L -0.06753 -0.25741 L -0.07604 -0.24861 L -0.08645 -0.23472 L -0.09479 -0.21343 L -0.10139 -0.18704 L -0.09583 -0.1581 L -0.08541 -0.12408 L -0.05989 -0.0963 L -0.0335 -0.08264 L -0.00816 -0.07871 L 0.40591 -0.07755 L 0.43716 -0.0838 L 0.46736 -0.10648 L 0.4882 -0.14167 L 0.49289 -0.17315 L 0.48907 -0.21088 L 0.47396 -0.24236 L 0.45035 -0.26482 L 0.43056 -0.275 L 0.41841 -0.2801 L -0.02135 -0.2801 L -0.04965 -0.26736 L -0.07604 -0.25232 L -0.08819 -0.23218 L -0.09861 -0.20209 L -0.09965 -0.16551 L -0.08923 -0.13797 L -0.07309 -0.10903 L -0.04965 -0.09144 L -0.01371 -0.07616 L 0.0033 -0.075 L 0.1033 0.00301 L 0.34757 0.00555 " pathEditMode="relative" ptsTypes="AAAAAAAAAAAAAAAAAAAAAAAAAAAAAAAAAAAAAAAAAAAAAAAAAAAAAAAAAAAAAAAAAAAAAAAAAAAAAAAAAAAAAAAAAAAAAAAAAAAAAAAAAAAAAA">
                                      <p:cBhvr>
                                        <p:cTn id="14" dur="20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21" grpId="0" animBg="1"/>
      <p:bldP spid="122" grpId="0" animBg="1"/>
      <p:bldP spid="123" grpId="0" animBg="1"/>
      <p:bldP spid="1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05000" y="3368092"/>
            <a:ext cx="5397230" cy="2866562"/>
            <a:chOff x="1723458" y="3078552"/>
            <a:chExt cx="5825611" cy="3094083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042942" y="3646111"/>
              <a:ext cx="2872137" cy="263897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4590172" y="5177073"/>
              <a:ext cx="1809320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auto">
            <a:xfrm flipH="1">
              <a:off x="1766838" y="3778059"/>
              <a:ext cx="876643" cy="724812"/>
            </a:xfrm>
            <a:custGeom>
              <a:avLst/>
              <a:gdLst>
                <a:gd name="T0" fmla="*/ 67905674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auto">
            <a:xfrm flipH="1" flipV="1">
              <a:off x="1766838" y="4437800"/>
              <a:ext cx="887489" cy="739272"/>
            </a:xfrm>
            <a:custGeom>
              <a:avLst/>
              <a:gdLst>
                <a:gd name="T0" fmla="*/ 70348821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9" name="Arc 7"/>
            <p:cNvSpPr>
              <a:spLocks/>
            </p:cNvSpPr>
            <p:nvPr/>
          </p:nvSpPr>
          <p:spPr bwMode="auto">
            <a:xfrm>
              <a:off x="6312731" y="3778059"/>
              <a:ext cx="878451" cy="724812"/>
            </a:xfrm>
            <a:custGeom>
              <a:avLst/>
              <a:gdLst>
                <a:gd name="T0" fmla="*/ 67905674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0" name="Arc 8"/>
            <p:cNvSpPr>
              <a:spLocks/>
            </p:cNvSpPr>
            <p:nvPr/>
          </p:nvSpPr>
          <p:spPr bwMode="auto">
            <a:xfrm flipV="1">
              <a:off x="6338036" y="4437800"/>
              <a:ext cx="853146" cy="739272"/>
            </a:xfrm>
            <a:custGeom>
              <a:avLst/>
              <a:gdLst>
                <a:gd name="T0" fmla="*/ 62424169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6791721" y="3778059"/>
              <a:ext cx="558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1886134" y="3778059"/>
              <a:ext cx="558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4159984" y="3712988"/>
              <a:ext cx="558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4159984" y="3844937"/>
              <a:ext cx="558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156816" y="5177073"/>
              <a:ext cx="558521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432027" y="3414749"/>
              <a:ext cx="1117042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ion bunch</a:t>
              </a: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3337566" y="4748693"/>
              <a:ext cx="2427488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circulator ring</a:t>
              </a:r>
            </a:p>
          </p:txBody>
        </p:sp>
        <p:grpSp>
          <p:nvGrpSpPr>
            <p:cNvPr id="18" name="Group 20"/>
            <p:cNvGrpSpPr>
              <a:grpSpLocks/>
            </p:cNvGrpSpPr>
            <p:nvPr/>
          </p:nvGrpSpPr>
          <p:grpSpPr bwMode="auto">
            <a:xfrm>
              <a:off x="3042980" y="3448954"/>
              <a:ext cx="2871523" cy="131814"/>
              <a:chOff x="1872" y="1200"/>
              <a:chExt cx="1728" cy="96"/>
            </a:xfrm>
          </p:grpSpPr>
          <p:grpSp>
            <p:nvGrpSpPr>
              <p:cNvPr id="83" name="Group 21"/>
              <p:cNvGrpSpPr>
                <a:grpSpLocks/>
              </p:cNvGrpSpPr>
              <p:nvPr/>
            </p:nvGrpSpPr>
            <p:grpSpPr bwMode="auto">
              <a:xfrm>
                <a:off x="1872" y="1200"/>
                <a:ext cx="144" cy="96"/>
                <a:chOff x="1680" y="3648"/>
                <a:chExt cx="192" cy="48"/>
              </a:xfrm>
            </p:grpSpPr>
            <p:sp>
              <p:nvSpPr>
                <p:cNvPr id="117" name="Arc 2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8" name="Arc 23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4" name="Group 24"/>
              <p:cNvGrpSpPr>
                <a:grpSpLocks/>
              </p:cNvGrpSpPr>
              <p:nvPr/>
            </p:nvGrpSpPr>
            <p:grpSpPr bwMode="auto">
              <a:xfrm>
                <a:off x="2016" y="1200"/>
                <a:ext cx="144" cy="96"/>
                <a:chOff x="1680" y="3648"/>
                <a:chExt cx="192" cy="48"/>
              </a:xfrm>
            </p:grpSpPr>
            <p:sp>
              <p:nvSpPr>
                <p:cNvPr id="115" name="Arc 25"/>
                <p:cNvSpPr>
                  <a:spLocks/>
                </p:cNvSpPr>
                <p:nvPr/>
              </p:nvSpPr>
              <p:spPr bwMode="auto">
                <a:xfrm flipH="1">
                  <a:off x="1678" y="3648"/>
                  <a:ext cx="99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6" name="Arc 26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5" name="Group 27"/>
              <p:cNvGrpSpPr>
                <a:grpSpLocks/>
              </p:cNvGrpSpPr>
              <p:nvPr/>
            </p:nvGrpSpPr>
            <p:grpSpPr bwMode="auto">
              <a:xfrm>
                <a:off x="2160" y="1200"/>
                <a:ext cx="144" cy="96"/>
                <a:chOff x="1680" y="3648"/>
                <a:chExt cx="192" cy="48"/>
              </a:xfrm>
            </p:grpSpPr>
            <p:sp>
              <p:nvSpPr>
                <p:cNvPr id="113" name="Arc 28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4" name="Arc 29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6" name="Group 30"/>
              <p:cNvGrpSpPr>
                <a:grpSpLocks/>
              </p:cNvGrpSpPr>
              <p:nvPr/>
            </p:nvGrpSpPr>
            <p:grpSpPr bwMode="auto">
              <a:xfrm>
                <a:off x="2304" y="1200"/>
                <a:ext cx="144" cy="96"/>
                <a:chOff x="1680" y="3648"/>
                <a:chExt cx="192" cy="48"/>
              </a:xfrm>
            </p:grpSpPr>
            <p:sp>
              <p:nvSpPr>
                <p:cNvPr id="111" name="Arc 31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2" name="Arc 32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7" name="Group 33"/>
              <p:cNvGrpSpPr>
                <a:grpSpLocks/>
              </p:cNvGrpSpPr>
              <p:nvPr/>
            </p:nvGrpSpPr>
            <p:grpSpPr bwMode="auto">
              <a:xfrm>
                <a:off x="2448" y="1200"/>
                <a:ext cx="144" cy="96"/>
                <a:chOff x="1680" y="3648"/>
                <a:chExt cx="192" cy="48"/>
              </a:xfrm>
            </p:grpSpPr>
            <p:sp>
              <p:nvSpPr>
                <p:cNvPr id="109" name="Arc 34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0" name="Arc 35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8" name="Group 36"/>
              <p:cNvGrpSpPr>
                <a:grpSpLocks/>
              </p:cNvGrpSpPr>
              <p:nvPr/>
            </p:nvGrpSpPr>
            <p:grpSpPr bwMode="auto">
              <a:xfrm>
                <a:off x="2592" y="1200"/>
                <a:ext cx="144" cy="96"/>
                <a:chOff x="1680" y="3648"/>
                <a:chExt cx="192" cy="48"/>
              </a:xfrm>
            </p:grpSpPr>
            <p:sp>
              <p:nvSpPr>
                <p:cNvPr id="107" name="Arc 37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8" name="Arc 38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9" name="Group 39"/>
              <p:cNvGrpSpPr>
                <a:grpSpLocks/>
              </p:cNvGrpSpPr>
              <p:nvPr/>
            </p:nvGrpSpPr>
            <p:grpSpPr bwMode="auto">
              <a:xfrm>
                <a:off x="2736" y="1200"/>
                <a:ext cx="144" cy="96"/>
                <a:chOff x="1680" y="3648"/>
                <a:chExt cx="192" cy="48"/>
              </a:xfrm>
            </p:grpSpPr>
            <p:sp>
              <p:nvSpPr>
                <p:cNvPr id="105" name="Arc 40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6" name="Arc 41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0" name="Group 42"/>
              <p:cNvGrpSpPr>
                <a:grpSpLocks/>
              </p:cNvGrpSpPr>
              <p:nvPr/>
            </p:nvGrpSpPr>
            <p:grpSpPr bwMode="auto">
              <a:xfrm>
                <a:off x="2880" y="1200"/>
                <a:ext cx="144" cy="96"/>
                <a:chOff x="1680" y="3648"/>
                <a:chExt cx="192" cy="48"/>
              </a:xfrm>
            </p:grpSpPr>
            <p:sp>
              <p:nvSpPr>
                <p:cNvPr id="103" name="Arc 43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4" name="Arc 44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1" name="Group 45"/>
              <p:cNvGrpSpPr>
                <a:grpSpLocks/>
              </p:cNvGrpSpPr>
              <p:nvPr/>
            </p:nvGrpSpPr>
            <p:grpSpPr bwMode="auto">
              <a:xfrm>
                <a:off x="3024" y="1200"/>
                <a:ext cx="144" cy="96"/>
                <a:chOff x="1680" y="3648"/>
                <a:chExt cx="192" cy="48"/>
              </a:xfrm>
            </p:grpSpPr>
            <p:sp>
              <p:nvSpPr>
                <p:cNvPr id="101" name="Arc 46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2" name="Arc 47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2" name="Group 48"/>
              <p:cNvGrpSpPr>
                <a:grpSpLocks/>
              </p:cNvGrpSpPr>
              <p:nvPr/>
            </p:nvGrpSpPr>
            <p:grpSpPr bwMode="auto">
              <a:xfrm>
                <a:off x="3168" y="1200"/>
                <a:ext cx="144" cy="96"/>
                <a:chOff x="1680" y="3648"/>
                <a:chExt cx="192" cy="48"/>
              </a:xfrm>
            </p:grpSpPr>
            <p:sp>
              <p:nvSpPr>
                <p:cNvPr id="99" name="Arc 49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0" name="Arc 50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3" name="Group 51"/>
              <p:cNvGrpSpPr>
                <a:grpSpLocks/>
              </p:cNvGrpSpPr>
              <p:nvPr/>
            </p:nvGrpSpPr>
            <p:grpSpPr bwMode="auto">
              <a:xfrm>
                <a:off x="3312" y="1200"/>
                <a:ext cx="144" cy="96"/>
                <a:chOff x="1680" y="3648"/>
                <a:chExt cx="192" cy="48"/>
              </a:xfrm>
            </p:grpSpPr>
            <p:sp>
              <p:nvSpPr>
                <p:cNvPr id="97" name="Arc 5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98" name="Arc 53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4" name="Group 54"/>
              <p:cNvGrpSpPr>
                <a:grpSpLocks/>
              </p:cNvGrpSpPr>
              <p:nvPr/>
            </p:nvGrpSpPr>
            <p:grpSpPr bwMode="auto">
              <a:xfrm>
                <a:off x="3456" y="1200"/>
                <a:ext cx="144" cy="96"/>
                <a:chOff x="1680" y="3648"/>
                <a:chExt cx="192" cy="48"/>
              </a:xfrm>
            </p:grpSpPr>
            <p:sp>
              <p:nvSpPr>
                <p:cNvPr id="95" name="Arc 55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96" name="Arc 56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</p:grpSp>
        <p:grpSp>
          <p:nvGrpSpPr>
            <p:cNvPr id="19" name="Group 57"/>
            <p:cNvGrpSpPr>
              <a:grpSpLocks/>
            </p:cNvGrpSpPr>
            <p:nvPr/>
          </p:nvGrpSpPr>
          <p:grpSpPr bwMode="auto">
            <a:xfrm>
              <a:off x="3042980" y="3976207"/>
              <a:ext cx="2871523" cy="131814"/>
              <a:chOff x="1872" y="1680"/>
              <a:chExt cx="1728" cy="96"/>
            </a:xfrm>
          </p:grpSpPr>
          <p:grpSp>
            <p:nvGrpSpPr>
              <p:cNvPr id="47" name="Group 58"/>
              <p:cNvGrpSpPr>
                <a:grpSpLocks/>
              </p:cNvGrpSpPr>
              <p:nvPr/>
            </p:nvGrpSpPr>
            <p:grpSpPr bwMode="auto">
              <a:xfrm flipV="1">
                <a:off x="1872" y="1680"/>
                <a:ext cx="144" cy="96"/>
                <a:chOff x="1680" y="3648"/>
                <a:chExt cx="192" cy="48"/>
              </a:xfrm>
            </p:grpSpPr>
            <p:sp>
              <p:nvSpPr>
                <p:cNvPr id="81" name="Arc 59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82" name="Arc 60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48" name="Group 61"/>
              <p:cNvGrpSpPr>
                <a:grpSpLocks/>
              </p:cNvGrpSpPr>
              <p:nvPr/>
            </p:nvGrpSpPr>
            <p:grpSpPr bwMode="auto">
              <a:xfrm flipV="1">
                <a:off x="2016" y="1680"/>
                <a:ext cx="144" cy="96"/>
                <a:chOff x="1680" y="3648"/>
                <a:chExt cx="192" cy="48"/>
              </a:xfrm>
            </p:grpSpPr>
            <p:sp>
              <p:nvSpPr>
                <p:cNvPr id="79" name="Arc 62"/>
                <p:cNvSpPr>
                  <a:spLocks/>
                </p:cNvSpPr>
                <p:nvPr/>
              </p:nvSpPr>
              <p:spPr bwMode="auto">
                <a:xfrm flipH="1">
                  <a:off x="1678" y="3648"/>
                  <a:ext cx="99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80" name="Arc 63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49" name="Group 64"/>
              <p:cNvGrpSpPr>
                <a:grpSpLocks/>
              </p:cNvGrpSpPr>
              <p:nvPr/>
            </p:nvGrpSpPr>
            <p:grpSpPr bwMode="auto">
              <a:xfrm flipV="1">
                <a:off x="2160" y="1680"/>
                <a:ext cx="144" cy="96"/>
                <a:chOff x="1680" y="3648"/>
                <a:chExt cx="192" cy="48"/>
              </a:xfrm>
            </p:grpSpPr>
            <p:sp>
              <p:nvSpPr>
                <p:cNvPr id="77" name="Arc 65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8" name="Arc 66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0" name="Group 67"/>
              <p:cNvGrpSpPr>
                <a:grpSpLocks/>
              </p:cNvGrpSpPr>
              <p:nvPr/>
            </p:nvGrpSpPr>
            <p:grpSpPr bwMode="auto">
              <a:xfrm flipV="1">
                <a:off x="2304" y="1680"/>
                <a:ext cx="144" cy="96"/>
                <a:chOff x="1680" y="3648"/>
                <a:chExt cx="192" cy="48"/>
              </a:xfrm>
            </p:grpSpPr>
            <p:sp>
              <p:nvSpPr>
                <p:cNvPr id="75" name="Arc 68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6" name="Arc 69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1" name="Group 70"/>
              <p:cNvGrpSpPr>
                <a:grpSpLocks/>
              </p:cNvGrpSpPr>
              <p:nvPr/>
            </p:nvGrpSpPr>
            <p:grpSpPr bwMode="auto">
              <a:xfrm flipV="1">
                <a:off x="2448" y="1680"/>
                <a:ext cx="144" cy="96"/>
                <a:chOff x="1680" y="3648"/>
                <a:chExt cx="192" cy="48"/>
              </a:xfrm>
            </p:grpSpPr>
            <p:sp>
              <p:nvSpPr>
                <p:cNvPr id="73" name="Arc 71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4" name="Arc 72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2" name="Group 73"/>
              <p:cNvGrpSpPr>
                <a:grpSpLocks/>
              </p:cNvGrpSpPr>
              <p:nvPr/>
            </p:nvGrpSpPr>
            <p:grpSpPr bwMode="auto">
              <a:xfrm flipV="1">
                <a:off x="2592" y="1680"/>
                <a:ext cx="144" cy="96"/>
                <a:chOff x="1680" y="3648"/>
                <a:chExt cx="192" cy="48"/>
              </a:xfrm>
            </p:grpSpPr>
            <p:sp>
              <p:nvSpPr>
                <p:cNvPr id="71" name="Arc 74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2" name="Arc 75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3" name="Group 76"/>
              <p:cNvGrpSpPr>
                <a:grpSpLocks/>
              </p:cNvGrpSpPr>
              <p:nvPr/>
            </p:nvGrpSpPr>
            <p:grpSpPr bwMode="auto">
              <a:xfrm flipV="1">
                <a:off x="2736" y="1680"/>
                <a:ext cx="144" cy="96"/>
                <a:chOff x="1680" y="3648"/>
                <a:chExt cx="192" cy="48"/>
              </a:xfrm>
            </p:grpSpPr>
            <p:sp>
              <p:nvSpPr>
                <p:cNvPr id="69" name="Arc 77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0" name="Arc 78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4" name="Group 79"/>
              <p:cNvGrpSpPr>
                <a:grpSpLocks/>
              </p:cNvGrpSpPr>
              <p:nvPr/>
            </p:nvGrpSpPr>
            <p:grpSpPr bwMode="auto">
              <a:xfrm flipV="1">
                <a:off x="2880" y="1680"/>
                <a:ext cx="144" cy="96"/>
                <a:chOff x="1680" y="3648"/>
                <a:chExt cx="192" cy="48"/>
              </a:xfrm>
            </p:grpSpPr>
            <p:sp>
              <p:nvSpPr>
                <p:cNvPr id="67" name="Arc 80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8" name="Arc 81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5" name="Group 82"/>
              <p:cNvGrpSpPr>
                <a:grpSpLocks/>
              </p:cNvGrpSpPr>
              <p:nvPr/>
            </p:nvGrpSpPr>
            <p:grpSpPr bwMode="auto">
              <a:xfrm flipV="1">
                <a:off x="3024" y="1680"/>
                <a:ext cx="144" cy="96"/>
                <a:chOff x="1680" y="3648"/>
                <a:chExt cx="192" cy="48"/>
              </a:xfrm>
            </p:grpSpPr>
            <p:sp>
              <p:nvSpPr>
                <p:cNvPr id="65" name="Arc 83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6" name="Arc 84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6" name="Group 85"/>
              <p:cNvGrpSpPr>
                <a:grpSpLocks/>
              </p:cNvGrpSpPr>
              <p:nvPr/>
            </p:nvGrpSpPr>
            <p:grpSpPr bwMode="auto">
              <a:xfrm flipV="1">
                <a:off x="3168" y="1680"/>
                <a:ext cx="144" cy="96"/>
                <a:chOff x="1680" y="3648"/>
                <a:chExt cx="192" cy="48"/>
              </a:xfrm>
            </p:grpSpPr>
            <p:sp>
              <p:nvSpPr>
                <p:cNvPr id="63" name="Arc 86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4" name="Arc 87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7" name="Group 88"/>
              <p:cNvGrpSpPr>
                <a:grpSpLocks/>
              </p:cNvGrpSpPr>
              <p:nvPr/>
            </p:nvGrpSpPr>
            <p:grpSpPr bwMode="auto">
              <a:xfrm flipV="1">
                <a:off x="3312" y="1680"/>
                <a:ext cx="144" cy="96"/>
                <a:chOff x="1680" y="3648"/>
                <a:chExt cx="192" cy="48"/>
              </a:xfrm>
            </p:grpSpPr>
            <p:sp>
              <p:nvSpPr>
                <p:cNvPr id="61" name="Arc 89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2" name="Arc 90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8" name="Group 91"/>
              <p:cNvGrpSpPr>
                <a:grpSpLocks/>
              </p:cNvGrpSpPr>
              <p:nvPr/>
            </p:nvGrpSpPr>
            <p:grpSpPr bwMode="auto">
              <a:xfrm flipV="1">
                <a:off x="3456" y="1680"/>
                <a:ext cx="144" cy="96"/>
                <a:chOff x="1680" y="3648"/>
                <a:chExt cx="192" cy="48"/>
              </a:xfrm>
            </p:grpSpPr>
            <p:sp>
              <p:nvSpPr>
                <p:cNvPr id="59" name="Arc 92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0" name="Arc 93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</p:grpSp>
        <p:sp>
          <p:nvSpPr>
            <p:cNvPr id="20" name="Text Box 94"/>
            <p:cNvSpPr txBox="1">
              <a:spLocks noChangeArrowheads="1"/>
            </p:cNvSpPr>
            <p:nvPr/>
          </p:nvSpPr>
          <p:spPr bwMode="auto">
            <a:xfrm>
              <a:off x="3380947" y="4296815"/>
              <a:ext cx="1993685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Cooling section</a:t>
              </a:r>
            </a:p>
          </p:txBody>
        </p:sp>
        <p:sp>
          <p:nvSpPr>
            <p:cNvPr id="21" name="Text Box 95"/>
            <p:cNvSpPr txBox="1">
              <a:spLocks noChangeArrowheads="1"/>
            </p:cNvSpPr>
            <p:nvPr/>
          </p:nvSpPr>
          <p:spPr bwMode="auto">
            <a:xfrm>
              <a:off x="3455054" y="3078552"/>
              <a:ext cx="1977418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solenoid</a:t>
              </a:r>
            </a:p>
          </p:txBody>
        </p:sp>
        <p:sp>
          <p:nvSpPr>
            <p:cNvPr id="22" name="AutoShape 96"/>
            <p:cNvSpPr>
              <a:spLocks/>
            </p:cNvSpPr>
            <p:nvPr/>
          </p:nvSpPr>
          <p:spPr bwMode="auto">
            <a:xfrm rot="16200000" flipV="1">
              <a:off x="4391345" y="2805617"/>
              <a:ext cx="160869" cy="2857677"/>
            </a:xfrm>
            <a:prstGeom prst="leftBrace">
              <a:avLst>
                <a:gd name="adj1" fmla="val 75027"/>
                <a:gd name="adj2" fmla="val 50000"/>
              </a:avLst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3" name="Rectangle 98"/>
            <p:cNvSpPr>
              <a:spLocks noChangeArrowheads="1"/>
            </p:cNvSpPr>
            <p:nvPr/>
          </p:nvSpPr>
          <p:spPr bwMode="auto">
            <a:xfrm rot="10800000">
              <a:off x="3608693" y="5589185"/>
              <a:ext cx="1737018" cy="263897"/>
            </a:xfrm>
            <a:prstGeom prst="rect">
              <a:avLst/>
            </a:prstGeom>
            <a:solidFill>
              <a:srgbClr val="FF7C8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4" name="Rectangle 101"/>
            <p:cNvSpPr>
              <a:spLocks noChangeArrowheads="1"/>
            </p:cNvSpPr>
            <p:nvPr/>
          </p:nvSpPr>
          <p:spPr bwMode="auto">
            <a:xfrm rot="10800000" flipH="1">
              <a:off x="2491651" y="5628951"/>
              <a:ext cx="368732" cy="15906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5" name="Line 110"/>
            <p:cNvSpPr>
              <a:spLocks noChangeShapeType="1"/>
            </p:cNvSpPr>
            <p:nvPr/>
          </p:nvSpPr>
          <p:spPr bwMode="auto">
            <a:xfrm rot="16200000">
              <a:off x="5576170" y="4966497"/>
              <a:ext cx="544061" cy="979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6" name="Text Box 112"/>
            <p:cNvSpPr txBox="1">
              <a:spLocks noChangeArrowheads="1"/>
            </p:cNvSpPr>
            <p:nvPr/>
          </p:nvSpPr>
          <p:spPr bwMode="auto">
            <a:xfrm>
              <a:off x="5741557" y="4707120"/>
              <a:ext cx="1238145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Fast kicker</a:t>
              </a:r>
            </a:p>
          </p:txBody>
        </p:sp>
        <p:sp>
          <p:nvSpPr>
            <p:cNvPr id="27" name="Text Box 113"/>
            <p:cNvSpPr txBox="1">
              <a:spLocks noChangeArrowheads="1"/>
            </p:cNvSpPr>
            <p:nvPr/>
          </p:nvSpPr>
          <p:spPr bwMode="auto">
            <a:xfrm>
              <a:off x="2104843" y="4750500"/>
              <a:ext cx="1323098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Fast kicker</a:t>
              </a:r>
            </a:p>
          </p:txBody>
        </p:sp>
        <p:sp>
          <p:nvSpPr>
            <p:cNvPr id="28" name="Text Box 114"/>
            <p:cNvSpPr txBox="1">
              <a:spLocks noChangeArrowheads="1"/>
            </p:cNvSpPr>
            <p:nvPr/>
          </p:nvSpPr>
          <p:spPr bwMode="auto">
            <a:xfrm>
              <a:off x="3816557" y="5840430"/>
              <a:ext cx="1297794" cy="332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SRF Linac</a:t>
              </a:r>
            </a:p>
          </p:txBody>
        </p:sp>
        <p:sp>
          <p:nvSpPr>
            <p:cNvPr id="29" name="Text Box 115"/>
            <p:cNvSpPr txBox="1">
              <a:spLocks noChangeArrowheads="1"/>
            </p:cNvSpPr>
            <p:nvPr/>
          </p:nvSpPr>
          <p:spPr bwMode="auto">
            <a:xfrm>
              <a:off x="5352942" y="5771744"/>
              <a:ext cx="945329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dump</a:t>
              </a:r>
            </a:p>
          </p:txBody>
        </p:sp>
        <p:sp>
          <p:nvSpPr>
            <p:cNvPr id="30" name="Text Box 116"/>
            <p:cNvSpPr txBox="1">
              <a:spLocks noChangeArrowheads="1"/>
            </p:cNvSpPr>
            <p:nvPr/>
          </p:nvSpPr>
          <p:spPr bwMode="auto">
            <a:xfrm>
              <a:off x="2088575" y="5780781"/>
              <a:ext cx="1216456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injector</a:t>
              </a:r>
            </a:p>
          </p:txBody>
        </p:sp>
        <p:sp>
          <p:nvSpPr>
            <p:cNvPr id="31" name="Line 118"/>
            <p:cNvSpPr>
              <a:spLocks noChangeShapeType="1"/>
            </p:cNvSpPr>
            <p:nvPr/>
          </p:nvSpPr>
          <p:spPr bwMode="auto">
            <a:xfrm>
              <a:off x="2853154" y="5706674"/>
              <a:ext cx="757346" cy="54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2" name="Line 121"/>
            <p:cNvSpPr>
              <a:spLocks noChangeShapeType="1"/>
            </p:cNvSpPr>
            <p:nvPr/>
          </p:nvSpPr>
          <p:spPr bwMode="auto">
            <a:xfrm>
              <a:off x="4901063" y="5177073"/>
              <a:ext cx="375962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3" name="Rectangle 122"/>
            <p:cNvSpPr>
              <a:spLocks noChangeArrowheads="1"/>
            </p:cNvSpPr>
            <p:nvPr/>
          </p:nvSpPr>
          <p:spPr bwMode="auto">
            <a:xfrm>
              <a:off x="6240431" y="5025241"/>
              <a:ext cx="159061" cy="263897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cxnSp>
          <p:nvCxnSpPr>
            <p:cNvPr id="34" name="Straight Connector 134"/>
            <p:cNvCxnSpPr>
              <a:cxnSpLocks noChangeShapeType="1"/>
            </p:cNvCxnSpPr>
            <p:nvPr/>
          </p:nvCxnSpPr>
          <p:spPr bwMode="auto">
            <a:xfrm rot="16200000" flipH="1">
              <a:off x="4473466" y="5082210"/>
              <a:ext cx="107654" cy="124849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35" name="Straight Connector 138"/>
            <p:cNvCxnSpPr>
              <a:cxnSpLocks noChangeShapeType="1"/>
            </p:cNvCxnSpPr>
            <p:nvPr/>
          </p:nvCxnSpPr>
          <p:spPr bwMode="auto">
            <a:xfrm flipV="1">
              <a:off x="4346263" y="5072686"/>
              <a:ext cx="124849" cy="104245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2592872" y="5177073"/>
              <a:ext cx="1747864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7" name="Line 2"/>
            <p:cNvSpPr>
              <a:spLocks noChangeShapeType="1"/>
            </p:cNvSpPr>
            <p:nvPr/>
          </p:nvSpPr>
          <p:spPr bwMode="auto">
            <a:xfrm flipV="1">
              <a:off x="1723458" y="3785289"/>
              <a:ext cx="5800306" cy="18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6961627" y="3731063"/>
              <a:ext cx="318122" cy="10302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9" name="Rectangle 109"/>
            <p:cNvSpPr>
              <a:spLocks noChangeArrowheads="1"/>
            </p:cNvSpPr>
            <p:nvPr/>
          </p:nvSpPr>
          <p:spPr bwMode="auto">
            <a:xfrm>
              <a:off x="5792168" y="5648834"/>
              <a:ext cx="113873" cy="173521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0" name="Line 110"/>
            <p:cNvSpPr>
              <a:spLocks noChangeShapeType="1"/>
            </p:cNvSpPr>
            <p:nvPr/>
          </p:nvSpPr>
          <p:spPr bwMode="auto">
            <a:xfrm rot="16200000" flipH="1">
              <a:off x="2887497" y="4999936"/>
              <a:ext cx="533216" cy="9127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1" name="Line 110"/>
            <p:cNvSpPr>
              <a:spLocks noChangeShapeType="1"/>
            </p:cNvSpPr>
            <p:nvPr/>
          </p:nvSpPr>
          <p:spPr bwMode="auto">
            <a:xfrm rot="16200000" flipH="1">
              <a:off x="2845019" y="5154480"/>
              <a:ext cx="242206" cy="3994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2" name="Line 118"/>
            <p:cNvSpPr>
              <a:spLocks noChangeShapeType="1"/>
            </p:cNvSpPr>
            <p:nvPr/>
          </p:nvSpPr>
          <p:spPr bwMode="auto">
            <a:xfrm>
              <a:off x="2979680" y="5706674"/>
              <a:ext cx="287394" cy="10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3" name="Line 110"/>
            <p:cNvSpPr>
              <a:spLocks noChangeShapeType="1"/>
            </p:cNvSpPr>
            <p:nvPr/>
          </p:nvSpPr>
          <p:spPr bwMode="auto">
            <a:xfrm rot="16200000">
              <a:off x="5471333" y="5412953"/>
              <a:ext cx="215094" cy="3940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4" name="Rectangle 9"/>
            <p:cNvSpPr>
              <a:spLocks noChangeArrowheads="1"/>
            </p:cNvSpPr>
            <p:nvPr/>
          </p:nvSpPr>
          <p:spPr bwMode="auto">
            <a:xfrm>
              <a:off x="2616369" y="5057776"/>
              <a:ext cx="160869" cy="263897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/>
          </p:nvSpPr>
          <p:spPr bwMode="auto">
            <a:xfrm rot="16200000" flipH="1">
              <a:off x="5560805" y="5506041"/>
              <a:ext cx="5423" cy="4609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6" name="Text Box 116"/>
            <p:cNvSpPr txBox="1">
              <a:spLocks noChangeArrowheads="1"/>
            </p:cNvSpPr>
            <p:nvPr/>
          </p:nvSpPr>
          <p:spPr bwMode="auto">
            <a:xfrm>
              <a:off x="3485783" y="5209608"/>
              <a:ext cx="2065985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rgbClr val="FF0000"/>
                  </a:solidFill>
                  <a:latin typeface="+mn-lt"/>
                </a:rPr>
                <a:t>energy recovery</a:t>
              </a:r>
            </a:p>
          </p:txBody>
        </p:sp>
      </p:grpSp>
      <p:sp>
        <p:nvSpPr>
          <p:cNvPr id="193" name="Oval 192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4" name="Oval 193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5" name="Oval 194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6" name="Oval 195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7" name="Oval 196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9" name="Oval 198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2" name="Oval 201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3" name="Oval 202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4" name="Oval 203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5" name="Oval 204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6" name="Oval 205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7" name="Oval 206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8" name="Oval 207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9" name="Oval 208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2" name="Oval 211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3" name="Oval 212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4" name="Oval 213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7" name="Oval 216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8" name="Oval 217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9" name="Oval 218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0" name="Oval 219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1" name="Oval 220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2" name="Oval 221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3" name="Oval 222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5" name="Oval 224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6" name="Oval 225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7" name="Oval 226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762000"/>
          </a:xfrm>
        </p:spPr>
        <p:txBody>
          <a:bodyPr/>
          <a:lstStyle/>
          <a:p>
            <a:pPr algn="ctr"/>
            <a:r>
              <a:rPr lang="en-US" sz="2800" dirty="0" smtClean="0"/>
              <a:t>Fast Injection/Extraction(3</a:t>
            </a:r>
            <a:r>
              <a:rPr lang="en-US" sz="2800" dirty="0"/>
              <a:t>): Resonant Replacement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8" name="Oval 167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2676460" y="5709075"/>
            <a:ext cx="207652" cy="207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aphicFrame>
        <p:nvGraphicFramePr>
          <p:cNvPr id="228" name="Chart 2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4159101"/>
              </p:ext>
            </p:extLst>
          </p:nvPr>
        </p:nvGraphicFramePr>
        <p:xfrm>
          <a:off x="5165719" y="987867"/>
          <a:ext cx="3602316" cy="2161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9" name="TextBox 228"/>
          <p:cNvSpPr txBox="1"/>
          <p:nvPr/>
        </p:nvSpPr>
        <p:spPr>
          <a:xfrm>
            <a:off x="76200" y="914400"/>
            <a:ext cx="478474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Uses resonant RF similar to an RF separator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Very high duty factor, especially with a small number of survivable turns.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Low power requirements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Requires multi-harmonic signal amplifier</a:t>
            </a:r>
          </a:p>
          <a:p>
            <a:endParaRPr lang="en-US" dirty="0"/>
          </a:p>
        </p:txBody>
      </p:sp>
      <p:sp>
        <p:nvSpPr>
          <p:cNvPr id="230" name="Footer Placeholder 2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231" name="Slide Number Placeholder 2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634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6" dur="2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404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8" dur="24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808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10" dur="24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1212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12" dur="24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1616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14" dur="24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grpId="0" nodeType="withEffect">
                                  <p:stCondLst>
                                    <p:cond delay="2020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16" dur="24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hold" grpId="0" nodeType="withEffect">
                                  <p:stCondLst>
                                    <p:cond delay="2694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18" dur="24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fill="hold" grpId="0" nodeType="withEffect">
                                  <p:stCondLst>
                                    <p:cond delay="3098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20" dur="24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fill="hold" grpId="0" nodeType="withEffect">
                                  <p:stCondLst>
                                    <p:cond delay="3502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22" dur="24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0" nodeType="withEffect">
                                  <p:stCondLst>
                                    <p:cond delay="3906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24" dur="24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fill="hold" grpId="0" nodeType="withEffect">
                                  <p:stCondLst>
                                    <p:cond delay="4310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26" dur="24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fill="hold" grpId="0" nodeType="withEffect">
                                  <p:stCondLst>
                                    <p:cond delay="4984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28" dur="24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fill="hold" grpId="0" nodeType="withEffect">
                                  <p:stCondLst>
                                    <p:cond delay="133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30" dur="24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fill="hold" grpId="0" nodeType="withEffect">
                                  <p:stCondLst>
                                    <p:cond delay="537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32" dur="24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fill="hold" grpId="0" nodeType="withEffect">
                                  <p:stCondLst>
                                    <p:cond delay="941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34" dur="24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fill="hold" grpId="0" nodeType="withEffect">
                                  <p:stCondLst>
                                    <p:cond delay="1345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36" dur="24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fill="hold" grpId="0" nodeType="withEffect">
                                  <p:stCondLst>
                                    <p:cond delay="1749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38" dur="24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fill="hold" grpId="0" nodeType="withEffect">
                                  <p:stCondLst>
                                    <p:cond delay="2153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40" dur="24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fill="hold" grpId="0" nodeType="withEffect">
                                  <p:stCondLst>
                                    <p:cond delay="2423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42" dur="24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fill="hold" grpId="0" nodeType="withEffect">
                                  <p:stCondLst>
                                    <p:cond delay="2827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44" dur="24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fill="hold" grpId="0" nodeType="withEffect">
                                  <p:stCondLst>
                                    <p:cond delay="3231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46" dur="24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fill="hold" grpId="0" nodeType="withEffect">
                                  <p:stCondLst>
                                    <p:cond delay="3635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48" dur="24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fill="hold" grpId="0" nodeType="withEffect">
                                  <p:stCondLst>
                                    <p:cond delay="4039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50" dur="24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fill="hold" grpId="0" nodeType="withEffect">
                                  <p:stCondLst>
                                    <p:cond delay="4443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52" dur="24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fill="hold" grpId="0" nodeType="withEffect">
                                  <p:stCondLst>
                                    <p:cond delay="4713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54" dur="24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fill="hold" grpId="0" nodeType="withEffect">
                                  <p:stCondLst>
                                    <p:cond delay="5117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56" dur="24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fill="hold" grpId="0" nodeType="withEffect">
                                  <p:stCondLst>
                                    <p:cond delay="267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58" dur="24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fill="hold" grpId="0" nodeType="withEffect">
                                  <p:stCondLst>
                                    <p:cond delay="671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60" dur="24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fill="hold" grpId="0" nodeType="withEffect">
                                  <p:stCondLst>
                                    <p:cond delay="1075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62" dur="24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fill="hold" grpId="0" nodeType="withEffect">
                                  <p:stCondLst>
                                    <p:cond delay="1479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64" dur="24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fill="hold" grpId="0" nodeType="withEffect">
                                  <p:stCondLst>
                                    <p:cond delay="1883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66" dur="24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fill="hold" grpId="0" nodeType="withEffect">
                                  <p:stCondLst>
                                    <p:cond delay="2287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68" dur="24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fill="hold" grpId="0" nodeType="withEffect">
                                  <p:stCondLst>
                                    <p:cond delay="2557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70" dur="24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fill="hold" grpId="0" nodeType="withEffect">
                                  <p:stCondLst>
                                    <p:cond delay="2961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72" dur="24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fill="hold" grpId="0" nodeType="withEffect">
                                  <p:stCondLst>
                                    <p:cond delay="3365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74" dur="24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fill="hold" grpId="0" nodeType="withEffect">
                                  <p:stCondLst>
                                    <p:cond delay="3769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76" dur="24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fill="hold" grpId="0" nodeType="withEffect">
                                  <p:stCondLst>
                                    <p:cond delay="4173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78" dur="24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fill="hold" grpId="0" nodeType="withEffect">
                                  <p:stCondLst>
                                    <p:cond delay="4583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80" dur="24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fill="hold" grpId="0" nodeType="withEffect">
                                  <p:stCondLst>
                                    <p:cond delay="4847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82" dur="24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fill="hold" grpId="0" nodeType="withEffect">
                                  <p:stCondLst>
                                    <p:cond delay="52510"/>
                                  </p:stCondLst>
                                  <p:childTnLst>
                                    <p:animMotion origin="layout" path="M 0.00053 -0.00023 L 0.27032 0.00232 L 0.3731 -0.07176 L 0.39115 -0.07569 L 0.41945 -0.08819 L 0.44202 -0.11458 L 0.45799 -0.15116 L 0.45625 -0.1787 L 0.45053 -0.20393 L 0.43073 -0.23541 L 0.4033 -0.25555 L 0.37691 -0.26065 L -0.01458 -0.2618 L -0.04565 -0.25162 L -0.07586 -0.22407 L -0.08906 -0.18889 L -0.09097 -0.16875 L -0.08819 -0.14861 L -0.07881 -0.11967 L -0.05989 -0.09444 L -0.03159 -0.0794 L -0.00138 -0.07315 L 0.37605 -0.07315 L 0.39775 -0.07685 L 0.4165 -0.08704 L 0.43733 -0.10579 L 0.44862 -0.12731 L 0.45435 -0.14606 L 0.45903 -0.17384 L 0.45139 -0.20139 L 0.43351 -0.23657 L 0.40625 -0.25162 L 0.38924 -0.25926 L -0.01545 -0.26065 L -0.0467 -0.25301 L -0.06267 -0.24051 L -0.0835 -0.20764 L -0.09097 -0.1787 L -0.09097 -0.16111 L -0.08437 -0.12963 L -0.0684 -0.10717 L -0.03541 -0.0794 L -0.00225 -0.07176 L 0.37796 -0.07315 L 0.39202 -0.07824 L 0.40712 -0.0831 L 0.42119 -0.09329 L 0.4382 -0.11088 L 0.44948 -0.12731 L 0.45435 -0.14491 L 0.45712 -0.16111 L 0.45625 -0.18634 L 0.44948 -0.20764 L 0.43924 -0.22662 L 0.42119 -0.24537 L 0.41094 -0.25301 L 0.39011 -0.25926 L 0.37882 -0.26296 L -0.01649 -0.2618 L -0.04097 -0.25046 L -0.05798 -0.24166 L -0.07031 -0.23287 L -0.08055 -0.21528 L -0.08715 -0.19398 L -0.09375 -0.16875 L -0.08819 -0.14491 L -0.07881 -0.11829 L -0.06458 -0.10069 L -0.04756 -0.08449 L -0.02968 -0.0794 L -0.00138 -0.0743 L 0.37605 -0.07315 L 0.39584 -0.0743 L 0.42796 -0.09329 L 0.4448 -0.11967 L 0.45521 -0.14977 L 0.45903 -0.16991 L 0.45053 -0.20509 L 0.425 -0.24421 L 0.40521 -0.25671 L 0.375 -0.26435 L -0.02395 -0.2618 L -0.05225 -0.24791 L -0.07309 -0.22916 L -0.0835 -0.21018 L -0.08906 -0.18495 L -0.09201 -0.17129 L -0.08819 -0.14491 L -0.07968 -0.12222 L -0.07031 -0.10717 L -0.04861 -0.08819 L -0.03055 -0.07569 L -0.00416 -0.07176 L 0.38073 -0.0743 L 0.39671 -0.07685 L 0.41563 -0.08565 L 0.42969 -0.09699 L 0.44202 -0.11342 L 0.44775 -0.12477 L 0.45712 -0.1537 L 0.45712 -0.16875 L 0.45435 -0.19514 L 0.44862 -0.21018 L 0.4316 -0.23171 L 0.41459 -0.24791 L 0.39202 -0.25926 L 0.37969 -0.2618 L -0.01927 -0.26296 L -0.04947 -0.24791 L -0.06371 -0.23657 L -0.08055 -0.21782 L -0.08906 -0.1875 L -0.09201 -0.16991 L -0.08906 -0.14861 L -0.07881 -0.12338 L -0.06927 -0.10717 L -0.05798 -0.09329 L -0.03819 -0.08194 L -0.01371 -0.07569 L 0.37882 -0.07315 L 0.40053 -0.07824 L 0.42032 -0.08958 L 0.4382 -0.10579 L 0.44862 -0.12847 L 0.45799 -0.15741 L 0.45521 -0.19143 L 0.44289 -0.22291 L 0.4231 -0.24282 L 0.4099 -0.25046 L 0.37691 -0.26435 L -0.025 -0.26065 L -0.04756 -0.25162 L -0.06736 -0.23657 L -0.08541 -0.20764 L -0.09201 -0.18125 L -0.09201 -0.15741 L -0.0835 -0.12963 L -0.0684 -0.10717 L -0.05416 -0.09444 L -0.03541 -0.0794 L -0.00798 -0.07315 L 0.00139 -0.07315 L 0.09775 0.00116 L 0.32796 0.00232 " pathEditMode="relative" ptsTypes="AAAAAAAAAAAAAAAAAAAAAAAAAAAAAAAAAAAAAAAAAAAAAAAAAAAAAAAAAAAAAAAAAAAAAAAAAAAAAAAAAAAAAAAAAAAAAAAAAAAAAAAAAAAAAAAAAAAAAAAAAAAAAAAAAAAAAAAAAAAAAAAA">
                                      <p:cBhvr>
                                        <p:cTn id="84" dur="24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animBg="1"/>
      <p:bldP spid="194" grpId="0" animBg="1"/>
      <p:bldP spid="195" grpId="0" animBg="1"/>
      <p:bldP spid="196" grpId="0" animBg="1"/>
      <p:bldP spid="197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3" grpId="0" animBg="1"/>
      <p:bldP spid="168" grpId="0" animBg="1"/>
      <p:bldP spid="150" grpId="0" animBg="1"/>
      <p:bldP spid="151" grpId="0" animBg="1"/>
      <p:bldP spid="152" grpId="0" animBg="1"/>
      <p:bldP spid="1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Tentative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50775"/>
            <a:ext cx="8582025" cy="5486400"/>
          </a:xfrm>
        </p:spPr>
        <p:txBody>
          <a:bodyPr/>
          <a:lstStyle/>
          <a:p>
            <a:r>
              <a:rPr lang="en-US" sz="2400" dirty="0" smtClean="0"/>
              <a:t>First Year</a:t>
            </a:r>
          </a:p>
          <a:p>
            <a:pPr lvl="1"/>
            <a:r>
              <a:rPr lang="en-US" sz="2200" dirty="0" smtClean="0"/>
              <a:t>Complete design of test facility, and evaluation of RF power source</a:t>
            </a:r>
          </a:p>
          <a:p>
            <a:pPr lvl="1"/>
            <a:r>
              <a:rPr lang="en-US" sz="2200" dirty="0" smtClean="0"/>
              <a:t>Develop test plans and simulations, complete hardware procurement (RF power source and associated hardware)</a:t>
            </a:r>
          </a:p>
          <a:p>
            <a:r>
              <a:rPr lang="en-US" sz="2400" dirty="0" smtClean="0"/>
              <a:t>Second Year</a:t>
            </a:r>
          </a:p>
          <a:p>
            <a:pPr lvl="1"/>
            <a:r>
              <a:rPr lang="en-US" sz="2200" dirty="0" smtClean="0"/>
              <a:t>Perform simulations of the facility and test plans, bench test RF power supplies</a:t>
            </a:r>
          </a:p>
          <a:p>
            <a:pPr lvl="1"/>
            <a:r>
              <a:rPr lang="en-US" sz="2200" dirty="0" smtClean="0"/>
              <a:t>Develop plans for diagnostics and hardware installation</a:t>
            </a:r>
          </a:p>
          <a:p>
            <a:r>
              <a:rPr lang="en-US" sz="2400" dirty="0" smtClean="0"/>
              <a:t>Third Year</a:t>
            </a:r>
          </a:p>
          <a:p>
            <a:pPr lvl="1"/>
            <a:r>
              <a:rPr lang="en-US" sz="2200" dirty="0" smtClean="0"/>
              <a:t>Hardware installation and commissioning</a:t>
            </a:r>
          </a:p>
          <a:p>
            <a:pPr lvl="1"/>
            <a:r>
              <a:rPr lang="en-US" sz="2200" dirty="0" smtClean="0"/>
              <a:t>Conduct technology demonstration experiments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57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About the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B.S. in Physics 2005 at Johns Hopkins University</a:t>
            </a:r>
          </a:p>
          <a:p>
            <a:r>
              <a:rPr lang="en-US" dirty="0" smtClean="0"/>
              <a:t>M.S. in Physics 2007 at Northern Illinois University</a:t>
            </a:r>
          </a:p>
          <a:p>
            <a:pPr lvl="1"/>
            <a:r>
              <a:rPr lang="en-US" sz="1800" dirty="0" smtClean="0"/>
              <a:t>Master’s Thesis: “Chaos and its Role in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Growth in Fixed Field Alternating Gradient Accelerators”</a:t>
            </a:r>
          </a:p>
          <a:p>
            <a:r>
              <a:rPr lang="en-US" dirty="0" smtClean="0"/>
              <a:t>Ph.D. in Physics 2011 at Northern Illinois University</a:t>
            </a:r>
          </a:p>
          <a:p>
            <a:pPr lvl="1"/>
            <a:r>
              <a:rPr lang="en-US" sz="1800" dirty="0" smtClean="0"/>
              <a:t>Ph.D. </a:t>
            </a:r>
            <a:r>
              <a:rPr lang="en-US" sz="1800" dirty="0"/>
              <a:t> </a:t>
            </a:r>
            <a:r>
              <a:rPr lang="en-US" sz="1800" dirty="0" smtClean="0"/>
              <a:t>Dissertation: “Differential </a:t>
            </a:r>
            <a:r>
              <a:rPr lang="en-US" sz="1800" dirty="0"/>
              <a:t>Algebraic Methods for Space Charge Modeling and Applications to the University of Maryland Electron </a:t>
            </a:r>
            <a:r>
              <a:rPr lang="en-US" sz="1800" dirty="0" smtClean="0"/>
              <a:t>Ring”</a:t>
            </a:r>
          </a:p>
          <a:p>
            <a:pPr lvl="1"/>
            <a:r>
              <a:rPr lang="en-US" sz="1800" dirty="0" smtClean="0"/>
              <a:t>Winner of Distinguished Performance Award at the 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International School for Linear Colliders, Beijing, 2009</a:t>
            </a:r>
          </a:p>
          <a:p>
            <a:pPr lvl="1"/>
            <a:r>
              <a:rPr lang="en-US" sz="1800" dirty="0" smtClean="0"/>
              <a:t>Winner of NIU Dissertation Completion Fellowship, 2010-2011 Academic Year</a:t>
            </a:r>
          </a:p>
          <a:p>
            <a:r>
              <a:rPr lang="en-US" dirty="0" smtClean="0"/>
              <a:t>Postdoctoral Research Fellow, Jefferson Lab, September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S&amp;T Review May 9-11,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58549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Bunch Exchange Experiments</a:t>
            </a:r>
          </a:p>
          <a:p>
            <a:pPr lvl="1"/>
            <a:r>
              <a:rPr lang="en-US" sz="2200" dirty="0"/>
              <a:t>Demonstrate proper functioning of bunch train and fast replacement exchange methods</a:t>
            </a:r>
          </a:p>
          <a:p>
            <a:pPr lvl="1"/>
            <a:r>
              <a:rPr lang="en-US" sz="2200" dirty="0"/>
              <a:t>Demonstrate resonant replacement of the </a:t>
            </a:r>
            <a:r>
              <a:rPr lang="en-US" sz="2200" dirty="0" smtClean="0"/>
              <a:t>bunches</a:t>
            </a:r>
            <a:endParaRPr lang="en-US" sz="2400" dirty="0" smtClean="0"/>
          </a:p>
          <a:p>
            <a:r>
              <a:rPr lang="en-US" sz="2400" dirty="0" smtClean="0"/>
              <a:t>Beam Lifetime Experiment</a:t>
            </a:r>
          </a:p>
          <a:p>
            <a:pPr lvl="1"/>
            <a:r>
              <a:rPr lang="en-US" sz="2200" dirty="0" smtClean="0"/>
              <a:t>Measure the beam over varying numbers of turns</a:t>
            </a:r>
          </a:p>
          <a:p>
            <a:pPr lvl="1"/>
            <a:r>
              <a:rPr lang="en-US" sz="2200" dirty="0" smtClean="0"/>
              <a:t>Maintain proper phase space conditions over these turns </a:t>
            </a:r>
            <a:endParaRPr lang="en-US" sz="2200" dirty="0"/>
          </a:p>
          <a:p>
            <a:r>
              <a:rPr lang="en-US" sz="2400" dirty="0" smtClean="0"/>
              <a:t>Longitudinal Manipulations</a:t>
            </a:r>
          </a:p>
          <a:p>
            <a:pPr lvl="1"/>
            <a:r>
              <a:rPr lang="en-US" sz="2200" dirty="0" smtClean="0"/>
              <a:t>Use the M</a:t>
            </a:r>
            <a:r>
              <a:rPr lang="en-US" sz="2200" baseline="-25000" dirty="0" smtClean="0"/>
              <a:t>56</a:t>
            </a:r>
            <a:r>
              <a:rPr lang="en-US" sz="2200" dirty="0" smtClean="0"/>
              <a:t> of the Bates bends to properly manipulate the longitudinal phase space</a:t>
            </a:r>
          </a:p>
          <a:p>
            <a:pPr lvl="1"/>
            <a:r>
              <a:rPr lang="en-US" sz="2200" dirty="0" smtClean="0"/>
              <a:t>Use a series of de-chirping and re-chirping cavities to manipulate longitudinal phase space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884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 cooling is an important technology for the MEIC, allowing the large luminosities required</a:t>
            </a:r>
          </a:p>
          <a:p>
            <a:r>
              <a:rPr lang="en-US" dirty="0" smtClean="0"/>
              <a:t>In order to cool at large energies an energy recovery linac with a circulator ring is chosen to ease the demands on gun current and dump power</a:t>
            </a:r>
          </a:p>
          <a:p>
            <a:r>
              <a:rPr lang="en-US" dirty="0" smtClean="0"/>
              <a:t>Using the JLab FEL facility, as well as components left over from the IR demo and on loan from SLAC, we can test the recirculating scheme</a:t>
            </a:r>
          </a:p>
          <a:p>
            <a:r>
              <a:rPr lang="en-US" dirty="0" smtClean="0"/>
              <a:t>This test facility will allow us to test a number of ideas for the design of the high energy cooling system in the MEIC in a timely and cost effective manner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483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Electron Cooling</a:t>
            </a:r>
          </a:p>
          <a:p>
            <a:pPr eaLnBrk="1" hangingPunct="1"/>
            <a:r>
              <a:rPr lang="en-US" dirty="0"/>
              <a:t>C</a:t>
            </a:r>
            <a:r>
              <a:rPr lang="en-US" dirty="0" smtClean="0"/>
              <a:t>ooler Test Facility</a:t>
            </a:r>
          </a:p>
          <a:p>
            <a:pPr eaLnBrk="1" hangingPunct="1"/>
            <a:r>
              <a:rPr lang="en-US" dirty="0" smtClean="0"/>
              <a:t>Experiments</a:t>
            </a:r>
          </a:p>
          <a:p>
            <a:pPr eaLnBrk="1" hangingPunct="1"/>
            <a:r>
              <a:rPr lang="en-US" dirty="0" smtClean="0"/>
              <a:t>Timeline</a:t>
            </a:r>
          </a:p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67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Electron Cooling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Uses low temperature electron beam to cool a high temperature ion beam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  <a:cs typeface="Calibri" pitchFamily="34" charset="0"/>
              </a:rPr>
              <a:t>Allows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 lower ion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emittance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>
                <a:latin typeface="Calibri" pitchFamily="34" charset="0"/>
                <a:cs typeface="Calibri" pitchFamily="34" charset="0"/>
              </a:rPr>
              <a:t>increasing b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rightness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DC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electron cooling is a mature technology for low energy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hadron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beams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High energy electron cooling requires new technologies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25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 in High Energy Cooling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5060793"/>
              </p:ext>
            </p:extLst>
          </p:nvPr>
        </p:nvGraphicFramePr>
        <p:xfrm>
          <a:off x="1299411" y="1219200"/>
          <a:ext cx="639274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8548"/>
                <a:gridCol w="1278548"/>
                <a:gridCol w="1278548"/>
                <a:gridCol w="961151"/>
                <a:gridCol w="1595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Energy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Charge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Frequency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Power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Beam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Current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54 MeV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 nC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750 MHz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81 MW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1.5 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160" y="4665017"/>
            <a:ext cx="601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Too high, energy recovery lowers the residual power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7034922"/>
              </p:ext>
            </p:extLst>
          </p:nvPr>
        </p:nvGraphicFramePr>
        <p:xfrm>
          <a:off x="1676400" y="5334000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MeV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nC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750 MHz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7.5 MW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1.5 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6" name="Group 85"/>
          <p:cNvGrpSpPr/>
          <p:nvPr/>
        </p:nvGrpSpPr>
        <p:grpSpPr>
          <a:xfrm>
            <a:off x="4206364" y="2089675"/>
            <a:ext cx="2872137" cy="1029469"/>
            <a:chOff x="2888965" y="1969974"/>
            <a:chExt cx="2872137" cy="1029469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2888965" y="2537533"/>
              <a:ext cx="2872137" cy="263897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4006007" y="2604410"/>
              <a:ext cx="558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4006007" y="2736359"/>
              <a:ext cx="558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2889003" y="2340376"/>
              <a:ext cx="2871523" cy="131814"/>
              <a:chOff x="1872" y="1200"/>
              <a:chExt cx="1728" cy="96"/>
            </a:xfrm>
          </p:grpSpPr>
          <p:grpSp>
            <p:nvGrpSpPr>
              <p:cNvPr id="12" name="Group 21"/>
              <p:cNvGrpSpPr>
                <a:grpSpLocks/>
              </p:cNvGrpSpPr>
              <p:nvPr/>
            </p:nvGrpSpPr>
            <p:grpSpPr bwMode="auto">
              <a:xfrm>
                <a:off x="1872" y="1200"/>
                <a:ext cx="144" cy="96"/>
                <a:chOff x="1680" y="3648"/>
                <a:chExt cx="192" cy="48"/>
              </a:xfrm>
            </p:grpSpPr>
            <p:sp>
              <p:nvSpPr>
                <p:cNvPr id="46" name="Arc 2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47" name="Arc 23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13" name="Group 24"/>
              <p:cNvGrpSpPr>
                <a:grpSpLocks/>
              </p:cNvGrpSpPr>
              <p:nvPr/>
            </p:nvGrpSpPr>
            <p:grpSpPr bwMode="auto">
              <a:xfrm>
                <a:off x="2016" y="1200"/>
                <a:ext cx="144" cy="96"/>
                <a:chOff x="1680" y="3648"/>
                <a:chExt cx="192" cy="48"/>
              </a:xfrm>
            </p:grpSpPr>
            <p:sp>
              <p:nvSpPr>
                <p:cNvPr id="44" name="Arc 25"/>
                <p:cNvSpPr>
                  <a:spLocks/>
                </p:cNvSpPr>
                <p:nvPr/>
              </p:nvSpPr>
              <p:spPr bwMode="auto">
                <a:xfrm flipH="1">
                  <a:off x="1678" y="3648"/>
                  <a:ext cx="99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45" name="Arc 26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14" name="Group 27"/>
              <p:cNvGrpSpPr>
                <a:grpSpLocks/>
              </p:cNvGrpSpPr>
              <p:nvPr/>
            </p:nvGrpSpPr>
            <p:grpSpPr bwMode="auto">
              <a:xfrm>
                <a:off x="2160" y="1200"/>
                <a:ext cx="144" cy="96"/>
                <a:chOff x="1680" y="3648"/>
                <a:chExt cx="192" cy="48"/>
              </a:xfrm>
            </p:grpSpPr>
            <p:sp>
              <p:nvSpPr>
                <p:cNvPr id="42" name="Arc 28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43" name="Arc 29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15" name="Group 30"/>
              <p:cNvGrpSpPr>
                <a:grpSpLocks/>
              </p:cNvGrpSpPr>
              <p:nvPr/>
            </p:nvGrpSpPr>
            <p:grpSpPr bwMode="auto">
              <a:xfrm>
                <a:off x="2304" y="1200"/>
                <a:ext cx="144" cy="96"/>
                <a:chOff x="1680" y="3648"/>
                <a:chExt cx="192" cy="48"/>
              </a:xfrm>
            </p:grpSpPr>
            <p:sp>
              <p:nvSpPr>
                <p:cNvPr id="40" name="Arc 31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41" name="Arc 32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16" name="Group 33"/>
              <p:cNvGrpSpPr>
                <a:grpSpLocks/>
              </p:cNvGrpSpPr>
              <p:nvPr/>
            </p:nvGrpSpPr>
            <p:grpSpPr bwMode="auto">
              <a:xfrm>
                <a:off x="2448" y="1200"/>
                <a:ext cx="144" cy="96"/>
                <a:chOff x="1680" y="3648"/>
                <a:chExt cx="192" cy="48"/>
              </a:xfrm>
            </p:grpSpPr>
            <p:sp>
              <p:nvSpPr>
                <p:cNvPr id="38" name="Arc 34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39" name="Arc 35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17" name="Group 36"/>
              <p:cNvGrpSpPr>
                <a:grpSpLocks/>
              </p:cNvGrpSpPr>
              <p:nvPr/>
            </p:nvGrpSpPr>
            <p:grpSpPr bwMode="auto">
              <a:xfrm>
                <a:off x="2592" y="1200"/>
                <a:ext cx="144" cy="96"/>
                <a:chOff x="1680" y="3648"/>
                <a:chExt cx="192" cy="48"/>
              </a:xfrm>
            </p:grpSpPr>
            <p:sp>
              <p:nvSpPr>
                <p:cNvPr id="36" name="Arc 37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37" name="Arc 38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18" name="Group 39"/>
              <p:cNvGrpSpPr>
                <a:grpSpLocks/>
              </p:cNvGrpSpPr>
              <p:nvPr/>
            </p:nvGrpSpPr>
            <p:grpSpPr bwMode="auto">
              <a:xfrm>
                <a:off x="2736" y="1200"/>
                <a:ext cx="144" cy="96"/>
                <a:chOff x="1680" y="3648"/>
                <a:chExt cx="192" cy="48"/>
              </a:xfrm>
            </p:grpSpPr>
            <p:sp>
              <p:nvSpPr>
                <p:cNvPr id="34" name="Arc 40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35" name="Arc 41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19" name="Group 42"/>
              <p:cNvGrpSpPr>
                <a:grpSpLocks/>
              </p:cNvGrpSpPr>
              <p:nvPr/>
            </p:nvGrpSpPr>
            <p:grpSpPr bwMode="auto">
              <a:xfrm>
                <a:off x="2880" y="1200"/>
                <a:ext cx="144" cy="96"/>
                <a:chOff x="1680" y="3648"/>
                <a:chExt cx="192" cy="48"/>
              </a:xfrm>
            </p:grpSpPr>
            <p:sp>
              <p:nvSpPr>
                <p:cNvPr id="32" name="Arc 43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33" name="Arc 44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20" name="Group 45"/>
              <p:cNvGrpSpPr>
                <a:grpSpLocks/>
              </p:cNvGrpSpPr>
              <p:nvPr/>
            </p:nvGrpSpPr>
            <p:grpSpPr bwMode="auto">
              <a:xfrm>
                <a:off x="3024" y="1200"/>
                <a:ext cx="144" cy="96"/>
                <a:chOff x="1680" y="3648"/>
                <a:chExt cx="192" cy="48"/>
              </a:xfrm>
            </p:grpSpPr>
            <p:sp>
              <p:nvSpPr>
                <p:cNvPr id="30" name="Arc 46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31" name="Arc 47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21" name="Group 48"/>
              <p:cNvGrpSpPr>
                <a:grpSpLocks/>
              </p:cNvGrpSpPr>
              <p:nvPr/>
            </p:nvGrpSpPr>
            <p:grpSpPr bwMode="auto">
              <a:xfrm>
                <a:off x="3168" y="1200"/>
                <a:ext cx="144" cy="96"/>
                <a:chOff x="1680" y="3648"/>
                <a:chExt cx="192" cy="48"/>
              </a:xfrm>
            </p:grpSpPr>
            <p:sp>
              <p:nvSpPr>
                <p:cNvPr id="28" name="Arc 49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29" name="Arc 50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22" name="Group 51"/>
              <p:cNvGrpSpPr>
                <a:grpSpLocks/>
              </p:cNvGrpSpPr>
              <p:nvPr/>
            </p:nvGrpSpPr>
            <p:grpSpPr bwMode="auto">
              <a:xfrm>
                <a:off x="3312" y="1200"/>
                <a:ext cx="144" cy="96"/>
                <a:chOff x="1680" y="3648"/>
                <a:chExt cx="192" cy="48"/>
              </a:xfrm>
            </p:grpSpPr>
            <p:sp>
              <p:nvSpPr>
                <p:cNvPr id="26" name="Arc 5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27" name="Arc 53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23" name="Group 54"/>
              <p:cNvGrpSpPr>
                <a:grpSpLocks/>
              </p:cNvGrpSpPr>
              <p:nvPr/>
            </p:nvGrpSpPr>
            <p:grpSpPr bwMode="auto">
              <a:xfrm>
                <a:off x="3456" y="1200"/>
                <a:ext cx="144" cy="96"/>
                <a:chOff x="1680" y="3648"/>
                <a:chExt cx="192" cy="48"/>
              </a:xfrm>
            </p:grpSpPr>
            <p:sp>
              <p:nvSpPr>
                <p:cNvPr id="24" name="Arc 55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25" name="Arc 56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</p:grpSp>
        <p:grpSp>
          <p:nvGrpSpPr>
            <p:cNvPr id="48" name="Group 57"/>
            <p:cNvGrpSpPr>
              <a:grpSpLocks/>
            </p:cNvGrpSpPr>
            <p:nvPr/>
          </p:nvGrpSpPr>
          <p:grpSpPr bwMode="auto">
            <a:xfrm>
              <a:off x="2889003" y="2867629"/>
              <a:ext cx="2871523" cy="131814"/>
              <a:chOff x="1872" y="1680"/>
              <a:chExt cx="1728" cy="96"/>
            </a:xfrm>
          </p:grpSpPr>
          <p:grpSp>
            <p:nvGrpSpPr>
              <p:cNvPr id="49" name="Group 58"/>
              <p:cNvGrpSpPr>
                <a:grpSpLocks/>
              </p:cNvGrpSpPr>
              <p:nvPr/>
            </p:nvGrpSpPr>
            <p:grpSpPr bwMode="auto">
              <a:xfrm flipV="1">
                <a:off x="1872" y="1680"/>
                <a:ext cx="144" cy="96"/>
                <a:chOff x="1680" y="3648"/>
                <a:chExt cx="192" cy="48"/>
              </a:xfrm>
            </p:grpSpPr>
            <p:sp>
              <p:nvSpPr>
                <p:cNvPr id="83" name="Arc 59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84" name="Arc 60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0" name="Group 61"/>
              <p:cNvGrpSpPr>
                <a:grpSpLocks/>
              </p:cNvGrpSpPr>
              <p:nvPr/>
            </p:nvGrpSpPr>
            <p:grpSpPr bwMode="auto">
              <a:xfrm flipV="1">
                <a:off x="2016" y="1680"/>
                <a:ext cx="144" cy="96"/>
                <a:chOff x="1680" y="3648"/>
                <a:chExt cx="192" cy="48"/>
              </a:xfrm>
            </p:grpSpPr>
            <p:sp>
              <p:nvSpPr>
                <p:cNvPr id="81" name="Arc 62"/>
                <p:cNvSpPr>
                  <a:spLocks/>
                </p:cNvSpPr>
                <p:nvPr/>
              </p:nvSpPr>
              <p:spPr bwMode="auto">
                <a:xfrm flipH="1">
                  <a:off x="1678" y="3648"/>
                  <a:ext cx="99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82" name="Arc 63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1" name="Group 64"/>
              <p:cNvGrpSpPr>
                <a:grpSpLocks/>
              </p:cNvGrpSpPr>
              <p:nvPr/>
            </p:nvGrpSpPr>
            <p:grpSpPr bwMode="auto">
              <a:xfrm flipV="1">
                <a:off x="2160" y="1680"/>
                <a:ext cx="144" cy="96"/>
                <a:chOff x="1680" y="3648"/>
                <a:chExt cx="192" cy="48"/>
              </a:xfrm>
            </p:grpSpPr>
            <p:sp>
              <p:nvSpPr>
                <p:cNvPr id="79" name="Arc 65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80" name="Arc 66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2" name="Group 67"/>
              <p:cNvGrpSpPr>
                <a:grpSpLocks/>
              </p:cNvGrpSpPr>
              <p:nvPr/>
            </p:nvGrpSpPr>
            <p:grpSpPr bwMode="auto">
              <a:xfrm flipV="1">
                <a:off x="2304" y="1680"/>
                <a:ext cx="144" cy="96"/>
                <a:chOff x="1680" y="3648"/>
                <a:chExt cx="192" cy="48"/>
              </a:xfrm>
            </p:grpSpPr>
            <p:sp>
              <p:nvSpPr>
                <p:cNvPr id="77" name="Arc 68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8" name="Arc 69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3" name="Group 70"/>
              <p:cNvGrpSpPr>
                <a:grpSpLocks/>
              </p:cNvGrpSpPr>
              <p:nvPr/>
            </p:nvGrpSpPr>
            <p:grpSpPr bwMode="auto">
              <a:xfrm flipV="1">
                <a:off x="2448" y="1680"/>
                <a:ext cx="144" cy="96"/>
                <a:chOff x="1680" y="3648"/>
                <a:chExt cx="192" cy="48"/>
              </a:xfrm>
            </p:grpSpPr>
            <p:sp>
              <p:nvSpPr>
                <p:cNvPr id="75" name="Arc 71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6" name="Arc 72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4" name="Group 73"/>
              <p:cNvGrpSpPr>
                <a:grpSpLocks/>
              </p:cNvGrpSpPr>
              <p:nvPr/>
            </p:nvGrpSpPr>
            <p:grpSpPr bwMode="auto">
              <a:xfrm flipV="1">
                <a:off x="2592" y="1680"/>
                <a:ext cx="144" cy="96"/>
                <a:chOff x="1680" y="3648"/>
                <a:chExt cx="192" cy="48"/>
              </a:xfrm>
            </p:grpSpPr>
            <p:sp>
              <p:nvSpPr>
                <p:cNvPr id="73" name="Arc 74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4" name="Arc 75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5" name="Group 76"/>
              <p:cNvGrpSpPr>
                <a:grpSpLocks/>
              </p:cNvGrpSpPr>
              <p:nvPr/>
            </p:nvGrpSpPr>
            <p:grpSpPr bwMode="auto">
              <a:xfrm flipV="1">
                <a:off x="2736" y="1680"/>
                <a:ext cx="144" cy="96"/>
                <a:chOff x="1680" y="3648"/>
                <a:chExt cx="192" cy="48"/>
              </a:xfrm>
            </p:grpSpPr>
            <p:sp>
              <p:nvSpPr>
                <p:cNvPr id="71" name="Arc 77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2" name="Arc 78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6" name="Group 79"/>
              <p:cNvGrpSpPr>
                <a:grpSpLocks/>
              </p:cNvGrpSpPr>
              <p:nvPr/>
            </p:nvGrpSpPr>
            <p:grpSpPr bwMode="auto">
              <a:xfrm flipV="1">
                <a:off x="2880" y="1680"/>
                <a:ext cx="144" cy="96"/>
                <a:chOff x="1680" y="3648"/>
                <a:chExt cx="192" cy="48"/>
              </a:xfrm>
            </p:grpSpPr>
            <p:sp>
              <p:nvSpPr>
                <p:cNvPr id="69" name="Arc 80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0" name="Arc 81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7" name="Group 82"/>
              <p:cNvGrpSpPr>
                <a:grpSpLocks/>
              </p:cNvGrpSpPr>
              <p:nvPr/>
            </p:nvGrpSpPr>
            <p:grpSpPr bwMode="auto">
              <a:xfrm flipV="1">
                <a:off x="3024" y="1680"/>
                <a:ext cx="144" cy="96"/>
                <a:chOff x="1680" y="3648"/>
                <a:chExt cx="192" cy="48"/>
              </a:xfrm>
            </p:grpSpPr>
            <p:sp>
              <p:nvSpPr>
                <p:cNvPr id="67" name="Arc 83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8" name="Arc 84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8" name="Group 85"/>
              <p:cNvGrpSpPr>
                <a:grpSpLocks/>
              </p:cNvGrpSpPr>
              <p:nvPr/>
            </p:nvGrpSpPr>
            <p:grpSpPr bwMode="auto">
              <a:xfrm flipV="1">
                <a:off x="3168" y="1680"/>
                <a:ext cx="144" cy="96"/>
                <a:chOff x="1680" y="3648"/>
                <a:chExt cx="192" cy="48"/>
              </a:xfrm>
            </p:grpSpPr>
            <p:sp>
              <p:nvSpPr>
                <p:cNvPr id="65" name="Arc 86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6" name="Arc 87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9" name="Group 88"/>
              <p:cNvGrpSpPr>
                <a:grpSpLocks/>
              </p:cNvGrpSpPr>
              <p:nvPr/>
            </p:nvGrpSpPr>
            <p:grpSpPr bwMode="auto">
              <a:xfrm flipV="1">
                <a:off x="3312" y="1680"/>
                <a:ext cx="144" cy="96"/>
                <a:chOff x="1680" y="3648"/>
                <a:chExt cx="192" cy="48"/>
              </a:xfrm>
            </p:grpSpPr>
            <p:sp>
              <p:nvSpPr>
                <p:cNvPr id="63" name="Arc 89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4" name="Arc 90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60" name="Group 91"/>
              <p:cNvGrpSpPr>
                <a:grpSpLocks/>
              </p:cNvGrpSpPr>
              <p:nvPr/>
            </p:nvGrpSpPr>
            <p:grpSpPr bwMode="auto">
              <a:xfrm flipV="1">
                <a:off x="3456" y="1680"/>
                <a:ext cx="144" cy="96"/>
                <a:chOff x="1680" y="3648"/>
                <a:chExt cx="192" cy="48"/>
              </a:xfrm>
            </p:grpSpPr>
            <p:sp>
              <p:nvSpPr>
                <p:cNvPr id="61" name="Arc 92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2" name="Arc 93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</p:grpSp>
        <p:sp>
          <p:nvSpPr>
            <p:cNvPr id="85" name="Text Box 95"/>
            <p:cNvSpPr txBox="1">
              <a:spLocks noChangeArrowheads="1"/>
            </p:cNvSpPr>
            <p:nvPr/>
          </p:nvSpPr>
          <p:spPr bwMode="auto">
            <a:xfrm>
              <a:off x="3301077" y="1969974"/>
              <a:ext cx="1977418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solenoid</a:t>
              </a:r>
            </a:p>
          </p:txBody>
        </p:sp>
      </p:grpSp>
      <p:sp>
        <p:nvSpPr>
          <p:cNvPr id="87" name="Rectangle 86"/>
          <p:cNvSpPr/>
          <p:nvPr/>
        </p:nvSpPr>
        <p:spPr bwMode="auto">
          <a:xfrm>
            <a:off x="1219200" y="2657234"/>
            <a:ext cx="1447800" cy="263897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447800" y="227828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Linac</a:t>
            </a:r>
            <a:endParaRPr lang="en-US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8067675" y="2259442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Dump</a:t>
            </a:r>
            <a:endParaRPr lang="en-US" sz="1400" dirty="0"/>
          </a:p>
        </p:txBody>
      </p:sp>
      <p:cxnSp>
        <p:nvCxnSpPr>
          <p:cNvPr id="92" name="Straight Connector 91"/>
          <p:cNvCxnSpPr>
            <a:stCxn id="87" idx="3"/>
            <a:endCxn id="8" idx="1"/>
          </p:cNvCxnSpPr>
          <p:nvPr/>
        </p:nvCxnSpPr>
        <p:spPr bwMode="auto">
          <a:xfrm>
            <a:off x="2667000" y="2789183"/>
            <a:ext cx="15393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6" name="Group 95"/>
          <p:cNvGrpSpPr/>
          <p:nvPr/>
        </p:nvGrpSpPr>
        <p:grpSpPr>
          <a:xfrm>
            <a:off x="7078501" y="2641704"/>
            <a:ext cx="1455899" cy="330096"/>
            <a:chOff x="7078501" y="2641704"/>
            <a:chExt cx="1455899" cy="330096"/>
          </a:xfrm>
        </p:grpSpPr>
        <p:sp>
          <p:nvSpPr>
            <p:cNvPr id="89" name="Rectangle 88"/>
            <p:cNvSpPr/>
            <p:nvPr/>
          </p:nvSpPr>
          <p:spPr bwMode="auto">
            <a:xfrm>
              <a:off x="8305800" y="2641704"/>
              <a:ext cx="228600" cy="330096"/>
            </a:xfrm>
            <a:prstGeom prst="rect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"/>
              </a:endParaRPr>
            </a:p>
          </p:txBody>
        </p:sp>
        <p:cxnSp>
          <p:nvCxnSpPr>
            <p:cNvPr id="94" name="Straight Connector 93"/>
            <p:cNvCxnSpPr>
              <a:stCxn id="8" idx="3"/>
              <a:endCxn id="89" idx="1"/>
            </p:cNvCxnSpPr>
            <p:nvPr/>
          </p:nvCxnSpPr>
          <p:spPr bwMode="auto">
            <a:xfrm>
              <a:off x="7078501" y="2789183"/>
              <a:ext cx="1227299" cy="1756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Oval 94"/>
          <p:cNvSpPr/>
          <p:nvPr/>
        </p:nvSpPr>
        <p:spPr bwMode="auto">
          <a:xfrm>
            <a:off x="1676400" y="2641704"/>
            <a:ext cx="266700" cy="2794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2695575" y="2781417"/>
            <a:ext cx="5224239" cy="1452265"/>
            <a:chOff x="2695575" y="2781417"/>
            <a:chExt cx="5224239" cy="1452265"/>
          </a:xfrm>
        </p:grpSpPr>
        <p:sp>
          <p:nvSpPr>
            <p:cNvPr id="97" name="Arc 96"/>
            <p:cNvSpPr/>
            <p:nvPr/>
          </p:nvSpPr>
          <p:spPr bwMode="auto">
            <a:xfrm>
              <a:off x="6302090" y="2781417"/>
              <a:ext cx="1617724" cy="1452265"/>
            </a:xfrm>
            <a:prstGeom prst="arc">
              <a:avLst>
                <a:gd name="adj1" fmla="val 16200000"/>
                <a:gd name="adj2" fmla="val 540324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2695575" y="2800350"/>
              <a:ext cx="4410075" cy="1432983"/>
            </a:xfrm>
            <a:custGeom>
              <a:avLst/>
              <a:gdLst>
                <a:gd name="connsiteX0" fmla="*/ 4410075 w 4410075"/>
                <a:gd name="connsiteY0" fmla="*/ 1419225 h 1432983"/>
                <a:gd name="connsiteX1" fmla="*/ 1152525 w 4410075"/>
                <a:gd name="connsiteY1" fmla="*/ 1295400 h 1432983"/>
                <a:gd name="connsiteX2" fmla="*/ 571500 w 4410075"/>
                <a:gd name="connsiteY2" fmla="*/ 428625 h 1432983"/>
                <a:gd name="connsiteX3" fmla="*/ 0 w 4410075"/>
                <a:gd name="connsiteY3" fmla="*/ 0 h 1432983"/>
                <a:gd name="connsiteX4" fmla="*/ 0 w 4410075"/>
                <a:gd name="connsiteY4" fmla="*/ 0 h 1432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10075" h="1432983">
                  <a:moveTo>
                    <a:pt x="4410075" y="1419225"/>
                  </a:moveTo>
                  <a:cubicBezTo>
                    <a:pt x="3101181" y="1439862"/>
                    <a:pt x="1792287" y="1460500"/>
                    <a:pt x="1152525" y="1295400"/>
                  </a:cubicBezTo>
                  <a:cubicBezTo>
                    <a:pt x="512763" y="1130300"/>
                    <a:pt x="763587" y="644525"/>
                    <a:pt x="571500" y="428625"/>
                  </a:cubicBezTo>
                  <a:cubicBezTo>
                    <a:pt x="379412" y="21272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28600" y="2286000"/>
            <a:ext cx="762000" cy="701330"/>
            <a:chOff x="228600" y="2286000"/>
            <a:chExt cx="762000" cy="701330"/>
          </a:xfrm>
        </p:grpSpPr>
        <p:sp>
          <p:nvSpPr>
            <p:cNvPr id="101" name="Rectangle 100"/>
            <p:cNvSpPr/>
            <p:nvPr/>
          </p:nvSpPr>
          <p:spPr bwMode="auto">
            <a:xfrm>
              <a:off x="381000" y="2641704"/>
              <a:ext cx="228600" cy="345626"/>
            </a:xfrm>
            <a:prstGeom prst="rect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28600" y="2286000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Dump</a:t>
              </a:r>
              <a:endParaRPr lang="en-US" sz="1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70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57604 4.44444E-6 L 0.72396 0.00416 " pathEditMode="relative" ptsTypes="AAA">
                                      <p:cBhvr>
                                        <p:cTn id="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.575 0 L 0.60833 0.01111 L 0.65 0.04444 L 0.66667 0.08889 L 0.66667 0.12222 L 0.65 0.17778 L 0.63333 0.18889 L 0.6 0.21111 L 0.55833 0.21111 L 0.30833 0.21111 L 0.24167 0.2 L 0.19167 0.17778 L 0.175 0.13333 L 0.16667 0.07778 L 0.09167 0 L -0.15 0 " pathEditMode="relative" rAng="0" ptsTypes="AAAAAAAAAAAAAAAAA">
                                      <p:cBhvr>
                                        <p:cTn id="18" dur="4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1055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0" grpId="0"/>
      <p:bldP spid="95" grpId="0" animBg="1"/>
      <p:bldP spid="9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49569" y="3342492"/>
            <a:ext cx="5825611" cy="3049271"/>
            <a:chOff x="3276600" y="3368080"/>
            <a:chExt cx="5825611" cy="3049271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4596084" y="3935639"/>
              <a:ext cx="2872137" cy="263897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6143314" y="5466601"/>
              <a:ext cx="1809320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9" name="Arc 5"/>
            <p:cNvSpPr>
              <a:spLocks/>
            </p:cNvSpPr>
            <p:nvPr/>
          </p:nvSpPr>
          <p:spPr bwMode="auto">
            <a:xfrm flipH="1">
              <a:off x="3319980" y="4067587"/>
              <a:ext cx="876643" cy="724812"/>
            </a:xfrm>
            <a:custGeom>
              <a:avLst/>
              <a:gdLst>
                <a:gd name="T0" fmla="*/ 67905674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0" name="Arc 6"/>
            <p:cNvSpPr>
              <a:spLocks/>
            </p:cNvSpPr>
            <p:nvPr/>
          </p:nvSpPr>
          <p:spPr bwMode="auto">
            <a:xfrm flipH="1" flipV="1">
              <a:off x="3319980" y="4727328"/>
              <a:ext cx="887489" cy="739272"/>
            </a:xfrm>
            <a:custGeom>
              <a:avLst/>
              <a:gdLst>
                <a:gd name="T0" fmla="*/ 70348821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1" name="Arc 7"/>
            <p:cNvSpPr>
              <a:spLocks/>
            </p:cNvSpPr>
            <p:nvPr/>
          </p:nvSpPr>
          <p:spPr bwMode="auto">
            <a:xfrm>
              <a:off x="7865873" y="4067587"/>
              <a:ext cx="878451" cy="724812"/>
            </a:xfrm>
            <a:custGeom>
              <a:avLst/>
              <a:gdLst>
                <a:gd name="T0" fmla="*/ 67905674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2" name="Arc 8"/>
            <p:cNvSpPr>
              <a:spLocks/>
            </p:cNvSpPr>
            <p:nvPr/>
          </p:nvSpPr>
          <p:spPr bwMode="auto">
            <a:xfrm flipV="1">
              <a:off x="7891178" y="4727328"/>
              <a:ext cx="853146" cy="739272"/>
            </a:xfrm>
            <a:custGeom>
              <a:avLst/>
              <a:gdLst>
                <a:gd name="T0" fmla="*/ 62424169 w 21600"/>
                <a:gd name="T1" fmla="*/ 0 h 21593"/>
                <a:gd name="T2" fmla="*/ 2147483647 w 21600"/>
                <a:gd name="T3" fmla="*/ 2147483647 h 21593"/>
                <a:gd name="T4" fmla="*/ 0 w 21600"/>
                <a:gd name="T5" fmla="*/ 2147483647 h 21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3"/>
                <a:gd name="T11" fmla="*/ 21600 w 21600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3" fill="none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</a:path>
                <a:path w="21600" h="21593" stroke="0" extrusionOk="0">
                  <a:moveTo>
                    <a:pt x="556" y="0"/>
                  </a:moveTo>
                  <a:cubicBezTo>
                    <a:pt x="12265" y="302"/>
                    <a:pt x="21600" y="9880"/>
                    <a:pt x="21600" y="21593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8344863" y="4067587"/>
              <a:ext cx="558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3439276" y="4067587"/>
              <a:ext cx="558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5713126" y="4002516"/>
              <a:ext cx="558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5713126" y="4134465"/>
              <a:ext cx="558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709958" y="5466601"/>
              <a:ext cx="558521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7985169" y="3704277"/>
              <a:ext cx="1117042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ion bunch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4890708" y="5038221"/>
              <a:ext cx="2427488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circulator ring</a:t>
              </a:r>
            </a:p>
          </p:txBody>
        </p:sp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4596122" y="3738482"/>
              <a:ext cx="2871523" cy="131814"/>
              <a:chOff x="1872" y="1200"/>
              <a:chExt cx="1728" cy="96"/>
            </a:xfrm>
          </p:grpSpPr>
          <p:grpSp>
            <p:nvGrpSpPr>
              <p:cNvPr id="86" name="Group 21"/>
              <p:cNvGrpSpPr>
                <a:grpSpLocks/>
              </p:cNvGrpSpPr>
              <p:nvPr/>
            </p:nvGrpSpPr>
            <p:grpSpPr bwMode="auto">
              <a:xfrm>
                <a:off x="1872" y="1200"/>
                <a:ext cx="144" cy="96"/>
                <a:chOff x="1680" y="3648"/>
                <a:chExt cx="192" cy="48"/>
              </a:xfrm>
            </p:grpSpPr>
            <p:sp>
              <p:nvSpPr>
                <p:cNvPr id="120" name="Arc 2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21" name="Arc 23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7" name="Group 24"/>
              <p:cNvGrpSpPr>
                <a:grpSpLocks/>
              </p:cNvGrpSpPr>
              <p:nvPr/>
            </p:nvGrpSpPr>
            <p:grpSpPr bwMode="auto">
              <a:xfrm>
                <a:off x="2016" y="1200"/>
                <a:ext cx="144" cy="96"/>
                <a:chOff x="1680" y="3648"/>
                <a:chExt cx="192" cy="48"/>
              </a:xfrm>
            </p:grpSpPr>
            <p:sp>
              <p:nvSpPr>
                <p:cNvPr id="118" name="Arc 25"/>
                <p:cNvSpPr>
                  <a:spLocks/>
                </p:cNvSpPr>
                <p:nvPr/>
              </p:nvSpPr>
              <p:spPr bwMode="auto">
                <a:xfrm flipH="1">
                  <a:off x="1678" y="3648"/>
                  <a:ext cx="99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9" name="Arc 26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8" name="Group 27"/>
              <p:cNvGrpSpPr>
                <a:grpSpLocks/>
              </p:cNvGrpSpPr>
              <p:nvPr/>
            </p:nvGrpSpPr>
            <p:grpSpPr bwMode="auto">
              <a:xfrm>
                <a:off x="2160" y="1200"/>
                <a:ext cx="144" cy="96"/>
                <a:chOff x="1680" y="3648"/>
                <a:chExt cx="192" cy="48"/>
              </a:xfrm>
            </p:grpSpPr>
            <p:sp>
              <p:nvSpPr>
                <p:cNvPr id="116" name="Arc 28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7" name="Arc 29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89" name="Group 30"/>
              <p:cNvGrpSpPr>
                <a:grpSpLocks/>
              </p:cNvGrpSpPr>
              <p:nvPr/>
            </p:nvGrpSpPr>
            <p:grpSpPr bwMode="auto">
              <a:xfrm>
                <a:off x="2304" y="1200"/>
                <a:ext cx="144" cy="96"/>
                <a:chOff x="1680" y="3648"/>
                <a:chExt cx="192" cy="48"/>
              </a:xfrm>
            </p:grpSpPr>
            <p:sp>
              <p:nvSpPr>
                <p:cNvPr id="114" name="Arc 31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5" name="Arc 32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0" name="Group 33"/>
              <p:cNvGrpSpPr>
                <a:grpSpLocks/>
              </p:cNvGrpSpPr>
              <p:nvPr/>
            </p:nvGrpSpPr>
            <p:grpSpPr bwMode="auto">
              <a:xfrm>
                <a:off x="2448" y="1200"/>
                <a:ext cx="144" cy="96"/>
                <a:chOff x="1680" y="3648"/>
                <a:chExt cx="192" cy="48"/>
              </a:xfrm>
            </p:grpSpPr>
            <p:sp>
              <p:nvSpPr>
                <p:cNvPr id="112" name="Arc 34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3" name="Arc 35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1" name="Group 36"/>
              <p:cNvGrpSpPr>
                <a:grpSpLocks/>
              </p:cNvGrpSpPr>
              <p:nvPr/>
            </p:nvGrpSpPr>
            <p:grpSpPr bwMode="auto">
              <a:xfrm>
                <a:off x="2592" y="1200"/>
                <a:ext cx="144" cy="96"/>
                <a:chOff x="1680" y="3648"/>
                <a:chExt cx="192" cy="48"/>
              </a:xfrm>
            </p:grpSpPr>
            <p:sp>
              <p:nvSpPr>
                <p:cNvPr id="110" name="Arc 37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11" name="Arc 38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2" name="Group 39"/>
              <p:cNvGrpSpPr>
                <a:grpSpLocks/>
              </p:cNvGrpSpPr>
              <p:nvPr/>
            </p:nvGrpSpPr>
            <p:grpSpPr bwMode="auto">
              <a:xfrm>
                <a:off x="2736" y="1200"/>
                <a:ext cx="144" cy="96"/>
                <a:chOff x="1680" y="3648"/>
                <a:chExt cx="192" cy="48"/>
              </a:xfrm>
            </p:grpSpPr>
            <p:sp>
              <p:nvSpPr>
                <p:cNvPr id="108" name="Arc 40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9" name="Arc 41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3" name="Group 42"/>
              <p:cNvGrpSpPr>
                <a:grpSpLocks/>
              </p:cNvGrpSpPr>
              <p:nvPr/>
            </p:nvGrpSpPr>
            <p:grpSpPr bwMode="auto">
              <a:xfrm>
                <a:off x="2880" y="1200"/>
                <a:ext cx="144" cy="96"/>
                <a:chOff x="1680" y="3648"/>
                <a:chExt cx="192" cy="48"/>
              </a:xfrm>
            </p:grpSpPr>
            <p:sp>
              <p:nvSpPr>
                <p:cNvPr id="106" name="Arc 43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7" name="Arc 44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4" name="Group 45"/>
              <p:cNvGrpSpPr>
                <a:grpSpLocks/>
              </p:cNvGrpSpPr>
              <p:nvPr/>
            </p:nvGrpSpPr>
            <p:grpSpPr bwMode="auto">
              <a:xfrm>
                <a:off x="3024" y="1200"/>
                <a:ext cx="144" cy="96"/>
                <a:chOff x="1680" y="3648"/>
                <a:chExt cx="192" cy="48"/>
              </a:xfrm>
            </p:grpSpPr>
            <p:sp>
              <p:nvSpPr>
                <p:cNvPr id="104" name="Arc 46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5" name="Arc 47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5" name="Group 48"/>
              <p:cNvGrpSpPr>
                <a:grpSpLocks/>
              </p:cNvGrpSpPr>
              <p:nvPr/>
            </p:nvGrpSpPr>
            <p:grpSpPr bwMode="auto">
              <a:xfrm>
                <a:off x="3168" y="1200"/>
                <a:ext cx="144" cy="96"/>
                <a:chOff x="1680" y="3648"/>
                <a:chExt cx="192" cy="48"/>
              </a:xfrm>
            </p:grpSpPr>
            <p:sp>
              <p:nvSpPr>
                <p:cNvPr id="102" name="Arc 49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3" name="Arc 50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6" name="Group 51"/>
              <p:cNvGrpSpPr>
                <a:grpSpLocks/>
              </p:cNvGrpSpPr>
              <p:nvPr/>
            </p:nvGrpSpPr>
            <p:grpSpPr bwMode="auto">
              <a:xfrm>
                <a:off x="3312" y="1200"/>
                <a:ext cx="144" cy="96"/>
                <a:chOff x="1680" y="3648"/>
                <a:chExt cx="192" cy="48"/>
              </a:xfrm>
            </p:grpSpPr>
            <p:sp>
              <p:nvSpPr>
                <p:cNvPr id="100" name="Arc 52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101" name="Arc 53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97" name="Group 54"/>
              <p:cNvGrpSpPr>
                <a:grpSpLocks/>
              </p:cNvGrpSpPr>
              <p:nvPr/>
            </p:nvGrpSpPr>
            <p:grpSpPr bwMode="auto">
              <a:xfrm>
                <a:off x="3456" y="1200"/>
                <a:ext cx="144" cy="96"/>
                <a:chOff x="1680" y="3648"/>
                <a:chExt cx="192" cy="48"/>
              </a:xfrm>
            </p:grpSpPr>
            <p:sp>
              <p:nvSpPr>
                <p:cNvPr id="98" name="Arc 55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99" name="Arc 56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</p:grpSp>
        <p:grpSp>
          <p:nvGrpSpPr>
            <p:cNvPr id="23" name="Group 57"/>
            <p:cNvGrpSpPr>
              <a:grpSpLocks/>
            </p:cNvGrpSpPr>
            <p:nvPr/>
          </p:nvGrpSpPr>
          <p:grpSpPr bwMode="auto">
            <a:xfrm>
              <a:off x="4596122" y="4265735"/>
              <a:ext cx="2871523" cy="131814"/>
              <a:chOff x="1872" y="1680"/>
              <a:chExt cx="1728" cy="96"/>
            </a:xfrm>
          </p:grpSpPr>
          <p:grpSp>
            <p:nvGrpSpPr>
              <p:cNvPr id="50" name="Group 58"/>
              <p:cNvGrpSpPr>
                <a:grpSpLocks/>
              </p:cNvGrpSpPr>
              <p:nvPr/>
            </p:nvGrpSpPr>
            <p:grpSpPr bwMode="auto">
              <a:xfrm flipV="1">
                <a:off x="1872" y="1680"/>
                <a:ext cx="144" cy="96"/>
                <a:chOff x="1680" y="3648"/>
                <a:chExt cx="192" cy="48"/>
              </a:xfrm>
            </p:grpSpPr>
            <p:sp>
              <p:nvSpPr>
                <p:cNvPr id="84" name="Arc 59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85" name="Arc 60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1" name="Group 61"/>
              <p:cNvGrpSpPr>
                <a:grpSpLocks/>
              </p:cNvGrpSpPr>
              <p:nvPr/>
            </p:nvGrpSpPr>
            <p:grpSpPr bwMode="auto">
              <a:xfrm flipV="1">
                <a:off x="2016" y="1680"/>
                <a:ext cx="144" cy="96"/>
                <a:chOff x="1680" y="3648"/>
                <a:chExt cx="192" cy="48"/>
              </a:xfrm>
            </p:grpSpPr>
            <p:sp>
              <p:nvSpPr>
                <p:cNvPr id="82" name="Arc 62"/>
                <p:cNvSpPr>
                  <a:spLocks/>
                </p:cNvSpPr>
                <p:nvPr/>
              </p:nvSpPr>
              <p:spPr bwMode="auto">
                <a:xfrm flipH="1">
                  <a:off x="1678" y="3648"/>
                  <a:ext cx="99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83" name="Arc 63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2" name="Group 64"/>
              <p:cNvGrpSpPr>
                <a:grpSpLocks/>
              </p:cNvGrpSpPr>
              <p:nvPr/>
            </p:nvGrpSpPr>
            <p:grpSpPr bwMode="auto">
              <a:xfrm flipV="1">
                <a:off x="2160" y="1680"/>
                <a:ext cx="144" cy="96"/>
                <a:chOff x="1680" y="3648"/>
                <a:chExt cx="192" cy="48"/>
              </a:xfrm>
            </p:grpSpPr>
            <p:sp>
              <p:nvSpPr>
                <p:cNvPr id="80" name="Arc 65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81" name="Arc 66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3" name="Group 67"/>
              <p:cNvGrpSpPr>
                <a:grpSpLocks/>
              </p:cNvGrpSpPr>
              <p:nvPr/>
            </p:nvGrpSpPr>
            <p:grpSpPr bwMode="auto">
              <a:xfrm flipV="1">
                <a:off x="2304" y="1680"/>
                <a:ext cx="144" cy="96"/>
                <a:chOff x="1680" y="3648"/>
                <a:chExt cx="192" cy="48"/>
              </a:xfrm>
            </p:grpSpPr>
            <p:sp>
              <p:nvSpPr>
                <p:cNvPr id="78" name="Arc 68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9" name="Arc 69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4" name="Group 70"/>
              <p:cNvGrpSpPr>
                <a:grpSpLocks/>
              </p:cNvGrpSpPr>
              <p:nvPr/>
            </p:nvGrpSpPr>
            <p:grpSpPr bwMode="auto">
              <a:xfrm flipV="1">
                <a:off x="2448" y="1680"/>
                <a:ext cx="144" cy="96"/>
                <a:chOff x="1680" y="3648"/>
                <a:chExt cx="192" cy="48"/>
              </a:xfrm>
            </p:grpSpPr>
            <p:sp>
              <p:nvSpPr>
                <p:cNvPr id="76" name="Arc 71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7" name="Arc 72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5" name="Group 73"/>
              <p:cNvGrpSpPr>
                <a:grpSpLocks/>
              </p:cNvGrpSpPr>
              <p:nvPr/>
            </p:nvGrpSpPr>
            <p:grpSpPr bwMode="auto">
              <a:xfrm flipV="1">
                <a:off x="2592" y="1680"/>
                <a:ext cx="144" cy="96"/>
                <a:chOff x="1680" y="3648"/>
                <a:chExt cx="192" cy="48"/>
              </a:xfrm>
            </p:grpSpPr>
            <p:sp>
              <p:nvSpPr>
                <p:cNvPr id="74" name="Arc 74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5" name="Arc 75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6" name="Group 76"/>
              <p:cNvGrpSpPr>
                <a:grpSpLocks/>
              </p:cNvGrpSpPr>
              <p:nvPr/>
            </p:nvGrpSpPr>
            <p:grpSpPr bwMode="auto">
              <a:xfrm flipV="1">
                <a:off x="2736" y="1680"/>
                <a:ext cx="144" cy="96"/>
                <a:chOff x="1680" y="3648"/>
                <a:chExt cx="192" cy="48"/>
              </a:xfrm>
            </p:grpSpPr>
            <p:sp>
              <p:nvSpPr>
                <p:cNvPr id="72" name="Arc 77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3" name="Arc 78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7" name="Group 79"/>
              <p:cNvGrpSpPr>
                <a:grpSpLocks/>
              </p:cNvGrpSpPr>
              <p:nvPr/>
            </p:nvGrpSpPr>
            <p:grpSpPr bwMode="auto">
              <a:xfrm flipV="1">
                <a:off x="2880" y="1680"/>
                <a:ext cx="144" cy="96"/>
                <a:chOff x="1680" y="3648"/>
                <a:chExt cx="192" cy="48"/>
              </a:xfrm>
            </p:grpSpPr>
            <p:sp>
              <p:nvSpPr>
                <p:cNvPr id="70" name="Arc 80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71" name="Arc 81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8" name="Group 82"/>
              <p:cNvGrpSpPr>
                <a:grpSpLocks/>
              </p:cNvGrpSpPr>
              <p:nvPr/>
            </p:nvGrpSpPr>
            <p:grpSpPr bwMode="auto">
              <a:xfrm flipV="1">
                <a:off x="3024" y="1680"/>
                <a:ext cx="144" cy="96"/>
                <a:chOff x="1680" y="3648"/>
                <a:chExt cx="192" cy="48"/>
              </a:xfrm>
            </p:grpSpPr>
            <p:sp>
              <p:nvSpPr>
                <p:cNvPr id="68" name="Arc 83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9" name="Arc 84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59" name="Group 85"/>
              <p:cNvGrpSpPr>
                <a:grpSpLocks/>
              </p:cNvGrpSpPr>
              <p:nvPr/>
            </p:nvGrpSpPr>
            <p:grpSpPr bwMode="auto">
              <a:xfrm flipV="1">
                <a:off x="3168" y="1680"/>
                <a:ext cx="144" cy="96"/>
                <a:chOff x="1680" y="3648"/>
                <a:chExt cx="192" cy="48"/>
              </a:xfrm>
            </p:grpSpPr>
            <p:sp>
              <p:nvSpPr>
                <p:cNvPr id="66" name="Arc 86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7" name="Arc 87"/>
                <p:cNvSpPr>
                  <a:spLocks/>
                </p:cNvSpPr>
                <p:nvPr/>
              </p:nvSpPr>
              <p:spPr bwMode="auto">
                <a:xfrm>
                  <a:off x="1776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60" name="Group 88"/>
              <p:cNvGrpSpPr>
                <a:grpSpLocks/>
              </p:cNvGrpSpPr>
              <p:nvPr/>
            </p:nvGrpSpPr>
            <p:grpSpPr bwMode="auto">
              <a:xfrm flipV="1">
                <a:off x="3312" y="1680"/>
                <a:ext cx="144" cy="96"/>
                <a:chOff x="1680" y="3648"/>
                <a:chExt cx="192" cy="48"/>
              </a:xfrm>
            </p:grpSpPr>
            <p:sp>
              <p:nvSpPr>
                <p:cNvPr id="64" name="Arc 89"/>
                <p:cNvSpPr>
                  <a:spLocks/>
                </p:cNvSpPr>
                <p:nvPr/>
              </p:nvSpPr>
              <p:spPr bwMode="auto">
                <a:xfrm flipH="1">
                  <a:off x="1680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5" name="Arc 90"/>
                <p:cNvSpPr>
                  <a:spLocks/>
                </p:cNvSpPr>
                <p:nvPr/>
              </p:nvSpPr>
              <p:spPr bwMode="auto">
                <a:xfrm>
                  <a:off x="1777" y="3648"/>
                  <a:ext cx="97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  <p:grpSp>
            <p:nvGrpSpPr>
              <p:cNvPr id="61" name="Group 91"/>
              <p:cNvGrpSpPr>
                <a:grpSpLocks/>
              </p:cNvGrpSpPr>
              <p:nvPr/>
            </p:nvGrpSpPr>
            <p:grpSpPr bwMode="auto">
              <a:xfrm flipV="1">
                <a:off x="3456" y="1680"/>
                <a:ext cx="144" cy="96"/>
                <a:chOff x="1680" y="3648"/>
                <a:chExt cx="192" cy="48"/>
              </a:xfrm>
            </p:grpSpPr>
            <p:sp>
              <p:nvSpPr>
                <p:cNvPr id="62" name="Arc 92"/>
                <p:cNvSpPr>
                  <a:spLocks/>
                </p:cNvSpPr>
                <p:nvPr/>
              </p:nvSpPr>
              <p:spPr bwMode="auto">
                <a:xfrm flipH="1">
                  <a:off x="1682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63" name="Arc 93"/>
                <p:cNvSpPr>
                  <a:spLocks/>
                </p:cNvSpPr>
                <p:nvPr/>
              </p:nvSpPr>
              <p:spPr bwMode="auto">
                <a:xfrm>
                  <a:off x="1778" y="3648"/>
                  <a:ext cx="96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400" dirty="0">
                    <a:latin typeface="+mn-lt"/>
                  </a:endParaRPr>
                </a:p>
              </p:txBody>
            </p:sp>
          </p:grpSp>
        </p:grpSp>
        <p:sp>
          <p:nvSpPr>
            <p:cNvPr id="24" name="Text Box 94"/>
            <p:cNvSpPr txBox="1">
              <a:spLocks noChangeArrowheads="1"/>
            </p:cNvSpPr>
            <p:nvPr/>
          </p:nvSpPr>
          <p:spPr bwMode="auto">
            <a:xfrm>
              <a:off x="4934089" y="4586343"/>
              <a:ext cx="1993685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Cooling section</a:t>
              </a:r>
            </a:p>
          </p:txBody>
        </p:sp>
        <p:sp>
          <p:nvSpPr>
            <p:cNvPr id="25" name="Text Box 95"/>
            <p:cNvSpPr txBox="1">
              <a:spLocks noChangeArrowheads="1"/>
            </p:cNvSpPr>
            <p:nvPr/>
          </p:nvSpPr>
          <p:spPr bwMode="auto">
            <a:xfrm>
              <a:off x="5008196" y="3368080"/>
              <a:ext cx="1977418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solenoid</a:t>
              </a:r>
            </a:p>
          </p:txBody>
        </p:sp>
        <p:sp>
          <p:nvSpPr>
            <p:cNvPr id="26" name="AutoShape 96"/>
            <p:cNvSpPr>
              <a:spLocks/>
            </p:cNvSpPr>
            <p:nvPr/>
          </p:nvSpPr>
          <p:spPr bwMode="auto">
            <a:xfrm rot="16200000" flipV="1">
              <a:off x="5944487" y="3095145"/>
              <a:ext cx="160869" cy="2857677"/>
            </a:xfrm>
            <a:prstGeom prst="leftBrace">
              <a:avLst>
                <a:gd name="adj1" fmla="val 75027"/>
                <a:gd name="adj2" fmla="val 50000"/>
              </a:avLst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7" name="Rectangle 98"/>
            <p:cNvSpPr>
              <a:spLocks noChangeArrowheads="1"/>
            </p:cNvSpPr>
            <p:nvPr/>
          </p:nvSpPr>
          <p:spPr bwMode="auto">
            <a:xfrm rot="10800000">
              <a:off x="5161835" y="5878713"/>
              <a:ext cx="1737018" cy="263897"/>
            </a:xfrm>
            <a:prstGeom prst="rect">
              <a:avLst/>
            </a:prstGeom>
            <a:solidFill>
              <a:srgbClr val="FF7C8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8" name="Rectangle 101"/>
            <p:cNvSpPr>
              <a:spLocks noChangeArrowheads="1"/>
            </p:cNvSpPr>
            <p:nvPr/>
          </p:nvSpPr>
          <p:spPr bwMode="auto">
            <a:xfrm rot="10800000" flipH="1">
              <a:off x="4044793" y="5918479"/>
              <a:ext cx="368732" cy="15906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29" name="Line 110"/>
            <p:cNvSpPr>
              <a:spLocks noChangeShapeType="1"/>
            </p:cNvSpPr>
            <p:nvPr/>
          </p:nvSpPr>
          <p:spPr bwMode="auto">
            <a:xfrm rot="16200000">
              <a:off x="7129312" y="5256025"/>
              <a:ext cx="544061" cy="979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0" name="Text Box 112"/>
            <p:cNvSpPr txBox="1">
              <a:spLocks noChangeArrowheads="1"/>
            </p:cNvSpPr>
            <p:nvPr/>
          </p:nvSpPr>
          <p:spPr bwMode="auto">
            <a:xfrm>
              <a:off x="7294699" y="4996648"/>
              <a:ext cx="1238145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Fast kicker</a:t>
              </a:r>
            </a:p>
          </p:txBody>
        </p:sp>
        <p:sp>
          <p:nvSpPr>
            <p:cNvPr id="31" name="Text Box 113"/>
            <p:cNvSpPr txBox="1">
              <a:spLocks noChangeArrowheads="1"/>
            </p:cNvSpPr>
            <p:nvPr/>
          </p:nvSpPr>
          <p:spPr bwMode="auto">
            <a:xfrm>
              <a:off x="3657985" y="5040028"/>
              <a:ext cx="1323098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Fast kicker</a:t>
              </a:r>
            </a:p>
          </p:txBody>
        </p:sp>
        <p:sp>
          <p:nvSpPr>
            <p:cNvPr id="33" name="Text Box 115"/>
            <p:cNvSpPr txBox="1">
              <a:spLocks noChangeArrowheads="1"/>
            </p:cNvSpPr>
            <p:nvPr/>
          </p:nvSpPr>
          <p:spPr bwMode="auto">
            <a:xfrm>
              <a:off x="6906084" y="6061272"/>
              <a:ext cx="945329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dump</a:t>
              </a:r>
            </a:p>
          </p:txBody>
        </p:sp>
        <p:sp>
          <p:nvSpPr>
            <p:cNvPr id="34" name="Text Box 116"/>
            <p:cNvSpPr txBox="1">
              <a:spLocks noChangeArrowheads="1"/>
            </p:cNvSpPr>
            <p:nvPr/>
          </p:nvSpPr>
          <p:spPr bwMode="auto">
            <a:xfrm>
              <a:off x="3641717" y="6070309"/>
              <a:ext cx="1216456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latin typeface="+mn-lt"/>
                </a:rPr>
                <a:t>injector</a:t>
              </a:r>
            </a:p>
          </p:txBody>
        </p:sp>
        <p:sp>
          <p:nvSpPr>
            <p:cNvPr id="35" name="Line 118"/>
            <p:cNvSpPr>
              <a:spLocks noChangeShapeType="1"/>
            </p:cNvSpPr>
            <p:nvPr/>
          </p:nvSpPr>
          <p:spPr bwMode="auto">
            <a:xfrm>
              <a:off x="4406296" y="5996202"/>
              <a:ext cx="757346" cy="54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6" name="Line 121"/>
            <p:cNvSpPr>
              <a:spLocks noChangeShapeType="1"/>
            </p:cNvSpPr>
            <p:nvPr/>
          </p:nvSpPr>
          <p:spPr bwMode="auto">
            <a:xfrm>
              <a:off x="6454205" y="5466601"/>
              <a:ext cx="375962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37" name="Rectangle 122"/>
            <p:cNvSpPr>
              <a:spLocks noChangeArrowheads="1"/>
            </p:cNvSpPr>
            <p:nvPr/>
          </p:nvSpPr>
          <p:spPr bwMode="auto">
            <a:xfrm>
              <a:off x="7793573" y="5314769"/>
              <a:ext cx="159061" cy="263897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cxnSp>
          <p:nvCxnSpPr>
            <p:cNvPr id="38" name="Straight Connector 134"/>
            <p:cNvCxnSpPr>
              <a:cxnSpLocks noChangeShapeType="1"/>
            </p:cNvCxnSpPr>
            <p:nvPr/>
          </p:nvCxnSpPr>
          <p:spPr bwMode="auto">
            <a:xfrm rot="16200000" flipH="1">
              <a:off x="6026608" y="5371738"/>
              <a:ext cx="107654" cy="124849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39" name="Straight Connector 138"/>
            <p:cNvCxnSpPr>
              <a:cxnSpLocks noChangeShapeType="1"/>
            </p:cNvCxnSpPr>
            <p:nvPr/>
          </p:nvCxnSpPr>
          <p:spPr bwMode="auto">
            <a:xfrm flipV="1">
              <a:off x="5899405" y="5362214"/>
              <a:ext cx="124849" cy="104245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sp>
          <p:nvSpPr>
            <p:cNvPr id="40" name="Line 4"/>
            <p:cNvSpPr>
              <a:spLocks noChangeShapeType="1"/>
            </p:cNvSpPr>
            <p:nvPr/>
          </p:nvSpPr>
          <p:spPr bwMode="auto">
            <a:xfrm>
              <a:off x="4146014" y="5466601"/>
              <a:ext cx="1747864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1" name="Line 2"/>
            <p:cNvSpPr>
              <a:spLocks noChangeShapeType="1"/>
            </p:cNvSpPr>
            <p:nvPr/>
          </p:nvSpPr>
          <p:spPr bwMode="auto">
            <a:xfrm flipV="1">
              <a:off x="3276600" y="4074817"/>
              <a:ext cx="5800306" cy="18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2" name="Oval 15"/>
            <p:cNvSpPr>
              <a:spLocks noChangeArrowheads="1"/>
            </p:cNvSpPr>
            <p:nvPr/>
          </p:nvSpPr>
          <p:spPr bwMode="auto">
            <a:xfrm>
              <a:off x="8514769" y="4020591"/>
              <a:ext cx="318122" cy="10302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3" name="Rectangle 109"/>
            <p:cNvSpPr>
              <a:spLocks noChangeArrowheads="1"/>
            </p:cNvSpPr>
            <p:nvPr/>
          </p:nvSpPr>
          <p:spPr bwMode="auto">
            <a:xfrm>
              <a:off x="7345310" y="5938362"/>
              <a:ext cx="113873" cy="173521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4" name="Line 110"/>
            <p:cNvSpPr>
              <a:spLocks noChangeShapeType="1"/>
            </p:cNvSpPr>
            <p:nvPr/>
          </p:nvSpPr>
          <p:spPr bwMode="auto">
            <a:xfrm rot="16200000" flipH="1">
              <a:off x="4440639" y="5289464"/>
              <a:ext cx="533216" cy="9127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/>
          </p:nvSpPr>
          <p:spPr bwMode="auto">
            <a:xfrm rot="16200000" flipH="1">
              <a:off x="4398161" y="5444008"/>
              <a:ext cx="242206" cy="3994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6" name="Line 118"/>
            <p:cNvSpPr>
              <a:spLocks noChangeShapeType="1"/>
            </p:cNvSpPr>
            <p:nvPr/>
          </p:nvSpPr>
          <p:spPr bwMode="auto">
            <a:xfrm>
              <a:off x="4532822" y="5996202"/>
              <a:ext cx="287394" cy="10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7" name="Line 110"/>
            <p:cNvSpPr>
              <a:spLocks noChangeShapeType="1"/>
            </p:cNvSpPr>
            <p:nvPr/>
          </p:nvSpPr>
          <p:spPr bwMode="auto">
            <a:xfrm rot="16200000">
              <a:off x="7024475" y="5702481"/>
              <a:ext cx="215094" cy="3940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8" name="Rectangle 9"/>
            <p:cNvSpPr>
              <a:spLocks noChangeArrowheads="1"/>
            </p:cNvSpPr>
            <p:nvPr/>
          </p:nvSpPr>
          <p:spPr bwMode="auto">
            <a:xfrm>
              <a:off x="4169511" y="5347304"/>
              <a:ext cx="160869" cy="263897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49" name="Line 110"/>
            <p:cNvSpPr>
              <a:spLocks noChangeShapeType="1"/>
            </p:cNvSpPr>
            <p:nvPr/>
          </p:nvSpPr>
          <p:spPr bwMode="auto">
            <a:xfrm rot="16200000" flipH="1">
              <a:off x="7113947" y="5795569"/>
              <a:ext cx="5423" cy="4609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  <p:sp>
          <p:nvSpPr>
            <p:cNvPr id="6" name="Text Box 116"/>
            <p:cNvSpPr txBox="1">
              <a:spLocks noChangeArrowheads="1"/>
            </p:cNvSpPr>
            <p:nvPr/>
          </p:nvSpPr>
          <p:spPr bwMode="auto">
            <a:xfrm>
              <a:off x="5038925" y="5499136"/>
              <a:ext cx="2065985" cy="34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rgbClr val="FF0000"/>
                  </a:solidFill>
                  <a:latin typeface="+mn-lt"/>
                </a:rPr>
                <a:t>energy recovery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Cooling with Circulator Ring</a:t>
            </a:r>
            <a:endParaRPr lang="en-US" dirty="0"/>
          </a:p>
        </p:txBody>
      </p:sp>
      <p:sp>
        <p:nvSpPr>
          <p:cNvPr id="32" name="Text Box 114"/>
          <p:cNvSpPr txBox="1">
            <a:spLocks noChangeArrowheads="1"/>
          </p:cNvSpPr>
          <p:nvPr/>
        </p:nvSpPr>
        <p:spPr bwMode="auto">
          <a:xfrm>
            <a:off x="4051074" y="6129958"/>
            <a:ext cx="12977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</a:rPr>
              <a:t>SRF Linac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259137"/>
              </p:ext>
            </p:extLst>
          </p:nvPr>
        </p:nvGraphicFramePr>
        <p:xfrm>
          <a:off x="173255" y="789758"/>
          <a:ext cx="4352750" cy="24278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6172"/>
                <a:gridCol w="1360204"/>
                <a:gridCol w="1088187"/>
                <a:gridCol w="1088187"/>
              </a:tblGrid>
              <a:tr h="446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Turns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Frequency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Power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Source Current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46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750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MHz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7.5 MW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1.5 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46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150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MHz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1.5 MW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300 mA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46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75 MHz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750 KW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150 mA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46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7.5 MHz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75 KW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15 mA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9999" y="664836"/>
            <a:ext cx="42660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Reduces current demands on the electron </a:t>
            </a:r>
            <a:r>
              <a:rPr lang="en-US" sz="2400" dirty="0" smtClean="0"/>
              <a:t>source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Reduces power being dumped by reusing the cooling beam for multiple passes,effectively reducing frequency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120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MEIC Cooling Complex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1984" y="1066800"/>
            <a:ext cx="9224416" cy="4146681"/>
            <a:chOff x="95250" y="806958"/>
            <a:chExt cx="9224416" cy="4146681"/>
          </a:xfrm>
        </p:grpSpPr>
        <p:grpSp>
          <p:nvGrpSpPr>
            <p:cNvPr id="5" name="Group 4"/>
            <p:cNvGrpSpPr/>
            <p:nvPr/>
          </p:nvGrpSpPr>
          <p:grpSpPr>
            <a:xfrm>
              <a:off x="95250" y="806958"/>
              <a:ext cx="9008036" cy="4146681"/>
              <a:chOff x="9525" y="787908"/>
              <a:chExt cx="9008036" cy="4146681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9525" y="787908"/>
                <a:ext cx="9008036" cy="3915537"/>
                <a:chOff x="9525" y="2340483"/>
                <a:chExt cx="9008036" cy="3915537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9525" y="2552700"/>
                  <a:ext cx="8903970" cy="3703320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1" name="Group 3"/>
                <p:cNvGrpSpPr>
                  <a:grpSpLocks/>
                </p:cNvGrpSpPr>
                <p:nvPr/>
              </p:nvGrpSpPr>
              <p:grpSpPr bwMode="auto">
                <a:xfrm>
                  <a:off x="8200558" y="3908514"/>
                  <a:ext cx="142898" cy="717546"/>
                  <a:chOff x="10136" y="10884"/>
                  <a:chExt cx="184" cy="896"/>
                </a:xfrm>
              </p:grpSpPr>
              <p:grpSp>
                <p:nvGrpSpPr>
                  <p:cNvPr id="46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10160" y="10956"/>
                    <a:ext cx="123" cy="127"/>
                    <a:chOff x="11512" y="10648"/>
                    <a:chExt cx="123" cy="99"/>
                  </a:xfrm>
                </p:grpSpPr>
                <p:sp>
                  <p:nvSpPr>
                    <p:cNvPr id="66" name="Oval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48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67" name="Oval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68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68" name="Oval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88"/>
                      <a:ext cx="123" cy="1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69" name="Oval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709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70" name="Oval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729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</p:grpSp>
              <p:grpSp>
                <p:nvGrpSpPr>
                  <p:cNvPr id="47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10160" y="11161"/>
                    <a:ext cx="123" cy="127"/>
                    <a:chOff x="11512" y="10648"/>
                    <a:chExt cx="123" cy="99"/>
                  </a:xfrm>
                </p:grpSpPr>
                <p:sp>
                  <p:nvSpPr>
                    <p:cNvPr id="61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48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62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68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63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88"/>
                      <a:ext cx="123" cy="1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64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709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65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729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</p:grpSp>
              <p:grpSp>
                <p:nvGrpSpPr>
                  <p:cNvPr id="48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10160" y="11366"/>
                    <a:ext cx="123" cy="127"/>
                    <a:chOff x="11512" y="10648"/>
                    <a:chExt cx="123" cy="99"/>
                  </a:xfrm>
                </p:grpSpPr>
                <p:sp>
                  <p:nvSpPr>
                    <p:cNvPr id="56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48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7" name="Oval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68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8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88"/>
                      <a:ext cx="123" cy="1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9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709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60" name="Oval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729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</p:grpSp>
              <p:grpSp>
                <p:nvGrpSpPr>
                  <p:cNvPr id="49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10160" y="11572"/>
                    <a:ext cx="123" cy="127"/>
                    <a:chOff x="11512" y="10648"/>
                    <a:chExt cx="123" cy="99"/>
                  </a:xfrm>
                </p:grpSpPr>
                <p:sp>
                  <p:nvSpPr>
                    <p:cNvPr id="51" name="Oval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48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2" name="Oval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68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3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88"/>
                      <a:ext cx="123" cy="1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4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709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5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729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50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0136" y="10884"/>
                    <a:ext cx="184" cy="896"/>
                  </a:xfrm>
                  <a:prstGeom prst="roundRect">
                    <a:avLst>
                      <a:gd name="adj" fmla="val 32065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cxnSp>
              <p:nvCxnSpPr>
                <p:cNvPr id="12" name="AutoShape 2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8275114" y="4660496"/>
                  <a:ext cx="264827" cy="23304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3" name="AutoShape 30"/>
                <p:cNvCxnSpPr>
                  <a:cxnSpLocks noChangeShapeType="1"/>
                </p:cNvCxnSpPr>
                <p:nvPr/>
              </p:nvCxnSpPr>
              <p:spPr bwMode="auto">
                <a:xfrm flipV="1">
                  <a:off x="8274337" y="3542533"/>
                  <a:ext cx="201144" cy="25306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14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833061" y="4106319"/>
                  <a:ext cx="1860002" cy="3387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cooling solenoids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5" name="AutoShape 34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6420" y="3931738"/>
                  <a:ext cx="201144" cy="25306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6" name="AutoShape 35"/>
                <p:cNvCxnSpPr>
                  <a:cxnSpLocks noChangeShapeType="1"/>
                </p:cNvCxnSpPr>
                <p:nvPr/>
              </p:nvCxnSpPr>
              <p:spPr bwMode="auto">
                <a:xfrm>
                  <a:off x="3158749" y="4370594"/>
                  <a:ext cx="201144" cy="25306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grpSp>
              <p:nvGrpSpPr>
                <p:cNvPr id="17" name="Group 36"/>
                <p:cNvGrpSpPr>
                  <a:grpSpLocks/>
                </p:cNvGrpSpPr>
                <p:nvPr/>
              </p:nvGrpSpPr>
              <p:grpSpPr bwMode="auto">
                <a:xfrm>
                  <a:off x="6972724" y="3442429"/>
                  <a:ext cx="142898" cy="217026"/>
                  <a:chOff x="10400" y="11135"/>
                  <a:chExt cx="184" cy="271"/>
                </a:xfrm>
              </p:grpSpPr>
              <p:grpSp>
                <p:nvGrpSpPr>
                  <p:cNvPr id="39" name="Group 37"/>
                  <p:cNvGrpSpPr>
                    <a:grpSpLocks/>
                  </p:cNvGrpSpPr>
                  <p:nvPr/>
                </p:nvGrpSpPr>
                <p:grpSpPr bwMode="auto">
                  <a:xfrm rot="1800000">
                    <a:off x="10400" y="11196"/>
                    <a:ext cx="123" cy="127"/>
                    <a:chOff x="11512" y="10648"/>
                    <a:chExt cx="123" cy="99"/>
                  </a:xfrm>
                </p:grpSpPr>
                <p:sp>
                  <p:nvSpPr>
                    <p:cNvPr id="41" name="Oval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48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2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68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3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88"/>
                      <a:ext cx="123" cy="1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4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709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5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729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40" name="AutoShape 43"/>
                  <p:cNvSpPr>
                    <a:spLocks noChangeArrowheads="1"/>
                  </p:cNvSpPr>
                  <p:nvPr/>
                </p:nvSpPr>
                <p:spPr bwMode="auto">
                  <a:xfrm rot="1800000">
                    <a:off x="10400" y="11135"/>
                    <a:ext cx="184" cy="271"/>
                  </a:xfrm>
                  <a:prstGeom prst="roundRect">
                    <a:avLst>
                      <a:gd name="adj" fmla="val 32065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 flipV="1">
                  <a:off x="6949425" y="4879123"/>
                  <a:ext cx="142898" cy="217026"/>
                  <a:chOff x="10376" y="11124"/>
                  <a:chExt cx="184" cy="271"/>
                </a:xfrm>
              </p:grpSpPr>
              <p:grpSp>
                <p:nvGrpSpPr>
                  <p:cNvPr id="32" name="Group 45"/>
                  <p:cNvGrpSpPr>
                    <a:grpSpLocks/>
                  </p:cNvGrpSpPr>
                  <p:nvPr/>
                </p:nvGrpSpPr>
                <p:grpSpPr bwMode="auto">
                  <a:xfrm rot="1800000">
                    <a:off x="10400" y="11196"/>
                    <a:ext cx="123" cy="127"/>
                    <a:chOff x="11512" y="10648"/>
                    <a:chExt cx="123" cy="99"/>
                  </a:xfrm>
                </p:grpSpPr>
                <p:sp>
                  <p:nvSpPr>
                    <p:cNvPr id="34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48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5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68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6" name="Oval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688"/>
                      <a:ext cx="123" cy="1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7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709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8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2" y="10729"/>
                      <a:ext cx="123" cy="1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33" name="AutoShape 51"/>
                  <p:cNvSpPr>
                    <a:spLocks noChangeArrowheads="1"/>
                  </p:cNvSpPr>
                  <p:nvPr/>
                </p:nvSpPr>
                <p:spPr bwMode="auto">
                  <a:xfrm rot="1800000">
                    <a:off x="10376" y="11124"/>
                    <a:ext cx="184" cy="271"/>
                  </a:xfrm>
                  <a:prstGeom prst="roundRect">
                    <a:avLst>
                      <a:gd name="adj" fmla="val 32065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9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7032524" y="4803044"/>
                  <a:ext cx="962231" cy="3387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rechirper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7064365" y="3429616"/>
                  <a:ext cx="897771" cy="3387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dechirper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6618586" y="2340483"/>
                  <a:ext cx="2398975" cy="6630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recirculation/decompression transport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849164" y="3354337"/>
                  <a:ext cx="691967" cy="4148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CCR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7304340" y="4037448"/>
                  <a:ext cx="691967" cy="4148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ERL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AutoShape 58"/>
                <p:cNvSpPr>
                  <a:spLocks/>
                </p:cNvSpPr>
                <p:nvPr/>
              </p:nvSpPr>
              <p:spPr bwMode="auto">
                <a:xfrm>
                  <a:off x="6273767" y="3629023"/>
                  <a:ext cx="264827" cy="1304557"/>
                </a:xfrm>
                <a:prstGeom prst="leftBrace">
                  <a:avLst>
                    <a:gd name="adj1" fmla="val 39809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5392305" y="3853256"/>
                  <a:ext cx="1001062" cy="8048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beam exchange system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AutoShape 60"/>
                <p:cNvSpPr>
                  <a:spLocks noChangeArrowheads="1"/>
                </p:cNvSpPr>
                <p:nvPr/>
              </p:nvSpPr>
              <p:spPr bwMode="auto">
                <a:xfrm flipH="1">
                  <a:off x="7548975" y="2869834"/>
                  <a:ext cx="437236" cy="358773"/>
                </a:xfrm>
                <a:custGeom>
                  <a:avLst/>
                  <a:gdLst>
                    <a:gd name="G0" fmla="+- -1740968 0 0"/>
                    <a:gd name="G1" fmla="+- 11796480 0 0"/>
                    <a:gd name="G2" fmla="+- -1740968 0 11796480"/>
                    <a:gd name="G3" fmla="+- 10800 0 0"/>
                    <a:gd name="G4" fmla="+- 0 0 -1740968"/>
                    <a:gd name="T0" fmla="*/ 360 256 1"/>
                    <a:gd name="T1" fmla="*/ 0 256 1"/>
                    <a:gd name="G5" fmla="+- G2 T0 T1"/>
                    <a:gd name="G6" fmla="?: G2 G2 G5"/>
                    <a:gd name="G7" fmla="+- 0 0 G6"/>
                    <a:gd name="G8" fmla="+- 7656 0 0"/>
                    <a:gd name="G9" fmla="+- 0 0 11796480"/>
                    <a:gd name="G10" fmla="+- 7656 0 2700"/>
                    <a:gd name="G11" fmla="cos G10 -1740968"/>
                    <a:gd name="G12" fmla="sin G10 -1740968"/>
                    <a:gd name="G13" fmla="cos 13500 -1740968"/>
                    <a:gd name="G14" fmla="sin 13500 -1740968"/>
                    <a:gd name="G15" fmla="+- G11 10800 0"/>
                    <a:gd name="G16" fmla="+- G12 10800 0"/>
                    <a:gd name="G17" fmla="+- G13 10800 0"/>
                    <a:gd name="G18" fmla="+- G14 10800 0"/>
                    <a:gd name="G19" fmla="*/ 7656 1 2"/>
                    <a:gd name="G20" fmla="+- G19 5400 0"/>
                    <a:gd name="G21" fmla="cos G20 -1740968"/>
                    <a:gd name="G22" fmla="sin G20 -1740968"/>
                    <a:gd name="G23" fmla="+- G21 10800 0"/>
                    <a:gd name="G24" fmla="+- G12 G23 G22"/>
                    <a:gd name="G25" fmla="+- G22 G23 G11"/>
                    <a:gd name="G26" fmla="cos 10800 -1740968"/>
                    <a:gd name="G27" fmla="sin 10800 -1740968"/>
                    <a:gd name="G28" fmla="cos 7656 -1740968"/>
                    <a:gd name="G29" fmla="sin 7656 -1740968"/>
                    <a:gd name="G30" fmla="+- G26 10800 0"/>
                    <a:gd name="G31" fmla="+- G27 10800 0"/>
                    <a:gd name="G32" fmla="+- G28 10800 0"/>
                    <a:gd name="G33" fmla="+- G29 10800 0"/>
                    <a:gd name="G34" fmla="+- G19 5400 0"/>
                    <a:gd name="G35" fmla="cos G34 11796480"/>
                    <a:gd name="G36" fmla="sin G34 11796480"/>
                    <a:gd name="G37" fmla="+/ 11796480 -1740968 2"/>
                    <a:gd name="T2" fmla="*/ 180 256 1"/>
                    <a:gd name="T3" fmla="*/ 0 256 1"/>
                    <a:gd name="G38" fmla="+- G37 T2 T3"/>
                    <a:gd name="G39" fmla="?: G2 G37 G38"/>
                    <a:gd name="G40" fmla="cos 10800 G39"/>
                    <a:gd name="G41" fmla="sin 10800 G39"/>
                    <a:gd name="G42" fmla="cos 7656 G39"/>
                    <a:gd name="G43" fmla="sin 7656 G39"/>
                    <a:gd name="G44" fmla="+- G40 10800 0"/>
                    <a:gd name="G45" fmla="+- G41 10800 0"/>
                    <a:gd name="G46" fmla="+- G42 10800 0"/>
                    <a:gd name="G47" fmla="+- G43 10800 0"/>
                    <a:gd name="G48" fmla="+- G35 10800 0"/>
                    <a:gd name="G49" fmla="+- G36 10800 0"/>
                    <a:gd name="T4" fmla="*/ 8318 w 21600"/>
                    <a:gd name="T5" fmla="*/ 288 h 21600"/>
                    <a:gd name="T6" fmla="*/ 1572 w 21600"/>
                    <a:gd name="T7" fmla="*/ 10800 h 21600"/>
                    <a:gd name="T8" fmla="*/ 9041 w 21600"/>
                    <a:gd name="T9" fmla="*/ 3348 h 21600"/>
                    <a:gd name="T10" fmla="*/ 22874 w 21600"/>
                    <a:gd name="T11" fmla="*/ 4762 h 21600"/>
                    <a:gd name="T12" fmla="*/ 20963 w 21600"/>
                    <a:gd name="T13" fmla="*/ 10494 h 21600"/>
                    <a:gd name="T14" fmla="*/ 15232 w 21600"/>
                    <a:gd name="T15" fmla="*/ 858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17647" y="7376"/>
                      </a:moveTo>
                      <a:cubicBezTo>
                        <a:pt x="16350" y="4782"/>
                        <a:pt x="13699" y="3144"/>
                        <a:pt x="10800" y="3144"/>
                      </a:cubicBezTo>
                      <a:cubicBezTo>
                        <a:pt x="6571" y="3144"/>
                        <a:pt x="3144" y="6571"/>
                        <a:pt x="3144" y="10800"/>
                      </a:cubicBezTo>
                      <a:lnTo>
                        <a:pt x="0" y="10800"/>
                      </a:ln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4890" y="-1"/>
                        <a:pt x="18630" y="2311"/>
                        <a:pt x="20459" y="5970"/>
                      </a:cubicBezTo>
                      <a:lnTo>
                        <a:pt x="22874" y="4762"/>
                      </a:lnTo>
                      <a:lnTo>
                        <a:pt x="20963" y="10494"/>
                      </a:lnTo>
                      <a:lnTo>
                        <a:pt x="15232" y="8583"/>
                      </a:lnTo>
                      <a:lnTo>
                        <a:pt x="17647" y="737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AutoShape 61"/>
                <p:cNvSpPr>
                  <a:spLocks noChangeArrowheads="1"/>
                </p:cNvSpPr>
                <p:nvPr/>
              </p:nvSpPr>
              <p:spPr bwMode="auto">
                <a:xfrm flipV="1">
                  <a:off x="7528783" y="5302764"/>
                  <a:ext cx="437236" cy="358773"/>
                </a:xfrm>
                <a:custGeom>
                  <a:avLst/>
                  <a:gdLst>
                    <a:gd name="G0" fmla="+- -1740968 0 0"/>
                    <a:gd name="G1" fmla="+- 11796480 0 0"/>
                    <a:gd name="G2" fmla="+- -1740968 0 11796480"/>
                    <a:gd name="G3" fmla="+- 10800 0 0"/>
                    <a:gd name="G4" fmla="+- 0 0 -1740968"/>
                    <a:gd name="T0" fmla="*/ 360 256 1"/>
                    <a:gd name="T1" fmla="*/ 0 256 1"/>
                    <a:gd name="G5" fmla="+- G2 T0 T1"/>
                    <a:gd name="G6" fmla="?: G2 G2 G5"/>
                    <a:gd name="G7" fmla="+- 0 0 G6"/>
                    <a:gd name="G8" fmla="+- 7656 0 0"/>
                    <a:gd name="G9" fmla="+- 0 0 11796480"/>
                    <a:gd name="G10" fmla="+- 7656 0 2700"/>
                    <a:gd name="G11" fmla="cos G10 -1740968"/>
                    <a:gd name="G12" fmla="sin G10 -1740968"/>
                    <a:gd name="G13" fmla="cos 13500 -1740968"/>
                    <a:gd name="G14" fmla="sin 13500 -1740968"/>
                    <a:gd name="G15" fmla="+- G11 10800 0"/>
                    <a:gd name="G16" fmla="+- G12 10800 0"/>
                    <a:gd name="G17" fmla="+- G13 10800 0"/>
                    <a:gd name="G18" fmla="+- G14 10800 0"/>
                    <a:gd name="G19" fmla="*/ 7656 1 2"/>
                    <a:gd name="G20" fmla="+- G19 5400 0"/>
                    <a:gd name="G21" fmla="cos G20 -1740968"/>
                    <a:gd name="G22" fmla="sin G20 -1740968"/>
                    <a:gd name="G23" fmla="+- G21 10800 0"/>
                    <a:gd name="G24" fmla="+- G12 G23 G22"/>
                    <a:gd name="G25" fmla="+- G22 G23 G11"/>
                    <a:gd name="G26" fmla="cos 10800 -1740968"/>
                    <a:gd name="G27" fmla="sin 10800 -1740968"/>
                    <a:gd name="G28" fmla="cos 7656 -1740968"/>
                    <a:gd name="G29" fmla="sin 7656 -1740968"/>
                    <a:gd name="G30" fmla="+- G26 10800 0"/>
                    <a:gd name="G31" fmla="+- G27 10800 0"/>
                    <a:gd name="G32" fmla="+- G28 10800 0"/>
                    <a:gd name="G33" fmla="+- G29 10800 0"/>
                    <a:gd name="G34" fmla="+- G19 5400 0"/>
                    <a:gd name="G35" fmla="cos G34 11796480"/>
                    <a:gd name="G36" fmla="sin G34 11796480"/>
                    <a:gd name="G37" fmla="+/ 11796480 -1740968 2"/>
                    <a:gd name="T2" fmla="*/ 180 256 1"/>
                    <a:gd name="T3" fmla="*/ 0 256 1"/>
                    <a:gd name="G38" fmla="+- G37 T2 T3"/>
                    <a:gd name="G39" fmla="?: G2 G37 G38"/>
                    <a:gd name="G40" fmla="cos 10800 G39"/>
                    <a:gd name="G41" fmla="sin 10800 G39"/>
                    <a:gd name="G42" fmla="cos 7656 G39"/>
                    <a:gd name="G43" fmla="sin 7656 G39"/>
                    <a:gd name="G44" fmla="+- G40 10800 0"/>
                    <a:gd name="G45" fmla="+- G41 10800 0"/>
                    <a:gd name="G46" fmla="+- G42 10800 0"/>
                    <a:gd name="G47" fmla="+- G43 10800 0"/>
                    <a:gd name="G48" fmla="+- G35 10800 0"/>
                    <a:gd name="G49" fmla="+- G36 10800 0"/>
                    <a:gd name="T4" fmla="*/ 8318 w 21600"/>
                    <a:gd name="T5" fmla="*/ 288 h 21600"/>
                    <a:gd name="T6" fmla="*/ 1572 w 21600"/>
                    <a:gd name="T7" fmla="*/ 10800 h 21600"/>
                    <a:gd name="T8" fmla="*/ 9041 w 21600"/>
                    <a:gd name="T9" fmla="*/ 3348 h 21600"/>
                    <a:gd name="T10" fmla="*/ 22874 w 21600"/>
                    <a:gd name="T11" fmla="*/ 4762 h 21600"/>
                    <a:gd name="T12" fmla="*/ 20963 w 21600"/>
                    <a:gd name="T13" fmla="*/ 10494 h 21600"/>
                    <a:gd name="T14" fmla="*/ 15232 w 21600"/>
                    <a:gd name="T15" fmla="*/ 858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17647" y="7376"/>
                      </a:moveTo>
                      <a:cubicBezTo>
                        <a:pt x="16350" y="4782"/>
                        <a:pt x="13699" y="3144"/>
                        <a:pt x="10800" y="3144"/>
                      </a:cubicBezTo>
                      <a:cubicBezTo>
                        <a:pt x="6571" y="3144"/>
                        <a:pt x="3144" y="6571"/>
                        <a:pt x="3144" y="10800"/>
                      </a:cubicBezTo>
                      <a:lnTo>
                        <a:pt x="0" y="10800"/>
                      </a:ln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4890" y="-1"/>
                        <a:pt x="18630" y="2311"/>
                        <a:pt x="20459" y="5970"/>
                      </a:cubicBezTo>
                      <a:lnTo>
                        <a:pt x="22874" y="4762"/>
                      </a:lnTo>
                      <a:lnTo>
                        <a:pt x="20963" y="10494"/>
                      </a:lnTo>
                      <a:lnTo>
                        <a:pt x="15232" y="8583"/>
                      </a:lnTo>
                      <a:lnTo>
                        <a:pt x="17647" y="737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AutoShape 62"/>
                <p:cNvSpPr>
                  <a:spLocks noChangeArrowheads="1"/>
                </p:cNvSpPr>
                <p:nvPr/>
              </p:nvSpPr>
              <p:spPr bwMode="auto">
                <a:xfrm>
                  <a:off x="6278427" y="2752111"/>
                  <a:ext cx="540527" cy="580604"/>
                </a:xfrm>
                <a:custGeom>
                  <a:avLst/>
                  <a:gdLst>
                    <a:gd name="G0" fmla="+- -186535 0 0"/>
                    <a:gd name="G1" fmla="+- -9356619 0 0"/>
                    <a:gd name="G2" fmla="+- -186535 0 -9356619"/>
                    <a:gd name="G3" fmla="+- 10800 0 0"/>
                    <a:gd name="G4" fmla="+- 0 0 -186535"/>
                    <a:gd name="T0" fmla="*/ 360 256 1"/>
                    <a:gd name="T1" fmla="*/ 0 256 1"/>
                    <a:gd name="G5" fmla="+- G2 T0 T1"/>
                    <a:gd name="G6" fmla="?: G2 G2 G5"/>
                    <a:gd name="G7" fmla="+- 0 0 G6"/>
                    <a:gd name="G8" fmla="+- 8699 0 0"/>
                    <a:gd name="G9" fmla="+- 0 0 -9356619"/>
                    <a:gd name="G10" fmla="+- 8699 0 2700"/>
                    <a:gd name="G11" fmla="cos G10 -186535"/>
                    <a:gd name="G12" fmla="sin G10 -186535"/>
                    <a:gd name="G13" fmla="cos 13500 -186535"/>
                    <a:gd name="G14" fmla="sin 13500 -186535"/>
                    <a:gd name="G15" fmla="+- G11 10800 0"/>
                    <a:gd name="G16" fmla="+- G12 10800 0"/>
                    <a:gd name="G17" fmla="+- G13 10800 0"/>
                    <a:gd name="G18" fmla="+- G14 10800 0"/>
                    <a:gd name="G19" fmla="*/ 8699 1 2"/>
                    <a:gd name="G20" fmla="+- G19 5400 0"/>
                    <a:gd name="G21" fmla="cos G20 -186535"/>
                    <a:gd name="G22" fmla="sin G20 -186535"/>
                    <a:gd name="G23" fmla="+- G21 10800 0"/>
                    <a:gd name="G24" fmla="+- G12 G23 G22"/>
                    <a:gd name="G25" fmla="+- G22 G23 G11"/>
                    <a:gd name="G26" fmla="cos 10800 -186535"/>
                    <a:gd name="G27" fmla="sin 10800 -186535"/>
                    <a:gd name="G28" fmla="cos 8699 -186535"/>
                    <a:gd name="G29" fmla="sin 8699 -186535"/>
                    <a:gd name="G30" fmla="+- G26 10800 0"/>
                    <a:gd name="G31" fmla="+- G27 10800 0"/>
                    <a:gd name="G32" fmla="+- G28 10800 0"/>
                    <a:gd name="G33" fmla="+- G29 10800 0"/>
                    <a:gd name="G34" fmla="+- G19 5400 0"/>
                    <a:gd name="G35" fmla="cos G34 -9356619"/>
                    <a:gd name="G36" fmla="sin G34 -9356619"/>
                    <a:gd name="G37" fmla="+/ -9356619 -186535 2"/>
                    <a:gd name="T2" fmla="*/ 180 256 1"/>
                    <a:gd name="T3" fmla="*/ 0 256 1"/>
                    <a:gd name="G38" fmla="+- G37 T2 T3"/>
                    <a:gd name="G39" fmla="?: G2 G37 G38"/>
                    <a:gd name="G40" fmla="cos 10800 G39"/>
                    <a:gd name="G41" fmla="sin 10800 G39"/>
                    <a:gd name="G42" fmla="cos 8699 G39"/>
                    <a:gd name="G43" fmla="sin 8699 G39"/>
                    <a:gd name="G44" fmla="+- G40 10800 0"/>
                    <a:gd name="G45" fmla="+- G41 10800 0"/>
                    <a:gd name="G46" fmla="+- G42 10800 0"/>
                    <a:gd name="G47" fmla="+- G43 10800 0"/>
                    <a:gd name="G48" fmla="+- G35 10800 0"/>
                    <a:gd name="G49" fmla="+- G36 10800 0"/>
                    <a:gd name="T4" fmla="*/ 13992 w 21600"/>
                    <a:gd name="T5" fmla="*/ 482 h 21600"/>
                    <a:gd name="T6" fmla="*/ 3036 w 21600"/>
                    <a:gd name="T7" fmla="*/ 4901 h 21600"/>
                    <a:gd name="T8" fmla="*/ 13371 w 21600"/>
                    <a:gd name="T9" fmla="*/ 2489 h 21600"/>
                    <a:gd name="T10" fmla="*/ 24283 w 21600"/>
                    <a:gd name="T11" fmla="*/ 10129 h 21600"/>
                    <a:gd name="T12" fmla="*/ 20724 w 21600"/>
                    <a:gd name="T13" fmla="*/ 14061 h 21600"/>
                    <a:gd name="T14" fmla="*/ 16791 w 21600"/>
                    <a:gd name="T15" fmla="*/ 10502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19488" y="10368"/>
                      </a:moveTo>
                      <a:cubicBezTo>
                        <a:pt x="19258" y="5737"/>
                        <a:pt x="15436" y="2101"/>
                        <a:pt x="10800" y="2101"/>
                      </a:cubicBezTo>
                      <a:cubicBezTo>
                        <a:pt x="8081" y="2100"/>
                        <a:pt x="5518" y="3372"/>
                        <a:pt x="3873" y="5537"/>
                      </a:cubicBezTo>
                      <a:lnTo>
                        <a:pt x="2200" y="4265"/>
                      </a:lnTo>
                      <a:cubicBezTo>
                        <a:pt x="4243" y="1578"/>
                        <a:pt x="7424" y="-1"/>
                        <a:pt x="10800" y="0"/>
                      </a:cubicBezTo>
                      <a:cubicBezTo>
                        <a:pt x="16556" y="0"/>
                        <a:pt x="21300" y="4514"/>
                        <a:pt x="21586" y="10263"/>
                      </a:cubicBezTo>
                      <a:lnTo>
                        <a:pt x="24283" y="10129"/>
                      </a:lnTo>
                      <a:lnTo>
                        <a:pt x="20724" y="14061"/>
                      </a:lnTo>
                      <a:lnTo>
                        <a:pt x="16791" y="10502"/>
                      </a:lnTo>
                      <a:lnTo>
                        <a:pt x="19488" y="1036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AutoShape 63"/>
                <p:cNvSpPr>
                  <a:spLocks noChangeArrowheads="1"/>
                </p:cNvSpPr>
                <p:nvPr/>
              </p:nvSpPr>
              <p:spPr bwMode="auto">
                <a:xfrm rot="19068053" flipH="1" flipV="1">
                  <a:off x="6251245" y="5273133"/>
                  <a:ext cx="540527" cy="580604"/>
                </a:xfrm>
                <a:custGeom>
                  <a:avLst/>
                  <a:gdLst>
                    <a:gd name="G0" fmla="+- -186535 0 0"/>
                    <a:gd name="G1" fmla="+- -9356619 0 0"/>
                    <a:gd name="G2" fmla="+- -186535 0 -9356619"/>
                    <a:gd name="G3" fmla="+- 10800 0 0"/>
                    <a:gd name="G4" fmla="+- 0 0 -186535"/>
                    <a:gd name="T0" fmla="*/ 360 256 1"/>
                    <a:gd name="T1" fmla="*/ 0 256 1"/>
                    <a:gd name="G5" fmla="+- G2 T0 T1"/>
                    <a:gd name="G6" fmla="?: G2 G2 G5"/>
                    <a:gd name="G7" fmla="+- 0 0 G6"/>
                    <a:gd name="G8" fmla="+- 8699 0 0"/>
                    <a:gd name="G9" fmla="+- 0 0 -9356619"/>
                    <a:gd name="G10" fmla="+- 8699 0 2700"/>
                    <a:gd name="G11" fmla="cos G10 -186535"/>
                    <a:gd name="G12" fmla="sin G10 -186535"/>
                    <a:gd name="G13" fmla="cos 13500 -186535"/>
                    <a:gd name="G14" fmla="sin 13500 -186535"/>
                    <a:gd name="G15" fmla="+- G11 10800 0"/>
                    <a:gd name="G16" fmla="+- G12 10800 0"/>
                    <a:gd name="G17" fmla="+- G13 10800 0"/>
                    <a:gd name="G18" fmla="+- G14 10800 0"/>
                    <a:gd name="G19" fmla="*/ 8699 1 2"/>
                    <a:gd name="G20" fmla="+- G19 5400 0"/>
                    <a:gd name="G21" fmla="cos G20 -186535"/>
                    <a:gd name="G22" fmla="sin G20 -186535"/>
                    <a:gd name="G23" fmla="+- G21 10800 0"/>
                    <a:gd name="G24" fmla="+- G12 G23 G22"/>
                    <a:gd name="G25" fmla="+- G22 G23 G11"/>
                    <a:gd name="G26" fmla="cos 10800 -186535"/>
                    <a:gd name="G27" fmla="sin 10800 -186535"/>
                    <a:gd name="G28" fmla="cos 8699 -186535"/>
                    <a:gd name="G29" fmla="sin 8699 -186535"/>
                    <a:gd name="G30" fmla="+- G26 10800 0"/>
                    <a:gd name="G31" fmla="+- G27 10800 0"/>
                    <a:gd name="G32" fmla="+- G28 10800 0"/>
                    <a:gd name="G33" fmla="+- G29 10800 0"/>
                    <a:gd name="G34" fmla="+- G19 5400 0"/>
                    <a:gd name="G35" fmla="cos G34 -9356619"/>
                    <a:gd name="G36" fmla="sin G34 -9356619"/>
                    <a:gd name="G37" fmla="+/ -9356619 -186535 2"/>
                    <a:gd name="T2" fmla="*/ 180 256 1"/>
                    <a:gd name="T3" fmla="*/ 0 256 1"/>
                    <a:gd name="G38" fmla="+- G37 T2 T3"/>
                    <a:gd name="G39" fmla="?: G2 G37 G38"/>
                    <a:gd name="G40" fmla="cos 10800 G39"/>
                    <a:gd name="G41" fmla="sin 10800 G39"/>
                    <a:gd name="G42" fmla="cos 8699 G39"/>
                    <a:gd name="G43" fmla="sin 8699 G39"/>
                    <a:gd name="G44" fmla="+- G40 10800 0"/>
                    <a:gd name="G45" fmla="+- G41 10800 0"/>
                    <a:gd name="G46" fmla="+- G42 10800 0"/>
                    <a:gd name="G47" fmla="+- G43 10800 0"/>
                    <a:gd name="G48" fmla="+- G35 10800 0"/>
                    <a:gd name="G49" fmla="+- G36 10800 0"/>
                    <a:gd name="T4" fmla="*/ 13992 w 21600"/>
                    <a:gd name="T5" fmla="*/ 482 h 21600"/>
                    <a:gd name="T6" fmla="*/ 3036 w 21600"/>
                    <a:gd name="T7" fmla="*/ 4901 h 21600"/>
                    <a:gd name="T8" fmla="*/ 13371 w 21600"/>
                    <a:gd name="T9" fmla="*/ 2489 h 21600"/>
                    <a:gd name="T10" fmla="*/ 24283 w 21600"/>
                    <a:gd name="T11" fmla="*/ 10129 h 21600"/>
                    <a:gd name="T12" fmla="*/ 20724 w 21600"/>
                    <a:gd name="T13" fmla="*/ 14061 h 21600"/>
                    <a:gd name="T14" fmla="*/ 16791 w 21600"/>
                    <a:gd name="T15" fmla="*/ 10502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19488" y="10368"/>
                      </a:moveTo>
                      <a:cubicBezTo>
                        <a:pt x="19258" y="5737"/>
                        <a:pt x="15436" y="2101"/>
                        <a:pt x="10800" y="2101"/>
                      </a:cubicBezTo>
                      <a:cubicBezTo>
                        <a:pt x="8081" y="2100"/>
                        <a:pt x="5518" y="3372"/>
                        <a:pt x="3873" y="5537"/>
                      </a:cubicBezTo>
                      <a:lnTo>
                        <a:pt x="2200" y="4265"/>
                      </a:lnTo>
                      <a:cubicBezTo>
                        <a:pt x="4243" y="1578"/>
                        <a:pt x="7424" y="-1"/>
                        <a:pt x="10800" y="0"/>
                      </a:cubicBezTo>
                      <a:cubicBezTo>
                        <a:pt x="16556" y="0"/>
                        <a:pt x="21300" y="4514"/>
                        <a:pt x="21586" y="10263"/>
                      </a:cubicBezTo>
                      <a:lnTo>
                        <a:pt x="24283" y="10129"/>
                      </a:lnTo>
                      <a:lnTo>
                        <a:pt x="20724" y="14061"/>
                      </a:lnTo>
                      <a:lnTo>
                        <a:pt x="16791" y="10502"/>
                      </a:lnTo>
                      <a:lnTo>
                        <a:pt x="19488" y="1036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AutoShape 64"/>
                <p:cNvSpPr>
                  <a:spLocks noChangeArrowheads="1"/>
                </p:cNvSpPr>
                <p:nvPr/>
              </p:nvSpPr>
              <p:spPr bwMode="auto">
                <a:xfrm rot="20989521" flipH="1">
                  <a:off x="1444752" y="2723281"/>
                  <a:ext cx="540527" cy="580604"/>
                </a:xfrm>
                <a:custGeom>
                  <a:avLst/>
                  <a:gdLst>
                    <a:gd name="G0" fmla="+- -186535 0 0"/>
                    <a:gd name="G1" fmla="+- -9356619 0 0"/>
                    <a:gd name="G2" fmla="+- -186535 0 -9356619"/>
                    <a:gd name="G3" fmla="+- 10800 0 0"/>
                    <a:gd name="G4" fmla="+- 0 0 -186535"/>
                    <a:gd name="T0" fmla="*/ 360 256 1"/>
                    <a:gd name="T1" fmla="*/ 0 256 1"/>
                    <a:gd name="G5" fmla="+- G2 T0 T1"/>
                    <a:gd name="G6" fmla="?: G2 G2 G5"/>
                    <a:gd name="G7" fmla="+- 0 0 G6"/>
                    <a:gd name="G8" fmla="+- 8699 0 0"/>
                    <a:gd name="G9" fmla="+- 0 0 -9356619"/>
                    <a:gd name="G10" fmla="+- 8699 0 2700"/>
                    <a:gd name="G11" fmla="cos G10 -186535"/>
                    <a:gd name="G12" fmla="sin G10 -186535"/>
                    <a:gd name="G13" fmla="cos 13500 -186535"/>
                    <a:gd name="G14" fmla="sin 13500 -186535"/>
                    <a:gd name="G15" fmla="+- G11 10800 0"/>
                    <a:gd name="G16" fmla="+- G12 10800 0"/>
                    <a:gd name="G17" fmla="+- G13 10800 0"/>
                    <a:gd name="G18" fmla="+- G14 10800 0"/>
                    <a:gd name="G19" fmla="*/ 8699 1 2"/>
                    <a:gd name="G20" fmla="+- G19 5400 0"/>
                    <a:gd name="G21" fmla="cos G20 -186535"/>
                    <a:gd name="G22" fmla="sin G20 -186535"/>
                    <a:gd name="G23" fmla="+- G21 10800 0"/>
                    <a:gd name="G24" fmla="+- G12 G23 G22"/>
                    <a:gd name="G25" fmla="+- G22 G23 G11"/>
                    <a:gd name="G26" fmla="cos 10800 -186535"/>
                    <a:gd name="G27" fmla="sin 10800 -186535"/>
                    <a:gd name="G28" fmla="cos 8699 -186535"/>
                    <a:gd name="G29" fmla="sin 8699 -186535"/>
                    <a:gd name="G30" fmla="+- G26 10800 0"/>
                    <a:gd name="G31" fmla="+- G27 10800 0"/>
                    <a:gd name="G32" fmla="+- G28 10800 0"/>
                    <a:gd name="G33" fmla="+- G29 10800 0"/>
                    <a:gd name="G34" fmla="+- G19 5400 0"/>
                    <a:gd name="G35" fmla="cos G34 -9356619"/>
                    <a:gd name="G36" fmla="sin G34 -9356619"/>
                    <a:gd name="G37" fmla="+/ -9356619 -186535 2"/>
                    <a:gd name="T2" fmla="*/ 180 256 1"/>
                    <a:gd name="T3" fmla="*/ 0 256 1"/>
                    <a:gd name="G38" fmla="+- G37 T2 T3"/>
                    <a:gd name="G39" fmla="?: G2 G37 G38"/>
                    <a:gd name="G40" fmla="cos 10800 G39"/>
                    <a:gd name="G41" fmla="sin 10800 G39"/>
                    <a:gd name="G42" fmla="cos 8699 G39"/>
                    <a:gd name="G43" fmla="sin 8699 G39"/>
                    <a:gd name="G44" fmla="+- G40 10800 0"/>
                    <a:gd name="G45" fmla="+- G41 10800 0"/>
                    <a:gd name="G46" fmla="+- G42 10800 0"/>
                    <a:gd name="G47" fmla="+- G43 10800 0"/>
                    <a:gd name="G48" fmla="+- G35 10800 0"/>
                    <a:gd name="G49" fmla="+- G36 10800 0"/>
                    <a:gd name="T4" fmla="*/ 13992 w 21600"/>
                    <a:gd name="T5" fmla="*/ 482 h 21600"/>
                    <a:gd name="T6" fmla="*/ 3036 w 21600"/>
                    <a:gd name="T7" fmla="*/ 4901 h 21600"/>
                    <a:gd name="T8" fmla="*/ 13371 w 21600"/>
                    <a:gd name="T9" fmla="*/ 2489 h 21600"/>
                    <a:gd name="T10" fmla="*/ 24283 w 21600"/>
                    <a:gd name="T11" fmla="*/ 10129 h 21600"/>
                    <a:gd name="T12" fmla="*/ 20724 w 21600"/>
                    <a:gd name="T13" fmla="*/ 14061 h 21600"/>
                    <a:gd name="T14" fmla="*/ 16791 w 21600"/>
                    <a:gd name="T15" fmla="*/ 10502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19488" y="10368"/>
                      </a:moveTo>
                      <a:cubicBezTo>
                        <a:pt x="19258" y="5737"/>
                        <a:pt x="15436" y="2101"/>
                        <a:pt x="10800" y="2101"/>
                      </a:cubicBezTo>
                      <a:cubicBezTo>
                        <a:pt x="8081" y="2100"/>
                        <a:pt x="5518" y="3372"/>
                        <a:pt x="3873" y="5537"/>
                      </a:cubicBezTo>
                      <a:lnTo>
                        <a:pt x="2200" y="4265"/>
                      </a:lnTo>
                      <a:cubicBezTo>
                        <a:pt x="4243" y="1578"/>
                        <a:pt x="7424" y="-1"/>
                        <a:pt x="10800" y="0"/>
                      </a:cubicBezTo>
                      <a:cubicBezTo>
                        <a:pt x="16556" y="0"/>
                        <a:pt x="21300" y="4514"/>
                        <a:pt x="21586" y="10263"/>
                      </a:cubicBezTo>
                      <a:lnTo>
                        <a:pt x="24283" y="10129"/>
                      </a:lnTo>
                      <a:lnTo>
                        <a:pt x="20724" y="14061"/>
                      </a:lnTo>
                      <a:lnTo>
                        <a:pt x="16791" y="10502"/>
                      </a:lnTo>
                      <a:lnTo>
                        <a:pt x="19488" y="1036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AutoShape 65"/>
                <p:cNvSpPr>
                  <a:spLocks noChangeArrowheads="1"/>
                </p:cNvSpPr>
                <p:nvPr/>
              </p:nvSpPr>
              <p:spPr bwMode="auto">
                <a:xfrm rot="2183498" flipV="1">
                  <a:off x="1503775" y="5277938"/>
                  <a:ext cx="540527" cy="580604"/>
                </a:xfrm>
                <a:custGeom>
                  <a:avLst/>
                  <a:gdLst>
                    <a:gd name="G0" fmla="+- -186535 0 0"/>
                    <a:gd name="G1" fmla="+- -9356619 0 0"/>
                    <a:gd name="G2" fmla="+- -186535 0 -9356619"/>
                    <a:gd name="G3" fmla="+- 10800 0 0"/>
                    <a:gd name="G4" fmla="+- 0 0 -186535"/>
                    <a:gd name="T0" fmla="*/ 360 256 1"/>
                    <a:gd name="T1" fmla="*/ 0 256 1"/>
                    <a:gd name="G5" fmla="+- G2 T0 T1"/>
                    <a:gd name="G6" fmla="?: G2 G2 G5"/>
                    <a:gd name="G7" fmla="+- 0 0 G6"/>
                    <a:gd name="G8" fmla="+- 8699 0 0"/>
                    <a:gd name="G9" fmla="+- 0 0 -9356619"/>
                    <a:gd name="G10" fmla="+- 8699 0 2700"/>
                    <a:gd name="G11" fmla="cos G10 -186535"/>
                    <a:gd name="G12" fmla="sin G10 -186535"/>
                    <a:gd name="G13" fmla="cos 13500 -186535"/>
                    <a:gd name="G14" fmla="sin 13500 -186535"/>
                    <a:gd name="G15" fmla="+- G11 10800 0"/>
                    <a:gd name="G16" fmla="+- G12 10800 0"/>
                    <a:gd name="G17" fmla="+- G13 10800 0"/>
                    <a:gd name="G18" fmla="+- G14 10800 0"/>
                    <a:gd name="G19" fmla="*/ 8699 1 2"/>
                    <a:gd name="G20" fmla="+- G19 5400 0"/>
                    <a:gd name="G21" fmla="cos G20 -186535"/>
                    <a:gd name="G22" fmla="sin G20 -186535"/>
                    <a:gd name="G23" fmla="+- G21 10800 0"/>
                    <a:gd name="G24" fmla="+- G12 G23 G22"/>
                    <a:gd name="G25" fmla="+- G22 G23 G11"/>
                    <a:gd name="G26" fmla="cos 10800 -186535"/>
                    <a:gd name="G27" fmla="sin 10800 -186535"/>
                    <a:gd name="G28" fmla="cos 8699 -186535"/>
                    <a:gd name="G29" fmla="sin 8699 -186535"/>
                    <a:gd name="G30" fmla="+- G26 10800 0"/>
                    <a:gd name="G31" fmla="+- G27 10800 0"/>
                    <a:gd name="G32" fmla="+- G28 10800 0"/>
                    <a:gd name="G33" fmla="+- G29 10800 0"/>
                    <a:gd name="G34" fmla="+- G19 5400 0"/>
                    <a:gd name="G35" fmla="cos G34 -9356619"/>
                    <a:gd name="G36" fmla="sin G34 -9356619"/>
                    <a:gd name="G37" fmla="+/ -9356619 -186535 2"/>
                    <a:gd name="T2" fmla="*/ 180 256 1"/>
                    <a:gd name="T3" fmla="*/ 0 256 1"/>
                    <a:gd name="G38" fmla="+- G37 T2 T3"/>
                    <a:gd name="G39" fmla="?: G2 G37 G38"/>
                    <a:gd name="G40" fmla="cos 10800 G39"/>
                    <a:gd name="G41" fmla="sin 10800 G39"/>
                    <a:gd name="G42" fmla="cos 8699 G39"/>
                    <a:gd name="G43" fmla="sin 8699 G39"/>
                    <a:gd name="G44" fmla="+- G40 10800 0"/>
                    <a:gd name="G45" fmla="+- G41 10800 0"/>
                    <a:gd name="G46" fmla="+- G42 10800 0"/>
                    <a:gd name="G47" fmla="+- G43 10800 0"/>
                    <a:gd name="G48" fmla="+- G35 10800 0"/>
                    <a:gd name="G49" fmla="+- G36 10800 0"/>
                    <a:gd name="T4" fmla="*/ 13992 w 21600"/>
                    <a:gd name="T5" fmla="*/ 482 h 21600"/>
                    <a:gd name="T6" fmla="*/ 3036 w 21600"/>
                    <a:gd name="T7" fmla="*/ 4901 h 21600"/>
                    <a:gd name="T8" fmla="*/ 13371 w 21600"/>
                    <a:gd name="T9" fmla="*/ 2489 h 21600"/>
                    <a:gd name="T10" fmla="*/ 24283 w 21600"/>
                    <a:gd name="T11" fmla="*/ 10129 h 21600"/>
                    <a:gd name="T12" fmla="*/ 20724 w 21600"/>
                    <a:gd name="T13" fmla="*/ 14061 h 21600"/>
                    <a:gd name="T14" fmla="*/ 16791 w 21600"/>
                    <a:gd name="T15" fmla="*/ 10502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19488" y="10368"/>
                      </a:moveTo>
                      <a:cubicBezTo>
                        <a:pt x="19258" y="5737"/>
                        <a:pt x="15436" y="2101"/>
                        <a:pt x="10800" y="2101"/>
                      </a:cubicBezTo>
                      <a:cubicBezTo>
                        <a:pt x="8081" y="2100"/>
                        <a:pt x="5518" y="3372"/>
                        <a:pt x="3873" y="5537"/>
                      </a:cubicBezTo>
                      <a:lnTo>
                        <a:pt x="2200" y="4265"/>
                      </a:lnTo>
                      <a:cubicBezTo>
                        <a:pt x="4243" y="1578"/>
                        <a:pt x="7424" y="-1"/>
                        <a:pt x="10800" y="0"/>
                      </a:cubicBezTo>
                      <a:cubicBezTo>
                        <a:pt x="16556" y="0"/>
                        <a:pt x="21300" y="4514"/>
                        <a:pt x="21586" y="10263"/>
                      </a:cubicBezTo>
                      <a:lnTo>
                        <a:pt x="24283" y="10129"/>
                      </a:lnTo>
                      <a:lnTo>
                        <a:pt x="20724" y="14061"/>
                      </a:lnTo>
                      <a:lnTo>
                        <a:pt x="16791" y="10502"/>
                      </a:lnTo>
                      <a:lnTo>
                        <a:pt x="19488" y="1036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9" name="Text Box 55"/>
              <p:cNvSpPr txBox="1">
                <a:spLocks noChangeArrowheads="1"/>
              </p:cNvSpPr>
              <p:nvPr/>
            </p:nvSpPr>
            <p:spPr bwMode="auto">
              <a:xfrm>
                <a:off x="6618586" y="4271499"/>
                <a:ext cx="2398975" cy="6630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recovery/recompression transport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Text Box 31"/>
            <p:cNvSpPr txBox="1">
              <a:spLocks noChangeArrowheads="1"/>
            </p:cNvSpPr>
            <p:nvPr/>
          </p:nvSpPr>
          <p:spPr bwMode="auto">
            <a:xfrm>
              <a:off x="8475481" y="3384933"/>
              <a:ext cx="844185" cy="338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injector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32"/>
            <p:cNvSpPr txBox="1">
              <a:spLocks noChangeArrowheads="1"/>
            </p:cNvSpPr>
            <p:nvPr/>
          </p:nvSpPr>
          <p:spPr bwMode="auto">
            <a:xfrm>
              <a:off x="8475481" y="1770054"/>
              <a:ext cx="740894" cy="338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dump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68639" y="4982337"/>
            <a:ext cx="2405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Dimensions in meters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00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Feasibility of the FEL as a </a:t>
            </a:r>
            <a:r>
              <a:rPr lang="en-US" dirty="0"/>
              <a:t>T</a:t>
            </a:r>
            <a:r>
              <a:rPr lang="en-US" dirty="0" smtClean="0"/>
              <a:t>est Facility </a:t>
            </a:r>
            <a:endParaRPr lang="en-US" dirty="0"/>
          </a:p>
        </p:txBody>
      </p: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9605961"/>
              </p:ext>
            </p:extLst>
          </p:nvPr>
        </p:nvGraphicFramePr>
        <p:xfrm>
          <a:off x="1521073" y="1195136"/>
          <a:ext cx="5703799" cy="189875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228399"/>
                <a:gridCol w="1101956"/>
                <a:gridCol w="1101956"/>
                <a:gridCol w="1271488"/>
              </a:tblGrid>
              <a:tr h="8137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JLAB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FEL-ERL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MEIC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Cooler </a:t>
                      </a:r>
                      <a:r>
                        <a:rPr lang="en-US" sz="15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ERL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1-100 turns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</a:tr>
              <a:tr h="271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Energy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MeV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80-210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10-54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</a:tr>
              <a:tr h="271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Bunch charge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pC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250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2000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</a:tr>
              <a:tr h="271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Bunch frequency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MHz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750-7.5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</a:tr>
              <a:tr h="271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Gun current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mA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1500-15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3517" marR="83517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2412" y="3262964"/>
            <a:ext cx="8712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Energy range, and Frequency range are similar enough in the FEL and the MEIC Circulator Cooler Ring (CCR) to use it as a proxy.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34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ERL Circulator E-Cooler Test Facility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8746" y="1467915"/>
            <a:ext cx="9051682" cy="2127910"/>
            <a:chOff x="393895" y="1529690"/>
            <a:chExt cx="8585735" cy="201837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l="4352" r="964" b="14814"/>
            <a:stretch/>
          </p:blipFill>
          <p:spPr bwMode="auto">
            <a:xfrm>
              <a:off x="393895" y="1529690"/>
              <a:ext cx="8585735" cy="2018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Group 3"/>
            <p:cNvGrpSpPr>
              <a:grpSpLocks/>
            </p:cNvGrpSpPr>
            <p:nvPr/>
          </p:nvGrpSpPr>
          <p:grpSpPr bwMode="auto">
            <a:xfrm rot="5400000">
              <a:off x="4628118" y="1103544"/>
              <a:ext cx="142898" cy="1192666"/>
              <a:chOff x="10136" y="10884"/>
              <a:chExt cx="184" cy="896"/>
            </a:xfrm>
          </p:grpSpPr>
          <p:grpSp>
            <p:nvGrpSpPr>
              <p:cNvPr id="59" name="Group 4"/>
              <p:cNvGrpSpPr>
                <a:grpSpLocks/>
              </p:cNvGrpSpPr>
              <p:nvPr/>
            </p:nvGrpSpPr>
            <p:grpSpPr bwMode="auto">
              <a:xfrm>
                <a:off x="10160" y="10956"/>
                <a:ext cx="123" cy="127"/>
                <a:chOff x="11512" y="10648"/>
                <a:chExt cx="123" cy="99"/>
              </a:xfrm>
            </p:grpSpPr>
            <p:sp>
              <p:nvSpPr>
                <p:cNvPr id="79" name="Oval 5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0" name="Oval 6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1" name="Oval 7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2" name="Oval 8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3" name="Oval 9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60" name="Group 10"/>
              <p:cNvGrpSpPr>
                <a:grpSpLocks/>
              </p:cNvGrpSpPr>
              <p:nvPr/>
            </p:nvGrpSpPr>
            <p:grpSpPr bwMode="auto">
              <a:xfrm>
                <a:off x="10160" y="11161"/>
                <a:ext cx="123" cy="127"/>
                <a:chOff x="11512" y="10648"/>
                <a:chExt cx="123" cy="99"/>
              </a:xfrm>
            </p:grpSpPr>
            <p:sp>
              <p:nvSpPr>
                <p:cNvPr id="74" name="Oval 11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Oval 12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Oval 13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Oval 14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8" name="Oval 15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61" name="Group 16"/>
              <p:cNvGrpSpPr>
                <a:grpSpLocks/>
              </p:cNvGrpSpPr>
              <p:nvPr/>
            </p:nvGrpSpPr>
            <p:grpSpPr bwMode="auto">
              <a:xfrm>
                <a:off x="10160" y="11366"/>
                <a:ext cx="123" cy="127"/>
                <a:chOff x="11512" y="10648"/>
                <a:chExt cx="123" cy="99"/>
              </a:xfrm>
            </p:grpSpPr>
            <p:sp>
              <p:nvSpPr>
                <p:cNvPr id="69" name="Oval 17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Oval 18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Oval 19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Oval 20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Oval 21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62" name="Group 22"/>
              <p:cNvGrpSpPr>
                <a:grpSpLocks/>
              </p:cNvGrpSpPr>
              <p:nvPr/>
            </p:nvGrpSpPr>
            <p:grpSpPr bwMode="auto">
              <a:xfrm>
                <a:off x="10160" y="11572"/>
                <a:ext cx="123" cy="127"/>
                <a:chOff x="11512" y="10648"/>
                <a:chExt cx="123" cy="99"/>
              </a:xfrm>
            </p:grpSpPr>
            <p:sp>
              <p:nvSpPr>
                <p:cNvPr id="64" name="Oval 23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Oval 24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Oval 25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Oval 26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Oval 27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63" name="AutoShape 28"/>
              <p:cNvSpPr>
                <a:spLocks noChangeArrowheads="1"/>
              </p:cNvSpPr>
              <p:nvPr/>
            </p:nvSpPr>
            <p:spPr bwMode="auto">
              <a:xfrm>
                <a:off x="10136" y="10884"/>
                <a:ext cx="184" cy="89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 rot="5400000">
              <a:off x="6123543" y="1098496"/>
              <a:ext cx="142898" cy="1192666"/>
              <a:chOff x="10136" y="10884"/>
              <a:chExt cx="184" cy="896"/>
            </a:xfrm>
          </p:grpSpPr>
          <p:grpSp>
            <p:nvGrpSpPr>
              <p:cNvPr id="34" name="Group 4"/>
              <p:cNvGrpSpPr>
                <a:grpSpLocks/>
              </p:cNvGrpSpPr>
              <p:nvPr/>
            </p:nvGrpSpPr>
            <p:grpSpPr bwMode="auto">
              <a:xfrm>
                <a:off x="10160" y="10956"/>
                <a:ext cx="123" cy="127"/>
                <a:chOff x="11512" y="10648"/>
                <a:chExt cx="123" cy="99"/>
              </a:xfrm>
            </p:grpSpPr>
            <p:sp>
              <p:nvSpPr>
                <p:cNvPr id="54" name="Oval 5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Oval 6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6" name="Oval 7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7" name="Oval 8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Oval 9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35" name="Group 10"/>
              <p:cNvGrpSpPr>
                <a:grpSpLocks/>
              </p:cNvGrpSpPr>
              <p:nvPr/>
            </p:nvGrpSpPr>
            <p:grpSpPr bwMode="auto">
              <a:xfrm>
                <a:off x="10160" y="11161"/>
                <a:ext cx="123" cy="127"/>
                <a:chOff x="11512" y="10648"/>
                <a:chExt cx="123" cy="99"/>
              </a:xfrm>
            </p:grpSpPr>
            <p:sp>
              <p:nvSpPr>
                <p:cNvPr id="49" name="Oval 11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0" name="Oval 12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1" name="Oval 13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2" name="Oval 14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3" name="Oval 15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36" name="Group 16"/>
              <p:cNvGrpSpPr>
                <a:grpSpLocks/>
              </p:cNvGrpSpPr>
              <p:nvPr/>
            </p:nvGrpSpPr>
            <p:grpSpPr bwMode="auto">
              <a:xfrm>
                <a:off x="10160" y="11366"/>
                <a:ext cx="123" cy="127"/>
                <a:chOff x="11512" y="10648"/>
                <a:chExt cx="123" cy="99"/>
              </a:xfrm>
            </p:grpSpPr>
            <p:sp>
              <p:nvSpPr>
                <p:cNvPr id="44" name="Oval 17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5" name="Oval 18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6" name="Oval 19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7" name="Oval 20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8" name="Oval 21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10160" y="11572"/>
                <a:ext cx="123" cy="127"/>
                <a:chOff x="11512" y="10648"/>
                <a:chExt cx="123" cy="99"/>
              </a:xfrm>
            </p:grpSpPr>
            <p:sp>
              <p:nvSpPr>
                <p:cNvPr id="39" name="Oval 23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0" name="Oval 24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1" name="Oval 25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2" name="Oval 26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3" name="Oval 27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38" name="AutoShape 28"/>
              <p:cNvSpPr>
                <a:spLocks noChangeArrowheads="1"/>
              </p:cNvSpPr>
              <p:nvPr/>
            </p:nvSpPr>
            <p:spPr bwMode="auto">
              <a:xfrm>
                <a:off x="10136" y="10884"/>
                <a:ext cx="184" cy="89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3"/>
            <p:cNvGrpSpPr>
              <a:grpSpLocks/>
            </p:cNvGrpSpPr>
            <p:nvPr/>
          </p:nvGrpSpPr>
          <p:grpSpPr bwMode="auto">
            <a:xfrm rot="5400000">
              <a:off x="3123168" y="1093448"/>
              <a:ext cx="142898" cy="1192666"/>
              <a:chOff x="10136" y="10884"/>
              <a:chExt cx="184" cy="896"/>
            </a:xfrm>
          </p:grpSpPr>
          <p:grpSp>
            <p:nvGrpSpPr>
              <p:cNvPr id="9" name="Group 4"/>
              <p:cNvGrpSpPr>
                <a:grpSpLocks/>
              </p:cNvGrpSpPr>
              <p:nvPr/>
            </p:nvGrpSpPr>
            <p:grpSpPr bwMode="auto">
              <a:xfrm>
                <a:off x="10160" y="10956"/>
                <a:ext cx="123" cy="127"/>
                <a:chOff x="11512" y="10648"/>
                <a:chExt cx="123" cy="99"/>
              </a:xfrm>
            </p:grpSpPr>
            <p:sp>
              <p:nvSpPr>
                <p:cNvPr id="29" name="Oval 5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Oval 6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Oval 7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Oval 8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Oval 9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>
                <a:off x="10160" y="11161"/>
                <a:ext cx="123" cy="127"/>
                <a:chOff x="11512" y="10648"/>
                <a:chExt cx="123" cy="99"/>
              </a:xfrm>
            </p:grpSpPr>
            <p:sp>
              <p:nvSpPr>
                <p:cNvPr id="24" name="Oval 11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" name="Oval 12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6" name="Oval 13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Oval 14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Oval 15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1" name="Group 16"/>
              <p:cNvGrpSpPr>
                <a:grpSpLocks/>
              </p:cNvGrpSpPr>
              <p:nvPr/>
            </p:nvGrpSpPr>
            <p:grpSpPr bwMode="auto">
              <a:xfrm>
                <a:off x="10160" y="11366"/>
                <a:ext cx="123" cy="127"/>
                <a:chOff x="11512" y="10648"/>
                <a:chExt cx="123" cy="99"/>
              </a:xfrm>
            </p:grpSpPr>
            <p:sp>
              <p:nvSpPr>
                <p:cNvPr id="19" name="Oval 17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" name="Oval 18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" name="Oval 19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" name="Oval 20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Oval 21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2" name="Group 22"/>
              <p:cNvGrpSpPr>
                <a:grpSpLocks/>
              </p:cNvGrpSpPr>
              <p:nvPr/>
            </p:nvGrpSpPr>
            <p:grpSpPr bwMode="auto">
              <a:xfrm>
                <a:off x="10160" y="11572"/>
                <a:ext cx="123" cy="127"/>
                <a:chOff x="11512" y="10648"/>
                <a:chExt cx="123" cy="99"/>
              </a:xfrm>
            </p:grpSpPr>
            <p:sp>
              <p:nvSpPr>
                <p:cNvPr id="14" name="Oval 23"/>
                <p:cNvSpPr>
                  <a:spLocks noChangeArrowheads="1"/>
                </p:cNvSpPr>
                <p:nvPr/>
              </p:nvSpPr>
              <p:spPr bwMode="auto">
                <a:xfrm>
                  <a:off x="11512" y="1064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" name="Oval 24"/>
                <p:cNvSpPr>
                  <a:spLocks noChangeArrowheads="1"/>
                </p:cNvSpPr>
                <p:nvPr/>
              </p:nvSpPr>
              <p:spPr bwMode="auto">
                <a:xfrm>
                  <a:off x="11512" y="10668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Oval 25"/>
                <p:cNvSpPr>
                  <a:spLocks noChangeArrowheads="1"/>
                </p:cNvSpPr>
                <p:nvPr/>
              </p:nvSpPr>
              <p:spPr bwMode="auto">
                <a:xfrm>
                  <a:off x="11512" y="10688"/>
                  <a:ext cx="123" cy="19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" name="Oval 26"/>
                <p:cNvSpPr>
                  <a:spLocks noChangeArrowheads="1"/>
                </p:cNvSpPr>
                <p:nvPr/>
              </p:nvSpPr>
              <p:spPr bwMode="auto">
                <a:xfrm>
                  <a:off x="11512" y="1070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" name="Oval 27"/>
                <p:cNvSpPr>
                  <a:spLocks noChangeArrowheads="1"/>
                </p:cNvSpPr>
                <p:nvPr/>
              </p:nvSpPr>
              <p:spPr bwMode="auto">
                <a:xfrm>
                  <a:off x="11512" y="10729"/>
                  <a:ext cx="123" cy="18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3" name="AutoShape 28"/>
              <p:cNvSpPr>
                <a:spLocks noChangeArrowheads="1"/>
              </p:cNvSpPr>
              <p:nvPr/>
            </p:nvSpPr>
            <p:spPr bwMode="auto">
              <a:xfrm>
                <a:off x="10136" y="10884"/>
                <a:ext cx="184" cy="89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2009738" y="884708"/>
            <a:ext cx="473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JLab Free Electron Laser Facility</a:t>
            </a:r>
            <a:endParaRPr lang="en-US" dirty="0"/>
          </a:p>
        </p:txBody>
      </p:sp>
      <p:sp>
        <p:nvSpPr>
          <p:cNvPr id="85" name="Footer Placeholder 8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S&amp;T Review May 9-11, 2012</a:t>
            </a:r>
            <a:endParaRPr lang="en-US" dirty="0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A135B8-E254-485F-AA55-A5189EF0801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511345" y="3595825"/>
            <a:ext cx="158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Kickers on loan from SLAC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4304657" y="3301465"/>
            <a:ext cx="0" cy="29436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3246323" y="4446871"/>
            <a:ext cx="2149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Bends available from IR demo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5159291" y="3099335"/>
            <a:ext cx="485066" cy="134753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H="1" flipV="1">
            <a:off x="2943970" y="3099335"/>
            <a:ext cx="511454" cy="12512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2642058" y="5144907"/>
            <a:ext cx="3324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2 Septa actively being sought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97280" y="5592278"/>
            <a:ext cx="721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Minimally invasive design allows the FEL facility to maintain original purpose.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651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JLab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2538</TotalTime>
  <Words>1378</Words>
  <Application>Microsoft Office PowerPoint</Application>
  <PresentationFormat>On-screen Show (4:3)</PresentationFormat>
  <Paragraphs>277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JLab</vt:lpstr>
      <vt:lpstr>Test of ERL Circulator Cooler at the Jefferson Lab FEL</vt:lpstr>
      <vt:lpstr>About the Speaker</vt:lpstr>
      <vt:lpstr>Outline</vt:lpstr>
      <vt:lpstr>Electron Cooling</vt:lpstr>
      <vt:lpstr>Challenges in High Energy Cooling</vt:lpstr>
      <vt:lpstr>Cooling with Circulator Ring</vt:lpstr>
      <vt:lpstr>MEIC Cooling Complex</vt:lpstr>
      <vt:lpstr>Feasibility of the FEL as a Test Facility </vt:lpstr>
      <vt:lpstr>ERL Circulator E-Cooler Test Facility</vt:lpstr>
      <vt:lpstr>Facility Objectives</vt:lpstr>
      <vt:lpstr>Bunch Quality Lifetime</vt:lpstr>
      <vt:lpstr>Bunch Quality Lifetime Experiments</vt:lpstr>
      <vt:lpstr>Coherent Synchrotron Radiation</vt:lpstr>
      <vt:lpstr>Longitudinal Match</vt:lpstr>
      <vt:lpstr>Fast Injection/Extraction System</vt:lpstr>
      <vt:lpstr>Fast Injection/Extraction(1): Bunch Train</vt:lpstr>
      <vt:lpstr>Fast Injection/Extraction(2): Fast Replacement </vt:lpstr>
      <vt:lpstr>Fast Injection/Extraction(3): Resonant Replacement</vt:lpstr>
      <vt:lpstr>Tentative Schedule</vt:lpstr>
      <vt:lpstr>Project Milestones</vt:lpstr>
      <vt:lpstr>Summary</vt:lpstr>
    </vt:vector>
  </TitlesOfParts>
  <Company>Jefferson Science Associates, LLC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Overview</dc:title>
  <dc:creator>eclifton</dc:creator>
  <cp:lastModifiedBy>Pat Stroop</cp:lastModifiedBy>
  <cp:revision>83</cp:revision>
  <cp:lastPrinted>2012-05-07T14:51:54Z</cp:lastPrinted>
  <dcterms:created xsi:type="dcterms:W3CDTF">2012-05-08T23:11:22Z</dcterms:created>
  <dcterms:modified xsi:type="dcterms:W3CDTF">2012-05-08T23:11:55Z</dcterms:modified>
</cp:coreProperties>
</file>