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79" r:id="rId4"/>
    <p:sldId id="280" r:id="rId5"/>
    <p:sldId id="257" r:id="rId6"/>
    <p:sldId id="282" r:id="rId7"/>
    <p:sldId id="261" r:id="rId8"/>
    <p:sldId id="271" r:id="rId9"/>
    <p:sldId id="258" r:id="rId10"/>
    <p:sldId id="260" r:id="rId11"/>
    <p:sldId id="259" r:id="rId12"/>
    <p:sldId id="281" r:id="rId13"/>
    <p:sldId id="274" r:id="rId14"/>
    <p:sldId id="268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CC"/>
    <a:srgbClr val="00863D"/>
    <a:srgbClr val="FF3399"/>
    <a:srgbClr val="13EB2D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 horzBarState="maximized">
    <p:restoredLeft sz="15620"/>
    <p:restoredTop sz="94861" autoAdjust="0"/>
  </p:normalViewPr>
  <p:slideViewPr>
    <p:cSldViewPr snapToGrid="0" snapToObjects="1">
      <p:cViewPr>
        <p:scale>
          <a:sx n="90" d="100"/>
          <a:sy n="90" d="100"/>
        </p:scale>
        <p:origin x="-2736" y="-1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3C3D27-E58B-41E2-982C-2353D147A12F}" type="datetimeFigureOut">
              <a:rPr lang="en-US"/>
              <a:pPr>
                <a:defRPr/>
              </a:pPr>
              <a:t>5/8/12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092DE6-36FC-49DD-96E1-E4AA3EA1C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716978-760E-4AAA-AA8A-0F83FDA941F1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D6462-9238-4D94-8D2B-461FACE6FC2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BCC42-2E9B-40AE-8FF9-FB49F2C72258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DC7E09-8B80-4B27-B528-2B7BD346ED1E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A44E97-491C-4DB9-9B57-786DB7F985E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975B5B-D0FF-4428-97B7-E7A56D1AF1AB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0DF42B-F2C4-4F95-8F07-25A410661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3B6666F-B3A4-416D-8F3E-C7EB9869B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C9B13E7-3B44-45F1-9D13-863918A46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8639AF-AA82-4387-9CEC-4D9C488C0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3F8C11-1593-4594-96C7-BCE5F8E6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114CC3-7314-4B69-8069-C8B95974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BBFC2A9-B75C-4072-A9BA-772CCB751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A419341-4B75-4D98-B640-231D810B4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A0EC47F6-BB41-4C11-8124-D74309CD8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6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8E0C4A2-279A-4A0E-B4A8-0D0EC9EB7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547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 advClick="0"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.xml"/><Relationship Id="rId5" Type="http://schemas.openxmlformats.org/officeDocument/2006/relationships/oleObject" Target="../embeddings/Microsoft_Equation1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9.png"/><Relationship Id="rId4" Type="http://schemas.openxmlformats.org/officeDocument/2006/relationships/image" Target="../media/image9.gif"/><Relationship Id="rId7" Type="http://schemas.openxmlformats.org/officeDocument/2006/relationships/image" Target="../media/image12.pn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0" Type="http://schemas.openxmlformats.org/officeDocument/2006/relationships/image" Target="../media/image15.png"/><Relationship Id="rId5" Type="http://schemas.openxmlformats.org/officeDocument/2006/relationships/image" Target="../media/image10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9" Type="http://schemas.openxmlformats.org/officeDocument/2006/relationships/image" Target="../media/image14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084388" y="8937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1120" y="315579"/>
            <a:ext cx="7462894" cy="206210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itchFamily="66" charset="0"/>
              </a:rPr>
              <a:t>PEPPo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itchFamily="66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pitchFamily="66" charset="0"/>
              </a:rPr>
              <a:t>a Proof-of-Principle Experiment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Lucida Calligraphy" pitchFamily="66" charset="0"/>
            </a:endParaRPr>
          </a:p>
          <a:p>
            <a:pPr algn="ctr"/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itchFamily="66" charset="0"/>
              </a:rPr>
              <a:t>Polarized Electrons for Polarized Positrons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91120" y="2583702"/>
            <a:ext cx="8144536" cy="19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Outline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Motivation for (Polarized) Positrons and Source Options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The PEPPo concept, experiment and goals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en-US" sz="2400" kern="0" noProof="0" dirty="0" smtClean="0">
                <a:solidFill>
                  <a:srgbClr val="000000"/>
                </a:solidFill>
                <a:latin typeface="Arial"/>
                <a:cs typeface="+mn-cs"/>
              </a:rPr>
              <a:t>CEBAF/PEPPo positron source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358" y="5369082"/>
            <a:ext cx="7025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S&amp;T Review, May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2012, Joseph </a:t>
            </a:r>
            <a:r>
              <a:rPr lang="en-US" sz="2400" dirty="0" err="1" smtClean="0"/>
              <a:t>Grames</a:t>
            </a:r>
            <a:endParaRPr lang="en-US" sz="2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997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pic>
        <p:nvPicPr>
          <p:cNvPr id="11268" name="Picture 5" descr="PeppoLineregions_3.png"/>
          <p:cNvPicPr>
            <a:picLocks noChangeAspect="1"/>
          </p:cNvPicPr>
          <p:nvPr/>
        </p:nvPicPr>
        <p:blipFill>
          <a:blip r:embed="rId2"/>
          <a:srcRect l="11459" t="12376" r="166" b="1524"/>
          <a:stretch>
            <a:fillRect/>
          </a:stretch>
        </p:blipFill>
        <p:spPr bwMode="auto">
          <a:xfrm>
            <a:off x="1258888" y="612920"/>
            <a:ext cx="65436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2" name="Group 9"/>
          <p:cNvGrpSpPr>
            <a:grpSpLocks/>
          </p:cNvGrpSpPr>
          <p:nvPr/>
        </p:nvGrpSpPr>
        <p:grpSpPr bwMode="auto">
          <a:xfrm>
            <a:off x="92056" y="0"/>
            <a:ext cx="7376578" cy="571610"/>
            <a:chOff x="494441" y="404664"/>
            <a:chExt cx="9221153" cy="718769"/>
          </a:xfrm>
        </p:grpSpPr>
        <p:sp>
          <p:nvSpPr>
            <p:cNvPr id="11" name="Title 3"/>
            <p:cNvSpPr txBox="1">
              <a:spLocks/>
            </p:cNvSpPr>
            <p:nvPr/>
          </p:nvSpPr>
          <p:spPr>
            <a:xfrm>
              <a:off x="494441" y="404664"/>
              <a:ext cx="4505932" cy="718769"/>
            </a:xfrm>
            <a:prstGeom prst="rect">
              <a:avLst/>
            </a:prstGeom>
            <a:ln>
              <a:noFill/>
            </a:ln>
          </p:spPr>
          <p:txBody>
            <a:bodyPr anchor="ctr">
              <a:normAutofit fontScale="92500" lnSpcReduction="10000"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800" dirty="0" smtClean="0">
                  <a:ln w="900" cmpd="sng">
                    <a:solidFill>
                      <a:schemeClr val="tx2"/>
                    </a:solidFill>
                    <a:prstDash val="solid"/>
                  </a:ln>
                  <a:solidFill>
                    <a:srgbClr val="FF6600"/>
                  </a:solidFill>
                  <a:effectLst>
                    <a:outerShdw blurRad="50800" dist="38100" dir="2700000" algn="tl" rotWithShape="0">
                      <a:srgbClr val="FF6600">
                        <a:alpha val="43000"/>
                      </a:srgbClr>
                    </a:outerShdw>
                  </a:effectLst>
                </a:rPr>
                <a:t>PEPPo Layout</a:t>
              </a:r>
              <a:endParaRPr lang="en-US" sz="3800" dirty="0">
                <a:ln w="900" cmpd="sng">
                  <a:solidFill>
                    <a:schemeClr val="tx2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srgbClr val="FF66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400425">
              <a:off x="4950846" y="495660"/>
              <a:ext cx="4764748" cy="557793"/>
            </a:xfrm>
            <a:custGeom>
              <a:avLst/>
              <a:gdLst>
                <a:gd name="connsiteX0" fmla="*/ 0 w 4764753"/>
                <a:gd name="connsiteY0" fmla="*/ 557793 h 557793"/>
                <a:gd name="connsiteX1" fmla="*/ 4644847 w 4764753"/>
                <a:gd name="connsiteY1" fmla="*/ 1151 h 557793"/>
                <a:gd name="connsiteX2" fmla="*/ 3496683 w 4764753"/>
                <a:gd name="connsiteY2" fmla="*/ 401237 h 557793"/>
                <a:gd name="connsiteX3" fmla="*/ 3496683 w 4764753"/>
                <a:gd name="connsiteY3" fmla="*/ 401237 h 5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4753" h="557793">
                  <a:moveTo>
                    <a:pt x="0" y="557793"/>
                  </a:moveTo>
                  <a:cubicBezTo>
                    <a:pt x="2031033" y="292518"/>
                    <a:pt x="4062066" y="27244"/>
                    <a:pt x="4644847" y="1151"/>
                  </a:cubicBezTo>
                  <a:cubicBezTo>
                    <a:pt x="5227628" y="-24942"/>
                    <a:pt x="3496683" y="401237"/>
                    <a:pt x="3496683" y="401237"/>
                  </a:cubicBezTo>
                  <a:lnTo>
                    <a:pt x="3496683" y="401237"/>
                  </a:lnTo>
                </a:path>
              </a:pathLst>
            </a:custGeom>
            <a:ln cap="rnd">
              <a:gradFill flip="none" rotWithShape="1">
                <a:gsLst>
                  <a:gs pos="88000">
                    <a:schemeClr val="tx2">
                      <a:lumMod val="60000"/>
                      <a:lumOff val="40000"/>
                    </a:schemeClr>
                  </a:gs>
                  <a:gs pos="16000">
                    <a:schemeClr val="accent4"/>
                  </a:gs>
                  <a:gs pos="1000">
                    <a:schemeClr val="bg1"/>
                  </a:gs>
                </a:gsLst>
                <a:lin ang="0" scaled="1"/>
                <a:tileRect/>
              </a:gradFill>
              <a:round/>
              <a:tailEnd type="oval"/>
            </a:ln>
            <a:effectLst>
              <a:outerShdw blurRad="1270000" dist="20000" dir="5400000" sx="117000" sy="117000" rotWithShape="0">
                <a:schemeClr val="accent4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5773479" y="1157653"/>
            <a:ext cx="3370521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C000"/>
                </a:solidFill>
              </a:rPr>
              <a:t>e</a:t>
            </a:r>
            <a:r>
              <a:rPr lang="en-US" sz="2000" b="1" u="sng" baseline="30000" dirty="0">
                <a:solidFill>
                  <a:srgbClr val="FFC000"/>
                </a:solidFill>
              </a:rPr>
              <a:t>+</a:t>
            </a:r>
            <a:r>
              <a:rPr lang="en-US" sz="2000" b="1" u="sng" dirty="0">
                <a:solidFill>
                  <a:srgbClr val="FFC000"/>
                </a:solidFill>
              </a:rPr>
              <a:t> Diagnostic</a:t>
            </a:r>
            <a:r>
              <a:rPr lang="en-US" sz="2000" dirty="0">
                <a:solidFill>
                  <a:srgbClr val="FFC000"/>
                </a:solidFill>
              </a:rPr>
              <a:t>: </a:t>
            </a:r>
            <a:r>
              <a:rPr lang="en-US" sz="2000" dirty="0" smtClean="0">
                <a:solidFill>
                  <a:srgbClr val="FFC000"/>
                </a:solidFill>
              </a:rPr>
              <a:t>coincidence annihilation detectors and 2-D profile monitor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b="1" u="sng" dirty="0">
                <a:solidFill>
                  <a:srgbClr val="0000FF"/>
                </a:solidFill>
              </a:rPr>
              <a:t>e</a:t>
            </a:r>
            <a:r>
              <a:rPr lang="en-US" sz="2000" b="1" u="sng" baseline="30000" dirty="0">
                <a:solidFill>
                  <a:srgbClr val="0000FF"/>
                </a:solidFill>
              </a:rPr>
              <a:t>+</a:t>
            </a:r>
            <a:r>
              <a:rPr lang="en-US" sz="2000" b="1" u="sng" dirty="0">
                <a:solidFill>
                  <a:srgbClr val="0000FF"/>
                </a:solidFill>
              </a:rPr>
              <a:t> Detection</a:t>
            </a:r>
            <a:r>
              <a:rPr lang="en-US" sz="2000" dirty="0">
                <a:solidFill>
                  <a:srgbClr val="0000FF"/>
                </a:solidFill>
              </a:rPr>
              <a:t>: Compton transmission polarimeter</a:t>
            </a:r>
          </a:p>
        </p:txBody>
      </p:sp>
      <p:sp>
        <p:nvSpPr>
          <p:cNvPr id="14" name="Rectangle 13"/>
          <p:cNvSpPr/>
          <p:nvPr/>
        </p:nvSpPr>
        <p:spPr>
          <a:xfrm rot="21251977">
            <a:off x="261938" y="508208"/>
            <a:ext cx="173037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5" name="Picture 3" descr="C:\Documents and Settings\grames\Desktop\images\install_111222\photo.JPG"/>
          <p:cNvPicPr>
            <a:picLocks noChangeAspect="1" noChangeArrowheads="1"/>
          </p:cNvPicPr>
          <p:nvPr/>
        </p:nvPicPr>
        <p:blipFill>
          <a:blip r:embed="rId3"/>
          <a:srcRect l="4250" t="32687" r="13235" b="11545"/>
          <a:stretch>
            <a:fillRect/>
          </a:stretch>
        </p:blipFill>
        <p:spPr bwMode="auto">
          <a:xfrm>
            <a:off x="1425" y="4377554"/>
            <a:ext cx="4870308" cy="24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1403350" y="844695"/>
            <a:ext cx="3097213" cy="1511300"/>
          </a:xfrm>
          <a:prstGeom prst="line">
            <a:avLst/>
          </a:prstGeom>
          <a:ln w="381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 rot="17795256">
            <a:off x="4459288" y="2249632"/>
            <a:ext cx="211138" cy="296863"/>
          </a:xfrm>
          <a:prstGeom prst="triangl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6200000" scaled="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rot="6898250">
            <a:off x="4803776" y="2322657"/>
            <a:ext cx="215900" cy="492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697413" y="2665558"/>
            <a:ext cx="431800" cy="950912"/>
          </a:xfrm>
          <a:custGeom>
            <a:avLst/>
            <a:gdLst>
              <a:gd name="connsiteX0" fmla="*/ 432096 w 432096"/>
              <a:gd name="connsiteY0" fmla="*/ 0 h 950595"/>
              <a:gd name="connsiteX1" fmla="*/ 0 w 432096"/>
              <a:gd name="connsiteY1" fmla="*/ 950595 h 95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2096" h="950595">
                <a:moveTo>
                  <a:pt x="432096" y="0"/>
                </a:moveTo>
                <a:lnTo>
                  <a:pt x="0" y="950595"/>
                </a:lnTo>
              </a:path>
            </a:pathLst>
          </a:cu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rot="1410321">
            <a:off x="4953000" y="2554433"/>
            <a:ext cx="215900" cy="452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702175" y="3618058"/>
            <a:ext cx="1627188" cy="785812"/>
          </a:xfrm>
          <a:custGeom>
            <a:avLst/>
            <a:gdLst>
              <a:gd name="connsiteX0" fmla="*/ 0 w 1626766"/>
              <a:gd name="connsiteY0" fmla="*/ 0 h 787221"/>
              <a:gd name="connsiteX1" fmla="*/ 1626766 w 1626766"/>
              <a:gd name="connsiteY1" fmla="*/ 787221 h 78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6766" h="787221">
                <a:moveTo>
                  <a:pt x="0" y="0"/>
                </a:moveTo>
                <a:lnTo>
                  <a:pt x="1626766" y="787221"/>
                </a:lnTo>
              </a:path>
            </a:pathLst>
          </a:cu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7719290">
            <a:off x="6488427" y="4083840"/>
            <a:ext cx="304800" cy="909638"/>
          </a:xfrm>
          <a:prstGeom prst="triangle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8" name="TextBox 27"/>
          <p:cNvSpPr txBox="1">
            <a:spLocks noChangeArrowheads="1"/>
          </p:cNvSpPr>
          <p:nvPr/>
        </p:nvSpPr>
        <p:spPr bwMode="auto">
          <a:xfrm>
            <a:off x="3908944" y="1028417"/>
            <a:ext cx="1495533" cy="73866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Production</a:t>
            </a:r>
          </a:p>
          <a:p>
            <a:pPr algn="ctr"/>
            <a:r>
              <a:rPr lang="en-US" sz="1400" b="1" dirty="0" smtClean="0"/>
              <a:t>Targets</a:t>
            </a:r>
          </a:p>
          <a:p>
            <a:pPr algn="ctr"/>
            <a:r>
              <a:rPr lang="en-US" sz="1400" b="1" dirty="0" smtClean="0"/>
              <a:t>(0.1-1mm W)</a:t>
            </a:r>
            <a:endParaRPr lang="en-US" sz="1400" b="1" dirty="0"/>
          </a:p>
        </p:txBody>
      </p:sp>
      <p:sp>
        <p:nvSpPr>
          <p:cNvPr id="11289" name="TextBox 28"/>
          <p:cNvSpPr txBox="1">
            <a:spLocks noChangeArrowheads="1"/>
          </p:cNvSpPr>
          <p:nvPr/>
        </p:nvSpPr>
        <p:spPr bwMode="auto">
          <a:xfrm>
            <a:off x="6464496" y="3285074"/>
            <a:ext cx="1839532" cy="3077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Polarimeter Target</a:t>
            </a:r>
            <a:endParaRPr lang="en-US" sz="1400" b="1" dirty="0"/>
          </a:p>
        </p:txBody>
      </p:sp>
      <p:cxnSp>
        <p:nvCxnSpPr>
          <p:cNvPr id="30" name="Straight Arrow Connector 29"/>
          <p:cNvCxnSpPr>
            <a:stCxn id="11289" idx="2"/>
          </p:cNvCxnSpPr>
          <p:nvPr/>
        </p:nvCxnSpPr>
        <p:spPr>
          <a:xfrm rot="5400000">
            <a:off x="6559876" y="3497473"/>
            <a:ext cx="729009" cy="91976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288" idx="2"/>
          </p:cNvCxnSpPr>
          <p:nvPr/>
        </p:nvCxnSpPr>
        <p:spPr>
          <a:xfrm rot="5400000">
            <a:off x="4343564" y="1924080"/>
            <a:ext cx="470146" cy="15614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92" name="Rectangle 31"/>
          <p:cNvSpPr>
            <a:spLocks noChangeArrowheads="1"/>
          </p:cNvSpPr>
          <p:nvPr/>
        </p:nvSpPr>
        <p:spPr bwMode="auto">
          <a:xfrm>
            <a:off x="12058" y="2462325"/>
            <a:ext cx="3896885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C6"/>
                </a:solidFill>
              </a:rPr>
              <a:t>e</a:t>
            </a:r>
            <a:r>
              <a:rPr lang="en-US" sz="2000" b="1" u="sng" baseline="30000" dirty="0">
                <a:solidFill>
                  <a:srgbClr val="FF00C6"/>
                </a:solidFill>
              </a:rPr>
              <a:t>-</a:t>
            </a:r>
            <a:r>
              <a:rPr lang="en-US" sz="2000" b="1" u="sng" dirty="0">
                <a:solidFill>
                  <a:srgbClr val="FF00C6"/>
                </a:solidFill>
              </a:rPr>
              <a:t> </a:t>
            </a:r>
            <a:r>
              <a:rPr lang="en-US" sz="2000" b="1" u="sng" dirty="0" smtClean="0">
                <a:solidFill>
                  <a:srgbClr val="FF00C6"/>
                </a:solidFill>
              </a:rPr>
              <a:t>Driver</a:t>
            </a:r>
            <a:r>
              <a:rPr lang="en-US" sz="2000" dirty="0" smtClean="0">
                <a:solidFill>
                  <a:srgbClr val="FF00C6"/>
                </a:solidFill>
              </a:rPr>
              <a:t>: CEBAF injector polarized electron beam</a:t>
            </a:r>
          </a:p>
          <a:p>
            <a:endParaRPr lang="en-US" sz="2000" dirty="0">
              <a:solidFill>
                <a:srgbClr val="FF00C6"/>
              </a:solidFill>
            </a:endParaRPr>
          </a:p>
          <a:p>
            <a:r>
              <a:rPr lang="en-US" sz="2000" b="1" u="sng" dirty="0">
                <a:solidFill>
                  <a:srgbClr val="00D800"/>
                </a:solidFill>
              </a:rPr>
              <a:t>e</a:t>
            </a:r>
            <a:r>
              <a:rPr lang="en-US" sz="2000" b="1" u="sng" baseline="30000" dirty="0">
                <a:solidFill>
                  <a:srgbClr val="00D800"/>
                </a:solidFill>
              </a:rPr>
              <a:t>+</a:t>
            </a:r>
            <a:r>
              <a:rPr lang="en-US" sz="2000" b="1" u="sng" dirty="0">
                <a:solidFill>
                  <a:srgbClr val="00D800"/>
                </a:solidFill>
              </a:rPr>
              <a:t> Collection</a:t>
            </a:r>
            <a:r>
              <a:rPr lang="en-US" sz="2000" dirty="0">
                <a:solidFill>
                  <a:srgbClr val="00D800"/>
                </a:solidFill>
              </a:rPr>
              <a:t>: </a:t>
            </a:r>
            <a:r>
              <a:rPr lang="en-US" sz="2000" dirty="0" smtClean="0">
                <a:solidFill>
                  <a:srgbClr val="00D800"/>
                </a:solidFill>
              </a:rPr>
              <a:t>solenoid &amp; combined function spectrometer</a:t>
            </a:r>
            <a:endParaRPr lang="en-US" sz="2000" dirty="0">
              <a:solidFill>
                <a:srgbClr val="00D800"/>
              </a:solidFill>
            </a:endParaRPr>
          </a:p>
          <a:p>
            <a:endParaRPr lang="en-US" sz="1000" dirty="0">
              <a:solidFill>
                <a:srgbClr val="00D800"/>
              </a:solidFill>
            </a:endParaRP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3" name="Footer Placeholder 4"/>
          <p:cNvSpPr txBox="1">
            <a:spLocks/>
          </p:cNvSpPr>
          <p:nvPr/>
        </p:nvSpPr>
        <p:spPr>
          <a:xfrm>
            <a:off x="3124200" y="64547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S&amp;T Review May 9-11, 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952158" y="134938"/>
            <a:ext cx="7260322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Lucida Calligraphy" pitchFamily="66" charset="0"/>
              </a:rPr>
              <a:t>P</a:t>
            </a:r>
            <a:r>
              <a:rPr lang="en-US" sz="2400" b="1" dirty="0">
                <a:latin typeface="Lucida Calligraphy" pitchFamily="66" charset="0"/>
              </a:rPr>
              <a:t>olarized </a:t>
            </a:r>
            <a:r>
              <a:rPr lang="en-US" sz="2400" b="1" dirty="0">
                <a:solidFill>
                  <a:srgbClr val="FF0000"/>
                </a:solidFill>
                <a:latin typeface="Lucida Calligraphy" pitchFamily="66" charset="0"/>
              </a:rPr>
              <a:t>E</a:t>
            </a:r>
            <a:r>
              <a:rPr lang="en-US" sz="2400" b="1" dirty="0">
                <a:latin typeface="Lucida Calligraphy" pitchFamily="66" charset="0"/>
              </a:rPr>
              <a:t>lectrons for </a:t>
            </a:r>
            <a:r>
              <a:rPr lang="en-US" sz="2400" b="1" dirty="0">
                <a:solidFill>
                  <a:srgbClr val="FF0000"/>
                </a:solidFill>
                <a:latin typeface="Lucida Calligraphy" pitchFamily="66" charset="0"/>
              </a:rPr>
              <a:t>P</a:t>
            </a:r>
            <a:r>
              <a:rPr lang="en-US" sz="2400" b="1" dirty="0">
                <a:latin typeface="Lucida Calligraphy" pitchFamily="66" charset="0"/>
              </a:rPr>
              <a:t>olarized </a:t>
            </a:r>
            <a:r>
              <a:rPr lang="en-US" sz="2400" b="1" dirty="0">
                <a:solidFill>
                  <a:srgbClr val="FF0000"/>
                </a:solidFill>
                <a:latin typeface="Lucida Calligraphy" pitchFamily="66" charset="0"/>
              </a:rPr>
              <a:t>Po</a:t>
            </a:r>
            <a:r>
              <a:rPr lang="en-US" sz="2400" b="1" dirty="0">
                <a:latin typeface="Lucida Calligraphy" pitchFamily="66" charset="0"/>
              </a:rPr>
              <a:t>sitrons</a:t>
            </a:r>
            <a:endParaRPr lang="en-US" sz="1200" b="1" dirty="0">
              <a:solidFill>
                <a:srgbClr val="009999"/>
              </a:solidFill>
              <a:latin typeface="Microsoft Sans Serif" pitchFamily="34" charset="0"/>
            </a:endParaRPr>
          </a:p>
        </p:txBody>
      </p:sp>
      <p:pic>
        <p:nvPicPr>
          <p:cNvPr id="13316" name="Picture 16" descr="pac38-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207" y="852488"/>
            <a:ext cx="6729412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21"/>
          <p:cNvSpPr txBox="1">
            <a:spLocks noChangeArrowheads="1"/>
          </p:cNvSpPr>
          <p:nvPr/>
        </p:nvSpPr>
        <p:spPr bwMode="auto">
          <a:xfrm>
            <a:off x="968142" y="5460488"/>
            <a:ext cx="7642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C00CC"/>
              </a:buClr>
            </a:pPr>
            <a:r>
              <a:rPr lang="en-US" sz="2000" dirty="0" smtClean="0"/>
              <a:t>Positron </a:t>
            </a:r>
            <a:r>
              <a:rPr lang="en-US" sz="2000" b="1" dirty="0" smtClean="0">
                <a:solidFill>
                  <a:srgbClr val="FF0000"/>
                </a:solidFill>
              </a:rPr>
              <a:t>momentum distribution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FF0000"/>
                </a:solidFill>
              </a:rPr>
              <a:t>polarization</a:t>
            </a:r>
            <a:r>
              <a:rPr lang="en-US" sz="2000" dirty="0" smtClean="0"/>
              <a:t> will </a:t>
            </a:r>
            <a:r>
              <a:rPr lang="en-US" sz="2000" dirty="0"/>
              <a:t>be measured during </a:t>
            </a:r>
            <a:r>
              <a:rPr lang="en-US" sz="2000" dirty="0" smtClean="0"/>
              <a:t>the run period from May 25 through June 29.</a:t>
            </a:r>
            <a:endParaRPr lang="en-US" sz="2000" dirty="0"/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2054556" y="1109663"/>
            <a:ext cx="1444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latin typeface="Calibri" pitchFamily="34" charset="0"/>
              </a:rPr>
              <a:t>Projected Data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24200" y="64547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S&amp;T Review May 9-11, 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47326" y="262693"/>
            <a:ext cx="7019870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Calligraphy" pitchFamily="66" charset="0"/>
              </a:rPr>
              <a:t>CEBAF/PEPPo Polarized Positron Source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905" y="1307773"/>
            <a:ext cx="872934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</a:rPr>
              <a:t>Desirable Positron Beam @ Physics Target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Intensity &gt;50nA (Hall B) to 5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>
                <a:latin typeface="Comic Sans MS" pitchFamily="66" charset="0"/>
              </a:rPr>
              <a:t>A CW (Halls A, C)</a:t>
            </a:r>
          </a:p>
          <a:p>
            <a:pPr lvl="1"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Polarization  &gt;75%</a:t>
            </a:r>
          </a:p>
          <a:p>
            <a:pPr lvl="1">
              <a:buFont typeface="Wingdings" pitchFamily="2" charset="2"/>
              <a:buChar char="q"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Beam energies/quality comparable with electron beam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dirty="0" smtClean="0">
                <a:latin typeface="Comic Sans MS" pitchFamily="66" charset="0"/>
              </a:rPr>
              <a:t> Intensity stability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dirty="0" smtClean="0">
                <a:latin typeface="Comic Sans MS" pitchFamily="66" charset="0"/>
              </a:rPr>
              <a:t> Energy spread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dirty="0" smtClean="0">
                <a:latin typeface="Comic Sans MS" pitchFamily="66" charset="0"/>
              </a:rPr>
              <a:t> Beam size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dirty="0" smtClean="0">
                <a:latin typeface="Comic Sans MS" pitchFamily="66" charset="0"/>
              </a:rPr>
              <a:t> Tuning/Diagnostic capability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2283246" y="6063178"/>
            <a:ext cx="47102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J. Dumas, </a:t>
            </a:r>
            <a:r>
              <a:rPr lang="fr-FR" sz="1200" dirty="0" err="1">
                <a:solidFill>
                  <a:srgbClr val="5F5F5F"/>
                </a:solidFill>
                <a:latin typeface="Microsoft Sans Serif" pitchFamily="34" charset="0"/>
              </a:rPr>
              <a:t>Doctorate</a:t>
            </a:r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 </a:t>
            </a:r>
            <a:r>
              <a:rPr lang="fr-FR" sz="1200" dirty="0" err="1">
                <a:solidFill>
                  <a:srgbClr val="5F5F5F"/>
                </a:solidFill>
                <a:latin typeface="Microsoft Sans Serif" pitchFamily="34" charset="0"/>
              </a:rPr>
              <a:t>Thesis</a:t>
            </a:r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, 2011 (LPSC Grenoble/JLab) </a:t>
            </a:r>
          </a:p>
        </p:txBody>
      </p:sp>
      <p:sp>
        <p:nvSpPr>
          <p:cNvPr id="15371" name="Text Box 21"/>
          <p:cNvSpPr txBox="1">
            <a:spLocks noChangeArrowheads="1"/>
          </p:cNvSpPr>
          <p:nvPr/>
        </p:nvSpPr>
        <p:spPr bwMode="auto">
          <a:xfrm>
            <a:off x="137006" y="964965"/>
            <a:ext cx="8730550" cy="830997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CC"/>
              </a:buClr>
            </a:pP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</a:rPr>
              <a:t>Production efficiencies</a:t>
            </a:r>
            <a:r>
              <a:rPr lang="en-US" sz="2400" dirty="0" smtClean="0">
                <a:latin typeface="Comic Sans MS" pitchFamily="66" charset="0"/>
              </a:rPr>
              <a:t> of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en-US" sz="2400" b="1" baseline="30000" dirty="0" smtClean="0">
                <a:solidFill>
                  <a:srgbClr val="FF0000"/>
                </a:solidFill>
                <a:latin typeface="Comic Sans MS" pitchFamily="66" charset="0"/>
              </a:rPr>
              <a:t>-4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-10</a:t>
            </a:r>
            <a:r>
              <a:rPr lang="en-US" sz="2400" b="1" baseline="30000" dirty="0" smtClean="0">
                <a:solidFill>
                  <a:srgbClr val="FF0000"/>
                </a:solidFill>
                <a:latin typeface="Comic Sans MS" pitchFamily="66" charset="0"/>
              </a:rPr>
              <a:t>-3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may be expected </a:t>
            </a:r>
            <a:r>
              <a:rPr lang="en-US" sz="2400" dirty="0" smtClean="0">
                <a:latin typeface="Comic Sans MS" pitchFamily="66" charset="0"/>
              </a:rPr>
              <a:t>and are required to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provide ~</a:t>
            </a:r>
            <a:r>
              <a:rPr lang="en-US" sz="2400" dirty="0" err="1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polarized positron current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n-US" sz="2400" b="1" dirty="0" smtClean="0">
              <a:latin typeface="Comic Sans MS" pitchFamily="66" charset="0"/>
            </a:endParaRPr>
          </a:p>
        </p:txBody>
      </p:sp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684" y="2200941"/>
            <a:ext cx="5342718" cy="38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5106" y="95687"/>
            <a:ext cx="4992072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Calligraphy" pitchFamily="66" charset="0"/>
              </a:rPr>
              <a:t>Polarized Positron Efficiency</a:t>
            </a:r>
            <a:endParaRPr lang="en-US" sz="2400" b="1" dirty="0">
              <a:latin typeface="Lucida Calligraphy" pitchFamily="66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14946" y="4401909"/>
            <a:ext cx="276446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CC00CC"/>
              </a:buClr>
            </a:pP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Polarization &gt;75% at maximum figure of merit (IP</a:t>
            </a:r>
            <a:r>
              <a:rPr lang="en-US" sz="1600" baseline="3000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) corresponds to ~E/2.</a:t>
            </a:r>
            <a:endParaRPr lang="en-US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509284" y="3604437"/>
            <a:ext cx="448418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6245" y="1717702"/>
            <a:ext cx="6357937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32"/>
          <p:cNvSpPr txBox="1">
            <a:spLocks noChangeArrowheads="1"/>
          </p:cNvSpPr>
          <p:nvPr/>
        </p:nvSpPr>
        <p:spPr bwMode="auto">
          <a:xfrm>
            <a:off x="1219200" y="304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712383" y="5071131"/>
            <a:ext cx="777232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err="1">
                <a:solidFill>
                  <a:srgbClr val="FF0000"/>
                </a:solidFill>
              </a:rPr>
              <a:t>Sustainable</a:t>
            </a:r>
            <a:r>
              <a:rPr lang="fr-FR" sz="2400" dirty="0"/>
              <a:t> </a:t>
            </a:r>
            <a:r>
              <a:rPr lang="fr-FR" sz="2400" dirty="0" err="1"/>
              <a:t>polarized</a:t>
            </a:r>
            <a:r>
              <a:rPr lang="fr-FR" sz="2400" dirty="0"/>
              <a:t> </a:t>
            </a:r>
            <a:r>
              <a:rPr lang="fr-FR" sz="2400" dirty="0" err="1"/>
              <a:t>electron</a:t>
            </a:r>
            <a:r>
              <a:rPr lang="fr-FR" sz="2400" dirty="0"/>
              <a:t> </a:t>
            </a:r>
            <a:r>
              <a:rPr lang="fr-FR" sz="2400" dirty="0" err="1"/>
              <a:t>intensities</a:t>
            </a:r>
            <a:r>
              <a:rPr lang="fr-FR" sz="2400" dirty="0"/>
              <a:t> </a:t>
            </a:r>
            <a:r>
              <a:rPr lang="fr-FR" sz="2400" dirty="0" smtClean="0"/>
              <a:t>to </a:t>
            </a:r>
            <a:r>
              <a:rPr lang="fr-FR" sz="2400" b="1" u="sng" dirty="0">
                <a:solidFill>
                  <a:srgbClr val="008000"/>
                </a:solidFill>
              </a:rPr>
              <a:t>4 </a:t>
            </a:r>
            <a:r>
              <a:rPr lang="fr-FR" sz="2400" b="1" u="sng" dirty="0" smtClean="0">
                <a:solidFill>
                  <a:srgbClr val="008000"/>
                </a:solidFill>
              </a:rPr>
              <a:t>mA</a:t>
            </a:r>
            <a:endParaRPr lang="fr-FR" sz="2400" u="sng" dirty="0" smtClean="0"/>
          </a:p>
          <a:p>
            <a:pPr algn="ctr"/>
            <a:r>
              <a:rPr lang="fr-FR" sz="2400" dirty="0" err="1" smtClean="0"/>
              <a:t>demonstrated</a:t>
            </a:r>
            <a:r>
              <a:rPr lang="fr-FR" sz="2400" dirty="0" smtClean="0"/>
              <a:t> </a:t>
            </a:r>
            <a:r>
              <a:rPr lang="fr-FR" sz="2400" dirty="0" err="1"/>
              <a:t>from</a:t>
            </a:r>
            <a:r>
              <a:rPr lang="fr-FR" sz="2400" dirty="0"/>
              <a:t> a </a:t>
            </a:r>
            <a:r>
              <a:rPr lang="fr-FR" sz="2400" dirty="0" err="1"/>
              <a:t>superlattice</a:t>
            </a:r>
            <a:r>
              <a:rPr lang="fr-FR" sz="2400" dirty="0"/>
              <a:t> photocathode</a:t>
            </a:r>
            <a:r>
              <a:rPr lang="fr-FR" sz="2400" dirty="0" smtClean="0"/>
              <a:t>.</a:t>
            </a:r>
          </a:p>
          <a:p>
            <a:pPr algn="ctr"/>
            <a:endParaRPr lang="fr-FR" sz="900" dirty="0"/>
          </a:p>
          <a:p>
            <a:pPr algn="ctr"/>
            <a:r>
              <a:rPr lang="fr-FR" sz="1200" dirty="0" smtClean="0">
                <a:solidFill>
                  <a:srgbClr val="5F5F5F"/>
                </a:solidFill>
                <a:latin typeface="Microsoft Sans Serif" pitchFamily="34" charset="0"/>
              </a:rPr>
              <a:t>R</a:t>
            </a:r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. </a:t>
            </a:r>
            <a:r>
              <a:rPr lang="fr-FR" sz="1200" dirty="0" err="1">
                <a:solidFill>
                  <a:srgbClr val="5F5F5F"/>
                </a:solidFill>
                <a:latin typeface="Microsoft Sans Serif" pitchFamily="34" charset="0"/>
              </a:rPr>
              <a:t>Suleiman</a:t>
            </a:r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 et al., PAC’11, New York (NJ, USA), March 28 – April 1, 2011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467833" y="780375"/>
            <a:ext cx="7492935" cy="830997"/>
          </a:xfrm>
          <a:prstGeom prst="rect">
            <a:avLst/>
          </a:prstGeom>
          <a:noFill/>
          <a:ln w="5080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990099"/>
              </a:buClr>
              <a:buFont typeface="Wingdings" pitchFamily="2" charset="2"/>
              <a:buNone/>
            </a:pPr>
            <a:r>
              <a:rPr lang="en-US" sz="2400" dirty="0" smtClean="0"/>
              <a:t>PEPPo-style source </a:t>
            </a:r>
            <a:r>
              <a:rPr lang="en-US" sz="2400" i="1" dirty="0" smtClean="0">
                <a:solidFill>
                  <a:srgbClr val="7030A0"/>
                </a:solidFill>
              </a:rPr>
              <a:t>may be realized </a:t>
            </a:r>
            <a:r>
              <a:rPr lang="en-US" sz="2400" dirty="0" smtClean="0"/>
              <a:t>due to advances of</a:t>
            </a:r>
            <a:r>
              <a:rPr lang="en-US" sz="2400" dirty="0" smtClean="0">
                <a:solidFill>
                  <a:srgbClr val="FF0000"/>
                </a:solidFill>
              </a:rPr>
              <a:t> polarized electron sources </a:t>
            </a:r>
            <a:r>
              <a:rPr lang="en-US" sz="2400" dirty="0" smtClean="0"/>
              <a:t>during last ~20 years</a:t>
            </a:r>
            <a:endParaRPr lang="en-US" sz="20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91557" y="2204585"/>
          <a:ext cx="114300" cy="215900"/>
        </p:xfrm>
        <a:graphic>
          <a:graphicData uri="http://schemas.openxmlformats.org/presentationml/2006/ole">
            <p:oleObj spid="_x0000_s2050" name="Equation" r:id="rId5" imgW="114120" imgH="215640" progId="Equation.3">
              <p:embed/>
            </p:oleObj>
          </a:graphicData>
        </a:graphic>
      </p:graphicFrame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3043782" y="1736273"/>
            <a:ext cx="2592388" cy="207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0" name="Group 13"/>
          <p:cNvGrpSpPr>
            <a:grpSpLocks/>
          </p:cNvGrpSpPr>
          <p:nvPr/>
        </p:nvGrpSpPr>
        <p:grpSpPr bwMode="auto">
          <a:xfrm>
            <a:off x="2923132" y="1833110"/>
            <a:ext cx="2873375" cy="695325"/>
            <a:chOff x="1479" y="1339"/>
            <a:chExt cx="1810" cy="438"/>
          </a:xfrm>
        </p:grpSpPr>
        <p:sp>
          <p:nvSpPr>
            <p:cNvPr id="2063" name="Text Box 14"/>
            <p:cNvSpPr txBox="1">
              <a:spLocks noChangeArrowheads="1"/>
            </p:cNvSpPr>
            <p:nvPr/>
          </p:nvSpPr>
          <p:spPr bwMode="auto">
            <a:xfrm>
              <a:off x="1479" y="1412"/>
              <a:ext cx="1810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Kristen ITC" pitchFamily="66" charset="0"/>
                </a:rPr>
                <a:t>e</a:t>
              </a:r>
              <a:r>
                <a:rPr lang="en-US" sz="2800" b="1" baseline="30000" dirty="0">
                  <a:solidFill>
                    <a:srgbClr val="0000CC"/>
                  </a:solidFill>
                  <a:latin typeface="Kristen ITC" pitchFamily="66" charset="0"/>
                </a:rPr>
                <a:t>-</a:t>
              </a:r>
              <a:r>
                <a:rPr lang="en-US" sz="2800" dirty="0">
                  <a:latin typeface="Kristen ITC" pitchFamily="66" charset="0"/>
                </a:rPr>
                <a:t>  </a:t>
              </a:r>
              <a:r>
                <a:rPr lang="en-US" sz="3200" dirty="0">
                  <a:latin typeface="Kristen ITC" pitchFamily="66" charset="0"/>
                </a:rPr>
                <a:t>→</a:t>
              </a:r>
              <a:r>
                <a:rPr lang="en-US" sz="2800" dirty="0">
                  <a:latin typeface="Kristen ITC" pitchFamily="66" charset="0"/>
                </a:rPr>
                <a:t>  </a:t>
              </a:r>
              <a:r>
                <a:rPr lang="en-US" sz="3200" dirty="0">
                  <a:solidFill>
                    <a:srgbClr val="008000"/>
                  </a:solidFill>
                  <a:latin typeface="Symbol" pitchFamily="18" charset="2"/>
                </a:rPr>
                <a:t>g</a:t>
              </a:r>
              <a:r>
                <a:rPr lang="en-US" sz="2800" dirty="0">
                  <a:latin typeface="Kristen ITC" pitchFamily="66" charset="0"/>
                </a:rPr>
                <a:t>  </a:t>
              </a:r>
              <a:r>
                <a:rPr lang="en-US" sz="3200" dirty="0">
                  <a:latin typeface="Kristen ITC" pitchFamily="66" charset="0"/>
                </a:rPr>
                <a:t>→</a:t>
              </a:r>
              <a:r>
                <a:rPr lang="en-US" sz="2800" dirty="0">
                  <a:latin typeface="Kristen ITC" pitchFamily="66" charset="0"/>
                </a:rPr>
                <a:t>  </a:t>
              </a:r>
              <a:r>
                <a:rPr lang="en-US" sz="2800" b="1" dirty="0">
                  <a:solidFill>
                    <a:srgbClr val="FF0000"/>
                  </a:solidFill>
                  <a:latin typeface="Kristen ITC" pitchFamily="66" charset="0"/>
                </a:rPr>
                <a:t>e</a:t>
              </a:r>
              <a:r>
                <a:rPr lang="en-US" sz="2800" b="1" baseline="30000" dirty="0">
                  <a:solidFill>
                    <a:srgbClr val="FF0000"/>
                  </a:solidFill>
                  <a:latin typeface="Kristen ITC" pitchFamily="66" charset="0"/>
                </a:rPr>
                <a:t>+</a:t>
              </a:r>
              <a:endParaRPr lang="en-US" sz="2800" b="1" dirty="0">
                <a:solidFill>
                  <a:srgbClr val="FF0000"/>
                </a:solidFill>
                <a:latin typeface="Kristen ITC" pitchFamily="66" charset="0"/>
              </a:endParaRPr>
            </a:p>
          </p:txBody>
        </p:sp>
        <p:grpSp>
          <p:nvGrpSpPr>
            <p:cNvPr id="2064" name="Group 15"/>
            <p:cNvGrpSpPr>
              <a:grpSpLocks/>
            </p:cNvGrpSpPr>
            <p:nvPr/>
          </p:nvGrpSpPr>
          <p:grpSpPr bwMode="auto">
            <a:xfrm>
              <a:off x="2270" y="1339"/>
              <a:ext cx="194" cy="162"/>
              <a:chOff x="2096" y="1866"/>
              <a:chExt cx="194" cy="162"/>
            </a:xfrm>
          </p:grpSpPr>
          <p:sp>
            <p:nvSpPr>
              <p:cNvPr id="2067" name="Oval 16"/>
              <p:cNvSpPr>
                <a:spLocks noChangeAspect="1" noChangeArrowheads="1"/>
              </p:cNvSpPr>
              <p:nvPr/>
            </p:nvSpPr>
            <p:spPr bwMode="auto">
              <a:xfrm>
                <a:off x="2109" y="1933"/>
                <a:ext cx="181" cy="95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Line 17"/>
              <p:cNvSpPr>
                <a:spLocks noChangeShapeType="1"/>
              </p:cNvSpPr>
              <p:nvPr/>
            </p:nvSpPr>
            <p:spPr bwMode="auto">
              <a:xfrm rot="5160000" flipH="1">
                <a:off x="2201" y="1908"/>
                <a:ext cx="7" cy="5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2096" y="1866"/>
                <a:ext cx="90" cy="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5" name="Line 19"/>
            <p:cNvSpPr>
              <a:spLocks noChangeShapeType="1"/>
            </p:cNvSpPr>
            <p:nvPr/>
          </p:nvSpPr>
          <p:spPr bwMode="auto">
            <a:xfrm>
              <a:off x="1595" y="1475"/>
              <a:ext cx="22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20"/>
            <p:cNvSpPr>
              <a:spLocks noChangeShapeType="1"/>
            </p:cNvSpPr>
            <p:nvPr/>
          </p:nvSpPr>
          <p:spPr bwMode="auto">
            <a:xfrm>
              <a:off x="2926" y="1475"/>
              <a:ext cx="22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05106" y="95687"/>
            <a:ext cx="6753772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Calligraphy" pitchFamily="66" charset="0"/>
              </a:rPr>
              <a:t>High Current Polarized Electron Source</a:t>
            </a:r>
            <a:endParaRPr lang="en-US" sz="2400" b="1" dirty="0">
              <a:latin typeface="Lucida Calligraphy" pitchFamily="66" charset="0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 sz="1400" dirty="0" smtClean="0"/>
              <a:t>Slide </a:t>
            </a:r>
            <a:fld id="{23B6666F-B3A4-416D-8F3E-C7EB9869B3F8}" type="slidenum">
              <a:rPr lang="en-US" sz="1400" smtClean="0"/>
              <a:pPr algn="r">
                <a:defRPr/>
              </a:pPr>
              <a:t>14</a:t>
            </a:fld>
            <a:endParaRPr lang="en-US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Content Placeholder 3" descr="CFelectron_orbit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2039491"/>
            <a:ext cx="80121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595313" y="4203253"/>
            <a:ext cx="879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W target</a:t>
            </a:r>
          </a:p>
        </p:txBody>
      </p: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1155700" y="1506091"/>
            <a:ext cx="222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Quarter Wave Transformer </a:t>
            </a:r>
          </a:p>
          <a:p>
            <a:pPr algn="ctr"/>
            <a:r>
              <a:rPr lang="en-US" sz="1200"/>
              <a:t>(QWT) Solenoid</a:t>
            </a:r>
          </a:p>
        </p:txBody>
      </p:sp>
      <p:sp>
        <p:nvSpPr>
          <p:cNvPr id="16394" name="TextBox 16"/>
          <p:cNvSpPr txBox="1">
            <a:spLocks noChangeArrowheads="1"/>
          </p:cNvSpPr>
          <p:nvPr/>
        </p:nvSpPr>
        <p:spPr bwMode="auto">
          <a:xfrm>
            <a:off x="3024188" y="429374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Combined Function Magnet</a:t>
            </a:r>
          </a:p>
          <a:p>
            <a:pPr algn="ctr"/>
            <a:r>
              <a:rPr lang="en-US" sz="1200"/>
              <a:t>(QD)</a:t>
            </a:r>
          </a:p>
        </p:txBody>
      </p:sp>
      <p:sp>
        <p:nvSpPr>
          <p:cNvPr id="16395" name="TextBox 18"/>
          <p:cNvSpPr txBox="1">
            <a:spLocks noChangeArrowheads="1"/>
          </p:cNvSpPr>
          <p:nvPr/>
        </p:nvSpPr>
        <p:spPr bwMode="auto">
          <a:xfrm>
            <a:off x="4843463" y="2036316"/>
            <a:ext cx="1081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Collimators</a:t>
            </a:r>
          </a:p>
        </p:txBody>
      </p:sp>
      <p:sp>
        <p:nvSpPr>
          <p:cNvPr id="16396" name="Text Box 25"/>
          <p:cNvSpPr txBox="1">
            <a:spLocks noChangeArrowheads="1"/>
          </p:cNvSpPr>
          <p:nvPr/>
        </p:nvSpPr>
        <p:spPr bwMode="auto">
          <a:xfrm>
            <a:off x="3149600" y="2187128"/>
            <a:ext cx="40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  <a:r>
              <a:rPr lang="en-US" b="1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397" name="Text Box 26"/>
          <p:cNvSpPr txBox="1">
            <a:spLocks noChangeArrowheads="1"/>
          </p:cNvSpPr>
          <p:nvPr/>
        </p:nvSpPr>
        <p:spPr bwMode="auto">
          <a:xfrm>
            <a:off x="8339138" y="3477766"/>
            <a:ext cx="40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e</a:t>
            </a:r>
            <a:r>
              <a:rPr lang="en-US" b="1" baseline="3000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6398" name="Text Box 27"/>
          <p:cNvSpPr txBox="1">
            <a:spLocks noChangeArrowheads="1"/>
          </p:cNvSpPr>
          <p:nvPr/>
        </p:nvSpPr>
        <p:spPr bwMode="auto">
          <a:xfrm>
            <a:off x="7532688" y="2742753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CC00"/>
                </a:solidFill>
                <a:latin typeface="Symbol" pitchFamily="18" charset="2"/>
              </a:rPr>
              <a:t>g</a:t>
            </a:r>
            <a:endParaRPr lang="en-US" sz="2000" b="1" baseline="30000">
              <a:solidFill>
                <a:srgbClr val="00CC00"/>
              </a:solidFill>
              <a:latin typeface="Symbol" pitchFamily="18" charset="2"/>
            </a:endParaRPr>
          </a:p>
        </p:txBody>
      </p:sp>
      <p:sp>
        <p:nvSpPr>
          <p:cNvPr id="16399" name="Oval 28"/>
          <p:cNvSpPr>
            <a:spLocks noChangeArrowheads="1"/>
          </p:cNvSpPr>
          <p:nvPr/>
        </p:nvSpPr>
        <p:spPr bwMode="auto">
          <a:xfrm>
            <a:off x="2195513" y="5949950"/>
            <a:ext cx="215900" cy="1936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Oval 29"/>
          <p:cNvSpPr>
            <a:spLocks noChangeArrowheads="1"/>
          </p:cNvSpPr>
          <p:nvPr/>
        </p:nvSpPr>
        <p:spPr bwMode="auto">
          <a:xfrm>
            <a:off x="1254125" y="2888803"/>
            <a:ext cx="215900" cy="1936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30"/>
          <p:cNvSpPr>
            <a:spLocks noChangeArrowheads="1"/>
          </p:cNvSpPr>
          <p:nvPr/>
        </p:nvSpPr>
        <p:spPr bwMode="auto">
          <a:xfrm>
            <a:off x="2314575" y="3185666"/>
            <a:ext cx="215900" cy="1936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31"/>
          <p:cNvSpPr>
            <a:spLocks noChangeArrowheads="1"/>
          </p:cNvSpPr>
          <p:nvPr/>
        </p:nvSpPr>
        <p:spPr bwMode="auto">
          <a:xfrm>
            <a:off x="3467100" y="3299966"/>
            <a:ext cx="215900" cy="1936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Oval 32"/>
          <p:cNvSpPr>
            <a:spLocks noChangeArrowheads="1"/>
          </p:cNvSpPr>
          <p:nvPr/>
        </p:nvSpPr>
        <p:spPr bwMode="auto">
          <a:xfrm>
            <a:off x="5222875" y="3325366"/>
            <a:ext cx="215900" cy="1936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Oval 33"/>
          <p:cNvSpPr>
            <a:spLocks noChangeArrowheads="1"/>
          </p:cNvSpPr>
          <p:nvPr/>
        </p:nvSpPr>
        <p:spPr bwMode="auto">
          <a:xfrm>
            <a:off x="4992688" y="2525266"/>
            <a:ext cx="215900" cy="1936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Oval 34"/>
          <p:cNvSpPr>
            <a:spLocks noChangeArrowheads="1"/>
          </p:cNvSpPr>
          <p:nvPr/>
        </p:nvSpPr>
        <p:spPr bwMode="auto">
          <a:xfrm>
            <a:off x="1838325" y="2355403"/>
            <a:ext cx="215900" cy="1936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Oval 35"/>
          <p:cNvSpPr>
            <a:spLocks noChangeArrowheads="1"/>
          </p:cNvSpPr>
          <p:nvPr/>
        </p:nvSpPr>
        <p:spPr bwMode="auto">
          <a:xfrm>
            <a:off x="3294063" y="2499866"/>
            <a:ext cx="215900" cy="1936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Oval 36"/>
          <p:cNvSpPr>
            <a:spLocks noChangeArrowheads="1"/>
          </p:cNvSpPr>
          <p:nvPr/>
        </p:nvSpPr>
        <p:spPr bwMode="auto">
          <a:xfrm>
            <a:off x="7934325" y="2704653"/>
            <a:ext cx="215900" cy="1936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408" name="AutoShape 37"/>
          <p:cNvCxnSpPr>
            <a:cxnSpLocks noChangeShapeType="1"/>
            <a:stCxn id="16394" idx="0"/>
            <a:endCxn id="16402" idx="4"/>
          </p:cNvCxnSpPr>
          <p:nvPr/>
        </p:nvCxnSpPr>
        <p:spPr bwMode="auto">
          <a:xfrm rot="5400000" flipH="1">
            <a:off x="3642519" y="3426172"/>
            <a:ext cx="800100" cy="935038"/>
          </a:xfrm>
          <a:prstGeom prst="curvedConnector3">
            <a:avLst>
              <a:gd name="adj1" fmla="val 67657"/>
            </a:avLst>
          </a:prstGeom>
          <a:noFill/>
          <a:ln w="15875">
            <a:solidFill>
              <a:srgbClr val="FFFF00"/>
            </a:solidFill>
            <a:round/>
            <a:headEnd/>
            <a:tailEnd type="diamond" w="sm" len="lg"/>
          </a:ln>
        </p:spPr>
      </p:cxnSp>
      <p:cxnSp>
        <p:nvCxnSpPr>
          <p:cNvPr id="16409" name="AutoShape 38"/>
          <p:cNvCxnSpPr>
            <a:cxnSpLocks noChangeShapeType="1"/>
            <a:stCxn id="16394" idx="0"/>
            <a:endCxn id="16403" idx="4"/>
          </p:cNvCxnSpPr>
          <p:nvPr/>
        </p:nvCxnSpPr>
        <p:spPr bwMode="auto">
          <a:xfrm rot="-5400000">
            <a:off x="4533107" y="3496022"/>
            <a:ext cx="774700" cy="820737"/>
          </a:xfrm>
          <a:prstGeom prst="curvedConnector3">
            <a:avLst>
              <a:gd name="adj1" fmla="val 30120"/>
            </a:avLst>
          </a:prstGeom>
          <a:noFill/>
          <a:ln w="15875">
            <a:solidFill>
              <a:srgbClr val="FFFF00"/>
            </a:solidFill>
            <a:round/>
            <a:headEnd/>
            <a:tailEnd type="diamond" w="sm" len="lg"/>
          </a:ln>
        </p:spPr>
      </p:cxnSp>
      <p:cxnSp>
        <p:nvCxnSpPr>
          <p:cNvPr id="16410" name="AutoShape 39"/>
          <p:cNvCxnSpPr>
            <a:cxnSpLocks noChangeShapeType="1"/>
            <a:stCxn id="16394" idx="0"/>
            <a:endCxn id="16401" idx="4"/>
          </p:cNvCxnSpPr>
          <p:nvPr/>
        </p:nvCxnSpPr>
        <p:spPr bwMode="auto">
          <a:xfrm rot="5400000" flipH="1">
            <a:off x="3009107" y="2792759"/>
            <a:ext cx="914400" cy="2087563"/>
          </a:xfrm>
          <a:prstGeom prst="curvedConnector3">
            <a:avLst>
              <a:gd name="adj1" fmla="val 27949"/>
            </a:avLst>
          </a:prstGeom>
          <a:noFill/>
          <a:ln w="15875">
            <a:solidFill>
              <a:srgbClr val="FFFF00"/>
            </a:solidFill>
            <a:round/>
            <a:headEnd/>
            <a:tailEnd type="diamond" w="sm" len="lg"/>
          </a:ln>
        </p:spPr>
      </p:cxnSp>
      <p:cxnSp>
        <p:nvCxnSpPr>
          <p:cNvPr id="16411" name="AutoShape 40"/>
          <p:cNvCxnSpPr>
            <a:cxnSpLocks noChangeShapeType="1"/>
            <a:stCxn id="16395" idx="1"/>
            <a:endCxn id="16405" idx="7"/>
          </p:cNvCxnSpPr>
          <p:nvPr/>
        </p:nvCxnSpPr>
        <p:spPr bwMode="auto">
          <a:xfrm rot="10800000" flipV="1">
            <a:off x="2022475" y="2174428"/>
            <a:ext cx="2820988" cy="209550"/>
          </a:xfrm>
          <a:prstGeom prst="curvedConnector2">
            <a:avLst/>
          </a:prstGeom>
          <a:noFill/>
          <a:ln w="15875">
            <a:solidFill>
              <a:srgbClr val="003399"/>
            </a:solidFill>
            <a:round/>
            <a:headEnd/>
            <a:tailEnd type="diamond" w="sm" len="lg"/>
          </a:ln>
        </p:spPr>
      </p:cxnSp>
      <p:cxnSp>
        <p:nvCxnSpPr>
          <p:cNvPr id="16412" name="AutoShape 41"/>
          <p:cNvCxnSpPr>
            <a:cxnSpLocks noChangeShapeType="1"/>
            <a:stCxn id="16395" idx="1"/>
            <a:endCxn id="16406" idx="6"/>
          </p:cNvCxnSpPr>
          <p:nvPr/>
        </p:nvCxnSpPr>
        <p:spPr bwMode="auto">
          <a:xfrm rot="10800000" flipV="1">
            <a:off x="3509963" y="2174428"/>
            <a:ext cx="1333500" cy="422275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003399"/>
            </a:solidFill>
            <a:round/>
            <a:headEnd/>
            <a:tailEnd type="diamond" w="sm" len="lg"/>
          </a:ln>
        </p:spPr>
      </p:cxnSp>
      <p:cxnSp>
        <p:nvCxnSpPr>
          <p:cNvPr id="16413" name="AutoShape 42"/>
          <p:cNvCxnSpPr>
            <a:cxnSpLocks noChangeShapeType="1"/>
            <a:stCxn id="16395" idx="3"/>
            <a:endCxn id="16404" idx="0"/>
          </p:cNvCxnSpPr>
          <p:nvPr/>
        </p:nvCxnSpPr>
        <p:spPr bwMode="auto">
          <a:xfrm flipH="1">
            <a:off x="5100638" y="2174428"/>
            <a:ext cx="823912" cy="350838"/>
          </a:xfrm>
          <a:prstGeom prst="curvedConnector4">
            <a:avLst>
              <a:gd name="adj1" fmla="val -27551"/>
              <a:gd name="adj2" fmla="val 69231"/>
            </a:avLst>
          </a:prstGeom>
          <a:noFill/>
          <a:ln w="15875">
            <a:solidFill>
              <a:srgbClr val="003399"/>
            </a:solidFill>
            <a:round/>
            <a:headEnd/>
            <a:tailEnd type="diamond" w="sm" len="lg"/>
          </a:ln>
        </p:spPr>
      </p:cxnSp>
      <p:cxnSp>
        <p:nvCxnSpPr>
          <p:cNvPr id="16414" name="AutoShape 43"/>
          <p:cNvCxnSpPr>
            <a:cxnSpLocks noChangeShapeType="1"/>
            <a:stCxn id="16395" idx="3"/>
            <a:endCxn id="16407" idx="2"/>
          </p:cNvCxnSpPr>
          <p:nvPr/>
        </p:nvCxnSpPr>
        <p:spPr bwMode="auto">
          <a:xfrm>
            <a:off x="5924550" y="2174428"/>
            <a:ext cx="2009775" cy="627063"/>
          </a:xfrm>
          <a:prstGeom prst="curvedConnector3">
            <a:avLst>
              <a:gd name="adj1" fmla="val 49921"/>
            </a:avLst>
          </a:prstGeom>
          <a:noFill/>
          <a:ln w="15875">
            <a:solidFill>
              <a:srgbClr val="003399"/>
            </a:solidFill>
            <a:round/>
            <a:headEnd/>
            <a:tailEnd type="diamond" w="sm" len="lg"/>
          </a:ln>
        </p:spPr>
      </p:cxnSp>
      <p:cxnSp>
        <p:nvCxnSpPr>
          <p:cNvPr id="16415" name="AutoShape 44"/>
          <p:cNvCxnSpPr>
            <a:cxnSpLocks noChangeShapeType="1"/>
            <a:stCxn id="16393" idx="2"/>
            <a:endCxn id="16400" idx="0"/>
          </p:cNvCxnSpPr>
          <p:nvPr/>
        </p:nvCxnSpPr>
        <p:spPr bwMode="auto">
          <a:xfrm rot="5400000">
            <a:off x="1352551" y="1972815"/>
            <a:ext cx="925512" cy="906463"/>
          </a:xfrm>
          <a:prstGeom prst="curvedConnector3">
            <a:avLst>
              <a:gd name="adj1" fmla="val 15949"/>
            </a:avLst>
          </a:prstGeom>
          <a:noFill/>
          <a:ln w="15875">
            <a:solidFill>
              <a:srgbClr val="CC00CC"/>
            </a:solidFill>
            <a:round/>
            <a:headEnd/>
            <a:tailEnd type="diamond" w="sm" len="lg"/>
          </a:ln>
        </p:spPr>
      </p:cxnSp>
      <p:sp>
        <p:nvSpPr>
          <p:cNvPr id="16416" name="Text Box 45"/>
          <p:cNvSpPr txBox="1">
            <a:spLocks noChangeArrowheads="1"/>
          </p:cNvSpPr>
          <p:nvPr/>
        </p:nvSpPr>
        <p:spPr bwMode="auto">
          <a:xfrm>
            <a:off x="2054225" y="1141380"/>
            <a:ext cx="36496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 dirty="0">
                <a:solidFill>
                  <a:srgbClr val="5F5F5F"/>
                </a:solidFill>
                <a:latin typeface="Microsoft Sans Serif" pitchFamily="34" charset="0"/>
              </a:rPr>
              <a:t>S. </a:t>
            </a:r>
            <a:r>
              <a:rPr lang="fr-FR" sz="1100" dirty="0" err="1">
                <a:solidFill>
                  <a:srgbClr val="5F5F5F"/>
                </a:solidFill>
                <a:latin typeface="Microsoft Sans Serif" pitchFamily="34" charset="0"/>
              </a:rPr>
              <a:t>Golge</a:t>
            </a:r>
            <a:r>
              <a:rPr lang="fr-FR" sz="1100" dirty="0">
                <a:solidFill>
                  <a:srgbClr val="5F5F5F"/>
                </a:solidFill>
                <a:latin typeface="Microsoft Sans Serif" pitchFamily="34" charset="0"/>
              </a:rPr>
              <a:t>, </a:t>
            </a:r>
            <a:r>
              <a:rPr lang="fr-FR" sz="1100" dirty="0" err="1">
                <a:solidFill>
                  <a:srgbClr val="5F5F5F"/>
                </a:solidFill>
                <a:latin typeface="Microsoft Sans Serif" pitchFamily="34" charset="0"/>
              </a:rPr>
              <a:t>PhD</a:t>
            </a:r>
            <a:r>
              <a:rPr lang="fr-FR" sz="1100" dirty="0">
                <a:solidFill>
                  <a:srgbClr val="5F5F5F"/>
                </a:solidFill>
                <a:latin typeface="Microsoft Sans Serif" pitchFamily="34" charset="0"/>
              </a:rPr>
              <a:t> </a:t>
            </a:r>
            <a:r>
              <a:rPr lang="fr-FR" sz="1100" dirty="0" err="1">
                <a:solidFill>
                  <a:srgbClr val="5F5F5F"/>
                </a:solidFill>
                <a:latin typeface="Microsoft Sans Serif" pitchFamily="34" charset="0"/>
              </a:rPr>
              <a:t>Thesis</a:t>
            </a:r>
            <a:r>
              <a:rPr lang="fr-FR" sz="1100" dirty="0">
                <a:solidFill>
                  <a:srgbClr val="5F5F5F"/>
                </a:solidFill>
                <a:latin typeface="Microsoft Sans Serif" pitchFamily="34" charset="0"/>
              </a:rPr>
              <a:t>, 2010 (ODU/JLab) </a:t>
            </a:r>
          </a:p>
        </p:txBody>
      </p:sp>
      <p:sp>
        <p:nvSpPr>
          <p:cNvPr id="16417" name="Text Box 47"/>
          <p:cNvSpPr txBox="1">
            <a:spLocks noChangeArrowheads="1"/>
          </p:cNvSpPr>
          <p:nvPr/>
        </p:nvSpPr>
        <p:spPr bwMode="auto">
          <a:xfrm>
            <a:off x="8058150" y="3780978"/>
            <a:ext cx="855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24 MeV</a:t>
            </a:r>
          </a:p>
        </p:txBody>
      </p:sp>
      <p:sp>
        <p:nvSpPr>
          <p:cNvPr id="16418" name="Text Box 48"/>
          <p:cNvSpPr txBox="1">
            <a:spLocks noChangeArrowheads="1"/>
          </p:cNvSpPr>
          <p:nvPr/>
        </p:nvSpPr>
        <p:spPr bwMode="auto">
          <a:xfrm>
            <a:off x="31750" y="3057078"/>
            <a:ext cx="963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126 MeV</a:t>
            </a:r>
          </a:p>
        </p:txBody>
      </p:sp>
      <p:sp>
        <p:nvSpPr>
          <p:cNvPr id="16419" name="Text Box 49"/>
          <p:cNvSpPr txBox="1">
            <a:spLocks noChangeArrowheads="1"/>
          </p:cNvSpPr>
          <p:nvPr/>
        </p:nvSpPr>
        <p:spPr bwMode="auto">
          <a:xfrm>
            <a:off x="357188" y="2745928"/>
            <a:ext cx="40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  <a:r>
              <a:rPr lang="en-US" b="1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420" name="Text Box 51"/>
          <p:cNvSpPr txBox="1">
            <a:spLocks noChangeArrowheads="1"/>
          </p:cNvSpPr>
          <p:nvPr/>
        </p:nvSpPr>
        <p:spPr bwMode="auto">
          <a:xfrm>
            <a:off x="1000124" y="4791075"/>
            <a:ext cx="7745414" cy="1477328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CC"/>
              </a:buClr>
            </a:pPr>
            <a:r>
              <a:rPr lang="en-US" dirty="0"/>
              <a:t> A </a:t>
            </a:r>
            <a:r>
              <a:rPr lang="en-US" b="1" dirty="0">
                <a:solidFill>
                  <a:srgbClr val="0000FF"/>
                </a:solidFill>
              </a:rPr>
              <a:t>collection efficiency</a:t>
            </a:r>
            <a:r>
              <a:rPr lang="en-US" dirty="0"/>
              <a:t> of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х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-4</a:t>
            </a:r>
            <a:r>
              <a:rPr lang="en-US" dirty="0"/>
              <a:t> is predicted at the maximum positron production yield, corresponding to a positron energy of </a:t>
            </a:r>
            <a:r>
              <a:rPr lang="en-US" b="1" dirty="0">
                <a:solidFill>
                  <a:srgbClr val="0000FF"/>
                </a:solidFill>
              </a:rPr>
              <a:t>24 MeV</a:t>
            </a:r>
            <a:r>
              <a:rPr lang="en-US" dirty="0"/>
              <a:t>.</a:t>
            </a:r>
          </a:p>
          <a:p>
            <a:pPr>
              <a:buClr>
                <a:srgbClr val="CC00CC"/>
              </a:buClr>
            </a:pPr>
            <a:endParaRPr lang="en-US" dirty="0"/>
          </a:p>
          <a:p>
            <a:pPr>
              <a:buClr>
                <a:srgbClr val="CC00CC"/>
              </a:buClr>
            </a:pPr>
            <a:r>
              <a:rPr lang="en-US" dirty="0"/>
              <a:t> The </a:t>
            </a:r>
            <a:r>
              <a:rPr lang="en-US" b="1" dirty="0">
                <a:solidFill>
                  <a:srgbClr val="FF0000"/>
                </a:solidFill>
              </a:rPr>
              <a:t>resulting beam</a:t>
            </a:r>
            <a:r>
              <a:rPr lang="en-US" dirty="0"/>
              <a:t> can then be </a:t>
            </a:r>
            <a:r>
              <a:rPr lang="en-US" b="1" dirty="0">
                <a:solidFill>
                  <a:srgbClr val="FF0000"/>
                </a:solidFill>
              </a:rPr>
              <a:t>accelerated</a:t>
            </a:r>
            <a:r>
              <a:rPr lang="en-US" dirty="0"/>
              <a:t> without significant loss, and </a:t>
            </a:r>
            <a:r>
              <a:rPr lang="en-US" b="1" dirty="0">
                <a:solidFill>
                  <a:srgbClr val="FF0000"/>
                </a:solidFill>
              </a:rPr>
              <a:t>injected</a:t>
            </a:r>
            <a:r>
              <a:rPr lang="en-US" dirty="0"/>
              <a:t> into the CEBAF main accelerator section.  </a:t>
            </a: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7" y="2696"/>
            <a:ext cx="3059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6995217" y="1272185"/>
            <a:ext cx="214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Requires high power 100kW target</a:t>
            </a:r>
            <a:endParaRPr lang="en-US" sz="160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 flipH="1" flipV="1">
            <a:off x="8143202" y="633338"/>
            <a:ext cx="645870" cy="631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05106" y="95687"/>
            <a:ext cx="4315605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Calligraphy" pitchFamily="66" charset="0"/>
              </a:rPr>
              <a:t>Positron Collection Study</a:t>
            </a:r>
            <a:endParaRPr lang="en-US" sz="2400" b="1" dirty="0">
              <a:latin typeface="Lucida Calligraphy" pitchFamily="66" charset="0"/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18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737" y="1313919"/>
            <a:ext cx="6472238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20"/>
          <p:cNvSpPr txBox="1">
            <a:spLocks noChangeArrowheads="1"/>
          </p:cNvSpPr>
          <p:nvPr/>
        </p:nvSpPr>
        <p:spPr bwMode="auto">
          <a:xfrm>
            <a:off x="321717" y="548962"/>
            <a:ext cx="4280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5F5F5F"/>
                </a:solidFill>
                <a:latin typeface="Microsoft Sans Serif" pitchFamily="34" charset="0"/>
              </a:rPr>
              <a:t>A. </a:t>
            </a:r>
            <a:r>
              <a:rPr lang="fr-FR" sz="1400" dirty="0" err="1">
                <a:solidFill>
                  <a:srgbClr val="5F5F5F"/>
                </a:solidFill>
                <a:latin typeface="Microsoft Sans Serif" pitchFamily="34" charset="0"/>
              </a:rPr>
              <a:t>Freyberger</a:t>
            </a:r>
            <a:r>
              <a:rPr lang="fr-FR" sz="1400" dirty="0">
                <a:solidFill>
                  <a:srgbClr val="5F5F5F"/>
                </a:solidFill>
                <a:latin typeface="Microsoft Sans Serif" pitchFamily="34" charset="0"/>
              </a:rPr>
              <a:t> </a:t>
            </a:r>
            <a:r>
              <a:rPr lang="fr-FR" sz="1400" dirty="0" err="1">
                <a:solidFill>
                  <a:srgbClr val="5F5F5F"/>
                </a:solidFill>
                <a:latin typeface="Microsoft Sans Serif" pitchFamily="34" charset="0"/>
              </a:rPr>
              <a:t>at</a:t>
            </a:r>
            <a:r>
              <a:rPr lang="fr-FR" sz="1400" dirty="0">
                <a:solidFill>
                  <a:srgbClr val="5F5F5F"/>
                </a:solidFill>
                <a:latin typeface="Microsoft Sans Serif" pitchFamily="34" charset="0"/>
              </a:rPr>
              <a:t> the </a:t>
            </a:r>
            <a:r>
              <a:rPr lang="fr-FR" sz="1400" dirty="0" err="1">
                <a:solidFill>
                  <a:srgbClr val="5F5F5F"/>
                </a:solidFill>
                <a:latin typeface="Microsoft Sans Serif" pitchFamily="34" charset="0"/>
              </a:rPr>
              <a:t>Town</a:t>
            </a:r>
            <a:r>
              <a:rPr lang="fr-FR" sz="1400" dirty="0">
                <a:solidFill>
                  <a:srgbClr val="5F5F5F"/>
                </a:solidFill>
                <a:latin typeface="Microsoft Sans Serif" pitchFamily="34" charset="0"/>
              </a:rPr>
              <a:t> Hall Meeting, JLab, 2011 </a:t>
            </a:r>
          </a:p>
        </p:txBody>
      </p:sp>
      <p:sp>
        <p:nvSpPr>
          <p:cNvPr id="17418" name="Text Box 21"/>
          <p:cNvSpPr txBox="1">
            <a:spLocks noChangeArrowheads="1"/>
          </p:cNvSpPr>
          <p:nvPr/>
        </p:nvSpPr>
        <p:spPr bwMode="auto">
          <a:xfrm>
            <a:off x="796925" y="1838341"/>
            <a:ext cx="47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1mA</a:t>
            </a:r>
          </a:p>
        </p:txBody>
      </p:sp>
      <p:sp>
        <p:nvSpPr>
          <p:cNvPr id="17419" name="Text Box 22"/>
          <p:cNvSpPr txBox="1">
            <a:spLocks noChangeArrowheads="1"/>
          </p:cNvSpPr>
          <p:nvPr/>
        </p:nvSpPr>
        <p:spPr bwMode="auto">
          <a:xfrm>
            <a:off x="7354888" y="0"/>
            <a:ext cx="1789112" cy="1352550"/>
          </a:xfrm>
          <a:prstGeom prst="rect">
            <a:avLst/>
          </a:prstGeom>
          <a:solidFill>
            <a:srgbClr val="CCFF99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I = 300 nA</a:t>
            </a:r>
          </a:p>
          <a:p>
            <a:pPr algn="ctr"/>
            <a:r>
              <a:rPr lang="en-US" sz="1600"/>
              <a:t>P</a:t>
            </a:r>
            <a:r>
              <a:rPr lang="en-US" sz="1600" baseline="-25000"/>
              <a:t>e+</a:t>
            </a:r>
            <a:r>
              <a:rPr lang="en-US" sz="1600"/>
              <a:t> = 75%</a:t>
            </a:r>
            <a:endParaRPr lang="en-US" sz="1600" b="1" baseline="-25000">
              <a:solidFill>
                <a:srgbClr val="FF0000"/>
              </a:solidFill>
            </a:endParaRPr>
          </a:p>
          <a:p>
            <a:pPr algn="ctr"/>
            <a:r>
              <a:rPr lang="en-US" sz="1600">
                <a:latin typeface="Symbol" pitchFamily="18" charset="2"/>
              </a:rPr>
              <a:t>d</a:t>
            </a:r>
            <a:r>
              <a:rPr lang="en-US" sz="1600"/>
              <a:t>p/p = 10</a:t>
            </a:r>
            <a:r>
              <a:rPr lang="en-US" sz="1600" baseline="30000"/>
              <a:t>-2</a:t>
            </a:r>
            <a:endParaRPr lang="en-US" sz="1600"/>
          </a:p>
          <a:p>
            <a:pPr algn="ctr"/>
            <a:r>
              <a:rPr lang="en-US" sz="1600">
                <a:latin typeface="Symbol" pitchFamily="18" charset="2"/>
              </a:rPr>
              <a:t>e</a:t>
            </a:r>
            <a:r>
              <a:rPr lang="en-US" sz="1600" baseline="-25000"/>
              <a:t>x</a:t>
            </a:r>
            <a:r>
              <a:rPr lang="en-US" sz="1600"/>
              <a:t> = 1.6 mm.mrad</a:t>
            </a:r>
          </a:p>
          <a:p>
            <a:pPr algn="ctr"/>
            <a:r>
              <a:rPr lang="en-US" sz="1600">
                <a:latin typeface="Symbol" pitchFamily="18" charset="2"/>
              </a:rPr>
              <a:t>e</a:t>
            </a:r>
            <a:r>
              <a:rPr lang="en-US" sz="1600" baseline="-25000"/>
              <a:t>y</a:t>
            </a:r>
            <a:r>
              <a:rPr lang="en-US" sz="1600"/>
              <a:t> = 1.7 mm.mrad</a:t>
            </a:r>
            <a:endParaRPr lang="en-US" sz="1600" baseline="3000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106" y="74421"/>
            <a:ext cx="4942379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Calligraphy" pitchFamily="66" charset="0"/>
              </a:rPr>
              <a:t>Polarized e</a:t>
            </a:r>
            <a:r>
              <a:rPr lang="en-US" sz="2400" b="1" baseline="30000" dirty="0">
                <a:latin typeface="Lucida Calligraphy" pitchFamily="66" charset="0"/>
              </a:rPr>
              <a:t>+</a:t>
            </a:r>
            <a:r>
              <a:rPr lang="en-US" sz="2400" b="1" dirty="0">
                <a:latin typeface="Lucida Calligraphy" pitchFamily="66" charset="0"/>
              </a:rPr>
              <a:t> </a:t>
            </a:r>
            <a:r>
              <a:rPr lang="en-US" sz="2400" b="1" dirty="0" smtClean="0">
                <a:latin typeface="Lucida Calligraphy" pitchFamily="66" charset="0"/>
              </a:rPr>
              <a:t>Injector Concept</a:t>
            </a:r>
            <a:endParaRPr lang="en-US" sz="2400" b="1" dirty="0">
              <a:latin typeface="Lucida Calligraphy" pitchFamily="66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72930" y="5124893"/>
            <a:ext cx="21980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CEBAF North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02619" y="2049181"/>
            <a:ext cx="364074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Low Energy (&lt;130MeV) Positrons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For NP or Material Science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712411" y="928794"/>
            <a:ext cx="7836195" cy="4893647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solidFill>
                  <a:srgbClr val="00863D"/>
                </a:solidFill>
                <a:latin typeface="Comic Sans MS" pitchFamily="66" charset="0"/>
              </a:rPr>
              <a:t>Strong</a:t>
            </a:r>
            <a:r>
              <a:rPr lang="fr-FR" sz="2400" dirty="0" smtClean="0">
                <a:solidFill>
                  <a:srgbClr val="00863D"/>
                </a:solidFill>
                <a:latin typeface="Comic Sans MS" pitchFamily="66" charset="0"/>
              </a:rPr>
              <a:t> motivation </a:t>
            </a:r>
            <a:r>
              <a:rPr lang="fr-FR" sz="2400" dirty="0" err="1" smtClean="0">
                <a:latin typeface="Comic Sans MS" pitchFamily="66" charset="0"/>
              </a:rPr>
              <a:t>exists</a:t>
            </a:r>
            <a:r>
              <a:rPr lang="fr-FR" sz="2400" dirty="0" smtClean="0">
                <a:latin typeface="Comic Sans MS" pitchFamily="66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polarized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positrons </a:t>
            </a:r>
            <a:r>
              <a:rPr lang="fr-FR" sz="2400" dirty="0" err="1" smtClean="0">
                <a:latin typeface="Comic Sans MS" pitchFamily="66" charset="0"/>
              </a:rPr>
              <a:t>across</a:t>
            </a:r>
            <a:r>
              <a:rPr lang="fr-FR" sz="2400" dirty="0" smtClean="0">
                <a:latin typeface="Comic Sans MS" pitchFamily="66" charset="0"/>
              </a:rPr>
              <a:t> the MeV – </a:t>
            </a:r>
            <a:r>
              <a:rPr lang="fr-FR" sz="2400" b="1" dirty="0" smtClean="0">
                <a:solidFill>
                  <a:srgbClr val="0033CC"/>
                </a:solidFill>
                <a:latin typeface="Comic Sans MS" pitchFamily="66" charset="0"/>
              </a:rPr>
              <a:t>GeV (CEBAF) </a:t>
            </a:r>
            <a:r>
              <a:rPr lang="fr-FR" sz="2400" dirty="0" smtClean="0">
                <a:latin typeface="Comic Sans MS" pitchFamily="66" charset="0"/>
              </a:rPr>
              <a:t>- </a:t>
            </a:r>
            <a:r>
              <a:rPr lang="fr-FR" sz="2400" dirty="0" err="1" smtClean="0">
                <a:latin typeface="Comic Sans MS" pitchFamily="66" charset="0"/>
              </a:rPr>
              <a:t>TeV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energy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scale</a:t>
            </a:r>
            <a:endParaRPr lang="fr-FR" sz="2400" dirty="0" smtClean="0">
              <a:latin typeface="Comic Sans MS" pitchFamily="66" charset="0"/>
            </a:endParaRPr>
          </a:p>
          <a:p>
            <a:endParaRPr lang="fr-F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 PEPPo to </a:t>
            </a:r>
            <a:r>
              <a:rPr lang="fr-FR" sz="2400" dirty="0" err="1" smtClean="0">
                <a:latin typeface="Comic Sans MS" pitchFamily="66" charset="0"/>
              </a:rPr>
              <a:t>be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first 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demonstration</a:t>
            </a: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and 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improve</a:t>
            </a: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understanding</a:t>
            </a:r>
            <a:r>
              <a:rPr lang="fr-FR" sz="2400" dirty="0" smtClean="0">
                <a:latin typeface="Comic Sans MS" pitchFamily="66" charset="0"/>
              </a:rPr>
              <a:t> of </a:t>
            </a:r>
            <a:r>
              <a:rPr lang="fr-FR" sz="2400" dirty="0" err="1" smtClean="0">
                <a:latin typeface="Comic Sans MS" pitchFamily="66" charset="0"/>
              </a:rPr>
              <a:t>low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energy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polarized</a:t>
            </a:r>
            <a:r>
              <a:rPr lang="fr-FR" sz="2400" dirty="0" smtClean="0">
                <a:latin typeface="Comic Sans MS" pitchFamily="66" charset="0"/>
              </a:rPr>
              <a:t> pair </a:t>
            </a:r>
            <a:r>
              <a:rPr lang="fr-FR" sz="2400" dirty="0" err="1" smtClean="0">
                <a:latin typeface="Comic Sans MS" pitchFamily="66" charset="0"/>
              </a:rPr>
              <a:t>creation</a:t>
            </a:r>
            <a:endParaRPr lang="fr-F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 PEPPo </a:t>
            </a:r>
            <a:r>
              <a:rPr lang="fr-FR" sz="2400" dirty="0" err="1" smtClean="0">
                <a:latin typeface="Comic Sans MS" pitchFamily="66" charset="0"/>
              </a:rPr>
              <a:t>aims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at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new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polarized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positron source </a:t>
            </a:r>
            <a:r>
              <a:rPr lang="fr-FR" sz="2400" dirty="0" smtClean="0">
                <a:latin typeface="Comic Sans MS" pitchFamily="66" charset="0"/>
              </a:rPr>
              <a:t>and </a:t>
            </a:r>
            <a:r>
              <a:rPr lang="fr-FR" sz="2400" dirty="0" err="1" smtClean="0">
                <a:latin typeface="Comic Sans MS" pitchFamily="66" charset="0"/>
              </a:rPr>
              <a:t>builds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upon</a:t>
            </a:r>
            <a:r>
              <a:rPr lang="fr-FR" sz="2400" dirty="0" smtClean="0">
                <a:latin typeface="Comic Sans MS" pitchFamily="66" charset="0"/>
              </a:rPr>
              <a:t> state-of-the-art </a:t>
            </a:r>
            <a:r>
              <a:rPr lang="fr-FR" sz="2400" dirty="0" err="1" smtClean="0">
                <a:latin typeface="Comic Sans MS" pitchFamily="66" charset="0"/>
              </a:rPr>
              <a:t>polarized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electron</a:t>
            </a:r>
            <a:r>
              <a:rPr lang="fr-FR" sz="2400" dirty="0" smtClean="0">
                <a:latin typeface="Comic Sans MS" pitchFamily="66" charset="0"/>
              </a:rPr>
              <a:t> source, </a:t>
            </a:r>
            <a:r>
              <a:rPr lang="fr-FR" sz="2400" dirty="0" err="1" smtClean="0">
                <a:latin typeface="Comic Sans MS" pitchFamily="66" charset="0"/>
              </a:rPr>
              <a:t>fueled</a:t>
            </a:r>
            <a:r>
              <a:rPr lang="fr-FR" sz="2400" dirty="0" smtClean="0">
                <a:latin typeface="Comic Sans MS" pitchFamily="66" charset="0"/>
              </a:rPr>
              <a:t> by NP and HEP </a:t>
            </a:r>
            <a:r>
              <a:rPr lang="fr-FR" sz="2400" dirty="0" err="1" smtClean="0">
                <a:latin typeface="Comic Sans MS" pitchFamily="66" charset="0"/>
              </a:rPr>
              <a:t>experiments</a:t>
            </a:r>
            <a:endParaRPr lang="fr-F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Potentially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realizable</a:t>
            </a:r>
            <a:r>
              <a:rPr lang="fr-FR" sz="2400" dirty="0" smtClean="0">
                <a:latin typeface="Comic Sans MS" pitchFamily="66" charset="0"/>
              </a:rPr>
              <a:t> as a </a:t>
            </a:r>
            <a:r>
              <a:rPr lang="fr-FR" sz="2400" b="1" i="1" dirty="0" smtClean="0">
                <a:solidFill>
                  <a:srgbClr val="0033CC"/>
                </a:solidFill>
                <a:latin typeface="Comic Sans MS" pitchFamily="66" charset="0"/>
              </a:rPr>
              <a:t>`</a:t>
            </a:r>
            <a:r>
              <a:rPr lang="fr-FR" sz="2400" b="1" i="1" dirty="0" err="1" smtClean="0">
                <a:solidFill>
                  <a:srgbClr val="0033CC"/>
                </a:solidFill>
                <a:latin typeface="Comic Sans MS" pitchFamily="66" charset="0"/>
              </a:rPr>
              <a:t>University</a:t>
            </a:r>
            <a:r>
              <a:rPr lang="fr-FR" sz="2400" b="1" i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fr-FR" sz="2400" b="1" i="1" dirty="0" err="1" smtClean="0">
                <a:solidFill>
                  <a:srgbClr val="0033CC"/>
                </a:solidFill>
                <a:latin typeface="Comic Sans MS" pitchFamily="66" charset="0"/>
              </a:rPr>
              <a:t>Scale</a:t>
            </a:r>
            <a:r>
              <a:rPr lang="fr-FR" sz="2400" b="1" i="1" dirty="0" smtClean="0">
                <a:solidFill>
                  <a:srgbClr val="0033CC"/>
                </a:solidFill>
                <a:latin typeface="Comic Sans MS" pitchFamily="66" charset="0"/>
              </a:rPr>
              <a:t>’ </a:t>
            </a:r>
            <a:r>
              <a:rPr lang="fr-FR" sz="2400" dirty="0" smtClean="0">
                <a:latin typeface="Comic Sans MS" pitchFamily="66" charset="0"/>
              </a:rPr>
              <a:t>source consistent </a:t>
            </a:r>
            <a:r>
              <a:rPr lang="fr-FR" sz="2400" dirty="0" err="1" smtClean="0">
                <a:latin typeface="Comic Sans MS" pitchFamily="66" charset="0"/>
              </a:rPr>
              <a:t>with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u="sng" dirty="0" err="1" smtClean="0">
                <a:latin typeface="Comic Sans MS" pitchFamily="66" charset="0"/>
              </a:rPr>
              <a:t>smaller</a:t>
            </a:r>
            <a:r>
              <a:rPr lang="fr-FR" sz="2400" u="sng" dirty="0" smtClean="0">
                <a:latin typeface="Comic Sans MS" pitchFamily="66" charset="0"/>
              </a:rPr>
              <a:t> </a:t>
            </a:r>
            <a:r>
              <a:rPr lang="fr-FR" sz="2400" u="sng" dirty="0" err="1" smtClean="0">
                <a:latin typeface="Comic Sans MS" pitchFamily="66" charset="0"/>
              </a:rPr>
              <a:t>energy</a:t>
            </a:r>
            <a:r>
              <a:rPr lang="fr-FR" sz="2400" u="sng" dirty="0" smtClean="0">
                <a:latin typeface="Comic Sans MS" pitchFamily="66" charset="0"/>
              </a:rPr>
              <a:t>, </a:t>
            </a:r>
            <a:r>
              <a:rPr lang="fr-FR" sz="2400" u="sng" dirty="0" err="1" smtClean="0">
                <a:latin typeface="Comic Sans MS" pitchFamily="66" charset="0"/>
              </a:rPr>
              <a:t>current</a:t>
            </a:r>
            <a:r>
              <a:rPr lang="fr-FR" sz="2400" u="sng" dirty="0" smtClean="0">
                <a:latin typeface="Comic Sans MS" pitchFamily="66" charset="0"/>
              </a:rPr>
              <a:t>, </a:t>
            </a:r>
            <a:r>
              <a:rPr lang="fr-FR" sz="2400" u="sng" dirty="0" err="1" smtClean="0">
                <a:latin typeface="Comic Sans MS" pitchFamily="66" charset="0"/>
              </a:rPr>
              <a:t>cost</a:t>
            </a:r>
            <a:r>
              <a:rPr lang="fr-FR" sz="2400" u="sng" dirty="0" smtClean="0">
                <a:latin typeface="Comic Sans MS" pitchFamily="66" charset="0"/>
              </a:rPr>
              <a:t> and (</a:t>
            </a:r>
            <a:r>
              <a:rPr lang="fr-FR" sz="2400" u="sng" dirty="0" err="1" smtClean="0">
                <a:latin typeface="Comic Sans MS" pitchFamily="66" charset="0"/>
              </a:rPr>
              <a:t>zero</a:t>
            </a:r>
            <a:r>
              <a:rPr lang="fr-FR" sz="2400" u="sng" dirty="0" smtClean="0">
                <a:latin typeface="Comic Sans MS" pitchFamily="66" charset="0"/>
              </a:rPr>
              <a:t>) </a:t>
            </a:r>
            <a:r>
              <a:rPr lang="fr-FR" sz="2400" u="sng" dirty="0" err="1" smtClean="0">
                <a:latin typeface="Comic Sans MS" pitchFamily="66" charset="0"/>
              </a:rPr>
              <a:t>radioactivity</a:t>
            </a:r>
            <a:r>
              <a:rPr lang="fr-FR" sz="2400" u="sng" dirty="0" smtClean="0">
                <a:latin typeface="Comic Sans MS" pitchFamily="66" charset="0"/>
              </a:rPr>
              <a:t> </a:t>
            </a:r>
            <a:r>
              <a:rPr lang="fr-FR" sz="2400" u="sng" dirty="0" err="1" smtClean="0">
                <a:latin typeface="Comic Sans MS" pitchFamily="66" charset="0"/>
              </a:rPr>
              <a:t>footprint</a:t>
            </a:r>
            <a:r>
              <a:rPr lang="fr-FR" sz="24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650240" y="95687"/>
            <a:ext cx="3959738" cy="5847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Lucida Calligraphy" pitchFamily="66" charset="0"/>
              </a:rPr>
              <a:t>PEPPo Summary</a:t>
            </a:r>
            <a:endParaRPr lang="en-US" sz="3200" b="1" dirty="0">
              <a:latin typeface="Lucida Calligraphy" pitchFamily="66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  <p:pic>
        <p:nvPicPr>
          <p:cNvPr id="7172" name="Picture 5" descr="positronP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900" y="903320"/>
            <a:ext cx="3511550" cy="538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34925" y="6527800"/>
            <a:ext cx="1325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i="1">
                <a:solidFill>
                  <a:schemeClr val="bg2"/>
                </a:solidFill>
                <a:latin typeface="Footlight MT Light" pitchFamily="18" charset="0"/>
              </a:rPr>
              <a:t>Lyon, June 23-26, 2009</a:t>
            </a:r>
          </a:p>
        </p:txBody>
      </p:sp>
      <p:sp>
        <p:nvSpPr>
          <p:cNvPr id="7175" name="Text Box 20"/>
          <p:cNvSpPr txBox="1">
            <a:spLocks noChangeArrowheads="1"/>
          </p:cNvSpPr>
          <p:nvPr/>
        </p:nvSpPr>
        <p:spPr bwMode="auto">
          <a:xfrm>
            <a:off x="8485188" y="6491288"/>
            <a:ext cx="449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rgbClr val="969696"/>
                </a:solidFill>
                <a:latin typeface="Comic Sans MS" pitchFamily="66" charset="0"/>
              </a:rPr>
              <a:t>5/5</a:t>
            </a:r>
          </a:p>
        </p:txBody>
      </p:sp>
      <p:sp>
        <p:nvSpPr>
          <p:cNvPr id="7176" name="Oval 21"/>
          <p:cNvSpPr>
            <a:spLocks noChangeArrowheads="1"/>
          </p:cNvSpPr>
          <p:nvPr/>
        </p:nvSpPr>
        <p:spPr bwMode="auto">
          <a:xfrm>
            <a:off x="1427163" y="6053138"/>
            <a:ext cx="261937" cy="160337"/>
          </a:xfrm>
          <a:prstGeom prst="ellipse">
            <a:avLst/>
          </a:prstGeom>
          <a:noFill/>
          <a:ln w="317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24"/>
          <p:cNvSpPr txBox="1">
            <a:spLocks noChangeArrowheads="1"/>
          </p:cNvSpPr>
          <p:nvPr/>
        </p:nvSpPr>
        <p:spPr bwMode="auto">
          <a:xfrm>
            <a:off x="308124" y="2664639"/>
            <a:ext cx="4776788" cy="2800767"/>
          </a:xfrm>
          <a:prstGeom prst="rect">
            <a:avLst/>
          </a:prstGeom>
          <a:noFill/>
          <a:ln w="25400">
            <a:solidFill>
              <a:srgbClr val="008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600" dirty="0">
                <a:latin typeface="Comic Sans MS" pitchFamily="66" charset="0"/>
              </a:rPr>
              <a:t>  </a:t>
            </a:r>
            <a:r>
              <a:rPr lang="fr-FR" sz="1600" b="1" dirty="0" err="1">
                <a:latin typeface="Comic Sans MS" pitchFamily="66" charset="0"/>
              </a:rPr>
              <a:t>G</a:t>
            </a:r>
            <a:r>
              <a:rPr lang="fr-FR" sz="1600" dirty="0" err="1">
                <a:latin typeface="Comic Sans MS" pitchFamily="66" charset="0"/>
              </a:rPr>
              <a:t>eneralized</a:t>
            </a:r>
            <a:r>
              <a:rPr lang="fr-FR" sz="1600" dirty="0">
                <a:latin typeface="Comic Sans MS" pitchFamily="66" charset="0"/>
              </a:rPr>
              <a:t> </a:t>
            </a:r>
            <a:r>
              <a:rPr lang="fr-FR" sz="1600" b="1" dirty="0">
                <a:latin typeface="Comic Sans MS" pitchFamily="66" charset="0"/>
              </a:rPr>
              <a:t>P</a:t>
            </a:r>
            <a:r>
              <a:rPr lang="fr-FR" sz="1600" dirty="0">
                <a:latin typeface="Comic Sans MS" pitchFamily="66" charset="0"/>
              </a:rPr>
              <a:t>arton </a:t>
            </a:r>
            <a:r>
              <a:rPr lang="fr-FR" sz="1600" b="1" dirty="0">
                <a:latin typeface="Comic Sans MS" pitchFamily="66" charset="0"/>
              </a:rPr>
              <a:t>D</a:t>
            </a:r>
            <a:r>
              <a:rPr lang="fr-FR" sz="1600" dirty="0">
                <a:latin typeface="Comic Sans MS" pitchFamily="66" charset="0"/>
              </a:rPr>
              <a:t>istributions 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endParaRPr lang="fr-FR" sz="16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600" b="1" dirty="0" smtClean="0">
                <a:latin typeface="Comic Sans MS" pitchFamily="66" charset="0"/>
              </a:rPr>
              <a:t> 2</a:t>
            </a:r>
            <a:r>
              <a:rPr lang="fr-FR" sz="1600" b="1" dirty="0" smtClean="0">
                <a:latin typeface="Symbol" pitchFamily="18" charset="2"/>
              </a:rPr>
              <a:t>g</a:t>
            </a:r>
            <a:r>
              <a:rPr lang="fr-FR" sz="1600" b="1" dirty="0" smtClean="0">
                <a:latin typeface="Comic Sans MS" pitchFamily="66" charset="0"/>
              </a:rPr>
              <a:t> </a:t>
            </a:r>
            <a:r>
              <a:rPr lang="fr-FR" sz="1600" b="1" dirty="0">
                <a:latin typeface="Comic Sans MS" pitchFamily="66" charset="0"/>
              </a:rPr>
              <a:t>exchange</a:t>
            </a:r>
            <a:r>
              <a:rPr lang="fr-FR" sz="1600" dirty="0">
                <a:latin typeface="Comic Sans MS" pitchFamily="66" charset="0"/>
              </a:rPr>
              <a:t> in </a:t>
            </a:r>
            <a:r>
              <a:rPr lang="fr-FR" sz="1600" dirty="0" err="1">
                <a:latin typeface="Comic Sans MS" pitchFamily="66" charset="0"/>
              </a:rPr>
              <a:t>elastic</a:t>
            </a:r>
            <a:r>
              <a:rPr lang="fr-FR" sz="1600" dirty="0">
                <a:latin typeface="Comic Sans MS" pitchFamily="66" charset="0"/>
              </a:rPr>
              <a:t> </a:t>
            </a:r>
            <a:r>
              <a:rPr lang="fr-FR" sz="1600" dirty="0" err="1">
                <a:latin typeface="Comic Sans MS" pitchFamily="66" charset="0"/>
              </a:rPr>
              <a:t>scattering</a:t>
            </a:r>
            <a:endParaRPr lang="fr-FR" sz="16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endParaRPr lang="fr-FR" sz="16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600" b="1" dirty="0" smtClean="0">
                <a:latin typeface="Comic Sans MS" pitchFamily="66" charset="0"/>
              </a:rPr>
              <a:t> Coulomb </a:t>
            </a:r>
            <a:r>
              <a:rPr lang="fr-FR" sz="1600" b="1" dirty="0" err="1">
                <a:latin typeface="Comic Sans MS" pitchFamily="66" charset="0"/>
              </a:rPr>
              <a:t>distortion</a:t>
            </a:r>
            <a:r>
              <a:rPr lang="fr-FR" sz="1600" dirty="0">
                <a:latin typeface="Comic Sans MS" pitchFamily="66" charset="0"/>
              </a:rPr>
              <a:t> in the </a:t>
            </a:r>
            <a:r>
              <a:rPr lang="fr-FR" sz="1600" dirty="0" err="1">
                <a:latin typeface="Comic Sans MS" pitchFamily="66" charset="0"/>
              </a:rPr>
              <a:t>inelastic</a:t>
            </a:r>
            <a:r>
              <a:rPr lang="fr-FR" sz="1600" dirty="0">
                <a:latin typeface="Comic Sans MS" pitchFamily="66" charset="0"/>
              </a:rPr>
              <a:t> </a:t>
            </a:r>
            <a:r>
              <a:rPr lang="fr-FR" sz="1600" dirty="0" err="1">
                <a:latin typeface="Comic Sans MS" pitchFamily="66" charset="0"/>
              </a:rPr>
              <a:t>regime</a:t>
            </a:r>
            <a:endParaRPr lang="fr-FR" sz="16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endParaRPr lang="fr-FR" sz="16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600" dirty="0">
                <a:latin typeface="Comic Sans MS" pitchFamily="66" charset="0"/>
              </a:rPr>
              <a:t>  </a:t>
            </a:r>
            <a:r>
              <a:rPr lang="fr-FR" sz="1600" b="1" dirty="0" smtClean="0">
                <a:latin typeface="Comic Sans MS" pitchFamily="66" charset="0"/>
              </a:rPr>
              <a:t>Light </a:t>
            </a:r>
            <a:r>
              <a:rPr lang="fr-FR" sz="1600" b="1" dirty="0" err="1">
                <a:latin typeface="Comic Sans MS" pitchFamily="66" charset="0"/>
              </a:rPr>
              <a:t>dark</a:t>
            </a:r>
            <a:r>
              <a:rPr lang="fr-FR" sz="1600" b="1" dirty="0">
                <a:latin typeface="Comic Sans MS" pitchFamily="66" charset="0"/>
              </a:rPr>
              <a:t> </a:t>
            </a:r>
            <a:r>
              <a:rPr lang="fr-FR" sz="1600" b="1" dirty="0" err="1">
                <a:latin typeface="Comic Sans MS" pitchFamily="66" charset="0"/>
              </a:rPr>
              <a:t>matter</a:t>
            </a:r>
            <a:r>
              <a:rPr lang="fr-FR" sz="1600" dirty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search</a:t>
            </a:r>
            <a:r>
              <a:rPr lang="fr-FR" sz="1600" dirty="0" smtClean="0">
                <a:latin typeface="Comic Sans MS" pitchFamily="66" charset="0"/>
              </a:rPr>
              <a:t> (gauge U-boson)</a:t>
            </a:r>
            <a:endParaRPr lang="fr-FR" sz="16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endParaRPr lang="fr-FR" sz="1600" dirty="0">
              <a:latin typeface="Comic Sans MS" pitchFamily="66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600" b="1" dirty="0" smtClean="0">
                <a:latin typeface="Comic Sans MS" pitchFamily="66" charset="0"/>
              </a:rPr>
              <a:t> </a:t>
            </a:r>
            <a:r>
              <a:rPr lang="fr-FR" sz="1600" b="1" dirty="0" err="1" smtClean="0">
                <a:latin typeface="Comic Sans MS" pitchFamily="66" charset="0"/>
              </a:rPr>
              <a:t>Neutral</a:t>
            </a:r>
            <a:r>
              <a:rPr lang="fr-FR" sz="1600" b="1" dirty="0" smtClean="0">
                <a:latin typeface="Comic Sans MS" pitchFamily="66" charset="0"/>
              </a:rPr>
              <a:t> </a:t>
            </a:r>
            <a:r>
              <a:rPr lang="fr-FR" sz="1600" b="1" dirty="0" err="1">
                <a:latin typeface="Comic Sans MS" pitchFamily="66" charset="0"/>
              </a:rPr>
              <a:t>weak</a:t>
            </a:r>
            <a:r>
              <a:rPr lang="fr-FR" sz="1600" b="1" dirty="0">
                <a:latin typeface="Comic Sans MS" pitchFamily="66" charset="0"/>
              </a:rPr>
              <a:t> </a:t>
            </a:r>
            <a:r>
              <a:rPr lang="fr-FR" sz="1600" b="1" dirty="0" err="1" smtClean="0">
                <a:latin typeface="Comic Sans MS" pitchFamily="66" charset="0"/>
              </a:rPr>
              <a:t>coupling</a:t>
            </a:r>
            <a:r>
              <a:rPr lang="fr-FR" sz="1600" b="1" dirty="0" smtClean="0">
                <a:latin typeface="Comic Sans MS" pitchFamily="66" charset="0"/>
              </a:rPr>
              <a:t> </a:t>
            </a:r>
            <a:r>
              <a:rPr lang="fr-FR" sz="1600" dirty="0" smtClean="0">
                <a:latin typeface="Comic Sans MS" pitchFamily="66" charset="0"/>
              </a:rPr>
              <a:t>(C</a:t>
            </a:r>
            <a:r>
              <a:rPr lang="fr-FR" sz="1600" baseline="-25000" dirty="0" smtClean="0">
                <a:latin typeface="Comic Sans MS" pitchFamily="66" charset="0"/>
              </a:rPr>
              <a:t>3q </a:t>
            </a:r>
            <a:r>
              <a:rPr lang="fr-FR" sz="1600" dirty="0" err="1" smtClean="0">
                <a:latin typeface="Comic Sans MS" pitchFamily="66" charset="0"/>
              </a:rPr>
              <a:t>measurement</a:t>
            </a:r>
            <a:r>
              <a:rPr lang="fr-FR" sz="1600" dirty="0" smtClean="0">
                <a:latin typeface="Comic Sans MS" pitchFamily="66" charset="0"/>
              </a:rPr>
              <a:t>)</a:t>
            </a:r>
          </a:p>
          <a:p>
            <a:pPr algn="just">
              <a:buClr>
                <a:srgbClr val="0000CC"/>
              </a:buClr>
            </a:pPr>
            <a:r>
              <a:rPr lang="fr-FR" sz="1600" b="1" dirty="0" smtClean="0">
                <a:latin typeface="Comic Sans MS" pitchFamily="66" charset="0"/>
              </a:rPr>
              <a:t> 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v"/>
            </a:pPr>
            <a:r>
              <a:rPr lang="fr-FR" sz="1600" b="1" dirty="0" smtClean="0">
                <a:latin typeface="Comic Sans MS" pitchFamily="66" charset="0"/>
              </a:rPr>
              <a:t> </a:t>
            </a:r>
            <a:r>
              <a:rPr lang="fr-FR" sz="1600" b="1" dirty="0" err="1" smtClean="0">
                <a:latin typeface="Comic Sans MS" pitchFamily="66" charset="0"/>
              </a:rPr>
              <a:t>Materials</a:t>
            </a:r>
            <a:r>
              <a:rPr lang="fr-FR" sz="1600" b="1" dirty="0" smtClean="0">
                <a:latin typeface="Comic Sans MS" pitchFamily="66" charset="0"/>
              </a:rPr>
              <a:t> Science </a:t>
            </a:r>
            <a:r>
              <a:rPr lang="fr-FR" sz="1600" dirty="0" smtClean="0">
                <a:latin typeface="Comic Sans MS" pitchFamily="66" charset="0"/>
              </a:rPr>
              <a:t>(2DACAR)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276225" y="1003300"/>
            <a:ext cx="4776787" cy="101566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Kristen ITC" pitchFamily="66" charset="0"/>
              </a:rPr>
              <a:t>Electrons</a:t>
            </a:r>
            <a:r>
              <a:rPr lang="en-US" sz="2000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sz="2000" b="1" dirty="0">
                <a:latin typeface="Kristen ITC" pitchFamily="66" charset="0"/>
              </a:rPr>
              <a:t>and</a:t>
            </a:r>
            <a:r>
              <a:rPr lang="en-US" sz="2000" b="1" dirty="0">
                <a:solidFill>
                  <a:srgbClr val="008000"/>
                </a:solidFill>
                <a:latin typeface="Kristen ITC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Kristen ITC" pitchFamily="66" charset="0"/>
              </a:rPr>
              <a:t>Positrons </a:t>
            </a:r>
            <a:r>
              <a:rPr lang="en-US" sz="2000" dirty="0" smtClean="0">
                <a:solidFill>
                  <a:srgbClr val="000000"/>
                </a:solidFill>
                <a:latin typeface="Kristen ITC" pitchFamily="66" charset="0"/>
              </a:rPr>
              <a:t>disentangle </a:t>
            </a:r>
            <a:r>
              <a:rPr lang="en-US" sz="2000" dirty="0">
                <a:solidFill>
                  <a:srgbClr val="000000"/>
                </a:solidFill>
                <a:latin typeface="Kristen ITC" pitchFamily="66" charset="0"/>
              </a:rPr>
              <a:t>physics </a:t>
            </a:r>
            <a:r>
              <a:rPr lang="en-US" sz="2000" dirty="0" smtClean="0">
                <a:solidFill>
                  <a:srgbClr val="000000"/>
                </a:solidFill>
                <a:latin typeface="Kristen ITC" pitchFamily="66" charset="0"/>
              </a:rPr>
              <a:t>interactions (</a:t>
            </a:r>
            <a:r>
              <a:rPr lang="en-US" sz="2000" u="sng" dirty="0" smtClean="0">
                <a:solidFill>
                  <a:srgbClr val="000000"/>
                </a:solidFill>
                <a:latin typeface="Kristen ITC" pitchFamily="66" charset="0"/>
              </a:rPr>
              <a:t>interference terms depend on lepton charge</a:t>
            </a:r>
            <a:r>
              <a:rPr lang="en-US" sz="2000" dirty="0" smtClean="0">
                <a:solidFill>
                  <a:srgbClr val="000000"/>
                </a:solidFill>
                <a:latin typeface="Kristen ITC" pitchFamily="66" charset="0"/>
              </a:rPr>
              <a:t>).</a:t>
            </a:r>
            <a:endParaRPr lang="en-US" sz="2000" dirty="0">
              <a:solidFill>
                <a:srgbClr val="000000"/>
              </a:solidFill>
              <a:latin typeface="Kristen ITC" pitchFamily="66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5106" y="95687"/>
            <a:ext cx="3541354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Calligraphy" pitchFamily="66" charset="0"/>
              </a:rPr>
              <a:t>Positron Motivation</a:t>
            </a:r>
            <a:endParaRPr lang="en-US" sz="2400" b="1" dirty="0">
              <a:latin typeface="Lucida Calligraphy" pitchFamily="66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32" y="749884"/>
            <a:ext cx="84280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5106" y="95687"/>
            <a:ext cx="5216493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Polarized</a:t>
            </a:r>
            <a:r>
              <a:rPr lang="en-US" sz="2400" b="1" dirty="0" smtClean="0">
                <a:latin typeface="Lucida Calligraphy" pitchFamily="66" charset="0"/>
              </a:rPr>
              <a:t> Positron Motivation</a:t>
            </a:r>
            <a:endParaRPr lang="en-US" sz="2400" b="1" dirty="0">
              <a:latin typeface="Lucida Calligraphy" pitchFamily="66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63" y="776315"/>
            <a:ext cx="834231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5106" y="95687"/>
            <a:ext cx="8042586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Calligraphy" pitchFamily="66" charset="0"/>
              </a:rPr>
              <a:t>Where do people now get/propose polarized e+ ?</a:t>
            </a:r>
            <a:endParaRPr lang="en-US" sz="2400" b="1" dirty="0">
              <a:latin typeface="Lucida Calligraphy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S&amp;T Review May 9-11, 2012</a:t>
            </a:r>
          </a:p>
        </p:txBody>
      </p:sp>
      <p:grpSp>
        <p:nvGrpSpPr>
          <p:cNvPr id="8195" name="Group 8"/>
          <p:cNvGrpSpPr>
            <a:grpSpLocks/>
          </p:cNvGrpSpPr>
          <p:nvPr/>
        </p:nvGrpSpPr>
        <p:grpSpPr bwMode="auto">
          <a:xfrm>
            <a:off x="385763" y="176213"/>
            <a:ext cx="8567737" cy="1143000"/>
            <a:chOff x="494441" y="404664"/>
            <a:chExt cx="8567231" cy="1143496"/>
          </a:xfrm>
        </p:grpSpPr>
        <p:sp>
          <p:nvSpPr>
            <p:cNvPr id="10" name="Title 3"/>
            <p:cNvSpPr txBox="1">
              <a:spLocks/>
            </p:cNvSpPr>
            <p:nvPr/>
          </p:nvSpPr>
          <p:spPr>
            <a:xfrm>
              <a:off x="494441" y="404664"/>
              <a:ext cx="8155118" cy="936104"/>
            </a:xfrm>
            <a:prstGeom prst="rect">
              <a:avLst/>
            </a:prstGeom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800" dirty="0" smtClean="0">
                  <a:ln w="900" cmpd="sng">
                    <a:solidFill>
                      <a:schemeClr val="tx2"/>
                    </a:solidFill>
                    <a:prstDash val="solid"/>
                  </a:ln>
                  <a:solidFill>
                    <a:srgbClr val="FF6600"/>
                  </a:solidFill>
                  <a:effectLst>
                    <a:outerShdw blurRad="50800" dist="38100" dir="2700000" algn="tl" rotWithShape="0">
                      <a:srgbClr val="FF6600">
                        <a:alpha val="43000"/>
                      </a:srgbClr>
                    </a:outerShdw>
                  </a:effectLst>
                </a:rPr>
                <a:t>PEPPo Experiment</a:t>
              </a:r>
              <a:endParaRPr lang="en-US" sz="3800" dirty="0">
                <a:ln w="900" cmpd="sng">
                  <a:solidFill>
                    <a:schemeClr val="tx2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srgbClr val="FF66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400425">
              <a:off x="4296919" y="990367"/>
              <a:ext cx="4764753" cy="557793"/>
            </a:xfrm>
            <a:custGeom>
              <a:avLst/>
              <a:gdLst>
                <a:gd name="connsiteX0" fmla="*/ 0 w 4764753"/>
                <a:gd name="connsiteY0" fmla="*/ 557793 h 557793"/>
                <a:gd name="connsiteX1" fmla="*/ 4644847 w 4764753"/>
                <a:gd name="connsiteY1" fmla="*/ 1151 h 557793"/>
                <a:gd name="connsiteX2" fmla="*/ 3496683 w 4764753"/>
                <a:gd name="connsiteY2" fmla="*/ 401237 h 557793"/>
                <a:gd name="connsiteX3" fmla="*/ 3496683 w 4764753"/>
                <a:gd name="connsiteY3" fmla="*/ 401237 h 5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4753" h="557793">
                  <a:moveTo>
                    <a:pt x="0" y="557793"/>
                  </a:moveTo>
                  <a:cubicBezTo>
                    <a:pt x="2031033" y="292518"/>
                    <a:pt x="4062066" y="27244"/>
                    <a:pt x="4644847" y="1151"/>
                  </a:cubicBezTo>
                  <a:cubicBezTo>
                    <a:pt x="5227628" y="-24942"/>
                    <a:pt x="3496683" y="401237"/>
                    <a:pt x="3496683" y="401237"/>
                  </a:cubicBezTo>
                  <a:lnTo>
                    <a:pt x="3496683" y="401237"/>
                  </a:lnTo>
                </a:path>
              </a:pathLst>
            </a:custGeom>
            <a:ln cap="rnd">
              <a:gradFill flip="none" rotWithShape="1">
                <a:gsLst>
                  <a:gs pos="88000">
                    <a:schemeClr val="tx2">
                      <a:lumMod val="60000"/>
                      <a:lumOff val="40000"/>
                    </a:schemeClr>
                  </a:gs>
                  <a:gs pos="16000">
                    <a:schemeClr val="accent4"/>
                  </a:gs>
                  <a:gs pos="1000">
                    <a:schemeClr val="bg1"/>
                  </a:gs>
                </a:gsLst>
                <a:lin ang="0" scaled="1"/>
                <a:tileRect/>
              </a:gradFill>
              <a:round/>
              <a:tailEnd type="oval"/>
            </a:ln>
            <a:effectLst>
              <a:outerShdw blurRad="1270000" dist="20000" dir="5400000" sx="117000" sy="117000" rotWithShape="0">
                <a:schemeClr val="accent4"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5181" y="1614488"/>
            <a:ext cx="88888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00" b="1" i="1" dirty="0">
                <a:solidFill>
                  <a:schemeClr val="tx2"/>
                </a:solidFill>
              </a:rPr>
              <a:t>PEPPo</a:t>
            </a:r>
            <a:r>
              <a:rPr lang="en-US" sz="2300" b="1" i="1" dirty="0"/>
              <a:t>,</a:t>
            </a:r>
            <a:r>
              <a:rPr lang="en-US" sz="2300" dirty="0">
                <a:solidFill>
                  <a:srgbClr val="000000"/>
                </a:solidFill>
              </a:rPr>
              <a:t>  </a:t>
            </a:r>
            <a:r>
              <a:rPr lang="en-US" sz="2300" b="1" i="1" dirty="0">
                <a:solidFill>
                  <a:srgbClr val="FF6200"/>
                </a:solidFill>
              </a:rPr>
              <a:t>P</a:t>
            </a:r>
            <a:r>
              <a:rPr lang="en-US" sz="2300" dirty="0">
                <a:solidFill>
                  <a:srgbClr val="000000"/>
                </a:solidFill>
              </a:rPr>
              <a:t>olarized </a:t>
            </a:r>
            <a:r>
              <a:rPr lang="en-US" sz="2300" b="1" i="1" dirty="0">
                <a:solidFill>
                  <a:srgbClr val="FF6200"/>
                </a:solidFill>
              </a:rPr>
              <a:t>E</a:t>
            </a:r>
            <a:r>
              <a:rPr lang="en-US" sz="2300" dirty="0">
                <a:solidFill>
                  <a:srgbClr val="000000"/>
                </a:solidFill>
              </a:rPr>
              <a:t>lectrons for </a:t>
            </a:r>
            <a:r>
              <a:rPr lang="en-US" sz="2300" b="1" i="1" dirty="0">
                <a:solidFill>
                  <a:srgbClr val="FF6200"/>
                </a:solidFill>
              </a:rPr>
              <a:t>P</a:t>
            </a:r>
            <a:r>
              <a:rPr lang="en-US" sz="2300" dirty="0">
                <a:solidFill>
                  <a:srgbClr val="000000"/>
                </a:solidFill>
              </a:rPr>
              <a:t>olarized </a:t>
            </a:r>
            <a:r>
              <a:rPr lang="en-US" sz="2300" b="1" i="1" dirty="0">
                <a:solidFill>
                  <a:srgbClr val="FF6200"/>
                </a:solidFill>
              </a:rPr>
              <a:t>Po</a:t>
            </a:r>
            <a:r>
              <a:rPr lang="en-US" sz="2300" dirty="0">
                <a:solidFill>
                  <a:srgbClr val="000000"/>
                </a:solidFill>
              </a:rPr>
              <a:t>sitrons,</a:t>
            </a:r>
          </a:p>
          <a:p>
            <a:pPr algn="ctr">
              <a:defRPr/>
            </a:pPr>
            <a:r>
              <a:rPr lang="en-US" sz="2300" dirty="0">
                <a:solidFill>
                  <a:srgbClr val="000000"/>
                </a:solidFill>
              </a:rPr>
              <a:t>is an experiment </a:t>
            </a:r>
            <a:r>
              <a:rPr lang="en-US" sz="2300" dirty="0" smtClean="0">
                <a:solidFill>
                  <a:srgbClr val="000000"/>
                </a:solidFill>
              </a:rPr>
              <a:t>planned at </a:t>
            </a:r>
            <a:r>
              <a:rPr lang="en-US" sz="2300" dirty="0">
                <a:solidFill>
                  <a:srgbClr val="000000"/>
                </a:solidFill>
              </a:rPr>
              <a:t>the CEBAF </a:t>
            </a:r>
            <a:r>
              <a:rPr lang="en-US" sz="2300" dirty="0" smtClean="0">
                <a:solidFill>
                  <a:srgbClr val="000000"/>
                </a:solidFill>
              </a:rPr>
              <a:t>Injector</a:t>
            </a:r>
          </a:p>
          <a:p>
            <a:pPr algn="ctr">
              <a:defRPr/>
            </a:pPr>
            <a:endParaRPr lang="en-US" sz="23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300" b="1" i="1" dirty="0" smtClean="0">
                <a:solidFill>
                  <a:srgbClr val="000000"/>
                </a:solidFill>
              </a:rPr>
              <a:t>Polarized</a:t>
            </a:r>
            <a:r>
              <a:rPr lang="en-US" sz="2300" dirty="0" smtClean="0">
                <a:solidFill>
                  <a:srgbClr val="000000"/>
                </a:solidFill>
              </a:rPr>
              <a:t> </a:t>
            </a:r>
            <a:r>
              <a:rPr lang="en-US" sz="2300" i="1" dirty="0" smtClean="0">
                <a:solidFill>
                  <a:srgbClr val="000000"/>
                </a:solidFill>
              </a:rPr>
              <a:t>Bremsstrahlung</a:t>
            </a:r>
            <a:r>
              <a:rPr lang="en-US" sz="2300" dirty="0" smtClean="0">
                <a:solidFill>
                  <a:srgbClr val="000000"/>
                </a:solidFill>
              </a:rPr>
              <a:t> and </a:t>
            </a:r>
            <a:r>
              <a:rPr lang="en-US" sz="2300" i="1" dirty="0" smtClean="0">
                <a:solidFill>
                  <a:srgbClr val="000000"/>
                </a:solidFill>
              </a:rPr>
              <a:t>pair production</a:t>
            </a:r>
          </a:p>
          <a:p>
            <a:pPr algn="ctr">
              <a:defRPr/>
            </a:pPr>
            <a:endParaRPr lang="en-US" sz="23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3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3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ü"/>
              <a:defRPr/>
            </a:pPr>
            <a:r>
              <a:rPr lang="en-US" sz="2300" b="1" i="1" dirty="0" smtClean="0">
                <a:solidFill>
                  <a:srgbClr val="7030A0"/>
                </a:solidFill>
                <a:latin typeface="Comic Sans MS" pitchFamily="66" charset="0"/>
              </a:rPr>
              <a:t>Demonstrate</a:t>
            </a:r>
            <a:r>
              <a:rPr lang="en-US" sz="2300" dirty="0" smtClean="0">
                <a:solidFill>
                  <a:srgbClr val="000000"/>
                </a:solidFill>
                <a:latin typeface="Comic Sans MS" pitchFamily="66" charset="0"/>
              </a:rPr>
              <a:t> producing </a:t>
            </a:r>
            <a:r>
              <a:rPr lang="en-US" sz="2300" dirty="0" smtClean="0">
                <a:solidFill>
                  <a:srgbClr val="FF0000"/>
                </a:solidFill>
                <a:latin typeface="Comic Sans MS" pitchFamily="66" charset="0"/>
              </a:rPr>
              <a:t>polarized </a:t>
            </a:r>
            <a:r>
              <a:rPr lang="en-US" sz="23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23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US" sz="2300" dirty="0">
                <a:solidFill>
                  <a:srgbClr val="FF0000"/>
                </a:solidFill>
                <a:latin typeface="Comic Sans MS" pitchFamily="66" charset="0"/>
              </a:rPr>
              <a:t> from </a:t>
            </a:r>
            <a:r>
              <a:rPr lang="en-US" sz="2300" dirty="0" smtClean="0">
                <a:solidFill>
                  <a:srgbClr val="FF0000"/>
                </a:solidFill>
                <a:latin typeface="Comic Sans MS" pitchFamily="66" charset="0"/>
              </a:rPr>
              <a:t>polarized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beam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Clr>
                <a:schemeClr val="tx2"/>
              </a:buClr>
              <a:defRPr/>
            </a:pPr>
            <a:endParaRPr lang="en-US" sz="1200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ü"/>
              <a:defRPr/>
            </a:pPr>
            <a:r>
              <a:rPr lang="en-US" sz="2300" b="1" i="1" dirty="0" smtClean="0">
                <a:solidFill>
                  <a:srgbClr val="7030A0"/>
                </a:solidFill>
                <a:latin typeface="Comic Sans MS" pitchFamily="66" charset="0"/>
              </a:rPr>
              <a:t>Characterize</a:t>
            </a:r>
            <a:r>
              <a:rPr lang="en-US" sz="2300" dirty="0">
                <a:latin typeface="Comic Sans MS" pitchFamily="66" charset="0"/>
              </a:rPr>
              <a:t> </a:t>
            </a:r>
            <a:r>
              <a:rPr lang="en-US" sz="2300" dirty="0" smtClean="0">
                <a:latin typeface="Comic Sans MS" pitchFamily="66" charset="0"/>
              </a:rPr>
              <a:t>low-energy (&lt;10 MeV) </a:t>
            </a:r>
            <a:r>
              <a:rPr lang="en-US" sz="2300" dirty="0" smtClean="0">
                <a:solidFill>
                  <a:srgbClr val="FF0000"/>
                </a:solidFill>
                <a:latin typeface="Comic Sans MS" pitchFamily="66" charset="0"/>
              </a:rPr>
              <a:t>polarized pair creation</a:t>
            </a:r>
          </a:p>
        </p:txBody>
      </p:sp>
      <p:pic>
        <p:nvPicPr>
          <p:cNvPr id="8197" name="Picture 12" descr="PEPPo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41288"/>
            <a:ext cx="141922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3" descr="Screen shot 2012-03-31 at 6.08.09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5825" y="3100276"/>
            <a:ext cx="47879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79912" y="3903551"/>
            <a:ext cx="528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5F5F5F"/>
                </a:solidFill>
                <a:latin typeface="Microsoft Sans Serif" pitchFamily="34" charset="0"/>
              </a:rPr>
              <a:t>E.G. </a:t>
            </a:r>
            <a:r>
              <a:rPr lang="en-US" sz="1000" dirty="0" err="1">
                <a:solidFill>
                  <a:srgbClr val="5F5F5F"/>
                </a:solidFill>
                <a:latin typeface="Microsoft Sans Serif" pitchFamily="34" charset="0"/>
              </a:rPr>
              <a:t>Bessonov</a:t>
            </a:r>
            <a:r>
              <a:rPr lang="en-US" sz="1000" dirty="0">
                <a:solidFill>
                  <a:srgbClr val="5F5F5F"/>
                </a:solidFill>
                <a:latin typeface="Microsoft Sans Serif" pitchFamily="34" charset="0"/>
              </a:rPr>
              <a:t>, A.A. </a:t>
            </a:r>
            <a:r>
              <a:rPr lang="en-US" sz="1000" dirty="0" err="1">
                <a:solidFill>
                  <a:srgbClr val="5F5F5F"/>
                </a:solidFill>
                <a:latin typeface="Microsoft Sans Serif" pitchFamily="34" charset="0"/>
              </a:rPr>
              <a:t>Mikhailichenko</a:t>
            </a:r>
            <a:r>
              <a:rPr lang="en-US" sz="1000" dirty="0">
                <a:solidFill>
                  <a:srgbClr val="5F5F5F"/>
                </a:solidFill>
                <a:latin typeface="Microsoft Sans Serif" pitchFamily="34" charset="0"/>
              </a:rPr>
              <a:t>, EPAC (1996)       A.P. </a:t>
            </a:r>
            <a:r>
              <a:rPr lang="en-US" sz="1000" dirty="0" err="1">
                <a:solidFill>
                  <a:srgbClr val="5F5F5F"/>
                </a:solidFill>
                <a:latin typeface="Microsoft Sans Serif" pitchFamily="34" charset="0"/>
              </a:rPr>
              <a:t>Potylitsin</a:t>
            </a:r>
            <a:r>
              <a:rPr lang="en-US" sz="1000" dirty="0">
                <a:solidFill>
                  <a:srgbClr val="5F5F5F"/>
                </a:solidFill>
                <a:latin typeface="Microsoft Sans Serif" pitchFamily="34" charset="0"/>
              </a:rPr>
              <a:t>, NIM A398 (1997) 395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pic>
        <p:nvPicPr>
          <p:cNvPr id="7" name="Picture 30" descr="isu_LOGO CM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6392" y="2451465"/>
            <a:ext cx="388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o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8979" y="3402230"/>
            <a:ext cx="8461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IACLogoAnim-140W70H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2342" y="2659427"/>
            <a:ext cx="1036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5" descr="JLab_logo_whit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3684" y="2675709"/>
            <a:ext cx="12890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6" descr="logoLPSC2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1452" y="2739507"/>
            <a:ext cx="8572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Hampton_University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4899" y="2739507"/>
            <a:ext cx="9715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" descr="lal_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06261" y="3412383"/>
            <a:ext cx="752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1" descr="NCCU_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76835" y="3370331"/>
            <a:ext cx="1047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3777" y="4258716"/>
            <a:ext cx="739916" cy="73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5106" y="95687"/>
            <a:ext cx="7930376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Calligraphy" pitchFamily="66" charset="0"/>
              </a:rPr>
              <a:t>Grew support beginning ~2009 JPOS Workshop</a:t>
            </a:r>
            <a:endParaRPr lang="en-US" sz="2400" b="1" dirty="0">
              <a:latin typeface="Lucida Calligraphy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11388" y="4263688"/>
            <a:ext cx="1364900" cy="72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25087" y="4401893"/>
            <a:ext cx="1646546" cy="4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72133" y="4463353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In-Kind Support…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61142" y="5322903"/>
            <a:ext cx="1060880" cy="6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37442" y="5479389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External Funding…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25329" y="3402230"/>
            <a:ext cx="1128678" cy="51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5112" y="2731163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(Growing) Collaboration…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3974" y="808071"/>
            <a:ext cx="8587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fr-FR" dirty="0" smtClean="0">
                <a:solidFill>
                  <a:srgbClr val="008000"/>
                </a:solidFill>
                <a:latin typeface="Comic Sans MS" pitchFamily="66" charset="0"/>
              </a:rPr>
              <a:t>A.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Comic Sans MS" pitchFamily="66" charset="0"/>
              </a:rPr>
              <a:t>Adeyemi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solidFill>
                  <a:srgbClr val="0000CC"/>
                </a:solidFill>
                <a:latin typeface="Comic Sans MS" pitchFamily="66" charset="0"/>
              </a:rPr>
              <a:t>P.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rgbClr val="0000CC"/>
                </a:solidFill>
                <a:latin typeface="Comic Sans MS" pitchFamily="66" charset="0"/>
              </a:rPr>
              <a:t>Aguilera</a:t>
            </a:r>
            <a:r>
              <a:rPr lang="fr-FR" dirty="0" smtClean="0">
                <a:latin typeface="Comic Sans MS" pitchFamily="66" charset="0"/>
              </a:rPr>
              <a:t>, H. </a:t>
            </a:r>
            <a:r>
              <a:rPr lang="fr-FR" dirty="0" err="1" smtClean="0">
                <a:latin typeface="Comic Sans MS" pitchFamily="66" charset="0"/>
              </a:rPr>
              <a:t>Areti</a:t>
            </a:r>
            <a:r>
              <a:rPr lang="fr-FR" dirty="0" smtClean="0">
                <a:latin typeface="Comic Sans MS" pitchFamily="66" charset="0"/>
              </a:rPr>
              <a:t>, M. </a:t>
            </a:r>
            <a:r>
              <a:rPr lang="fr-FR" dirty="0" err="1" smtClean="0">
                <a:latin typeface="Comic Sans MS" pitchFamily="66" charset="0"/>
              </a:rPr>
              <a:t>Baylac</a:t>
            </a:r>
            <a:r>
              <a:rPr lang="fr-FR" dirty="0" smtClean="0">
                <a:latin typeface="Comic Sans MS" pitchFamily="66" charset="0"/>
              </a:rPr>
              <a:t>, G. Bosson, A. </a:t>
            </a:r>
            <a:r>
              <a:rPr lang="fr-FR" dirty="0" err="1" smtClean="0">
                <a:latin typeface="Comic Sans MS" pitchFamily="66" charset="0"/>
              </a:rPr>
              <a:t>Camsonne</a:t>
            </a:r>
            <a:r>
              <a:rPr lang="fr-FR" dirty="0" smtClean="0">
                <a:latin typeface="Comic Sans MS" pitchFamily="66" charset="0"/>
              </a:rPr>
              <a:t>, </a:t>
            </a:r>
          </a:p>
          <a:p>
            <a:pPr marL="342900" indent="-342900" algn="ctr"/>
            <a:r>
              <a:rPr lang="fr-FR" dirty="0" smtClean="0">
                <a:latin typeface="Comic Sans MS" pitchFamily="66" charset="0"/>
              </a:rPr>
              <a:t>L. </a:t>
            </a:r>
            <a:r>
              <a:rPr lang="fr-FR" dirty="0" err="1" smtClean="0">
                <a:latin typeface="Comic Sans MS" pitchFamily="66" charset="0"/>
              </a:rPr>
              <a:t>Cardman</a:t>
            </a:r>
            <a:r>
              <a:rPr lang="fr-FR" dirty="0" smtClean="0">
                <a:latin typeface="Comic Sans MS" pitchFamily="66" charset="0"/>
              </a:rPr>
              <a:t>, S. </a:t>
            </a:r>
            <a:r>
              <a:rPr lang="fr-FR" dirty="0" err="1" smtClean="0">
                <a:latin typeface="Comic Sans MS" pitchFamily="66" charset="0"/>
              </a:rPr>
              <a:t>Covrig</a:t>
            </a:r>
            <a:r>
              <a:rPr lang="fr-FR" dirty="0" smtClean="0">
                <a:latin typeface="Comic Sans MS" pitchFamily="66" charset="0"/>
              </a:rPr>
              <a:t>, C. Cuevas, O. </a:t>
            </a:r>
            <a:r>
              <a:rPr lang="fr-FR" dirty="0" err="1" smtClean="0">
                <a:latin typeface="Comic Sans MS" pitchFamily="66" charset="0"/>
              </a:rPr>
              <a:t>Dadoun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solidFill>
                  <a:srgbClr val="008000"/>
                </a:solidFill>
                <a:latin typeface="Comic Sans MS" pitchFamily="66" charset="0"/>
              </a:rPr>
              <a:t>J.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008000"/>
                </a:solidFill>
                <a:latin typeface="Comic Sans MS" pitchFamily="66" charset="0"/>
              </a:rPr>
              <a:t>Dumas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solidFill>
                  <a:srgbClr val="CC0066"/>
                </a:solidFill>
                <a:latin typeface="Comic Sans MS" pitchFamily="66" charset="0"/>
              </a:rPr>
              <a:t>E.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CC0066"/>
                </a:solidFill>
                <a:latin typeface="Comic Sans MS" pitchFamily="66" charset="0"/>
              </a:rPr>
              <a:t>Fanchini</a:t>
            </a:r>
            <a:r>
              <a:rPr lang="fr-FR" dirty="0" smtClean="0">
                <a:latin typeface="Comic Sans MS" pitchFamily="66" charset="0"/>
              </a:rPr>
              <a:t>, </a:t>
            </a:r>
          </a:p>
          <a:p>
            <a:pPr marL="342900" indent="-342900" algn="ctr"/>
            <a:r>
              <a:rPr lang="fr-FR" dirty="0" smtClean="0">
                <a:latin typeface="Comic Sans MS" pitchFamily="66" charset="0"/>
              </a:rPr>
              <a:t>T. Forest, </a:t>
            </a:r>
            <a:r>
              <a:rPr lang="fr-FR" dirty="0" smtClean="0">
                <a:solidFill>
                  <a:srgbClr val="0000CC"/>
                </a:solidFill>
                <a:latin typeface="Comic Sans MS" pitchFamily="66" charset="0"/>
              </a:rPr>
              <a:t>E.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0000CC"/>
                </a:solidFill>
                <a:latin typeface="Comic Sans MS" pitchFamily="66" charset="0"/>
              </a:rPr>
              <a:t>Forman</a:t>
            </a:r>
            <a:r>
              <a:rPr lang="fr-FR" dirty="0" smtClean="0">
                <a:latin typeface="Comic Sans MS" pitchFamily="66" charset="0"/>
              </a:rPr>
              <a:t>, A. </a:t>
            </a:r>
            <a:r>
              <a:rPr lang="fr-FR" dirty="0" err="1" smtClean="0">
                <a:latin typeface="Comic Sans MS" pitchFamily="66" charset="0"/>
              </a:rPr>
              <a:t>Freyberger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solidFill>
                  <a:srgbClr val="CC0066"/>
                </a:solidFill>
                <a:latin typeface="Comic Sans MS" pitchFamily="66" charset="0"/>
              </a:rPr>
              <a:t>S.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rgbClr val="CC0066"/>
                </a:solidFill>
                <a:latin typeface="Comic Sans MS" pitchFamily="66" charset="0"/>
              </a:rPr>
              <a:t>Golge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u="sng" dirty="0" smtClean="0">
                <a:latin typeface="Comic Sans MS" pitchFamily="66" charset="0"/>
              </a:rPr>
              <a:t>J. </a:t>
            </a:r>
            <a:r>
              <a:rPr lang="fr-FR" u="sng" dirty="0" err="1" smtClean="0">
                <a:latin typeface="Comic Sans MS" pitchFamily="66" charset="0"/>
              </a:rPr>
              <a:t>Grames</a:t>
            </a:r>
            <a:r>
              <a:rPr lang="fr-FR" dirty="0" smtClean="0">
                <a:latin typeface="Comic Sans MS" pitchFamily="66" charset="0"/>
              </a:rPr>
              <a:t>, P. </a:t>
            </a:r>
            <a:r>
              <a:rPr lang="fr-FR" dirty="0" err="1" smtClean="0">
                <a:latin typeface="Comic Sans MS" pitchFamily="66" charset="0"/>
              </a:rPr>
              <a:t>Guèye</a:t>
            </a:r>
            <a:r>
              <a:rPr lang="fr-FR" dirty="0" smtClean="0">
                <a:latin typeface="Comic Sans MS" pitchFamily="66" charset="0"/>
              </a:rPr>
              <a:t>, </a:t>
            </a:r>
          </a:p>
          <a:p>
            <a:pPr marL="342900" indent="-342900" algn="ctr"/>
            <a:r>
              <a:rPr lang="fr-FR" dirty="0" smtClean="0">
                <a:latin typeface="Comic Sans MS" pitchFamily="66" charset="0"/>
              </a:rPr>
              <a:t>C. </a:t>
            </a:r>
            <a:r>
              <a:rPr lang="fr-FR" dirty="0" err="1" smtClean="0">
                <a:latin typeface="Comic Sans MS" pitchFamily="66" charset="0"/>
              </a:rPr>
              <a:t>Hyde</a:t>
            </a:r>
            <a:r>
              <a:rPr lang="fr-FR" dirty="0" smtClean="0">
                <a:latin typeface="Comic Sans MS" pitchFamily="66" charset="0"/>
              </a:rPr>
              <a:t>, Y. Kim, J.-F. </a:t>
            </a:r>
            <a:r>
              <a:rPr lang="fr-FR" dirty="0" err="1" smtClean="0">
                <a:latin typeface="Comic Sans MS" pitchFamily="66" charset="0"/>
              </a:rPr>
              <a:t>Muraz</a:t>
            </a:r>
            <a:r>
              <a:rPr lang="fr-FR" dirty="0" smtClean="0">
                <a:latin typeface="Comic Sans MS" pitchFamily="66" charset="0"/>
              </a:rPr>
              <a:t>, M. </a:t>
            </a:r>
            <a:r>
              <a:rPr lang="fr-FR" dirty="0" err="1" smtClean="0">
                <a:latin typeface="Comic Sans MS" pitchFamily="66" charset="0"/>
              </a:rPr>
              <a:t>Marton</a:t>
            </a:r>
            <a:r>
              <a:rPr lang="fr-FR" dirty="0" smtClean="0">
                <a:latin typeface="Comic Sans MS" pitchFamily="66" charset="0"/>
              </a:rPr>
              <a:t>, M. </a:t>
            </a:r>
            <a:r>
              <a:rPr lang="fr-FR" dirty="0" err="1" smtClean="0">
                <a:latin typeface="Comic Sans MS" pitchFamily="66" charset="0"/>
              </a:rPr>
              <a:t>Poelker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solidFill>
                  <a:srgbClr val="008000"/>
                </a:solidFill>
                <a:latin typeface="Comic Sans MS" pitchFamily="66" charset="0"/>
              </a:rPr>
              <a:t>S.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Comic Sans MS" pitchFamily="66" charset="0"/>
              </a:rPr>
              <a:t>Setiniyaz</a:t>
            </a:r>
            <a:r>
              <a:rPr lang="fr-FR" dirty="0" smtClean="0">
                <a:latin typeface="Comic Sans MS" pitchFamily="66" charset="0"/>
              </a:rPr>
              <a:t>, </a:t>
            </a:r>
          </a:p>
          <a:p>
            <a:pPr marL="342900" indent="-342900" algn="ctr"/>
            <a:r>
              <a:rPr lang="fr-FR" dirty="0" smtClean="0">
                <a:latin typeface="Comic Sans MS" pitchFamily="66" charset="0"/>
              </a:rPr>
              <a:t>J.-S. Réal, R. </a:t>
            </a:r>
            <a:r>
              <a:rPr lang="fr-FR" dirty="0" err="1" smtClean="0">
                <a:latin typeface="Comic Sans MS" pitchFamily="66" charset="0"/>
              </a:rPr>
              <a:t>Suleiman</a:t>
            </a:r>
            <a:r>
              <a:rPr lang="fr-FR" dirty="0" smtClean="0">
                <a:latin typeface="Comic Sans MS" pitchFamily="66" charset="0"/>
              </a:rPr>
              <a:t>, A. </a:t>
            </a:r>
            <a:r>
              <a:rPr lang="fr-FR" dirty="0" err="1" smtClean="0">
                <a:latin typeface="Comic Sans MS" pitchFamily="66" charset="0"/>
              </a:rPr>
              <a:t>Variola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u="sng" dirty="0" smtClean="0">
                <a:latin typeface="Comic Sans MS" pitchFamily="66" charset="0"/>
              </a:rPr>
              <a:t>E. </a:t>
            </a:r>
            <a:r>
              <a:rPr lang="fr-FR" u="sng" dirty="0" err="1" smtClean="0">
                <a:latin typeface="Comic Sans MS" pitchFamily="66" charset="0"/>
              </a:rPr>
              <a:t>Voutier</a:t>
            </a:r>
            <a:endParaRPr lang="en-US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sp>
        <p:nvSpPr>
          <p:cNvPr id="12292" name="Text Box 25"/>
          <p:cNvSpPr txBox="1">
            <a:spLocks noChangeArrowheads="1"/>
          </p:cNvSpPr>
          <p:nvPr/>
        </p:nvSpPr>
        <p:spPr bwMode="auto">
          <a:xfrm>
            <a:off x="51941" y="2593570"/>
            <a:ext cx="9038894" cy="1938992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Kristen ITC" pitchFamily="66" charset="0"/>
              </a:rPr>
              <a:t> PEPPo (PR12-11-105</a:t>
            </a:r>
            <a:r>
              <a:rPr lang="en-US" sz="2400" dirty="0">
                <a:latin typeface="Kristen ITC" pitchFamily="66" charset="0"/>
              </a:rPr>
              <a:t>) </a:t>
            </a:r>
            <a:r>
              <a:rPr lang="en-US" sz="2400" dirty="0" smtClean="0">
                <a:latin typeface="Kristen ITC" pitchFamily="66" charset="0"/>
              </a:rPr>
              <a:t>will </a:t>
            </a:r>
            <a:r>
              <a:rPr lang="en-US" sz="2400" b="1" dirty="0" smtClean="0">
                <a:latin typeface="Kristen ITC" pitchFamily="66" charset="0"/>
              </a:rPr>
              <a:t>demonstrate </a:t>
            </a:r>
            <a:r>
              <a:rPr lang="en-US" sz="2400" dirty="0" smtClean="0">
                <a:latin typeface="Kristen ITC" pitchFamily="66" charset="0"/>
              </a:rPr>
              <a:t>a </a:t>
            </a:r>
            <a:r>
              <a:rPr lang="en-US" sz="2400" b="1" dirty="0">
                <a:solidFill>
                  <a:srgbClr val="008000"/>
                </a:solidFill>
                <a:latin typeface="Kristen ITC" pitchFamily="66" charset="0"/>
              </a:rPr>
              <a:t>new</a:t>
            </a:r>
            <a:r>
              <a:rPr lang="en-US" sz="2400" b="1" dirty="0">
                <a:solidFill>
                  <a:srgbClr val="0000FF"/>
                </a:solidFill>
                <a:latin typeface="Kristen ITC" pitchFamily="66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Kristen ITC" pitchFamily="66" charset="0"/>
              </a:rPr>
              <a:t>technique</a:t>
            </a: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smtClean="0">
                <a:latin typeface="Kristen ITC" pitchFamily="66" charset="0"/>
              </a:rPr>
              <a:t>to produce </a:t>
            </a:r>
            <a:r>
              <a:rPr lang="en-US" sz="2400" b="1" dirty="0" smtClean="0">
                <a:solidFill>
                  <a:srgbClr val="008000"/>
                </a:solidFill>
                <a:latin typeface="Kristen ITC" pitchFamily="66" charset="0"/>
              </a:rPr>
              <a:t>polarized positrons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Kristen ITC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Kristen ITC" pitchFamily="66" charset="0"/>
              </a:rPr>
              <a:t> A </a:t>
            </a:r>
            <a:r>
              <a:rPr lang="en-US" sz="2400" dirty="0">
                <a:latin typeface="Kristen ITC" pitchFamily="66" charset="0"/>
              </a:rPr>
              <a:t>first step </a:t>
            </a:r>
            <a:r>
              <a:rPr lang="en-US" sz="2400" dirty="0" smtClean="0">
                <a:latin typeface="Kristen ITC" pitchFamily="66" charset="0"/>
              </a:rPr>
              <a:t>towards a </a:t>
            </a:r>
            <a:r>
              <a:rPr lang="en-US" sz="2400" b="1" dirty="0">
                <a:solidFill>
                  <a:srgbClr val="FF0000"/>
                </a:solidFill>
                <a:latin typeface="Kristen ITC" pitchFamily="66" charset="0"/>
              </a:rPr>
              <a:t>polarized positron source</a:t>
            </a:r>
            <a:r>
              <a:rPr lang="en-US" sz="2400" dirty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sz="2400" dirty="0">
                <a:latin typeface="Kristen ITC" pitchFamily="66" charset="0"/>
              </a:rPr>
              <a:t>for </a:t>
            </a:r>
            <a:r>
              <a:rPr lang="en-US" sz="2400" b="1" dirty="0" smtClean="0">
                <a:latin typeface="Kristen ITC" pitchFamily="66" charset="0"/>
              </a:rPr>
              <a:t>Nuclear</a:t>
            </a:r>
            <a:r>
              <a:rPr lang="en-US" sz="2400" dirty="0" smtClean="0">
                <a:latin typeface="Kristen ITC" pitchFamily="66" charset="0"/>
              </a:rPr>
              <a:t> </a:t>
            </a:r>
            <a:r>
              <a:rPr lang="en-US" sz="2400" b="1" dirty="0" smtClean="0">
                <a:latin typeface="Kristen ITC" pitchFamily="66" charset="0"/>
              </a:rPr>
              <a:t>Physics</a:t>
            </a:r>
            <a:r>
              <a:rPr lang="en-US" sz="2400" dirty="0" smtClean="0">
                <a:latin typeface="Kristen ITC" pitchFamily="66" charset="0"/>
              </a:rPr>
              <a:t> or </a:t>
            </a:r>
            <a:r>
              <a:rPr lang="en-US" sz="2400" b="1" dirty="0" smtClean="0">
                <a:latin typeface="Kristen ITC" pitchFamily="66" charset="0"/>
              </a:rPr>
              <a:t>Materials Science </a:t>
            </a:r>
            <a:r>
              <a:rPr lang="en-US" sz="2400" dirty="0" smtClean="0">
                <a:latin typeface="Kristen ITC" pitchFamily="66" charset="0"/>
              </a:rPr>
              <a:t>experiments </a:t>
            </a:r>
            <a:r>
              <a:rPr lang="en-US" sz="2400" dirty="0">
                <a:latin typeface="Kristen ITC" pitchFamily="66" charset="0"/>
              </a:rPr>
              <a:t>at </a:t>
            </a:r>
            <a:r>
              <a:rPr lang="en-US" sz="2400" b="1" dirty="0" smtClean="0">
                <a:latin typeface="Kristen ITC" pitchFamily="66" charset="0"/>
              </a:rPr>
              <a:t>JLab</a:t>
            </a:r>
            <a:r>
              <a:rPr lang="en-US" sz="2400" dirty="0" smtClean="0">
                <a:latin typeface="Kristen ITC" pitchFamily="66" charset="0"/>
              </a:rPr>
              <a:t>.</a:t>
            </a:r>
            <a:endParaRPr lang="en-US" dirty="0"/>
          </a:p>
        </p:txBody>
      </p:sp>
      <p:sp>
        <p:nvSpPr>
          <p:cNvPr id="12293" name="Text Box 27"/>
          <p:cNvSpPr txBox="1">
            <a:spLocks noChangeArrowheads="1"/>
          </p:cNvSpPr>
          <p:nvPr/>
        </p:nvSpPr>
        <p:spPr bwMode="auto">
          <a:xfrm>
            <a:off x="280949" y="762000"/>
            <a:ext cx="8559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PAC35 enthusiastically endorsed</a:t>
            </a:r>
            <a:r>
              <a:rPr lang="en-US" sz="2400" dirty="0" smtClean="0"/>
              <a:t> </a:t>
            </a:r>
            <a:r>
              <a:rPr lang="en-US" sz="2400" dirty="0"/>
              <a:t>LOI-10-010 </a:t>
            </a:r>
          </a:p>
          <a:p>
            <a:pPr algn="ctr"/>
            <a:endParaRPr lang="en-US" dirty="0"/>
          </a:p>
          <a:p>
            <a:pPr algn="ctr"/>
            <a:r>
              <a:rPr lang="en-US" sz="1600" b="1" i="1" dirty="0">
                <a:solidFill>
                  <a:srgbClr val="990099"/>
                </a:solidFill>
              </a:rPr>
              <a:t>“Any accelerator facility, like JLab, using polarized electrons for its physics program would like an intense beam of polarized positrons. This Letter marks a proof of principle experiment that should become a full proposal.”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5106" y="95687"/>
            <a:ext cx="5107488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Calligraphy" pitchFamily="66" charset="0"/>
              </a:rPr>
              <a:t>PEPPo Proposal to JLAB PAC</a:t>
            </a:r>
            <a:endParaRPr lang="en-US" sz="2400" b="1" dirty="0">
              <a:latin typeface="Lucida Calligraphy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497" y="4908558"/>
            <a:ext cx="8495412" cy="1200329"/>
          </a:xfrm>
          <a:prstGeom prst="rect">
            <a:avLst/>
          </a:prstGeom>
          <a:gradFill>
            <a:gsLst>
              <a:gs pos="0">
                <a:srgbClr val="5E9EFF">
                  <a:alpha val="7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PAC38 =&gt;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Comic Sans MS" pitchFamily="66" charset="0"/>
              </a:rPr>
              <a:t> Rated an “A”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Comic Sans MS" pitchFamily="66" charset="0"/>
              </a:rPr>
              <a:t> Recommended integration to the Long Shut Down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85" name="Picture 37" descr="fig20-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016" y="1786832"/>
            <a:ext cx="4624604" cy="462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5649165" y="1673426"/>
            <a:ext cx="195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3333FF"/>
                </a:solidFill>
                <a:latin typeface="Lucida Calligraphy" pitchFamily="66" charset="0"/>
              </a:rPr>
              <a:t>PAIR  CREATION</a:t>
            </a:r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1269105" y="1364857"/>
            <a:ext cx="64565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E.A. </a:t>
            </a:r>
            <a:r>
              <a:rPr lang="fr-FR" sz="1200" dirty="0" err="1">
                <a:solidFill>
                  <a:srgbClr val="5F5F5F"/>
                </a:solidFill>
                <a:latin typeface="Microsoft Sans Serif" pitchFamily="34" charset="0"/>
              </a:rPr>
              <a:t>Kuraev</a:t>
            </a:r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, Y.M. </a:t>
            </a:r>
            <a:r>
              <a:rPr lang="fr-FR" sz="1200" dirty="0" err="1">
                <a:solidFill>
                  <a:srgbClr val="5F5F5F"/>
                </a:solidFill>
                <a:latin typeface="Microsoft Sans Serif" pitchFamily="34" charset="0"/>
              </a:rPr>
              <a:t>Bystritskiy</a:t>
            </a:r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, M. </a:t>
            </a:r>
            <a:r>
              <a:rPr lang="fr-FR" sz="1200" dirty="0" err="1">
                <a:solidFill>
                  <a:srgbClr val="5F5F5F"/>
                </a:solidFill>
                <a:latin typeface="Microsoft Sans Serif" pitchFamily="34" charset="0"/>
              </a:rPr>
              <a:t>Shatnev</a:t>
            </a:r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, E. </a:t>
            </a:r>
            <a:r>
              <a:rPr lang="fr-FR" sz="1200" dirty="0" err="1">
                <a:solidFill>
                  <a:srgbClr val="5F5F5F"/>
                </a:solidFill>
                <a:latin typeface="Microsoft Sans Serif" pitchFamily="34" charset="0"/>
              </a:rPr>
              <a:t>Tomasi</a:t>
            </a:r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-</a:t>
            </a:r>
            <a:r>
              <a:rPr lang="fr-FR" sz="1200" dirty="0" err="1">
                <a:solidFill>
                  <a:srgbClr val="5F5F5F"/>
                </a:solidFill>
                <a:latin typeface="Microsoft Sans Serif" pitchFamily="34" charset="0"/>
              </a:rPr>
              <a:t>Gustafsson</a:t>
            </a:r>
            <a:r>
              <a:rPr lang="fr-FR" sz="1200" dirty="0">
                <a:solidFill>
                  <a:srgbClr val="5F5F5F"/>
                </a:solidFill>
                <a:latin typeface="Microsoft Sans Serif" pitchFamily="34" charset="0"/>
              </a:rPr>
              <a:t>, PRC 81 (2010) 055208</a:t>
            </a:r>
          </a:p>
        </p:txBody>
      </p:sp>
      <p:pic>
        <p:nvPicPr>
          <p:cNvPr id="565284" name="Picture 36" descr="fig20-le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23" y="1786832"/>
            <a:ext cx="4624604" cy="462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941" y="63788"/>
            <a:ext cx="6261651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Lucida Calligraphy" pitchFamily="66" charset="0"/>
              </a:rPr>
              <a:t>Polarized  </a:t>
            </a:r>
            <a:r>
              <a:rPr lang="en-US" sz="2000" b="1" dirty="0" err="1" smtClean="0">
                <a:latin typeface="Lucida Calligraphy" pitchFamily="66" charset="0"/>
              </a:rPr>
              <a:t>bremmstrahlung</a:t>
            </a:r>
            <a:r>
              <a:rPr lang="en-US" sz="2000" b="1" dirty="0" smtClean="0">
                <a:latin typeface="Lucida Calligraphy" pitchFamily="66" charset="0"/>
              </a:rPr>
              <a:t> &amp; </a:t>
            </a:r>
            <a:r>
              <a:rPr lang="en-US" sz="2400" b="1" dirty="0" smtClean="0">
                <a:latin typeface="Lucida Calligraphy" pitchFamily="66" charset="0"/>
              </a:rPr>
              <a:t>pair</a:t>
            </a:r>
            <a:r>
              <a:rPr lang="en-US" sz="2000" b="1" dirty="0" smtClean="0">
                <a:latin typeface="Lucida Calligraphy" pitchFamily="66" charset="0"/>
              </a:rPr>
              <a:t> creation</a:t>
            </a:r>
            <a:endParaRPr lang="en-US" sz="2000" b="1" dirty="0">
              <a:latin typeface="Lucida Calligraphy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33" y="602087"/>
            <a:ext cx="883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Half-</a:t>
            </a:r>
            <a:r>
              <a:rPr lang="en-US" sz="2000" dirty="0" err="1" smtClean="0"/>
              <a:t>centry</a:t>
            </a:r>
            <a:r>
              <a:rPr lang="en-US" sz="2000" dirty="0" smtClean="0"/>
              <a:t>-old result of Olsen &amp; </a:t>
            </a:r>
            <a:r>
              <a:rPr lang="en-US" sz="2000" dirty="0" err="1" smtClean="0"/>
              <a:t>Maximon</a:t>
            </a:r>
            <a:r>
              <a:rPr lang="en-US" sz="2000" dirty="0" smtClean="0"/>
              <a:t> (1959) revisited (2010) to address unphysical result of polarized pair creation at low energy &lt;10MeV.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1145193" y="1673426"/>
            <a:ext cx="227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3333FF"/>
                </a:solidFill>
                <a:latin typeface="Lucida Calligraphy" pitchFamily="66" charset="0"/>
              </a:rPr>
              <a:t>BREMSSTRAHLUNG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1153284" y="1316193"/>
            <a:ext cx="6216650" cy="3049587"/>
            <a:chOff x="1074738" y="1638339"/>
            <a:chExt cx="6216650" cy="3049587"/>
          </a:xfrm>
        </p:grpSpPr>
        <p:sp>
          <p:nvSpPr>
            <p:cNvPr id="10243" name="Oval 8"/>
            <p:cNvSpPr>
              <a:spLocks noChangeArrowheads="1"/>
            </p:cNvSpPr>
            <p:nvPr/>
          </p:nvSpPr>
          <p:spPr bwMode="auto">
            <a:xfrm>
              <a:off x="2565400" y="1916151"/>
              <a:ext cx="1439863" cy="1439863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Rectangle 9"/>
            <p:cNvSpPr>
              <a:spLocks noChangeArrowheads="1"/>
            </p:cNvSpPr>
            <p:nvPr/>
          </p:nvSpPr>
          <p:spPr bwMode="auto">
            <a:xfrm>
              <a:off x="2495550" y="1871701"/>
              <a:ext cx="785813" cy="1512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10"/>
            <p:cNvSpPr>
              <a:spLocks noChangeArrowheads="1"/>
            </p:cNvSpPr>
            <p:nvPr/>
          </p:nvSpPr>
          <p:spPr bwMode="auto">
            <a:xfrm>
              <a:off x="3071813" y="2640051"/>
              <a:ext cx="1079500" cy="787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11"/>
            <p:cNvSpPr>
              <a:spLocks noChangeShapeType="1"/>
            </p:cNvSpPr>
            <p:nvPr/>
          </p:nvSpPr>
          <p:spPr bwMode="auto">
            <a:xfrm>
              <a:off x="3287713" y="1914564"/>
              <a:ext cx="0" cy="720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12"/>
            <p:cNvSpPr>
              <a:spLocks noChangeShapeType="1"/>
            </p:cNvSpPr>
            <p:nvPr/>
          </p:nvSpPr>
          <p:spPr bwMode="auto">
            <a:xfrm>
              <a:off x="3287713" y="2635289"/>
              <a:ext cx="7191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14"/>
            <p:cNvSpPr>
              <a:spLocks noChangeArrowheads="1"/>
            </p:cNvSpPr>
            <p:nvPr/>
          </p:nvSpPr>
          <p:spPr bwMode="auto">
            <a:xfrm rot="10800000">
              <a:off x="3287713" y="2948026"/>
              <a:ext cx="1439862" cy="1439863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5"/>
            <p:cNvSpPr>
              <a:spLocks noChangeArrowheads="1"/>
            </p:cNvSpPr>
            <p:nvPr/>
          </p:nvSpPr>
          <p:spPr bwMode="auto">
            <a:xfrm rot="10800000">
              <a:off x="4011613" y="2919451"/>
              <a:ext cx="785812" cy="1512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6"/>
            <p:cNvSpPr>
              <a:spLocks noChangeArrowheads="1"/>
            </p:cNvSpPr>
            <p:nvPr/>
          </p:nvSpPr>
          <p:spPr bwMode="auto">
            <a:xfrm rot="10800000">
              <a:off x="3143250" y="2878176"/>
              <a:ext cx="1079500" cy="787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20"/>
            <p:cNvSpPr>
              <a:spLocks noChangeArrowheads="1"/>
            </p:cNvSpPr>
            <p:nvPr/>
          </p:nvSpPr>
          <p:spPr bwMode="auto">
            <a:xfrm>
              <a:off x="3348038" y="3124239"/>
              <a:ext cx="215900" cy="7143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Rectangle 21"/>
            <p:cNvSpPr>
              <a:spLocks noChangeArrowheads="1"/>
            </p:cNvSpPr>
            <p:nvPr/>
          </p:nvSpPr>
          <p:spPr bwMode="auto">
            <a:xfrm>
              <a:off x="3738563" y="3127414"/>
              <a:ext cx="215900" cy="7143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22"/>
            <p:cNvSpPr>
              <a:spLocks noChangeArrowheads="1"/>
            </p:cNvSpPr>
            <p:nvPr/>
          </p:nvSpPr>
          <p:spPr bwMode="auto">
            <a:xfrm>
              <a:off x="5980113" y="3656051"/>
              <a:ext cx="1308100" cy="720725"/>
            </a:xfrm>
            <a:prstGeom prst="rect">
              <a:avLst/>
            </a:prstGeom>
            <a:solidFill>
              <a:srgbClr val="99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30"/>
            <p:cNvSpPr>
              <a:spLocks noChangeShapeType="1"/>
            </p:cNvSpPr>
            <p:nvPr/>
          </p:nvSpPr>
          <p:spPr bwMode="auto">
            <a:xfrm>
              <a:off x="1074738" y="2270164"/>
              <a:ext cx="1300162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33"/>
            <p:cNvSpPr>
              <a:spLocks noChangeShapeType="1"/>
            </p:cNvSpPr>
            <p:nvPr/>
          </p:nvSpPr>
          <p:spPr bwMode="auto">
            <a:xfrm>
              <a:off x="2854325" y="1978064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34"/>
            <p:cNvSpPr>
              <a:spLocks noChangeShapeType="1"/>
            </p:cNvSpPr>
            <p:nvPr/>
          </p:nvSpPr>
          <p:spPr bwMode="auto">
            <a:xfrm>
              <a:off x="2852738" y="2563851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35"/>
            <p:cNvSpPr>
              <a:spLocks noChangeShapeType="1"/>
            </p:cNvSpPr>
            <p:nvPr/>
          </p:nvSpPr>
          <p:spPr bwMode="auto">
            <a:xfrm>
              <a:off x="4011613" y="3968789"/>
              <a:ext cx="542925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36"/>
            <p:cNvSpPr>
              <a:spLocks noChangeShapeType="1"/>
            </p:cNvSpPr>
            <p:nvPr/>
          </p:nvSpPr>
          <p:spPr bwMode="auto">
            <a:xfrm>
              <a:off x="4014788" y="4111664"/>
              <a:ext cx="542925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38"/>
            <p:cNvSpPr>
              <a:spLocks noChangeShapeType="1"/>
            </p:cNvSpPr>
            <p:nvPr/>
          </p:nvSpPr>
          <p:spPr bwMode="auto">
            <a:xfrm>
              <a:off x="4668838" y="3967201"/>
              <a:ext cx="576262" cy="7143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39"/>
            <p:cNvSpPr>
              <a:spLocks noChangeShapeType="1"/>
            </p:cNvSpPr>
            <p:nvPr/>
          </p:nvSpPr>
          <p:spPr bwMode="auto">
            <a:xfrm rot="3000000" flipV="1">
              <a:off x="4796632" y="3831470"/>
              <a:ext cx="315912" cy="48895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41"/>
            <p:cNvSpPr>
              <a:spLocks noChangeShapeType="1"/>
            </p:cNvSpPr>
            <p:nvPr/>
          </p:nvSpPr>
          <p:spPr bwMode="auto">
            <a:xfrm flipH="1">
              <a:off x="3562350" y="2632114"/>
              <a:ext cx="147638" cy="103981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42"/>
            <p:cNvSpPr>
              <a:spLocks noChangeShapeType="1"/>
            </p:cNvSpPr>
            <p:nvPr/>
          </p:nvSpPr>
          <p:spPr bwMode="auto">
            <a:xfrm>
              <a:off x="3560763" y="2632114"/>
              <a:ext cx="149225" cy="103981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Text Box 43"/>
            <p:cNvSpPr txBox="1">
              <a:spLocks noChangeArrowheads="1"/>
            </p:cNvSpPr>
            <p:nvPr/>
          </p:nvSpPr>
          <p:spPr bwMode="auto">
            <a:xfrm>
              <a:off x="2131456" y="2403514"/>
              <a:ext cx="4106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T</a:t>
              </a:r>
              <a:r>
                <a:rPr lang="en-US" b="1" baseline="-25000" dirty="0"/>
                <a:t>1</a:t>
              </a:r>
              <a:endParaRPr lang="en-US" b="1" dirty="0"/>
            </a:p>
          </p:txBody>
        </p:sp>
        <p:sp>
          <p:nvSpPr>
            <p:cNvPr id="10265" name="Text Box 44"/>
            <p:cNvSpPr txBox="1">
              <a:spLocks noChangeArrowheads="1"/>
            </p:cNvSpPr>
            <p:nvPr/>
          </p:nvSpPr>
          <p:spPr bwMode="auto">
            <a:xfrm>
              <a:off x="5196225" y="4202780"/>
              <a:ext cx="4106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T</a:t>
              </a:r>
              <a:r>
                <a:rPr lang="en-US" b="1" baseline="-25000" dirty="0"/>
                <a:t>2</a:t>
              </a:r>
              <a:endParaRPr lang="en-US" b="1" dirty="0"/>
            </a:p>
          </p:txBody>
        </p:sp>
        <p:sp>
          <p:nvSpPr>
            <p:cNvPr id="10266" name="Text Box 45"/>
            <p:cNvSpPr txBox="1">
              <a:spLocks noChangeArrowheads="1"/>
            </p:cNvSpPr>
            <p:nvPr/>
          </p:nvSpPr>
          <p:spPr bwMode="auto">
            <a:xfrm>
              <a:off x="2667149" y="1638339"/>
              <a:ext cx="377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S</a:t>
              </a:r>
              <a:r>
                <a:rPr lang="en-US" b="1" baseline="-25000" dirty="0"/>
                <a:t>1</a:t>
              </a:r>
            </a:p>
          </p:txBody>
        </p:sp>
        <p:sp>
          <p:nvSpPr>
            <p:cNvPr id="10267" name="Text Box 46"/>
            <p:cNvSpPr txBox="1">
              <a:spLocks noChangeArrowheads="1"/>
            </p:cNvSpPr>
            <p:nvPr/>
          </p:nvSpPr>
          <p:spPr bwMode="auto">
            <a:xfrm>
              <a:off x="4416425" y="3389351"/>
              <a:ext cx="377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</a:t>
              </a:r>
              <a:r>
                <a:rPr lang="en-US" b="1" baseline="-25000"/>
                <a:t>2</a:t>
              </a:r>
            </a:p>
          </p:txBody>
        </p:sp>
        <p:sp>
          <p:nvSpPr>
            <p:cNvPr id="10268" name="Text Box 47"/>
            <p:cNvSpPr txBox="1">
              <a:spLocks noChangeArrowheads="1"/>
            </p:cNvSpPr>
            <p:nvPr/>
          </p:nvSpPr>
          <p:spPr bwMode="auto">
            <a:xfrm>
              <a:off x="3475038" y="2181264"/>
              <a:ext cx="3127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10269" name="Text Box 48"/>
            <p:cNvSpPr txBox="1">
              <a:spLocks noChangeArrowheads="1"/>
            </p:cNvSpPr>
            <p:nvPr/>
          </p:nvSpPr>
          <p:spPr bwMode="auto">
            <a:xfrm>
              <a:off x="3475038" y="3805276"/>
              <a:ext cx="3127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</a:t>
              </a:r>
            </a:p>
          </p:txBody>
        </p:sp>
        <p:sp>
          <p:nvSpPr>
            <p:cNvPr id="10270" name="Line 49"/>
            <p:cNvSpPr>
              <a:spLocks noChangeShapeType="1"/>
            </p:cNvSpPr>
            <p:nvPr/>
          </p:nvSpPr>
          <p:spPr bwMode="auto">
            <a:xfrm>
              <a:off x="3563938" y="3860839"/>
              <a:ext cx="1254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Rectangle 50"/>
            <p:cNvSpPr>
              <a:spLocks noChangeArrowheads="1"/>
            </p:cNvSpPr>
            <p:nvPr/>
          </p:nvSpPr>
          <p:spPr bwMode="auto">
            <a:xfrm>
              <a:off x="5356225" y="3968789"/>
              <a:ext cx="487363" cy="14446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51"/>
            <p:cNvSpPr>
              <a:spLocks noChangeShapeType="1"/>
            </p:cNvSpPr>
            <p:nvPr/>
          </p:nvSpPr>
          <p:spPr bwMode="auto">
            <a:xfrm>
              <a:off x="5459413" y="3871951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52"/>
            <p:cNvSpPr>
              <a:spLocks noChangeShapeType="1"/>
            </p:cNvSpPr>
            <p:nvPr/>
          </p:nvSpPr>
          <p:spPr bwMode="auto">
            <a:xfrm rot="10800000">
              <a:off x="5435600" y="3798926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Text Box 53"/>
            <p:cNvSpPr txBox="1">
              <a:spLocks noChangeArrowheads="1"/>
            </p:cNvSpPr>
            <p:nvPr/>
          </p:nvSpPr>
          <p:spPr bwMode="auto">
            <a:xfrm>
              <a:off x="5422900" y="3478251"/>
              <a:ext cx="330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r>
                <a:rPr lang="en-US" baseline="-25000"/>
                <a:t>t</a:t>
              </a:r>
            </a:p>
          </p:txBody>
        </p:sp>
        <p:sp>
          <p:nvSpPr>
            <p:cNvPr id="10275" name="Line 54"/>
            <p:cNvSpPr>
              <a:spLocks noChangeShapeType="1"/>
            </p:cNvSpPr>
            <p:nvPr/>
          </p:nvSpPr>
          <p:spPr bwMode="auto">
            <a:xfrm>
              <a:off x="1441450" y="2159039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55"/>
            <p:cNvSpPr>
              <a:spLocks noChangeShapeType="1"/>
            </p:cNvSpPr>
            <p:nvPr/>
          </p:nvSpPr>
          <p:spPr bwMode="auto">
            <a:xfrm rot="10800000">
              <a:off x="1417638" y="2086014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Text Box 56"/>
            <p:cNvSpPr txBox="1">
              <a:spLocks noChangeArrowheads="1"/>
            </p:cNvSpPr>
            <p:nvPr/>
          </p:nvSpPr>
          <p:spPr bwMode="auto">
            <a:xfrm>
              <a:off x="1404938" y="1765339"/>
              <a:ext cx="3857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r>
                <a:rPr lang="en-US" baseline="-25000"/>
                <a:t>e-</a:t>
              </a:r>
            </a:p>
          </p:txBody>
        </p:sp>
        <p:sp>
          <p:nvSpPr>
            <p:cNvPr id="10278" name="Text Box 58"/>
            <p:cNvSpPr txBox="1">
              <a:spLocks noChangeArrowheads="1"/>
            </p:cNvSpPr>
            <p:nvPr/>
          </p:nvSpPr>
          <p:spPr bwMode="auto">
            <a:xfrm>
              <a:off x="6069013" y="4383126"/>
              <a:ext cx="11604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Calorimeter</a:t>
              </a:r>
            </a:p>
          </p:txBody>
        </p:sp>
        <p:sp>
          <p:nvSpPr>
            <p:cNvPr id="10279" name="Line 59"/>
            <p:cNvSpPr>
              <a:spLocks noChangeShapeType="1"/>
            </p:cNvSpPr>
            <p:nvPr/>
          </p:nvSpPr>
          <p:spPr bwMode="auto">
            <a:xfrm>
              <a:off x="5978525" y="4143414"/>
              <a:ext cx="1312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61"/>
            <p:cNvSpPr>
              <a:spLocks noChangeShapeType="1"/>
            </p:cNvSpPr>
            <p:nvPr/>
          </p:nvSpPr>
          <p:spPr bwMode="auto">
            <a:xfrm>
              <a:off x="5978525" y="3906876"/>
              <a:ext cx="1312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81"/>
            <p:cNvSpPr>
              <a:spLocks noChangeShapeType="1"/>
            </p:cNvSpPr>
            <p:nvPr/>
          </p:nvSpPr>
          <p:spPr bwMode="auto">
            <a:xfrm>
              <a:off x="2854325" y="1986001"/>
              <a:ext cx="28733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282" name="Straight Connector 45"/>
            <p:cNvCxnSpPr>
              <a:cxnSpLocks noChangeShapeType="1"/>
            </p:cNvCxnSpPr>
            <p:nvPr/>
          </p:nvCxnSpPr>
          <p:spPr bwMode="auto">
            <a:xfrm>
              <a:off x="3155950" y="1893926"/>
              <a:ext cx="0" cy="287338"/>
            </a:xfrm>
            <a:prstGeom prst="line">
              <a:avLst/>
            </a:prstGeom>
            <a:noFill/>
            <a:ln w="38100" algn="ctr">
              <a:solidFill>
                <a:srgbClr val="00CC66"/>
              </a:solidFill>
              <a:round/>
              <a:headEnd/>
              <a:tailEnd/>
            </a:ln>
          </p:spPr>
        </p:cxnSp>
        <p:sp>
          <p:nvSpPr>
            <p:cNvPr id="10283" name="Line 82"/>
            <p:cNvSpPr>
              <a:spLocks noChangeShapeType="1"/>
            </p:cNvSpPr>
            <p:nvPr/>
          </p:nvSpPr>
          <p:spPr bwMode="auto">
            <a:xfrm>
              <a:off x="2857500" y="2555914"/>
              <a:ext cx="28733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284" name="Straight Connector 47"/>
            <p:cNvCxnSpPr>
              <a:cxnSpLocks noChangeShapeType="1"/>
            </p:cNvCxnSpPr>
            <p:nvPr/>
          </p:nvCxnSpPr>
          <p:spPr bwMode="auto">
            <a:xfrm>
              <a:off x="3159125" y="2405101"/>
              <a:ext cx="0" cy="288925"/>
            </a:xfrm>
            <a:prstGeom prst="line">
              <a:avLst/>
            </a:prstGeom>
            <a:noFill/>
            <a:ln w="38100" algn="ctr">
              <a:solidFill>
                <a:srgbClr val="00CC66"/>
              </a:solidFill>
              <a:round/>
              <a:headEnd/>
              <a:tailEnd/>
            </a:ln>
          </p:spPr>
        </p:cxnSp>
        <p:sp>
          <p:nvSpPr>
            <p:cNvPr id="10285" name="Line 31"/>
            <p:cNvSpPr>
              <a:spLocks noChangeShapeType="1"/>
            </p:cNvSpPr>
            <p:nvPr/>
          </p:nvSpPr>
          <p:spPr bwMode="auto">
            <a:xfrm flipV="1">
              <a:off x="2424113" y="1978064"/>
              <a:ext cx="360362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84"/>
            <p:cNvSpPr>
              <a:spLocks noChangeShapeType="1"/>
            </p:cNvSpPr>
            <p:nvPr/>
          </p:nvSpPr>
          <p:spPr bwMode="auto">
            <a:xfrm flipV="1">
              <a:off x="2427288" y="1987589"/>
              <a:ext cx="360362" cy="288925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Rectangle 26"/>
            <p:cNvSpPr>
              <a:spLocks noChangeArrowheads="1"/>
            </p:cNvSpPr>
            <p:nvPr/>
          </p:nvSpPr>
          <p:spPr bwMode="auto">
            <a:xfrm>
              <a:off x="2381250" y="2098714"/>
              <a:ext cx="36513" cy="36036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Line 32"/>
            <p:cNvSpPr>
              <a:spLocks noChangeShapeType="1"/>
            </p:cNvSpPr>
            <p:nvPr/>
          </p:nvSpPr>
          <p:spPr bwMode="auto">
            <a:xfrm>
              <a:off x="2422525" y="2276514"/>
              <a:ext cx="360363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85"/>
            <p:cNvSpPr>
              <a:spLocks noChangeShapeType="1"/>
            </p:cNvSpPr>
            <p:nvPr/>
          </p:nvSpPr>
          <p:spPr bwMode="auto">
            <a:xfrm>
              <a:off x="2428875" y="2270164"/>
              <a:ext cx="360363" cy="28733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Oval 23"/>
            <p:cNvSpPr>
              <a:spLocks noChangeArrowheads="1"/>
            </p:cNvSpPr>
            <p:nvPr/>
          </p:nvSpPr>
          <p:spPr bwMode="auto">
            <a:xfrm>
              <a:off x="2767013" y="1914564"/>
              <a:ext cx="107950" cy="719137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Line 18"/>
            <p:cNvSpPr>
              <a:spLocks noChangeShapeType="1"/>
            </p:cNvSpPr>
            <p:nvPr/>
          </p:nvSpPr>
          <p:spPr bwMode="auto">
            <a:xfrm rot="10800000">
              <a:off x="3286125" y="3678276"/>
              <a:ext cx="7191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17"/>
            <p:cNvSpPr>
              <a:spLocks noChangeShapeType="1"/>
            </p:cNvSpPr>
            <p:nvPr/>
          </p:nvSpPr>
          <p:spPr bwMode="auto">
            <a:xfrm rot="10800000">
              <a:off x="4006850" y="3678276"/>
              <a:ext cx="0" cy="720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Oval 24"/>
            <p:cNvSpPr>
              <a:spLocks noChangeArrowheads="1"/>
            </p:cNvSpPr>
            <p:nvPr/>
          </p:nvSpPr>
          <p:spPr bwMode="auto">
            <a:xfrm>
              <a:off x="4557713" y="3660814"/>
              <a:ext cx="107950" cy="719137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Rectangle 27"/>
            <p:cNvSpPr>
              <a:spLocks noChangeArrowheads="1"/>
            </p:cNvSpPr>
            <p:nvPr/>
          </p:nvSpPr>
          <p:spPr bwMode="auto">
            <a:xfrm>
              <a:off x="5246688" y="3867189"/>
              <a:ext cx="36512" cy="36036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Line 33"/>
            <p:cNvSpPr>
              <a:spLocks noChangeShapeType="1"/>
            </p:cNvSpPr>
            <p:nvPr/>
          </p:nvSpPr>
          <p:spPr bwMode="auto">
            <a:xfrm>
              <a:off x="3143250" y="2181264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34"/>
            <p:cNvSpPr>
              <a:spLocks noChangeShapeType="1"/>
            </p:cNvSpPr>
            <p:nvPr/>
          </p:nvSpPr>
          <p:spPr bwMode="auto">
            <a:xfrm>
              <a:off x="3146425" y="2406689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33"/>
            <p:cNvSpPr>
              <a:spLocks noChangeShapeType="1"/>
            </p:cNvSpPr>
            <p:nvPr/>
          </p:nvSpPr>
          <p:spPr bwMode="auto">
            <a:xfrm>
              <a:off x="3143250" y="2186026"/>
              <a:ext cx="144463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33"/>
            <p:cNvSpPr>
              <a:spLocks noChangeShapeType="1"/>
            </p:cNvSpPr>
            <p:nvPr/>
          </p:nvSpPr>
          <p:spPr bwMode="auto">
            <a:xfrm>
              <a:off x="3146425" y="2400339"/>
              <a:ext cx="144463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Line 11"/>
            <p:cNvSpPr>
              <a:spLocks noChangeShapeType="1"/>
            </p:cNvSpPr>
            <p:nvPr/>
          </p:nvSpPr>
          <p:spPr bwMode="auto">
            <a:xfrm>
              <a:off x="3287713" y="1914564"/>
              <a:ext cx="0" cy="720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Text Box 88"/>
            <p:cNvSpPr txBox="1">
              <a:spLocks noChangeArrowheads="1"/>
            </p:cNvSpPr>
            <p:nvPr/>
          </p:nvSpPr>
          <p:spPr bwMode="auto">
            <a:xfrm>
              <a:off x="4071686" y="3656233"/>
              <a:ext cx="354012" cy="3048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CC"/>
                  </a:solidFill>
                </a:rPr>
                <a:t>e</a:t>
              </a:r>
              <a:r>
                <a:rPr lang="en-US" b="1" baseline="30000" dirty="0">
                  <a:solidFill>
                    <a:srgbClr val="0000CC"/>
                  </a:solidFill>
                </a:rPr>
                <a:t>+</a:t>
              </a:r>
            </a:p>
          </p:txBody>
        </p:sp>
        <p:sp>
          <p:nvSpPr>
            <p:cNvPr id="10301" name="Text Box 89"/>
            <p:cNvSpPr txBox="1">
              <a:spLocks noChangeArrowheads="1"/>
            </p:cNvSpPr>
            <p:nvPr/>
          </p:nvSpPr>
          <p:spPr bwMode="auto">
            <a:xfrm>
              <a:off x="1411288" y="2262226"/>
              <a:ext cx="328612" cy="3048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  <a:r>
                <a:rPr lang="en-US" baseline="30000"/>
                <a:t>-</a:t>
              </a:r>
            </a:p>
          </p:txBody>
        </p:sp>
        <p:sp>
          <p:nvSpPr>
            <p:cNvPr id="10304" name="Oval 98"/>
            <p:cNvSpPr>
              <a:spLocks noChangeArrowheads="1"/>
            </p:cNvSpPr>
            <p:nvPr/>
          </p:nvSpPr>
          <p:spPr bwMode="auto">
            <a:xfrm>
              <a:off x="2390775" y="2327314"/>
              <a:ext cx="144463" cy="195262"/>
            </a:xfrm>
            <a:prstGeom prst="ellipse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05" name="Oval 99"/>
            <p:cNvSpPr>
              <a:spLocks noChangeArrowheads="1"/>
            </p:cNvSpPr>
            <p:nvPr/>
          </p:nvSpPr>
          <p:spPr bwMode="auto">
            <a:xfrm>
              <a:off x="3078163" y="2203489"/>
              <a:ext cx="144462" cy="195262"/>
            </a:xfrm>
            <a:prstGeom prst="ellipse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06" name="Oval 100"/>
            <p:cNvSpPr>
              <a:spLocks noChangeArrowheads="1"/>
            </p:cNvSpPr>
            <p:nvPr/>
          </p:nvSpPr>
          <p:spPr bwMode="auto">
            <a:xfrm>
              <a:off x="3254375" y="3062326"/>
              <a:ext cx="144463" cy="195263"/>
            </a:xfrm>
            <a:prstGeom prst="ellipse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07" name="Oval 101"/>
            <p:cNvSpPr>
              <a:spLocks noChangeArrowheads="1"/>
            </p:cNvSpPr>
            <p:nvPr/>
          </p:nvSpPr>
          <p:spPr bwMode="auto">
            <a:xfrm>
              <a:off x="3925888" y="3943389"/>
              <a:ext cx="144462" cy="195262"/>
            </a:xfrm>
            <a:prstGeom prst="ellipse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08" name="Oval 102"/>
            <p:cNvSpPr>
              <a:spLocks noChangeArrowheads="1"/>
            </p:cNvSpPr>
            <p:nvPr/>
          </p:nvSpPr>
          <p:spPr bwMode="auto">
            <a:xfrm>
              <a:off x="5116513" y="3944976"/>
              <a:ext cx="144462" cy="195263"/>
            </a:xfrm>
            <a:prstGeom prst="ellipse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0" name="Text Box 112"/>
          <p:cNvSpPr txBox="1">
            <a:spLocks noChangeArrowheads="1"/>
          </p:cNvSpPr>
          <p:nvPr/>
        </p:nvSpPr>
        <p:spPr bwMode="auto">
          <a:xfrm>
            <a:off x="1626326" y="5600067"/>
            <a:ext cx="6132513" cy="707886"/>
          </a:xfrm>
          <a:prstGeom prst="rect">
            <a:avLst/>
          </a:prstGeom>
          <a:noFill/>
          <a:ln w="5080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990099"/>
              </a:buClr>
              <a:buFont typeface="Wingdings" pitchFamily="2" charset="2"/>
              <a:buNone/>
            </a:pPr>
            <a:r>
              <a:rPr lang="en-US" sz="2000" dirty="0"/>
              <a:t>PEPPo </a:t>
            </a:r>
            <a:r>
              <a:rPr lang="en-US" sz="2000" dirty="0" smtClean="0"/>
              <a:t>will </a:t>
            </a:r>
            <a:r>
              <a:rPr lang="en-US" sz="2000" b="1" i="1" dirty="0" smtClean="0">
                <a:solidFill>
                  <a:srgbClr val="FF0000"/>
                </a:solidFill>
              </a:rPr>
              <a:t>measure polarization </a:t>
            </a:r>
            <a:r>
              <a:rPr lang="en-US" sz="2000" b="1" i="1" dirty="0">
                <a:solidFill>
                  <a:srgbClr val="FF0000"/>
                </a:solidFill>
              </a:rPr>
              <a:t>transfer </a:t>
            </a:r>
            <a:r>
              <a:rPr lang="en-US" sz="2000" dirty="0"/>
              <a:t>from </a:t>
            </a:r>
            <a:r>
              <a:rPr lang="en-US" sz="2000" dirty="0" smtClean="0"/>
              <a:t>electrons </a:t>
            </a:r>
            <a:r>
              <a:rPr lang="en-US" sz="2000" dirty="0"/>
              <a:t>to </a:t>
            </a:r>
            <a:r>
              <a:rPr lang="en-US" sz="2000" dirty="0" smtClean="0"/>
              <a:t>positrons in </a:t>
            </a:r>
            <a:r>
              <a:rPr lang="en-US" sz="2000" b="1" i="1" dirty="0" smtClean="0">
                <a:solidFill>
                  <a:srgbClr val="7030A0"/>
                </a:solidFill>
              </a:rPr>
              <a:t>2-8 MeV energy range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83840" y="63788"/>
            <a:ext cx="5689378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Lucida Calligraphy" pitchFamily="66" charset="0"/>
              </a:rPr>
              <a:t>PEPPo Proof-of-Principle Concept</a:t>
            </a:r>
            <a:endParaRPr lang="en-US" sz="2400" b="1" dirty="0">
              <a:latin typeface="Lucida Calligraphy" pitchFamily="66" charset="0"/>
            </a:endParaRPr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22963" y="64484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23B6666F-B3A4-416D-8F3E-C7EB9869B3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1" name="Footer Placeholder 4"/>
          <p:cNvSpPr txBox="1">
            <a:spLocks/>
          </p:cNvSpPr>
          <p:nvPr/>
        </p:nvSpPr>
        <p:spPr>
          <a:xfrm>
            <a:off x="3124200" y="64547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S&amp;T Review May 9-11, 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37921" y="2873530"/>
            <a:ext cx="2414588" cy="1687843"/>
          </a:xfrm>
          <a:prstGeom prst="rect">
            <a:avLst/>
          </a:prstGeom>
          <a:noFill/>
          <a:ln w="31750" cap="flat" cmpd="sng" algn="ctr">
            <a:solidFill>
              <a:srgbClr val="33CC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741412" y="1247600"/>
            <a:ext cx="2309036" cy="3313773"/>
          </a:xfrm>
          <a:prstGeom prst="rect">
            <a:avLst/>
          </a:prstGeom>
          <a:noFill/>
          <a:ln w="31750" cap="flat" cmpd="sng" algn="ctr">
            <a:solidFill>
              <a:srgbClr val="13EB2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78179" y="1232683"/>
            <a:ext cx="1613380" cy="1323347"/>
          </a:xfrm>
          <a:prstGeom prst="rect">
            <a:avLst/>
          </a:prstGeom>
          <a:noFill/>
          <a:ln w="31750" cap="flat" cmpd="sng" algn="ctr">
            <a:solidFill>
              <a:srgbClr val="FF33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1252" y="4814220"/>
            <a:ext cx="4876656" cy="461665"/>
          </a:xfrm>
          <a:prstGeom prst="rect">
            <a:avLst/>
          </a:prstGeom>
          <a:solidFill>
            <a:srgbClr val="33CCFF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Step 3:  Measure e+ polarization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61746" y="978998"/>
            <a:ext cx="3782254" cy="461665"/>
          </a:xfrm>
          <a:prstGeom prst="rect">
            <a:avLst/>
          </a:prstGeom>
          <a:solidFill>
            <a:srgbClr val="13EB2D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Step 2: Collect positrons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7" y="663102"/>
            <a:ext cx="5062604" cy="461665"/>
          </a:xfrm>
          <a:prstGeom prst="rect">
            <a:avLst/>
          </a:prstGeom>
          <a:solidFill>
            <a:srgbClr val="FF3399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Step 1:  Polarization from e- to e+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611502" y="1117498"/>
            <a:ext cx="366677" cy="3640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rot="10800000" flipV="1">
            <a:off x="5050451" y="1348328"/>
            <a:ext cx="384321" cy="1182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13EB2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16200000" flipV="1">
            <a:off x="5802427" y="4639378"/>
            <a:ext cx="252847" cy="968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CC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JLab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1354</Words>
  <Application>Microsoft Office PowerPoint</Application>
  <PresentationFormat>On-screen Show (4:3)</PresentationFormat>
  <Paragraphs>209</Paragraphs>
  <Slides>17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JLab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Jefferson Science Associates, LLC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Overview</dc:title>
  <dc:creator>eclifton</dc:creator>
  <cp:lastModifiedBy>Pat Stroop</cp:lastModifiedBy>
  <cp:revision>47</cp:revision>
  <dcterms:created xsi:type="dcterms:W3CDTF">2012-05-08T23:32:57Z</dcterms:created>
  <dcterms:modified xsi:type="dcterms:W3CDTF">2012-05-08T23:33:26Z</dcterms:modified>
</cp:coreProperties>
</file>