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xls" ContentType="application/vnd.ms-excel"/>
  <Override PartName="/ppt/charts/chart6.xml" ContentType="application/vnd.openxmlformats-officedocument.drawingml.chart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diagrams/colors1.xml" ContentType="application/vnd.openxmlformats-officedocument.drawingml.diagramColors+xml"/>
  <Override PartName="/docProps/app.xml" ContentType="application/vnd.openxmlformats-officedocument.extended-properties+xml"/>
  <Override PartName="/ppt/diagrams/layout1.xml" ContentType="application/vnd.openxmlformats-officedocument.drawingml.diagramLayou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charts/chart7.xml" ContentType="application/vnd.openxmlformats-officedocument.drawingml.chart+xml"/>
  <Override PartName="/ppt/charts/chart1.xml" ContentType="application/vnd.openxmlformats-officedocument.drawingml.chart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charts/chart3.xml" ContentType="application/vnd.openxmlformats-officedocument.drawingml.chart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theme/themeOverride5.xml" ContentType="application/vnd.openxmlformats-officedocument.themeOverr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charts/chart4.xml" ContentType="application/vnd.openxmlformats-officedocument.drawingml.char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heme/themeOverride2.xml" ContentType="application/vnd.openxmlformats-officedocument.themeOverride+xml"/>
  <Override PartName="/ppt/theme/themeOverride4.xml" ContentType="application/vnd.openxmlformats-officedocument.themeOverride+xml"/>
  <Override PartName="/ppt/slideLayouts/slideLayout11.xml" ContentType="application/vnd.openxmlformats-officedocument.presentationml.slideLayout+xml"/>
  <Override PartName="/ppt/charts/chart5.xml" ContentType="application/vnd.openxmlformats-officedocument.drawingml.char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theme/themeOverride1.xml" ContentType="application/vnd.openxmlformats-officedocument.themeOverride+xml"/>
  <Override PartName="/ppt/slides/slide15.xml" ContentType="application/vnd.openxmlformats-officedocument.presentationml.slide+xml"/>
  <Override PartName="/ppt/charts/chart8.xml" ContentType="application/vnd.openxmlformats-officedocument.drawingml.chart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28"/>
  </p:notesMasterIdLst>
  <p:sldIdLst>
    <p:sldId id="353" r:id="rId2"/>
    <p:sldId id="326" r:id="rId3"/>
    <p:sldId id="460" r:id="rId4"/>
    <p:sldId id="474" r:id="rId5"/>
    <p:sldId id="461" r:id="rId6"/>
    <p:sldId id="447" r:id="rId7"/>
    <p:sldId id="449" r:id="rId8"/>
    <p:sldId id="450" r:id="rId9"/>
    <p:sldId id="451" r:id="rId10"/>
    <p:sldId id="453" r:id="rId11"/>
    <p:sldId id="463" r:id="rId12"/>
    <p:sldId id="462" r:id="rId13"/>
    <p:sldId id="352" r:id="rId14"/>
    <p:sldId id="389" r:id="rId15"/>
    <p:sldId id="468" r:id="rId16"/>
    <p:sldId id="469" r:id="rId17"/>
    <p:sldId id="396" r:id="rId18"/>
    <p:sldId id="340" r:id="rId19"/>
    <p:sldId id="476" r:id="rId20"/>
    <p:sldId id="434" r:id="rId21"/>
    <p:sldId id="472" r:id="rId22"/>
    <p:sldId id="475" r:id="rId23"/>
    <p:sldId id="471" r:id="rId24"/>
    <p:sldId id="439" r:id="rId25"/>
    <p:sldId id="440" r:id="rId26"/>
    <p:sldId id="442" r:id="rId27"/>
  </p:sldIdLst>
  <p:sldSz cx="9144000" cy="6858000" type="screen4x3"/>
  <p:notesSz cx="69977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FF99"/>
    <a:srgbClr val="034ABD"/>
    <a:srgbClr val="C0FED9"/>
    <a:srgbClr val="CCFF66"/>
    <a:srgbClr val="CCECFF"/>
    <a:srgbClr val="FF7C80"/>
    <a:srgbClr val="FF3399"/>
    <a:srgbClr val="40911F"/>
    <a:srgbClr val="66FF33"/>
  </p:clrMru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45" autoAdjust="0"/>
    <p:restoredTop sz="94638" autoAdjust="0"/>
  </p:normalViewPr>
  <p:slideViewPr>
    <p:cSldViewPr snapToGrid="0" snapToObjects="1">
      <p:cViewPr varScale="1">
        <p:scale>
          <a:sx n="131" d="100"/>
          <a:sy n="131" d="100"/>
        </p:scale>
        <p:origin x="-944" y="-104"/>
      </p:cViewPr>
      <p:guideLst>
        <p:guide orient="horz" pos="2298"/>
        <p:guide pos="2873"/>
      </p:guideLst>
    </p:cSldViewPr>
  </p:slideViewPr>
  <p:outlineViewPr>
    <p:cViewPr>
      <p:scale>
        <a:sx n="33" d="100"/>
        <a:sy n="33" d="100"/>
      </p:scale>
      <p:origin x="318" y="31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-2046" y="-102"/>
      </p:cViewPr>
      <p:guideLst>
        <p:guide orient="horz" pos="2924"/>
        <p:guide pos="22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viewProps" Target="viewProp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30" Type="http://schemas.openxmlformats.org/officeDocument/2006/relationships/presProps" Target="presProps.xml"/><Relationship Id="rId11" Type="http://schemas.openxmlformats.org/officeDocument/2006/relationships/slide" Target="slides/slide10.xml"/><Relationship Id="rId29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tranmssionVs%20voltage(modelling%20values)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CEBAF%20transmission%20data%208_08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tranmssionVs%20voltage(modelling%20values)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oelker\My%20Documents\injector\Gun%20Voltage%20Study\CEBAF%20transmission%20data%208_08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JLABGRP\group\inj_group\Field%20Emission%20Measurements\Red%202_27_09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Red\Red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FGNb2\FGNb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LGNb1\LGNb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SCNb1\SCNb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600" b="0" dirty="0" err="1">
                <a:latin typeface="Arial" pitchFamily="34" charset="0"/>
                <a:cs typeface="Arial" pitchFamily="34" charset="0"/>
              </a:rPr>
              <a:t>Bunchlength</a:t>
            </a:r>
            <a:r>
              <a:rPr lang="en-US" sz="1600" b="0" dirty="0">
                <a:latin typeface="Arial" pitchFamily="34" charset="0"/>
                <a:cs typeface="Arial" pitchFamily="34" charset="0"/>
              </a:rPr>
              <a:t> Vs 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Gun Voltage </a:t>
            </a:r>
            <a:endParaRPr lang="en-US" sz="1600" b="0" dirty="0">
              <a:latin typeface="Arial" pitchFamily="34" charset="0"/>
              <a:cs typeface="Arial" pitchFamily="34" charset="0"/>
            </a:endParaRPr>
          </a:p>
        </c:rich>
      </c:tx>
      <c:layout>
        <c:manualLayout>
          <c:xMode val="edge"/>
          <c:yMode val="edge"/>
          <c:x val="0.173295547108337"/>
          <c:y val="0.0251570943337964"/>
        </c:manualLayout>
      </c:layout>
    </c:title>
    <c:plotArea>
      <c:layout>
        <c:manualLayout>
          <c:layoutTarget val="inner"/>
          <c:xMode val="edge"/>
          <c:yMode val="edge"/>
          <c:x val="0.132191134691353"/>
          <c:y val="0.176850779681951"/>
          <c:w val="0.695430950255702"/>
          <c:h val="0.587213601976212"/>
        </c:manualLayout>
      </c:layout>
      <c:scatterChart>
        <c:scatterStyle val="smoothMarker"/>
        <c:ser>
          <c:idx val="0"/>
          <c:order val="0"/>
          <c:tx>
            <c:v>200KeV</c:v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Sheet1!$B$17:$B$20</c:f>
              <c:numCache>
                <c:formatCode>General</c:formatCode>
                <c:ptCount val="4"/>
                <c:pt idx="0">
                  <c:v>51.5</c:v>
                </c:pt>
                <c:pt idx="1">
                  <c:v>56.2</c:v>
                </c:pt>
                <c:pt idx="2">
                  <c:v>60.20000000000001</c:v>
                </c:pt>
                <c:pt idx="3">
                  <c:v>64.1</c:v>
                </c:pt>
              </c:numCache>
            </c:numRef>
          </c:yVal>
          <c:smooth val="1"/>
        </c:ser>
        <c:ser>
          <c:idx val="1"/>
          <c:order val="1"/>
          <c:tx>
            <c:v>115KeV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Sheet1!$C$17:$C$20</c:f>
              <c:numCache>
                <c:formatCode>General</c:formatCode>
                <c:ptCount val="4"/>
                <c:pt idx="0">
                  <c:v>55.7</c:v>
                </c:pt>
                <c:pt idx="1">
                  <c:v>68.4</c:v>
                </c:pt>
                <c:pt idx="2">
                  <c:v>78.7</c:v>
                </c:pt>
                <c:pt idx="3">
                  <c:v>87.5</c:v>
                </c:pt>
              </c:numCache>
            </c:numRef>
          </c:yVal>
          <c:smooth val="1"/>
        </c:ser>
        <c:ser>
          <c:idx val="2"/>
          <c:order val="2"/>
          <c:tx>
            <c:v>100KeV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Sheet1!$D$17:$D$20</c:f>
              <c:numCache>
                <c:formatCode>General</c:formatCode>
                <c:ptCount val="4"/>
                <c:pt idx="0">
                  <c:v>58.4</c:v>
                </c:pt>
                <c:pt idx="1">
                  <c:v>73.7</c:v>
                </c:pt>
                <c:pt idx="2">
                  <c:v>85.7</c:v>
                </c:pt>
                <c:pt idx="3">
                  <c:v>95.7</c:v>
                </c:pt>
              </c:numCache>
            </c:numRef>
          </c:yVal>
          <c:smooth val="1"/>
        </c:ser>
        <c:ser>
          <c:idx val="3"/>
          <c:order val="3"/>
          <c:tx>
            <c:v>85KeV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Sheet1!$E$17:$E$20</c:f>
              <c:numCache>
                <c:formatCode>General</c:formatCode>
                <c:ptCount val="4"/>
                <c:pt idx="0">
                  <c:v>62.70000000000001</c:v>
                </c:pt>
                <c:pt idx="1">
                  <c:v>81.1</c:v>
                </c:pt>
                <c:pt idx="2">
                  <c:v>95.2</c:v>
                </c:pt>
                <c:pt idx="3">
                  <c:v>99.80000000000001</c:v>
                </c:pt>
              </c:numCache>
            </c:numRef>
          </c:yVal>
          <c:smooth val="1"/>
        </c:ser>
        <c:ser>
          <c:idx val="4"/>
          <c:order val="4"/>
          <c:tx>
            <c:v>70KeV</c:v>
          </c:tx>
          <c:marker>
            <c:symbol val="none"/>
          </c:marker>
          <c:xVal>
            <c:numRef>
              <c:f>Sheet1!$I$10:$I$13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Sheet1!$F$17:$F$20</c:f>
              <c:numCache>
                <c:formatCode>General</c:formatCode>
                <c:ptCount val="4"/>
                <c:pt idx="0">
                  <c:v>68.2</c:v>
                </c:pt>
                <c:pt idx="1">
                  <c:v>91.7</c:v>
                </c:pt>
                <c:pt idx="2">
                  <c:v>103.4</c:v>
                </c:pt>
                <c:pt idx="3">
                  <c:v>105.5</c:v>
                </c:pt>
              </c:numCache>
            </c:numRef>
          </c:yVal>
          <c:smooth val="1"/>
        </c:ser>
        <c:axId val="598969432"/>
        <c:axId val="598963944"/>
      </c:scatterChart>
      <c:valAx>
        <c:axId val="598969432"/>
        <c:scaling>
          <c:orientation val="minMax"/>
          <c:max val="210.0"/>
          <c:min val="0.0"/>
        </c:scaling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sz="1200" b="0"/>
                  <a:t>Ave. Gun Current (</a:t>
                </a:r>
                <a:r>
                  <a:rPr lang="en-US" sz="1200" b="0" i="0" u="none" strike="noStrike" baseline="0"/>
                  <a:t>µA</a:t>
                </a:r>
                <a:r>
                  <a:rPr lang="en-US" sz="1200" b="0"/>
                  <a:t>)</a:t>
                </a:r>
              </a:p>
            </c:rich>
          </c:tx>
          <c:layout/>
        </c:title>
        <c:numFmt formatCode="General" sourceLinked="0"/>
        <c:tickLblPos val="nextTo"/>
        <c:crossAx val="598963944"/>
        <c:crosses val="autoZero"/>
        <c:crossBetween val="midCat"/>
      </c:valAx>
      <c:valAx>
        <c:axId val="598963944"/>
        <c:scaling>
          <c:orientation val="minMax"/>
          <c:max val="300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200">
                    <a:latin typeface="Arial" pitchFamily="34" charset="0"/>
                    <a:cs typeface="Arial" pitchFamily="34" charset="0"/>
                  </a:defRPr>
                </a:pPr>
                <a:r>
                  <a:rPr lang="en-US" sz="1200" b="0" dirty="0" smtClean="0">
                    <a:latin typeface="Arial" pitchFamily="34" charset="0"/>
                    <a:cs typeface="Arial" pitchFamily="34" charset="0"/>
                  </a:rPr>
                  <a:t>Electron </a:t>
                </a:r>
                <a:r>
                  <a:rPr lang="en-US" sz="1200" b="0" dirty="0" err="1" smtClean="0">
                    <a:latin typeface="Arial" pitchFamily="34" charset="0"/>
                    <a:cs typeface="Arial" pitchFamily="34" charset="0"/>
                  </a:rPr>
                  <a:t>Bunchlength</a:t>
                </a:r>
                <a:r>
                  <a:rPr lang="en-US" sz="1200" b="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0" i="0" u="none" strike="noStrike" baseline="0" dirty="0" smtClean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200" b="0" dirty="0">
                    <a:latin typeface="Arial" pitchFamily="34" charset="0"/>
                    <a:cs typeface="Arial" pitchFamily="34" charset="0"/>
                  </a:rPr>
                  <a:t>(</a:t>
                </a:r>
                <a:r>
                  <a:rPr lang="en-US" sz="1200" b="0" dirty="0" err="1">
                    <a:latin typeface="Arial" pitchFamily="34" charset="0"/>
                    <a:cs typeface="Arial" pitchFamily="34" charset="0"/>
                  </a:rPr>
                  <a:t>ps</a:t>
                </a:r>
                <a:r>
                  <a:rPr lang="en-US" sz="1200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9.58005039806453E-5"/>
              <c:y val="0.120956075343523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98969432"/>
        <c:crosses val="autoZero"/>
        <c:crossBetween val="midCat"/>
        <c:majorUnit val="50.0"/>
      </c:valAx>
    </c:plotArea>
    <c:legend>
      <c:legendPos val="r"/>
      <c:layout>
        <c:manualLayout>
          <c:xMode val="edge"/>
          <c:yMode val="edge"/>
          <c:x val="0.813645053883425"/>
          <c:y val="0.147771344758376"/>
          <c:w val="0.174860854142424"/>
          <c:h val="0.379096716683999"/>
        </c:manualLayout>
      </c:layout>
    </c:legend>
    <c:plotVisOnly val="1"/>
  </c:chart>
  <c:spPr>
    <a:ln>
      <a:solidFill>
        <a:schemeClr val="tx1"/>
      </a:solidFill>
    </a:ln>
  </c:sp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Arial" pitchFamily="34" charset="0"/>
                <a:cs typeface="Arial" pitchFamily="34" charset="0"/>
              </a:defRPr>
            </a:pPr>
            <a:r>
              <a:rPr lang="en-US" b="0" dirty="0">
                <a:latin typeface="Arial" pitchFamily="34" charset="0"/>
                <a:cs typeface="Arial" pitchFamily="34" charset="0"/>
              </a:rPr>
              <a:t>Electron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Bunchlength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vs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Gun Voltage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90545791151108"/>
          <c:y val="0.190686274509804"/>
          <c:w val="0.649848378327719"/>
          <c:h val="0.57508144202563"/>
        </c:manualLayout>
      </c:layout>
      <c:scatterChart>
        <c:scatterStyle val="smoothMarker"/>
        <c:ser>
          <c:idx val="3"/>
          <c:order val="0"/>
          <c:tx>
            <c:v>115kV</c:v>
          </c:tx>
          <c:spPr>
            <a:ln>
              <a:solidFill>
                <a:srgbClr val="C00000"/>
              </a:solidFill>
            </a:ln>
          </c:spPr>
          <c:marker>
            <c:symbol val="square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voltage.xlsx]Sheet1'!$J$4:$J$9</c:f>
              <c:numCache>
                <c:formatCode>General</c:formatCode>
                <c:ptCount val="6"/>
                <c:pt idx="0">
                  <c:v>0.8</c:v>
                </c:pt>
                <c:pt idx="1">
                  <c:v>12.0</c:v>
                </c:pt>
                <c:pt idx="2">
                  <c:v>51.0</c:v>
                </c:pt>
                <c:pt idx="3">
                  <c:v>98.0</c:v>
                </c:pt>
                <c:pt idx="4">
                  <c:v>148.0</c:v>
                </c:pt>
                <c:pt idx="5">
                  <c:v>198.0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voltage.xlsx]Sheet1'!$L$4:$L$9</c:f>
              <c:numCache>
                <c:formatCode>General</c:formatCode>
                <c:ptCount val="6"/>
                <c:pt idx="0">
                  <c:v>43.77104377104294</c:v>
                </c:pt>
                <c:pt idx="1">
                  <c:v>60.60606060606057</c:v>
                </c:pt>
                <c:pt idx="2">
                  <c:v>104.3771043771042</c:v>
                </c:pt>
                <c:pt idx="3">
                  <c:v>138.0471380471387</c:v>
                </c:pt>
                <c:pt idx="4">
                  <c:v>161.6161616161587</c:v>
                </c:pt>
                <c:pt idx="5">
                  <c:v>188.5521885521917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xVal>
            <c:numRef>
              <c:f>'C:\Documents and Settings\poelker\My Documents\injector\Gun Voltage Study\[e-bunchlength vs gun voltage.xlsx]Sheet1'!$G$4:$G$13</c:f>
              <c:numCache>
                <c:formatCode>General</c:formatCode>
                <c:ptCount val="10"/>
                <c:pt idx="0">
                  <c:v>1.0</c:v>
                </c:pt>
                <c:pt idx="1">
                  <c:v>10.0</c:v>
                </c:pt>
                <c:pt idx="2">
                  <c:v>25.0</c:v>
                </c:pt>
                <c:pt idx="3">
                  <c:v>51.0</c:v>
                </c:pt>
                <c:pt idx="4">
                  <c:v>75.0</c:v>
                </c:pt>
                <c:pt idx="5">
                  <c:v>100.0</c:v>
                </c:pt>
                <c:pt idx="6">
                  <c:v>125.0</c:v>
                </c:pt>
                <c:pt idx="7">
                  <c:v>153.0</c:v>
                </c:pt>
                <c:pt idx="8">
                  <c:v>175.0</c:v>
                </c:pt>
                <c:pt idx="9">
                  <c:v>202.0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voltage.xlsx]Sheet1'!$I$4:$I$13</c:f>
              <c:numCache>
                <c:formatCode>General</c:formatCode>
                <c:ptCount val="10"/>
                <c:pt idx="0">
                  <c:v>43.85964912280674</c:v>
                </c:pt>
                <c:pt idx="1">
                  <c:v>70.17543859648733</c:v>
                </c:pt>
                <c:pt idx="2">
                  <c:v>96.4912280701769</c:v>
                </c:pt>
                <c:pt idx="3">
                  <c:v>125.7309941520468</c:v>
                </c:pt>
                <c:pt idx="4">
                  <c:v>149.1228070175462</c:v>
                </c:pt>
                <c:pt idx="5">
                  <c:v>152.0467836257299</c:v>
                </c:pt>
                <c:pt idx="6">
                  <c:v>181.2865497076024</c:v>
                </c:pt>
                <c:pt idx="7">
                  <c:v>198.8304093567287</c:v>
                </c:pt>
                <c:pt idx="8">
                  <c:v>213.450292397663</c:v>
                </c:pt>
                <c:pt idx="9">
                  <c:v>233.9181286549708</c:v>
                </c:pt>
              </c:numCache>
            </c:numRef>
          </c:yVal>
          <c:smooth val="1"/>
        </c:ser>
        <c:ser>
          <c:idx val="1"/>
          <c:order val="2"/>
          <c:tx>
            <c:v>85kV</c:v>
          </c:tx>
          <c:spPr>
            <a:ln>
              <a:solidFill>
                <a:schemeClr val="accent4"/>
              </a:solidFill>
            </a:ln>
          </c:spPr>
          <c:marker>
            <c:symbol val="x"/>
            <c:size val="7"/>
            <c:spPr>
              <a:noFill/>
              <a:ln>
                <a:solidFill>
                  <a:srgbClr val="8064A2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voltage.xlsx]Sheet1'!$D$4:$D$13</c:f>
              <c:numCache>
                <c:formatCode>General</c:formatCode>
                <c:ptCount val="10"/>
                <c:pt idx="0">
                  <c:v>1.0</c:v>
                </c:pt>
                <c:pt idx="1">
                  <c:v>13.1</c:v>
                </c:pt>
                <c:pt idx="2">
                  <c:v>28.0</c:v>
                </c:pt>
                <c:pt idx="3">
                  <c:v>54.0</c:v>
                </c:pt>
                <c:pt idx="4">
                  <c:v>79.0</c:v>
                </c:pt>
                <c:pt idx="5">
                  <c:v>104.0</c:v>
                </c:pt>
                <c:pt idx="6">
                  <c:v>128.0</c:v>
                </c:pt>
                <c:pt idx="7">
                  <c:v>155.0</c:v>
                </c:pt>
                <c:pt idx="8">
                  <c:v>178.0</c:v>
                </c:pt>
                <c:pt idx="9">
                  <c:v>204.0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voltage.xlsx]Sheet1'!$F$4:$F$13</c:f>
              <c:numCache>
                <c:formatCode>General</c:formatCode>
                <c:ptCount val="10"/>
                <c:pt idx="0">
                  <c:v>53.87205387205388</c:v>
                </c:pt>
                <c:pt idx="1">
                  <c:v>77.44107744107895</c:v>
                </c:pt>
                <c:pt idx="2">
                  <c:v>107.7441077441092</c:v>
                </c:pt>
                <c:pt idx="3">
                  <c:v>144.7811447811446</c:v>
                </c:pt>
                <c:pt idx="4">
                  <c:v>158.2491582491533</c:v>
                </c:pt>
                <c:pt idx="5">
                  <c:v>181.8181818181818</c:v>
                </c:pt>
                <c:pt idx="6">
                  <c:v>208.7542087542086</c:v>
                </c:pt>
                <c:pt idx="7">
                  <c:v>232.3232323232327</c:v>
                </c:pt>
                <c:pt idx="8">
                  <c:v>255.892255892256</c:v>
                </c:pt>
                <c:pt idx="9">
                  <c:v>269.3602693602694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  <a:ln>
                <a:solidFill>
                  <a:srgbClr val="4BACC6"/>
                </a:solidFill>
              </a:ln>
            </c:spPr>
          </c:marker>
          <c:xVal>
            <c:numRef>
              <c:f>'C:\Documents and Settings\poelker\My Documents\injector\Gun Voltage Study\[e-bunchlength vs gun voltage.xlsx]Sheet1'!$A$4:$A$13</c:f>
              <c:numCache>
                <c:formatCode>General</c:formatCode>
                <c:ptCount val="10"/>
                <c:pt idx="0">
                  <c:v>0.8</c:v>
                </c:pt>
                <c:pt idx="1">
                  <c:v>11.0</c:v>
                </c:pt>
                <c:pt idx="2">
                  <c:v>24.5</c:v>
                </c:pt>
                <c:pt idx="3">
                  <c:v>48.4</c:v>
                </c:pt>
                <c:pt idx="4">
                  <c:v>69.5</c:v>
                </c:pt>
                <c:pt idx="5">
                  <c:v>90.5</c:v>
                </c:pt>
                <c:pt idx="6">
                  <c:v>111.3</c:v>
                </c:pt>
                <c:pt idx="7">
                  <c:v>131.8</c:v>
                </c:pt>
                <c:pt idx="8">
                  <c:v>148.0</c:v>
                </c:pt>
                <c:pt idx="9">
                  <c:v>168.0</c:v>
                </c:pt>
              </c:numCache>
            </c:numRef>
          </c:xVal>
          <c:yVal>
            <c:numRef>
              <c:f>'C:\Documents and Settings\poelker\My Documents\injector\Gun Voltage Study\[e-bunchlength vs gun voltage.xlsx]Sheet1'!$C$4:$C$13</c:f>
              <c:numCache>
                <c:formatCode>General</c:formatCode>
                <c:ptCount val="10"/>
                <c:pt idx="0">
                  <c:v>50.85470085470079</c:v>
                </c:pt>
                <c:pt idx="1">
                  <c:v>77.77777777777754</c:v>
                </c:pt>
                <c:pt idx="2">
                  <c:v>113.675213675214</c:v>
                </c:pt>
                <c:pt idx="3">
                  <c:v>152.5641025641</c:v>
                </c:pt>
                <c:pt idx="4">
                  <c:v>173.5042735042735</c:v>
                </c:pt>
                <c:pt idx="5">
                  <c:v>203.4188034188034</c:v>
                </c:pt>
                <c:pt idx="6">
                  <c:v>227.3504273504343</c:v>
                </c:pt>
                <c:pt idx="7">
                  <c:v>245.29914529914</c:v>
                </c:pt>
                <c:pt idx="8">
                  <c:v>260.2564102564086</c:v>
                </c:pt>
                <c:pt idx="9">
                  <c:v>278.2051282051269</c:v>
                </c:pt>
              </c:numCache>
            </c:numRef>
          </c:yVal>
          <c:smooth val="1"/>
        </c:ser>
        <c:axId val="599076376"/>
        <c:axId val="599053432"/>
      </c:scatterChart>
      <c:valAx>
        <c:axId val="599076376"/>
        <c:scaling>
          <c:orientation val="minMax"/>
          <c:max val="210.0"/>
          <c:min val="0.0"/>
        </c:scaling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/>
                  <a:t>Ave. Gun Current (uA)</a:t>
                </a:r>
              </a:p>
            </c:rich>
          </c:tx>
          <c:layout>
            <c:manualLayout>
              <c:xMode val="edge"/>
              <c:yMode val="edge"/>
              <c:x val="0.356273434570679"/>
              <c:y val="0.884068627450981"/>
            </c:manualLayout>
          </c:layout>
        </c:title>
        <c:numFmt formatCode="General" sourceLinked="1"/>
        <c:tickLblPos val="nextTo"/>
        <c:crossAx val="599053432"/>
        <c:crosses val="autoZero"/>
        <c:crossBetween val="midCat"/>
        <c:majorUnit val="50.0"/>
        <c:minorUnit val="10.0"/>
      </c:valAx>
      <c:valAx>
        <c:axId val="5990534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b="0">
                    <a:latin typeface="Arial" pitchFamily="34" charset="0"/>
                    <a:cs typeface="Arial" pitchFamily="34" charset="0"/>
                  </a:defRPr>
                </a:pP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Electron </a:t>
                </a:r>
                <a:r>
                  <a:rPr lang="en-US" b="0" dirty="0" err="1">
                    <a:latin typeface="Arial" pitchFamily="34" charset="0"/>
                    <a:cs typeface="Arial" pitchFamily="34" charset="0"/>
                  </a:rPr>
                  <a:t>Bunchlength</a:t>
                </a: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 (</a:t>
                </a:r>
                <a:r>
                  <a:rPr lang="en-US" b="0" dirty="0" err="1">
                    <a:latin typeface="Arial" pitchFamily="34" charset="0"/>
                    <a:cs typeface="Arial" pitchFamily="34" charset="0"/>
                  </a:rPr>
                  <a:t>ps</a:t>
                </a:r>
                <a:r>
                  <a:rPr lang="en-US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0441886951631046"/>
              <c:y val="0.154626756214297"/>
            </c:manualLayout>
          </c:layout>
        </c:title>
        <c:numFmt formatCode="General" sourceLinked="1"/>
        <c:tickLblPos val="nextTo"/>
        <c:crossAx val="5990763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835029761904762"/>
          <c:y val="0.436870850702493"/>
          <c:w val="0.16497023809524"/>
          <c:h val="0.354566929133868"/>
        </c:manualLayout>
      </c:layout>
      <c:txPr>
        <a:bodyPr/>
        <a:lstStyle/>
        <a:p>
          <a:pPr>
            <a:defRPr sz="1000" baseline="0"/>
          </a:pPr>
          <a:endParaRPr lang="en-US"/>
        </a:p>
      </c:txPr>
    </c:legend>
    <c:plotVisOnly val="1"/>
  </c:chart>
  <c:spPr>
    <a:ln>
      <a:solidFill>
        <a:schemeClr val="tx1"/>
      </a:solidFill>
    </a:ln>
  </c:spPr>
  <c:txPr>
    <a:bodyPr/>
    <a:lstStyle/>
    <a:p>
      <a:pPr>
        <a:defRPr sz="1200"/>
      </a:pPr>
      <a:endParaRPr lang="en-US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0"/>
            </a:pPr>
            <a:r>
              <a:rPr lang="en-US" sz="1600" b="0" dirty="0"/>
              <a:t>Transmission Vs </a:t>
            </a:r>
            <a:r>
              <a:rPr lang="en-US" sz="1600" b="0" dirty="0" smtClean="0"/>
              <a:t>Gun Voltage</a:t>
            </a:r>
            <a:endParaRPr lang="en-US" sz="1600" b="0" dirty="0"/>
          </a:p>
        </c:rich>
      </c:tx>
      <c:layout>
        <c:manualLayout>
          <c:xMode val="edge"/>
          <c:yMode val="edge"/>
          <c:x val="0.22252435346767"/>
          <c:y val="0.0251572327044026"/>
        </c:manualLayout>
      </c:layout>
      <c:spPr>
        <a:ln>
          <a:noFill/>
        </a:ln>
      </c:spPr>
    </c:title>
    <c:plotArea>
      <c:layout>
        <c:manualLayout>
          <c:layoutTarget val="inner"/>
          <c:xMode val="edge"/>
          <c:yMode val="edge"/>
          <c:x val="0.13344181977253"/>
          <c:y val="0.145783927744326"/>
          <c:w val="0.676841644794417"/>
          <c:h val="0.618860969584686"/>
        </c:manualLayout>
      </c:layout>
      <c:scatterChart>
        <c:scatterStyle val="smoothMarker"/>
        <c:ser>
          <c:idx val="0"/>
          <c:order val="0"/>
          <c:tx>
            <c:v>200KeV</c:v>
          </c:tx>
          <c:spPr>
            <a:ln>
              <a:solidFill>
                <a:srgbClr val="F79646"/>
              </a:solidFill>
            </a:ln>
          </c:spPr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Sheet1!$B$10:$B$13</c:f>
              <c:numCache>
                <c:formatCode>General</c:formatCode>
                <c:ptCount val="4"/>
                <c:pt idx="0">
                  <c:v>97.9</c:v>
                </c:pt>
                <c:pt idx="1">
                  <c:v>97.7</c:v>
                </c:pt>
                <c:pt idx="2">
                  <c:v>97.0</c:v>
                </c:pt>
                <c:pt idx="3">
                  <c:v>96.6</c:v>
                </c:pt>
              </c:numCache>
            </c:numRef>
          </c:yVal>
          <c:smooth val="1"/>
        </c:ser>
        <c:ser>
          <c:idx val="1"/>
          <c:order val="1"/>
          <c:tx>
            <c:v>115KeV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Sheet1!$C$10:$C$13</c:f>
              <c:numCache>
                <c:formatCode>General</c:formatCode>
                <c:ptCount val="4"/>
                <c:pt idx="0">
                  <c:v>93.7</c:v>
                </c:pt>
                <c:pt idx="1">
                  <c:v>86.6</c:v>
                </c:pt>
                <c:pt idx="2">
                  <c:v>77.8</c:v>
                </c:pt>
                <c:pt idx="3">
                  <c:v>69.9</c:v>
                </c:pt>
              </c:numCache>
            </c:numRef>
          </c:yVal>
          <c:smooth val="1"/>
        </c:ser>
        <c:ser>
          <c:idx val="2"/>
          <c:order val="2"/>
          <c:tx>
            <c:v>100KeV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Sheet1!$D$10:$D$13</c:f>
              <c:numCache>
                <c:formatCode>General</c:formatCode>
                <c:ptCount val="4"/>
                <c:pt idx="0">
                  <c:v>92.60000000000001</c:v>
                </c:pt>
                <c:pt idx="1">
                  <c:v>78.4</c:v>
                </c:pt>
                <c:pt idx="2">
                  <c:v>67.4</c:v>
                </c:pt>
                <c:pt idx="3">
                  <c:v>60.3</c:v>
                </c:pt>
              </c:numCache>
            </c:numRef>
          </c:yVal>
          <c:smooth val="1"/>
        </c:ser>
        <c:ser>
          <c:idx val="3"/>
          <c:order val="3"/>
          <c:tx>
            <c:v>85KeV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Sheet1!$E$10:$E$13</c:f>
              <c:numCache>
                <c:formatCode>General</c:formatCode>
                <c:ptCount val="4"/>
                <c:pt idx="0">
                  <c:v>85.6</c:v>
                </c:pt>
                <c:pt idx="1">
                  <c:v>66.7</c:v>
                </c:pt>
                <c:pt idx="2">
                  <c:v>57.3</c:v>
                </c:pt>
                <c:pt idx="3">
                  <c:v>50.9</c:v>
                </c:pt>
              </c:numCache>
            </c:numRef>
          </c:yVal>
          <c:smooth val="1"/>
        </c:ser>
        <c:ser>
          <c:idx val="4"/>
          <c:order val="4"/>
          <c:tx>
            <c:v>70KeV</c:v>
          </c:tx>
          <c:marker>
            <c:symbol val="none"/>
          </c:marker>
          <c:xVal>
            <c:numRef>
              <c:f>Sheet1!$A$10:$A$13</c:f>
              <c:numCache>
                <c:formatCode>0.00E+00</c:formatCode>
                <c:ptCount val="4"/>
                <c:pt idx="0">
                  <c:v>50.0</c:v>
                </c:pt>
                <c:pt idx="1">
                  <c:v>100.0</c:v>
                </c:pt>
                <c:pt idx="2">
                  <c:v>150.0</c:v>
                </c:pt>
                <c:pt idx="3">
                  <c:v>200.0</c:v>
                </c:pt>
              </c:numCache>
            </c:numRef>
          </c:xVal>
          <c:yVal>
            <c:numRef>
              <c:f>Sheet1!$F$10:$F$13</c:f>
              <c:numCache>
                <c:formatCode>General</c:formatCode>
                <c:ptCount val="4"/>
                <c:pt idx="0">
                  <c:v>72.5</c:v>
                </c:pt>
                <c:pt idx="1">
                  <c:v>54.50000000000001</c:v>
                </c:pt>
                <c:pt idx="2">
                  <c:v>46.2</c:v>
                </c:pt>
                <c:pt idx="3">
                  <c:v>39.6</c:v>
                </c:pt>
              </c:numCache>
            </c:numRef>
          </c:yVal>
          <c:smooth val="1"/>
        </c:ser>
        <c:axId val="599168552"/>
        <c:axId val="599163032"/>
      </c:scatterChart>
      <c:valAx>
        <c:axId val="599168552"/>
        <c:scaling>
          <c:orientation val="minMax"/>
          <c:max val="210.0"/>
          <c:min val="0.0"/>
        </c:scaling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Ave. Gun Current (</a:t>
                </a:r>
                <a:r>
                  <a:rPr lang="en-US" sz="1200" b="0" i="0" u="none" strike="noStrike" baseline="0"/>
                  <a:t>µA)</a:t>
                </a:r>
                <a:endParaRPr lang="en-US" sz="1200" b="0"/>
              </a:p>
            </c:rich>
          </c:tx>
          <c:layout/>
        </c:title>
        <c:numFmt formatCode="General" sourceLinked="0"/>
        <c:tickLblPos val="nextTo"/>
        <c:crossAx val="599163032"/>
        <c:crosses val="autoZero"/>
        <c:crossBetween val="midCat"/>
      </c:valAx>
      <c:valAx>
        <c:axId val="599163032"/>
        <c:scaling>
          <c:orientation val="minMax"/>
          <c:max val="105.0"/>
          <c:min val="0.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b="0" dirty="0">
                    <a:latin typeface="+mj-lt"/>
                    <a:cs typeface="Times New Roman" pitchFamily="18" charset="0"/>
                  </a:rPr>
                  <a:t>Transmission (%)</a:t>
                </a:r>
              </a:p>
            </c:rich>
          </c:tx>
          <c:layout>
            <c:manualLayout>
              <c:xMode val="edge"/>
              <c:yMode val="edge"/>
              <c:x val="0.0"/>
              <c:y val="0.216170294889609"/>
            </c:manualLayout>
          </c:layout>
        </c:title>
        <c:numFmt formatCode="General" sourceLinked="1"/>
        <c:tickLblPos val="nextTo"/>
        <c:crossAx val="599168552"/>
        <c:crosses val="autoZero"/>
        <c:crossBetween val="midCat"/>
        <c:majorUnit val="10.0"/>
      </c:valAx>
    </c:plotArea>
    <c:legend>
      <c:legendPos val="r"/>
      <c:layout>
        <c:manualLayout>
          <c:xMode val="edge"/>
          <c:yMode val="edge"/>
          <c:x val="0.807333242827403"/>
          <c:y val="0.410411455920956"/>
          <c:w val="0.190917956376145"/>
          <c:h val="0.379096716683999"/>
        </c:manualLayout>
      </c:layout>
    </c:legend>
    <c:plotVisOnly val="1"/>
  </c:chart>
  <c:spPr>
    <a:ln>
      <a:solidFill>
        <a:schemeClr val="tx1"/>
      </a:solidFill>
    </a:ln>
  </c:spPr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b="0" dirty="0"/>
              <a:t>Transmission </a:t>
            </a:r>
            <a:r>
              <a:rPr lang="en-US" b="0" dirty="0" err="1"/>
              <a:t>vs</a:t>
            </a:r>
            <a:r>
              <a:rPr lang="en-US" b="0" dirty="0"/>
              <a:t> Gun Voltage</a:t>
            </a:r>
          </a:p>
        </c:rich>
      </c:tx>
      <c:layout>
        <c:manualLayout>
          <c:xMode val="edge"/>
          <c:yMode val="edge"/>
          <c:x val="0.164504175614412"/>
          <c:y val="0.0299170140497144"/>
        </c:manualLayout>
      </c:layout>
    </c:title>
    <c:plotArea>
      <c:layout>
        <c:manualLayout>
          <c:layoutTarget val="inner"/>
          <c:xMode val="edge"/>
          <c:yMode val="edge"/>
          <c:x val="0.162350990217132"/>
          <c:y val="0.188266483468096"/>
          <c:w val="0.655732283464582"/>
          <c:h val="0.575294503628225"/>
        </c:manualLayout>
      </c:layout>
      <c:scatterChart>
        <c:scatterStyle val="smoothMarker"/>
        <c:ser>
          <c:idx val="1"/>
          <c:order val="0"/>
          <c:tx>
            <c:v>115kV</c:v>
          </c:tx>
          <c:xVal>
            <c:numRef>
              <c:f>Sheet1!$D$87:$D$95</c:f>
              <c:numCache>
                <c:formatCode>General</c:formatCode>
                <c:ptCount val="9"/>
                <c:pt idx="0">
                  <c:v>11.7</c:v>
                </c:pt>
                <c:pt idx="1">
                  <c:v>26.0</c:v>
                </c:pt>
                <c:pt idx="2">
                  <c:v>51.4</c:v>
                </c:pt>
                <c:pt idx="3">
                  <c:v>74.8</c:v>
                </c:pt>
                <c:pt idx="4">
                  <c:v>98.2</c:v>
                </c:pt>
                <c:pt idx="5">
                  <c:v>122.2</c:v>
                </c:pt>
                <c:pt idx="6">
                  <c:v>148.0</c:v>
                </c:pt>
                <c:pt idx="7">
                  <c:v>170.5</c:v>
                </c:pt>
                <c:pt idx="8">
                  <c:v>198.0</c:v>
                </c:pt>
              </c:numCache>
            </c:numRef>
          </c:xVal>
          <c:yVal>
            <c:numRef>
              <c:f>Sheet1!$J$87:$J$95</c:f>
              <c:numCache>
                <c:formatCode>General</c:formatCode>
                <c:ptCount val="9"/>
                <c:pt idx="0">
                  <c:v>96.58119658119662</c:v>
                </c:pt>
                <c:pt idx="1">
                  <c:v>92.69230769230768</c:v>
                </c:pt>
                <c:pt idx="2">
                  <c:v>82.49027237354075</c:v>
                </c:pt>
                <c:pt idx="3">
                  <c:v>73.26203208556134</c:v>
                </c:pt>
                <c:pt idx="4">
                  <c:v>67.00610997963342</c:v>
                </c:pt>
                <c:pt idx="5">
                  <c:v>61.78396072013096</c:v>
                </c:pt>
                <c:pt idx="6">
                  <c:v>57.63513513513613</c:v>
                </c:pt>
                <c:pt idx="7">
                  <c:v>54.897360703812</c:v>
                </c:pt>
                <c:pt idx="8">
                  <c:v>51.31313131313131</c:v>
                </c:pt>
              </c:numCache>
            </c:numRef>
          </c:yVal>
          <c:smooth val="1"/>
        </c:ser>
        <c:ser>
          <c:idx val="2"/>
          <c:order val="1"/>
          <c:tx>
            <c:v>100kV</c:v>
          </c:tx>
          <c:xVal>
            <c:numRef>
              <c:f>Sheet1!$D$3:$D$11</c:f>
              <c:numCache>
                <c:formatCode>General</c:formatCode>
                <c:ptCount val="9"/>
                <c:pt idx="0">
                  <c:v>10.1</c:v>
                </c:pt>
                <c:pt idx="1">
                  <c:v>24.8</c:v>
                </c:pt>
                <c:pt idx="2">
                  <c:v>51.0</c:v>
                </c:pt>
                <c:pt idx="3">
                  <c:v>75.2</c:v>
                </c:pt>
                <c:pt idx="4">
                  <c:v>100.0</c:v>
                </c:pt>
                <c:pt idx="5">
                  <c:v>125.4</c:v>
                </c:pt>
                <c:pt idx="6">
                  <c:v>153.0</c:v>
                </c:pt>
                <c:pt idx="7">
                  <c:v>174.6</c:v>
                </c:pt>
                <c:pt idx="8">
                  <c:v>202.0</c:v>
                </c:pt>
              </c:numCache>
            </c:numRef>
          </c:xVal>
          <c:yVal>
            <c:numRef>
              <c:f>Sheet1!$J$3:$J$11</c:f>
              <c:numCache>
                <c:formatCode>General</c:formatCode>
                <c:ptCount val="9"/>
                <c:pt idx="0">
                  <c:v>99.00990099009901</c:v>
                </c:pt>
                <c:pt idx="1">
                  <c:v>92.74193548387192</c:v>
                </c:pt>
                <c:pt idx="2">
                  <c:v>77.84313725490185</c:v>
                </c:pt>
                <c:pt idx="3">
                  <c:v>66.75531914893618</c:v>
                </c:pt>
                <c:pt idx="4">
                  <c:v>59.20000000000001</c:v>
                </c:pt>
                <c:pt idx="5">
                  <c:v>52.79106858054219</c:v>
                </c:pt>
                <c:pt idx="6">
                  <c:v>47.45098039215686</c:v>
                </c:pt>
                <c:pt idx="7">
                  <c:v>44.21534936998855</c:v>
                </c:pt>
                <c:pt idx="8">
                  <c:v>40.59405940594009</c:v>
                </c:pt>
              </c:numCache>
            </c:numRef>
          </c:yVal>
          <c:smooth val="1"/>
        </c:ser>
        <c:ser>
          <c:idx val="3"/>
          <c:order val="2"/>
          <c:tx>
            <c:v>85kV</c:v>
          </c:tx>
          <c:xVal>
            <c:numRef>
              <c:f>Sheet1!$D$63:$D$71</c:f>
              <c:numCache>
                <c:formatCode>General</c:formatCode>
                <c:ptCount val="9"/>
                <c:pt idx="0">
                  <c:v>13.1</c:v>
                </c:pt>
                <c:pt idx="1">
                  <c:v>28.1</c:v>
                </c:pt>
                <c:pt idx="2">
                  <c:v>54.7</c:v>
                </c:pt>
                <c:pt idx="3">
                  <c:v>79.3</c:v>
                </c:pt>
                <c:pt idx="4">
                  <c:v>104.1</c:v>
                </c:pt>
                <c:pt idx="5">
                  <c:v>128.8</c:v>
                </c:pt>
                <c:pt idx="6">
                  <c:v>155.8</c:v>
                </c:pt>
                <c:pt idx="7">
                  <c:v>178.5</c:v>
                </c:pt>
                <c:pt idx="8">
                  <c:v>204.0</c:v>
                </c:pt>
              </c:numCache>
            </c:numRef>
          </c:xVal>
          <c:yVal>
            <c:numRef>
              <c:f>Sheet1!$J$63:$J$71</c:f>
              <c:numCache>
                <c:formatCode>General</c:formatCode>
                <c:ptCount val="9"/>
                <c:pt idx="0">
                  <c:v>93.89312977099312</c:v>
                </c:pt>
                <c:pt idx="1">
                  <c:v>83.27402135231315</c:v>
                </c:pt>
                <c:pt idx="2">
                  <c:v>67.2760511882997</c:v>
                </c:pt>
                <c:pt idx="3">
                  <c:v>56.24211853720051</c:v>
                </c:pt>
                <c:pt idx="4">
                  <c:v>47.64649375600384</c:v>
                </c:pt>
                <c:pt idx="5">
                  <c:v>40.91614906832289</c:v>
                </c:pt>
                <c:pt idx="6">
                  <c:v>35.044929396662</c:v>
                </c:pt>
                <c:pt idx="7">
                  <c:v>30.92436974789916</c:v>
                </c:pt>
                <c:pt idx="8">
                  <c:v>27.20588235294108</c:v>
                </c:pt>
              </c:numCache>
            </c:numRef>
          </c:yVal>
          <c:smooth val="1"/>
        </c:ser>
        <c:ser>
          <c:idx val="0"/>
          <c:order val="3"/>
          <c:tx>
            <c:v>70kV</c:v>
          </c:tx>
          <c:spPr>
            <a:ln>
              <a:solidFill>
                <a:schemeClr val="accent5"/>
              </a:solidFill>
            </a:ln>
          </c:spPr>
          <c:marker>
            <c:symbol val="diamond"/>
            <c:size val="7"/>
            <c:spPr>
              <a:solidFill>
                <a:schemeClr val="accent5"/>
              </a:solidFill>
            </c:spPr>
          </c:marker>
          <c:xVal>
            <c:numRef>
              <c:f>Sheet1!$D$39:$D$47</c:f>
              <c:numCache>
                <c:formatCode>General</c:formatCode>
                <c:ptCount val="9"/>
                <c:pt idx="0">
                  <c:v>11.0</c:v>
                </c:pt>
                <c:pt idx="1">
                  <c:v>24.5</c:v>
                </c:pt>
                <c:pt idx="2">
                  <c:v>48.4</c:v>
                </c:pt>
                <c:pt idx="3">
                  <c:v>69.5</c:v>
                </c:pt>
                <c:pt idx="4">
                  <c:v>90.5</c:v>
                </c:pt>
                <c:pt idx="5">
                  <c:v>111.3</c:v>
                </c:pt>
                <c:pt idx="6">
                  <c:v>131.8</c:v>
                </c:pt>
                <c:pt idx="7">
                  <c:v>148.0</c:v>
                </c:pt>
                <c:pt idx="8">
                  <c:v>168.0</c:v>
                </c:pt>
              </c:numCache>
            </c:numRef>
          </c:xVal>
          <c:yVal>
            <c:numRef>
              <c:f>Sheet1!$J$39:$J$47</c:f>
              <c:numCache>
                <c:formatCode>General</c:formatCode>
                <c:ptCount val="9"/>
                <c:pt idx="0">
                  <c:v>77.27272727272526</c:v>
                </c:pt>
                <c:pt idx="1">
                  <c:v>61.63265306122445</c:v>
                </c:pt>
                <c:pt idx="2">
                  <c:v>45.2479338842975</c:v>
                </c:pt>
                <c:pt idx="3">
                  <c:v>35.971223021582</c:v>
                </c:pt>
                <c:pt idx="4">
                  <c:v>29.06077348066279</c:v>
                </c:pt>
                <c:pt idx="5">
                  <c:v>23.71967654986499</c:v>
                </c:pt>
                <c:pt idx="6">
                  <c:v>19.80273141122912</c:v>
                </c:pt>
                <c:pt idx="7">
                  <c:v>17.29729729729729</c:v>
                </c:pt>
                <c:pt idx="8">
                  <c:v>14.52380952380952</c:v>
                </c:pt>
              </c:numCache>
            </c:numRef>
          </c:yVal>
          <c:smooth val="1"/>
        </c:ser>
        <c:axId val="599225032"/>
        <c:axId val="599219624"/>
      </c:scatterChart>
      <c:valAx>
        <c:axId val="599225032"/>
        <c:scaling>
          <c:orientation val="minMax"/>
          <c:max val="210.0"/>
          <c:min val="0.0"/>
        </c:scaling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b="0" dirty="0" smtClean="0"/>
                  <a:t>Ave. Gun Current </a:t>
                </a:r>
                <a:r>
                  <a:rPr lang="en-US" sz="1200" b="0" dirty="0"/>
                  <a:t>(</a:t>
                </a:r>
                <a:r>
                  <a:rPr lang="en-US" sz="1200" b="0" dirty="0" err="1"/>
                  <a:t>uA</a:t>
                </a:r>
                <a:r>
                  <a:rPr lang="en-US" sz="1200" b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48039131472202"/>
              <c:y val="0.878148062374575"/>
            </c:manualLayout>
          </c:layout>
        </c:title>
        <c:numFmt formatCode="General" sourceLinked="1"/>
        <c:tickLblPos val="nextTo"/>
        <c:crossAx val="599219624"/>
        <c:crosses val="autoZero"/>
        <c:crossBetween val="midCat"/>
        <c:majorUnit val="50.0"/>
        <c:minorUnit val="10.0"/>
      </c:valAx>
      <c:valAx>
        <c:axId val="599219624"/>
        <c:scaling>
          <c:orientation val="minMax"/>
          <c:max val="100.0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0"/>
                  <a:t>Transmission (%)</a:t>
                </a:r>
              </a:p>
            </c:rich>
          </c:tx>
          <c:layout>
            <c:manualLayout>
              <c:xMode val="edge"/>
              <c:yMode val="edge"/>
              <c:x val="0.0303030303030303"/>
              <c:y val="0.24283078585765"/>
            </c:manualLayout>
          </c:layout>
        </c:title>
        <c:numFmt formatCode="General" sourceLinked="1"/>
        <c:tickLblPos val="nextTo"/>
        <c:crossAx val="5992250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97853495585787"/>
          <c:y val="0.161747784882598"/>
          <c:w val="0.201276067764257"/>
          <c:h val="0.292249105225483"/>
        </c:manualLayout>
      </c:layout>
    </c:legend>
    <c:plotVisOnly val="1"/>
  </c:chart>
  <c:spPr>
    <a:ln>
      <a:solidFill>
        <a:schemeClr val="tx1"/>
      </a:solidFill>
    </a:ln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>
                <a:latin typeface="Arial" pitchFamily="34" charset="0"/>
                <a:cs typeface="Arial" pitchFamily="34" charset="0"/>
              </a:defRPr>
            </a:pPr>
            <a:r>
              <a:rPr lang="en-US" b="0" dirty="0" smtClean="0">
                <a:latin typeface="Arial" pitchFamily="34" charset="0"/>
                <a:cs typeface="Arial" pitchFamily="34" charset="0"/>
              </a:rPr>
              <a:t>BCP Niobium </a:t>
            </a:r>
            <a:r>
              <a:rPr lang="en-US" b="0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Stainless Steel</a:t>
            </a:r>
          </a:p>
        </c:rich>
      </c:tx>
      <c:layout>
        <c:manualLayout>
          <c:xMode val="edge"/>
          <c:yMode val="edge"/>
          <c:x val="0.164060926810378"/>
          <c:y val="0.0218578927634049"/>
        </c:manualLayout>
      </c:layout>
    </c:title>
    <c:plotArea>
      <c:layout>
        <c:manualLayout>
          <c:layoutTarget val="inner"/>
          <c:xMode val="edge"/>
          <c:yMode val="edge"/>
          <c:x val="0.162899012623422"/>
          <c:y val="0.166974440694913"/>
          <c:w val="0.786557453623389"/>
          <c:h val="0.600601487314098"/>
        </c:manualLayout>
      </c:layout>
      <c:scatterChart>
        <c:scatterStyle val="smoothMarker"/>
        <c:ser>
          <c:idx val="1"/>
          <c:order val="0"/>
          <c:tx>
            <c:v>niobium</c:v>
          </c:tx>
          <c:xVal>
            <c:numRef>
              <c:f>Sheet1!$A$31:$A$34</c:f>
              <c:numCache>
                <c:formatCode>General</c:formatCode>
                <c:ptCount val="4"/>
                <c:pt idx="0">
                  <c:v>150.0</c:v>
                </c:pt>
                <c:pt idx="1">
                  <c:v>160.0</c:v>
                </c:pt>
                <c:pt idx="2">
                  <c:v>170.0</c:v>
                </c:pt>
                <c:pt idx="3">
                  <c:v>180.0</c:v>
                </c:pt>
              </c:numCache>
            </c:numRef>
          </c:xVal>
          <c:yVal>
            <c:numRef>
              <c:f>Sheet1!$D$31:$D$34</c:f>
              <c:numCache>
                <c:formatCode>General</c:formatCode>
                <c:ptCount val="4"/>
                <c:pt idx="0">
                  <c:v>0.0</c:v>
                </c:pt>
                <c:pt idx="1">
                  <c:v>1.5</c:v>
                </c:pt>
                <c:pt idx="2">
                  <c:v>12.0</c:v>
                </c:pt>
                <c:pt idx="3">
                  <c:v>32.0</c:v>
                </c:pt>
              </c:numCache>
            </c:numRef>
          </c:yVal>
          <c:smooth val="1"/>
        </c:ser>
        <c:ser>
          <c:idx val="0"/>
          <c:order val="1"/>
          <c:tx>
            <c:v>304 SS</c:v>
          </c:tx>
          <c:xVal>
            <c:numRef>
              <c:f>Sheet1!$A$11:$A$15</c:f>
              <c:numCache>
                <c:formatCode>General</c:formatCode>
                <c:ptCount val="5"/>
                <c:pt idx="0">
                  <c:v>110.0</c:v>
                </c:pt>
                <c:pt idx="1">
                  <c:v>119.8</c:v>
                </c:pt>
                <c:pt idx="2">
                  <c:v>129.6</c:v>
                </c:pt>
                <c:pt idx="3">
                  <c:v>140.4</c:v>
                </c:pt>
                <c:pt idx="4">
                  <c:v>150.3</c:v>
                </c:pt>
              </c:numCache>
            </c:numRef>
          </c:xVal>
          <c:yVal>
            <c:numRef>
              <c:f>Sheet1!$B$11:$B$15</c:f>
              <c:numCache>
                <c:formatCode>General</c:formatCode>
                <c:ptCount val="5"/>
                <c:pt idx="0">
                  <c:v>0.0</c:v>
                </c:pt>
                <c:pt idx="1">
                  <c:v>3.0</c:v>
                </c:pt>
                <c:pt idx="2">
                  <c:v>13.0</c:v>
                </c:pt>
                <c:pt idx="3">
                  <c:v>45.0</c:v>
                </c:pt>
                <c:pt idx="4">
                  <c:v>125.0</c:v>
                </c:pt>
              </c:numCache>
            </c:numRef>
          </c:yVal>
          <c:smooth val="1"/>
        </c:ser>
        <c:ser>
          <c:idx val="2"/>
          <c:order val="2"/>
          <c:tx>
            <c:v>304 SS #2</c:v>
          </c:tx>
          <c:xVal>
            <c:numRef>
              <c:f>Sheet1!$C$11:$C$16</c:f>
              <c:numCache>
                <c:formatCode>General</c:formatCode>
                <c:ptCount val="6"/>
                <c:pt idx="0">
                  <c:v>100.0</c:v>
                </c:pt>
                <c:pt idx="1">
                  <c:v>109.7</c:v>
                </c:pt>
                <c:pt idx="2">
                  <c:v>120.4</c:v>
                </c:pt>
                <c:pt idx="3">
                  <c:v>130.2</c:v>
                </c:pt>
                <c:pt idx="4">
                  <c:v>140.4</c:v>
                </c:pt>
                <c:pt idx="5">
                  <c:v>149.8</c:v>
                </c:pt>
              </c:numCache>
            </c:numRef>
          </c:xVal>
          <c:yVal>
            <c:numRef>
              <c:f>Sheet1!$D$11:$D$16</c:f>
              <c:numCache>
                <c:formatCode>General</c:formatCode>
                <c:ptCount val="6"/>
                <c:pt idx="0">
                  <c:v>0.0</c:v>
                </c:pt>
                <c:pt idx="1">
                  <c:v>0.700000000000002</c:v>
                </c:pt>
                <c:pt idx="2">
                  <c:v>5.5</c:v>
                </c:pt>
                <c:pt idx="3">
                  <c:v>20.0</c:v>
                </c:pt>
                <c:pt idx="4">
                  <c:v>65.0</c:v>
                </c:pt>
                <c:pt idx="5">
                  <c:v>170.0</c:v>
                </c:pt>
              </c:numCache>
            </c:numRef>
          </c:yVal>
          <c:smooth val="1"/>
        </c:ser>
        <c:axId val="599328104"/>
        <c:axId val="599333288"/>
      </c:scatterChart>
      <c:valAx>
        <c:axId val="59932810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b="0"/>
                  <a:t>Voltage (kV)</a:t>
                </a:r>
              </a:p>
            </c:rich>
          </c:tx>
          <c:layout>
            <c:manualLayout>
              <c:xMode val="edge"/>
              <c:yMode val="edge"/>
              <c:x val="0.424995106543885"/>
              <c:y val="0.860753968253968"/>
            </c:manualLayout>
          </c:layout>
        </c:title>
        <c:numFmt formatCode="General" sourceLinked="1"/>
        <c:majorTickMark val="none"/>
        <c:tickLblPos val="nextTo"/>
        <c:crossAx val="599333288"/>
        <c:crosses val="autoZero"/>
        <c:crossBetween val="midCat"/>
      </c:valAx>
      <c:valAx>
        <c:axId val="59933328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 sz="1600">
                    <a:latin typeface="+mn-lt"/>
                    <a:cs typeface="Arial" pitchFamily="34" charset="0"/>
                  </a:defRPr>
                </a:pPr>
                <a:r>
                  <a:rPr lang="en-US" sz="1600" b="0">
                    <a:latin typeface="+mn-lt"/>
                    <a:cs typeface="Arial" pitchFamily="34" charset="0"/>
                  </a:rPr>
                  <a:t>Field Emission Current (pA)</a:t>
                </a:r>
              </a:p>
            </c:rich>
          </c:tx>
          <c:layout>
            <c:manualLayout>
              <c:xMode val="edge"/>
              <c:yMode val="edge"/>
              <c:x val="0.0197740112994353"/>
              <c:y val="0.0915776152980878"/>
            </c:manualLayout>
          </c:layout>
        </c:title>
        <c:numFmt formatCode="General" sourceLinked="1"/>
        <c:majorTickMark val="none"/>
        <c:tickLblPos val="nextTo"/>
        <c:crossAx val="599328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69354427935225"/>
          <c:y val="0.1807400714255"/>
          <c:w val="0.223330106277699"/>
          <c:h val="0.225405261842273"/>
        </c:manualLayout>
      </c:layout>
      <c:spPr>
        <a:solidFill>
          <a:sysClr val="window" lastClr="FFFFFF"/>
        </a:solidFill>
        <a:ln>
          <a:solidFill>
            <a:schemeClr val="accent1"/>
          </a:solidFill>
        </a:ln>
      </c:spPr>
    </c:legend>
    <c:plotVisOnly val="1"/>
  </c:chart>
  <c:spPr>
    <a:solidFill>
      <a:srgbClr val="FFFFFF"/>
    </a:solidFill>
    <a:ln>
      <a:solidFill>
        <a:schemeClr val="tx1"/>
      </a:solidFill>
    </a:ln>
  </c:sp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>
        <c:manualLayout>
          <c:layoutTarget val="inner"/>
          <c:xMode val="edge"/>
          <c:yMode val="edge"/>
          <c:x val="0.184922474968407"/>
          <c:y val="0.0924988619311763"/>
          <c:w val="0.769218968110913"/>
          <c:h val="0.696281216880414"/>
        </c:manualLayout>
      </c:layout>
      <c:scatterChart>
        <c:scatterStyle val="lineMarker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'49mm_before'!$Q$2:$V$2</c:f>
              <c:numCache>
                <c:formatCode>General</c:formatCode>
                <c:ptCount val="6"/>
                <c:pt idx="0">
                  <c:v>90.0</c:v>
                </c:pt>
                <c:pt idx="1">
                  <c:v>100.0</c:v>
                </c:pt>
                <c:pt idx="2">
                  <c:v>110.0</c:v>
                </c:pt>
                <c:pt idx="3">
                  <c:v>120.0</c:v>
                </c:pt>
                <c:pt idx="4">
                  <c:v>130.0</c:v>
                </c:pt>
                <c:pt idx="5">
                  <c:v>135.0</c:v>
                </c:pt>
              </c:numCache>
            </c:numRef>
          </c:xVal>
          <c:yVal>
            <c:numRef>
              <c:f>'49mm_before'!$Q$6:$V$6</c:f>
              <c:numCache>
                <c:formatCode>General</c:formatCode>
                <c:ptCount val="6"/>
                <c:pt idx="0">
                  <c:v>0.0500267521367521</c:v>
                </c:pt>
                <c:pt idx="1">
                  <c:v>4.81713445945938</c:v>
                </c:pt>
                <c:pt idx="2">
                  <c:v>34.5272399999996</c:v>
                </c:pt>
                <c:pt idx="3">
                  <c:v>171.5824082840204</c:v>
                </c:pt>
                <c:pt idx="4">
                  <c:v>610.3407336956468</c:v>
                </c:pt>
                <c:pt idx="5">
                  <c:v>1147.705639307611</c:v>
                </c:pt>
              </c:numCache>
            </c:numRef>
          </c:yVal>
        </c:ser>
        <c:ser>
          <c:idx val="1"/>
          <c:order val="1"/>
          <c:tx>
            <c:v>50fit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'49mm_before'!$I$16:$I$61</c:f>
              <c:numCache>
                <c:formatCode>General</c:formatCode>
                <c:ptCount val="46"/>
                <c:pt idx="0">
                  <c:v>90.0</c:v>
                </c:pt>
                <c:pt idx="1">
                  <c:v>91.0</c:v>
                </c:pt>
                <c:pt idx="2">
                  <c:v>92.0</c:v>
                </c:pt>
                <c:pt idx="3">
                  <c:v>93.0</c:v>
                </c:pt>
                <c:pt idx="4">
                  <c:v>94.0</c:v>
                </c:pt>
                <c:pt idx="5">
                  <c:v>95.0</c:v>
                </c:pt>
                <c:pt idx="6">
                  <c:v>96.0</c:v>
                </c:pt>
                <c:pt idx="7">
                  <c:v>97.0</c:v>
                </c:pt>
                <c:pt idx="8">
                  <c:v>98.0</c:v>
                </c:pt>
                <c:pt idx="9">
                  <c:v>99.0</c:v>
                </c:pt>
                <c:pt idx="10">
                  <c:v>100.0</c:v>
                </c:pt>
                <c:pt idx="11">
                  <c:v>101.0</c:v>
                </c:pt>
                <c:pt idx="12">
                  <c:v>102.0</c:v>
                </c:pt>
                <c:pt idx="13">
                  <c:v>103.0</c:v>
                </c:pt>
                <c:pt idx="14">
                  <c:v>104.0</c:v>
                </c:pt>
                <c:pt idx="15">
                  <c:v>105.0</c:v>
                </c:pt>
                <c:pt idx="16">
                  <c:v>106.0</c:v>
                </c:pt>
                <c:pt idx="17">
                  <c:v>107.0</c:v>
                </c:pt>
                <c:pt idx="18">
                  <c:v>108.0</c:v>
                </c:pt>
                <c:pt idx="19">
                  <c:v>109.0</c:v>
                </c:pt>
                <c:pt idx="20">
                  <c:v>110.0</c:v>
                </c:pt>
                <c:pt idx="21">
                  <c:v>111.0</c:v>
                </c:pt>
                <c:pt idx="22">
                  <c:v>112.0</c:v>
                </c:pt>
                <c:pt idx="23">
                  <c:v>113.0</c:v>
                </c:pt>
                <c:pt idx="24">
                  <c:v>114.0</c:v>
                </c:pt>
                <c:pt idx="25">
                  <c:v>115.0</c:v>
                </c:pt>
                <c:pt idx="26">
                  <c:v>116.0</c:v>
                </c:pt>
                <c:pt idx="27">
                  <c:v>117.0</c:v>
                </c:pt>
                <c:pt idx="28">
                  <c:v>118.0</c:v>
                </c:pt>
                <c:pt idx="29">
                  <c:v>119.0</c:v>
                </c:pt>
                <c:pt idx="30">
                  <c:v>120.0</c:v>
                </c:pt>
                <c:pt idx="31">
                  <c:v>121.0</c:v>
                </c:pt>
                <c:pt idx="32">
                  <c:v>122.0</c:v>
                </c:pt>
                <c:pt idx="33">
                  <c:v>123.0</c:v>
                </c:pt>
                <c:pt idx="34">
                  <c:v>124.0</c:v>
                </c:pt>
                <c:pt idx="35">
                  <c:v>125.0</c:v>
                </c:pt>
                <c:pt idx="36">
                  <c:v>126.0</c:v>
                </c:pt>
                <c:pt idx="37">
                  <c:v>127.0</c:v>
                </c:pt>
                <c:pt idx="38">
                  <c:v>128.0</c:v>
                </c:pt>
                <c:pt idx="39">
                  <c:v>129.0</c:v>
                </c:pt>
                <c:pt idx="40">
                  <c:v>130.0</c:v>
                </c:pt>
                <c:pt idx="41">
                  <c:v>131.0</c:v>
                </c:pt>
                <c:pt idx="42">
                  <c:v>132.0</c:v>
                </c:pt>
                <c:pt idx="43">
                  <c:v>133.0</c:v>
                </c:pt>
                <c:pt idx="44">
                  <c:v>134.0</c:v>
                </c:pt>
                <c:pt idx="45">
                  <c:v>135.0</c:v>
                </c:pt>
              </c:numCache>
            </c:numRef>
          </c:xVal>
          <c:yVal>
            <c:numRef>
              <c:f>'49mm_before'!$K$16:$K$61</c:f>
              <c:numCache>
                <c:formatCode>General</c:formatCode>
                <c:ptCount val="46"/>
                <c:pt idx="0">
                  <c:v>0.490342122053032</c:v>
                </c:pt>
                <c:pt idx="1">
                  <c:v>0.630242479863412</c:v>
                </c:pt>
                <c:pt idx="2">
                  <c:v>0.805842455770059</c:v>
                </c:pt>
                <c:pt idx="3">
                  <c:v>1.025176399175112</c:v>
                </c:pt>
                <c:pt idx="4">
                  <c:v>1.29784246392952</c:v>
                </c:pt>
                <c:pt idx="5">
                  <c:v>1.635258240263155</c:v>
                </c:pt>
                <c:pt idx="6">
                  <c:v>2.050949799218153</c:v>
                </c:pt>
                <c:pt idx="7">
                  <c:v>2.560877309500618</c:v>
                </c:pt>
                <c:pt idx="8">
                  <c:v>3.183800544374912</c:v>
                </c:pt>
                <c:pt idx="9">
                  <c:v>3.941687748687428</c:v>
                </c:pt>
                <c:pt idx="10">
                  <c:v>4.860171482183906</c:v>
                </c:pt>
                <c:pt idx="11">
                  <c:v>5.969055193867201</c:v>
                </c:pt>
                <c:pt idx="12">
                  <c:v>7.30287441216023</c:v>
                </c:pt>
                <c:pt idx="13">
                  <c:v>8.901516556073925</c:v>
                </c:pt>
                <c:pt idx="14">
                  <c:v>10.8109034824672</c:v>
                </c:pt>
                <c:pt idx="15">
                  <c:v>13.08374098293556</c:v>
                </c:pt>
                <c:pt idx="16">
                  <c:v>15.78033953004811</c:v>
                </c:pt>
                <c:pt idx="17">
                  <c:v>18.96951064583649</c:v>
                </c:pt>
                <c:pt idx="18">
                  <c:v>22.72954332495589</c:v>
                </c:pt>
                <c:pt idx="19">
                  <c:v>27.14926499022587</c:v>
                </c:pt>
                <c:pt idx="20">
                  <c:v>32.3291914888355</c:v>
                </c:pt>
                <c:pt idx="21">
                  <c:v>38.38277065298033</c:v>
                </c:pt>
                <c:pt idx="22">
                  <c:v>45.43772394879412</c:v>
                </c:pt>
                <c:pt idx="23">
                  <c:v>53.63749072195186</c:v>
                </c:pt>
                <c:pt idx="24">
                  <c:v>63.1427795171525</c:v>
                </c:pt>
                <c:pt idx="25">
                  <c:v>74.13323090182263</c:v>
                </c:pt>
                <c:pt idx="26">
                  <c:v>86.80919616189368</c:v>
                </c:pt>
                <c:pt idx="27">
                  <c:v>101.393636159578</c:v>
                </c:pt>
                <c:pt idx="28">
                  <c:v>118.1341445499165</c:v>
                </c:pt>
                <c:pt idx="29">
                  <c:v>137.305099444861</c:v>
                </c:pt>
                <c:pt idx="30">
                  <c:v>159.2099474911533</c:v>
                </c:pt>
                <c:pt idx="31">
                  <c:v>184.1836241917569</c:v>
                </c:pt>
                <c:pt idx="32">
                  <c:v>212.595114150637</c:v>
                </c:pt>
                <c:pt idx="33">
                  <c:v>244.8501547577918</c:v>
                </c:pt>
                <c:pt idx="34">
                  <c:v>281.3940866564157</c:v>
                </c:pt>
                <c:pt idx="35">
                  <c:v>322.7148541473508</c:v>
                </c:pt>
                <c:pt idx="36">
                  <c:v>369.3461584886288</c:v>
                </c:pt>
                <c:pt idx="37">
                  <c:v>421.8707668403773</c:v>
                </c:pt>
                <c:pt idx="38">
                  <c:v>480.9239793886346</c:v>
                </c:pt>
                <c:pt idx="39">
                  <c:v>547.1972569565466</c:v>
                </c:pt>
                <c:pt idx="40">
                  <c:v>621.4420111785884</c:v>
                </c:pt>
                <c:pt idx="41">
                  <c:v>704.4735590741563</c:v>
                </c:pt>
                <c:pt idx="42">
                  <c:v>797.1752436114249</c:v>
                </c:pt>
                <c:pt idx="43">
                  <c:v>900.5027216022179</c:v>
                </c:pt>
                <c:pt idx="44">
                  <c:v>1015.488420014073</c:v>
                </c:pt>
                <c:pt idx="45">
                  <c:v>1143.246161528091</c:v>
                </c:pt>
              </c:numCache>
            </c:numRef>
          </c:yVal>
        </c:ser>
        <c:ser>
          <c:idx val="2"/>
          <c:order val="2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'40mm_before'!$O$3:$T$3</c:f>
              <c:numCache>
                <c:formatCode>General</c:formatCode>
                <c:ptCount val="6"/>
                <c:pt idx="0">
                  <c:v>80.0</c:v>
                </c:pt>
                <c:pt idx="1">
                  <c:v>90.0</c:v>
                </c:pt>
                <c:pt idx="2">
                  <c:v>100.0</c:v>
                </c:pt>
                <c:pt idx="3">
                  <c:v>110.0</c:v>
                </c:pt>
                <c:pt idx="4">
                  <c:v>120.0</c:v>
                </c:pt>
                <c:pt idx="5">
                  <c:v>125.0</c:v>
                </c:pt>
              </c:numCache>
            </c:numRef>
          </c:xVal>
          <c:yVal>
            <c:numRef>
              <c:f>'40mm_before'!$O$6:$T$6</c:f>
              <c:numCache>
                <c:formatCode>General</c:formatCode>
                <c:ptCount val="6"/>
                <c:pt idx="0">
                  <c:v>-1.861694117647025</c:v>
                </c:pt>
                <c:pt idx="1">
                  <c:v>4.936537974683492</c:v>
                </c:pt>
                <c:pt idx="2">
                  <c:v>21.01314452554705</c:v>
                </c:pt>
                <c:pt idx="3">
                  <c:v>127.2421515151482</c:v>
                </c:pt>
                <c:pt idx="4">
                  <c:v>519.2866705652985</c:v>
                </c:pt>
                <c:pt idx="5">
                  <c:v>1066.444893616996</c:v>
                </c:pt>
              </c:numCache>
            </c:numRef>
          </c:yVal>
        </c:ser>
        <c:ser>
          <c:idx val="3"/>
          <c:order val="3"/>
          <c:tx>
            <c:v>40fit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'40mm_before'!$I$16:$I$61</c:f>
              <c:numCache>
                <c:formatCode>General</c:formatCode>
                <c:ptCount val="46"/>
                <c:pt idx="0">
                  <c:v>80.0</c:v>
                </c:pt>
                <c:pt idx="1">
                  <c:v>81.0</c:v>
                </c:pt>
                <c:pt idx="2">
                  <c:v>82.0</c:v>
                </c:pt>
                <c:pt idx="3">
                  <c:v>83.0</c:v>
                </c:pt>
                <c:pt idx="4">
                  <c:v>84.0</c:v>
                </c:pt>
                <c:pt idx="5">
                  <c:v>85.0</c:v>
                </c:pt>
                <c:pt idx="6">
                  <c:v>86.0</c:v>
                </c:pt>
                <c:pt idx="7">
                  <c:v>87.0</c:v>
                </c:pt>
                <c:pt idx="8">
                  <c:v>88.0</c:v>
                </c:pt>
                <c:pt idx="9">
                  <c:v>89.0</c:v>
                </c:pt>
                <c:pt idx="10">
                  <c:v>90.0</c:v>
                </c:pt>
                <c:pt idx="11">
                  <c:v>91.0</c:v>
                </c:pt>
                <c:pt idx="12">
                  <c:v>92.0</c:v>
                </c:pt>
                <c:pt idx="13">
                  <c:v>93.0</c:v>
                </c:pt>
                <c:pt idx="14">
                  <c:v>94.0</c:v>
                </c:pt>
                <c:pt idx="15">
                  <c:v>95.0</c:v>
                </c:pt>
                <c:pt idx="16">
                  <c:v>96.0</c:v>
                </c:pt>
                <c:pt idx="17">
                  <c:v>97.0</c:v>
                </c:pt>
                <c:pt idx="18">
                  <c:v>98.0</c:v>
                </c:pt>
                <c:pt idx="19">
                  <c:v>99.0</c:v>
                </c:pt>
                <c:pt idx="20">
                  <c:v>100.0</c:v>
                </c:pt>
                <c:pt idx="21">
                  <c:v>101.0</c:v>
                </c:pt>
                <c:pt idx="22">
                  <c:v>102.0</c:v>
                </c:pt>
                <c:pt idx="23">
                  <c:v>103.0</c:v>
                </c:pt>
                <c:pt idx="24">
                  <c:v>104.0</c:v>
                </c:pt>
                <c:pt idx="25">
                  <c:v>105.0</c:v>
                </c:pt>
                <c:pt idx="26">
                  <c:v>106.0</c:v>
                </c:pt>
                <c:pt idx="27">
                  <c:v>107.0</c:v>
                </c:pt>
                <c:pt idx="28">
                  <c:v>108.0</c:v>
                </c:pt>
                <c:pt idx="29">
                  <c:v>109.0</c:v>
                </c:pt>
                <c:pt idx="30">
                  <c:v>110.0</c:v>
                </c:pt>
                <c:pt idx="31">
                  <c:v>111.0</c:v>
                </c:pt>
                <c:pt idx="32">
                  <c:v>112.0</c:v>
                </c:pt>
                <c:pt idx="33">
                  <c:v>113.0</c:v>
                </c:pt>
                <c:pt idx="34">
                  <c:v>114.0</c:v>
                </c:pt>
                <c:pt idx="35">
                  <c:v>115.0</c:v>
                </c:pt>
                <c:pt idx="36">
                  <c:v>116.0</c:v>
                </c:pt>
                <c:pt idx="37">
                  <c:v>117.0</c:v>
                </c:pt>
                <c:pt idx="38">
                  <c:v>118.0</c:v>
                </c:pt>
                <c:pt idx="39">
                  <c:v>119.0</c:v>
                </c:pt>
                <c:pt idx="40">
                  <c:v>120.0</c:v>
                </c:pt>
                <c:pt idx="41">
                  <c:v>121.0</c:v>
                </c:pt>
                <c:pt idx="42">
                  <c:v>122.0</c:v>
                </c:pt>
                <c:pt idx="43">
                  <c:v>123.0</c:v>
                </c:pt>
                <c:pt idx="44">
                  <c:v>124.0</c:v>
                </c:pt>
                <c:pt idx="45">
                  <c:v>125.0</c:v>
                </c:pt>
              </c:numCache>
            </c:numRef>
          </c:xVal>
          <c:yVal>
            <c:numRef>
              <c:f>'40mm_before'!$J$16:$J$61</c:f>
              <c:numCache>
                <c:formatCode>General</c:formatCode>
                <c:ptCount val="46"/>
                <c:pt idx="0">
                  <c:v>0.11418512734049</c:v>
                </c:pt>
                <c:pt idx="1">
                  <c:v>0.155311317074192</c:v>
                </c:pt>
                <c:pt idx="2">
                  <c:v>0.20973410671151</c:v>
                </c:pt>
                <c:pt idx="3">
                  <c:v>0.281267067277861</c:v>
                </c:pt>
                <c:pt idx="4">
                  <c:v>0.374678501807313</c:v>
                </c:pt>
                <c:pt idx="5">
                  <c:v>0.495895273237693</c:v>
                </c:pt>
                <c:pt idx="6">
                  <c:v>0.652242402780566</c:v>
                </c:pt>
                <c:pt idx="7">
                  <c:v>0.852723265706427</c:v>
                </c:pt>
                <c:pt idx="8">
                  <c:v>1.108345638272974</c:v>
                </c:pt>
                <c:pt idx="9">
                  <c:v>1.432499286185905</c:v>
                </c:pt>
                <c:pt idx="10">
                  <c:v>1.841391228823266</c:v>
                </c:pt>
                <c:pt idx="11">
                  <c:v>2.354545261600287</c:v>
                </c:pt>
                <c:pt idx="12">
                  <c:v>2.995372768279104</c:v>
                </c:pt>
                <c:pt idx="13">
                  <c:v>3.791822302594832</c:v>
                </c:pt>
                <c:pt idx="14">
                  <c:v>4.77711586105737</c:v>
                </c:pt>
                <c:pt idx="15">
                  <c:v>5.990580202928736</c:v>
                </c:pt>
                <c:pt idx="16">
                  <c:v>7.478581995890592</c:v>
                </c:pt>
                <c:pt idx="17">
                  <c:v>9.295575973555108</c:v>
                </c:pt>
                <c:pt idx="18">
                  <c:v>11.5052756805349</c:v>
                </c:pt>
                <c:pt idx="19">
                  <c:v>14.18195674917236</c:v>
                </c:pt>
                <c:pt idx="20">
                  <c:v>17.4119029962469</c:v>
                </c:pt>
                <c:pt idx="21">
                  <c:v>21.29500594519698</c:v>
                </c:pt>
                <c:pt idx="22">
                  <c:v>25.94652866694528</c:v>
                </c:pt>
                <c:pt idx="23">
                  <c:v>31.49904508783519</c:v>
                </c:pt>
                <c:pt idx="24">
                  <c:v>38.10456613422815</c:v>
                </c:pt>
                <c:pt idx="25">
                  <c:v>45.93686426795321</c:v>
                </c:pt>
                <c:pt idx="26">
                  <c:v>55.19400811327272</c:v>
                </c:pt>
                <c:pt idx="27">
                  <c:v>66.10111898282464</c:v>
                </c:pt>
                <c:pt idx="28">
                  <c:v>78.9133611758786</c:v>
                </c:pt>
                <c:pt idx="29">
                  <c:v>93.91917794619914</c:v>
                </c:pt>
                <c:pt idx="30">
                  <c:v>111.443785018189</c:v>
                </c:pt>
                <c:pt idx="31">
                  <c:v>131.8529334682954</c:v>
                </c:pt>
                <c:pt idx="32">
                  <c:v>155.5569536837827</c:v>
                </c:pt>
                <c:pt idx="33">
                  <c:v>183.015091962996</c:v>
                </c:pt>
                <c:pt idx="34">
                  <c:v>214.7401511304475</c:v>
                </c:pt>
                <c:pt idx="35">
                  <c:v>251.3034463071822</c:v>
                </c:pt>
                <c:pt idx="36">
                  <c:v>293.3400867025577</c:v>
                </c:pt>
                <c:pt idx="37">
                  <c:v>341.554593979062</c:v>
                </c:pt>
                <c:pt idx="38">
                  <c:v>396.7268673881119</c:v>
                </c:pt>
                <c:pt idx="39">
                  <c:v>459.7185054836016</c:v>
                </c:pt>
                <c:pt idx="40">
                  <c:v>531.4794937927242</c:v>
                </c:pt>
                <c:pt idx="41">
                  <c:v>613.0552673621364</c:v>
                </c:pt>
                <c:pt idx="42">
                  <c:v>705.5941566038094</c:v>
                </c:pt>
                <c:pt idx="43">
                  <c:v>810.3552243408324</c:v>
                </c:pt>
                <c:pt idx="44">
                  <c:v>928.7165014013384</c:v>
                </c:pt>
                <c:pt idx="45">
                  <c:v>1062.183627530535</c:v>
                </c:pt>
              </c:numCache>
            </c:numRef>
          </c:yVal>
        </c:ser>
        <c:ser>
          <c:idx val="4"/>
          <c:order val="4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'30mm_before'!$O$3:$S$3</c:f>
              <c:numCache>
                <c:formatCode>General</c:formatCode>
                <c:ptCount val="5"/>
                <c:pt idx="0">
                  <c:v>80.0</c:v>
                </c:pt>
                <c:pt idx="1">
                  <c:v>90.0</c:v>
                </c:pt>
                <c:pt idx="2">
                  <c:v>100.0</c:v>
                </c:pt>
                <c:pt idx="3">
                  <c:v>110.0</c:v>
                </c:pt>
                <c:pt idx="4">
                  <c:v>115.0</c:v>
                </c:pt>
              </c:numCache>
            </c:numRef>
          </c:xVal>
          <c:yVal>
            <c:numRef>
              <c:f>'30mm_before'!$O$6:$S$6</c:f>
              <c:numCache>
                <c:formatCode>General</c:formatCode>
                <c:ptCount val="5"/>
                <c:pt idx="0">
                  <c:v>6.228125670731679</c:v>
                </c:pt>
                <c:pt idx="1">
                  <c:v>36.60906051282002</c:v>
                </c:pt>
                <c:pt idx="2">
                  <c:v>265.3483879120836</c:v>
                </c:pt>
                <c:pt idx="3">
                  <c:v>1036.434548571405</c:v>
                </c:pt>
                <c:pt idx="4">
                  <c:v>1621.55246140648</c:v>
                </c:pt>
              </c:numCache>
            </c:numRef>
          </c:yVal>
        </c:ser>
        <c:ser>
          <c:idx val="5"/>
          <c:order val="5"/>
          <c:tx>
            <c:v>30fit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'30mm_before'!$I$16:$I$51</c:f>
              <c:numCache>
                <c:formatCode>General</c:formatCode>
                <c:ptCount val="36"/>
                <c:pt idx="0">
                  <c:v>80.0</c:v>
                </c:pt>
                <c:pt idx="1">
                  <c:v>81.0</c:v>
                </c:pt>
                <c:pt idx="2">
                  <c:v>82.0</c:v>
                </c:pt>
                <c:pt idx="3">
                  <c:v>83.0</c:v>
                </c:pt>
                <c:pt idx="4">
                  <c:v>84.0</c:v>
                </c:pt>
                <c:pt idx="5">
                  <c:v>85.0</c:v>
                </c:pt>
                <c:pt idx="6">
                  <c:v>86.0</c:v>
                </c:pt>
                <c:pt idx="7">
                  <c:v>87.0</c:v>
                </c:pt>
                <c:pt idx="8">
                  <c:v>88.0</c:v>
                </c:pt>
                <c:pt idx="9">
                  <c:v>89.0</c:v>
                </c:pt>
                <c:pt idx="10">
                  <c:v>90.0</c:v>
                </c:pt>
                <c:pt idx="11">
                  <c:v>91.0</c:v>
                </c:pt>
                <c:pt idx="12">
                  <c:v>92.0</c:v>
                </c:pt>
                <c:pt idx="13">
                  <c:v>93.0</c:v>
                </c:pt>
                <c:pt idx="14">
                  <c:v>94.0</c:v>
                </c:pt>
                <c:pt idx="15">
                  <c:v>95.0</c:v>
                </c:pt>
                <c:pt idx="16">
                  <c:v>96.0</c:v>
                </c:pt>
                <c:pt idx="17">
                  <c:v>97.0</c:v>
                </c:pt>
                <c:pt idx="18">
                  <c:v>98.0</c:v>
                </c:pt>
                <c:pt idx="19">
                  <c:v>99.0</c:v>
                </c:pt>
                <c:pt idx="20">
                  <c:v>100.0</c:v>
                </c:pt>
                <c:pt idx="21">
                  <c:v>101.0</c:v>
                </c:pt>
                <c:pt idx="22">
                  <c:v>102.0</c:v>
                </c:pt>
                <c:pt idx="23">
                  <c:v>103.0</c:v>
                </c:pt>
                <c:pt idx="24">
                  <c:v>104.0</c:v>
                </c:pt>
                <c:pt idx="25">
                  <c:v>105.0</c:v>
                </c:pt>
                <c:pt idx="26">
                  <c:v>106.0</c:v>
                </c:pt>
                <c:pt idx="27">
                  <c:v>107.0</c:v>
                </c:pt>
                <c:pt idx="28">
                  <c:v>108.0</c:v>
                </c:pt>
                <c:pt idx="29">
                  <c:v>109.0</c:v>
                </c:pt>
                <c:pt idx="30">
                  <c:v>110.0</c:v>
                </c:pt>
                <c:pt idx="31">
                  <c:v>111.0</c:v>
                </c:pt>
              </c:numCache>
            </c:numRef>
          </c:xVal>
          <c:yVal>
            <c:numRef>
              <c:f>'30mm_before'!$J$16:$J$51</c:f>
              <c:numCache>
                <c:formatCode>General</c:formatCode>
                <c:ptCount val="36"/>
                <c:pt idx="0">
                  <c:v>11.44356275980042</c:v>
                </c:pt>
                <c:pt idx="1">
                  <c:v>13.93684778606287</c:v>
                </c:pt>
                <c:pt idx="2">
                  <c:v>16.89704450855503</c:v>
                </c:pt>
                <c:pt idx="3">
                  <c:v>20.39712665454773</c:v>
                </c:pt>
                <c:pt idx="4">
                  <c:v>24.51913799092333</c:v>
                </c:pt>
                <c:pt idx="5">
                  <c:v>29.35500813648176</c:v>
                </c:pt>
                <c:pt idx="6">
                  <c:v>35.00740889026719</c:v>
                </c:pt>
                <c:pt idx="7">
                  <c:v>41.5906504914775</c:v>
                </c:pt>
                <c:pt idx="8">
                  <c:v>49.23161705796394</c:v>
                </c:pt>
                <c:pt idx="9">
                  <c:v>58.07074028753001</c:v>
                </c:pt>
                <c:pt idx="10">
                  <c:v>68.26301035016088</c:v>
                </c:pt>
                <c:pt idx="11">
                  <c:v>79.97902275088738</c:v>
                </c:pt>
                <c:pt idx="12">
                  <c:v>93.40605980294083</c:v>
                </c:pt>
                <c:pt idx="13">
                  <c:v>108.749205219862</c:v>
                </c:pt>
                <c:pt idx="14">
                  <c:v>126.2324902138106</c:v>
                </c:pt>
                <c:pt idx="15">
                  <c:v>146.1000693758942</c:v>
                </c:pt>
                <c:pt idx="16">
                  <c:v>168.6174245132214</c:v>
                </c:pt>
                <c:pt idx="17">
                  <c:v>194.0725945267839</c:v>
                </c:pt>
                <c:pt idx="18">
                  <c:v>222.777429334297</c:v>
                </c:pt>
                <c:pt idx="19">
                  <c:v>255.0688657728015</c:v>
                </c:pt>
                <c:pt idx="20">
                  <c:v>291.3102233571163</c:v>
                </c:pt>
                <c:pt idx="21">
                  <c:v>331.8925177219193</c:v>
                </c:pt>
                <c:pt idx="22">
                  <c:v>377.2357895372804</c:v>
                </c:pt>
                <c:pt idx="23">
                  <c:v>427.790446659364</c:v>
                </c:pt>
                <c:pt idx="24">
                  <c:v>484.0386172597613</c:v>
                </c:pt>
                <c:pt idx="25">
                  <c:v>546.4955116678445</c:v>
                </c:pt>
                <c:pt idx="26">
                  <c:v>615.710790660438</c:v>
                </c:pt>
                <c:pt idx="27">
                  <c:v>692.2699379415236</c:v>
                </c:pt>
                <c:pt idx="28">
                  <c:v>776.7956345711497</c:v>
                </c:pt>
                <c:pt idx="29">
                  <c:v>869.9491331266031</c:v>
                </c:pt>
                <c:pt idx="30">
                  <c:v>972.4316294101724</c:v>
                </c:pt>
                <c:pt idx="31">
                  <c:v>1084.985629555233</c:v>
                </c:pt>
              </c:numCache>
            </c:numRef>
          </c:yVal>
        </c:ser>
        <c:ser>
          <c:idx val="8"/>
          <c:order val="6"/>
          <c:tx>
            <c:v>50mm</c:v>
          </c:tx>
          <c:spPr>
            <a:ln w="28575">
              <a:noFill/>
            </a:ln>
          </c:spPr>
          <c:marker>
            <c:symbol val="triangle"/>
            <c:size val="7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'49_after'!$T$2:$AD$2</c:f>
              <c:numCache>
                <c:formatCode>General</c:formatCode>
                <c:ptCount val="11"/>
                <c:pt idx="0">
                  <c:v>130.0</c:v>
                </c:pt>
                <c:pt idx="1">
                  <c:v>140.0</c:v>
                </c:pt>
                <c:pt idx="2">
                  <c:v>150.0</c:v>
                </c:pt>
                <c:pt idx="3">
                  <c:v>160.0</c:v>
                </c:pt>
                <c:pt idx="4">
                  <c:v>170.0</c:v>
                </c:pt>
                <c:pt idx="5">
                  <c:v>180.0</c:v>
                </c:pt>
                <c:pt idx="6">
                  <c:v>190.0</c:v>
                </c:pt>
                <c:pt idx="7">
                  <c:v>200.0</c:v>
                </c:pt>
                <c:pt idx="8">
                  <c:v>210.0</c:v>
                </c:pt>
                <c:pt idx="9">
                  <c:v>220.0</c:v>
                </c:pt>
                <c:pt idx="10">
                  <c:v>225.0</c:v>
                </c:pt>
              </c:numCache>
            </c:numRef>
          </c:xVal>
          <c:yVal>
            <c:numRef>
              <c:f>'49_after'!$T$6:$AD$6</c:f>
              <c:numCache>
                <c:formatCode>General</c:formatCode>
                <c:ptCount val="11"/>
                <c:pt idx="0">
                  <c:v>-2.073872903225773</c:v>
                </c:pt>
                <c:pt idx="1">
                  <c:v>1.804441470588186</c:v>
                </c:pt>
                <c:pt idx="2">
                  <c:v>0.489510588235295</c:v>
                </c:pt>
                <c:pt idx="3">
                  <c:v>-1.366966956521742</c:v>
                </c:pt>
                <c:pt idx="4">
                  <c:v>-6.455571052631604</c:v>
                </c:pt>
                <c:pt idx="5">
                  <c:v>-1.887113124999993</c:v>
                </c:pt>
                <c:pt idx="6">
                  <c:v>-2.734621428571381</c:v>
                </c:pt>
                <c:pt idx="7">
                  <c:v>3.622592473118217</c:v>
                </c:pt>
                <c:pt idx="8">
                  <c:v>4.464186666666564</c:v>
                </c:pt>
                <c:pt idx="9">
                  <c:v>2.928616666666584</c:v>
                </c:pt>
                <c:pt idx="10">
                  <c:v>10.78611701492531</c:v>
                </c:pt>
              </c:numCache>
            </c:numRef>
          </c:yVal>
        </c:ser>
        <c:ser>
          <c:idx val="10"/>
          <c:order val="7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'40_after'!$P$3:$X$3</c:f>
              <c:numCache>
                <c:formatCode>General</c:formatCode>
                <c:ptCount val="9"/>
                <c:pt idx="0">
                  <c:v>150.0</c:v>
                </c:pt>
                <c:pt idx="1">
                  <c:v>160.0</c:v>
                </c:pt>
                <c:pt idx="2">
                  <c:v>170.0</c:v>
                </c:pt>
                <c:pt idx="3">
                  <c:v>180.0</c:v>
                </c:pt>
                <c:pt idx="4">
                  <c:v>190.0</c:v>
                </c:pt>
                <c:pt idx="5">
                  <c:v>200.0</c:v>
                </c:pt>
                <c:pt idx="6">
                  <c:v>210.0</c:v>
                </c:pt>
                <c:pt idx="7">
                  <c:v>220.0</c:v>
                </c:pt>
                <c:pt idx="8">
                  <c:v>225.0</c:v>
                </c:pt>
              </c:numCache>
            </c:numRef>
          </c:xVal>
          <c:yVal>
            <c:numRef>
              <c:f>'40_after'!$P$6:$X$6</c:f>
              <c:numCache>
                <c:formatCode>General</c:formatCode>
                <c:ptCount val="9"/>
                <c:pt idx="0">
                  <c:v>-1.105345</c:v>
                </c:pt>
                <c:pt idx="1">
                  <c:v>1.130569565217391</c:v>
                </c:pt>
                <c:pt idx="2">
                  <c:v>5.197883333333332</c:v>
                </c:pt>
                <c:pt idx="3">
                  <c:v>1.2792875</c:v>
                </c:pt>
                <c:pt idx="4">
                  <c:v>1.593449999999954</c:v>
                </c:pt>
                <c:pt idx="5">
                  <c:v>4.980621428571478</c:v>
                </c:pt>
                <c:pt idx="6">
                  <c:v>11.5657801724135</c:v>
                </c:pt>
                <c:pt idx="7">
                  <c:v>36.33272576419191</c:v>
                </c:pt>
                <c:pt idx="8">
                  <c:v>49.35739599999954</c:v>
                </c:pt>
              </c:numCache>
            </c:numRef>
          </c:yVal>
        </c:ser>
        <c:ser>
          <c:idx val="13"/>
          <c:order val="8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 w="12700" cap="rnd">
                <a:solidFill>
                  <a:prstClr val="black"/>
                </a:solidFill>
              </a:ln>
            </c:spPr>
          </c:marker>
          <c:xVal>
            <c:numRef>
              <c:f>'30_after'!$M$3:$U$3</c:f>
              <c:numCache>
                <c:formatCode>General</c:formatCode>
                <c:ptCount val="9"/>
                <c:pt idx="0">
                  <c:v>150.0</c:v>
                </c:pt>
                <c:pt idx="1">
                  <c:v>160.0</c:v>
                </c:pt>
                <c:pt idx="2">
                  <c:v>170.0</c:v>
                </c:pt>
                <c:pt idx="3">
                  <c:v>180.0</c:v>
                </c:pt>
                <c:pt idx="4">
                  <c:v>190.0</c:v>
                </c:pt>
                <c:pt idx="5">
                  <c:v>200.0</c:v>
                </c:pt>
                <c:pt idx="6">
                  <c:v>210.0</c:v>
                </c:pt>
                <c:pt idx="7">
                  <c:v>220.0</c:v>
                </c:pt>
                <c:pt idx="8">
                  <c:v>225.0</c:v>
                </c:pt>
              </c:numCache>
            </c:numRef>
          </c:xVal>
          <c:yVal>
            <c:numRef>
              <c:f>'30_after'!$M$6:$U$6</c:f>
              <c:numCache>
                <c:formatCode>General</c:formatCode>
                <c:ptCount val="9"/>
                <c:pt idx="0">
                  <c:v>-4.580310204081613</c:v>
                </c:pt>
                <c:pt idx="1">
                  <c:v>2.320332307692303</c:v>
                </c:pt>
                <c:pt idx="2">
                  <c:v>3.216834516128964</c:v>
                </c:pt>
                <c:pt idx="3">
                  <c:v>6.35161153846149</c:v>
                </c:pt>
                <c:pt idx="4">
                  <c:v>11.77307363636357</c:v>
                </c:pt>
                <c:pt idx="5">
                  <c:v>49.31820373831685</c:v>
                </c:pt>
                <c:pt idx="6">
                  <c:v>225.2927313084072</c:v>
                </c:pt>
                <c:pt idx="7">
                  <c:v>497.5437130801635</c:v>
                </c:pt>
                <c:pt idx="8">
                  <c:v>772.1784183673348</c:v>
                </c:pt>
              </c:numCache>
            </c:numRef>
          </c:yVal>
        </c:ser>
        <c:ser>
          <c:idx val="6"/>
          <c:order val="9"/>
          <c:tx>
            <c:v>30fit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'30_after'!$I$16:$I$91</c:f>
              <c:numCache>
                <c:formatCode>General</c:formatCode>
                <c:ptCount val="76"/>
                <c:pt idx="0">
                  <c:v>150.0</c:v>
                </c:pt>
                <c:pt idx="1">
                  <c:v>151.0</c:v>
                </c:pt>
                <c:pt idx="2">
                  <c:v>152.0</c:v>
                </c:pt>
                <c:pt idx="3">
                  <c:v>153.0</c:v>
                </c:pt>
                <c:pt idx="4">
                  <c:v>154.0</c:v>
                </c:pt>
                <c:pt idx="5">
                  <c:v>155.0</c:v>
                </c:pt>
                <c:pt idx="6">
                  <c:v>156.0</c:v>
                </c:pt>
                <c:pt idx="7">
                  <c:v>157.0</c:v>
                </c:pt>
                <c:pt idx="8">
                  <c:v>158.0</c:v>
                </c:pt>
                <c:pt idx="9">
                  <c:v>159.0</c:v>
                </c:pt>
                <c:pt idx="10">
                  <c:v>160.0</c:v>
                </c:pt>
                <c:pt idx="11">
                  <c:v>161.0</c:v>
                </c:pt>
                <c:pt idx="12">
                  <c:v>162.0</c:v>
                </c:pt>
                <c:pt idx="13">
                  <c:v>163.0</c:v>
                </c:pt>
                <c:pt idx="14">
                  <c:v>164.0</c:v>
                </c:pt>
                <c:pt idx="15">
                  <c:v>165.0</c:v>
                </c:pt>
                <c:pt idx="16">
                  <c:v>166.0</c:v>
                </c:pt>
                <c:pt idx="17">
                  <c:v>167.0</c:v>
                </c:pt>
                <c:pt idx="18">
                  <c:v>168.0</c:v>
                </c:pt>
                <c:pt idx="19">
                  <c:v>169.0</c:v>
                </c:pt>
                <c:pt idx="20">
                  <c:v>170.0</c:v>
                </c:pt>
                <c:pt idx="21">
                  <c:v>171.0</c:v>
                </c:pt>
                <c:pt idx="22">
                  <c:v>172.0</c:v>
                </c:pt>
                <c:pt idx="23">
                  <c:v>173.0</c:v>
                </c:pt>
                <c:pt idx="24">
                  <c:v>174.0</c:v>
                </c:pt>
                <c:pt idx="25">
                  <c:v>175.0</c:v>
                </c:pt>
                <c:pt idx="26">
                  <c:v>176.0</c:v>
                </c:pt>
                <c:pt idx="27">
                  <c:v>177.0</c:v>
                </c:pt>
                <c:pt idx="28">
                  <c:v>178.0</c:v>
                </c:pt>
                <c:pt idx="29">
                  <c:v>179.0</c:v>
                </c:pt>
                <c:pt idx="30">
                  <c:v>180.0</c:v>
                </c:pt>
                <c:pt idx="31">
                  <c:v>181.0</c:v>
                </c:pt>
                <c:pt idx="32">
                  <c:v>182.0</c:v>
                </c:pt>
                <c:pt idx="33">
                  <c:v>183.0</c:v>
                </c:pt>
                <c:pt idx="34">
                  <c:v>184.0</c:v>
                </c:pt>
                <c:pt idx="35">
                  <c:v>185.0</c:v>
                </c:pt>
                <c:pt idx="36">
                  <c:v>186.0</c:v>
                </c:pt>
                <c:pt idx="37">
                  <c:v>187.0</c:v>
                </c:pt>
                <c:pt idx="38">
                  <c:v>188.0</c:v>
                </c:pt>
                <c:pt idx="39">
                  <c:v>189.0</c:v>
                </c:pt>
                <c:pt idx="40">
                  <c:v>190.0</c:v>
                </c:pt>
                <c:pt idx="41">
                  <c:v>191.0</c:v>
                </c:pt>
                <c:pt idx="42">
                  <c:v>192.0</c:v>
                </c:pt>
                <c:pt idx="43">
                  <c:v>193.0</c:v>
                </c:pt>
                <c:pt idx="44">
                  <c:v>194.0</c:v>
                </c:pt>
                <c:pt idx="45">
                  <c:v>195.0</c:v>
                </c:pt>
                <c:pt idx="46">
                  <c:v>196.0</c:v>
                </c:pt>
                <c:pt idx="47">
                  <c:v>197.0</c:v>
                </c:pt>
                <c:pt idx="48">
                  <c:v>198.0</c:v>
                </c:pt>
                <c:pt idx="49">
                  <c:v>199.0</c:v>
                </c:pt>
                <c:pt idx="50">
                  <c:v>200.0</c:v>
                </c:pt>
                <c:pt idx="51">
                  <c:v>201.0</c:v>
                </c:pt>
                <c:pt idx="52">
                  <c:v>202.0</c:v>
                </c:pt>
                <c:pt idx="53">
                  <c:v>203.0</c:v>
                </c:pt>
                <c:pt idx="54">
                  <c:v>204.0</c:v>
                </c:pt>
                <c:pt idx="55">
                  <c:v>205.0</c:v>
                </c:pt>
                <c:pt idx="56">
                  <c:v>206.0</c:v>
                </c:pt>
                <c:pt idx="57">
                  <c:v>207.0</c:v>
                </c:pt>
                <c:pt idx="58">
                  <c:v>208.0</c:v>
                </c:pt>
                <c:pt idx="59">
                  <c:v>209.0</c:v>
                </c:pt>
                <c:pt idx="60">
                  <c:v>210.0</c:v>
                </c:pt>
                <c:pt idx="61">
                  <c:v>211.0</c:v>
                </c:pt>
                <c:pt idx="62">
                  <c:v>212.0</c:v>
                </c:pt>
                <c:pt idx="63">
                  <c:v>213.0</c:v>
                </c:pt>
                <c:pt idx="64">
                  <c:v>214.0</c:v>
                </c:pt>
                <c:pt idx="65">
                  <c:v>215.0</c:v>
                </c:pt>
                <c:pt idx="66">
                  <c:v>216.0</c:v>
                </c:pt>
                <c:pt idx="67">
                  <c:v>217.0</c:v>
                </c:pt>
                <c:pt idx="68">
                  <c:v>218.0</c:v>
                </c:pt>
                <c:pt idx="69">
                  <c:v>219.0</c:v>
                </c:pt>
                <c:pt idx="70">
                  <c:v>220.0</c:v>
                </c:pt>
                <c:pt idx="71">
                  <c:v>221.0</c:v>
                </c:pt>
                <c:pt idx="72">
                  <c:v>222.0</c:v>
                </c:pt>
                <c:pt idx="73">
                  <c:v>223.0</c:v>
                </c:pt>
                <c:pt idx="74">
                  <c:v>224.0</c:v>
                </c:pt>
                <c:pt idx="75">
                  <c:v>225.0</c:v>
                </c:pt>
              </c:numCache>
            </c:numRef>
          </c:xVal>
          <c:yVal>
            <c:numRef>
              <c:f>'30_after'!$J$16:$J$91</c:f>
              <c:numCache>
                <c:formatCode>General</c:formatCode>
                <c:ptCount val="76"/>
                <c:pt idx="0">
                  <c:v>0.0785634199172719</c:v>
                </c:pt>
                <c:pt idx="1">
                  <c:v>0.0940371989970516</c:v>
                </c:pt>
                <c:pt idx="2">
                  <c:v>0.112302512794503</c:v>
                </c:pt>
                <c:pt idx="3">
                  <c:v>0.133816264571533</c:v>
                </c:pt>
                <c:pt idx="4">
                  <c:v>0.159102363606541</c:v>
                </c:pt>
                <c:pt idx="5">
                  <c:v>0.188760379963242</c:v>
                </c:pt>
                <c:pt idx="6">
                  <c:v>0.223475159347742</c:v>
                </c:pt>
                <c:pt idx="7">
                  <c:v>0.264027485867928</c:v>
                </c:pt>
                <c:pt idx="8">
                  <c:v>0.311305886634216</c:v>
                </c:pt>
                <c:pt idx="9">
                  <c:v>0.366319678529718</c:v>
                </c:pt>
                <c:pt idx="10">
                  <c:v>0.430213364130598</c:v>
                </c:pt>
                <c:pt idx="11">
                  <c:v>0.504282490672973</c:v>
                </c:pt>
                <c:pt idx="12">
                  <c:v>0.589991093139354</c:v>
                </c:pt>
                <c:pt idx="13">
                  <c:v>0.688990849972792</c:v>
                </c:pt>
                <c:pt idx="14">
                  <c:v>0.803142087617048</c:v>
                </c:pt>
                <c:pt idx="15">
                  <c:v>0.934536778022285</c:v>
                </c:pt>
                <c:pt idx="16">
                  <c:v>1.085523681442566</c:v>
                </c:pt>
                <c:pt idx="17">
                  <c:v>1.258735795278224</c:v>
                </c:pt>
                <c:pt idx="18">
                  <c:v>1.457120278375897</c:v>
                </c:pt>
                <c:pt idx="19">
                  <c:v>1.683971029084502</c:v>
                </c:pt>
                <c:pt idx="20">
                  <c:v>1.942964104467582</c:v>
                </c:pt>
                <c:pt idx="21">
                  <c:v>2.23819617738313</c:v>
                </c:pt>
                <c:pt idx="22">
                  <c:v>2.574226237649672</c:v>
                </c:pt>
                <c:pt idx="23">
                  <c:v>2.956120753213102</c:v>
                </c:pt>
                <c:pt idx="24">
                  <c:v>3.389502517099089</c:v>
                </c:pt>
                <c:pt idx="25">
                  <c:v>3.880603415970242</c:v>
                </c:pt>
                <c:pt idx="26">
                  <c:v>4.436321366291202</c:v>
                </c:pt>
                <c:pt idx="27">
                  <c:v>5.064281674426121</c:v>
                </c:pt>
                <c:pt idx="28">
                  <c:v>5.772903087436251</c:v>
                </c:pt>
                <c:pt idx="29">
                  <c:v>6.5714688118962</c:v>
                </c:pt>
                <c:pt idx="30">
                  <c:v>7.470202788690778</c:v>
                </c:pt>
                <c:pt idx="31">
                  <c:v>8.480351522473041</c:v>
                </c:pt>
                <c:pt idx="32">
                  <c:v>9.614271775244337</c:v>
                </c:pt>
                <c:pt idx="33">
                  <c:v>10.88552444433717</c:v>
                </c:pt>
                <c:pt idx="34">
                  <c:v>12.30897495593094</c:v>
                </c:pt>
                <c:pt idx="35">
                  <c:v>13.90090051608593</c:v>
                </c:pt>
                <c:pt idx="36">
                  <c:v>15.67910457212533</c:v>
                </c:pt>
                <c:pt idx="37">
                  <c:v>17.66303884801463</c:v>
                </c:pt>
                <c:pt idx="38">
                  <c:v>19.87393332815779</c:v>
                </c:pt>
                <c:pt idx="39">
                  <c:v>22.33493457473593</c:v>
                </c:pt>
                <c:pt idx="40">
                  <c:v>25.07125277433827</c:v>
                </c:pt>
                <c:pt idx="41">
                  <c:v>28.11031792015447</c:v>
                </c:pt>
                <c:pt idx="42">
                  <c:v>31.48194554639679</c:v>
                </c:pt>
                <c:pt idx="43">
                  <c:v>35.21851244188313</c:v>
                </c:pt>
                <c:pt idx="44">
                  <c:v>39.3551427798083</c:v>
                </c:pt>
                <c:pt idx="45">
                  <c:v>43.9299051106626</c:v>
                </c:pt>
                <c:pt idx="46">
                  <c:v>48.98402067497875</c:v>
                </c:pt>
                <c:pt idx="47">
                  <c:v>54.56208350211287</c:v>
                </c:pt>
                <c:pt idx="48">
                  <c:v>60.71229277054265</c:v>
                </c:pt>
                <c:pt idx="49">
                  <c:v>67.4866979142083</c:v>
                </c:pt>
                <c:pt idx="50">
                  <c:v>74.94145696818945</c:v>
                </c:pt>
                <c:pt idx="51">
                  <c:v>83.13710865550041</c:v>
                </c:pt>
                <c:pt idx="52">
                  <c:v>92.13885872497565</c:v>
                </c:pt>
                <c:pt idx="53">
                  <c:v>102.0168810580865</c:v>
                </c:pt>
                <c:pt idx="54">
                  <c:v>112.8466340700827</c:v>
                </c:pt>
                <c:pt idx="55">
                  <c:v>124.7091929380332</c:v>
                </c:pt>
                <c:pt idx="56">
                  <c:v>137.691598195199</c:v>
                </c:pt>
                <c:pt idx="57">
                  <c:v>151.8872212376116</c:v>
                </c:pt>
                <c:pt idx="58">
                  <c:v>167.3961472948204</c:v>
                </c:pt>
                <c:pt idx="59">
                  <c:v>184.325576422445</c:v>
                </c:pt>
                <c:pt idx="60">
                  <c:v>202.790243079426</c:v>
                </c:pt>
                <c:pt idx="61">
                  <c:v>222.912854857709</c:v>
                </c:pt>
                <c:pt idx="62">
                  <c:v>244.8245509365121</c:v>
                </c:pt>
                <c:pt idx="63">
                  <c:v>268.6653808372752</c:v>
                </c:pt>
                <c:pt idx="64">
                  <c:v>294.5848040588904</c:v>
                </c:pt>
                <c:pt idx="65">
                  <c:v>322.7422111758953</c:v>
                </c:pt>
                <c:pt idx="66">
                  <c:v>353.3074669848314</c:v>
                </c:pt>
                <c:pt idx="67">
                  <c:v>386.4614762861245</c:v>
                </c:pt>
                <c:pt idx="68">
                  <c:v>422.3967728904141</c:v>
                </c:pt>
                <c:pt idx="69">
                  <c:v>461.3181324394022</c:v>
                </c:pt>
                <c:pt idx="70">
                  <c:v>503.443209631952</c:v>
                </c:pt>
                <c:pt idx="71">
                  <c:v>549.0032004462382</c:v>
                </c:pt>
                <c:pt idx="72">
                  <c:v>598.2435299484525</c:v>
                </c:pt>
                <c:pt idx="73">
                  <c:v>651.424566277652</c:v>
                </c:pt>
                <c:pt idx="74">
                  <c:v>708.8223613949665</c:v>
                </c:pt>
                <c:pt idx="75">
                  <c:v>770.7294191835629</c:v>
                </c:pt>
              </c:numCache>
            </c:numRef>
          </c:yVal>
        </c:ser>
        <c:axId val="599350312"/>
        <c:axId val="599359464"/>
      </c:scatterChart>
      <c:valAx>
        <c:axId val="599350312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Voltage 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99359464"/>
        <c:crosses val="autoZero"/>
        <c:crossBetween val="midCat"/>
      </c:valAx>
      <c:valAx>
        <c:axId val="599359464"/>
        <c:scaling>
          <c:orientation val="minMax"/>
          <c:max val="1500.0"/>
          <c:min val="0.0"/>
        </c:scaling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>
                    <a:latin typeface="Arial" pitchFamily="34" charset="0"/>
                    <a:cs typeface="Arial" pitchFamily="34" charset="0"/>
                  </a:rPr>
                  <a:t>Anode Current (pA)</a:t>
                </a:r>
              </a:p>
            </c:rich>
          </c:tx>
          <c:layout>
            <c:manualLayout>
              <c:xMode val="edge"/>
              <c:yMode val="edge"/>
              <c:x val="0.0"/>
              <c:y val="0.123305214134908"/>
            </c:manualLayout>
          </c:layout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99350312"/>
        <c:crosses val="autoZero"/>
        <c:crossBetween val="midCat"/>
        <c:minorUnit val="100.0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200611694371537"/>
          <c:y val="0.266529536398532"/>
          <c:w val="0.141052362231567"/>
          <c:h val="0.466910953373836"/>
        </c:manualLayout>
      </c:layout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</c:chart>
  <c:spPr>
    <a:ln>
      <a:noFill/>
    </a:ln>
  </c:spPr>
  <c:txPr>
    <a:bodyPr/>
    <a:lstStyle/>
    <a:p>
      <a:pPr>
        <a:defRPr sz="1400" b="0"/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>
        <c:manualLayout>
          <c:layoutTarget val="inner"/>
          <c:xMode val="edge"/>
          <c:yMode val="edge"/>
          <c:x val="0.182521629240789"/>
          <c:y val="0.112294400699913"/>
          <c:w val="0.758802220034996"/>
          <c:h val="0.696281216880413"/>
        </c:manualLayout>
      </c:layout>
      <c:scatterChart>
        <c:scatterStyle val="lineMarker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'FGNb1_50mm_Befor Kr'!$X$2:$AD$2</c:f>
              <c:numCache>
                <c:formatCode>General</c:formatCode>
                <c:ptCount val="7"/>
                <c:pt idx="0">
                  <c:v>140.0</c:v>
                </c:pt>
                <c:pt idx="1">
                  <c:v>150.0</c:v>
                </c:pt>
                <c:pt idx="2">
                  <c:v>160.0</c:v>
                </c:pt>
                <c:pt idx="3">
                  <c:v>170.0</c:v>
                </c:pt>
                <c:pt idx="4">
                  <c:v>180.0</c:v>
                </c:pt>
                <c:pt idx="5">
                  <c:v>185.0</c:v>
                </c:pt>
                <c:pt idx="6">
                  <c:v>190.0</c:v>
                </c:pt>
              </c:numCache>
            </c:numRef>
          </c:xVal>
          <c:yVal>
            <c:numRef>
              <c:f>'FGNb1_50mm_Befor Kr'!$X$6:$AD$6</c:f>
              <c:numCache>
                <c:formatCode>General</c:formatCode>
                <c:ptCount val="7"/>
                <c:pt idx="0">
                  <c:v>3.024357575757582</c:v>
                </c:pt>
                <c:pt idx="1">
                  <c:v>4.497381818181815</c:v>
                </c:pt>
                <c:pt idx="2">
                  <c:v>21.02971199999949</c:v>
                </c:pt>
                <c:pt idx="3">
                  <c:v>62.56277704917935</c:v>
                </c:pt>
                <c:pt idx="4">
                  <c:v>215.8017651245511</c:v>
                </c:pt>
                <c:pt idx="5">
                  <c:v>623.607820512816</c:v>
                </c:pt>
                <c:pt idx="6">
                  <c:v>1146.669902597367</c:v>
                </c:pt>
              </c:numCache>
            </c:numRef>
          </c:yVal>
        </c:ser>
        <c:ser>
          <c:idx val="1"/>
          <c:order val="1"/>
          <c:tx>
            <c:v>50fit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'FGNb1_50mm_Befor Kr'!$K$19:$K$69</c:f>
              <c:numCache>
                <c:formatCode>General</c:formatCode>
                <c:ptCount val="51"/>
                <c:pt idx="0">
                  <c:v>140.0</c:v>
                </c:pt>
                <c:pt idx="1">
                  <c:v>141.0</c:v>
                </c:pt>
                <c:pt idx="2">
                  <c:v>142.0</c:v>
                </c:pt>
                <c:pt idx="3">
                  <c:v>143.0</c:v>
                </c:pt>
                <c:pt idx="4">
                  <c:v>144.0</c:v>
                </c:pt>
                <c:pt idx="5">
                  <c:v>145.0</c:v>
                </c:pt>
                <c:pt idx="6">
                  <c:v>146.0</c:v>
                </c:pt>
                <c:pt idx="7">
                  <c:v>147.0</c:v>
                </c:pt>
                <c:pt idx="8">
                  <c:v>148.0</c:v>
                </c:pt>
                <c:pt idx="9">
                  <c:v>149.0</c:v>
                </c:pt>
                <c:pt idx="10">
                  <c:v>150.0</c:v>
                </c:pt>
                <c:pt idx="11">
                  <c:v>151.0</c:v>
                </c:pt>
                <c:pt idx="12">
                  <c:v>152.0</c:v>
                </c:pt>
                <c:pt idx="13">
                  <c:v>153.0</c:v>
                </c:pt>
                <c:pt idx="14">
                  <c:v>154.0</c:v>
                </c:pt>
                <c:pt idx="15">
                  <c:v>155.0</c:v>
                </c:pt>
                <c:pt idx="16">
                  <c:v>156.0</c:v>
                </c:pt>
                <c:pt idx="17">
                  <c:v>157.0</c:v>
                </c:pt>
                <c:pt idx="18">
                  <c:v>158.0</c:v>
                </c:pt>
                <c:pt idx="19">
                  <c:v>159.0</c:v>
                </c:pt>
                <c:pt idx="20">
                  <c:v>160.0</c:v>
                </c:pt>
                <c:pt idx="21">
                  <c:v>161.0</c:v>
                </c:pt>
                <c:pt idx="22">
                  <c:v>162.0</c:v>
                </c:pt>
                <c:pt idx="23">
                  <c:v>163.0</c:v>
                </c:pt>
                <c:pt idx="24">
                  <c:v>164.0</c:v>
                </c:pt>
                <c:pt idx="25">
                  <c:v>165.0</c:v>
                </c:pt>
                <c:pt idx="26">
                  <c:v>166.0</c:v>
                </c:pt>
                <c:pt idx="27">
                  <c:v>167.0</c:v>
                </c:pt>
                <c:pt idx="28">
                  <c:v>168.0</c:v>
                </c:pt>
                <c:pt idx="29">
                  <c:v>169.0</c:v>
                </c:pt>
                <c:pt idx="30">
                  <c:v>170.0</c:v>
                </c:pt>
                <c:pt idx="31">
                  <c:v>171.0</c:v>
                </c:pt>
                <c:pt idx="32">
                  <c:v>172.0</c:v>
                </c:pt>
                <c:pt idx="33">
                  <c:v>173.0</c:v>
                </c:pt>
                <c:pt idx="34">
                  <c:v>174.0</c:v>
                </c:pt>
                <c:pt idx="35">
                  <c:v>175.0</c:v>
                </c:pt>
                <c:pt idx="36">
                  <c:v>176.0</c:v>
                </c:pt>
                <c:pt idx="37">
                  <c:v>177.0</c:v>
                </c:pt>
                <c:pt idx="38">
                  <c:v>178.0</c:v>
                </c:pt>
                <c:pt idx="39">
                  <c:v>179.0</c:v>
                </c:pt>
                <c:pt idx="40">
                  <c:v>180.0</c:v>
                </c:pt>
                <c:pt idx="41">
                  <c:v>181.0</c:v>
                </c:pt>
                <c:pt idx="42">
                  <c:v>182.0</c:v>
                </c:pt>
                <c:pt idx="43">
                  <c:v>183.0</c:v>
                </c:pt>
                <c:pt idx="44">
                  <c:v>184.0</c:v>
                </c:pt>
                <c:pt idx="45">
                  <c:v>185.0</c:v>
                </c:pt>
                <c:pt idx="46">
                  <c:v>186.0</c:v>
                </c:pt>
                <c:pt idx="47">
                  <c:v>187.0</c:v>
                </c:pt>
                <c:pt idx="48">
                  <c:v>188.0</c:v>
                </c:pt>
                <c:pt idx="49">
                  <c:v>189.0</c:v>
                </c:pt>
                <c:pt idx="50">
                  <c:v>190.0</c:v>
                </c:pt>
              </c:numCache>
            </c:numRef>
          </c:xVal>
          <c:yVal>
            <c:numRef>
              <c:f>'FGNb1_50mm_Befor Kr'!$L$19:$L$69</c:f>
              <c:numCache>
                <c:formatCode>General</c:formatCode>
                <c:ptCount val="51"/>
                <c:pt idx="0">
                  <c:v>0.126481249926868</c:v>
                </c:pt>
                <c:pt idx="1">
                  <c:v>0.16136562890489</c:v>
                </c:pt>
                <c:pt idx="2">
                  <c:v>0.2051867795572</c:v>
                </c:pt>
                <c:pt idx="3">
                  <c:v>0.260058595863569</c:v>
                </c:pt>
                <c:pt idx="4">
                  <c:v>0.328553246365889</c:v>
                </c:pt>
                <c:pt idx="5">
                  <c:v>0.413791375887266</c:v>
                </c:pt>
                <c:pt idx="6">
                  <c:v>0.519548227295429</c:v>
                </c:pt>
                <c:pt idx="7">
                  <c:v>0.650378159696819</c:v>
                </c:pt>
                <c:pt idx="8">
                  <c:v>0.811760370348135</c:v>
                </c:pt>
                <c:pt idx="9">
                  <c:v>1.010268994878312</c:v>
                </c:pt>
                <c:pt idx="10">
                  <c:v>1.253771167157794</c:v>
                </c:pt>
                <c:pt idx="11">
                  <c:v>1.55165706951492</c:v>
                </c:pt>
                <c:pt idx="12">
                  <c:v>1.91510649931058</c:v>
                </c:pt>
                <c:pt idx="13">
                  <c:v>2.357397022615668</c:v>
                </c:pt>
                <c:pt idx="14">
                  <c:v>2.894259383506113</c:v>
                </c:pt>
                <c:pt idx="15">
                  <c:v>3.544286492049338</c:v>
                </c:pt>
                <c:pt idx="16">
                  <c:v>4.329403029285054</c:v>
                </c:pt>
                <c:pt idx="17">
                  <c:v>5.275403487410491</c:v>
                </c:pt>
                <c:pt idx="18">
                  <c:v>6.412567312087132</c:v>
                </c:pt>
                <c:pt idx="19">
                  <c:v>7.77636073552662</c:v>
                </c:pt>
                <c:pt idx="20">
                  <c:v>9.408235888116738</c:v>
                </c:pt>
                <c:pt idx="21">
                  <c:v>11.35653885723711</c:v>
                </c:pt>
                <c:pt idx="22">
                  <c:v>13.6775395290815</c:v>
                </c:pt>
                <c:pt idx="23">
                  <c:v>16.43659730731973</c:v>
                </c:pt>
                <c:pt idx="24">
                  <c:v>19.7094781559048</c:v>
                </c:pt>
                <c:pt idx="25">
                  <c:v>23.58383986692422</c:v>
                </c:pt>
                <c:pt idx="26">
                  <c:v>28.16090401278523</c:v>
                </c:pt>
                <c:pt idx="27">
                  <c:v>33.55733470989722</c:v>
                </c:pt>
                <c:pt idx="28">
                  <c:v>39.9073461030755</c:v>
                </c:pt>
                <c:pt idx="29">
                  <c:v>47.36506238076702</c:v>
                </c:pt>
                <c:pt idx="30">
                  <c:v>56.1071561555685</c:v>
                </c:pt>
                <c:pt idx="31">
                  <c:v>66.33579319687448</c:v>
                </c:pt>
                <c:pt idx="32">
                  <c:v>78.28191378742495</c:v>
                </c:pt>
                <c:pt idx="33">
                  <c:v>92.20888339736255</c:v>
                </c:pt>
                <c:pt idx="34">
                  <c:v>108.4165479325123</c:v>
                </c:pt>
                <c:pt idx="35">
                  <c:v>127.2457315220809</c:v>
                </c:pt>
                <c:pt idx="36">
                  <c:v>149.0832176689224</c:v>
                </c:pt>
                <c:pt idx="37">
                  <c:v>174.3672575967481</c:v>
                </c:pt>
                <c:pt idx="38">
                  <c:v>203.5936527968992</c:v>
                </c:pt>
                <c:pt idx="39">
                  <c:v>237.3224621060116</c:v>
                </c:pt>
                <c:pt idx="40">
                  <c:v>276.185387138362</c:v>
                </c:pt>
                <c:pt idx="41">
                  <c:v>320.8938935559863</c:v>
                </c:pt>
                <c:pt idx="42">
                  <c:v>372.2481294884884</c:v>
                </c:pt>
                <c:pt idx="43">
                  <c:v>431.1467064154934</c:v>
                </c:pt>
                <c:pt idx="44">
                  <c:v>498.5974120000303</c:v>
                </c:pt>
                <c:pt idx="45">
                  <c:v>575.7289287129229</c:v>
                </c:pt>
                <c:pt idx="46">
                  <c:v>663.8036366178935</c:v>
                </c:pt>
                <c:pt idx="47">
                  <c:v>764.231583396183</c:v>
                </c:pt>
                <c:pt idx="48">
                  <c:v>878.5857095788468</c:v>
                </c:pt>
                <c:pt idx="49">
                  <c:v>1008.61842202518</c:v>
                </c:pt>
                <c:pt idx="50">
                  <c:v>1156.279613937417</c:v>
                </c:pt>
              </c:numCache>
            </c:numRef>
          </c:yVal>
        </c:ser>
        <c:ser>
          <c:idx val="2"/>
          <c:order val="2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FGNb1_40mm_berforeKr!$T$1:$AA$1</c:f>
              <c:numCache>
                <c:formatCode>General</c:formatCode>
                <c:ptCount val="8"/>
                <c:pt idx="0">
                  <c:v>120.0</c:v>
                </c:pt>
                <c:pt idx="1">
                  <c:v>130.0</c:v>
                </c:pt>
                <c:pt idx="2">
                  <c:v>140.0</c:v>
                </c:pt>
                <c:pt idx="3">
                  <c:v>150.0</c:v>
                </c:pt>
                <c:pt idx="4">
                  <c:v>160.0</c:v>
                </c:pt>
                <c:pt idx="5">
                  <c:v>170.0</c:v>
                </c:pt>
                <c:pt idx="6">
                  <c:v>180.0</c:v>
                </c:pt>
                <c:pt idx="7">
                  <c:v>185.0</c:v>
                </c:pt>
              </c:numCache>
            </c:numRef>
          </c:xVal>
          <c:yVal>
            <c:numRef>
              <c:f>FGNb1_40mm_berforeKr!$T$5:$AA$5</c:f>
              <c:numCache>
                <c:formatCode>General</c:formatCode>
                <c:ptCount val="8"/>
                <c:pt idx="0">
                  <c:v>-0.281297633587783</c:v>
                </c:pt>
                <c:pt idx="1">
                  <c:v>0.459162568807349</c:v>
                </c:pt>
                <c:pt idx="2">
                  <c:v>2.021586463414647</c:v>
                </c:pt>
                <c:pt idx="3">
                  <c:v>8.10982389705877</c:v>
                </c:pt>
                <c:pt idx="4">
                  <c:v>44.82518554913242</c:v>
                </c:pt>
                <c:pt idx="5">
                  <c:v>206.6143092783458</c:v>
                </c:pt>
                <c:pt idx="6">
                  <c:v>513.0145975443336</c:v>
                </c:pt>
                <c:pt idx="7">
                  <c:v>1052.89886597935</c:v>
                </c:pt>
              </c:numCache>
            </c:numRef>
          </c:yVal>
        </c:ser>
        <c:ser>
          <c:idx val="3"/>
          <c:order val="3"/>
          <c:tx>
            <c:v>40fit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FGNb1_40mm_berforeKr!$K$16:$K$81</c:f>
              <c:numCache>
                <c:formatCode>General</c:formatCode>
                <c:ptCount val="66"/>
                <c:pt idx="0">
                  <c:v>120.0</c:v>
                </c:pt>
                <c:pt idx="1">
                  <c:v>121.0</c:v>
                </c:pt>
                <c:pt idx="2">
                  <c:v>122.0</c:v>
                </c:pt>
                <c:pt idx="3">
                  <c:v>123.0</c:v>
                </c:pt>
                <c:pt idx="4">
                  <c:v>124.0</c:v>
                </c:pt>
                <c:pt idx="5">
                  <c:v>125.0</c:v>
                </c:pt>
                <c:pt idx="6">
                  <c:v>126.0</c:v>
                </c:pt>
                <c:pt idx="7">
                  <c:v>127.0</c:v>
                </c:pt>
                <c:pt idx="8">
                  <c:v>128.0</c:v>
                </c:pt>
                <c:pt idx="9">
                  <c:v>129.0</c:v>
                </c:pt>
                <c:pt idx="10">
                  <c:v>130.0</c:v>
                </c:pt>
                <c:pt idx="11">
                  <c:v>131.0</c:v>
                </c:pt>
                <c:pt idx="12">
                  <c:v>132.0</c:v>
                </c:pt>
                <c:pt idx="13">
                  <c:v>133.0</c:v>
                </c:pt>
                <c:pt idx="14">
                  <c:v>134.0</c:v>
                </c:pt>
                <c:pt idx="15">
                  <c:v>135.0</c:v>
                </c:pt>
                <c:pt idx="16">
                  <c:v>136.0</c:v>
                </c:pt>
                <c:pt idx="17">
                  <c:v>137.0</c:v>
                </c:pt>
                <c:pt idx="18">
                  <c:v>138.0</c:v>
                </c:pt>
                <c:pt idx="19">
                  <c:v>139.0</c:v>
                </c:pt>
                <c:pt idx="20">
                  <c:v>140.0</c:v>
                </c:pt>
                <c:pt idx="21">
                  <c:v>141.0</c:v>
                </c:pt>
                <c:pt idx="22">
                  <c:v>142.0</c:v>
                </c:pt>
                <c:pt idx="23">
                  <c:v>143.0</c:v>
                </c:pt>
                <c:pt idx="24">
                  <c:v>144.0</c:v>
                </c:pt>
                <c:pt idx="25">
                  <c:v>145.0</c:v>
                </c:pt>
                <c:pt idx="26">
                  <c:v>146.0</c:v>
                </c:pt>
                <c:pt idx="27">
                  <c:v>147.0</c:v>
                </c:pt>
                <c:pt idx="28">
                  <c:v>148.0</c:v>
                </c:pt>
                <c:pt idx="29">
                  <c:v>149.0</c:v>
                </c:pt>
                <c:pt idx="30">
                  <c:v>150.0</c:v>
                </c:pt>
                <c:pt idx="31">
                  <c:v>151.0</c:v>
                </c:pt>
                <c:pt idx="32">
                  <c:v>152.0</c:v>
                </c:pt>
                <c:pt idx="33">
                  <c:v>153.0</c:v>
                </c:pt>
                <c:pt idx="34">
                  <c:v>154.0</c:v>
                </c:pt>
                <c:pt idx="35">
                  <c:v>155.0</c:v>
                </c:pt>
                <c:pt idx="36">
                  <c:v>156.0</c:v>
                </c:pt>
                <c:pt idx="37">
                  <c:v>157.0</c:v>
                </c:pt>
                <c:pt idx="38">
                  <c:v>158.0</c:v>
                </c:pt>
                <c:pt idx="39">
                  <c:v>159.0</c:v>
                </c:pt>
                <c:pt idx="40">
                  <c:v>160.0</c:v>
                </c:pt>
                <c:pt idx="41">
                  <c:v>161.0</c:v>
                </c:pt>
                <c:pt idx="42">
                  <c:v>162.0</c:v>
                </c:pt>
                <c:pt idx="43">
                  <c:v>163.0</c:v>
                </c:pt>
                <c:pt idx="44">
                  <c:v>164.0</c:v>
                </c:pt>
                <c:pt idx="45">
                  <c:v>165.0</c:v>
                </c:pt>
                <c:pt idx="46">
                  <c:v>166.0</c:v>
                </c:pt>
                <c:pt idx="47">
                  <c:v>167.0</c:v>
                </c:pt>
                <c:pt idx="48">
                  <c:v>168.0</c:v>
                </c:pt>
                <c:pt idx="49">
                  <c:v>169.0</c:v>
                </c:pt>
                <c:pt idx="50">
                  <c:v>170.0</c:v>
                </c:pt>
                <c:pt idx="51">
                  <c:v>171.0</c:v>
                </c:pt>
                <c:pt idx="52">
                  <c:v>172.0</c:v>
                </c:pt>
                <c:pt idx="53">
                  <c:v>173.0</c:v>
                </c:pt>
                <c:pt idx="54">
                  <c:v>174.0</c:v>
                </c:pt>
                <c:pt idx="55">
                  <c:v>175.0</c:v>
                </c:pt>
                <c:pt idx="56">
                  <c:v>176.0</c:v>
                </c:pt>
                <c:pt idx="57">
                  <c:v>177.0</c:v>
                </c:pt>
                <c:pt idx="58">
                  <c:v>178.0</c:v>
                </c:pt>
                <c:pt idx="59">
                  <c:v>179.0</c:v>
                </c:pt>
                <c:pt idx="60">
                  <c:v>180.0</c:v>
                </c:pt>
                <c:pt idx="61">
                  <c:v>181.0</c:v>
                </c:pt>
                <c:pt idx="62">
                  <c:v>182.0</c:v>
                </c:pt>
                <c:pt idx="63">
                  <c:v>183.0</c:v>
                </c:pt>
                <c:pt idx="64">
                  <c:v>184.0</c:v>
                </c:pt>
                <c:pt idx="65">
                  <c:v>185.0</c:v>
                </c:pt>
              </c:numCache>
            </c:numRef>
          </c:xVal>
          <c:yVal>
            <c:numRef>
              <c:f>FGNb1_40mm_berforeKr!$L$16:$L$81</c:f>
              <c:numCache>
                <c:formatCode>General</c:formatCode>
                <c:ptCount val="66"/>
                <c:pt idx="0">
                  <c:v>0.0100472553492613</c:v>
                </c:pt>
                <c:pt idx="1">
                  <c:v>0.0131310521405381</c:v>
                </c:pt>
                <c:pt idx="2">
                  <c:v>0.0170885290098697</c:v>
                </c:pt>
                <c:pt idx="3">
                  <c:v>0.0221466208821312</c:v>
                </c:pt>
                <c:pt idx="4">
                  <c:v>0.0285858452419276</c:v>
                </c:pt>
                <c:pt idx="5">
                  <c:v>0.0367516757918371</c:v>
                </c:pt>
                <c:pt idx="6">
                  <c:v>0.0470680540876021</c:v>
                </c:pt>
                <c:pt idx="7">
                  <c:v>0.0600533874508712</c:v>
                </c:pt>
                <c:pt idx="8">
                  <c:v>0.0763394290007301</c:v>
                </c:pt>
                <c:pt idx="9">
                  <c:v>0.0966934883010729</c:v>
                </c:pt>
                <c:pt idx="10">
                  <c:v>0.122044479267776</c:v>
                </c:pt>
                <c:pt idx="11">
                  <c:v>0.153513376002685</c:v>
                </c:pt>
                <c:pt idx="12">
                  <c:v>0.192448717513166</c:v>
                </c:pt>
                <c:pt idx="13">
                  <c:v>0.240467879234998</c:v>
                </c:pt>
                <c:pt idx="14">
                  <c:v>0.29950491330519</c:v>
                </c:pt>
                <c:pt idx="15">
                  <c:v>0.371865851034743</c:v>
                </c:pt>
                <c:pt idx="16">
                  <c:v>0.460292460414377</c:v>
                </c:pt>
                <c:pt idx="17">
                  <c:v>0.568035559151676</c:v>
                </c:pt>
                <c:pt idx="18">
                  <c:v>0.69893910008479</c:v>
                </c:pt>
                <c:pt idx="19">
                  <c:v>0.857536371238026</c:v>
                </c:pt>
                <c:pt idx="20">
                  <c:v>1.049159787661956</c:v>
                </c:pt>
                <c:pt idx="21">
                  <c:v>1.280065896907133</c:v>
                </c:pt>
                <c:pt idx="22">
                  <c:v>1.55757737487535</c:v>
                </c:pt>
                <c:pt idx="23">
                  <c:v>1.89024395421808</c:v>
                </c:pt>
                <c:pt idx="24">
                  <c:v>2.288024403733077</c:v>
                </c:pt>
                <c:pt idx="25">
                  <c:v>2.76249186465089</c:v>
                </c:pt>
                <c:pt idx="26">
                  <c:v>3.327065048584158</c:v>
                </c:pt>
                <c:pt idx="27">
                  <c:v>3.997268012489961</c:v>
                </c:pt>
                <c:pt idx="28">
                  <c:v>4.79102144849717</c:v>
                </c:pt>
                <c:pt idx="29">
                  <c:v>5.728968661075688</c:v>
                </c:pt>
                <c:pt idx="30">
                  <c:v>6.834839650941154</c:v>
                </c:pt>
                <c:pt idx="31">
                  <c:v>8.13585698442858</c:v>
                </c:pt>
                <c:pt idx="32">
                  <c:v>9.663187398935557</c:v>
                </c:pt>
                <c:pt idx="33">
                  <c:v>11.45244337948682</c:v>
                </c:pt>
                <c:pt idx="34">
                  <c:v>13.54423923853737</c:v>
                </c:pt>
                <c:pt idx="35">
                  <c:v>15.98480654079411</c:v>
                </c:pt>
                <c:pt idx="36">
                  <c:v>18.82667403703768</c:v>
                </c:pt>
                <c:pt idx="37">
                  <c:v>22.12941760558264</c:v>
                </c:pt>
                <c:pt idx="38">
                  <c:v>25.96048604696829</c:v>
                </c:pt>
                <c:pt idx="39">
                  <c:v>30.39610893656726</c:v>
                </c:pt>
                <c:pt idx="40">
                  <c:v>35.52229311078681</c:v>
                </c:pt>
                <c:pt idx="41">
                  <c:v>41.43591474517538</c:v>
                </c:pt>
                <c:pt idx="42">
                  <c:v>48.24591437670617</c:v>
                </c:pt>
                <c:pt idx="43">
                  <c:v>56.07460262745283</c:v>
                </c:pt>
                <c:pt idx="44">
                  <c:v>65.05908480239054</c:v>
                </c:pt>
                <c:pt idx="45">
                  <c:v>75.35281295973463</c:v>
                </c:pt>
                <c:pt idx="46">
                  <c:v>87.12727448756818</c:v>
                </c:pt>
                <c:pt idx="47">
                  <c:v>100.5738266649974</c:v>
                </c:pt>
                <c:pt idx="48">
                  <c:v>115.9056871391864</c:v>
                </c:pt>
                <c:pt idx="49">
                  <c:v>133.360090710701</c:v>
                </c:pt>
                <c:pt idx="50">
                  <c:v>153.2006232880721</c:v>
                </c:pt>
                <c:pt idx="51">
                  <c:v>175.7197443476808</c:v>
                </c:pt>
                <c:pt idx="52">
                  <c:v>201.2415097162468</c:v>
                </c:pt>
                <c:pt idx="53">
                  <c:v>230.1245069797027</c:v>
                </c:pt>
                <c:pt idx="54">
                  <c:v>262.7650163132302</c:v>
                </c:pt>
                <c:pt idx="55">
                  <c:v>299.6004100220027</c:v>
                </c:pt>
                <c:pt idx="56">
                  <c:v>341.1128045798682</c:v>
                </c:pt>
                <c:pt idx="57">
                  <c:v>387.8329794529718</c:v>
                </c:pt>
                <c:pt idx="58">
                  <c:v>440.3445774964391</c:v>
                </c:pt>
                <c:pt idx="59">
                  <c:v>499.2886022135307</c:v>
                </c:pt>
                <c:pt idx="60">
                  <c:v>565.3682276677879</c:v>
                </c:pt>
                <c:pt idx="61">
                  <c:v>639.3539373380346</c:v>
                </c:pt>
                <c:pt idx="62">
                  <c:v>722.0890087034364</c:v>
                </c:pt>
                <c:pt idx="63">
                  <c:v>814.4953608397526</c:v>
                </c:pt>
                <c:pt idx="64">
                  <c:v>917.5797827977575</c:v>
                </c:pt>
                <c:pt idx="65">
                  <c:v>1032.440561019613</c:v>
                </c:pt>
              </c:numCache>
            </c:numRef>
          </c:yVal>
        </c:ser>
        <c:ser>
          <c:idx val="4"/>
          <c:order val="4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FGNb1_30mm_beforeKr!$S$1:$AD$1</c:f>
              <c:numCache>
                <c:formatCode>General</c:formatCode>
                <c:ptCount val="12"/>
                <c:pt idx="0">
                  <c:v>110.0</c:v>
                </c:pt>
                <c:pt idx="1">
                  <c:v>120.0</c:v>
                </c:pt>
                <c:pt idx="2">
                  <c:v>130.0</c:v>
                </c:pt>
                <c:pt idx="3">
                  <c:v>140.0</c:v>
                </c:pt>
                <c:pt idx="4">
                  <c:v>150.0</c:v>
                </c:pt>
                <c:pt idx="5">
                  <c:v>160.0</c:v>
                </c:pt>
                <c:pt idx="6">
                  <c:v>170.0</c:v>
                </c:pt>
                <c:pt idx="7">
                  <c:v>175.0</c:v>
                </c:pt>
                <c:pt idx="8">
                  <c:v>180.0</c:v>
                </c:pt>
              </c:numCache>
            </c:numRef>
          </c:xVal>
          <c:yVal>
            <c:numRef>
              <c:f>FGNb1_30mm_beforeKr!$S$5:$AD$5</c:f>
              <c:numCache>
                <c:formatCode>General</c:formatCode>
                <c:ptCount val="12"/>
                <c:pt idx="0">
                  <c:v>0.0941058064516131</c:v>
                </c:pt>
                <c:pt idx="1">
                  <c:v>-1.879854320987653</c:v>
                </c:pt>
                <c:pt idx="2">
                  <c:v>0.392850431654663</c:v>
                </c:pt>
                <c:pt idx="3">
                  <c:v>1.057494736841952</c:v>
                </c:pt>
                <c:pt idx="4">
                  <c:v>21.60761785714259</c:v>
                </c:pt>
                <c:pt idx="5">
                  <c:v>120.6774625850316</c:v>
                </c:pt>
                <c:pt idx="6">
                  <c:v>314.7364155844095</c:v>
                </c:pt>
                <c:pt idx="7">
                  <c:v>592.7524705882306</c:v>
                </c:pt>
                <c:pt idx="8">
                  <c:v>892.6730841121358</c:v>
                </c:pt>
              </c:numCache>
            </c:numRef>
          </c:yVal>
        </c:ser>
        <c:ser>
          <c:idx val="5"/>
          <c:order val="5"/>
          <c:tx>
            <c:v>30fit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FGNb1_30mm_beforeKr!$K$15:$K$85</c:f>
              <c:numCache>
                <c:formatCode>General</c:formatCode>
                <c:ptCount val="71"/>
                <c:pt idx="0">
                  <c:v>110.0</c:v>
                </c:pt>
                <c:pt idx="1">
                  <c:v>111.0</c:v>
                </c:pt>
                <c:pt idx="2">
                  <c:v>112.0</c:v>
                </c:pt>
                <c:pt idx="3">
                  <c:v>113.0</c:v>
                </c:pt>
                <c:pt idx="4">
                  <c:v>114.0</c:v>
                </c:pt>
                <c:pt idx="5">
                  <c:v>115.0</c:v>
                </c:pt>
                <c:pt idx="6">
                  <c:v>116.0</c:v>
                </c:pt>
                <c:pt idx="7">
                  <c:v>117.0</c:v>
                </c:pt>
                <c:pt idx="8">
                  <c:v>118.0</c:v>
                </c:pt>
                <c:pt idx="9">
                  <c:v>119.0</c:v>
                </c:pt>
                <c:pt idx="10">
                  <c:v>120.0</c:v>
                </c:pt>
                <c:pt idx="11">
                  <c:v>121.0</c:v>
                </c:pt>
                <c:pt idx="12">
                  <c:v>122.0</c:v>
                </c:pt>
                <c:pt idx="13">
                  <c:v>123.0</c:v>
                </c:pt>
                <c:pt idx="14">
                  <c:v>124.0</c:v>
                </c:pt>
                <c:pt idx="15">
                  <c:v>125.0</c:v>
                </c:pt>
                <c:pt idx="16">
                  <c:v>126.0</c:v>
                </c:pt>
                <c:pt idx="17">
                  <c:v>127.0</c:v>
                </c:pt>
                <c:pt idx="18">
                  <c:v>128.0</c:v>
                </c:pt>
                <c:pt idx="19">
                  <c:v>129.0</c:v>
                </c:pt>
                <c:pt idx="20">
                  <c:v>130.0</c:v>
                </c:pt>
                <c:pt idx="21">
                  <c:v>131.0</c:v>
                </c:pt>
                <c:pt idx="22">
                  <c:v>132.0</c:v>
                </c:pt>
                <c:pt idx="23">
                  <c:v>133.0</c:v>
                </c:pt>
                <c:pt idx="24">
                  <c:v>134.0</c:v>
                </c:pt>
                <c:pt idx="25">
                  <c:v>135.0</c:v>
                </c:pt>
                <c:pt idx="26">
                  <c:v>136.0</c:v>
                </c:pt>
                <c:pt idx="27">
                  <c:v>137.0</c:v>
                </c:pt>
                <c:pt idx="28">
                  <c:v>138.0</c:v>
                </c:pt>
                <c:pt idx="29">
                  <c:v>139.0</c:v>
                </c:pt>
                <c:pt idx="30">
                  <c:v>140.0</c:v>
                </c:pt>
                <c:pt idx="31">
                  <c:v>141.0</c:v>
                </c:pt>
                <c:pt idx="32">
                  <c:v>142.0</c:v>
                </c:pt>
                <c:pt idx="33">
                  <c:v>143.0</c:v>
                </c:pt>
                <c:pt idx="34">
                  <c:v>144.0</c:v>
                </c:pt>
                <c:pt idx="35">
                  <c:v>145.0</c:v>
                </c:pt>
                <c:pt idx="36">
                  <c:v>146.0</c:v>
                </c:pt>
                <c:pt idx="37">
                  <c:v>147.0</c:v>
                </c:pt>
                <c:pt idx="38">
                  <c:v>148.0</c:v>
                </c:pt>
                <c:pt idx="39">
                  <c:v>149.0</c:v>
                </c:pt>
                <c:pt idx="40">
                  <c:v>150.0</c:v>
                </c:pt>
                <c:pt idx="41">
                  <c:v>151.0</c:v>
                </c:pt>
                <c:pt idx="42">
                  <c:v>152.0</c:v>
                </c:pt>
                <c:pt idx="43">
                  <c:v>153.0</c:v>
                </c:pt>
                <c:pt idx="44">
                  <c:v>154.0</c:v>
                </c:pt>
                <c:pt idx="45">
                  <c:v>155.0</c:v>
                </c:pt>
                <c:pt idx="46">
                  <c:v>156.0</c:v>
                </c:pt>
                <c:pt idx="47">
                  <c:v>157.0</c:v>
                </c:pt>
                <c:pt idx="48">
                  <c:v>158.0</c:v>
                </c:pt>
                <c:pt idx="49">
                  <c:v>159.0</c:v>
                </c:pt>
                <c:pt idx="50">
                  <c:v>160.0</c:v>
                </c:pt>
                <c:pt idx="51">
                  <c:v>161.0</c:v>
                </c:pt>
                <c:pt idx="52">
                  <c:v>162.0</c:v>
                </c:pt>
                <c:pt idx="53">
                  <c:v>163.0</c:v>
                </c:pt>
                <c:pt idx="54">
                  <c:v>164.0</c:v>
                </c:pt>
                <c:pt idx="55">
                  <c:v>165.0</c:v>
                </c:pt>
                <c:pt idx="56">
                  <c:v>166.0</c:v>
                </c:pt>
                <c:pt idx="57">
                  <c:v>167.0</c:v>
                </c:pt>
                <c:pt idx="58">
                  <c:v>168.0</c:v>
                </c:pt>
                <c:pt idx="59">
                  <c:v>169.0</c:v>
                </c:pt>
                <c:pt idx="60">
                  <c:v>170.0</c:v>
                </c:pt>
                <c:pt idx="61">
                  <c:v>171.0</c:v>
                </c:pt>
                <c:pt idx="62">
                  <c:v>172.0</c:v>
                </c:pt>
                <c:pt idx="63">
                  <c:v>173.0</c:v>
                </c:pt>
                <c:pt idx="64">
                  <c:v>174.0</c:v>
                </c:pt>
                <c:pt idx="65">
                  <c:v>175.0</c:v>
                </c:pt>
                <c:pt idx="66">
                  <c:v>176.0</c:v>
                </c:pt>
                <c:pt idx="67">
                  <c:v>177.0</c:v>
                </c:pt>
                <c:pt idx="68">
                  <c:v>178.0</c:v>
                </c:pt>
                <c:pt idx="69">
                  <c:v>179.0</c:v>
                </c:pt>
                <c:pt idx="70">
                  <c:v>180.0</c:v>
                </c:pt>
              </c:numCache>
            </c:numRef>
          </c:xVal>
          <c:yVal>
            <c:numRef>
              <c:f>FGNb1_30mm_beforeKr!$L$15:$L$85</c:f>
              <c:numCache>
                <c:formatCode>General</c:formatCode>
                <c:ptCount val="71"/>
                <c:pt idx="0">
                  <c:v>0.034762125891492</c:v>
                </c:pt>
                <c:pt idx="1">
                  <c:v>0.0437807111463907</c:v>
                </c:pt>
                <c:pt idx="2">
                  <c:v>0.054921235400679</c:v>
                </c:pt>
                <c:pt idx="3">
                  <c:v>0.0686315496225666</c:v>
                </c:pt>
                <c:pt idx="4">
                  <c:v>0.0854430579787571</c:v>
                </c:pt>
                <c:pt idx="5">
                  <c:v>0.105984213653538</c:v>
                </c:pt>
                <c:pt idx="6">
                  <c:v>0.130995842921427</c:v>
                </c:pt>
                <c:pt idx="7">
                  <c:v>0.161348494058842</c:v>
                </c:pt>
                <c:pt idx="8">
                  <c:v>0.19806202256464</c:v>
                </c:pt>
                <c:pt idx="9">
                  <c:v>0.242327639544239</c:v>
                </c:pt>
                <c:pt idx="10">
                  <c:v>0.295532665962451</c:v>
                </c:pt>
                <c:pt idx="11">
                  <c:v>0.359288251746895</c:v>
                </c:pt>
                <c:pt idx="12">
                  <c:v>0.435460335384562</c:v>
                </c:pt>
                <c:pt idx="13">
                  <c:v>0.526204136652191</c:v>
                </c:pt>
                <c:pt idx="14">
                  <c:v>0.634002492407705</c:v>
                </c:pt>
                <c:pt idx="15">
                  <c:v>0.761708362892081</c:v>
                </c:pt>
                <c:pt idx="16">
                  <c:v>0.912591853693954</c:v>
                </c:pt>
                <c:pt idx="17">
                  <c:v>1.09039211635523</c:v>
                </c:pt>
                <c:pt idx="18">
                  <c:v>1.29937450848548</c:v>
                </c:pt>
                <c:pt idx="19">
                  <c:v>1.544393412144265</c:v>
                </c:pt>
                <c:pt idx="20">
                  <c:v>1.830961127081365</c:v>
                </c:pt>
                <c:pt idx="21">
                  <c:v>2.165323273130585</c:v>
                </c:pt>
                <c:pt idx="22">
                  <c:v>2.554541153569398</c:v>
                </c:pt>
                <c:pt idx="23">
                  <c:v>3.00658154851854</c:v>
                </c:pt>
                <c:pt idx="24">
                  <c:v>3.530414424397874</c:v>
                </c:pt>
                <c:pt idx="25">
                  <c:v>4.136119062012832</c:v>
                </c:pt>
                <c:pt idx="26">
                  <c:v>4.83499912195479</c:v>
                </c:pt>
                <c:pt idx="27">
                  <c:v>5.639707181596243</c:v>
                </c:pt>
                <c:pt idx="28">
                  <c:v>6.564379292985306</c:v>
                </c:pt>
                <c:pt idx="29">
                  <c:v>7.624780125333705</c:v>
                </c:pt>
                <c:pt idx="30">
                  <c:v>8.83845926948962</c:v>
                </c:pt>
                <c:pt idx="31">
                  <c:v>10.22491929473471</c:v>
                </c:pt>
                <c:pt idx="32">
                  <c:v>11.80579616039135</c:v>
                </c:pt>
                <c:pt idx="33">
                  <c:v>13.60505259601596</c:v>
                </c:pt>
                <c:pt idx="34">
                  <c:v>15.64918507434512</c:v>
                </c:pt>
                <c:pt idx="35">
                  <c:v>17.96744501060232</c:v>
                </c:pt>
                <c:pt idx="36">
                  <c:v>20.59207483022271</c:v>
                </c:pt>
                <c:pt idx="37">
                  <c:v>23.55855955447949</c:v>
                </c:pt>
                <c:pt idx="38">
                  <c:v>26.90589455984877</c:v>
                </c:pt>
                <c:pt idx="39">
                  <c:v>30.67687017221784</c:v>
                </c:pt>
                <c:pt idx="40">
                  <c:v>34.91837376117456</c:v>
                </c:pt>
                <c:pt idx="41">
                  <c:v>39.68171000261044</c:v>
                </c:pt>
                <c:pt idx="42">
                  <c:v>45.02293997968682</c:v>
                </c:pt>
                <c:pt idx="43">
                  <c:v>51.00323979285255</c:v>
                </c:pt>
                <c:pt idx="44">
                  <c:v>57.68927934903521</c:v>
                </c:pt>
                <c:pt idx="45">
                  <c:v>65.15362199836083</c:v>
                </c:pt>
                <c:pt idx="46">
                  <c:v>73.47514568376643</c:v>
                </c:pt>
                <c:pt idx="47">
                  <c:v>82.73948626468051</c:v>
                </c:pt>
                <c:pt idx="48">
                  <c:v>93.0395036705255</c:v>
                </c:pt>
                <c:pt idx="49">
                  <c:v>104.4757715331833</c:v>
                </c:pt>
                <c:pt idx="50">
                  <c:v>117.1570909397483</c:v>
                </c:pt>
                <c:pt idx="51">
                  <c:v>131.201028937881</c:v>
                </c:pt>
                <c:pt idx="52">
                  <c:v>146.7344824159211</c:v>
                </c:pt>
                <c:pt idx="53">
                  <c:v>163.8942679685736</c:v>
                </c:pt>
                <c:pt idx="54">
                  <c:v>182.8277383465418</c:v>
                </c:pt>
                <c:pt idx="55">
                  <c:v>203.6934260749221</c:v>
                </c:pt>
                <c:pt idx="56">
                  <c:v>226.6617148105372</c:v>
                </c:pt>
                <c:pt idx="57">
                  <c:v>251.9155389927002</c:v>
                </c:pt>
                <c:pt idx="58">
                  <c:v>279.6511123252092</c:v>
                </c:pt>
                <c:pt idx="59">
                  <c:v>310.0786856096935</c:v>
                </c:pt>
                <c:pt idx="60">
                  <c:v>343.4233344318028</c:v>
                </c:pt>
                <c:pt idx="61">
                  <c:v>379.9257771822236</c:v>
                </c:pt>
                <c:pt idx="62">
                  <c:v>419.843223874073</c:v>
                </c:pt>
                <c:pt idx="63">
                  <c:v>463.4502561970605</c:v>
                </c:pt>
                <c:pt idx="64">
                  <c:v>511.0397392267699</c:v>
                </c:pt>
                <c:pt idx="65">
                  <c:v>562.9237651846819</c:v>
                </c:pt>
                <c:pt idx="66">
                  <c:v>619.4346296211619</c:v>
                </c:pt>
                <c:pt idx="67">
                  <c:v>680.9258403695455</c:v>
                </c:pt>
                <c:pt idx="68">
                  <c:v>747.773159594798</c:v>
                </c:pt>
                <c:pt idx="69">
                  <c:v>820.3756792350131</c:v>
                </c:pt>
                <c:pt idx="70">
                  <c:v>899.156930108276</c:v>
                </c:pt>
              </c:numCache>
            </c:numRef>
          </c:yVal>
        </c:ser>
        <c:ser>
          <c:idx val="6"/>
          <c:order val="6"/>
          <c:tx>
            <c:v>20mm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FGNb1_20mm_beforeKr!$T$1:$Z$1</c:f>
              <c:numCache>
                <c:formatCode>General</c:formatCode>
                <c:ptCount val="7"/>
                <c:pt idx="0">
                  <c:v>110.0</c:v>
                </c:pt>
                <c:pt idx="1">
                  <c:v>120.0</c:v>
                </c:pt>
                <c:pt idx="2">
                  <c:v>130.0</c:v>
                </c:pt>
                <c:pt idx="3">
                  <c:v>140.0</c:v>
                </c:pt>
                <c:pt idx="4">
                  <c:v>150.0</c:v>
                </c:pt>
                <c:pt idx="5">
                  <c:v>160.0</c:v>
                </c:pt>
                <c:pt idx="6">
                  <c:v>170.0</c:v>
                </c:pt>
              </c:numCache>
            </c:numRef>
          </c:xVal>
          <c:yVal>
            <c:numRef>
              <c:f>FGNb1_20mm_beforeKr!$T$5:$Z$5</c:f>
              <c:numCache>
                <c:formatCode>General</c:formatCode>
                <c:ptCount val="7"/>
                <c:pt idx="0">
                  <c:v>-1.320180588235291</c:v>
                </c:pt>
                <c:pt idx="1">
                  <c:v>0.307288157894704</c:v>
                </c:pt>
                <c:pt idx="2">
                  <c:v>-8.47023500000002</c:v>
                </c:pt>
                <c:pt idx="3">
                  <c:v>20.77080886075906</c:v>
                </c:pt>
                <c:pt idx="4">
                  <c:v>96.75180555555285</c:v>
                </c:pt>
                <c:pt idx="5">
                  <c:v>328.0569999999962</c:v>
                </c:pt>
                <c:pt idx="6">
                  <c:v>1052.295927835027</c:v>
                </c:pt>
              </c:numCache>
            </c:numRef>
          </c:yVal>
        </c:ser>
        <c:ser>
          <c:idx val="7"/>
          <c:order val="7"/>
          <c:tx>
            <c:v>20fit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FGNb1_20mm_beforeKr!$J$15:$J$75</c:f>
              <c:numCache>
                <c:formatCode>General</c:formatCode>
                <c:ptCount val="61"/>
                <c:pt idx="0">
                  <c:v>110.0</c:v>
                </c:pt>
                <c:pt idx="1">
                  <c:v>111.0</c:v>
                </c:pt>
                <c:pt idx="2">
                  <c:v>112.0</c:v>
                </c:pt>
                <c:pt idx="3">
                  <c:v>113.0</c:v>
                </c:pt>
                <c:pt idx="4">
                  <c:v>114.0</c:v>
                </c:pt>
                <c:pt idx="5">
                  <c:v>115.0</c:v>
                </c:pt>
                <c:pt idx="6">
                  <c:v>116.0</c:v>
                </c:pt>
                <c:pt idx="7">
                  <c:v>117.0</c:v>
                </c:pt>
                <c:pt idx="8">
                  <c:v>118.0</c:v>
                </c:pt>
                <c:pt idx="9">
                  <c:v>119.0</c:v>
                </c:pt>
                <c:pt idx="10">
                  <c:v>120.0</c:v>
                </c:pt>
                <c:pt idx="11">
                  <c:v>121.0</c:v>
                </c:pt>
                <c:pt idx="12">
                  <c:v>122.0</c:v>
                </c:pt>
                <c:pt idx="13">
                  <c:v>123.0</c:v>
                </c:pt>
                <c:pt idx="14">
                  <c:v>124.0</c:v>
                </c:pt>
                <c:pt idx="15">
                  <c:v>125.0</c:v>
                </c:pt>
                <c:pt idx="16">
                  <c:v>126.0</c:v>
                </c:pt>
                <c:pt idx="17">
                  <c:v>127.0</c:v>
                </c:pt>
                <c:pt idx="18">
                  <c:v>128.0</c:v>
                </c:pt>
                <c:pt idx="19">
                  <c:v>129.0</c:v>
                </c:pt>
                <c:pt idx="20">
                  <c:v>130.0</c:v>
                </c:pt>
                <c:pt idx="21">
                  <c:v>131.0</c:v>
                </c:pt>
                <c:pt idx="22">
                  <c:v>132.0</c:v>
                </c:pt>
                <c:pt idx="23">
                  <c:v>133.0</c:v>
                </c:pt>
                <c:pt idx="24">
                  <c:v>134.0</c:v>
                </c:pt>
                <c:pt idx="25">
                  <c:v>135.0</c:v>
                </c:pt>
                <c:pt idx="26">
                  <c:v>136.0</c:v>
                </c:pt>
                <c:pt idx="27">
                  <c:v>137.0</c:v>
                </c:pt>
                <c:pt idx="28">
                  <c:v>138.0</c:v>
                </c:pt>
                <c:pt idx="29">
                  <c:v>139.0</c:v>
                </c:pt>
                <c:pt idx="30">
                  <c:v>140.0</c:v>
                </c:pt>
                <c:pt idx="31">
                  <c:v>141.0</c:v>
                </c:pt>
                <c:pt idx="32">
                  <c:v>142.0</c:v>
                </c:pt>
                <c:pt idx="33">
                  <c:v>143.0</c:v>
                </c:pt>
                <c:pt idx="34">
                  <c:v>144.0</c:v>
                </c:pt>
                <c:pt idx="35">
                  <c:v>145.0</c:v>
                </c:pt>
                <c:pt idx="36">
                  <c:v>146.0</c:v>
                </c:pt>
                <c:pt idx="37">
                  <c:v>147.0</c:v>
                </c:pt>
                <c:pt idx="38">
                  <c:v>148.0</c:v>
                </c:pt>
                <c:pt idx="39">
                  <c:v>149.0</c:v>
                </c:pt>
                <c:pt idx="40">
                  <c:v>150.0</c:v>
                </c:pt>
                <c:pt idx="41">
                  <c:v>151.0</c:v>
                </c:pt>
                <c:pt idx="42">
                  <c:v>152.0</c:v>
                </c:pt>
                <c:pt idx="43">
                  <c:v>153.0</c:v>
                </c:pt>
                <c:pt idx="44">
                  <c:v>154.0</c:v>
                </c:pt>
                <c:pt idx="45">
                  <c:v>155.0</c:v>
                </c:pt>
                <c:pt idx="46">
                  <c:v>156.0</c:v>
                </c:pt>
                <c:pt idx="47">
                  <c:v>157.0</c:v>
                </c:pt>
                <c:pt idx="48">
                  <c:v>158.0</c:v>
                </c:pt>
                <c:pt idx="49">
                  <c:v>159.0</c:v>
                </c:pt>
                <c:pt idx="50">
                  <c:v>160.0</c:v>
                </c:pt>
                <c:pt idx="51">
                  <c:v>161.0</c:v>
                </c:pt>
                <c:pt idx="52">
                  <c:v>162.0</c:v>
                </c:pt>
                <c:pt idx="53">
                  <c:v>163.0</c:v>
                </c:pt>
                <c:pt idx="54">
                  <c:v>164.0</c:v>
                </c:pt>
                <c:pt idx="55">
                  <c:v>165.0</c:v>
                </c:pt>
                <c:pt idx="56">
                  <c:v>166.0</c:v>
                </c:pt>
                <c:pt idx="57">
                  <c:v>167.0</c:v>
                </c:pt>
                <c:pt idx="58">
                  <c:v>168.0</c:v>
                </c:pt>
                <c:pt idx="59">
                  <c:v>169.0</c:v>
                </c:pt>
                <c:pt idx="60">
                  <c:v>170.0</c:v>
                </c:pt>
              </c:numCache>
            </c:numRef>
          </c:xVal>
          <c:yVal>
            <c:numRef>
              <c:f>FGNb1_20mm_beforeKr!$K$15:$K$75</c:f>
              <c:numCache>
                <c:formatCode>General</c:formatCode>
                <c:ptCount val="61"/>
                <c:pt idx="0">
                  <c:v>0.0540730903771274</c:v>
                </c:pt>
                <c:pt idx="1">
                  <c:v>0.0692892378739623</c:v>
                </c:pt>
                <c:pt idx="2">
                  <c:v>0.0884091686830657</c:v>
                </c:pt>
                <c:pt idx="3">
                  <c:v>0.112337391836583</c:v>
                </c:pt>
                <c:pt idx="4">
                  <c:v>0.142165349819177</c:v>
                </c:pt>
                <c:pt idx="5">
                  <c:v>0.179205294167893</c:v>
                </c:pt>
                <c:pt idx="6">
                  <c:v>0.225029410765576</c:v>
                </c:pt>
                <c:pt idx="7">
                  <c:v>0.281514862932677</c:v>
                </c:pt>
                <c:pt idx="8">
                  <c:v>0.350895485065986</c:v>
                </c:pt>
                <c:pt idx="9">
                  <c:v>0.435820928088328</c:v>
                </c:pt>
                <c:pt idx="10">
                  <c:v>0.539424130364014</c:v>
                </c:pt>
                <c:pt idx="11">
                  <c:v>0.66539806398432</c:v>
                </c:pt>
                <c:pt idx="12">
                  <c:v>0.818082786396949</c:v>
                </c:pt>
                <c:pt idx="13">
                  <c:v>1.002563911183535</c:v>
                </c:pt>
                <c:pt idx="14">
                  <c:v>1.22478369929753</c:v>
                </c:pt>
                <c:pt idx="15">
                  <c:v>1.49166606315716</c:v>
                </c:pt>
                <c:pt idx="16">
                  <c:v>1.811256870517551</c:v>
                </c:pt>
                <c:pt idx="17">
                  <c:v>2.192881032874115</c:v>
                </c:pt>
                <c:pt idx="18">
                  <c:v>2.64731796410566</c:v>
                </c:pt>
                <c:pt idx="19">
                  <c:v>3.186997098957675</c:v>
                </c:pt>
                <c:pt idx="20">
                  <c:v>3.826215267583094</c:v>
                </c:pt>
                <c:pt idx="21">
                  <c:v>4.58137783146551</c:v>
                </c:pt>
                <c:pt idx="22">
                  <c:v>5.471265597399092</c:v>
                </c:pt>
                <c:pt idx="23">
                  <c:v>6.517329639519859</c:v>
                </c:pt>
                <c:pt idx="24">
                  <c:v>7.744016274390105</c:v>
                </c:pt>
                <c:pt idx="25">
                  <c:v>9.17912455052995</c:v>
                </c:pt>
                <c:pt idx="26">
                  <c:v>10.85419873125322</c:v>
                </c:pt>
                <c:pt idx="27">
                  <c:v>12.80495836787129</c:v>
                </c:pt>
                <c:pt idx="28">
                  <c:v>15.07176867893815</c:v>
                </c:pt>
                <c:pt idx="29">
                  <c:v>17.70015406988101</c:v>
                </c:pt>
                <c:pt idx="30">
                  <c:v>20.74135774572747</c:v>
                </c:pt>
                <c:pt idx="31">
                  <c:v>24.25295048735382</c:v>
                </c:pt>
                <c:pt idx="32">
                  <c:v>28.29949177836178</c:v>
                </c:pt>
                <c:pt idx="33">
                  <c:v>32.95324658498292</c:v>
                </c:pt>
                <c:pt idx="34">
                  <c:v>38.29496120493732</c:v>
                </c:pt>
                <c:pt idx="35">
                  <c:v>44.41470171256758</c:v>
                </c:pt>
                <c:pt idx="36">
                  <c:v>51.41275863646902</c:v>
                </c:pt>
                <c:pt idx="37">
                  <c:v>59.40062161186394</c:v>
                </c:pt>
                <c:pt idx="38">
                  <c:v>68.50202785280146</c:v>
                </c:pt>
                <c:pt idx="39">
                  <c:v>78.85408838849503</c:v>
                </c:pt>
                <c:pt idx="40">
                  <c:v>90.60849610346717</c:v>
                </c:pt>
                <c:pt idx="41">
                  <c:v>103.9328197122645</c:v>
                </c:pt>
                <c:pt idx="42">
                  <c:v>119.0118878860466</c:v>
                </c:pt>
                <c:pt idx="43">
                  <c:v>136.0492678300344</c:v>
                </c:pt>
                <c:pt idx="44">
                  <c:v>155.268842687298</c:v>
                </c:pt>
                <c:pt idx="45">
                  <c:v>176.9164922154483</c:v>
                </c:pt>
                <c:pt idx="46">
                  <c:v>201.2618812481684</c:v>
                </c:pt>
                <c:pt idx="47">
                  <c:v>228.6003605128996</c:v>
                </c:pt>
                <c:pt idx="48">
                  <c:v>259.25498442927</c:v>
                </c:pt>
                <c:pt idx="49">
                  <c:v>293.5786505596637</c:v>
                </c:pt>
                <c:pt idx="50">
                  <c:v>331.9563654235769</c:v>
                </c:pt>
                <c:pt idx="51">
                  <c:v>374.8076414209173</c:v>
                </c:pt>
                <c:pt idx="52">
                  <c:v>422.589029635914</c:v>
                </c:pt>
                <c:pt idx="53">
                  <c:v>475.7967933129216</c:v>
                </c:pt>
                <c:pt idx="54">
                  <c:v>534.9697268076128</c:v>
                </c:pt>
                <c:pt idx="55">
                  <c:v>600.6921248222676</c:v>
                </c:pt>
                <c:pt idx="56">
                  <c:v>673.5969067315198</c:v>
                </c:pt>
                <c:pt idx="57">
                  <c:v>754.368900795276</c:v>
                </c:pt>
                <c:pt idx="58">
                  <c:v>843.7482930385325</c:v>
                </c:pt>
                <c:pt idx="59">
                  <c:v>942.5342455530804</c:v>
                </c:pt>
                <c:pt idx="60">
                  <c:v>1051.588688944355</c:v>
                </c:pt>
              </c:numCache>
            </c:numRef>
          </c:yVal>
        </c:ser>
        <c:ser>
          <c:idx val="8"/>
          <c:order val="8"/>
          <c:tx>
            <c:v>50mm</c:v>
          </c:tx>
          <c:spPr>
            <a:ln w="28575">
              <a:noFill/>
            </a:ln>
          </c:spPr>
          <c:marker>
            <c:symbol val="triangle"/>
            <c:size val="7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'50after'!$N$1:$Z$1</c:f>
              <c:numCache>
                <c:formatCode>General</c:formatCode>
                <c:ptCount val="13"/>
                <c:pt idx="0">
                  <c:v>120.0</c:v>
                </c:pt>
                <c:pt idx="1">
                  <c:v>130.0</c:v>
                </c:pt>
                <c:pt idx="2">
                  <c:v>140.0</c:v>
                </c:pt>
                <c:pt idx="3">
                  <c:v>150.0</c:v>
                </c:pt>
                <c:pt idx="4">
                  <c:v>160.0</c:v>
                </c:pt>
                <c:pt idx="5">
                  <c:v>170.0</c:v>
                </c:pt>
                <c:pt idx="6">
                  <c:v>180.0</c:v>
                </c:pt>
                <c:pt idx="7">
                  <c:v>190.0</c:v>
                </c:pt>
                <c:pt idx="8">
                  <c:v>200.0</c:v>
                </c:pt>
                <c:pt idx="9">
                  <c:v>210.0</c:v>
                </c:pt>
                <c:pt idx="10">
                  <c:v>215.0</c:v>
                </c:pt>
                <c:pt idx="11">
                  <c:v>220.0</c:v>
                </c:pt>
                <c:pt idx="12">
                  <c:v>225.0</c:v>
                </c:pt>
              </c:numCache>
            </c:numRef>
          </c:xVal>
          <c:yVal>
            <c:numRef>
              <c:f>'50after'!$N$5:$Z$5</c:f>
              <c:numCache>
                <c:formatCode>General</c:formatCode>
                <c:ptCount val="13"/>
                <c:pt idx="0">
                  <c:v>0.501617704918033</c:v>
                </c:pt>
                <c:pt idx="1">
                  <c:v>1.68922391304346</c:v>
                </c:pt>
                <c:pt idx="2">
                  <c:v>3.187249609374971</c:v>
                </c:pt>
                <c:pt idx="3">
                  <c:v>7.60933885350315</c:v>
                </c:pt>
                <c:pt idx="4">
                  <c:v>16.01667833827853</c:v>
                </c:pt>
                <c:pt idx="5">
                  <c:v>34.16446960352375</c:v>
                </c:pt>
                <c:pt idx="6">
                  <c:v>71.4496555555543</c:v>
                </c:pt>
                <c:pt idx="7">
                  <c:v>137.7639327354223</c:v>
                </c:pt>
                <c:pt idx="8">
                  <c:v>229.3857237762191</c:v>
                </c:pt>
                <c:pt idx="9">
                  <c:v>621.7516145833279</c:v>
                </c:pt>
                <c:pt idx="10">
                  <c:v>579.3285892116137</c:v>
                </c:pt>
                <c:pt idx="11">
                  <c:v>884.0756203007467</c:v>
                </c:pt>
                <c:pt idx="12">
                  <c:v>1509.562210460733</c:v>
                </c:pt>
              </c:numCache>
            </c:numRef>
          </c:yVal>
        </c:ser>
        <c:ser>
          <c:idx val="9"/>
          <c:order val="9"/>
          <c:tx>
            <c:v>50fit</c:v>
          </c:tx>
          <c:spPr>
            <a:ln w="12700"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xVal>
            <c:numRef>
              <c:f>'50after'!$J$15:$J$116</c:f>
              <c:numCache>
                <c:formatCode>General</c:formatCode>
                <c:ptCount val="102"/>
                <c:pt idx="0">
                  <c:v>120.0</c:v>
                </c:pt>
                <c:pt idx="1">
                  <c:v>121.0</c:v>
                </c:pt>
                <c:pt idx="2">
                  <c:v>122.0</c:v>
                </c:pt>
                <c:pt idx="3">
                  <c:v>123.0</c:v>
                </c:pt>
                <c:pt idx="4">
                  <c:v>124.0</c:v>
                </c:pt>
                <c:pt idx="5">
                  <c:v>125.0</c:v>
                </c:pt>
                <c:pt idx="6">
                  <c:v>126.0</c:v>
                </c:pt>
                <c:pt idx="7">
                  <c:v>127.0</c:v>
                </c:pt>
                <c:pt idx="8">
                  <c:v>128.0</c:v>
                </c:pt>
                <c:pt idx="9">
                  <c:v>129.0</c:v>
                </c:pt>
                <c:pt idx="10">
                  <c:v>130.0</c:v>
                </c:pt>
                <c:pt idx="11">
                  <c:v>131.0</c:v>
                </c:pt>
                <c:pt idx="12">
                  <c:v>132.0</c:v>
                </c:pt>
                <c:pt idx="13">
                  <c:v>133.0</c:v>
                </c:pt>
                <c:pt idx="14">
                  <c:v>134.0</c:v>
                </c:pt>
                <c:pt idx="15">
                  <c:v>135.0</c:v>
                </c:pt>
                <c:pt idx="16">
                  <c:v>136.0</c:v>
                </c:pt>
                <c:pt idx="17">
                  <c:v>137.0</c:v>
                </c:pt>
                <c:pt idx="18">
                  <c:v>138.0</c:v>
                </c:pt>
                <c:pt idx="19">
                  <c:v>139.0</c:v>
                </c:pt>
                <c:pt idx="20">
                  <c:v>140.0</c:v>
                </c:pt>
                <c:pt idx="21">
                  <c:v>141.0</c:v>
                </c:pt>
                <c:pt idx="22">
                  <c:v>142.0</c:v>
                </c:pt>
                <c:pt idx="23">
                  <c:v>143.0</c:v>
                </c:pt>
                <c:pt idx="24">
                  <c:v>144.0</c:v>
                </c:pt>
                <c:pt idx="25">
                  <c:v>145.0</c:v>
                </c:pt>
                <c:pt idx="26">
                  <c:v>146.0</c:v>
                </c:pt>
                <c:pt idx="27">
                  <c:v>147.0</c:v>
                </c:pt>
                <c:pt idx="28">
                  <c:v>148.0</c:v>
                </c:pt>
                <c:pt idx="29">
                  <c:v>149.0</c:v>
                </c:pt>
                <c:pt idx="30">
                  <c:v>150.0</c:v>
                </c:pt>
                <c:pt idx="31">
                  <c:v>151.0</c:v>
                </c:pt>
                <c:pt idx="32">
                  <c:v>152.0</c:v>
                </c:pt>
                <c:pt idx="33">
                  <c:v>153.0</c:v>
                </c:pt>
                <c:pt idx="34">
                  <c:v>154.0</c:v>
                </c:pt>
                <c:pt idx="35">
                  <c:v>155.0</c:v>
                </c:pt>
                <c:pt idx="36">
                  <c:v>156.0</c:v>
                </c:pt>
                <c:pt idx="37">
                  <c:v>157.0</c:v>
                </c:pt>
                <c:pt idx="38">
                  <c:v>158.0</c:v>
                </c:pt>
                <c:pt idx="39">
                  <c:v>159.0</c:v>
                </c:pt>
                <c:pt idx="40">
                  <c:v>160.0</c:v>
                </c:pt>
                <c:pt idx="41">
                  <c:v>161.0</c:v>
                </c:pt>
                <c:pt idx="42">
                  <c:v>162.0</c:v>
                </c:pt>
                <c:pt idx="43">
                  <c:v>163.0</c:v>
                </c:pt>
                <c:pt idx="44">
                  <c:v>164.0</c:v>
                </c:pt>
                <c:pt idx="45">
                  <c:v>165.0</c:v>
                </c:pt>
                <c:pt idx="46">
                  <c:v>166.0</c:v>
                </c:pt>
                <c:pt idx="47">
                  <c:v>167.0</c:v>
                </c:pt>
                <c:pt idx="48">
                  <c:v>168.0</c:v>
                </c:pt>
                <c:pt idx="49">
                  <c:v>169.0</c:v>
                </c:pt>
                <c:pt idx="50">
                  <c:v>170.0</c:v>
                </c:pt>
                <c:pt idx="51">
                  <c:v>171.0</c:v>
                </c:pt>
                <c:pt idx="52">
                  <c:v>172.0</c:v>
                </c:pt>
                <c:pt idx="53">
                  <c:v>173.0</c:v>
                </c:pt>
                <c:pt idx="54">
                  <c:v>174.0</c:v>
                </c:pt>
                <c:pt idx="55">
                  <c:v>175.0</c:v>
                </c:pt>
                <c:pt idx="56">
                  <c:v>176.0</c:v>
                </c:pt>
                <c:pt idx="57">
                  <c:v>177.0</c:v>
                </c:pt>
                <c:pt idx="58">
                  <c:v>178.0</c:v>
                </c:pt>
                <c:pt idx="59">
                  <c:v>179.0</c:v>
                </c:pt>
                <c:pt idx="60">
                  <c:v>180.0</c:v>
                </c:pt>
                <c:pt idx="61">
                  <c:v>181.0</c:v>
                </c:pt>
                <c:pt idx="62">
                  <c:v>182.0</c:v>
                </c:pt>
                <c:pt idx="63">
                  <c:v>183.0</c:v>
                </c:pt>
                <c:pt idx="64">
                  <c:v>184.0</c:v>
                </c:pt>
                <c:pt idx="65">
                  <c:v>185.0</c:v>
                </c:pt>
                <c:pt idx="66">
                  <c:v>186.0</c:v>
                </c:pt>
                <c:pt idx="67">
                  <c:v>187.0</c:v>
                </c:pt>
                <c:pt idx="68">
                  <c:v>188.0</c:v>
                </c:pt>
                <c:pt idx="69">
                  <c:v>189.0</c:v>
                </c:pt>
                <c:pt idx="70">
                  <c:v>190.0</c:v>
                </c:pt>
                <c:pt idx="71">
                  <c:v>191.0</c:v>
                </c:pt>
                <c:pt idx="72">
                  <c:v>191.57</c:v>
                </c:pt>
                <c:pt idx="73">
                  <c:v>192.0</c:v>
                </c:pt>
                <c:pt idx="74">
                  <c:v>193.0</c:v>
                </c:pt>
                <c:pt idx="75">
                  <c:v>194.0</c:v>
                </c:pt>
                <c:pt idx="76">
                  <c:v>195.0</c:v>
                </c:pt>
                <c:pt idx="77">
                  <c:v>196.0</c:v>
                </c:pt>
                <c:pt idx="78">
                  <c:v>197.0</c:v>
                </c:pt>
                <c:pt idx="79">
                  <c:v>198.0</c:v>
                </c:pt>
                <c:pt idx="80">
                  <c:v>199.0</c:v>
                </c:pt>
                <c:pt idx="81">
                  <c:v>200.0</c:v>
                </c:pt>
                <c:pt idx="82">
                  <c:v>201.0</c:v>
                </c:pt>
                <c:pt idx="83">
                  <c:v>202.0</c:v>
                </c:pt>
                <c:pt idx="84">
                  <c:v>203.0</c:v>
                </c:pt>
                <c:pt idx="85">
                  <c:v>204.0</c:v>
                </c:pt>
                <c:pt idx="86">
                  <c:v>205.0</c:v>
                </c:pt>
                <c:pt idx="87">
                  <c:v>206.0</c:v>
                </c:pt>
                <c:pt idx="88">
                  <c:v>207.0</c:v>
                </c:pt>
                <c:pt idx="89">
                  <c:v>208.0</c:v>
                </c:pt>
                <c:pt idx="90">
                  <c:v>209.0</c:v>
                </c:pt>
                <c:pt idx="91">
                  <c:v>210.0</c:v>
                </c:pt>
                <c:pt idx="92">
                  <c:v>211.0</c:v>
                </c:pt>
                <c:pt idx="93">
                  <c:v>212.0</c:v>
                </c:pt>
                <c:pt idx="94">
                  <c:v>213.0</c:v>
                </c:pt>
                <c:pt idx="95">
                  <c:v>214.0</c:v>
                </c:pt>
                <c:pt idx="96">
                  <c:v>215.0</c:v>
                </c:pt>
                <c:pt idx="97">
                  <c:v>216.0</c:v>
                </c:pt>
                <c:pt idx="98">
                  <c:v>217.0</c:v>
                </c:pt>
                <c:pt idx="99">
                  <c:v>218.0</c:v>
                </c:pt>
                <c:pt idx="100">
                  <c:v>219.0</c:v>
                </c:pt>
                <c:pt idx="101">
                  <c:v>220.0</c:v>
                </c:pt>
              </c:numCache>
            </c:numRef>
          </c:xVal>
          <c:yVal>
            <c:numRef>
              <c:f>'50after'!$K$15:$K$116</c:f>
              <c:numCache>
                <c:formatCode>General</c:formatCode>
                <c:ptCount val="102"/>
                <c:pt idx="0">
                  <c:v>0.00336913573086088</c:v>
                </c:pt>
                <c:pt idx="1">
                  <c:v>0.00421388654036552</c:v>
                </c:pt>
                <c:pt idx="2">
                  <c:v>0.00525186012350495</c:v>
                </c:pt>
                <c:pt idx="3">
                  <c:v>0.00652298503875606</c:v>
                </c:pt>
                <c:pt idx="4">
                  <c:v>0.00807454921645023</c:v>
                </c:pt>
                <c:pt idx="5">
                  <c:v>0.00996238859165238</c:v>
                </c:pt>
                <c:pt idx="6">
                  <c:v>0.0122522396314302</c:v>
                </c:pt>
                <c:pt idx="7">
                  <c:v>0.0150212742427412</c:v>
                </c:pt>
                <c:pt idx="8">
                  <c:v>0.0183598371169008</c:v>
                </c:pt>
                <c:pt idx="9">
                  <c:v>0.022373407215807</c:v>
                </c:pt>
                <c:pt idx="10">
                  <c:v>0.0271848068332066</c:v>
                </c:pt>
                <c:pt idx="11">
                  <c:v>0.0329366834703222</c:v>
                </c:pt>
                <c:pt idx="12">
                  <c:v>0.0397942916477455</c:v>
                </c:pt>
                <c:pt idx="13">
                  <c:v>0.047948603732891</c:v>
                </c:pt>
                <c:pt idx="14">
                  <c:v>0.0576197808923114</c:v>
                </c:pt>
                <c:pt idx="15">
                  <c:v>0.0690610373782655</c:v>
                </c:pt>
                <c:pt idx="16">
                  <c:v>0.0825629335261286</c:v>
                </c:pt>
                <c:pt idx="17">
                  <c:v>0.0984581350701994</c:v>
                </c:pt>
                <c:pt idx="18">
                  <c:v>0.117126678676492</c:v>
                </c:pt>
                <c:pt idx="19">
                  <c:v>0.13900178593807</c:v>
                </c:pt>
                <c:pt idx="20">
                  <c:v>0.164576270476994</c:v>
                </c:pt>
                <c:pt idx="21">
                  <c:v>0.194409585242159</c:v>
                </c:pt>
                <c:pt idx="22">
                  <c:v>0.229135559579182</c:v>
                </c:pt>
                <c:pt idx="23">
                  <c:v>0.269470878171561</c:v>
                </c:pt>
                <c:pt idx="24">
                  <c:v>0.316224356505911</c:v>
                </c:pt>
                <c:pt idx="25">
                  <c:v>0.370307070092323</c:v>
                </c:pt>
                <c:pt idx="26">
                  <c:v>0.432743397267411</c:v>
                </c:pt>
                <c:pt idx="27">
                  <c:v>0.504683038016276</c:v>
                </c:pt>
                <c:pt idx="28">
                  <c:v>0.587414073863625</c:v>
                </c:pt>
                <c:pt idx="29">
                  <c:v>0.682377136497021</c:v>
                </c:pt>
                <c:pt idx="30">
                  <c:v>0.79118075538986</c:v>
                </c:pt>
                <c:pt idx="31">
                  <c:v>0.915617957281201</c:v>
                </c:pt>
                <c:pt idx="32">
                  <c:v>1.057684192936834</c:v>
                </c:pt>
                <c:pt idx="33">
                  <c:v>1.219596669154254</c:v>
                </c:pt>
                <c:pt idx="34">
                  <c:v>1.403815166476018</c:v>
                </c:pt>
                <c:pt idx="35">
                  <c:v>1.613064425534342</c:v>
                </c:pt>
                <c:pt idx="36">
                  <c:v>1.850358187358213</c:v>
                </c:pt>
                <c:pt idx="37">
                  <c:v>2.11902497532456</c:v>
                </c:pt>
                <c:pt idx="38">
                  <c:v>2.422735708721991</c:v>
                </c:pt>
                <c:pt idx="39">
                  <c:v>2.765533240110594</c:v>
                </c:pt>
                <c:pt idx="40">
                  <c:v>3.151863910799773</c:v>
                </c:pt>
                <c:pt idx="41">
                  <c:v>3.58661122081944</c:v>
                </c:pt>
                <c:pt idx="42">
                  <c:v>4.075131711723487</c:v>
                </c:pt>
                <c:pt idx="43">
                  <c:v>4.623293162432335</c:v>
                </c:pt>
                <c:pt idx="44">
                  <c:v>5.23751520008537</c:v>
                </c:pt>
                <c:pt idx="45">
                  <c:v>5.924812429532738</c:v>
                </c:pt>
                <c:pt idx="46">
                  <c:v>6.69284018663888</c:v>
                </c:pt>
                <c:pt idx="47">
                  <c:v>7.549943021998583</c:v>
                </c:pt>
                <c:pt idx="48">
                  <c:v>8.505206022968017</c:v>
                </c:pt>
                <c:pt idx="49">
                  <c:v>9.568509083091445</c:v>
                </c:pt>
                <c:pt idx="50">
                  <c:v>10.75058422904913</c:v>
                </c:pt>
                <c:pt idx="51">
                  <c:v>12.06307611616186</c:v>
                </c:pt>
                <c:pt idx="52">
                  <c:v>13.51860580426206</c:v>
                </c:pt>
                <c:pt idx="53">
                  <c:v>15.13083792636884</c:v>
                </c:pt>
                <c:pt idx="54">
                  <c:v>16.91455136309408</c:v>
                </c:pt>
                <c:pt idx="55">
                  <c:v>18.88571353604563</c:v>
                </c:pt>
                <c:pt idx="56">
                  <c:v>21.06155843368599</c:v>
                </c:pt>
                <c:pt idx="57">
                  <c:v>23.46066848314448</c:v>
                </c:pt>
                <c:pt idx="58">
                  <c:v>26.10306038137593</c:v>
                </c:pt>
                <c:pt idx="59">
                  <c:v>29.01027499879185</c:v>
                </c:pt>
                <c:pt idx="60">
                  <c:v>32.2054714680772</c:v>
                </c:pt>
                <c:pt idx="61">
                  <c:v>35.71352557034024</c:v>
                </c:pt>
                <c:pt idx="62">
                  <c:v>39.56113253001681</c:v>
                </c:pt>
                <c:pt idx="63">
                  <c:v>43.77691432908186</c:v>
                </c:pt>
                <c:pt idx="64">
                  <c:v>48.39153165009274</c:v>
                </c:pt>
                <c:pt idx="65">
                  <c:v>53.43780055641446</c:v>
                </c:pt>
                <c:pt idx="66">
                  <c:v>58.95081401664994</c:v>
                </c:pt>
                <c:pt idx="67">
                  <c:v>64.96806837882761</c:v>
                </c:pt>
                <c:pt idx="68">
                  <c:v>71.52959489828127</c:v>
                </c:pt>
                <c:pt idx="69">
                  <c:v>78.67809642139154</c:v>
                </c:pt>
                <c:pt idx="70">
                  <c:v>86.459089325462</c:v>
                </c:pt>
                <c:pt idx="71">
                  <c:v>94.92105081295806</c:v>
                </c:pt>
                <c:pt idx="72">
                  <c:v>100.0687108793279</c:v>
                </c:pt>
                <c:pt idx="73">
                  <c:v>104.1155716561692</c:v>
                </c:pt>
                <c:pt idx="74">
                  <c:v>114.0975144860396</c:v>
                </c:pt>
                <c:pt idx="75">
                  <c:v>124.9251777164879</c:v>
                </c:pt>
                <c:pt idx="76">
                  <c:v>136.6604651929806</c:v>
                </c:pt>
                <c:pt idx="77">
                  <c:v>149.3690616514255</c:v>
                </c:pt>
                <c:pt idx="78">
                  <c:v>163.1206140706975</c:v>
                </c:pt>
                <c:pt idx="79">
                  <c:v>177.9889189991568</c:v>
                </c:pt>
                <c:pt idx="80">
                  <c:v>194.0521159325468</c:v>
                </c:pt>
                <c:pt idx="81">
                  <c:v>211.392886817518</c:v>
                </c:pt>
                <c:pt idx="82">
                  <c:v>230.0986617518231</c:v>
                </c:pt>
                <c:pt idx="83">
                  <c:v>250.2618309489276</c:v>
                </c:pt>
                <c:pt idx="84">
                  <c:v>271.9799630313571</c:v>
                </c:pt>
                <c:pt idx="85">
                  <c:v>295.3560297136675</c:v>
                </c:pt>
                <c:pt idx="86">
                  <c:v>320.4986369323386</c:v>
                </c:pt>
                <c:pt idx="87">
                  <c:v>347.5222624762627</c:v>
                </c:pt>
                <c:pt idx="88">
                  <c:v>376.5475001678188</c:v>
                </c:pt>
                <c:pt idx="89">
                  <c:v>407.7013106407612</c:v>
                </c:pt>
                <c:pt idx="90">
                  <c:v>441.117278757319</c:v>
                </c:pt>
                <c:pt idx="91">
                  <c:v>476.9358777030505</c:v>
                </c:pt>
                <c:pt idx="92">
                  <c:v>515.304739794075</c:v>
                </c:pt>
                <c:pt idx="93">
                  <c:v>556.3789340273585</c:v>
                </c:pt>
                <c:pt idx="94">
                  <c:v>600.3212504006929</c:v>
                </c:pt>
                <c:pt idx="95">
                  <c:v>647.3024910250904</c:v>
                </c:pt>
                <c:pt idx="96">
                  <c:v>697.5017680480815</c:v>
                </c:pt>
                <c:pt idx="97">
                  <c:v>751.1068084025593</c:v>
                </c:pt>
                <c:pt idx="98">
                  <c:v>808.3142653915279</c:v>
                </c:pt>
                <c:pt idx="99">
                  <c:v>869.3300371151494</c:v>
                </c:pt>
                <c:pt idx="100">
                  <c:v>934.3695917422713</c:v>
                </c:pt>
                <c:pt idx="101">
                  <c:v>1003.658299624644</c:v>
                </c:pt>
              </c:numCache>
            </c:numRef>
          </c:yVal>
        </c:ser>
        <c:ser>
          <c:idx val="10"/>
          <c:order val="10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'40after'!$O$1:$Z$1</c:f>
              <c:numCache>
                <c:formatCode>General</c:formatCode>
                <c:ptCount val="12"/>
                <c:pt idx="0">
                  <c:v>120.0</c:v>
                </c:pt>
                <c:pt idx="1">
                  <c:v>130.0</c:v>
                </c:pt>
                <c:pt idx="2">
                  <c:v>140.0</c:v>
                </c:pt>
                <c:pt idx="3">
                  <c:v>150.0</c:v>
                </c:pt>
                <c:pt idx="4">
                  <c:v>160.0</c:v>
                </c:pt>
                <c:pt idx="5">
                  <c:v>170.0</c:v>
                </c:pt>
                <c:pt idx="6">
                  <c:v>180.0</c:v>
                </c:pt>
                <c:pt idx="7">
                  <c:v>190.0</c:v>
                </c:pt>
                <c:pt idx="8">
                  <c:v>200.0</c:v>
                </c:pt>
                <c:pt idx="9">
                  <c:v>210.0</c:v>
                </c:pt>
                <c:pt idx="10">
                  <c:v>215.0</c:v>
                </c:pt>
                <c:pt idx="11">
                  <c:v>220.0</c:v>
                </c:pt>
              </c:numCache>
            </c:numRef>
          </c:xVal>
          <c:yVal>
            <c:numRef>
              <c:f>'40after'!$O$5:$Z$5</c:f>
              <c:numCache>
                <c:formatCode>General</c:formatCode>
                <c:ptCount val="12"/>
                <c:pt idx="0">
                  <c:v>1.48246288888887</c:v>
                </c:pt>
                <c:pt idx="1">
                  <c:v>4.34429714285713</c:v>
                </c:pt>
                <c:pt idx="2">
                  <c:v>4.798172954545436</c:v>
                </c:pt>
                <c:pt idx="3">
                  <c:v>9.3426833333331</c:v>
                </c:pt>
                <c:pt idx="4">
                  <c:v>18.32443473053857</c:v>
                </c:pt>
                <c:pt idx="5">
                  <c:v>46.31704077669831</c:v>
                </c:pt>
                <c:pt idx="6">
                  <c:v>80.72014705882287</c:v>
                </c:pt>
                <c:pt idx="7">
                  <c:v>171.3767664670622</c:v>
                </c:pt>
                <c:pt idx="8">
                  <c:v>336.7408049999957</c:v>
                </c:pt>
                <c:pt idx="9">
                  <c:v>663.8712841529974</c:v>
                </c:pt>
                <c:pt idx="10">
                  <c:v>874.2851851851788</c:v>
                </c:pt>
                <c:pt idx="11">
                  <c:v>1241.953304347793</c:v>
                </c:pt>
              </c:numCache>
            </c:numRef>
          </c:yVal>
        </c:ser>
        <c:ser>
          <c:idx val="12"/>
          <c:order val="11"/>
          <c:tx>
            <c:v>40fit</c:v>
          </c:tx>
          <c:spPr>
            <a:ln w="12700"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xVal>
            <c:numRef>
              <c:f>'40after'!$I$15:$I$115</c:f>
              <c:numCache>
                <c:formatCode>General</c:formatCode>
                <c:ptCount val="101"/>
                <c:pt idx="0">
                  <c:v>120.0</c:v>
                </c:pt>
                <c:pt idx="1">
                  <c:v>121.0</c:v>
                </c:pt>
                <c:pt idx="2">
                  <c:v>122.0</c:v>
                </c:pt>
                <c:pt idx="3">
                  <c:v>123.0</c:v>
                </c:pt>
                <c:pt idx="4">
                  <c:v>124.0</c:v>
                </c:pt>
                <c:pt idx="5">
                  <c:v>125.0</c:v>
                </c:pt>
                <c:pt idx="6">
                  <c:v>126.0</c:v>
                </c:pt>
                <c:pt idx="7">
                  <c:v>127.0</c:v>
                </c:pt>
                <c:pt idx="8">
                  <c:v>128.0</c:v>
                </c:pt>
                <c:pt idx="9">
                  <c:v>129.0</c:v>
                </c:pt>
                <c:pt idx="10">
                  <c:v>130.0</c:v>
                </c:pt>
                <c:pt idx="11">
                  <c:v>131.0</c:v>
                </c:pt>
                <c:pt idx="12">
                  <c:v>132.0</c:v>
                </c:pt>
                <c:pt idx="13">
                  <c:v>133.0</c:v>
                </c:pt>
                <c:pt idx="14">
                  <c:v>134.0</c:v>
                </c:pt>
                <c:pt idx="15">
                  <c:v>135.0</c:v>
                </c:pt>
                <c:pt idx="16">
                  <c:v>136.0</c:v>
                </c:pt>
                <c:pt idx="17">
                  <c:v>137.0</c:v>
                </c:pt>
                <c:pt idx="18">
                  <c:v>138.0</c:v>
                </c:pt>
                <c:pt idx="19">
                  <c:v>139.0</c:v>
                </c:pt>
                <c:pt idx="20">
                  <c:v>140.0</c:v>
                </c:pt>
                <c:pt idx="21">
                  <c:v>141.0</c:v>
                </c:pt>
                <c:pt idx="22">
                  <c:v>142.0</c:v>
                </c:pt>
                <c:pt idx="23">
                  <c:v>143.0</c:v>
                </c:pt>
                <c:pt idx="24">
                  <c:v>144.0</c:v>
                </c:pt>
                <c:pt idx="25">
                  <c:v>145.0</c:v>
                </c:pt>
                <c:pt idx="26">
                  <c:v>146.0</c:v>
                </c:pt>
                <c:pt idx="27">
                  <c:v>147.0</c:v>
                </c:pt>
                <c:pt idx="28">
                  <c:v>148.0</c:v>
                </c:pt>
                <c:pt idx="29">
                  <c:v>149.0</c:v>
                </c:pt>
                <c:pt idx="30">
                  <c:v>150.0</c:v>
                </c:pt>
                <c:pt idx="31">
                  <c:v>151.0</c:v>
                </c:pt>
                <c:pt idx="32">
                  <c:v>152.0</c:v>
                </c:pt>
                <c:pt idx="33">
                  <c:v>153.0</c:v>
                </c:pt>
                <c:pt idx="34">
                  <c:v>154.0</c:v>
                </c:pt>
                <c:pt idx="35">
                  <c:v>155.0</c:v>
                </c:pt>
                <c:pt idx="36">
                  <c:v>156.0</c:v>
                </c:pt>
                <c:pt idx="37">
                  <c:v>157.0</c:v>
                </c:pt>
                <c:pt idx="38">
                  <c:v>158.0</c:v>
                </c:pt>
                <c:pt idx="39">
                  <c:v>159.0</c:v>
                </c:pt>
                <c:pt idx="40">
                  <c:v>160.0</c:v>
                </c:pt>
                <c:pt idx="41">
                  <c:v>161.0</c:v>
                </c:pt>
                <c:pt idx="42">
                  <c:v>162.0</c:v>
                </c:pt>
                <c:pt idx="43">
                  <c:v>163.0</c:v>
                </c:pt>
                <c:pt idx="44">
                  <c:v>164.0</c:v>
                </c:pt>
                <c:pt idx="45">
                  <c:v>165.0</c:v>
                </c:pt>
                <c:pt idx="46">
                  <c:v>166.0</c:v>
                </c:pt>
                <c:pt idx="47">
                  <c:v>167.0</c:v>
                </c:pt>
                <c:pt idx="48">
                  <c:v>168.0</c:v>
                </c:pt>
                <c:pt idx="49">
                  <c:v>169.0</c:v>
                </c:pt>
                <c:pt idx="50">
                  <c:v>170.0</c:v>
                </c:pt>
                <c:pt idx="51">
                  <c:v>171.0</c:v>
                </c:pt>
                <c:pt idx="52">
                  <c:v>172.0</c:v>
                </c:pt>
                <c:pt idx="53">
                  <c:v>173.0</c:v>
                </c:pt>
                <c:pt idx="54">
                  <c:v>174.0</c:v>
                </c:pt>
                <c:pt idx="55">
                  <c:v>175.0</c:v>
                </c:pt>
                <c:pt idx="56">
                  <c:v>176.0</c:v>
                </c:pt>
                <c:pt idx="57">
                  <c:v>177.0</c:v>
                </c:pt>
                <c:pt idx="58">
                  <c:v>178.0</c:v>
                </c:pt>
                <c:pt idx="59">
                  <c:v>179.0</c:v>
                </c:pt>
                <c:pt idx="60">
                  <c:v>180.0</c:v>
                </c:pt>
                <c:pt idx="61">
                  <c:v>181.0</c:v>
                </c:pt>
                <c:pt idx="62">
                  <c:v>182.0</c:v>
                </c:pt>
                <c:pt idx="63">
                  <c:v>183.0</c:v>
                </c:pt>
                <c:pt idx="64">
                  <c:v>184.0</c:v>
                </c:pt>
                <c:pt idx="65">
                  <c:v>185.0</c:v>
                </c:pt>
                <c:pt idx="66">
                  <c:v>186.0</c:v>
                </c:pt>
                <c:pt idx="67">
                  <c:v>187.0</c:v>
                </c:pt>
                <c:pt idx="68">
                  <c:v>188.0</c:v>
                </c:pt>
                <c:pt idx="69">
                  <c:v>189.0</c:v>
                </c:pt>
                <c:pt idx="70">
                  <c:v>190.0</c:v>
                </c:pt>
                <c:pt idx="71">
                  <c:v>191.0</c:v>
                </c:pt>
                <c:pt idx="72">
                  <c:v>192.0</c:v>
                </c:pt>
                <c:pt idx="73">
                  <c:v>193.0</c:v>
                </c:pt>
                <c:pt idx="74">
                  <c:v>194.0</c:v>
                </c:pt>
                <c:pt idx="75">
                  <c:v>195.0</c:v>
                </c:pt>
                <c:pt idx="76">
                  <c:v>196.0</c:v>
                </c:pt>
                <c:pt idx="77">
                  <c:v>197.0</c:v>
                </c:pt>
                <c:pt idx="78">
                  <c:v>198.0</c:v>
                </c:pt>
                <c:pt idx="79">
                  <c:v>199.0</c:v>
                </c:pt>
                <c:pt idx="80">
                  <c:v>200.0</c:v>
                </c:pt>
                <c:pt idx="81">
                  <c:v>201.0</c:v>
                </c:pt>
                <c:pt idx="82">
                  <c:v>202.0</c:v>
                </c:pt>
                <c:pt idx="83">
                  <c:v>203.0</c:v>
                </c:pt>
                <c:pt idx="84">
                  <c:v>204.0</c:v>
                </c:pt>
                <c:pt idx="85">
                  <c:v>205.0</c:v>
                </c:pt>
                <c:pt idx="86">
                  <c:v>206.0</c:v>
                </c:pt>
                <c:pt idx="87">
                  <c:v>207.0</c:v>
                </c:pt>
                <c:pt idx="88">
                  <c:v>208.0</c:v>
                </c:pt>
                <c:pt idx="89">
                  <c:v>209.0</c:v>
                </c:pt>
                <c:pt idx="90">
                  <c:v>210.0</c:v>
                </c:pt>
                <c:pt idx="91">
                  <c:v>211.0</c:v>
                </c:pt>
                <c:pt idx="92">
                  <c:v>212.0</c:v>
                </c:pt>
                <c:pt idx="93">
                  <c:v>213.0</c:v>
                </c:pt>
                <c:pt idx="94">
                  <c:v>214.0</c:v>
                </c:pt>
                <c:pt idx="95">
                  <c:v>215.0</c:v>
                </c:pt>
                <c:pt idx="96">
                  <c:v>216.0</c:v>
                </c:pt>
                <c:pt idx="97">
                  <c:v>217.0</c:v>
                </c:pt>
                <c:pt idx="98">
                  <c:v>218.0</c:v>
                </c:pt>
                <c:pt idx="99">
                  <c:v>219.0</c:v>
                </c:pt>
                <c:pt idx="100">
                  <c:v>220.0</c:v>
                </c:pt>
              </c:numCache>
            </c:numRef>
          </c:xVal>
          <c:yVal>
            <c:numRef>
              <c:f>'40after'!$J$15:$J$115</c:f>
              <c:numCache>
                <c:formatCode>General</c:formatCode>
                <c:ptCount val="101"/>
                <c:pt idx="0">
                  <c:v>0.039255568788762</c:v>
                </c:pt>
                <c:pt idx="1">
                  <c:v>0.047123334301899</c:v>
                </c:pt>
                <c:pt idx="2">
                  <c:v>0.0564064828505138</c:v>
                </c:pt>
                <c:pt idx="3">
                  <c:v>0.0673302314945784</c:v>
                </c:pt>
                <c:pt idx="4">
                  <c:v>0.0801508489784145</c:v>
                </c:pt>
                <c:pt idx="5">
                  <c:v>0.0951592512945654</c:v>
                </c:pt>
                <c:pt idx="6">
                  <c:v>0.112684928774067</c:v>
                </c:pt>
                <c:pt idx="7">
                  <c:v>0.133100226456567</c:v>
                </c:pt>
                <c:pt idx="8">
                  <c:v>0.156825000177372</c:v>
                </c:pt>
                <c:pt idx="9">
                  <c:v>0.184331671463118</c:v>
                </c:pt>
                <c:pt idx="10">
                  <c:v>0.216150704950347</c:v>
                </c:pt>
                <c:pt idx="11">
                  <c:v>0.252876532628901</c:v>
                </c:pt>
                <c:pt idx="12">
                  <c:v>0.295173949761834</c:v>
                </c:pt>
                <c:pt idx="13">
                  <c:v>0.34378500784288</c:v>
                </c:pt>
                <c:pt idx="14">
                  <c:v>0.399536430418796</c:v>
                </c:pt>
                <c:pt idx="15">
                  <c:v>0.463347578024884</c:v>
                </c:pt>
                <c:pt idx="16">
                  <c:v>0.53623898885533</c:v>
                </c:pt>
                <c:pt idx="17">
                  <c:v>0.619341522113948</c:v>
                </c:pt>
                <c:pt idx="18">
                  <c:v>0.713906131263327</c:v>
                </c:pt>
                <c:pt idx="19">
                  <c:v>0.821314294610094</c:v>
                </c:pt>
                <c:pt idx="20">
                  <c:v>0.943089130829187</c:v>
                </c:pt>
                <c:pt idx="21">
                  <c:v>1.080907227139816</c:v>
                </c:pt>
                <c:pt idx="22">
                  <c:v>1.236611207899096</c:v>
                </c:pt>
                <c:pt idx="23">
                  <c:v>1.412223071375378</c:v>
                </c:pt>
                <c:pt idx="24">
                  <c:v>1.609958322401477</c:v>
                </c:pt>
                <c:pt idx="25">
                  <c:v>1.832240928488282</c:v>
                </c:pt>
                <c:pt idx="26">
                  <c:v>2.0817191268009</c:v>
                </c:pt>
                <c:pt idx="27">
                  <c:v>2.361282109163382</c:v>
                </c:pt>
                <c:pt idx="28">
                  <c:v>2.674077611963633</c:v>
                </c:pt>
                <c:pt idx="29">
                  <c:v>3.02353043747844</c:v>
                </c:pt>
                <c:pt idx="30">
                  <c:v>3.413361932730407</c:v>
                </c:pt>
                <c:pt idx="31">
                  <c:v>3.84761045152347</c:v>
                </c:pt>
                <c:pt idx="32">
                  <c:v>4.330652824784933</c:v>
                </c:pt>
                <c:pt idx="33">
                  <c:v>4.867226863768175</c:v>
                </c:pt>
                <c:pt idx="34">
                  <c:v>5.462454920044975</c:v>
                </c:pt>
                <c:pt idx="35">
                  <c:v>6.121868525539358</c:v>
                </c:pt>
                <c:pt idx="36">
                  <c:v>6.85143413512889</c:v>
                </c:pt>
                <c:pt idx="37">
                  <c:v>7.657579993565903</c:v>
                </c:pt>
                <c:pt idx="38">
                  <c:v>8.547224147651294</c:v>
                </c:pt>
                <c:pt idx="39">
                  <c:v>9.527803623730248</c:v>
                </c:pt>
                <c:pt idx="40">
                  <c:v>10.60730478967421</c:v>
                </c:pt>
                <c:pt idx="41">
                  <c:v>11.79429491956912</c:v>
                </c:pt>
                <c:pt idx="42">
                  <c:v>13.09795497834677</c:v>
                </c:pt>
                <c:pt idx="43">
                  <c:v>14.5281136425801</c:v>
                </c:pt>
                <c:pt idx="44">
                  <c:v>16.0952825726122</c:v>
                </c:pt>
                <c:pt idx="45">
                  <c:v>17.81069295010949</c:v>
                </c:pt>
                <c:pt idx="46">
                  <c:v>19.68633329401992</c:v>
                </c:pt>
                <c:pt idx="47">
                  <c:v>21.73498856678558</c:v>
                </c:pt>
                <c:pt idx="48">
                  <c:v>23.97028058149839</c:v>
                </c:pt>
                <c:pt idx="49">
                  <c:v>26.40670971951609</c:v>
                </c:pt>
                <c:pt idx="50">
                  <c:v>29.05969796685403</c:v>
                </c:pt>
                <c:pt idx="51">
                  <c:v>31.94563327646273</c:v>
                </c:pt>
                <c:pt idx="52">
                  <c:v>35.08191526227591</c:v>
                </c:pt>
                <c:pt idx="53">
                  <c:v>38.48700222967506</c:v>
                </c:pt>
                <c:pt idx="54">
                  <c:v>42.18045954578485</c:v>
                </c:pt>
                <c:pt idx="55">
                  <c:v>46.18300935175088</c:v>
                </c:pt>
                <c:pt idx="56">
                  <c:v>50.51658161791306</c:v>
                </c:pt>
                <c:pt idx="57">
                  <c:v>55.20436654152665</c:v>
                </c:pt>
                <c:pt idx="58">
                  <c:v>60.27086828543385</c:v>
                </c:pt>
                <c:pt idx="59">
                  <c:v>65.74196005484427</c:v>
                </c:pt>
                <c:pt idx="60">
                  <c:v>71.64494050813127</c:v>
                </c:pt>
                <c:pt idx="61">
                  <c:v>78.00859149632828</c:v>
                </c:pt>
                <c:pt idx="62">
                  <c:v>84.8632371247692</c:v>
                </c:pt>
                <c:pt idx="63">
                  <c:v>92.2408041291185</c:v>
                </c:pt>
                <c:pt idx="64">
                  <c:v>100.1748835568206</c:v>
                </c:pt>
                <c:pt idx="65">
                  <c:v>108.700793743831</c:v>
                </c:pt>
                <c:pt idx="66">
                  <c:v>117.8556445752991</c:v>
                </c:pt>
                <c:pt idx="67">
                  <c:v>127.6784030177509</c:v>
                </c:pt>
                <c:pt idx="68">
                  <c:v>138.2099599091669</c:v>
                </c:pt>
                <c:pt idx="69">
                  <c:v>149.4931979922546</c:v>
                </c:pt>
                <c:pt idx="70">
                  <c:v>161.5730611751214</c:v>
                </c:pt>
                <c:pt idx="71">
                  <c:v>174.4966250025153</c:v>
                </c:pt>
                <c:pt idx="72">
                  <c:v>188.3131683197216</c:v>
                </c:pt>
                <c:pt idx="73">
                  <c:v>203.0742461102481</c:v>
                </c:pt>
                <c:pt idx="74">
                  <c:v>218.833763487408</c:v>
                </c:pt>
                <c:pt idx="75">
                  <c:v>235.6480508189794</c:v>
                </c:pt>
                <c:pt idx="76">
                  <c:v>253.5759399631948</c:v>
                </c:pt>
                <c:pt idx="77">
                  <c:v>272.678841593414</c:v>
                </c:pt>
                <c:pt idx="78">
                  <c:v>293.0208235879763</c:v>
                </c:pt>
                <c:pt idx="79">
                  <c:v>314.6686904609184</c:v>
                </c:pt>
                <c:pt idx="80">
                  <c:v>337.6920638083971</c:v>
                </c:pt>
                <c:pt idx="81">
                  <c:v>362.1634637449535</c:v>
                </c:pt>
                <c:pt idx="82">
                  <c:v>388.1583913029809</c:v>
                </c:pt>
                <c:pt idx="83">
                  <c:v>415.7554117680829</c:v>
                </c:pt>
                <c:pt idx="84">
                  <c:v>445.0362389223273</c:v>
                </c:pt>
                <c:pt idx="85">
                  <c:v>476.085820166797</c:v>
                </c:pt>
                <c:pt idx="86">
                  <c:v>508.9924224942142</c:v>
                </c:pt>
                <c:pt idx="87">
                  <c:v>543.847719281903</c:v>
                </c:pt>
                <c:pt idx="88">
                  <c:v>580.7468778747567</c:v>
                </c:pt>
                <c:pt idx="89">
                  <c:v>619.7886479274384</c:v>
                </c:pt>
                <c:pt idx="90">
                  <c:v>661.075450474603</c:v>
                </c:pt>
                <c:pt idx="91">
                  <c:v>704.713467697455</c:v>
                </c:pt>
                <c:pt idx="92">
                  <c:v>750.8127333545618</c:v>
                </c:pt>
                <c:pt idx="93">
                  <c:v>799.4872238445766</c:v>
                </c:pt>
                <c:pt idx="94">
                  <c:v>850.8549498681006</c:v>
                </c:pt>
                <c:pt idx="95">
                  <c:v>905.0380486556655</c:v>
                </c:pt>
                <c:pt idx="96">
                  <c:v>962.1628767286105</c:v>
                </c:pt>
                <c:pt idx="97">
                  <c:v>1022.360103159308</c:v>
                </c:pt>
                <c:pt idx="98">
                  <c:v>1085.764803297077</c:v>
                </c:pt>
                <c:pt idx="99">
                  <c:v>1152.516552925956</c:v>
                </c:pt>
                <c:pt idx="100">
                  <c:v>1222.759522820328</c:v>
                </c:pt>
              </c:numCache>
            </c:numRef>
          </c:yVal>
        </c:ser>
        <c:ser>
          <c:idx val="13"/>
          <c:order val="12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 w="12700" cap="rnd">
                <a:solidFill>
                  <a:prstClr val="black"/>
                </a:solidFill>
              </a:ln>
            </c:spPr>
          </c:marker>
          <c:xVal>
            <c:numRef>
              <c:f>'30after'!$P$1:$AA$1</c:f>
              <c:numCache>
                <c:formatCode>General</c:formatCode>
                <c:ptCount val="12"/>
                <c:pt idx="0">
                  <c:v>100.0</c:v>
                </c:pt>
                <c:pt idx="1">
                  <c:v>110.0</c:v>
                </c:pt>
                <c:pt idx="2">
                  <c:v>120.0</c:v>
                </c:pt>
                <c:pt idx="3">
                  <c:v>130.0</c:v>
                </c:pt>
                <c:pt idx="4">
                  <c:v>140.0</c:v>
                </c:pt>
                <c:pt idx="5">
                  <c:v>150.0</c:v>
                </c:pt>
                <c:pt idx="6">
                  <c:v>160.0</c:v>
                </c:pt>
                <c:pt idx="7">
                  <c:v>170.0</c:v>
                </c:pt>
                <c:pt idx="8">
                  <c:v>180.0</c:v>
                </c:pt>
                <c:pt idx="9">
                  <c:v>190.0</c:v>
                </c:pt>
                <c:pt idx="10">
                  <c:v>200.0</c:v>
                </c:pt>
                <c:pt idx="11">
                  <c:v>210.0</c:v>
                </c:pt>
              </c:numCache>
            </c:numRef>
          </c:xVal>
          <c:yVal>
            <c:numRef>
              <c:f>'30after'!$P$5:$AA$5</c:f>
              <c:numCache>
                <c:formatCode>General</c:formatCode>
                <c:ptCount val="12"/>
                <c:pt idx="0">
                  <c:v>1.310986956521703</c:v>
                </c:pt>
                <c:pt idx="1">
                  <c:v>0.0207702127659516</c:v>
                </c:pt>
                <c:pt idx="2">
                  <c:v>2.28056428571427</c:v>
                </c:pt>
                <c:pt idx="3">
                  <c:v>3.864541333333316</c:v>
                </c:pt>
                <c:pt idx="4">
                  <c:v>6.505781379310289</c:v>
                </c:pt>
                <c:pt idx="5">
                  <c:v>10.1823456790122</c:v>
                </c:pt>
                <c:pt idx="6">
                  <c:v>20.66728888888848</c:v>
                </c:pt>
                <c:pt idx="7">
                  <c:v>52.39803804347798</c:v>
                </c:pt>
                <c:pt idx="8">
                  <c:v>117.9961329113893</c:v>
                </c:pt>
                <c:pt idx="9">
                  <c:v>244.6576524822656</c:v>
                </c:pt>
                <c:pt idx="10">
                  <c:v>556.225571428568</c:v>
                </c:pt>
                <c:pt idx="11">
                  <c:v>1031.855999999976</c:v>
                </c:pt>
              </c:numCache>
            </c:numRef>
          </c:yVal>
        </c:ser>
        <c:ser>
          <c:idx val="14"/>
          <c:order val="13"/>
          <c:tx>
            <c:v>30fit</c:v>
          </c:tx>
          <c:spPr>
            <a:ln w="12700"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xVal>
            <c:numRef>
              <c:f>'30after'!$J$16:$J$126</c:f>
              <c:numCache>
                <c:formatCode>General</c:formatCode>
                <c:ptCount val="111"/>
                <c:pt idx="0">
                  <c:v>100.0</c:v>
                </c:pt>
                <c:pt idx="1">
                  <c:v>101.0</c:v>
                </c:pt>
                <c:pt idx="2">
                  <c:v>102.0</c:v>
                </c:pt>
                <c:pt idx="3">
                  <c:v>103.0</c:v>
                </c:pt>
                <c:pt idx="4">
                  <c:v>104.0</c:v>
                </c:pt>
                <c:pt idx="5">
                  <c:v>105.0</c:v>
                </c:pt>
                <c:pt idx="6">
                  <c:v>106.0</c:v>
                </c:pt>
                <c:pt idx="7">
                  <c:v>107.0</c:v>
                </c:pt>
                <c:pt idx="8">
                  <c:v>108.0</c:v>
                </c:pt>
                <c:pt idx="9">
                  <c:v>109.0</c:v>
                </c:pt>
                <c:pt idx="10">
                  <c:v>110.0</c:v>
                </c:pt>
                <c:pt idx="11">
                  <c:v>111.0</c:v>
                </c:pt>
                <c:pt idx="12">
                  <c:v>112.0</c:v>
                </c:pt>
                <c:pt idx="13">
                  <c:v>113.0</c:v>
                </c:pt>
                <c:pt idx="14">
                  <c:v>114.0</c:v>
                </c:pt>
                <c:pt idx="15">
                  <c:v>115.0</c:v>
                </c:pt>
                <c:pt idx="16">
                  <c:v>116.0</c:v>
                </c:pt>
                <c:pt idx="17">
                  <c:v>117.0</c:v>
                </c:pt>
                <c:pt idx="18">
                  <c:v>118.0</c:v>
                </c:pt>
                <c:pt idx="19">
                  <c:v>119.0</c:v>
                </c:pt>
                <c:pt idx="20">
                  <c:v>120.0</c:v>
                </c:pt>
                <c:pt idx="21">
                  <c:v>121.0</c:v>
                </c:pt>
                <c:pt idx="22">
                  <c:v>122.0</c:v>
                </c:pt>
                <c:pt idx="23">
                  <c:v>123.0</c:v>
                </c:pt>
                <c:pt idx="24">
                  <c:v>124.0</c:v>
                </c:pt>
                <c:pt idx="25">
                  <c:v>125.0</c:v>
                </c:pt>
                <c:pt idx="26">
                  <c:v>126.0</c:v>
                </c:pt>
                <c:pt idx="27">
                  <c:v>127.0</c:v>
                </c:pt>
                <c:pt idx="28">
                  <c:v>128.0</c:v>
                </c:pt>
                <c:pt idx="29">
                  <c:v>129.0</c:v>
                </c:pt>
                <c:pt idx="30">
                  <c:v>130.0</c:v>
                </c:pt>
                <c:pt idx="31">
                  <c:v>131.0</c:v>
                </c:pt>
                <c:pt idx="32">
                  <c:v>132.0</c:v>
                </c:pt>
                <c:pt idx="33">
                  <c:v>133.0</c:v>
                </c:pt>
                <c:pt idx="34">
                  <c:v>134.0</c:v>
                </c:pt>
                <c:pt idx="35">
                  <c:v>135.0</c:v>
                </c:pt>
                <c:pt idx="36">
                  <c:v>136.0</c:v>
                </c:pt>
                <c:pt idx="37">
                  <c:v>137.0</c:v>
                </c:pt>
                <c:pt idx="38">
                  <c:v>138.0</c:v>
                </c:pt>
                <c:pt idx="39">
                  <c:v>139.0</c:v>
                </c:pt>
                <c:pt idx="40">
                  <c:v>140.0</c:v>
                </c:pt>
                <c:pt idx="41">
                  <c:v>141.0</c:v>
                </c:pt>
                <c:pt idx="42">
                  <c:v>142.0</c:v>
                </c:pt>
                <c:pt idx="43">
                  <c:v>143.0</c:v>
                </c:pt>
                <c:pt idx="44">
                  <c:v>144.0</c:v>
                </c:pt>
                <c:pt idx="45">
                  <c:v>145.0</c:v>
                </c:pt>
                <c:pt idx="46">
                  <c:v>146.0</c:v>
                </c:pt>
                <c:pt idx="47">
                  <c:v>147.0</c:v>
                </c:pt>
                <c:pt idx="48">
                  <c:v>148.0</c:v>
                </c:pt>
                <c:pt idx="49">
                  <c:v>149.0</c:v>
                </c:pt>
                <c:pt idx="50">
                  <c:v>150.0</c:v>
                </c:pt>
                <c:pt idx="51">
                  <c:v>151.0</c:v>
                </c:pt>
                <c:pt idx="52">
                  <c:v>152.0</c:v>
                </c:pt>
                <c:pt idx="53">
                  <c:v>153.0</c:v>
                </c:pt>
                <c:pt idx="54">
                  <c:v>154.0</c:v>
                </c:pt>
                <c:pt idx="55">
                  <c:v>155.0</c:v>
                </c:pt>
                <c:pt idx="56">
                  <c:v>156.0</c:v>
                </c:pt>
                <c:pt idx="57">
                  <c:v>157.0</c:v>
                </c:pt>
                <c:pt idx="58">
                  <c:v>158.0</c:v>
                </c:pt>
                <c:pt idx="59">
                  <c:v>159.0</c:v>
                </c:pt>
                <c:pt idx="60">
                  <c:v>160.0</c:v>
                </c:pt>
                <c:pt idx="61">
                  <c:v>161.0</c:v>
                </c:pt>
                <c:pt idx="62">
                  <c:v>162.0</c:v>
                </c:pt>
                <c:pt idx="63">
                  <c:v>163.0</c:v>
                </c:pt>
                <c:pt idx="64">
                  <c:v>164.0</c:v>
                </c:pt>
                <c:pt idx="65">
                  <c:v>165.0</c:v>
                </c:pt>
                <c:pt idx="66">
                  <c:v>166.0</c:v>
                </c:pt>
                <c:pt idx="67">
                  <c:v>167.0</c:v>
                </c:pt>
                <c:pt idx="68">
                  <c:v>168.0</c:v>
                </c:pt>
                <c:pt idx="69">
                  <c:v>169.0</c:v>
                </c:pt>
                <c:pt idx="70">
                  <c:v>170.0</c:v>
                </c:pt>
                <c:pt idx="71">
                  <c:v>171.0</c:v>
                </c:pt>
                <c:pt idx="72">
                  <c:v>172.0</c:v>
                </c:pt>
                <c:pt idx="73">
                  <c:v>173.0</c:v>
                </c:pt>
                <c:pt idx="74">
                  <c:v>174.0</c:v>
                </c:pt>
                <c:pt idx="75">
                  <c:v>175.0</c:v>
                </c:pt>
                <c:pt idx="76">
                  <c:v>176.0</c:v>
                </c:pt>
                <c:pt idx="77">
                  <c:v>177.0</c:v>
                </c:pt>
                <c:pt idx="78">
                  <c:v>178.0</c:v>
                </c:pt>
                <c:pt idx="79">
                  <c:v>179.0</c:v>
                </c:pt>
                <c:pt idx="80">
                  <c:v>180.0</c:v>
                </c:pt>
                <c:pt idx="81">
                  <c:v>181.0</c:v>
                </c:pt>
                <c:pt idx="82">
                  <c:v>182.0</c:v>
                </c:pt>
                <c:pt idx="83">
                  <c:v>183.0</c:v>
                </c:pt>
                <c:pt idx="84">
                  <c:v>184.0</c:v>
                </c:pt>
                <c:pt idx="85">
                  <c:v>185.0</c:v>
                </c:pt>
                <c:pt idx="86">
                  <c:v>186.0</c:v>
                </c:pt>
                <c:pt idx="87">
                  <c:v>187.0</c:v>
                </c:pt>
                <c:pt idx="88">
                  <c:v>188.0</c:v>
                </c:pt>
                <c:pt idx="89">
                  <c:v>189.0</c:v>
                </c:pt>
                <c:pt idx="90">
                  <c:v>190.0</c:v>
                </c:pt>
                <c:pt idx="91">
                  <c:v>191.0</c:v>
                </c:pt>
                <c:pt idx="92">
                  <c:v>192.0</c:v>
                </c:pt>
                <c:pt idx="93">
                  <c:v>193.0</c:v>
                </c:pt>
                <c:pt idx="94">
                  <c:v>194.0</c:v>
                </c:pt>
                <c:pt idx="95">
                  <c:v>195.0</c:v>
                </c:pt>
                <c:pt idx="96">
                  <c:v>196.0</c:v>
                </c:pt>
                <c:pt idx="97">
                  <c:v>197.0</c:v>
                </c:pt>
                <c:pt idx="98">
                  <c:v>198.0</c:v>
                </c:pt>
                <c:pt idx="99">
                  <c:v>199.0</c:v>
                </c:pt>
                <c:pt idx="100">
                  <c:v>200.0</c:v>
                </c:pt>
                <c:pt idx="101">
                  <c:v>201.0</c:v>
                </c:pt>
                <c:pt idx="102">
                  <c:v>202.0</c:v>
                </c:pt>
                <c:pt idx="103">
                  <c:v>203.0</c:v>
                </c:pt>
                <c:pt idx="104">
                  <c:v>204.0</c:v>
                </c:pt>
                <c:pt idx="105">
                  <c:v>205.0</c:v>
                </c:pt>
                <c:pt idx="106">
                  <c:v>206.0</c:v>
                </c:pt>
                <c:pt idx="107">
                  <c:v>207.0</c:v>
                </c:pt>
                <c:pt idx="108">
                  <c:v>208.0</c:v>
                </c:pt>
                <c:pt idx="109">
                  <c:v>209.0</c:v>
                </c:pt>
                <c:pt idx="110">
                  <c:v>210.0</c:v>
                </c:pt>
              </c:numCache>
            </c:numRef>
          </c:xVal>
          <c:yVal>
            <c:numRef>
              <c:f>'30after'!$K$16:$K$126</c:f>
              <c:numCache>
                <c:formatCode>General</c:formatCode>
                <c:ptCount val="111"/>
                <c:pt idx="0">
                  <c:v>0.00111507846539959</c:v>
                </c:pt>
                <c:pt idx="1">
                  <c:v>0.00143409903437973</c:v>
                </c:pt>
                <c:pt idx="2">
                  <c:v>0.00183566974569139</c:v>
                </c:pt>
                <c:pt idx="3">
                  <c:v>0.00233889530086823</c:v>
                </c:pt>
                <c:pt idx="4">
                  <c:v>0.00296677568012498</c:v>
                </c:pt>
                <c:pt idx="5">
                  <c:v>0.00374689099801153</c:v>
                </c:pt>
                <c:pt idx="6">
                  <c:v>0.00471218681150028</c:v>
                </c:pt>
                <c:pt idx="7">
                  <c:v>0.00590187147962957</c:v>
                </c:pt>
                <c:pt idx="8">
                  <c:v>0.00736243810029978</c:v>
                </c:pt>
                <c:pt idx="9">
                  <c:v>0.00914882450605715</c:v>
                </c:pt>
                <c:pt idx="10">
                  <c:v>0.0113257257837216</c:v>
                </c:pt>
                <c:pt idx="11">
                  <c:v>0.0139690747892535</c:v>
                </c:pt>
                <c:pt idx="12">
                  <c:v>0.0171677071557591</c:v>
                </c:pt>
                <c:pt idx="13">
                  <c:v>0.0210252283352224</c:v>
                </c:pt>
                <c:pt idx="14">
                  <c:v>0.0256621012693938</c:v>
                </c:pt>
                <c:pt idx="15">
                  <c:v>0.0312179743480586</c:v>
                </c:pt>
                <c:pt idx="16">
                  <c:v>0.0378542703792569</c:v>
                </c:pt>
                <c:pt idx="17">
                  <c:v>0.0457570583614152</c:v>
                </c:pt>
                <c:pt idx="18">
                  <c:v>0.0551402309071325</c:v>
                </c:pt>
                <c:pt idx="19">
                  <c:v>0.0662490112178442</c:v>
                </c:pt>
                <c:pt idx="20">
                  <c:v>0.0793638145429949</c:v>
                </c:pt>
                <c:pt idx="21">
                  <c:v>0.0948044900719179</c:v>
                </c:pt>
                <c:pt idx="22">
                  <c:v>0.112934970196589</c:v>
                </c:pt>
                <c:pt idx="23">
                  <c:v>0.134168355044092</c:v>
                </c:pt>
                <c:pt idx="24">
                  <c:v>0.158972461104343</c:v>
                </c:pt>
                <c:pt idx="25">
                  <c:v>0.187875863666888</c:v>
                </c:pt>
                <c:pt idx="26">
                  <c:v>0.221474463625993</c:v>
                </c:pt>
                <c:pt idx="27">
                  <c:v>0.260438610011488</c:v>
                </c:pt>
                <c:pt idx="28">
                  <c:v>0.305520810350032</c:v>
                </c:pt>
                <c:pt idx="29">
                  <c:v>0.357564061653514</c:v>
                </c:pt>
                <c:pt idx="30">
                  <c:v>0.417510835464858</c:v>
                </c:pt>
                <c:pt idx="31">
                  <c:v>0.48641275096289</c:v>
                </c:pt>
                <c:pt idx="32">
                  <c:v>0.565440970634288</c:v>
                </c:pt>
                <c:pt idx="33">
                  <c:v>0.655897353458891</c:v>
                </c:pt>
                <c:pt idx="34">
                  <c:v>0.759226400922333</c:v>
                </c:pt>
                <c:pt idx="35">
                  <c:v>0.877028031464911</c:v>
                </c:pt>
                <c:pt idx="36">
                  <c:v>1.011071219195343</c:v>
                </c:pt>
                <c:pt idx="37">
                  <c:v>1.1633085328419</c:v>
                </c:pt>
                <c:pt idx="38">
                  <c:v>1.335891610978537</c:v>
                </c:pt>
                <c:pt idx="39">
                  <c:v>1.53118760955077</c:v>
                </c:pt>
                <c:pt idx="40">
                  <c:v>1.751796657632312</c:v>
                </c:pt>
                <c:pt idx="41">
                  <c:v>2.000570357171154</c:v>
                </c:pt>
                <c:pt idx="42">
                  <c:v>2.280631362229192</c:v>
                </c:pt>
                <c:pt idx="43">
                  <c:v>2.595394072887064</c:v>
                </c:pt>
                <c:pt idx="44">
                  <c:v>2.948586478571541</c:v>
                </c:pt>
                <c:pt idx="45">
                  <c:v>3.344273185071238</c:v>
                </c:pt>
                <c:pt idx="46">
                  <c:v>3.786879658936041</c:v>
                </c:pt>
                <c:pt idx="47">
                  <c:v>4.28121772230865</c:v>
                </c:pt>
                <c:pt idx="48">
                  <c:v>4.832512330514834</c:v>
                </c:pt>
                <c:pt idx="49">
                  <c:v>5.446429663943555</c:v>
                </c:pt>
                <c:pt idx="50">
                  <c:v>6.129106564880667</c:v>
                </c:pt>
                <c:pt idx="51">
                  <c:v>6.887181349024709</c:v>
                </c:pt>
                <c:pt idx="52">
                  <c:v>7.727826020409086</c:v>
                </c:pt>
                <c:pt idx="53">
                  <c:v>8.658779917388352</c:v>
                </c:pt>
                <c:pt idx="54">
                  <c:v>9.688384816216481</c:v>
                </c:pt>
                <c:pt idx="55">
                  <c:v>10.82562151755823</c:v>
                </c:pt>
                <c:pt idx="56">
                  <c:v>12.08014794002922</c:v>
                </c:pt>
                <c:pt idx="57">
                  <c:v>13.46233874356632</c:v>
                </c:pt>
                <c:pt idx="58">
                  <c:v>14.98332650408227</c:v>
                </c:pt>
                <c:pt idx="59">
                  <c:v>16.65504445946733</c:v>
                </c:pt>
                <c:pt idx="60">
                  <c:v>18.490270845567</c:v>
                </c:pt>
                <c:pt idx="61">
                  <c:v>20.50267483928921</c:v>
                </c:pt>
                <c:pt idx="62">
                  <c:v>22.70686412448552</c:v>
                </c:pt>
                <c:pt idx="63">
                  <c:v>25.11843409470976</c:v>
                </c:pt>
                <c:pt idx="64">
                  <c:v>27.75401870538593</c:v>
                </c:pt>
                <c:pt idx="65">
                  <c:v>30.63134298631939</c:v>
                </c:pt>
                <c:pt idx="66">
                  <c:v>33.76927722387222</c:v>
                </c:pt>
                <c:pt idx="67">
                  <c:v>37.18789282048265</c:v>
                </c:pt>
                <c:pt idx="68">
                  <c:v>40.90851983756284</c:v>
                </c:pt>
                <c:pt idx="69">
                  <c:v>44.953806226142</c:v>
                </c:pt>
                <c:pt idx="70">
                  <c:v>49.34777874796021</c:v>
                </c:pt>
                <c:pt idx="71">
                  <c:v>54.1159055880334</c:v>
                </c:pt>
                <c:pt idx="72">
                  <c:v>59.2851606580472</c:v>
                </c:pt>
                <c:pt idx="73">
                  <c:v>64.88408958825317</c:v>
                </c:pt>
                <c:pt idx="74">
                  <c:v>70.94287740387938</c:v>
                </c:pt>
                <c:pt idx="75">
                  <c:v>77.49341788040564</c:v>
                </c:pt>
                <c:pt idx="76">
                  <c:v>84.56938457040324</c:v>
                </c:pt>
                <c:pt idx="77">
                  <c:v>92.20630349300677</c:v>
                </c:pt>
                <c:pt idx="78">
                  <c:v>100.4416274754636</c:v>
                </c:pt>
                <c:pt idx="79">
                  <c:v>109.3148121346114</c:v>
                </c:pt>
                <c:pt idx="80">
                  <c:v>118.8673934845566</c:v>
                </c:pt>
                <c:pt idx="81">
                  <c:v>129.1430671552634</c:v>
                </c:pt>
                <c:pt idx="82">
                  <c:v>140.1877692052582</c:v>
                </c:pt>
                <c:pt idx="83">
                  <c:v>152.0497585101276</c:v>
                </c:pt>
                <c:pt idx="84">
                  <c:v>164.7797007070501</c:v>
                </c:pt>
                <c:pt idx="85">
                  <c:v>178.4307536741372</c:v>
                </c:pt>
                <c:pt idx="86">
                  <c:v>193.0586545219871</c:v>
                </c:pt>
                <c:pt idx="87">
                  <c:v>208.7218080734694</c:v>
                </c:pt>
                <c:pt idx="88">
                  <c:v>225.4813768064393</c:v>
                </c:pt>
                <c:pt idx="89">
                  <c:v>243.4013722327958</c:v>
                </c:pt>
                <c:pt idx="90">
                  <c:v>262.5487476860453</c:v>
                </c:pt>
                <c:pt idx="91">
                  <c:v>282.9934924883235</c:v>
                </c:pt>
                <c:pt idx="92">
                  <c:v>304.8087274666754</c:v>
                </c:pt>
                <c:pt idx="93">
                  <c:v>328.0708017872673</c:v>
                </c:pt>
                <c:pt idx="94">
                  <c:v>352.859391075115</c:v>
                </c:pt>
                <c:pt idx="95">
                  <c:v>379.2575967859263</c:v>
                </c:pt>
                <c:pt idx="96">
                  <c:v>407.3520467956055</c:v>
                </c:pt>
                <c:pt idx="97">
                  <c:v>437.2329971720911</c:v>
                </c:pt>
                <c:pt idx="98">
                  <c:v>468.9944350932722</c:v>
                </c:pt>
                <c:pt idx="99">
                  <c:v>502.7341828738938</c:v>
                </c:pt>
                <c:pt idx="100">
                  <c:v>538.5540030635575</c:v>
                </c:pt>
                <c:pt idx="101">
                  <c:v>576.5597045771987</c:v>
                </c:pt>
                <c:pt idx="102">
                  <c:v>616.8612498186714</c:v>
                </c:pt>
                <c:pt idx="103">
                  <c:v>659.572862757508</c:v>
                </c:pt>
                <c:pt idx="104">
                  <c:v>704.813137918152</c:v>
                </c:pt>
                <c:pt idx="105">
                  <c:v>752.7051502406045</c:v>
                </c:pt>
                <c:pt idx="106">
                  <c:v>803.3765657707754</c:v>
                </c:pt>
                <c:pt idx="107">
                  <c:v>856.9597531383616</c:v>
                </c:pt>
                <c:pt idx="108">
                  <c:v>913.5918957797515</c:v>
                </c:pt>
                <c:pt idx="109">
                  <c:v>973.4151048629747</c:v>
                </c:pt>
                <c:pt idx="110">
                  <c:v>1036.576532871476</c:v>
                </c:pt>
              </c:numCache>
            </c:numRef>
          </c:yVal>
        </c:ser>
        <c:ser>
          <c:idx val="15"/>
          <c:order val="14"/>
          <c:tx>
            <c:v>20mm</c:v>
          </c:tx>
          <c:spPr>
            <a:ln w="28575">
              <a:noFill/>
            </a:ln>
          </c:spPr>
          <c:marker>
            <c:symbol val="diamond"/>
            <c:size val="6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'20after'!$N$1:$W$1</c:f>
              <c:numCache>
                <c:formatCode>General</c:formatCode>
                <c:ptCount val="10"/>
                <c:pt idx="0">
                  <c:v>80.0</c:v>
                </c:pt>
                <c:pt idx="1">
                  <c:v>120.0</c:v>
                </c:pt>
                <c:pt idx="2">
                  <c:v>130.0</c:v>
                </c:pt>
                <c:pt idx="3">
                  <c:v>140.0</c:v>
                </c:pt>
                <c:pt idx="4">
                  <c:v>150.0</c:v>
                </c:pt>
                <c:pt idx="5">
                  <c:v>160.0</c:v>
                </c:pt>
                <c:pt idx="6">
                  <c:v>170.0</c:v>
                </c:pt>
                <c:pt idx="7">
                  <c:v>180.0</c:v>
                </c:pt>
                <c:pt idx="8">
                  <c:v>190.0</c:v>
                </c:pt>
                <c:pt idx="9">
                  <c:v>200.0</c:v>
                </c:pt>
              </c:numCache>
            </c:numRef>
          </c:xVal>
          <c:yVal>
            <c:numRef>
              <c:f>'20after'!$N$5:$W$5</c:f>
              <c:numCache>
                <c:formatCode>General</c:formatCode>
                <c:ptCount val="10"/>
                <c:pt idx="0">
                  <c:v>-1.264266666666648</c:v>
                </c:pt>
                <c:pt idx="1">
                  <c:v>3.632699729729682</c:v>
                </c:pt>
                <c:pt idx="2">
                  <c:v>3.794604999999954</c:v>
                </c:pt>
                <c:pt idx="3">
                  <c:v>5.58266857142843</c:v>
                </c:pt>
                <c:pt idx="4">
                  <c:v>10.59211063829766</c:v>
                </c:pt>
                <c:pt idx="5">
                  <c:v>40.76527971014458</c:v>
                </c:pt>
                <c:pt idx="6">
                  <c:v>176.3656249999992</c:v>
                </c:pt>
                <c:pt idx="7">
                  <c:v>208.5379593495908</c:v>
                </c:pt>
                <c:pt idx="8">
                  <c:v>522.0053846153805</c:v>
                </c:pt>
                <c:pt idx="9">
                  <c:v>1088.84724770641</c:v>
                </c:pt>
              </c:numCache>
            </c:numRef>
          </c:yVal>
        </c:ser>
        <c:ser>
          <c:idx val="16"/>
          <c:order val="15"/>
          <c:tx>
            <c:v>20fit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'20after'!$I$16:$I$136</c:f>
              <c:numCache>
                <c:formatCode>General</c:formatCode>
                <c:ptCount val="121"/>
                <c:pt idx="0">
                  <c:v>80.0</c:v>
                </c:pt>
                <c:pt idx="1">
                  <c:v>81.0</c:v>
                </c:pt>
                <c:pt idx="2">
                  <c:v>82.0</c:v>
                </c:pt>
                <c:pt idx="3">
                  <c:v>83.0</c:v>
                </c:pt>
                <c:pt idx="4">
                  <c:v>84.0</c:v>
                </c:pt>
                <c:pt idx="5">
                  <c:v>85.0</c:v>
                </c:pt>
                <c:pt idx="6">
                  <c:v>86.0</c:v>
                </c:pt>
                <c:pt idx="7">
                  <c:v>87.0</c:v>
                </c:pt>
                <c:pt idx="8">
                  <c:v>88.0</c:v>
                </c:pt>
                <c:pt idx="9">
                  <c:v>89.0</c:v>
                </c:pt>
                <c:pt idx="10">
                  <c:v>90.0</c:v>
                </c:pt>
                <c:pt idx="11">
                  <c:v>91.0</c:v>
                </c:pt>
                <c:pt idx="12">
                  <c:v>92.0</c:v>
                </c:pt>
                <c:pt idx="13">
                  <c:v>93.0</c:v>
                </c:pt>
                <c:pt idx="14">
                  <c:v>94.0</c:v>
                </c:pt>
                <c:pt idx="15">
                  <c:v>95.0</c:v>
                </c:pt>
                <c:pt idx="16">
                  <c:v>96.0</c:v>
                </c:pt>
                <c:pt idx="17">
                  <c:v>97.0</c:v>
                </c:pt>
                <c:pt idx="18">
                  <c:v>98.0</c:v>
                </c:pt>
                <c:pt idx="19">
                  <c:v>99.0</c:v>
                </c:pt>
                <c:pt idx="20">
                  <c:v>100.0</c:v>
                </c:pt>
                <c:pt idx="21">
                  <c:v>101.0</c:v>
                </c:pt>
                <c:pt idx="22">
                  <c:v>102.0</c:v>
                </c:pt>
                <c:pt idx="23">
                  <c:v>103.0</c:v>
                </c:pt>
                <c:pt idx="24">
                  <c:v>104.0</c:v>
                </c:pt>
                <c:pt idx="25">
                  <c:v>105.0</c:v>
                </c:pt>
                <c:pt idx="26">
                  <c:v>106.0</c:v>
                </c:pt>
                <c:pt idx="27">
                  <c:v>107.0</c:v>
                </c:pt>
                <c:pt idx="28">
                  <c:v>108.0</c:v>
                </c:pt>
                <c:pt idx="29">
                  <c:v>109.0</c:v>
                </c:pt>
                <c:pt idx="30">
                  <c:v>110.0</c:v>
                </c:pt>
                <c:pt idx="31">
                  <c:v>111.0</c:v>
                </c:pt>
                <c:pt idx="32">
                  <c:v>112.0</c:v>
                </c:pt>
                <c:pt idx="33">
                  <c:v>113.0</c:v>
                </c:pt>
                <c:pt idx="34">
                  <c:v>114.0</c:v>
                </c:pt>
                <c:pt idx="35">
                  <c:v>115.0</c:v>
                </c:pt>
                <c:pt idx="36">
                  <c:v>116.0</c:v>
                </c:pt>
                <c:pt idx="37">
                  <c:v>117.0</c:v>
                </c:pt>
                <c:pt idx="38">
                  <c:v>118.0</c:v>
                </c:pt>
                <c:pt idx="39">
                  <c:v>119.0</c:v>
                </c:pt>
                <c:pt idx="40">
                  <c:v>120.0</c:v>
                </c:pt>
                <c:pt idx="41">
                  <c:v>121.0</c:v>
                </c:pt>
                <c:pt idx="42">
                  <c:v>122.0</c:v>
                </c:pt>
                <c:pt idx="43">
                  <c:v>123.0</c:v>
                </c:pt>
                <c:pt idx="44">
                  <c:v>124.0</c:v>
                </c:pt>
                <c:pt idx="45">
                  <c:v>125.0</c:v>
                </c:pt>
                <c:pt idx="46">
                  <c:v>126.0</c:v>
                </c:pt>
                <c:pt idx="47">
                  <c:v>127.0</c:v>
                </c:pt>
                <c:pt idx="48">
                  <c:v>128.0</c:v>
                </c:pt>
                <c:pt idx="49">
                  <c:v>129.0</c:v>
                </c:pt>
                <c:pt idx="50">
                  <c:v>130.0</c:v>
                </c:pt>
                <c:pt idx="51">
                  <c:v>131.0</c:v>
                </c:pt>
                <c:pt idx="52">
                  <c:v>132.0</c:v>
                </c:pt>
                <c:pt idx="53">
                  <c:v>133.0</c:v>
                </c:pt>
                <c:pt idx="54">
                  <c:v>134.0</c:v>
                </c:pt>
                <c:pt idx="55">
                  <c:v>135.0</c:v>
                </c:pt>
                <c:pt idx="56">
                  <c:v>136.0</c:v>
                </c:pt>
                <c:pt idx="57">
                  <c:v>137.0</c:v>
                </c:pt>
                <c:pt idx="58">
                  <c:v>138.0</c:v>
                </c:pt>
                <c:pt idx="59">
                  <c:v>139.0</c:v>
                </c:pt>
                <c:pt idx="60">
                  <c:v>140.0</c:v>
                </c:pt>
                <c:pt idx="61">
                  <c:v>141.0</c:v>
                </c:pt>
                <c:pt idx="62">
                  <c:v>142.0</c:v>
                </c:pt>
                <c:pt idx="63">
                  <c:v>143.0</c:v>
                </c:pt>
                <c:pt idx="64">
                  <c:v>144.0</c:v>
                </c:pt>
                <c:pt idx="65">
                  <c:v>145.0</c:v>
                </c:pt>
                <c:pt idx="66">
                  <c:v>146.0</c:v>
                </c:pt>
                <c:pt idx="67">
                  <c:v>147.0</c:v>
                </c:pt>
                <c:pt idx="68">
                  <c:v>148.0</c:v>
                </c:pt>
                <c:pt idx="69">
                  <c:v>149.0</c:v>
                </c:pt>
                <c:pt idx="70">
                  <c:v>150.0</c:v>
                </c:pt>
                <c:pt idx="71">
                  <c:v>151.0</c:v>
                </c:pt>
                <c:pt idx="72">
                  <c:v>152.0</c:v>
                </c:pt>
                <c:pt idx="73">
                  <c:v>153.0</c:v>
                </c:pt>
                <c:pt idx="74">
                  <c:v>154.0</c:v>
                </c:pt>
                <c:pt idx="75">
                  <c:v>155.0</c:v>
                </c:pt>
                <c:pt idx="76">
                  <c:v>156.0</c:v>
                </c:pt>
                <c:pt idx="77">
                  <c:v>157.0</c:v>
                </c:pt>
                <c:pt idx="78">
                  <c:v>158.0</c:v>
                </c:pt>
                <c:pt idx="79">
                  <c:v>159.0</c:v>
                </c:pt>
                <c:pt idx="80">
                  <c:v>160.0</c:v>
                </c:pt>
                <c:pt idx="81">
                  <c:v>161.0</c:v>
                </c:pt>
                <c:pt idx="82">
                  <c:v>162.0</c:v>
                </c:pt>
                <c:pt idx="83">
                  <c:v>163.0</c:v>
                </c:pt>
                <c:pt idx="84">
                  <c:v>164.0</c:v>
                </c:pt>
                <c:pt idx="85">
                  <c:v>165.0</c:v>
                </c:pt>
                <c:pt idx="86">
                  <c:v>166.0</c:v>
                </c:pt>
                <c:pt idx="87">
                  <c:v>167.0</c:v>
                </c:pt>
                <c:pt idx="88">
                  <c:v>168.0</c:v>
                </c:pt>
                <c:pt idx="89">
                  <c:v>169.0</c:v>
                </c:pt>
                <c:pt idx="90">
                  <c:v>170.0</c:v>
                </c:pt>
                <c:pt idx="91">
                  <c:v>171.0</c:v>
                </c:pt>
                <c:pt idx="92">
                  <c:v>172.0</c:v>
                </c:pt>
                <c:pt idx="93">
                  <c:v>173.0</c:v>
                </c:pt>
                <c:pt idx="94">
                  <c:v>174.0</c:v>
                </c:pt>
                <c:pt idx="95">
                  <c:v>175.0</c:v>
                </c:pt>
                <c:pt idx="96">
                  <c:v>176.0</c:v>
                </c:pt>
                <c:pt idx="97">
                  <c:v>177.0</c:v>
                </c:pt>
                <c:pt idx="98">
                  <c:v>178.0</c:v>
                </c:pt>
                <c:pt idx="99">
                  <c:v>179.0</c:v>
                </c:pt>
                <c:pt idx="100">
                  <c:v>180.0</c:v>
                </c:pt>
                <c:pt idx="101">
                  <c:v>181.0</c:v>
                </c:pt>
                <c:pt idx="102">
                  <c:v>182.0</c:v>
                </c:pt>
                <c:pt idx="103">
                  <c:v>183.0</c:v>
                </c:pt>
                <c:pt idx="104">
                  <c:v>184.0</c:v>
                </c:pt>
                <c:pt idx="105">
                  <c:v>185.0</c:v>
                </c:pt>
                <c:pt idx="106">
                  <c:v>186.0</c:v>
                </c:pt>
                <c:pt idx="107">
                  <c:v>187.0</c:v>
                </c:pt>
                <c:pt idx="108">
                  <c:v>188.0</c:v>
                </c:pt>
                <c:pt idx="109">
                  <c:v>189.0</c:v>
                </c:pt>
                <c:pt idx="110">
                  <c:v>190.0</c:v>
                </c:pt>
                <c:pt idx="111">
                  <c:v>191.0</c:v>
                </c:pt>
                <c:pt idx="112">
                  <c:v>192.0</c:v>
                </c:pt>
                <c:pt idx="113">
                  <c:v>193.0</c:v>
                </c:pt>
                <c:pt idx="114">
                  <c:v>194.0</c:v>
                </c:pt>
                <c:pt idx="115">
                  <c:v>195.0</c:v>
                </c:pt>
                <c:pt idx="116">
                  <c:v>196.0</c:v>
                </c:pt>
                <c:pt idx="117">
                  <c:v>197.0</c:v>
                </c:pt>
                <c:pt idx="118">
                  <c:v>198.0</c:v>
                </c:pt>
                <c:pt idx="119">
                  <c:v>199.0</c:v>
                </c:pt>
                <c:pt idx="120">
                  <c:v>200.0</c:v>
                </c:pt>
              </c:numCache>
            </c:numRef>
          </c:xVal>
          <c:yVal>
            <c:numRef>
              <c:f>'20after'!$J$16:$J$136</c:f>
              <c:numCache>
                <c:formatCode>General</c:formatCode>
                <c:ptCount val="121"/>
                <c:pt idx="0">
                  <c:v>5.98921615559573E-6</c:v>
                </c:pt>
                <c:pt idx="1">
                  <c:v>8.74325216105594E-6</c:v>
                </c:pt>
                <c:pt idx="2">
                  <c:v>1.26502586499394E-5</c:v>
                </c:pt>
                <c:pt idx="3">
                  <c:v>1.81462852916008E-5</c:v>
                </c:pt>
                <c:pt idx="4">
                  <c:v>2.58148719194325E-5</c:v>
                </c:pt>
                <c:pt idx="5">
                  <c:v>3.64310705734717E-5</c:v>
                </c:pt>
                <c:pt idx="6">
                  <c:v>5.10168455785361E-5</c:v>
                </c:pt>
                <c:pt idx="7">
                  <c:v>7.09103267263157E-5</c:v>
                </c:pt>
                <c:pt idx="8">
                  <c:v>9.78518224700909E-5</c:v>
                </c:pt>
                <c:pt idx="9">
                  <c:v>0.000134089986597086</c:v>
                </c:pt>
                <c:pt idx="10">
                  <c:v>0.000182512076756367</c:v>
                </c:pt>
                <c:pt idx="11">
                  <c:v>0.000246802849938036</c:v>
                </c:pt>
                <c:pt idx="12">
                  <c:v>0.000331637311720838</c:v>
                </c:pt>
                <c:pt idx="13">
                  <c:v>0.000442913275721342</c:v>
                </c:pt>
                <c:pt idx="14">
                  <c:v>0.000588030499717144</c:v>
                </c:pt>
                <c:pt idx="15">
                  <c:v>0.000776224047491515</c:v>
                </c:pt>
                <c:pt idx="16">
                  <c:v>0.00101896048220455</c:v>
                </c:pt>
                <c:pt idx="17">
                  <c:v>0.00133040652917253</c:v>
                </c:pt>
                <c:pt idx="18">
                  <c:v>0.00172798095391817</c:v>
                </c:pt>
                <c:pt idx="19">
                  <c:v>0.00223300158524043</c:v>
                </c:pt>
                <c:pt idx="20">
                  <c:v>0.00287144067223044</c:v>
                </c:pt>
                <c:pt idx="21">
                  <c:v>0.00367480309738432</c:v>
                </c:pt>
                <c:pt idx="22">
                  <c:v>0.00468114337333725</c:v>
                </c:pt>
                <c:pt idx="23">
                  <c:v>0.00593623882572021</c:v>
                </c:pt>
                <c:pt idx="24">
                  <c:v>0.00749493790601281</c:v>
                </c:pt>
                <c:pt idx="25">
                  <c:v>0.00942270418218757</c:v>
                </c:pt>
                <c:pt idx="26">
                  <c:v>0.0117973782169281</c:v>
                </c:pt>
                <c:pt idx="27">
                  <c:v>0.0147111812581685</c:v>
                </c:pt>
                <c:pt idx="28">
                  <c:v>0.0182729864289727</c:v>
                </c:pt>
                <c:pt idx="29">
                  <c:v>0.022610884907133</c:v>
                </c:pt>
                <c:pt idx="30">
                  <c:v>0.0278750764225942</c:v>
                </c:pt>
                <c:pt idx="31">
                  <c:v>0.0342411152657282</c:v>
                </c:pt>
                <c:pt idx="32">
                  <c:v>0.0419135448839838</c:v>
                </c:pt>
                <c:pt idx="33">
                  <c:v>0.0511299560405815</c:v>
                </c:pt>
                <c:pt idx="34">
                  <c:v>0.0621655054084481</c:v>
                </c:pt>
                <c:pt idx="35">
                  <c:v>0.0753379333670045</c:v>
                </c:pt>
                <c:pt idx="36">
                  <c:v>0.0910131216500286</c:v>
                </c:pt>
                <c:pt idx="37">
                  <c:v>0.109611233350842</c:v>
                </c:pt>
                <c:pt idx="38">
                  <c:v>0.131613479617613</c:v>
                </c:pt>
                <c:pt idx="39">
                  <c:v>0.157569559157796</c:v>
                </c:pt>
                <c:pt idx="40">
                  <c:v>0.188105818407805</c:v>
                </c:pt>
                <c:pt idx="41">
                  <c:v>0.223934181903283</c:v>
                </c:pt>
                <c:pt idx="42">
                  <c:v>0.265861903998225</c:v>
                </c:pt>
                <c:pt idx="43">
                  <c:v>0.31480219461953</c:v>
                </c:pt>
                <c:pt idx="44">
                  <c:v>0.371785773199202</c:v>
                </c:pt>
                <c:pt idx="45">
                  <c:v>0.437973406291725</c:v>
                </c:pt>
                <c:pt idx="46">
                  <c:v>0.514669485651953</c:v>
                </c:pt>
                <c:pt idx="47">
                  <c:v>0.603336704711936</c:v>
                </c:pt>
                <c:pt idx="48">
                  <c:v>0.705611892447468</c:v>
                </c:pt>
                <c:pt idx="49">
                  <c:v>0.823323064560335</c:v>
                </c:pt>
                <c:pt idx="50">
                  <c:v>0.958507752715311</c:v>
                </c:pt>
                <c:pt idx="51">
                  <c:v>1.113432673256323</c:v>
                </c:pt>
                <c:pt idx="52">
                  <c:v>1.29061479738041</c:v>
                </c:pt>
                <c:pt idx="53">
                  <c:v>1.492843885166207</c:v>
                </c:pt>
                <c:pt idx="54">
                  <c:v>1.723206546133635</c:v>
                </c:pt>
                <c:pt idx="55">
                  <c:v>1.985111889149596</c:v>
                </c:pt>
                <c:pt idx="56">
                  <c:v>2.282318824489533</c:v>
                </c:pt>
                <c:pt idx="57">
                  <c:v>2.618965080714497</c:v>
                </c:pt>
                <c:pt idx="58">
                  <c:v>2.99959799872781</c:v>
                </c:pt>
                <c:pt idx="59">
                  <c:v>3.42920716493346</c:v>
                </c:pt>
                <c:pt idx="60">
                  <c:v>3.913258944830498</c:v>
                </c:pt>
                <c:pt idx="61">
                  <c:v>4.457732977645344</c:v>
                </c:pt>
                <c:pt idx="62">
                  <c:v>5.069160691727173</c:v>
                </c:pt>
                <c:pt idx="63">
                  <c:v>5.754665899413446</c:v>
                </c:pt>
                <c:pt idx="64">
                  <c:v>6.52200752891518</c:v>
                </c:pt>
                <c:pt idx="65">
                  <c:v>7.379624549476863</c:v>
                </c:pt>
                <c:pt idx="66">
                  <c:v>8.33668314463825</c:v>
                </c:pt>
                <c:pt idx="67">
                  <c:v>9.403126186868471</c:v>
                </c:pt>
                <c:pt idx="68">
                  <c:v>10.58972506515915</c:v>
                </c:pt>
                <c:pt idx="69">
                  <c:v>11.9081339153594</c:v>
                </c:pt>
                <c:pt idx="70">
                  <c:v>13.37094630111558</c:v>
                </c:pt>
                <c:pt idx="71">
                  <c:v>14.99175439124637</c:v>
                </c:pt>
                <c:pt idx="72">
                  <c:v>16.78521067724642</c:v>
                </c:pt>
                <c:pt idx="73">
                  <c:v>18.76709227237448</c:v>
                </c:pt>
                <c:pt idx="74">
                  <c:v>20.95436783144897</c:v>
                </c:pt>
                <c:pt idx="75">
                  <c:v>23.3652671280539</c:v>
                </c:pt>
                <c:pt idx="76">
                  <c:v>26.01935332335563</c:v>
                </c:pt>
                <c:pt idx="77">
                  <c:v>28.93759795815231</c:v>
                </c:pt>
                <c:pt idx="78">
                  <c:v>32.1424586971288</c:v>
                </c:pt>
                <c:pt idx="79">
                  <c:v>35.65795985158057</c:v>
                </c:pt>
                <c:pt idx="80">
                  <c:v>39.50977570410467</c:v>
                </c:pt>
                <c:pt idx="81">
                  <c:v>43.72531665593086</c:v>
                </c:pt>
                <c:pt idx="82">
                  <c:v>48.33381821471893</c:v>
                </c:pt>
                <c:pt idx="83">
                  <c:v>53.36643283774004</c:v>
                </c:pt>
                <c:pt idx="84">
                  <c:v>58.85632464243747</c:v>
                </c:pt>
                <c:pt idx="85">
                  <c:v>64.83876699341421</c:v>
                </c:pt>
                <c:pt idx="86">
                  <c:v>71.35124297192368</c:v>
                </c:pt>
                <c:pt idx="87">
                  <c:v>78.43354873095934</c:v>
                </c:pt>
                <c:pt idx="88">
                  <c:v>86.12789973606554</c:v>
                </c:pt>
                <c:pt idx="89">
                  <c:v>94.47903988899421</c:v>
                </c:pt>
                <c:pt idx="90">
                  <c:v>103.5343535283703</c:v>
                </c:pt>
                <c:pt idx="91">
                  <c:v>113.3439802985576</c:v>
                </c:pt>
                <c:pt idx="92">
                  <c:v>123.9609328749785</c:v>
                </c:pt>
                <c:pt idx="93">
                  <c:v>135.4412175312124</c:v>
                </c:pt>
                <c:pt idx="94">
                  <c:v>147.8439575303154</c:v>
                </c:pt>
                <c:pt idx="95">
                  <c:v>161.2315193199351</c:v>
                </c:pt>
                <c:pt idx="96">
                  <c:v>175.6696415079824</c:v>
                </c:pt>
                <c:pt idx="97">
                  <c:v>191.2275665928402</c:v>
                </c:pt>
                <c:pt idx="98">
                  <c:v>207.9781754193625</c:v>
                </c:pt>
                <c:pt idx="99">
                  <c:v>225.9981243292306</c:v>
                </c:pt>
                <c:pt idx="100">
                  <c:v>245.3679849716201</c:v>
                </c:pt>
                <c:pt idx="101">
                  <c:v>266.172386737567</c:v>
                </c:pt>
                <c:pt idx="102">
                  <c:v>288.5001617789006</c:v>
                </c:pt>
                <c:pt idx="103">
                  <c:v>312.4444925701988</c:v>
                </c:pt>
                <c:pt idx="104">
                  <c:v>338.10306196983</c:v>
                </c:pt>
                <c:pt idx="105">
                  <c:v>365.5782057338647</c:v>
                </c:pt>
                <c:pt idx="106">
                  <c:v>394.977067434401</c:v>
                </c:pt>
                <c:pt idx="107">
                  <c:v>426.4117557317002</c:v>
                </c:pt>
                <c:pt idx="108">
                  <c:v>459.9995039474695</c:v>
                </c:pt>
                <c:pt idx="109">
                  <c:v>495.8628318846173</c:v>
                </c:pt>
                <c:pt idx="110">
                  <c:v>534.1297098368916</c:v>
                </c:pt>
                <c:pt idx="111">
                  <c:v>574.933724730027</c:v>
                </c:pt>
                <c:pt idx="112">
                  <c:v>618.4142483342164</c:v>
                </c:pt>
                <c:pt idx="113">
                  <c:v>664.7166074860784</c:v>
                </c:pt>
                <c:pt idx="114">
                  <c:v>713.9922562567739</c:v>
                </c:pt>
                <c:pt idx="115">
                  <c:v>766.3989500013338</c:v>
                </c:pt>
                <c:pt idx="116">
                  <c:v>822.100921222943</c:v>
                </c:pt>
                <c:pt idx="117">
                  <c:v>881.2690571845574</c:v>
                </c:pt>
                <c:pt idx="118">
                  <c:v>944.0810791990094</c:v>
                </c:pt>
                <c:pt idx="119">
                  <c:v>1010.721723527614</c:v>
                </c:pt>
                <c:pt idx="120">
                  <c:v>1081.382923816241</c:v>
                </c:pt>
              </c:numCache>
            </c:numRef>
          </c:yVal>
        </c:ser>
        <c:axId val="599492568"/>
        <c:axId val="599498296"/>
      </c:scatterChart>
      <c:valAx>
        <c:axId val="599492568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Voltage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0" baseline="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)</a:t>
                </a:r>
                <a:endParaRPr lang="en-US" sz="1400" b="0" dirty="0">
                  <a:latin typeface="Arial" pitchFamily="34" charset="0"/>
                  <a:cs typeface="Arial" pitchFamily="34" charset="0"/>
                </a:endParaRP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99498296"/>
        <c:crosses val="autoZero"/>
        <c:crossBetween val="midCat"/>
        <c:majorUnit val="50.0"/>
        <c:minorUnit val="10.0"/>
      </c:valAx>
      <c:valAx>
        <c:axId val="599498296"/>
        <c:scaling>
          <c:orientation val="minMax"/>
          <c:max val="1500.0"/>
          <c:min val="0.0"/>
        </c:scaling>
        <c:axPos val="l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>
                    <a:latin typeface="Arial" pitchFamily="34" charset="0"/>
                    <a:cs typeface="Arial" pitchFamily="34" charset="0"/>
                  </a:rPr>
                  <a:t>Anode Current (pA)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99492568"/>
        <c:crosses val="autoZero"/>
        <c:crossBetween val="midCat"/>
        <c:majorUnit val="200.0"/>
        <c:minorUnit val="100.0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5"/>
        <c:delete val="1"/>
      </c:legendEntry>
      <c:layout>
        <c:manualLayout>
          <c:xMode val="edge"/>
          <c:yMode val="edge"/>
          <c:x val="0.218498104403616"/>
          <c:y val="0.195797973170021"/>
          <c:w val="0.137114774715661"/>
          <c:h val="0.573647929425489"/>
        </c:manualLayout>
      </c:layout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>
        <c:manualLayout>
          <c:layoutTarget val="inner"/>
          <c:xMode val="edge"/>
          <c:yMode val="edge"/>
          <c:x val="0.175556876024374"/>
          <c:y val="0.0887517024113247"/>
          <c:w val="0.769218968110913"/>
          <c:h val="0.696281216880413"/>
        </c:manualLayout>
      </c:layout>
      <c:scatterChart>
        <c:scatterStyle val="lineMarker"/>
        <c:ser>
          <c:idx val="2"/>
          <c:order val="0"/>
          <c:tx>
            <c:v>40mm</c:v>
          </c:tx>
          <c:spPr>
            <a:ln w="12700">
              <a:solidFill>
                <a:prstClr val="black"/>
              </a:solidFill>
              <a:prstDash val="dash"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'40mm_before'!$W$1:$AA$1</c:f>
              <c:numCache>
                <c:formatCode>General</c:formatCode>
                <c:ptCount val="5"/>
                <c:pt idx="0">
                  <c:v>180.0</c:v>
                </c:pt>
                <c:pt idx="1">
                  <c:v>190.0</c:v>
                </c:pt>
                <c:pt idx="2">
                  <c:v>200.0</c:v>
                </c:pt>
                <c:pt idx="3">
                  <c:v>210.0</c:v>
                </c:pt>
                <c:pt idx="4">
                  <c:v>220.0</c:v>
                </c:pt>
              </c:numCache>
            </c:numRef>
          </c:xVal>
          <c:yVal>
            <c:numRef>
              <c:f>'40mm_before'!$W$5:$AA$5</c:f>
              <c:numCache>
                <c:formatCode>General</c:formatCode>
                <c:ptCount val="5"/>
                <c:pt idx="0">
                  <c:v>1.263876753246756</c:v>
                </c:pt>
                <c:pt idx="1">
                  <c:v>7.648989473683946</c:v>
                </c:pt>
                <c:pt idx="2">
                  <c:v>6.896253846153383</c:v>
                </c:pt>
                <c:pt idx="3">
                  <c:v>8.601025531914718</c:v>
                </c:pt>
                <c:pt idx="4">
                  <c:v>3.334133066666145</c:v>
                </c:pt>
              </c:numCache>
            </c:numRef>
          </c:yVal>
        </c:ser>
        <c:ser>
          <c:idx val="4"/>
          <c:order val="1"/>
          <c:tx>
            <c:v>30mm</c:v>
          </c:tx>
          <c:spPr>
            <a:ln w="12700">
              <a:solidFill>
                <a:prstClr val="black"/>
              </a:solidFill>
              <a:prstDash val="lgDashDot"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'30mm_before'!$S$1:$AC$1</c:f>
              <c:numCache>
                <c:formatCode>General</c:formatCode>
                <c:ptCount val="11"/>
                <c:pt idx="0">
                  <c:v>110.0</c:v>
                </c:pt>
                <c:pt idx="1">
                  <c:v>120.0</c:v>
                </c:pt>
                <c:pt idx="2">
                  <c:v>130.0</c:v>
                </c:pt>
                <c:pt idx="3">
                  <c:v>140.0</c:v>
                </c:pt>
                <c:pt idx="4">
                  <c:v>150.0</c:v>
                </c:pt>
                <c:pt idx="5">
                  <c:v>170.0</c:v>
                </c:pt>
                <c:pt idx="6">
                  <c:v>180.0</c:v>
                </c:pt>
                <c:pt idx="7">
                  <c:v>190.0</c:v>
                </c:pt>
                <c:pt idx="8">
                  <c:v>200.0</c:v>
                </c:pt>
                <c:pt idx="9">
                  <c:v>210.0</c:v>
                </c:pt>
                <c:pt idx="10">
                  <c:v>225.0</c:v>
                </c:pt>
              </c:numCache>
            </c:numRef>
          </c:xVal>
          <c:yVal>
            <c:numRef>
              <c:f>'30mm_before'!$S$5:$AC$5</c:f>
              <c:numCache>
                <c:formatCode>General</c:formatCode>
                <c:ptCount val="11"/>
                <c:pt idx="0">
                  <c:v>0.68841059999988</c:v>
                </c:pt>
                <c:pt idx="1">
                  <c:v>2.939930769230178</c:v>
                </c:pt>
                <c:pt idx="2">
                  <c:v>4.759909090908455</c:v>
                </c:pt>
                <c:pt idx="3">
                  <c:v>3.373553846153268</c:v>
                </c:pt>
                <c:pt idx="4">
                  <c:v>7.300071052630988</c:v>
                </c:pt>
                <c:pt idx="5">
                  <c:v>2.388813793103064</c:v>
                </c:pt>
                <c:pt idx="6">
                  <c:v>5.478816304347252</c:v>
                </c:pt>
                <c:pt idx="7">
                  <c:v>6.469615999999578</c:v>
                </c:pt>
                <c:pt idx="8">
                  <c:v>8.617303703703138</c:v>
                </c:pt>
                <c:pt idx="9">
                  <c:v>3.131748275861751</c:v>
                </c:pt>
                <c:pt idx="10">
                  <c:v>5.73483968253967</c:v>
                </c:pt>
              </c:numCache>
            </c:numRef>
          </c:yVal>
        </c:ser>
        <c:ser>
          <c:idx val="6"/>
          <c:order val="2"/>
          <c:tx>
            <c:v>20mm</c:v>
          </c:tx>
          <c:spPr>
            <a:ln w="15875">
              <a:solidFill>
                <a:prstClr val="black"/>
              </a:solidFill>
              <a:prstDash val="solid"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'20mm_before'!$Y$1:$AB$1</c:f>
              <c:numCache>
                <c:formatCode>General</c:formatCode>
                <c:ptCount val="4"/>
                <c:pt idx="0">
                  <c:v>180.0</c:v>
                </c:pt>
                <c:pt idx="1">
                  <c:v>210.0</c:v>
                </c:pt>
                <c:pt idx="2">
                  <c:v>220.0</c:v>
                </c:pt>
                <c:pt idx="3">
                  <c:v>225.0</c:v>
                </c:pt>
              </c:numCache>
            </c:numRef>
          </c:xVal>
          <c:yVal>
            <c:numRef>
              <c:f>'20mm_before'!$Y$5:$AB$5</c:f>
              <c:numCache>
                <c:formatCode>General</c:formatCode>
                <c:ptCount val="4"/>
                <c:pt idx="0">
                  <c:v>2.077853658536583</c:v>
                </c:pt>
                <c:pt idx="1">
                  <c:v>3.087712195121968</c:v>
                </c:pt>
                <c:pt idx="2">
                  <c:v>2.056964000000025</c:v>
                </c:pt>
                <c:pt idx="3">
                  <c:v>1.185224311926575</c:v>
                </c:pt>
              </c:numCache>
            </c:numRef>
          </c:yVal>
        </c:ser>
        <c:axId val="599115720"/>
        <c:axId val="599539064"/>
      </c:scatterChart>
      <c:valAx>
        <c:axId val="599115720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Voltage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0" baseline="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)</a:t>
                </a:r>
                <a:endParaRPr lang="en-US" sz="1400" b="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431812077829832"/>
              <c:y val="0.901389859461138"/>
            </c:manualLayout>
          </c:layout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599539064"/>
        <c:crosses val="autoZero"/>
        <c:crossBetween val="midCat"/>
        <c:majorUnit val="50.0"/>
        <c:minorUnit val="10.0"/>
      </c:valAx>
      <c:valAx>
        <c:axId val="599539064"/>
        <c:scaling>
          <c:orientation val="minMax"/>
          <c:max val="1500.0"/>
          <c:min val="0.0"/>
        </c:scaling>
        <c:axPos val="l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>
                    <a:latin typeface="Arial" pitchFamily="34" charset="0"/>
                    <a:cs typeface="Arial" pitchFamily="34" charset="0"/>
                  </a:rPr>
                  <a:t>Anode Current (pA)</a:t>
                </a:r>
              </a:p>
            </c:rich>
          </c:tx>
          <c:layout>
            <c:manualLayout>
              <c:xMode val="edge"/>
              <c:yMode val="edge"/>
              <c:x val="0.0"/>
              <c:y val="0.139239122874999"/>
            </c:manualLayout>
          </c:layout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99115720"/>
        <c:crosses val="autoZero"/>
        <c:crossBetween val="midCat"/>
        <c:majorUnit val="200.0"/>
        <c:minorUnit val="100.0"/>
      </c:valAx>
    </c:plotArea>
    <c:legend>
      <c:legendPos val="r"/>
      <c:layout>
        <c:manualLayout>
          <c:xMode val="edge"/>
          <c:yMode val="edge"/>
          <c:x val="0.206887239614589"/>
          <c:y val="0.535524416285891"/>
          <c:w val="0.204152332967982"/>
          <c:h val="0.209893685468305"/>
        </c:manualLayout>
      </c:layout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</c:chart>
  <c:spPr>
    <a:ln>
      <a:noFill/>
    </a:ln>
  </c:sp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autoTitleDeleted val="1"/>
    <c:plotArea>
      <c:layout>
        <c:manualLayout>
          <c:layoutTarget val="inner"/>
          <c:xMode val="edge"/>
          <c:yMode val="edge"/>
          <c:x val="0.213449640607278"/>
          <c:y val="0.160807086614173"/>
          <c:w val="0.707107155083878"/>
          <c:h val="0.618041571209469"/>
        </c:manualLayout>
      </c:layout>
      <c:scatterChart>
        <c:scatterStyle val="lineMarker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'50mm_Before'!$P$1:$Y$1</c:f>
              <c:numCache>
                <c:formatCode>General</c:formatCode>
                <c:ptCount val="10"/>
                <c:pt idx="0">
                  <c:v>160.0</c:v>
                </c:pt>
                <c:pt idx="1">
                  <c:v>170.0</c:v>
                </c:pt>
                <c:pt idx="2">
                  <c:v>180.0</c:v>
                </c:pt>
                <c:pt idx="3">
                  <c:v>190.0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</c:numCache>
            </c:numRef>
          </c:xVal>
          <c:yVal>
            <c:numRef>
              <c:f>'50mm_Before'!$P$5:$Y$5</c:f>
              <c:numCache>
                <c:formatCode>General</c:formatCode>
                <c:ptCount val="10"/>
                <c:pt idx="0">
                  <c:v>0.535756307692311</c:v>
                </c:pt>
                <c:pt idx="1">
                  <c:v>1.224402872340422</c:v>
                </c:pt>
                <c:pt idx="2">
                  <c:v>1.70310313253012</c:v>
                </c:pt>
                <c:pt idx="3">
                  <c:v>0.586051095890412</c:v>
                </c:pt>
                <c:pt idx="4">
                  <c:v>2.989880372670792</c:v>
                </c:pt>
                <c:pt idx="5">
                  <c:v>5.23023236994218</c:v>
                </c:pt>
                <c:pt idx="6">
                  <c:v>7.427707469879286</c:v>
                </c:pt>
                <c:pt idx="7">
                  <c:v>8.058053465346368</c:v>
                </c:pt>
                <c:pt idx="8">
                  <c:v>22.27450434782579</c:v>
                </c:pt>
                <c:pt idx="9">
                  <c:v>35.47601485148449</c:v>
                </c:pt>
              </c:numCache>
            </c:numRef>
          </c:yVal>
        </c:ser>
        <c:ser>
          <c:idx val="1"/>
          <c:order val="1"/>
          <c:tx>
            <c:v>50fit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'50mm_Before'!$I$16:$I$81</c:f>
              <c:numCache>
                <c:formatCode>General</c:formatCode>
                <c:ptCount val="66"/>
                <c:pt idx="0">
                  <c:v>160.0</c:v>
                </c:pt>
                <c:pt idx="1">
                  <c:v>161.0</c:v>
                </c:pt>
                <c:pt idx="2">
                  <c:v>162.0</c:v>
                </c:pt>
                <c:pt idx="3">
                  <c:v>163.0</c:v>
                </c:pt>
                <c:pt idx="4">
                  <c:v>164.0</c:v>
                </c:pt>
                <c:pt idx="5">
                  <c:v>165.0</c:v>
                </c:pt>
                <c:pt idx="6">
                  <c:v>166.0</c:v>
                </c:pt>
                <c:pt idx="7">
                  <c:v>167.0</c:v>
                </c:pt>
                <c:pt idx="8">
                  <c:v>168.0</c:v>
                </c:pt>
                <c:pt idx="9">
                  <c:v>169.0</c:v>
                </c:pt>
                <c:pt idx="10">
                  <c:v>170.0</c:v>
                </c:pt>
                <c:pt idx="11">
                  <c:v>171.0</c:v>
                </c:pt>
                <c:pt idx="12">
                  <c:v>172.0</c:v>
                </c:pt>
                <c:pt idx="13">
                  <c:v>173.0</c:v>
                </c:pt>
                <c:pt idx="14">
                  <c:v>174.0</c:v>
                </c:pt>
                <c:pt idx="15">
                  <c:v>175.0</c:v>
                </c:pt>
                <c:pt idx="16">
                  <c:v>176.0</c:v>
                </c:pt>
                <c:pt idx="17">
                  <c:v>177.0</c:v>
                </c:pt>
                <c:pt idx="18">
                  <c:v>178.0</c:v>
                </c:pt>
                <c:pt idx="19">
                  <c:v>179.0</c:v>
                </c:pt>
                <c:pt idx="20">
                  <c:v>180.0</c:v>
                </c:pt>
                <c:pt idx="21">
                  <c:v>181.0</c:v>
                </c:pt>
                <c:pt idx="22">
                  <c:v>182.0</c:v>
                </c:pt>
                <c:pt idx="23">
                  <c:v>183.0</c:v>
                </c:pt>
                <c:pt idx="24">
                  <c:v>184.0</c:v>
                </c:pt>
                <c:pt idx="25">
                  <c:v>185.0</c:v>
                </c:pt>
                <c:pt idx="26">
                  <c:v>186.0</c:v>
                </c:pt>
                <c:pt idx="27">
                  <c:v>187.0</c:v>
                </c:pt>
                <c:pt idx="28">
                  <c:v>188.0</c:v>
                </c:pt>
                <c:pt idx="29">
                  <c:v>189.0</c:v>
                </c:pt>
                <c:pt idx="30">
                  <c:v>190.0</c:v>
                </c:pt>
                <c:pt idx="31">
                  <c:v>191.0</c:v>
                </c:pt>
                <c:pt idx="32">
                  <c:v>192.0</c:v>
                </c:pt>
                <c:pt idx="33">
                  <c:v>193.0</c:v>
                </c:pt>
                <c:pt idx="34">
                  <c:v>194.0</c:v>
                </c:pt>
                <c:pt idx="35">
                  <c:v>195.0</c:v>
                </c:pt>
                <c:pt idx="36">
                  <c:v>196.0</c:v>
                </c:pt>
                <c:pt idx="37">
                  <c:v>197.0</c:v>
                </c:pt>
                <c:pt idx="38">
                  <c:v>198.0</c:v>
                </c:pt>
                <c:pt idx="39">
                  <c:v>199.0</c:v>
                </c:pt>
                <c:pt idx="40">
                  <c:v>200.0</c:v>
                </c:pt>
                <c:pt idx="41">
                  <c:v>201.0</c:v>
                </c:pt>
                <c:pt idx="42">
                  <c:v>202.0</c:v>
                </c:pt>
                <c:pt idx="43">
                  <c:v>203.0</c:v>
                </c:pt>
                <c:pt idx="44">
                  <c:v>204.0</c:v>
                </c:pt>
                <c:pt idx="45">
                  <c:v>205.0</c:v>
                </c:pt>
                <c:pt idx="46">
                  <c:v>206.0</c:v>
                </c:pt>
                <c:pt idx="47">
                  <c:v>207.0</c:v>
                </c:pt>
                <c:pt idx="48">
                  <c:v>208.0</c:v>
                </c:pt>
                <c:pt idx="49">
                  <c:v>209.0</c:v>
                </c:pt>
                <c:pt idx="50">
                  <c:v>210.0</c:v>
                </c:pt>
                <c:pt idx="51">
                  <c:v>211.0</c:v>
                </c:pt>
                <c:pt idx="52">
                  <c:v>212.0</c:v>
                </c:pt>
                <c:pt idx="53">
                  <c:v>213.0</c:v>
                </c:pt>
                <c:pt idx="54">
                  <c:v>214.0</c:v>
                </c:pt>
                <c:pt idx="55">
                  <c:v>215.0</c:v>
                </c:pt>
                <c:pt idx="56">
                  <c:v>216.0</c:v>
                </c:pt>
                <c:pt idx="57">
                  <c:v>217.0</c:v>
                </c:pt>
                <c:pt idx="58">
                  <c:v>218.0</c:v>
                </c:pt>
                <c:pt idx="59">
                  <c:v>219.0</c:v>
                </c:pt>
                <c:pt idx="60">
                  <c:v>220.0</c:v>
                </c:pt>
                <c:pt idx="61">
                  <c:v>221.0</c:v>
                </c:pt>
                <c:pt idx="62">
                  <c:v>222.0</c:v>
                </c:pt>
                <c:pt idx="63">
                  <c:v>223.0</c:v>
                </c:pt>
                <c:pt idx="64">
                  <c:v>224.0</c:v>
                </c:pt>
                <c:pt idx="65">
                  <c:v>225.0</c:v>
                </c:pt>
              </c:numCache>
            </c:numRef>
          </c:xVal>
          <c:yVal>
            <c:numRef>
              <c:f>'50mm_Before'!$J$16:$J$81</c:f>
              <c:numCache>
                <c:formatCode>General</c:formatCode>
                <c:ptCount val="66"/>
                <c:pt idx="0">
                  <c:v>0.00263334174962033</c:v>
                </c:pt>
                <c:pt idx="1">
                  <c:v>0.00322366164930662</c:v>
                </c:pt>
                <c:pt idx="2">
                  <c:v>0.00393677424812229</c:v>
                </c:pt>
                <c:pt idx="3">
                  <c:v>0.00479622493452007</c:v>
                </c:pt>
                <c:pt idx="4">
                  <c:v>0.00582968682518583</c:v>
                </c:pt>
                <c:pt idx="5">
                  <c:v>0.00706961535819452</c:v>
                </c:pt>
                <c:pt idx="6">
                  <c:v>0.00855399545812408</c:v>
                </c:pt>
                <c:pt idx="7">
                  <c:v>0.0103271927126141</c:v>
                </c:pt>
                <c:pt idx="8">
                  <c:v>0.0124409211969313</c:v>
                </c:pt>
                <c:pt idx="9">
                  <c:v>0.0149553418805505</c:v>
                </c:pt>
                <c:pt idx="10">
                  <c:v>0.0179403069535476</c:v>
                </c:pt>
                <c:pt idx="11">
                  <c:v>0.0214767669268214</c:v>
                </c:pt>
                <c:pt idx="12">
                  <c:v>0.0256583589950801</c:v>
                </c:pt>
                <c:pt idx="13">
                  <c:v>0.0305931969115032</c:v>
                </c:pt>
                <c:pt idx="14">
                  <c:v>0.0364058845144999</c:v>
                </c:pt>
                <c:pt idx="15">
                  <c:v>0.0432397770766369</c:v>
                </c:pt>
                <c:pt idx="16">
                  <c:v>0.0512595168202289</c:v>
                </c:pt>
                <c:pt idx="17">
                  <c:v>0.0606538712700375</c:v>
                </c:pt>
                <c:pt idx="18">
                  <c:v>0.0716389055977598</c:v>
                </c:pt>
                <c:pt idx="19">
                  <c:v>0.0844615227623361</c:v>
                </c:pt>
                <c:pt idx="20">
                  <c:v>0.0994034080713742</c:v>
                </c:pt>
                <c:pt idx="21">
                  <c:v>0.116785417788993</c:v>
                </c:pt>
                <c:pt idx="22">
                  <c:v>0.136972454600919</c:v>
                </c:pt>
                <c:pt idx="23">
                  <c:v>0.160378876125467</c:v>
                </c:pt>
                <c:pt idx="24">
                  <c:v>0.18747448623574</c:v>
                </c:pt>
                <c:pt idx="25">
                  <c:v>0.21879116274064</c:v>
                </c:pt>
                <c:pt idx="26">
                  <c:v>0.254930178966447</c:v>
                </c:pt>
                <c:pt idx="27">
                  <c:v>0.29657028099326</c:v>
                </c:pt>
                <c:pt idx="28">
                  <c:v>0.344476586737521</c:v>
                </c:pt>
                <c:pt idx="29">
                  <c:v>0.39951037773935</c:v>
                </c:pt>
                <c:pt idx="30">
                  <c:v>0.462639859417016</c:v>
                </c:pt>
                <c:pt idx="31">
                  <c:v>0.534951970696509</c:v>
                </c:pt>
                <c:pt idx="32">
                  <c:v>0.617665329316693</c:v>
                </c:pt>
                <c:pt idx="33">
                  <c:v>0.712144404755541</c:v>
                </c:pt>
                <c:pt idx="34">
                  <c:v>0.81991501662457</c:v>
                </c:pt>
                <c:pt idx="35">
                  <c:v>0.942681262541988</c:v>
                </c:pt>
                <c:pt idx="36">
                  <c:v>1.082343985923684</c:v>
                </c:pt>
                <c:pt idx="37">
                  <c:v>1.241020900829276</c:v>
                </c:pt>
                <c:pt idx="38">
                  <c:v>1.421068497971125</c:v>
                </c:pt>
                <c:pt idx="39">
                  <c:v>1.625105863240737</c:v>
                </c:pt>
                <c:pt idx="40">
                  <c:v>1.856040547631518</c:v>
                </c:pt>
                <c:pt idx="41">
                  <c:v>2.11709663524237</c:v>
                </c:pt>
                <c:pt idx="42">
                  <c:v>2.411845164133677</c:v>
                </c:pt>
                <c:pt idx="43">
                  <c:v>2.744237063178518</c:v>
                </c:pt>
                <c:pt idx="44">
                  <c:v>3.11863877670674</c:v>
                </c:pt>
                <c:pt idx="45">
                  <c:v>3.539870757680401</c:v>
                </c:pt>
                <c:pt idx="46">
                  <c:v>4.01324901936201</c:v>
                </c:pt>
                <c:pt idx="47">
                  <c:v>4.544629944946789</c:v>
                </c:pt>
                <c:pt idx="48">
                  <c:v>5.140458564420237</c:v>
                </c:pt>
                <c:pt idx="49">
                  <c:v>5.807820517974267</c:v>
                </c:pt>
                <c:pt idx="50">
                  <c:v>6.554497935666205</c:v>
                </c:pt>
                <c:pt idx="51">
                  <c:v>7.389029473631418</c:v>
                </c:pt>
                <c:pt idx="52">
                  <c:v>8.32077475805981</c:v>
                </c:pt>
                <c:pt idx="53">
                  <c:v>9.359983499314546</c:v>
                </c:pt>
                <c:pt idx="54">
                  <c:v>10.51786955000492</c:v>
                </c:pt>
                <c:pt idx="55">
                  <c:v>11.80669019251678</c:v>
                </c:pt>
                <c:pt idx="56">
                  <c:v>13.2398309534517</c:v>
                </c:pt>
                <c:pt idx="57">
                  <c:v>14.83189625462027</c:v>
                </c:pt>
                <c:pt idx="58">
                  <c:v>16.59880622267167</c:v>
                </c:pt>
                <c:pt idx="59">
                  <c:v>18.55789999211395</c:v>
                </c:pt>
                <c:pt idx="60">
                  <c:v>20.72804584937581</c:v>
                </c:pt>
                <c:pt idx="61">
                  <c:v>23.1297585786814</c:v>
                </c:pt>
                <c:pt idx="62">
                  <c:v>25.78532438383325</c:v>
                </c:pt>
                <c:pt idx="63">
                  <c:v>28.71893377353393</c:v>
                </c:pt>
                <c:pt idx="64">
                  <c:v>31.95682281159099</c:v>
                </c:pt>
                <c:pt idx="65">
                  <c:v>35.52742314726009</c:v>
                </c:pt>
              </c:numCache>
            </c:numRef>
          </c:yVal>
        </c:ser>
        <c:ser>
          <c:idx val="2"/>
          <c:order val="2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'40mm_Before'!$Z$1:$AF$1</c:f>
              <c:numCache>
                <c:formatCode>General</c:formatCode>
                <c:ptCount val="7"/>
                <c:pt idx="0">
                  <c:v>180.0</c:v>
                </c:pt>
                <c:pt idx="1">
                  <c:v>190.0</c:v>
                </c:pt>
                <c:pt idx="2">
                  <c:v>200.0</c:v>
                </c:pt>
                <c:pt idx="3">
                  <c:v>210.0</c:v>
                </c:pt>
                <c:pt idx="4">
                  <c:v>215.0</c:v>
                </c:pt>
                <c:pt idx="5">
                  <c:v>220.0</c:v>
                </c:pt>
                <c:pt idx="6">
                  <c:v>225.0</c:v>
                </c:pt>
              </c:numCache>
            </c:numRef>
          </c:xVal>
          <c:yVal>
            <c:numRef>
              <c:f>'40mm_Before'!$Z$5:$AF$5</c:f>
              <c:numCache>
                <c:formatCode>General</c:formatCode>
                <c:ptCount val="7"/>
                <c:pt idx="0">
                  <c:v>1.951271733333317</c:v>
                </c:pt>
                <c:pt idx="1">
                  <c:v>-0.967084946236557</c:v>
                </c:pt>
                <c:pt idx="2">
                  <c:v>7.102392523364371</c:v>
                </c:pt>
                <c:pt idx="3">
                  <c:v>13.55774958333316</c:v>
                </c:pt>
                <c:pt idx="4">
                  <c:v>18.19892360248406</c:v>
                </c:pt>
                <c:pt idx="5">
                  <c:v>34.2237278911561</c:v>
                </c:pt>
                <c:pt idx="6">
                  <c:v>40.81063513513462</c:v>
                </c:pt>
              </c:numCache>
            </c:numRef>
          </c:yVal>
        </c:ser>
        <c:ser>
          <c:idx val="3"/>
          <c:order val="3"/>
          <c:tx>
            <c:v>40fit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'40mm_Before'!$J$15:$J$60</c:f>
              <c:numCache>
                <c:formatCode>General</c:formatCode>
                <c:ptCount val="46"/>
                <c:pt idx="0">
                  <c:v>180.0</c:v>
                </c:pt>
                <c:pt idx="1">
                  <c:v>181.0</c:v>
                </c:pt>
                <c:pt idx="2">
                  <c:v>182.0</c:v>
                </c:pt>
                <c:pt idx="3">
                  <c:v>183.0</c:v>
                </c:pt>
                <c:pt idx="4">
                  <c:v>184.0</c:v>
                </c:pt>
                <c:pt idx="5">
                  <c:v>185.0</c:v>
                </c:pt>
                <c:pt idx="6">
                  <c:v>186.0</c:v>
                </c:pt>
                <c:pt idx="7">
                  <c:v>187.0</c:v>
                </c:pt>
                <c:pt idx="8">
                  <c:v>188.0</c:v>
                </c:pt>
                <c:pt idx="9">
                  <c:v>189.0</c:v>
                </c:pt>
                <c:pt idx="10">
                  <c:v>190.0</c:v>
                </c:pt>
                <c:pt idx="11">
                  <c:v>191.0</c:v>
                </c:pt>
                <c:pt idx="12">
                  <c:v>192.0</c:v>
                </c:pt>
                <c:pt idx="13">
                  <c:v>193.0</c:v>
                </c:pt>
                <c:pt idx="14">
                  <c:v>194.0</c:v>
                </c:pt>
                <c:pt idx="15">
                  <c:v>195.0</c:v>
                </c:pt>
                <c:pt idx="16">
                  <c:v>196.0</c:v>
                </c:pt>
                <c:pt idx="17">
                  <c:v>197.0</c:v>
                </c:pt>
                <c:pt idx="18">
                  <c:v>198.0</c:v>
                </c:pt>
                <c:pt idx="19">
                  <c:v>199.0</c:v>
                </c:pt>
                <c:pt idx="20">
                  <c:v>200.0</c:v>
                </c:pt>
                <c:pt idx="21">
                  <c:v>201.0</c:v>
                </c:pt>
                <c:pt idx="22">
                  <c:v>202.0</c:v>
                </c:pt>
                <c:pt idx="23">
                  <c:v>203.0</c:v>
                </c:pt>
                <c:pt idx="24">
                  <c:v>204.0</c:v>
                </c:pt>
                <c:pt idx="25">
                  <c:v>205.0</c:v>
                </c:pt>
                <c:pt idx="26">
                  <c:v>206.0</c:v>
                </c:pt>
                <c:pt idx="27">
                  <c:v>207.0</c:v>
                </c:pt>
                <c:pt idx="28">
                  <c:v>208.0</c:v>
                </c:pt>
                <c:pt idx="29">
                  <c:v>209.0</c:v>
                </c:pt>
                <c:pt idx="30">
                  <c:v>210.0</c:v>
                </c:pt>
                <c:pt idx="31">
                  <c:v>211.0</c:v>
                </c:pt>
                <c:pt idx="32">
                  <c:v>212.0</c:v>
                </c:pt>
                <c:pt idx="33">
                  <c:v>213.0</c:v>
                </c:pt>
                <c:pt idx="34">
                  <c:v>214.0</c:v>
                </c:pt>
                <c:pt idx="35">
                  <c:v>215.0</c:v>
                </c:pt>
                <c:pt idx="36">
                  <c:v>216.0</c:v>
                </c:pt>
                <c:pt idx="37">
                  <c:v>217.0</c:v>
                </c:pt>
                <c:pt idx="38">
                  <c:v>218.0</c:v>
                </c:pt>
                <c:pt idx="39">
                  <c:v>219.0</c:v>
                </c:pt>
                <c:pt idx="40">
                  <c:v>220.0</c:v>
                </c:pt>
                <c:pt idx="41">
                  <c:v>221.0</c:v>
                </c:pt>
                <c:pt idx="42">
                  <c:v>222.0</c:v>
                </c:pt>
                <c:pt idx="43">
                  <c:v>223.0</c:v>
                </c:pt>
                <c:pt idx="44">
                  <c:v>224.0</c:v>
                </c:pt>
                <c:pt idx="45">
                  <c:v>225.0</c:v>
                </c:pt>
              </c:numCache>
            </c:numRef>
          </c:xVal>
          <c:yVal>
            <c:numRef>
              <c:f>'40mm_Before'!$K$15:$K$60</c:f>
              <c:numCache>
                <c:formatCode>General</c:formatCode>
                <c:ptCount val="46"/>
                <c:pt idx="0">
                  <c:v>0.860457183879129</c:v>
                </c:pt>
                <c:pt idx="1">
                  <c:v>0.957250392578902</c:v>
                </c:pt>
                <c:pt idx="2">
                  <c:v>1.063749718995133</c:v>
                </c:pt>
                <c:pt idx="3">
                  <c:v>1.180806525072781</c:v>
                </c:pt>
                <c:pt idx="4">
                  <c:v>1.309335695085409</c:v>
                </c:pt>
                <c:pt idx="5">
                  <c:v>1.450319487358792</c:v>
                </c:pt>
                <c:pt idx="6">
                  <c:v>1.604811559629447</c:v>
                </c:pt>
                <c:pt idx="7">
                  <c:v>1.773941172556586</c:v>
                </c:pt>
                <c:pt idx="8">
                  <c:v>1.958917575878847</c:v>
                </c:pt>
                <c:pt idx="9">
                  <c:v>2.161034581674466</c:v>
                </c:pt>
                <c:pt idx="10">
                  <c:v>2.381675329145176</c:v>
                </c:pt>
                <c:pt idx="11">
                  <c:v>2.62231724530005</c:v>
                </c:pt>
                <c:pt idx="12">
                  <c:v>2.884537205865388</c:v>
                </c:pt>
                <c:pt idx="13">
                  <c:v>3.170016900692299</c:v>
                </c:pt>
                <c:pt idx="14">
                  <c:v>3.48054840787173</c:v>
                </c:pt>
                <c:pt idx="15">
                  <c:v>3.818039980701323</c:v>
                </c:pt>
                <c:pt idx="16">
                  <c:v>4.184522051576585</c:v>
                </c:pt>
                <c:pt idx="17">
                  <c:v>4.582153456802172</c:v>
                </c:pt>
                <c:pt idx="18">
                  <c:v>5.013227886236885</c:v>
                </c:pt>
                <c:pt idx="19">
                  <c:v>5.480180561599814</c:v>
                </c:pt>
                <c:pt idx="20">
                  <c:v>5.985595147172296</c:v>
                </c:pt>
                <c:pt idx="21">
                  <c:v>6.53221089653456</c:v>
                </c:pt>
                <c:pt idx="22">
                  <c:v>7.122930038874625</c:v>
                </c:pt>
                <c:pt idx="23">
                  <c:v>7.760825408301089</c:v>
                </c:pt>
                <c:pt idx="24">
                  <c:v>8.449148319481954</c:v>
                </c:pt>
                <c:pt idx="25">
                  <c:v>9.191336692817183</c:v>
                </c:pt>
                <c:pt idx="26">
                  <c:v>9.991023432235059</c:v>
                </c:pt>
                <c:pt idx="27">
                  <c:v>10.85204505858001</c:v>
                </c:pt>
                <c:pt idx="28">
                  <c:v>11.77845060143385</c:v>
                </c:pt>
                <c:pt idx="29">
                  <c:v>12.77451075208555</c:v>
                </c:pt>
                <c:pt idx="30">
                  <c:v>13.84472728022745</c:v>
                </c:pt>
                <c:pt idx="31">
                  <c:v>14.99384271682681</c:v>
                </c:pt>
                <c:pt idx="32">
                  <c:v>16.22685030547733</c:v>
                </c:pt>
                <c:pt idx="33">
                  <c:v>17.54900422439853</c:v>
                </c:pt>
                <c:pt idx="34">
                  <c:v>18.96583008110386</c:v>
                </c:pt>
                <c:pt idx="35">
                  <c:v>20.48313568161569</c:v>
                </c:pt>
                <c:pt idx="36">
                  <c:v>22.10702207595312</c:v>
                </c:pt>
                <c:pt idx="37">
                  <c:v>23.84389488147269</c:v>
                </c:pt>
                <c:pt idx="38">
                  <c:v>25.70047588548728</c:v>
                </c:pt>
                <c:pt idx="39">
                  <c:v>27.6838149284347</c:v>
                </c:pt>
                <c:pt idx="40">
                  <c:v>29.80130206871443</c:v>
                </c:pt>
                <c:pt idx="41">
                  <c:v>32.06068003015405</c:v>
                </c:pt>
                <c:pt idx="42">
                  <c:v>34.47005693290716</c:v>
                </c:pt>
                <c:pt idx="43">
                  <c:v>37.0379193084312</c:v>
                </c:pt>
                <c:pt idx="44">
                  <c:v>39.77314539903061</c:v>
                </c:pt>
                <c:pt idx="45">
                  <c:v>42.68501874229332</c:v>
                </c:pt>
              </c:numCache>
            </c:numRef>
          </c:yVal>
        </c:ser>
        <c:ser>
          <c:idx val="4"/>
          <c:order val="4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'30mm_Before'!$X$1:$AF$1</c:f>
              <c:numCache>
                <c:formatCode>General</c:formatCode>
                <c:ptCount val="9"/>
                <c:pt idx="0">
                  <c:v>170.0</c:v>
                </c:pt>
                <c:pt idx="1">
                  <c:v>180.0</c:v>
                </c:pt>
                <c:pt idx="2">
                  <c:v>190.0</c:v>
                </c:pt>
                <c:pt idx="3">
                  <c:v>200.0</c:v>
                </c:pt>
                <c:pt idx="4">
                  <c:v>205.0</c:v>
                </c:pt>
                <c:pt idx="5">
                  <c:v>210.0</c:v>
                </c:pt>
                <c:pt idx="6">
                  <c:v>215.0</c:v>
                </c:pt>
                <c:pt idx="7">
                  <c:v>220.0</c:v>
                </c:pt>
                <c:pt idx="8">
                  <c:v>225.0</c:v>
                </c:pt>
              </c:numCache>
            </c:numRef>
          </c:xVal>
          <c:yVal>
            <c:numRef>
              <c:f>'30mm_Before'!$X$5:$AF$5</c:f>
              <c:numCache>
                <c:formatCode>General</c:formatCode>
                <c:ptCount val="9"/>
                <c:pt idx="0">
                  <c:v>1.577853877550976</c:v>
                </c:pt>
                <c:pt idx="1">
                  <c:v>5.828045116279044</c:v>
                </c:pt>
                <c:pt idx="2">
                  <c:v>7.05399178082184</c:v>
                </c:pt>
                <c:pt idx="3">
                  <c:v>14.85669450549433</c:v>
                </c:pt>
                <c:pt idx="4">
                  <c:v>18.68322333333283</c:v>
                </c:pt>
                <c:pt idx="5">
                  <c:v>30.35657446808471</c:v>
                </c:pt>
                <c:pt idx="6">
                  <c:v>41.36959999999927</c:v>
                </c:pt>
                <c:pt idx="7">
                  <c:v>63.76603999999956</c:v>
                </c:pt>
                <c:pt idx="8">
                  <c:v>67.99488059701454</c:v>
                </c:pt>
              </c:numCache>
            </c:numRef>
          </c:yVal>
        </c:ser>
        <c:ser>
          <c:idx val="5"/>
          <c:order val="5"/>
          <c:tx>
            <c:v>30fit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'30mm_Before'!$I$15:$I$75</c:f>
              <c:numCache>
                <c:formatCode>General</c:formatCode>
                <c:ptCount val="61"/>
                <c:pt idx="0">
                  <c:v>110.0</c:v>
                </c:pt>
                <c:pt idx="1">
                  <c:v>111.0</c:v>
                </c:pt>
                <c:pt idx="2">
                  <c:v>112.0</c:v>
                </c:pt>
                <c:pt idx="3">
                  <c:v>113.0</c:v>
                </c:pt>
                <c:pt idx="4">
                  <c:v>114.0</c:v>
                </c:pt>
                <c:pt idx="5">
                  <c:v>115.0</c:v>
                </c:pt>
                <c:pt idx="6">
                  <c:v>116.0</c:v>
                </c:pt>
                <c:pt idx="7">
                  <c:v>117.0</c:v>
                </c:pt>
                <c:pt idx="8">
                  <c:v>118.0</c:v>
                </c:pt>
                <c:pt idx="9">
                  <c:v>119.0</c:v>
                </c:pt>
                <c:pt idx="10">
                  <c:v>120.0</c:v>
                </c:pt>
                <c:pt idx="11">
                  <c:v>121.0</c:v>
                </c:pt>
                <c:pt idx="12">
                  <c:v>122.0</c:v>
                </c:pt>
                <c:pt idx="13">
                  <c:v>123.0</c:v>
                </c:pt>
                <c:pt idx="14">
                  <c:v>124.0</c:v>
                </c:pt>
                <c:pt idx="15">
                  <c:v>125.0</c:v>
                </c:pt>
                <c:pt idx="16">
                  <c:v>126.0</c:v>
                </c:pt>
                <c:pt idx="17">
                  <c:v>127.0</c:v>
                </c:pt>
                <c:pt idx="18">
                  <c:v>128.0</c:v>
                </c:pt>
                <c:pt idx="19">
                  <c:v>129.0</c:v>
                </c:pt>
                <c:pt idx="20">
                  <c:v>130.0</c:v>
                </c:pt>
                <c:pt idx="21">
                  <c:v>131.0</c:v>
                </c:pt>
                <c:pt idx="22">
                  <c:v>132.0</c:v>
                </c:pt>
                <c:pt idx="23">
                  <c:v>133.0</c:v>
                </c:pt>
                <c:pt idx="24">
                  <c:v>134.0</c:v>
                </c:pt>
                <c:pt idx="25">
                  <c:v>135.0</c:v>
                </c:pt>
                <c:pt idx="26">
                  <c:v>136.0</c:v>
                </c:pt>
                <c:pt idx="27">
                  <c:v>137.0</c:v>
                </c:pt>
                <c:pt idx="28">
                  <c:v>138.0</c:v>
                </c:pt>
                <c:pt idx="29">
                  <c:v>139.0</c:v>
                </c:pt>
                <c:pt idx="30">
                  <c:v>140.0</c:v>
                </c:pt>
                <c:pt idx="31">
                  <c:v>141.0</c:v>
                </c:pt>
                <c:pt idx="32">
                  <c:v>142.0</c:v>
                </c:pt>
                <c:pt idx="33">
                  <c:v>143.0</c:v>
                </c:pt>
                <c:pt idx="34">
                  <c:v>144.0</c:v>
                </c:pt>
                <c:pt idx="35">
                  <c:v>145.0</c:v>
                </c:pt>
                <c:pt idx="36">
                  <c:v>146.0</c:v>
                </c:pt>
                <c:pt idx="37">
                  <c:v>147.0</c:v>
                </c:pt>
                <c:pt idx="38">
                  <c:v>148.0</c:v>
                </c:pt>
                <c:pt idx="39">
                  <c:v>149.0</c:v>
                </c:pt>
                <c:pt idx="40">
                  <c:v>150.0</c:v>
                </c:pt>
                <c:pt idx="41">
                  <c:v>151.0</c:v>
                </c:pt>
                <c:pt idx="42">
                  <c:v>152.0</c:v>
                </c:pt>
                <c:pt idx="43">
                  <c:v>153.0</c:v>
                </c:pt>
                <c:pt idx="44">
                  <c:v>154.0</c:v>
                </c:pt>
                <c:pt idx="45">
                  <c:v>155.0</c:v>
                </c:pt>
                <c:pt idx="46">
                  <c:v>156.0</c:v>
                </c:pt>
                <c:pt idx="47">
                  <c:v>157.0</c:v>
                </c:pt>
                <c:pt idx="48">
                  <c:v>158.0</c:v>
                </c:pt>
                <c:pt idx="49">
                  <c:v>159.0</c:v>
                </c:pt>
                <c:pt idx="50">
                  <c:v>160.0</c:v>
                </c:pt>
                <c:pt idx="51">
                  <c:v>161.0</c:v>
                </c:pt>
                <c:pt idx="52">
                  <c:v>162.0</c:v>
                </c:pt>
                <c:pt idx="53">
                  <c:v>163.0</c:v>
                </c:pt>
                <c:pt idx="54">
                  <c:v>164.0</c:v>
                </c:pt>
                <c:pt idx="55">
                  <c:v>165.0</c:v>
                </c:pt>
                <c:pt idx="56">
                  <c:v>166.0</c:v>
                </c:pt>
                <c:pt idx="57">
                  <c:v>167.0</c:v>
                </c:pt>
                <c:pt idx="58">
                  <c:v>168.0</c:v>
                </c:pt>
                <c:pt idx="59">
                  <c:v>169.0</c:v>
                </c:pt>
                <c:pt idx="60">
                  <c:v>170.0</c:v>
                </c:pt>
              </c:numCache>
            </c:numRef>
          </c:xVal>
          <c:yVal>
            <c:numRef>
              <c:f>'30mm_Before'!$J$15:$J$75</c:f>
              <c:numCache>
                <c:formatCode>General</c:formatCode>
                <c:ptCount val="61"/>
                <c:pt idx="0">
                  <c:v>0.000405980957617005</c:v>
                </c:pt>
                <c:pt idx="1">
                  <c:v>0.00049891028258113</c:v>
                </c:pt>
                <c:pt idx="2">
                  <c:v>0.000610956936771128</c:v>
                </c:pt>
                <c:pt idx="3">
                  <c:v>0.000745607150953291</c:v>
                </c:pt>
                <c:pt idx="4">
                  <c:v>0.000906900042038075</c:v>
                </c:pt>
                <c:pt idx="5">
                  <c:v>0.00109950172481179</c:v>
                </c:pt>
                <c:pt idx="6">
                  <c:v>0.001328787432244</c:v>
                </c:pt>
                <c:pt idx="7">
                  <c:v>0.00160093227892396</c:v>
                </c:pt>
                <c:pt idx="8">
                  <c:v>0.00192301132982818</c:v>
                </c:pt>
                <c:pt idx="9">
                  <c:v>0.00230310966369801</c:v>
                </c:pt>
                <c:pt idx="10">
                  <c:v>0.00275044314667971</c:v>
                </c:pt>
                <c:pt idx="11">
                  <c:v>0.00327549065741711</c:v>
                </c:pt>
                <c:pt idx="12">
                  <c:v>0.00389013852936239</c:v>
                </c:pt>
                <c:pt idx="13">
                  <c:v>0.00460783799955699</c:v>
                </c:pt>
                <c:pt idx="14">
                  <c:v>0.00544377647541071</c:v>
                </c:pt>
                <c:pt idx="15">
                  <c:v>0.00641506345195816</c:v>
                </c:pt>
                <c:pt idx="16">
                  <c:v>0.00754093193158429</c:v>
                </c:pt>
                <c:pt idx="17">
                  <c:v>0.0088429562161807</c:v>
                </c:pt>
                <c:pt idx="18">
                  <c:v>0.010345286958023</c:v>
                </c:pt>
                <c:pt idx="19">
                  <c:v>0.0120749043702575</c:v>
                </c:pt>
                <c:pt idx="20">
                  <c:v>0.0140618905106609</c:v>
                </c:pt>
                <c:pt idx="21">
                  <c:v>0.0163397215632268</c:v>
                </c:pt>
                <c:pt idx="22">
                  <c:v>0.0189455810510558</c:v>
                </c:pt>
                <c:pt idx="23">
                  <c:v>0.0219206949209294</c:v>
                </c:pt>
                <c:pt idx="24">
                  <c:v>0.0253106894447835</c:v>
                </c:pt>
                <c:pt idx="25">
                  <c:v>0.0291659728860148</c:v>
                </c:pt>
                <c:pt idx="26">
                  <c:v>0.033542141879122</c:v>
                </c:pt>
                <c:pt idx="27">
                  <c:v>0.0385004134695924</c:v>
                </c:pt>
                <c:pt idx="28">
                  <c:v>0.0441080837571436</c:v>
                </c:pt>
                <c:pt idx="29">
                  <c:v>0.0504390140794604</c:v>
                </c:pt>
                <c:pt idx="30">
                  <c:v>0.0575741456653804</c:v>
                </c:pt>
                <c:pt idx="31">
                  <c:v>0.0656020436761264</c:v>
                </c:pt>
                <c:pt idx="32">
                  <c:v>0.0746194715406504</c:v>
                </c:pt>
                <c:pt idx="33">
                  <c:v>0.0847319964764982</c:v>
                </c:pt>
                <c:pt idx="34">
                  <c:v>0.0960546270708085</c:v>
                </c:pt>
                <c:pt idx="35">
                  <c:v>0.108712483777236</c:v>
                </c:pt>
                <c:pt idx="36">
                  <c:v>0.122841503163702</c:v>
                </c:pt>
                <c:pt idx="37">
                  <c:v>0.138589176723075</c:v>
                </c:pt>
                <c:pt idx="38">
                  <c:v>0.156115325034089</c:v>
                </c:pt>
                <c:pt idx="39">
                  <c:v>0.175592908033301</c:v>
                </c:pt>
                <c:pt idx="40">
                  <c:v>0.197208872130447</c:v>
                </c:pt>
                <c:pt idx="41">
                  <c:v>0.221165034869581</c:v>
                </c:pt>
                <c:pt idx="42">
                  <c:v>0.247679007806639</c:v>
                </c:pt>
                <c:pt idx="43">
                  <c:v>0.276985158240925</c:v>
                </c:pt>
                <c:pt idx="44">
                  <c:v>0.309335610403311</c:v>
                </c:pt>
                <c:pt idx="45">
                  <c:v>0.345001286667952</c:v>
                </c:pt>
                <c:pt idx="46">
                  <c:v>0.384272989317035</c:v>
                </c:pt>
                <c:pt idx="47">
                  <c:v>0.427462523349607</c:v>
                </c:pt>
                <c:pt idx="48">
                  <c:v>0.474903860786021</c:v>
                </c:pt>
                <c:pt idx="49">
                  <c:v>0.526954346879024</c:v>
                </c:pt>
                <c:pt idx="50">
                  <c:v>0.583995948601061</c:v>
                </c:pt>
                <c:pt idx="51">
                  <c:v>0.646436545735309</c:v>
                </c:pt>
                <c:pt idx="52">
                  <c:v>0.714711264854981</c:v>
                </c:pt>
                <c:pt idx="53">
                  <c:v>0.789283856432039</c:v>
                </c:pt>
                <c:pt idx="54">
                  <c:v>0.870648115272565</c:v>
                </c:pt>
                <c:pt idx="55">
                  <c:v>0.959329344431623</c:v>
                </c:pt>
                <c:pt idx="56">
                  <c:v>1.05588586271592</c:v>
                </c:pt>
                <c:pt idx="57">
                  <c:v>1.160910555837687</c:v>
                </c:pt>
                <c:pt idx="58">
                  <c:v>1.275032471238315</c:v>
                </c:pt>
                <c:pt idx="59">
                  <c:v>1.398918456555345</c:v>
                </c:pt>
                <c:pt idx="60">
                  <c:v>1.533274841661492</c:v>
                </c:pt>
              </c:numCache>
            </c:numRef>
          </c:yVal>
        </c:ser>
        <c:ser>
          <c:idx val="6"/>
          <c:order val="6"/>
          <c:tx>
            <c:v>20mm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'20mm_Before'!$W$1:$AE$1</c:f>
              <c:numCache>
                <c:formatCode>General</c:formatCode>
                <c:ptCount val="9"/>
                <c:pt idx="0">
                  <c:v>170.0</c:v>
                </c:pt>
                <c:pt idx="1">
                  <c:v>180.0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210.0</c:v>
                </c:pt>
                <c:pt idx="6">
                  <c:v>215.0</c:v>
                </c:pt>
                <c:pt idx="7">
                  <c:v>220.0</c:v>
                </c:pt>
                <c:pt idx="8">
                  <c:v>225.0</c:v>
                </c:pt>
              </c:numCache>
            </c:numRef>
          </c:xVal>
          <c:yVal>
            <c:numRef>
              <c:f>'20mm_Before'!$W$5:$AE$5</c:f>
              <c:numCache>
                <c:formatCode>General</c:formatCode>
                <c:ptCount val="9"/>
                <c:pt idx="0">
                  <c:v>0.858689275362245</c:v>
                </c:pt>
                <c:pt idx="1">
                  <c:v>7.08840999999988</c:v>
                </c:pt>
                <c:pt idx="2">
                  <c:v>14.47073588235263</c:v>
                </c:pt>
                <c:pt idx="3">
                  <c:v>20.37934461538433</c:v>
                </c:pt>
                <c:pt idx="4">
                  <c:v>27.10223333333284</c:v>
                </c:pt>
                <c:pt idx="5">
                  <c:v>68.31022916666607</c:v>
                </c:pt>
                <c:pt idx="6">
                  <c:v>57.3856799999993</c:v>
                </c:pt>
                <c:pt idx="7">
                  <c:v>86.22304651162545</c:v>
                </c:pt>
                <c:pt idx="8">
                  <c:v>135.0854687499976</c:v>
                </c:pt>
              </c:numCache>
            </c:numRef>
          </c:yVal>
        </c:ser>
        <c:ser>
          <c:idx val="7"/>
          <c:order val="7"/>
          <c:tx>
            <c:v>20fit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'20mm_Before'!$I$45:$I$100</c:f>
              <c:numCache>
                <c:formatCode>General</c:formatCode>
                <c:ptCount val="56"/>
                <c:pt idx="0">
                  <c:v>170.0</c:v>
                </c:pt>
                <c:pt idx="1">
                  <c:v>171.0</c:v>
                </c:pt>
                <c:pt idx="2">
                  <c:v>172.0</c:v>
                </c:pt>
                <c:pt idx="3">
                  <c:v>173.0</c:v>
                </c:pt>
                <c:pt idx="4">
                  <c:v>174.0</c:v>
                </c:pt>
                <c:pt idx="5">
                  <c:v>175.0</c:v>
                </c:pt>
                <c:pt idx="6">
                  <c:v>176.0</c:v>
                </c:pt>
                <c:pt idx="7">
                  <c:v>177.0</c:v>
                </c:pt>
                <c:pt idx="8">
                  <c:v>178.0</c:v>
                </c:pt>
                <c:pt idx="9">
                  <c:v>179.0</c:v>
                </c:pt>
                <c:pt idx="10">
                  <c:v>180.0</c:v>
                </c:pt>
                <c:pt idx="11">
                  <c:v>181.0</c:v>
                </c:pt>
                <c:pt idx="12">
                  <c:v>182.0</c:v>
                </c:pt>
                <c:pt idx="13">
                  <c:v>183.0</c:v>
                </c:pt>
                <c:pt idx="14">
                  <c:v>184.0</c:v>
                </c:pt>
                <c:pt idx="15">
                  <c:v>185.0</c:v>
                </c:pt>
                <c:pt idx="16">
                  <c:v>186.0</c:v>
                </c:pt>
                <c:pt idx="17">
                  <c:v>187.0</c:v>
                </c:pt>
                <c:pt idx="18">
                  <c:v>188.0</c:v>
                </c:pt>
                <c:pt idx="19">
                  <c:v>189.0</c:v>
                </c:pt>
                <c:pt idx="20">
                  <c:v>190.0</c:v>
                </c:pt>
                <c:pt idx="21">
                  <c:v>191.0</c:v>
                </c:pt>
                <c:pt idx="22">
                  <c:v>192.0</c:v>
                </c:pt>
                <c:pt idx="23">
                  <c:v>193.0</c:v>
                </c:pt>
                <c:pt idx="24">
                  <c:v>194.0</c:v>
                </c:pt>
                <c:pt idx="25">
                  <c:v>195.0</c:v>
                </c:pt>
                <c:pt idx="26">
                  <c:v>196.0</c:v>
                </c:pt>
                <c:pt idx="27">
                  <c:v>197.0</c:v>
                </c:pt>
                <c:pt idx="28">
                  <c:v>198.0</c:v>
                </c:pt>
                <c:pt idx="29">
                  <c:v>199.0</c:v>
                </c:pt>
                <c:pt idx="30">
                  <c:v>200.0</c:v>
                </c:pt>
                <c:pt idx="31">
                  <c:v>201.0</c:v>
                </c:pt>
                <c:pt idx="32">
                  <c:v>202.0</c:v>
                </c:pt>
                <c:pt idx="33">
                  <c:v>203.0</c:v>
                </c:pt>
                <c:pt idx="34">
                  <c:v>204.0</c:v>
                </c:pt>
                <c:pt idx="35">
                  <c:v>205.0</c:v>
                </c:pt>
                <c:pt idx="36">
                  <c:v>206.0</c:v>
                </c:pt>
                <c:pt idx="37">
                  <c:v>207.0</c:v>
                </c:pt>
                <c:pt idx="38">
                  <c:v>208.0</c:v>
                </c:pt>
                <c:pt idx="39">
                  <c:v>209.0</c:v>
                </c:pt>
                <c:pt idx="40">
                  <c:v>210.0</c:v>
                </c:pt>
                <c:pt idx="41">
                  <c:v>211.0</c:v>
                </c:pt>
                <c:pt idx="42">
                  <c:v>212.0</c:v>
                </c:pt>
                <c:pt idx="43">
                  <c:v>213.0</c:v>
                </c:pt>
                <c:pt idx="44">
                  <c:v>214.0</c:v>
                </c:pt>
                <c:pt idx="45">
                  <c:v>215.0</c:v>
                </c:pt>
                <c:pt idx="46">
                  <c:v>216.0</c:v>
                </c:pt>
                <c:pt idx="47">
                  <c:v>217.0</c:v>
                </c:pt>
                <c:pt idx="48">
                  <c:v>218.0</c:v>
                </c:pt>
                <c:pt idx="49">
                  <c:v>219.0</c:v>
                </c:pt>
                <c:pt idx="50">
                  <c:v>220.0</c:v>
                </c:pt>
                <c:pt idx="51">
                  <c:v>221.0</c:v>
                </c:pt>
                <c:pt idx="52">
                  <c:v>222.0</c:v>
                </c:pt>
                <c:pt idx="53">
                  <c:v>223.0</c:v>
                </c:pt>
                <c:pt idx="54">
                  <c:v>224.0</c:v>
                </c:pt>
                <c:pt idx="55">
                  <c:v>225.0</c:v>
                </c:pt>
              </c:numCache>
            </c:numRef>
          </c:xVal>
          <c:yVal>
            <c:numRef>
              <c:f>'20mm_Before'!$J$45:$J$100</c:f>
              <c:numCache>
                <c:formatCode>General</c:formatCode>
                <c:ptCount val="56"/>
                <c:pt idx="0">
                  <c:v>0.143922634785024</c:v>
                </c:pt>
                <c:pt idx="1">
                  <c:v>0.169547771108888</c:v>
                </c:pt>
                <c:pt idx="2">
                  <c:v>0.199368767531874</c:v>
                </c:pt>
                <c:pt idx="3">
                  <c:v>0.234011869020403</c:v>
                </c:pt>
                <c:pt idx="4">
                  <c:v>0.274187544709489</c:v>
                </c:pt>
                <c:pt idx="5">
                  <c:v>0.320700536873887</c:v>
                </c:pt>
                <c:pt idx="6">
                  <c:v>0.374460949932534</c:v>
                </c:pt>
                <c:pt idx="7">
                  <c:v>0.436496469619132</c:v>
                </c:pt>
                <c:pt idx="8">
                  <c:v>0.507965808586378</c:v>
                </c:pt>
                <c:pt idx="9">
                  <c:v>0.590173481127263</c:v>
                </c:pt>
                <c:pt idx="10">
                  <c:v>0.68458601639784</c:v>
                </c:pt>
                <c:pt idx="11">
                  <c:v>0.792849726514729</c:v>
                </c:pt>
                <c:pt idx="12">
                  <c:v>0.916810153180679</c:v>
                </c:pt>
                <c:pt idx="13">
                  <c:v>1.058533324064098</c:v>
                </c:pt>
                <c:pt idx="14">
                  <c:v>1.220328958025578</c:v>
                </c:pt>
                <c:pt idx="15">
                  <c:v>1.404775766447142</c:v>
                </c:pt>
                <c:pt idx="16">
                  <c:v>1.614749006377917</c:v>
                </c:pt>
                <c:pt idx="17">
                  <c:v>1.853450449963682</c:v>
                </c:pt>
                <c:pt idx="18">
                  <c:v>2.124440943675652</c:v>
                </c:pt>
                <c:pt idx="19">
                  <c:v>2.431675740194635</c:v>
                </c:pt>
                <c:pt idx="20">
                  <c:v>2.779542795438278</c:v>
                </c:pt>
                <c:pt idx="21">
                  <c:v>3.1729042331379</c:v>
                </c:pt>
                <c:pt idx="22">
                  <c:v>3.617141189574557</c:v>
                </c:pt>
                <c:pt idx="23">
                  <c:v>4.118202261566879</c:v>
                </c:pt>
                <c:pt idx="24">
                  <c:v>4.682655791560251</c:v>
                </c:pt>
                <c:pt idx="25">
                  <c:v>5.317746234693971</c:v>
                </c:pt>
                <c:pt idx="26">
                  <c:v>6.031454864011812</c:v>
                </c:pt>
                <c:pt idx="27">
                  <c:v>6.832565081526742</c:v>
                </c:pt>
                <c:pt idx="28">
                  <c:v>7.730732614642842</c:v>
                </c:pt>
                <c:pt idx="29">
                  <c:v>8.736560889470768</c:v>
                </c:pt>
                <c:pt idx="30">
                  <c:v>9.861681884835606</c:v>
                </c:pt>
                <c:pt idx="31">
                  <c:v>11.11884278325961</c:v>
                </c:pt>
                <c:pt idx="32">
                  <c:v>12.52199874789835</c:v>
                </c:pt>
                <c:pt idx="33">
                  <c:v>14.08641216730126</c:v>
                </c:pt>
                <c:pt idx="34">
                  <c:v>15.82875872295139</c:v>
                </c:pt>
                <c:pt idx="35">
                  <c:v>17.76724064779795</c:v>
                </c:pt>
                <c:pt idx="36">
                  <c:v>19.92170755741518</c:v>
                </c:pt>
                <c:pt idx="37">
                  <c:v>22.31378524899731</c:v>
                </c:pt>
                <c:pt idx="38">
                  <c:v>24.96701287710457</c:v>
                </c:pt>
                <c:pt idx="39">
                  <c:v>27.9069889289096</c:v>
                </c:pt>
                <c:pt idx="40">
                  <c:v>31.1615264356299</c:v>
                </c:pt>
                <c:pt idx="41">
                  <c:v>34.76081787086921</c:v>
                </c:pt>
                <c:pt idx="42">
                  <c:v>38.73761020069271</c:v>
                </c:pt>
                <c:pt idx="43">
                  <c:v>43.12739056443882</c:v>
                </c:pt>
                <c:pt idx="44">
                  <c:v>47.96858307948174</c:v>
                </c:pt>
                <c:pt idx="45">
                  <c:v>53.30275727740564</c:v>
                </c:pt>
                <c:pt idx="46">
                  <c:v>59.17484869330899</c:v>
                </c:pt>
                <c:pt idx="47">
                  <c:v>65.633392144205</c:v>
                </c:pt>
                <c:pt idx="48">
                  <c:v>72.73076824671938</c:v>
                </c:pt>
                <c:pt idx="49">
                  <c:v>80.52346373847161</c:v>
                </c:pt>
                <c:pt idx="50">
                  <c:v>89.07234618165955</c:v>
                </c:pt>
                <c:pt idx="51">
                  <c:v>98.44295364142662</c:v>
                </c:pt>
                <c:pt idx="52">
                  <c:v>108.705799945543</c:v>
                </c:pt>
                <c:pt idx="53">
                  <c:v>119.9366961458128</c:v>
                </c:pt>
                <c:pt idx="54">
                  <c:v>132.2170888153056</c:v>
                </c:pt>
                <c:pt idx="55">
                  <c:v>145.6344158291238</c:v>
                </c:pt>
              </c:numCache>
            </c:numRef>
          </c:yVal>
        </c:ser>
        <c:ser>
          <c:idx val="8"/>
          <c:order val="8"/>
          <c:tx>
            <c:v>50mm</c:v>
          </c:tx>
          <c:spPr>
            <a:ln w="28575">
              <a:noFill/>
            </a:ln>
          </c:spPr>
          <c:marker>
            <c:symbol val="triangle"/>
            <c:size val="7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'50_after'!$W$1:$AB$1</c:f>
              <c:numCache>
                <c:formatCode>General</c:formatCode>
                <c:ptCount val="6"/>
                <c:pt idx="0">
                  <c:v>180.0</c:v>
                </c:pt>
                <c:pt idx="1">
                  <c:v>190.0</c:v>
                </c:pt>
                <c:pt idx="2">
                  <c:v>200.0</c:v>
                </c:pt>
                <c:pt idx="3">
                  <c:v>210.0</c:v>
                </c:pt>
                <c:pt idx="4">
                  <c:v>220.0</c:v>
                </c:pt>
                <c:pt idx="5">
                  <c:v>225.0</c:v>
                </c:pt>
              </c:numCache>
            </c:numRef>
          </c:xVal>
          <c:yVal>
            <c:numRef>
              <c:f>'50_after'!$W$5:$AB$5</c:f>
              <c:numCache>
                <c:formatCode>General</c:formatCode>
                <c:ptCount val="6"/>
                <c:pt idx="0">
                  <c:v>-3.253420625000001</c:v>
                </c:pt>
                <c:pt idx="1">
                  <c:v>6.301421367520777</c:v>
                </c:pt>
                <c:pt idx="2">
                  <c:v>4.882900892857084</c:v>
                </c:pt>
                <c:pt idx="3">
                  <c:v>8.652279012345626</c:v>
                </c:pt>
                <c:pt idx="4">
                  <c:v>11.11250273972576</c:v>
                </c:pt>
                <c:pt idx="5">
                  <c:v>7.73369062499997</c:v>
                </c:pt>
              </c:numCache>
            </c:numRef>
          </c:yVal>
        </c:ser>
        <c:ser>
          <c:idx val="10"/>
          <c:order val="9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'40_after'!$U$1:$AB$1</c:f>
              <c:numCache>
                <c:formatCode>General</c:formatCode>
                <c:ptCount val="8"/>
                <c:pt idx="0">
                  <c:v>160.0</c:v>
                </c:pt>
                <c:pt idx="1">
                  <c:v>170.0</c:v>
                </c:pt>
                <c:pt idx="2">
                  <c:v>180.0</c:v>
                </c:pt>
                <c:pt idx="3">
                  <c:v>190.0</c:v>
                </c:pt>
                <c:pt idx="4">
                  <c:v>200.0</c:v>
                </c:pt>
                <c:pt idx="5">
                  <c:v>210.0</c:v>
                </c:pt>
                <c:pt idx="6">
                  <c:v>220.0</c:v>
                </c:pt>
                <c:pt idx="7">
                  <c:v>225.0</c:v>
                </c:pt>
              </c:numCache>
            </c:numRef>
          </c:xVal>
          <c:yVal>
            <c:numRef>
              <c:f>'40_after'!$U$5:$AB$5</c:f>
              <c:numCache>
                <c:formatCode>General</c:formatCode>
                <c:ptCount val="8"/>
                <c:pt idx="0">
                  <c:v>2.744973913043478</c:v>
                </c:pt>
                <c:pt idx="1">
                  <c:v>2.869745454545454</c:v>
                </c:pt>
                <c:pt idx="2">
                  <c:v>3.201046315789474</c:v>
                </c:pt>
                <c:pt idx="3">
                  <c:v>2.682601538461541</c:v>
                </c:pt>
                <c:pt idx="4">
                  <c:v>8.239567272727276</c:v>
                </c:pt>
                <c:pt idx="5">
                  <c:v>10.31809074074072</c:v>
                </c:pt>
                <c:pt idx="6">
                  <c:v>13.72138939393917</c:v>
                </c:pt>
                <c:pt idx="7">
                  <c:v>18.51672153846128</c:v>
                </c:pt>
              </c:numCache>
            </c:numRef>
          </c:yVal>
        </c:ser>
        <c:ser>
          <c:idx val="11"/>
          <c:order val="10"/>
          <c:tx>
            <c:v>40fit</c:v>
          </c:tx>
          <c:spPr>
            <a:ln w="28575">
              <a:noFill/>
            </a:ln>
          </c:spPr>
          <c:marker>
            <c:symbol val="none"/>
          </c:marker>
          <c:xVal>
            <c:numRef>
              <c:f>'40_after'!$I$15:$I$90</c:f>
              <c:numCache>
                <c:formatCode>General</c:formatCode>
                <c:ptCount val="76"/>
                <c:pt idx="0">
                  <c:v>150.0</c:v>
                </c:pt>
                <c:pt idx="1">
                  <c:v>151.0</c:v>
                </c:pt>
                <c:pt idx="2">
                  <c:v>152.0</c:v>
                </c:pt>
                <c:pt idx="3">
                  <c:v>153.0</c:v>
                </c:pt>
                <c:pt idx="4">
                  <c:v>154.0</c:v>
                </c:pt>
                <c:pt idx="5">
                  <c:v>155.0</c:v>
                </c:pt>
                <c:pt idx="6">
                  <c:v>156.0</c:v>
                </c:pt>
                <c:pt idx="7">
                  <c:v>157.0</c:v>
                </c:pt>
                <c:pt idx="8">
                  <c:v>158.0</c:v>
                </c:pt>
                <c:pt idx="9">
                  <c:v>159.0</c:v>
                </c:pt>
                <c:pt idx="10">
                  <c:v>160.0</c:v>
                </c:pt>
                <c:pt idx="11">
                  <c:v>161.0</c:v>
                </c:pt>
                <c:pt idx="12">
                  <c:v>162.0</c:v>
                </c:pt>
                <c:pt idx="13">
                  <c:v>163.0</c:v>
                </c:pt>
                <c:pt idx="14">
                  <c:v>164.0</c:v>
                </c:pt>
                <c:pt idx="15">
                  <c:v>165.0</c:v>
                </c:pt>
                <c:pt idx="16">
                  <c:v>166.0</c:v>
                </c:pt>
                <c:pt idx="17">
                  <c:v>167.0</c:v>
                </c:pt>
                <c:pt idx="18">
                  <c:v>168.0</c:v>
                </c:pt>
                <c:pt idx="19">
                  <c:v>169.0</c:v>
                </c:pt>
                <c:pt idx="20">
                  <c:v>170.0</c:v>
                </c:pt>
                <c:pt idx="21">
                  <c:v>171.0</c:v>
                </c:pt>
                <c:pt idx="22">
                  <c:v>172.0</c:v>
                </c:pt>
                <c:pt idx="23">
                  <c:v>173.0</c:v>
                </c:pt>
                <c:pt idx="24">
                  <c:v>174.0</c:v>
                </c:pt>
                <c:pt idx="25">
                  <c:v>175.0</c:v>
                </c:pt>
                <c:pt idx="26">
                  <c:v>176.0</c:v>
                </c:pt>
                <c:pt idx="27">
                  <c:v>177.0</c:v>
                </c:pt>
                <c:pt idx="28">
                  <c:v>178.0</c:v>
                </c:pt>
                <c:pt idx="29">
                  <c:v>179.0</c:v>
                </c:pt>
                <c:pt idx="30">
                  <c:v>180.0</c:v>
                </c:pt>
                <c:pt idx="31">
                  <c:v>181.0</c:v>
                </c:pt>
                <c:pt idx="32">
                  <c:v>182.0</c:v>
                </c:pt>
                <c:pt idx="33">
                  <c:v>183.0</c:v>
                </c:pt>
                <c:pt idx="34">
                  <c:v>184.0</c:v>
                </c:pt>
                <c:pt idx="35">
                  <c:v>185.0</c:v>
                </c:pt>
                <c:pt idx="36">
                  <c:v>186.0</c:v>
                </c:pt>
                <c:pt idx="37">
                  <c:v>187.0</c:v>
                </c:pt>
                <c:pt idx="38">
                  <c:v>188.0</c:v>
                </c:pt>
                <c:pt idx="39">
                  <c:v>189.0</c:v>
                </c:pt>
                <c:pt idx="40">
                  <c:v>190.0</c:v>
                </c:pt>
                <c:pt idx="41">
                  <c:v>191.0</c:v>
                </c:pt>
                <c:pt idx="42">
                  <c:v>192.0</c:v>
                </c:pt>
                <c:pt idx="43">
                  <c:v>193.0</c:v>
                </c:pt>
                <c:pt idx="44">
                  <c:v>194.0</c:v>
                </c:pt>
                <c:pt idx="45">
                  <c:v>195.0</c:v>
                </c:pt>
                <c:pt idx="46">
                  <c:v>196.0</c:v>
                </c:pt>
                <c:pt idx="47">
                  <c:v>197.0</c:v>
                </c:pt>
                <c:pt idx="48">
                  <c:v>198.0</c:v>
                </c:pt>
                <c:pt idx="49">
                  <c:v>199.0</c:v>
                </c:pt>
                <c:pt idx="50">
                  <c:v>200.0</c:v>
                </c:pt>
                <c:pt idx="51">
                  <c:v>201.0</c:v>
                </c:pt>
                <c:pt idx="52">
                  <c:v>202.0</c:v>
                </c:pt>
                <c:pt idx="53">
                  <c:v>203.0</c:v>
                </c:pt>
                <c:pt idx="54">
                  <c:v>204.0</c:v>
                </c:pt>
                <c:pt idx="55">
                  <c:v>205.0</c:v>
                </c:pt>
                <c:pt idx="56">
                  <c:v>206.0</c:v>
                </c:pt>
                <c:pt idx="57">
                  <c:v>207.0</c:v>
                </c:pt>
                <c:pt idx="58">
                  <c:v>208.0</c:v>
                </c:pt>
                <c:pt idx="59">
                  <c:v>209.0</c:v>
                </c:pt>
                <c:pt idx="60">
                  <c:v>210.0</c:v>
                </c:pt>
                <c:pt idx="61">
                  <c:v>211.0</c:v>
                </c:pt>
                <c:pt idx="62">
                  <c:v>212.0</c:v>
                </c:pt>
                <c:pt idx="63">
                  <c:v>213.0</c:v>
                </c:pt>
                <c:pt idx="64">
                  <c:v>214.0</c:v>
                </c:pt>
                <c:pt idx="65">
                  <c:v>215.0</c:v>
                </c:pt>
                <c:pt idx="66">
                  <c:v>216.0</c:v>
                </c:pt>
                <c:pt idx="67">
                  <c:v>217.0</c:v>
                </c:pt>
                <c:pt idx="68">
                  <c:v>218.0</c:v>
                </c:pt>
                <c:pt idx="69">
                  <c:v>219.0</c:v>
                </c:pt>
                <c:pt idx="70">
                  <c:v>220.0</c:v>
                </c:pt>
                <c:pt idx="71">
                  <c:v>221.0</c:v>
                </c:pt>
                <c:pt idx="72">
                  <c:v>222.0</c:v>
                </c:pt>
                <c:pt idx="73">
                  <c:v>223.0</c:v>
                </c:pt>
                <c:pt idx="74">
                  <c:v>224.0</c:v>
                </c:pt>
                <c:pt idx="75">
                  <c:v>225.0</c:v>
                </c:pt>
              </c:numCache>
            </c:numRef>
          </c:xVal>
          <c:yVal>
            <c:numRef>
              <c:f>'40_after'!$J$15:$J$90</c:f>
              <c:numCache>
                <c:formatCode>General</c:formatCode>
                <c:ptCount val="76"/>
                <c:pt idx="0">
                  <c:v>0.000168412898025405</c:v>
                </c:pt>
                <c:pt idx="1">
                  <c:v>0.000212040942339988</c:v>
                </c:pt>
                <c:pt idx="2">
                  <c:v>0.000266186222220204</c:v>
                </c:pt>
                <c:pt idx="3">
                  <c:v>0.000333194414253838</c:v>
                </c:pt>
                <c:pt idx="4">
                  <c:v>0.000415891768308568</c:v>
                </c:pt>
                <c:pt idx="5">
                  <c:v>0.000517674734130857</c:v>
                </c:pt>
                <c:pt idx="6">
                  <c:v>0.000642614623784247</c:v>
                </c:pt>
                <c:pt idx="7">
                  <c:v>0.000795579542038049</c:v>
                </c:pt>
                <c:pt idx="8">
                  <c:v>0.000982376103065541</c:v>
                </c:pt>
                <c:pt idx="9">
                  <c:v>0.00120991376855391</c:v>
                </c:pt>
                <c:pt idx="10">
                  <c:v>0.00148639499206912</c:v>
                </c:pt>
                <c:pt idx="11">
                  <c:v>0.00182153473989097</c:v>
                </c:pt>
                <c:pt idx="12">
                  <c:v>0.00222681338229806</c:v>
                </c:pt>
                <c:pt idx="13">
                  <c:v>0.002715767414331</c:v>
                </c:pt>
                <c:pt idx="14">
                  <c:v>0.00330432297441193</c:v>
                </c:pt>
                <c:pt idx="15">
                  <c:v>0.00401117768599441</c:v>
                </c:pt>
                <c:pt idx="16">
                  <c:v>0.00485823695492712</c:v>
                </c:pt>
                <c:pt idx="17">
                  <c:v>0.00587111151682484</c:v>
                </c:pt>
                <c:pt idx="18">
                  <c:v>0.00707968374795535</c:v>
                </c:pt>
                <c:pt idx="19">
                  <c:v>0.00851875103358737</c:v>
                </c:pt>
                <c:pt idx="20">
                  <c:v>0.0102287553331256</c:v>
                </c:pt>
                <c:pt idx="21">
                  <c:v>0.0122566089955065</c:v>
                </c:pt>
                <c:pt idx="22">
                  <c:v>0.0146566278651648</c:v>
                </c:pt>
                <c:pt idx="23">
                  <c:v>0.0174915837824061</c:v>
                </c:pt>
                <c:pt idx="24">
                  <c:v>0.0208338897263276</c:v>
                </c:pt>
                <c:pt idx="25">
                  <c:v>0.0247669320776625</c:v>
                </c:pt>
                <c:pt idx="26">
                  <c:v>0.0293865657973164</c:v>
                </c:pt>
                <c:pt idx="27">
                  <c:v>0.0348027897281646</c:v>
                </c:pt>
                <c:pt idx="28">
                  <c:v>0.0411416207372251</c:v>
                </c:pt>
                <c:pt idx="29">
                  <c:v>0.0485471870269284</c:v>
                </c:pt>
                <c:pt idx="30">
                  <c:v>0.057184062662252</c:v>
                </c:pt>
                <c:pt idx="31">
                  <c:v>0.0672398671893356</c:v>
                </c:pt>
                <c:pt idx="32">
                  <c:v>0.0789281561652014</c:v>
                </c:pt>
                <c:pt idx="33">
                  <c:v>0.0924916304817351</c:v>
                </c:pt>
                <c:pt idx="34">
                  <c:v>0.108205694554425</c:v>
                </c:pt>
                <c:pt idx="35">
                  <c:v>0.126382395761805</c:v>
                </c:pt>
                <c:pt idx="36">
                  <c:v>0.147374779969311</c:v>
                </c:pt>
                <c:pt idx="37">
                  <c:v>0.171581700555451</c:v>
                </c:pt>
                <c:pt idx="38">
                  <c:v>0.199453121082911</c:v>
                </c:pt>
                <c:pt idx="39">
                  <c:v>0.231495954626403</c:v>
                </c:pt>
                <c:pt idx="40">
                  <c:v>0.268280485786498</c:v>
                </c:pt>
                <c:pt idx="41">
                  <c:v>0.310447424588239</c:v>
                </c:pt>
                <c:pt idx="42">
                  <c:v>0.358715644788343</c:v>
                </c:pt>
                <c:pt idx="43">
                  <c:v>0.413890662598929</c:v>
                </c:pt>
                <c:pt idx="44">
                  <c:v>0.476873915482008</c:v>
                </c:pt>
                <c:pt idx="45">
                  <c:v>0.548672904480609</c:v>
                </c:pt>
                <c:pt idx="46">
                  <c:v>0.630412267532214</c:v>
                </c:pt>
                <c:pt idx="47">
                  <c:v>0.72334585536081</c:v>
                </c:pt>
                <c:pt idx="48">
                  <c:v>0.828869885867683</c:v>
                </c:pt>
                <c:pt idx="49">
                  <c:v>0.948537257440541</c:v>
                </c:pt>
                <c:pt idx="50">
                  <c:v>1.084073106277056</c:v>
                </c:pt>
                <c:pt idx="51">
                  <c:v>1.237391697674949</c:v>
                </c:pt>
                <c:pt idx="52">
                  <c:v>1.410614746276962</c:v>
                </c:pt>
                <c:pt idx="53">
                  <c:v>1.606091265476841</c:v>
                </c:pt>
                <c:pt idx="54">
                  <c:v>1.826419051593437</c:v>
                </c:pt>
                <c:pt idx="55">
                  <c:v>2.074467914002914</c:v>
                </c:pt>
                <c:pt idx="56">
                  <c:v>2.35340476818647</c:v>
                </c:pt>
                <c:pt idx="57">
                  <c:v>2.66672071460068</c:v>
                </c:pt>
                <c:pt idx="58">
                  <c:v>3.01826023241092</c:v>
                </c:pt>
                <c:pt idx="59">
                  <c:v>3.412252623443035</c:v>
                </c:pt>
                <c:pt idx="60">
                  <c:v>3.853345848205273</c:v>
                </c:pt>
                <c:pt idx="61">
                  <c:v>4.346642902507703</c:v>
                </c:pt>
                <c:pt idx="62">
                  <c:v>4.897740890061756</c:v>
                </c:pt>
                <c:pt idx="63">
                  <c:v>5.512772953470972</c:v>
                </c:pt>
                <c:pt idx="64">
                  <c:v>6.19845323322911</c:v>
                </c:pt>
                <c:pt idx="65">
                  <c:v>6.962125031715977</c:v>
                </c:pt>
                <c:pt idx="66">
                  <c:v>7.811812366722967</c:v>
                </c:pt>
                <c:pt idx="67">
                  <c:v>8.756275106748518</c:v>
                </c:pt>
                <c:pt idx="68">
                  <c:v>9.805067888169467</c:v>
                </c:pt>
                <c:pt idx="69">
                  <c:v>10.96860302241947</c:v>
                </c:pt>
                <c:pt idx="70">
                  <c:v>12.25821760948091</c:v>
                </c:pt>
                <c:pt idx="71">
                  <c:v>13.68624508231955</c:v>
                </c:pt>
                <c:pt idx="72">
                  <c:v>15.26609141535798</c:v>
                </c:pt>
                <c:pt idx="73">
                  <c:v>17.01231623868477</c:v>
                </c:pt>
                <c:pt idx="74">
                  <c:v>18.94071910842931</c:v>
                </c:pt>
                <c:pt idx="75">
                  <c:v>21.0684311925932</c:v>
                </c:pt>
              </c:numCache>
            </c:numRef>
          </c:yVal>
        </c:ser>
        <c:ser>
          <c:idx val="13"/>
          <c:order val="11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 w="12700" cap="rnd">
                <a:solidFill>
                  <a:prstClr val="black"/>
                </a:solidFill>
              </a:ln>
            </c:spPr>
          </c:marker>
          <c:xVal>
            <c:numRef>
              <c:f>'30_after'!$X$1:$AB$1</c:f>
              <c:numCache>
                <c:formatCode>General</c:formatCode>
                <c:ptCount val="5"/>
                <c:pt idx="0">
                  <c:v>190.0</c:v>
                </c:pt>
                <c:pt idx="1">
                  <c:v>200.0</c:v>
                </c:pt>
                <c:pt idx="2">
                  <c:v>210.0</c:v>
                </c:pt>
                <c:pt idx="3">
                  <c:v>220.0</c:v>
                </c:pt>
                <c:pt idx="4">
                  <c:v>225.0</c:v>
                </c:pt>
              </c:numCache>
            </c:numRef>
          </c:xVal>
          <c:yVal>
            <c:numRef>
              <c:f>'30_after'!$X$5:$AB$5</c:f>
              <c:numCache>
                <c:formatCode>General</c:formatCode>
                <c:ptCount val="5"/>
                <c:pt idx="0">
                  <c:v>-0.918939999999964</c:v>
                </c:pt>
                <c:pt idx="1">
                  <c:v>3.427081249999888</c:v>
                </c:pt>
                <c:pt idx="2">
                  <c:v>9.430172222222108</c:v>
                </c:pt>
                <c:pt idx="3">
                  <c:v>16.28455471698078</c:v>
                </c:pt>
                <c:pt idx="4">
                  <c:v>16.16516999999968</c:v>
                </c:pt>
              </c:numCache>
            </c:numRef>
          </c:yVal>
        </c:ser>
        <c:ser>
          <c:idx val="15"/>
          <c:order val="12"/>
          <c:tx>
            <c:v>20mm</c:v>
          </c:tx>
          <c:spPr>
            <a:ln w="28575">
              <a:noFill/>
            </a:ln>
          </c:spPr>
          <c:marker>
            <c:symbol val="diamond"/>
            <c:size val="6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'20_after'!$V$1:$AD$1</c:f>
              <c:numCache>
                <c:formatCode>General</c:formatCode>
                <c:ptCount val="9"/>
                <c:pt idx="0">
                  <c:v>150.0</c:v>
                </c:pt>
                <c:pt idx="1">
                  <c:v>160.0</c:v>
                </c:pt>
                <c:pt idx="2">
                  <c:v>170.0</c:v>
                </c:pt>
                <c:pt idx="3">
                  <c:v>180.0</c:v>
                </c:pt>
                <c:pt idx="4">
                  <c:v>190.0</c:v>
                </c:pt>
                <c:pt idx="5">
                  <c:v>200.0</c:v>
                </c:pt>
                <c:pt idx="6">
                  <c:v>210.0</c:v>
                </c:pt>
                <c:pt idx="7">
                  <c:v>220.0</c:v>
                </c:pt>
                <c:pt idx="8">
                  <c:v>225.0</c:v>
                </c:pt>
              </c:numCache>
            </c:numRef>
          </c:xVal>
          <c:yVal>
            <c:numRef>
              <c:f>'20_after'!$V$5:$AD$5</c:f>
              <c:numCache>
                <c:formatCode>General</c:formatCode>
                <c:ptCount val="9"/>
                <c:pt idx="0">
                  <c:v>1.195101176470606</c:v>
                </c:pt>
                <c:pt idx="1">
                  <c:v>5.021186666666712</c:v>
                </c:pt>
                <c:pt idx="2">
                  <c:v>5.100116666666665</c:v>
                </c:pt>
                <c:pt idx="3">
                  <c:v>7.508618181818187</c:v>
                </c:pt>
                <c:pt idx="4">
                  <c:v>14.5274804878048</c:v>
                </c:pt>
                <c:pt idx="5">
                  <c:v>35.38595652173905</c:v>
                </c:pt>
                <c:pt idx="6">
                  <c:v>59.85527567567529</c:v>
                </c:pt>
                <c:pt idx="7">
                  <c:v>90.68989743589449</c:v>
                </c:pt>
                <c:pt idx="8">
                  <c:v>320.5975874999939</c:v>
                </c:pt>
              </c:numCache>
            </c:numRef>
          </c:yVal>
        </c:ser>
        <c:ser>
          <c:idx val="9"/>
          <c:order val="13"/>
          <c:tx>
            <c:v>40fit</c:v>
          </c:tx>
          <c:spPr>
            <a:ln w="12700">
              <a:solidFill>
                <a:prstClr val="black"/>
              </a:solidFill>
              <a:prstDash val="sysDash"/>
            </a:ln>
          </c:spPr>
          <c:marker>
            <c:symbol val="none"/>
          </c:marker>
          <c:xVal>
            <c:numRef>
              <c:f>'40_after'!$I$15:$I$90</c:f>
              <c:numCache>
                <c:formatCode>General</c:formatCode>
                <c:ptCount val="76"/>
                <c:pt idx="0">
                  <c:v>150.0</c:v>
                </c:pt>
                <c:pt idx="1">
                  <c:v>151.0</c:v>
                </c:pt>
                <c:pt idx="2">
                  <c:v>152.0</c:v>
                </c:pt>
                <c:pt idx="3">
                  <c:v>153.0</c:v>
                </c:pt>
                <c:pt idx="4">
                  <c:v>154.0</c:v>
                </c:pt>
                <c:pt idx="5">
                  <c:v>155.0</c:v>
                </c:pt>
                <c:pt idx="6">
                  <c:v>156.0</c:v>
                </c:pt>
                <c:pt idx="7">
                  <c:v>157.0</c:v>
                </c:pt>
                <c:pt idx="8">
                  <c:v>158.0</c:v>
                </c:pt>
                <c:pt idx="9">
                  <c:v>159.0</c:v>
                </c:pt>
                <c:pt idx="10">
                  <c:v>160.0</c:v>
                </c:pt>
                <c:pt idx="11">
                  <c:v>161.0</c:v>
                </c:pt>
                <c:pt idx="12">
                  <c:v>162.0</c:v>
                </c:pt>
                <c:pt idx="13">
                  <c:v>163.0</c:v>
                </c:pt>
                <c:pt idx="14">
                  <c:v>164.0</c:v>
                </c:pt>
                <c:pt idx="15">
                  <c:v>165.0</c:v>
                </c:pt>
                <c:pt idx="16">
                  <c:v>166.0</c:v>
                </c:pt>
                <c:pt idx="17">
                  <c:v>167.0</c:v>
                </c:pt>
                <c:pt idx="18">
                  <c:v>168.0</c:v>
                </c:pt>
                <c:pt idx="19">
                  <c:v>169.0</c:v>
                </c:pt>
                <c:pt idx="20">
                  <c:v>170.0</c:v>
                </c:pt>
                <c:pt idx="21">
                  <c:v>171.0</c:v>
                </c:pt>
                <c:pt idx="22">
                  <c:v>172.0</c:v>
                </c:pt>
                <c:pt idx="23">
                  <c:v>173.0</c:v>
                </c:pt>
                <c:pt idx="24">
                  <c:v>174.0</c:v>
                </c:pt>
                <c:pt idx="25">
                  <c:v>175.0</c:v>
                </c:pt>
                <c:pt idx="26">
                  <c:v>176.0</c:v>
                </c:pt>
                <c:pt idx="27">
                  <c:v>177.0</c:v>
                </c:pt>
                <c:pt idx="28">
                  <c:v>178.0</c:v>
                </c:pt>
                <c:pt idx="29">
                  <c:v>179.0</c:v>
                </c:pt>
                <c:pt idx="30">
                  <c:v>180.0</c:v>
                </c:pt>
                <c:pt idx="31">
                  <c:v>181.0</c:v>
                </c:pt>
                <c:pt idx="32">
                  <c:v>182.0</c:v>
                </c:pt>
                <c:pt idx="33">
                  <c:v>183.0</c:v>
                </c:pt>
                <c:pt idx="34">
                  <c:v>184.0</c:v>
                </c:pt>
                <c:pt idx="35">
                  <c:v>185.0</c:v>
                </c:pt>
                <c:pt idx="36">
                  <c:v>186.0</c:v>
                </c:pt>
                <c:pt idx="37">
                  <c:v>187.0</c:v>
                </c:pt>
                <c:pt idx="38">
                  <c:v>188.0</c:v>
                </c:pt>
                <c:pt idx="39">
                  <c:v>189.0</c:v>
                </c:pt>
                <c:pt idx="40">
                  <c:v>190.0</c:v>
                </c:pt>
                <c:pt idx="41">
                  <c:v>191.0</c:v>
                </c:pt>
                <c:pt idx="42">
                  <c:v>192.0</c:v>
                </c:pt>
                <c:pt idx="43">
                  <c:v>193.0</c:v>
                </c:pt>
                <c:pt idx="44">
                  <c:v>194.0</c:v>
                </c:pt>
                <c:pt idx="45">
                  <c:v>195.0</c:v>
                </c:pt>
                <c:pt idx="46">
                  <c:v>196.0</c:v>
                </c:pt>
                <c:pt idx="47">
                  <c:v>197.0</c:v>
                </c:pt>
                <c:pt idx="48">
                  <c:v>198.0</c:v>
                </c:pt>
                <c:pt idx="49">
                  <c:v>199.0</c:v>
                </c:pt>
                <c:pt idx="50">
                  <c:v>200.0</c:v>
                </c:pt>
                <c:pt idx="51">
                  <c:v>201.0</c:v>
                </c:pt>
                <c:pt idx="52">
                  <c:v>202.0</c:v>
                </c:pt>
                <c:pt idx="53">
                  <c:v>203.0</c:v>
                </c:pt>
                <c:pt idx="54">
                  <c:v>204.0</c:v>
                </c:pt>
                <c:pt idx="55">
                  <c:v>205.0</c:v>
                </c:pt>
                <c:pt idx="56">
                  <c:v>206.0</c:v>
                </c:pt>
                <c:pt idx="57">
                  <c:v>207.0</c:v>
                </c:pt>
                <c:pt idx="58">
                  <c:v>208.0</c:v>
                </c:pt>
                <c:pt idx="59">
                  <c:v>209.0</c:v>
                </c:pt>
                <c:pt idx="60">
                  <c:v>210.0</c:v>
                </c:pt>
                <c:pt idx="61">
                  <c:v>211.0</c:v>
                </c:pt>
                <c:pt idx="62">
                  <c:v>212.0</c:v>
                </c:pt>
                <c:pt idx="63">
                  <c:v>213.0</c:v>
                </c:pt>
                <c:pt idx="64">
                  <c:v>214.0</c:v>
                </c:pt>
                <c:pt idx="65">
                  <c:v>215.0</c:v>
                </c:pt>
                <c:pt idx="66">
                  <c:v>216.0</c:v>
                </c:pt>
                <c:pt idx="67">
                  <c:v>217.0</c:v>
                </c:pt>
                <c:pt idx="68">
                  <c:v>218.0</c:v>
                </c:pt>
                <c:pt idx="69">
                  <c:v>219.0</c:v>
                </c:pt>
                <c:pt idx="70">
                  <c:v>220.0</c:v>
                </c:pt>
                <c:pt idx="71">
                  <c:v>221.0</c:v>
                </c:pt>
                <c:pt idx="72">
                  <c:v>222.0</c:v>
                </c:pt>
                <c:pt idx="73">
                  <c:v>223.0</c:v>
                </c:pt>
                <c:pt idx="74">
                  <c:v>224.0</c:v>
                </c:pt>
                <c:pt idx="75">
                  <c:v>225.0</c:v>
                </c:pt>
              </c:numCache>
            </c:numRef>
          </c:xVal>
          <c:yVal>
            <c:numRef>
              <c:f>'40_after'!$J$15:$J$90</c:f>
              <c:numCache>
                <c:formatCode>General</c:formatCode>
                <c:ptCount val="76"/>
                <c:pt idx="0">
                  <c:v>0.000168412898025405</c:v>
                </c:pt>
                <c:pt idx="1">
                  <c:v>0.000212040942339988</c:v>
                </c:pt>
                <c:pt idx="2">
                  <c:v>0.000266186222220204</c:v>
                </c:pt>
                <c:pt idx="3">
                  <c:v>0.000333194414253838</c:v>
                </c:pt>
                <c:pt idx="4">
                  <c:v>0.000415891768308568</c:v>
                </c:pt>
                <c:pt idx="5">
                  <c:v>0.000517674734130857</c:v>
                </c:pt>
                <c:pt idx="6">
                  <c:v>0.000642614623784247</c:v>
                </c:pt>
                <c:pt idx="7">
                  <c:v>0.000795579542038049</c:v>
                </c:pt>
                <c:pt idx="8">
                  <c:v>0.000982376103065541</c:v>
                </c:pt>
                <c:pt idx="9">
                  <c:v>0.00120991376855391</c:v>
                </c:pt>
                <c:pt idx="10">
                  <c:v>0.00148639499206912</c:v>
                </c:pt>
                <c:pt idx="11">
                  <c:v>0.00182153473989097</c:v>
                </c:pt>
                <c:pt idx="12">
                  <c:v>0.00222681338229806</c:v>
                </c:pt>
                <c:pt idx="13">
                  <c:v>0.002715767414331</c:v>
                </c:pt>
                <c:pt idx="14">
                  <c:v>0.00330432297441193</c:v>
                </c:pt>
                <c:pt idx="15">
                  <c:v>0.00401117768599441</c:v>
                </c:pt>
                <c:pt idx="16">
                  <c:v>0.00485823695492712</c:v>
                </c:pt>
                <c:pt idx="17">
                  <c:v>0.00587111151682484</c:v>
                </c:pt>
                <c:pt idx="18">
                  <c:v>0.00707968374795535</c:v>
                </c:pt>
                <c:pt idx="19">
                  <c:v>0.00851875103358737</c:v>
                </c:pt>
                <c:pt idx="20">
                  <c:v>0.0102287553331256</c:v>
                </c:pt>
                <c:pt idx="21">
                  <c:v>0.0122566089955065</c:v>
                </c:pt>
                <c:pt idx="22">
                  <c:v>0.0146566278651648</c:v>
                </c:pt>
                <c:pt idx="23">
                  <c:v>0.0174915837824061</c:v>
                </c:pt>
                <c:pt idx="24">
                  <c:v>0.0208338897263276</c:v>
                </c:pt>
                <c:pt idx="25">
                  <c:v>0.0247669320776625</c:v>
                </c:pt>
                <c:pt idx="26">
                  <c:v>0.0293865657973164</c:v>
                </c:pt>
                <c:pt idx="27">
                  <c:v>0.0348027897281646</c:v>
                </c:pt>
                <c:pt idx="28">
                  <c:v>0.0411416207372251</c:v>
                </c:pt>
                <c:pt idx="29">
                  <c:v>0.0485471870269284</c:v>
                </c:pt>
                <c:pt idx="30">
                  <c:v>0.057184062662252</c:v>
                </c:pt>
                <c:pt idx="31">
                  <c:v>0.0672398671893356</c:v>
                </c:pt>
                <c:pt idx="32">
                  <c:v>0.0789281561652014</c:v>
                </c:pt>
                <c:pt idx="33">
                  <c:v>0.0924916304817351</c:v>
                </c:pt>
                <c:pt idx="34">
                  <c:v>0.108205694554425</c:v>
                </c:pt>
                <c:pt idx="35">
                  <c:v>0.126382395761805</c:v>
                </c:pt>
                <c:pt idx="36">
                  <c:v>0.147374779969311</c:v>
                </c:pt>
                <c:pt idx="37">
                  <c:v>0.171581700555451</c:v>
                </c:pt>
                <c:pt idx="38">
                  <c:v>0.199453121082911</c:v>
                </c:pt>
                <c:pt idx="39">
                  <c:v>0.231495954626403</c:v>
                </c:pt>
                <c:pt idx="40">
                  <c:v>0.268280485786498</c:v>
                </c:pt>
                <c:pt idx="41">
                  <c:v>0.310447424588239</c:v>
                </c:pt>
                <c:pt idx="42">
                  <c:v>0.358715644788343</c:v>
                </c:pt>
                <c:pt idx="43">
                  <c:v>0.413890662598929</c:v>
                </c:pt>
                <c:pt idx="44">
                  <c:v>0.476873915482008</c:v>
                </c:pt>
                <c:pt idx="45">
                  <c:v>0.548672904480609</c:v>
                </c:pt>
                <c:pt idx="46">
                  <c:v>0.630412267532214</c:v>
                </c:pt>
                <c:pt idx="47">
                  <c:v>0.72334585536081</c:v>
                </c:pt>
                <c:pt idx="48">
                  <c:v>0.828869885867683</c:v>
                </c:pt>
                <c:pt idx="49">
                  <c:v>0.948537257440541</c:v>
                </c:pt>
                <c:pt idx="50">
                  <c:v>1.084073106277056</c:v>
                </c:pt>
                <c:pt idx="51">
                  <c:v>1.237391697674949</c:v>
                </c:pt>
                <c:pt idx="52">
                  <c:v>1.410614746276962</c:v>
                </c:pt>
                <c:pt idx="53">
                  <c:v>1.606091265476841</c:v>
                </c:pt>
                <c:pt idx="54">
                  <c:v>1.826419051593437</c:v>
                </c:pt>
                <c:pt idx="55">
                  <c:v>2.074467914002914</c:v>
                </c:pt>
                <c:pt idx="56">
                  <c:v>2.35340476818647</c:v>
                </c:pt>
                <c:pt idx="57">
                  <c:v>2.66672071460068</c:v>
                </c:pt>
                <c:pt idx="58">
                  <c:v>3.01826023241092</c:v>
                </c:pt>
                <c:pt idx="59">
                  <c:v>3.412252623443035</c:v>
                </c:pt>
                <c:pt idx="60">
                  <c:v>3.853345848205273</c:v>
                </c:pt>
                <c:pt idx="61">
                  <c:v>4.346642902507703</c:v>
                </c:pt>
                <c:pt idx="62">
                  <c:v>4.897740890061756</c:v>
                </c:pt>
                <c:pt idx="63">
                  <c:v>5.512772953470972</c:v>
                </c:pt>
                <c:pt idx="64">
                  <c:v>6.19845323322911</c:v>
                </c:pt>
                <c:pt idx="65">
                  <c:v>6.962125031715977</c:v>
                </c:pt>
                <c:pt idx="66">
                  <c:v>7.811812366722967</c:v>
                </c:pt>
                <c:pt idx="67">
                  <c:v>8.756275106748518</c:v>
                </c:pt>
                <c:pt idx="68">
                  <c:v>9.805067888169467</c:v>
                </c:pt>
                <c:pt idx="69">
                  <c:v>10.96860302241947</c:v>
                </c:pt>
                <c:pt idx="70">
                  <c:v>12.25821760948091</c:v>
                </c:pt>
                <c:pt idx="71">
                  <c:v>13.68624508231955</c:v>
                </c:pt>
                <c:pt idx="72">
                  <c:v>15.26609141535798</c:v>
                </c:pt>
                <c:pt idx="73">
                  <c:v>17.01231623868477</c:v>
                </c:pt>
                <c:pt idx="74">
                  <c:v>18.94071910842931</c:v>
                </c:pt>
                <c:pt idx="75">
                  <c:v>21.0684311925932</c:v>
                </c:pt>
              </c:numCache>
            </c:numRef>
          </c:yVal>
        </c:ser>
        <c:ser>
          <c:idx val="12"/>
          <c:order val="14"/>
          <c:tx>
            <c:v>30fit</c:v>
          </c:tx>
          <c:spPr>
            <a:ln w="12700">
              <a:solidFill>
                <a:prstClr val="black"/>
              </a:solidFill>
              <a:prstDash val="sysDash"/>
            </a:ln>
          </c:spPr>
          <c:marker>
            <c:symbol val="none"/>
          </c:marker>
          <c:xVal>
            <c:numRef>
              <c:f>'30_after'!$I$15:$I$65</c:f>
              <c:numCache>
                <c:formatCode>General</c:formatCode>
                <c:ptCount val="51"/>
                <c:pt idx="0">
                  <c:v>150.0</c:v>
                </c:pt>
                <c:pt idx="1">
                  <c:v>151.0</c:v>
                </c:pt>
                <c:pt idx="2">
                  <c:v>152.0</c:v>
                </c:pt>
                <c:pt idx="3">
                  <c:v>153.0</c:v>
                </c:pt>
                <c:pt idx="4">
                  <c:v>154.0</c:v>
                </c:pt>
                <c:pt idx="5">
                  <c:v>155.0</c:v>
                </c:pt>
                <c:pt idx="6">
                  <c:v>156.0</c:v>
                </c:pt>
                <c:pt idx="7">
                  <c:v>157.0</c:v>
                </c:pt>
                <c:pt idx="8">
                  <c:v>158.0</c:v>
                </c:pt>
                <c:pt idx="9">
                  <c:v>159.0</c:v>
                </c:pt>
                <c:pt idx="10">
                  <c:v>160.0</c:v>
                </c:pt>
                <c:pt idx="11">
                  <c:v>161.0</c:v>
                </c:pt>
                <c:pt idx="12">
                  <c:v>162.0</c:v>
                </c:pt>
                <c:pt idx="13">
                  <c:v>163.0</c:v>
                </c:pt>
                <c:pt idx="14">
                  <c:v>164.0</c:v>
                </c:pt>
                <c:pt idx="15">
                  <c:v>165.0</c:v>
                </c:pt>
                <c:pt idx="16">
                  <c:v>166.0</c:v>
                </c:pt>
                <c:pt idx="17">
                  <c:v>167.0</c:v>
                </c:pt>
                <c:pt idx="18">
                  <c:v>168.0</c:v>
                </c:pt>
                <c:pt idx="19">
                  <c:v>169.0</c:v>
                </c:pt>
                <c:pt idx="20">
                  <c:v>170.0</c:v>
                </c:pt>
                <c:pt idx="21">
                  <c:v>171.0</c:v>
                </c:pt>
                <c:pt idx="22">
                  <c:v>172.0</c:v>
                </c:pt>
                <c:pt idx="23">
                  <c:v>173.0</c:v>
                </c:pt>
                <c:pt idx="24">
                  <c:v>174.0</c:v>
                </c:pt>
                <c:pt idx="25">
                  <c:v>175.0</c:v>
                </c:pt>
                <c:pt idx="26">
                  <c:v>176.0</c:v>
                </c:pt>
                <c:pt idx="27">
                  <c:v>177.0</c:v>
                </c:pt>
                <c:pt idx="28">
                  <c:v>178.0</c:v>
                </c:pt>
                <c:pt idx="29">
                  <c:v>179.0</c:v>
                </c:pt>
                <c:pt idx="30">
                  <c:v>180.0</c:v>
                </c:pt>
                <c:pt idx="31">
                  <c:v>181.0</c:v>
                </c:pt>
                <c:pt idx="32">
                  <c:v>182.0</c:v>
                </c:pt>
                <c:pt idx="33">
                  <c:v>183.0</c:v>
                </c:pt>
                <c:pt idx="34">
                  <c:v>184.0</c:v>
                </c:pt>
                <c:pt idx="35">
                  <c:v>185.0</c:v>
                </c:pt>
                <c:pt idx="36">
                  <c:v>186.0</c:v>
                </c:pt>
                <c:pt idx="37">
                  <c:v>187.0</c:v>
                </c:pt>
                <c:pt idx="38">
                  <c:v>188.0</c:v>
                </c:pt>
                <c:pt idx="39">
                  <c:v>189.0</c:v>
                </c:pt>
                <c:pt idx="40">
                  <c:v>190.0</c:v>
                </c:pt>
                <c:pt idx="41">
                  <c:v>191.0</c:v>
                </c:pt>
                <c:pt idx="42">
                  <c:v>192.0</c:v>
                </c:pt>
                <c:pt idx="43">
                  <c:v>193.0</c:v>
                </c:pt>
                <c:pt idx="44">
                  <c:v>194.0</c:v>
                </c:pt>
                <c:pt idx="45">
                  <c:v>195.0</c:v>
                </c:pt>
                <c:pt idx="46">
                  <c:v>196.0</c:v>
                </c:pt>
                <c:pt idx="47">
                  <c:v>197.0</c:v>
                </c:pt>
                <c:pt idx="48">
                  <c:v>198.0</c:v>
                </c:pt>
                <c:pt idx="49">
                  <c:v>199.0</c:v>
                </c:pt>
                <c:pt idx="50">
                  <c:v>200.0</c:v>
                </c:pt>
              </c:numCache>
            </c:numRef>
          </c:xVal>
          <c:yVal>
            <c:numRef>
              <c:f>'30_after'!$J$15:$J$65</c:f>
              <c:numCache>
                <c:formatCode>General</c:formatCode>
                <c:ptCount val="51"/>
                <c:pt idx="0">
                  <c:v>0.000167056521044481</c:v>
                </c:pt>
                <c:pt idx="1">
                  <c:v>0.00021017910913908</c:v>
                </c:pt>
                <c:pt idx="2">
                  <c:v>0.00026365822205113</c:v>
                </c:pt>
                <c:pt idx="3">
                  <c:v>0.000329794561334086</c:v>
                </c:pt>
                <c:pt idx="4">
                  <c:v>0.000411358199132974</c:v>
                </c:pt>
                <c:pt idx="5">
                  <c:v>0.00051167571676081</c:v>
                </c:pt>
                <c:pt idx="6">
                  <c:v>0.000634731888646465</c:v>
                </c:pt>
                <c:pt idx="7">
                  <c:v>0.000785288058827459</c:v>
                </c:pt>
                <c:pt idx="8">
                  <c:v>0.000969019630715734</c:v>
                </c:pt>
                <c:pt idx="9">
                  <c:v>0.00119267539332492</c:v>
                </c:pt>
                <c:pt idx="10">
                  <c:v>0.00146426174086055</c:v>
                </c:pt>
                <c:pt idx="11">
                  <c:v>0.00179325521000358</c:v>
                </c:pt>
                <c:pt idx="12">
                  <c:v>0.00219084716294592</c:v>
                </c:pt>
                <c:pt idx="13">
                  <c:v>0.00267022488696396</c:v>
                </c:pt>
                <c:pt idx="14">
                  <c:v>0.00324689386585772</c:v>
                </c:pt>
                <c:pt idx="15">
                  <c:v>0.00393904650787046</c:v>
                </c:pt>
                <c:pt idx="16">
                  <c:v>0.00476798319177608</c:v>
                </c:pt>
                <c:pt idx="17">
                  <c:v>0.00575859212083056</c:v>
                </c:pt>
                <c:pt idx="18">
                  <c:v>0.0069398951564819</c:v>
                </c:pt>
                <c:pt idx="19">
                  <c:v>0.00834566754347582</c:v>
                </c:pt>
                <c:pt idx="20">
                  <c:v>0.0100151402387287</c:v>
                </c:pt>
                <c:pt idx="21">
                  <c:v>0.0119937944216061</c:v>
                </c:pt>
                <c:pt idx="22">
                  <c:v>0.0143342586966635</c:v>
                </c:pt>
                <c:pt idx="23">
                  <c:v>0.0170973205051705</c:v>
                </c:pt>
                <c:pt idx="24">
                  <c:v>0.0203530643426229</c:v>
                </c:pt>
                <c:pt idx="25">
                  <c:v>0.0241821505397652</c:v>
                </c:pt>
                <c:pt idx="26">
                  <c:v>0.028677249608279</c:v>
                </c:pt>
                <c:pt idx="27">
                  <c:v>0.0339446484831663</c:v>
                </c:pt>
                <c:pt idx="28">
                  <c:v>0.0401060464159087</c:v>
                </c:pt>
                <c:pt idx="29">
                  <c:v>0.0473005597896925</c:v>
                </c:pt>
                <c:pt idx="30">
                  <c:v>0.055686956744353</c:v>
                </c:pt>
                <c:pt idx="31">
                  <c:v>0.0654461442181643</c:v>
                </c:pt>
                <c:pt idx="32">
                  <c:v>0.0767839318401861</c:v>
                </c:pt>
                <c:pt idx="33">
                  <c:v>0.0899340990445088</c:v>
                </c:pt>
                <c:pt idx="34">
                  <c:v>0.105161793830328</c:v>
                </c:pt>
                <c:pt idx="35">
                  <c:v>0.122767293763204</c:v>
                </c:pt>
                <c:pt idx="36">
                  <c:v>0.143090162106908</c:v>
                </c:pt>
                <c:pt idx="37">
                  <c:v>0.166513834395689</c:v>
                </c:pt>
                <c:pt idx="38">
                  <c:v>0.193470673307211</c:v>
                </c:pt>
                <c:pt idx="39">
                  <c:v>0.224447532380403</c:v>
                </c:pt>
                <c:pt idx="40">
                  <c:v>0.259991871943422</c:v>
                </c:pt>
                <c:pt idx="41">
                  <c:v>0.300718473578245</c:v>
                </c:pt>
                <c:pt idx="42">
                  <c:v>0.347316802553045</c:v>
                </c:pt>
                <c:pt idx="43">
                  <c:v>0.400559070904854</c:v>
                </c:pt>
                <c:pt idx="44">
                  <c:v>0.461309057255434</c:v>
                </c:pt>
                <c:pt idx="45">
                  <c:v>0.530531742995949</c:v>
                </c:pt>
                <c:pt idx="46">
                  <c:v>0.609303828183062</c:v>
                </c:pt>
                <c:pt idx="47">
                  <c:v>0.698825194352905</c:v>
                </c:pt>
                <c:pt idx="48">
                  <c:v>0.800431385482242</c:v>
                </c:pt>
                <c:pt idx="49">
                  <c:v>0.915607182509453</c:v>
                </c:pt>
                <c:pt idx="50">
                  <c:v>1.046001351173886</c:v>
                </c:pt>
              </c:numCache>
            </c:numRef>
          </c:yVal>
        </c:ser>
        <c:ser>
          <c:idx val="14"/>
          <c:order val="15"/>
          <c:tx>
            <c:v>20fit</c:v>
          </c:tx>
          <c:spPr>
            <a:ln w="12700">
              <a:solidFill>
                <a:prstClr val="black"/>
              </a:solidFill>
              <a:prstDash val="sysDash"/>
            </a:ln>
          </c:spPr>
          <c:marker>
            <c:symbol val="none"/>
          </c:marker>
          <c:xVal>
            <c:numRef>
              <c:f>'20_after'!$I$15:$I$45</c:f>
              <c:numCache>
                <c:formatCode>0.00</c:formatCode>
                <c:ptCount val="31"/>
                <c:pt idx="0">
                  <c:v>160.0</c:v>
                </c:pt>
                <c:pt idx="1">
                  <c:v>161.0</c:v>
                </c:pt>
                <c:pt idx="2">
                  <c:v>162.0</c:v>
                </c:pt>
                <c:pt idx="3">
                  <c:v>163.0</c:v>
                </c:pt>
                <c:pt idx="4">
                  <c:v>164.0</c:v>
                </c:pt>
                <c:pt idx="5">
                  <c:v>165.0</c:v>
                </c:pt>
                <c:pt idx="6">
                  <c:v>166.0</c:v>
                </c:pt>
                <c:pt idx="7">
                  <c:v>167.0</c:v>
                </c:pt>
                <c:pt idx="8">
                  <c:v>168.0</c:v>
                </c:pt>
                <c:pt idx="9">
                  <c:v>169.0</c:v>
                </c:pt>
                <c:pt idx="10">
                  <c:v>170.0</c:v>
                </c:pt>
                <c:pt idx="11">
                  <c:v>171.0</c:v>
                </c:pt>
                <c:pt idx="12">
                  <c:v>172.0</c:v>
                </c:pt>
                <c:pt idx="13">
                  <c:v>173.0</c:v>
                </c:pt>
                <c:pt idx="14">
                  <c:v>174.0</c:v>
                </c:pt>
                <c:pt idx="15">
                  <c:v>175.0</c:v>
                </c:pt>
                <c:pt idx="16">
                  <c:v>176.0</c:v>
                </c:pt>
                <c:pt idx="17">
                  <c:v>177.0</c:v>
                </c:pt>
                <c:pt idx="18">
                  <c:v>178.0</c:v>
                </c:pt>
                <c:pt idx="19">
                  <c:v>179.0</c:v>
                </c:pt>
                <c:pt idx="20">
                  <c:v>180.0</c:v>
                </c:pt>
                <c:pt idx="21">
                  <c:v>181.0</c:v>
                </c:pt>
                <c:pt idx="22">
                  <c:v>182.0</c:v>
                </c:pt>
                <c:pt idx="23">
                  <c:v>183.0</c:v>
                </c:pt>
                <c:pt idx="24">
                  <c:v>184.0</c:v>
                </c:pt>
                <c:pt idx="25">
                  <c:v>185.0</c:v>
                </c:pt>
                <c:pt idx="26">
                  <c:v>186.0</c:v>
                </c:pt>
                <c:pt idx="27">
                  <c:v>187.0</c:v>
                </c:pt>
                <c:pt idx="28">
                  <c:v>188.0</c:v>
                </c:pt>
                <c:pt idx="29">
                  <c:v>189.0</c:v>
                </c:pt>
                <c:pt idx="30">
                  <c:v>190.0</c:v>
                </c:pt>
              </c:numCache>
            </c:numRef>
          </c:xVal>
          <c:yVal>
            <c:numRef>
              <c:f>'20_after'!$J$15:$J$45</c:f>
              <c:numCache>
                <c:formatCode>General</c:formatCode>
                <c:ptCount val="31"/>
                <c:pt idx="0">
                  <c:v>0.0352746797802085</c:v>
                </c:pt>
                <c:pt idx="1">
                  <c:v>0.0426807901279575</c:v>
                </c:pt>
                <c:pt idx="2">
                  <c:v>0.051524439942514</c:v>
                </c:pt>
                <c:pt idx="3">
                  <c:v>0.0620616841863658</c:v>
                </c:pt>
                <c:pt idx="4">
                  <c:v>0.0745900392469651</c:v>
                </c:pt>
                <c:pt idx="5">
                  <c:v>0.08945451103274</c:v>
                </c:pt>
                <c:pt idx="6">
                  <c:v>0.107054396701463</c:v>
                </c:pt>
                <c:pt idx="7">
                  <c:v>0.127850945486269</c:v>
                </c:pt>
                <c:pt idx="8">
                  <c:v>0.152375971885176</c:v>
                </c:pt>
                <c:pt idx="9">
                  <c:v>0.18124152282372</c:v>
                </c:pt>
                <c:pt idx="10">
                  <c:v>0.215150709310467</c:v>
                </c:pt>
                <c:pt idx="11">
                  <c:v>0.254909822604703</c:v>
                </c:pt>
                <c:pt idx="12">
                  <c:v>0.301441865027457</c:v>
                </c:pt>
                <c:pt idx="13">
                  <c:v>0.355801636293773</c:v>
                </c:pt>
                <c:pt idx="14">
                  <c:v>0.4191925276482</c:v>
                </c:pt>
                <c:pt idx="15">
                  <c:v>0.492985188168482</c:v>
                </c:pt>
                <c:pt idx="16">
                  <c:v>0.578738240386196</c:v>
                </c:pt>
                <c:pt idx="17">
                  <c:v>0.678221235877832</c:v>
                </c:pt>
                <c:pt idx="18">
                  <c:v>0.793440055726203</c:v>
                </c:pt>
                <c:pt idx="19">
                  <c:v>0.926664975759093</c:v>
                </c:pt>
                <c:pt idx="20">
                  <c:v>1.080461632258288</c:v>
                </c:pt>
                <c:pt idx="21">
                  <c:v>1.257725140415442</c:v>
                </c:pt>
                <c:pt idx="22">
                  <c:v>1.461717635207592</c:v>
                </c:pt>
                <c:pt idx="23">
                  <c:v>1.696109522590587</c:v>
                </c:pt>
                <c:pt idx="24">
                  <c:v>1.9650247479773</c:v>
                </c:pt>
                <c:pt idx="25">
                  <c:v>2.27309040889216</c:v>
                </c:pt>
                <c:pt idx="26">
                  <c:v>2.62549105948596</c:v>
                </c:pt>
                <c:pt idx="27">
                  <c:v>3.028028076266049</c:v>
                </c:pt>
                <c:pt idx="28">
                  <c:v>3.48718447695438</c:v>
                </c:pt>
                <c:pt idx="29">
                  <c:v>4.01019560783804</c:v>
                </c:pt>
                <c:pt idx="30">
                  <c:v>4.605126139329509</c:v>
                </c:pt>
              </c:numCache>
            </c:numRef>
          </c:yVal>
        </c:ser>
        <c:axId val="599659528"/>
        <c:axId val="599665256"/>
      </c:scatterChart>
      <c:valAx>
        <c:axId val="599659528"/>
        <c:scaling>
          <c:orientation val="minMax"/>
          <c:max val="250.0"/>
          <c:min val="0.0"/>
        </c:scaling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Voltage </a:t>
                </a:r>
                <a:r>
                  <a:rPr lang="en-US" sz="1400" b="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99665256"/>
        <c:crosses val="autoZero"/>
        <c:crossBetween val="midCat"/>
      </c:valAx>
      <c:valAx>
        <c:axId val="599665256"/>
        <c:scaling>
          <c:orientation val="minMax"/>
          <c:max val="1500.0"/>
          <c:min val="0.0"/>
        </c:scaling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Anode Current (</a:t>
                </a:r>
                <a:r>
                  <a:rPr lang="en-US" sz="1400" b="0" dirty="0" err="1">
                    <a:latin typeface="Arial" pitchFamily="34" charset="0"/>
                    <a:cs typeface="Arial" pitchFamily="34" charset="0"/>
                  </a:rPr>
                  <a:t>pA</a:t>
                </a: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layout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599659528"/>
        <c:crosses val="autoZero"/>
        <c:crossBetween val="midCat"/>
        <c:minorUnit val="100.0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10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ayout>
        <c:manualLayout>
          <c:xMode val="edge"/>
          <c:yMode val="edge"/>
          <c:x val="0.227493756747154"/>
          <c:y val="0.237324906755077"/>
          <c:w val="0.158520559930009"/>
          <c:h val="0.500191670120183"/>
        </c:manualLayout>
      </c:layout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</c:chart>
  <c:spPr>
    <a:ln>
      <a:noFill/>
    </a:ln>
  </c:spPr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n-US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6EC46D-D4AE-4966-8B03-CD737D2C976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DF2CD-7FFB-4872-B1B1-0AC59B86425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en-US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gm:t>
    </dgm:pt>
    <dgm:pt modelId="{F414C2E7-AF81-4EA4-A3E5-5C1382DE3442}" type="parTrans" cxnId="{BF26EF3C-1474-42EA-9FC3-13052DC0EDE1}">
      <dgm:prSet/>
      <dgm:spPr/>
      <dgm:t>
        <a:bodyPr/>
        <a:lstStyle/>
        <a:p>
          <a:endParaRPr lang="en-US"/>
        </a:p>
      </dgm:t>
    </dgm:pt>
    <dgm:pt modelId="{AA22994D-109F-421E-97A9-A20A2228F7FC}" type="sibTrans" cxnId="{BF26EF3C-1474-42EA-9FC3-13052DC0EDE1}">
      <dgm:prSet/>
      <dgm:spPr/>
      <dgm:t>
        <a:bodyPr/>
        <a:lstStyle/>
        <a:p>
          <a:endParaRPr lang="en-US"/>
        </a:p>
      </dgm:t>
    </dgm:pt>
    <dgm:pt modelId="{DAE0D0CC-DA1C-4021-A3A3-1345495715C0}" type="pres">
      <dgm:prSet presAssocID="{C16EC46D-D4AE-4966-8B03-CD737D2C97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8757F1-1E43-4CC6-AE02-46796F8AB611}" type="pres">
      <dgm:prSet presAssocID="{DDBDF2CD-7FFB-4872-B1B1-0AC59B864257}" presName="node" presStyleLbl="node1" presStyleIdx="0" presStyleCnt="1" custLinFactNeighborX="35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2B26A9-7981-449A-86F6-511C0237F903}" type="presOf" srcId="{C16EC46D-D4AE-4966-8B03-CD737D2C976F}" destId="{DAE0D0CC-DA1C-4021-A3A3-1345495715C0}" srcOrd="0" destOrd="0" presId="urn:microsoft.com/office/officeart/2005/8/layout/default"/>
    <dgm:cxn modelId="{BF26EF3C-1474-42EA-9FC3-13052DC0EDE1}" srcId="{C16EC46D-D4AE-4966-8B03-CD737D2C976F}" destId="{DDBDF2CD-7FFB-4872-B1B1-0AC59B864257}" srcOrd="0" destOrd="0" parTransId="{F414C2E7-AF81-4EA4-A3E5-5C1382DE3442}" sibTransId="{AA22994D-109F-421E-97A9-A20A2228F7FC}"/>
    <dgm:cxn modelId="{A4207745-B874-4748-AAB2-DEB9A0389892}" type="presOf" srcId="{DDBDF2CD-7FFB-4872-B1B1-0AC59B864257}" destId="{CC8757F1-1E43-4CC6-AE02-46796F8AB611}" srcOrd="0" destOrd="0" presId="urn:microsoft.com/office/officeart/2005/8/layout/default"/>
    <dgm:cxn modelId="{A2852E5B-9325-4C9D-8EFD-D5F81F91A88B}" type="presParOf" srcId="{DAE0D0CC-DA1C-4021-A3A3-1345495715C0}" destId="{CC8757F1-1E43-4CC6-AE02-46796F8AB611}" srcOrd="0" destOrd="0" presId="urn:microsoft.com/office/officeart/2005/8/layout/default"/>
  </dgm:cxnLst>
  <dgm:bg>
    <a:solidFill>
      <a:schemeClr val="bg1"/>
    </a:solidFill>
  </dgm:bg>
  <dgm:whole/>
  <dgm:extLst>
    <a:ext uri="http://schemas.microsoft.com/office/drawing/2008/diagram">
      <dsp:dataModelExt xmlns:dgm="http://schemas.openxmlformats.org/drawingml/2006/diagram" xmlns:a="http://schemas.openxmlformats.org/drawingml/2006/main"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8757F1-1E43-4CC6-AE02-46796F8AB611}">
      <dsp:nvSpPr>
        <dsp:cNvPr id="0" name=""/>
        <dsp:cNvSpPr/>
      </dsp:nvSpPr>
      <dsp:spPr>
        <a:xfrm>
          <a:off x="115415" y="71"/>
          <a:ext cx="1523745" cy="914247"/>
        </a:xfrm>
        <a:prstGeom prst="rect">
          <a:avLst/>
        </a:pr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Gain-switched Diode Laser and Fiber Amplifier</a:t>
          </a:r>
        </a:p>
      </dsp:txBody>
      <dsp:txXfrm>
        <a:off x="115415" y="71"/>
        <a:ext cx="1523745" cy="914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3032337" cy="464185"/>
          </a:xfrm>
          <a:prstGeom prst="rect">
            <a:avLst/>
          </a:prstGeom>
        </p:spPr>
        <p:txBody>
          <a:bodyPr vert="horz" lIns="93014" tIns="46506" rIns="93014" bIns="4650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2"/>
            <a:ext cx="3032337" cy="464185"/>
          </a:xfrm>
          <a:prstGeom prst="rect">
            <a:avLst/>
          </a:prstGeom>
        </p:spPr>
        <p:txBody>
          <a:bodyPr vert="horz" lIns="93014" tIns="46506" rIns="93014" bIns="46506" rtlCol="0"/>
          <a:lstStyle>
            <a:lvl1pPr algn="r">
              <a:defRPr sz="1200"/>
            </a:lvl1pPr>
          </a:lstStyle>
          <a:p>
            <a:fld id="{AEE2A098-F6E1-4EA0-A707-FFBBE20BA5BB}" type="datetimeFigureOut">
              <a:rPr lang="en-US" smtClean="0"/>
              <a:pPr/>
              <a:t>5/8/12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14" tIns="46506" rIns="93014" bIns="4650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9"/>
            <a:ext cx="5598160" cy="4177665"/>
          </a:xfrm>
          <a:prstGeom prst="rect">
            <a:avLst/>
          </a:prstGeom>
        </p:spPr>
        <p:txBody>
          <a:bodyPr vert="horz" lIns="93014" tIns="46506" rIns="93014" bIns="4650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32337" cy="464185"/>
          </a:xfrm>
          <a:prstGeom prst="rect">
            <a:avLst/>
          </a:prstGeom>
        </p:spPr>
        <p:txBody>
          <a:bodyPr vert="horz" lIns="93014" tIns="46506" rIns="93014" bIns="4650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5"/>
            <a:ext cx="3032337" cy="464185"/>
          </a:xfrm>
          <a:prstGeom prst="rect">
            <a:avLst/>
          </a:prstGeom>
        </p:spPr>
        <p:txBody>
          <a:bodyPr vert="horz" lIns="93014" tIns="46506" rIns="93014" bIns="46506" rtlCol="0" anchor="b"/>
          <a:lstStyle>
            <a:lvl1pPr algn="r">
              <a:defRPr sz="1200"/>
            </a:lvl1pPr>
          </a:lstStyle>
          <a:p>
            <a:fld id="{ADB4C350-8ACE-402A-8AA1-76A81389848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399923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62000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C3700-1437-47F9-896C-4B534B4183B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Operations Review, July 19-21, 2010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 smtClean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Click to edit Master title style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46.jpeg"/><Relationship Id="rId4" Type="http://schemas.openxmlformats.org/officeDocument/2006/relationships/image" Target="../media/image44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2.xls"/><Relationship Id="rId5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1" Type="http://schemas.openxmlformats.org/officeDocument/2006/relationships/video" Target="NULL" TargetMode="Externa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diagramData" Target="../diagrams/data1.xml"/><Relationship Id="rId6" Type="http://schemas.openxmlformats.org/officeDocument/2006/relationships/diagramColors" Target="../diagrams/colors1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5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3.png"/><Relationship Id="rId20" Type="http://schemas.openxmlformats.org/officeDocument/2006/relationships/image" Target="../media/image19.png"/><Relationship Id="rId4" Type="http://schemas.openxmlformats.org/officeDocument/2006/relationships/image" Target="../media/image3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7" Type="http://schemas.openxmlformats.org/officeDocument/2006/relationships/image" Target="../media/image6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6" Type="http://schemas.openxmlformats.org/officeDocument/2006/relationships/image" Target="../media/image15.png"/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0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19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3" Type="http://schemas.openxmlformats.org/officeDocument/2006/relationships/image" Target="../media/image2.png"/><Relationship Id="rId18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7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Relationship Id="rId3" Type="http://schemas.openxmlformats.org/officeDocument/2006/relationships/chart" Target="../charts/chart5.xml"/><Relationship Id="rId5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chart" Target="../charts/chart8.xml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6.xml"/><Relationship Id="rId3" Type="http://schemas.openxmlformats.org/officeDocument/2006/relationships/chart" Target="../charts/chart7.xml"/><Relationship Id="rId5" Type="http://schemas.openxmlformats.org/officeDocument/2006/relationships/chart" Target="../charts/chart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5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5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3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eg"/><Relationship Id="rId5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5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xcel_97_-_2004_Worksheet1.xls"/><Relationship Id="rId5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5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1436" y="808806"/>
            <a:ext cx="7159337" cy="3991794"/>
          </a:xfrm>
        </p:spPr>
        <p:txBody>
          <a:bodyPr/>
          <a:lstStyle/>
          <a:p>
            <a:pPr>
              <a:buClr>
                <a:schemeClr val="tx1"/>
              </a:buClr>
              <a:buNone/>
            </a:pPr>
            <a:r>
              <a:rPr lang="en-US" sz="4000" dirty="0" smtClean="0"/>
              <a:t>Outline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Polarized Source Requirements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Reliable lasers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Reliable gun: no field emission at high voltage and long operating lifetime</a:t>
            </a:r>
          </a:p>
          <a:p>
            <a:pPr lvl="1">
              <a:buClr>
                <a:schemeClr val="tx1"/>
              </a:buClr>
            </a:pPr>
            <a:r>
              <a:rPr lang="en-US" dirty="0" smtClean="0"/>
              <a:t>Lifetime limiting mechanisms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Parity Violation Experiments</a:t>
            </a:r>
          </a:p>
          <a:p>
            <a:pPr>
              <a:buClr>
                <a:schemeClr val="tx1"/>
              </a:buClr>
              <a:buFont typeface="Courier New" pitchFamily="49" charset="0"/>
              <a:buChar char="o"/>
            </a:pPr>
            <a:r>
              <a:rPr lang="en-US" dirty="0" smtClean="0"/>
              <a:t>Future R&amp;D – 350kV </a:t>
            </a:r>
            <a:r>
              <a:rPr lang="en-US" dirty="0" err="1" smtClean="0"/>
              <a:t>photogun</a:t>
            </a:r>
            <a:endParaRPr lang="en-US" dirty="0" smtClean="0"/>
          </a:p>
          <a:p>
            <a:pPr>
              <a:buClr>
                <a:schemeClr val="tx1"/>
              </a:buClr>
              <a:buNone/>
            </a:pP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Electrons at Jefferson Lab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633845" y="5153891"/>
            <a:ext cx="8156864" cy="85205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76413" lvl="0" indent="-1776413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defRPr/>
            </a:pPr>
            <a:r>
              <a:rPr lang="en-US" kern="0" dirty="0" smtClean="0">
                <a:solidFill>
                  <a:srgbClr val="C00000"/>
                </a:solidFill>
              </a:rPr>
              <a:t>Group Members: P. </a:t>
            </a:r>
            <a:r>
              <a:rPr lang="en-US" kern="0" dirty="0" err="1" smtClean="0">
                <a:solidFill>
                  <a:srgbClr val="C00000"/>
                </a:solidFill>
              </a:rPr>
              <a:t>Adderley</a:t>
            </a:r>
            <a:r>
              <a:rPr lang="en-US" kern="0" dirty="0" smtClean="0">
                <a:solidFill>
                  <a:srgbClr val="C00000"/>
                </a:solidFill>
              </a:rPr>
              <a:t>, J. Clark, S. Covert, J. </a:t>
            </a:r>
            <a:r>
              <a:rPr lang="en-US" kern="0" dirty="0" err="1" smtClean="0">
                <a:solidFill>
                  <a:srgbClr val="C00000"/>
                </a:solidFill>
              </a:rPr>
              <a:t>Grames</a:t>
            </a:r>
            <a:r>
              <a:rPr lang="en-US" kern="0" dirty="0" smtClean="0">
                <a:solidFill>
                  <a:srgbClr val="C00000"/>
                </a:solidFill>
              </a:rPr>
              <a:t>, J. </a:t>
            </a:r>
            <a:r>
              <a:rPr lang="en-US" kern="0" dirty="0" err="1" smtClean="0">
                <a:solidFill>
                  <a:srgbClr val="C00000"/>
                </a:solidFill>
              </a:rPr>
              <a:t>Hansknecht</a:t>
            </a:r>
            <a:r>
              <a:rPr lang="en-US" kern="0" dirty="0" smtClean="0">
                <a:solidFill>
                  <a:srgbClr val="C00000"/>
                </a:solidFill>
              </a:rPr>
              <a:t>, R. </a:t>
            </a:r>
            <a:r>
              <a:rPr lang="en-US" kern="0" dirty="0" err="1" smtClean="0">
                <a:solidFill>
                  <a:srgbClr val="C00000"/>
                </a:solidFill>
              </a:rPr>
              <a:t>Mammei</a:t>
            </a:r>
            <a:r>
              <a:rPr lang="en-US" kern="0" dirty="0" smtClean="0">
                <a:solidFill>
                  <a:srgbClr val="C00000"/>
                </a:solidFill>
              </a:rPr>
              <a:t>, M. </a:t>
            </a:r>
            <a:r>
              <a:rPr lang="en-US" kern="0" dirty="0" err="1" smtClean="0">
                <a:solidFill>
                  <a:srgbClr val="C00000"/>
                </a:solidFill>
              </a:rPr>
              <a:t>Stutzman</a:t>
            </a:r>
            <a:r>
              <a:rPr lang="en-US" kern="0" dirty="0" smtClean="0">
                <a:solidFill>
                  <a:srgbClr val="C00000"/>
                </a:solidFill>
              </a:rPr>
              <a:t>, R. Suleiman, K. </a:t>
            </a:r>
            <a:r>
              <a:rPr lang="en-US" kern="0" dirty="0" err="1" smtClean="0">
                <a:solidFill>
                  <a:srgbClr val="C00000"/>
                </a:solidFill>
              </a:rPr>
              <a:t>Surles</a:t>
            </a:r>
            <a:r>
              <a:rPr lang="en-US" kern="0" dirty="0" smtClean="0">
                <a:solidFill>
                  <a:srgbClr val="C00000"/>
                </a:solidFill>
              </a:rPr>
              <a:t>-Law</a:t>
            </a:r>
          </a:p>
          <a:p>
            <a:pPr marL="1776413" lvl="0" indent="-1776413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defRPr/>
            </a:pPr>
            <a:r>
              <a:rPr lang="en-US" kern="0" dirty="0" smtClean="0">
                <a:solidFill>
                  <a:srgbClr val="C00000"/>
                </a:solidFill>
              </a:rPr>
              <a:t>Grad Students: 	M. </a:t>
            </a:r>
            <a:r>
              <a:rPr lang="en-US" kern="0" dirty="0" err="1" smtClean="0">
                <a:solidFill>
                  <a:srgbClr val="C00000"/>
                </a:solidFill>
              </a:rPr>
              <a:t>BastaniNejad</a:t>
            </a:r>
            <a:r>
              <a:rPr lang="en-US" kern="0" dirty="0" smtClean="0">
                <a:solidFill>
                  <a:srgbClr val="C00000"/>
                </a:solidFill>
              </a:rPr>
              <a:t>, Md. Abdullah </a:t>
            </a:r>
            <a:r>
              <a:rPr lang="en-US" kern="0" dirty="0" err="1" smtClean="0">
                <a:solidFill>
                  <a:srgbClr val="C00000"/>
                </a:solidFill>
              </a:rPr>
              <a:t>Mamun</a:t>
            </a:r>
            <a:r>
              <a:rPr lang="en-US" kern="0" dirty="0" smtClean="0">
                <a:solidFill>
                  <a:srgbClr val="C00000"/>
                </a:solidFill>
              </a:rPr>
              <a:t>, J. McCarter </a:t>
            </a:r>
            <a:endParaRPr lang="en-US" kern="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7935" y="6298058"/>
            <a:ext cx="5252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S&amp;T Review, May 9</a:t>
            </a:r>
            <a:r>
              <a:rPr lang="en-US" baseline="30000" dirty="0" smtClean="0"/>
              <a:t>th</a:t>
            </a:r>
            <a:r>
              <a:rPr lang="en-US" dirty="0" smtClean="0"/>
              <a:t> – 11</a:t>
            </a:r>
            <a:r>
              <a:rPr lang="en-US" baseline="30000" dirty="0" smtClean="0"/>
              <a:t>th</a:t>
            </a:r>
            <a:r>
              <a:rPr lang="en-US" dirty="0" smtClean="0"/>
              <a:t>, 2012, Matt Poelker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39713" y="0"/>
            <a:ext cx="8686800" cy="762000"/>
          </a:xfrm>
        </p:spPr>
        <p:txBody>
          <a:bodyPr/>
          <a:lstStyle/>
          <a:p>
            <a:r>
              <a:rPr lang="en-US" sz="3200" dirty="0"/>
              <a:t>Accelerator Downtime FY06Q4 – FY07Q3</a:t>
            </a:r>
          </a:p>
        </p:txBody>
      </p:sp>
      <p:sp>
        <p:nvSpPr>
          <p:cNvPr id="53862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38629" name="Object 5"/>
          <p:cNvGraphicFramePr>
            <a:graphicFrameLocks noChangeAspect="1"/>
          </p:cNvGraphicFramePr>
          <p:nvPr/>
        </p:nvGraphicFramePr>
        <p:xfrm>
          <a:off x="0" y="838200"/>
          <a:ext cx="9144000" cy="6019800"/>
        </p:xfrm>
        <a:graphic>
          <a:graphicData uri="http://schemas.openxmlformats.org/presentationml/2006/ole">
            <p:oleObj spid="_x0000_s319490" name="Chart" r:id="rId3" imgW="11531600" imgH="8166100" progId="Excel.Sheet.8">
              <p:embed/>
            </p:oleObj>
          </a:graphicData>
        </a:graphic>
      </p:graphicFrame>
      <p:sp>
        <p:nvSpPr>
          <p:cNvPr id="538630" name="Line 6"/>
          <p:cNvSpPr>
            <a:spLocks noChangeShapeType="1"/>
          </p:cNvSpPr>
          <p:nvPr/>
        </p:nvSpPr>
        <p:spPr bwMode="auto">
          <a:xfrm>
            <a:off x="4953000" y="28194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8631" name="Text Box 7"/>
          <p:cNvSpPr txBox="1">
            <a:spLocks noChangeArrowheads="1"/>
          </p:cNvSpPr>
          <p:nvPr/>
        </p:nvSpPr>
        <p:spPr bwMode="auto">
          <a:xfrm>
            <a:off x="2743200" y="2438400"/>
            <a:ext cx="481647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b="0">
                <a:latin typeface="Verdana" pitchFamily="34" charset="0"/>
              </a:rPr>
              <a:t>Fiber-based lasers reduce downtime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309813" y="1368425"/>
            <a:ext cx="5380037" cy="865188"/>
            <a:chOff x="1455" y="862"/>
            <a:chExt cx="3389" cy="545"/>
          </a:xfrm>
        </p:grpSpPr>
        <p:pic>
          <p:nvPicPr>
            <p:cNvPr id="538632" name="Picture 8" descr="DSCF005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72" y="875"/>
              <a:ext cx="1797" cy="518"/>
            </a:xfrm>
            <a:prstGeom prst="rect">
              <a:avLst/>
            </a:prstGeom>
            <a:noFill/>
            <a:ln w="762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538633" name="Picture 9" descr="PPLN 200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36" y="862"/>
              <a:ext cx="708" cy="545"/>
            </a:xfrm>
            <a:prstGeom prst="rect">
              <a:avLst/>
            </a:prstGeom>
            <a:noFill/>
            <a:ln w="76200">
              <a:solidFill>
                <a:srgbClr val="FF6600"/>
              </a:solidFill>
              <a:miter lim="800000"/>
              <a:headEnd/>
              <a:tailEnd/>
            </a:ln>
          </p:spPr>
        </p:pic>
        <p:pic>
          <p:nvPicPr>
            <p:cNvPr id="538634" name="Picture 10" descr="DSCF005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55" y="920"/>
              <a:ext cx="570" cy="428"/>
            </a:xfrm>
            <a:prstGeom prst="rect">
              <a:avLst/>
            </a:prstGeom>
            <a:noFill/>
            <a:ln w="76200">
              <a:solidFill>
                <a:srgbClr val="FF6600"/>
              </a:solidFill>
              <a:miter lim="800000"/>
              <a:headEnd/>
              <a:tailEnd/>
            </a:ln>
          </p:spPr>
        </p:pic>
      </p:grp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54969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+mj-lt"/>
              </a:rPr>
              <a:t>Ion Back-bombardment</a:t>
            </a:r>
          </a:p>
        </p:txBody>
      </p:sp>
      <p:pic>
        <p:nvPicPr>
          <p:cNvPr id="4" name="Fig1a-movie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Imperfect Vacuum = Finite Lifetime</a:t>
            </a:r>
            <a:endParaRPr lang="en-US" dirty="0"/>
          </a:p>
        </p:txBody>
      </p:sp>
      <p:grpSp>
        <p:nvGrpSpPr>
          <p:cNvPr id="5" name="Group 14"/>
          <p:cNvGrpSpPr/>
          <p:nvPr/>
        </p:nvGrpSpPr>
        <p:grpSpPr>
          <a:xfrm>
            <a:off x="457200" y="3429000"/>
            <a:ext cx="4130675" cy="3276600"/>
            <a:chOff x="457200" y="3581400"/>
            <a:chExt cx="4130675" cy="3276600"/>
          </a:xfrm>
        </p:grpSpPr>
        <p:sp>
          <p:nvSpPr>
            <p:cNvPr id="8" name="Text Box 59"/>
            <p:cNvSpPr txBox="1">
              <a:spLocks noChangeArrowheads="1"/>
            </p:cNvSpPr>
            <p:nvPr/>
          </p:nvSpPr>
          <p:spPr bwMode="auto">
            <a:xfrm>
              <a:off x="990600" y="3581400"/>
              <a:ext cx="2971800" cy="3762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Ionization cross section for H</a:t>
              </a:r>
              <a:r>
                <a:rPr lang="en-US" baseline="-25000" dirty="0"/>
                <a:t>2</a:t>
              </a:r>
            </a:p>
          </p:txBody>
        </p:sp>
        <p:pic>
          <p:nvPicPr>
            <p:cNvPr id="7" name="Picture 58" descr="ion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3908395"/>
              <a:ext cx="3733800" cy="29496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65"/>
            <p:cNvSpPr txBox="1">
              <a:spLocks noChangeArrowheads="1"/>
            </p:cNvSpPr>
            <p:nvPr/>
          </p:nvSpPr>
          <p:spPr bwMode="auto">
            <a:xfrm>
              <a:off x="2286000" y="4191000"/>
              <a:ext cx="2301875" cy="6508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/>
                <a:t>Most ions created at low </a:t>
              </a:r>
              <a:r>
                <a:rPr lang="en-US" dirty="0" smtClean="0"/>
                <a:t>energy</a:t>
              </a:r>
              <a:endParaRPr lang="en-US" dirty="0"/>
            </a:p>
          </p:txBody>
        </p:sp>
        <p:sp>
          <p:nvSpPr>
            <p:cNvPr id="9" name="Line 60"/>
            <p:cNvSpPr>
              <a:spLocks noChangeShapeType="1"/>
            </p:cNvSpPr>
            <p:nvPr/>
          </p:nvSpPr>
          <p:spPr bwMode="auto">
            <a:xfrm>
              <a:off x="2971800" y="5486400"/>
              <a:ext cx="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 Box 62"/>
            <p:cNvSpPr txBox="1">
              <a:spLocks noChangeArrowheads="1"/>
            </p:cNvSpPr>
            <p:nvPr/>
          </p:nvSpPr>
          <p:spPr bwMode="auto">
            <a:xfrm>
              <a:off x="2743200" y="5181600"/>
              <a:ext cx="768350" cy="3460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100kV</a:t>
              </a:r>
            </a:p>
          </p:txBody>
        </p:sp>
      </p:grpSp>
      <p:pic>
        <p:nvPicPr>
          <p:cNvPr id="4" name="Picture 3" descr="hv_ion_creat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85800"/>
            <a:ext cx="4762500" cy="277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14900" y="838200"/>
            <a:ext cx="42291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400" dirty="0" smtClean="0"/>
              <a:t>Ion bombardment –characteristic “trench” from laser spot to electrostatic center of photocathode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400" dirty="0" smtClean="0"/>
              <a:t>QE can be restored but takes about 8 hours</a:t>
            </a:r>
          </a:p>
        </p:txBody>
      </p:sp>
      <p:pic>
        <p:nvPicPr>
          <p:cNvPr id="3" name="Picture 2" descr="trenchi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0125" y="3051603"/>
            <a:ext cx="4333875" cy="380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239000" y="3124200"/>
            <a:ext cx="1905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6213" indent="-176213" algn="ctr"/>
            <a:r>
              <a:rPr lang="en-US" sz="1400" dirty="0" smtClean="0"/>
              <a:t>Active area = 5mm</a:t>
            </a:r>
          </a:p>
          <a:p>
            <a:pPr marL="176213" indent="-176213" algn="ctr"/>
            <a:r>
              <a:rPr lang="en-US" sz="1400" dirty="0" smtClean="0"/>
              <a:t>Laser spot = 0.5mm dia.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 bwMode="auto">
          <a:xfrm flipH="1" flipV="1">
            <a:off x="1880755" y="4187536"/>
            <a:ext cx="405245" cy="1765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397919"/>
            <a:ext cx="4876800" cy="3657600"/>
          </a:xfrm>
          <a:prstGeom prst="rect">
            <a:avLst/>
          </a:prstGeom>
          <a:noFill/>
        </p:spPr>
      </p:pic>
      <p:sp>
        <p:nvSpPr>
          <p:cNvPr id="37896" name="Text Box 10"/>
          <p:cNvSpPr txBox="1">
            <a:spLocks noChangeArrowheads="1"/>
          </p:cNvSpPr>
          <p:nvPr/>
        </p:nvSpPr>
        <p:spPr bwMode="auto">
          <a:xfrm>
            <a:off x="427038" y="5069711"/>
            <a:ext cx="1505540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Storage 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Manipulator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s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7897" name="Text Box 11"/>
          <p:cNvSpPr txBox="1">
            <a:spLocks noChangeArrowheads="1"/>
          </p:cNvSpPr>
          <p:nvPr/>
        </p:nvSpPr>
        <p:spPr bwMode="auto">
          <a:xfrm>
            <a:off x="200025" y="2475428"/>
            <a:ext cx="2018501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Loading Chamber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sp useBgFill="1">
        <p:nvSpPr>
          <p:cNvPr id="15" name="Rectangle 4"/>
          <p:cNvSpPr>
            <a:spLocks noChangeArrowheads="1"/>
          </p:cNvSpPr>
          <p:nvPr/>
        </p:nvSpPr>
        <p:spPr bwMode="auto">
          <a:xfrm>
            <a:off x="1" y="0"/>
            <a:ext cx="4953000" cy="643766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wrap="square" lIns="90488" tIns="44450" rIns="90488" bIns="44450" anchor="ctr">
            <a:spAutoFit/>
          </a:bodyPr>
          <a:lstStyle/>
          <a:p>
            <a:pPr algn="ctr"/>
            <a:r>
              <a:rPr lang="en-US" altLang="en-US" sz="3600" b="1" dirty="0" smtClean="0">
                <a:solidFill>
                  <a:schemeClr val="tx2"/>
                </a:solidFill>
                <a:latin typeface="+mj-lt"/>
              </a:rPr>
              <a:t>Load-lock Photogun</a:t>
            </a:r>
            <a:endParaRPr lang="en-US" altLang="en-US" sz="36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33" y="663652"/>
            <a:ext cx="909606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Best vacuum inside HV Chamber, which is never vented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err="1" smtClean="0"/>
              <a:t>Photocathodes</a:t>
            </a:r>
            <a:r>
              <a:rPr lang="en-US" dirty="0" smtClean="0"/>
              <a:t> -  Heated and Activated inside Preparation Chamber</a:t>
            </a:r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Use “Suitcase” to replace photocathodes through a Loading Chamber</a:t>
            </a:r>
            <a:endParaRPr lang="en-US" dirty="0"/>
          </a:p>
        </p:txBody>
      </p:sp>
      <p:sp>
        <p:nvSpPr>
          <p:cNvPr id="37899" name="Text Box 13"/>
          <p:cNvSpPr txBox="1">
            <a:spLocks noChangeArrowheads="1"/>
          </p:cNvSpPr>
          <p:nvPr/>
        </p:nvSpPr>
        <p:spPr bwMode="auto">
          <a:xfrm>
            <a:off x="6324600" y="2290762"/>
            <a:ext cx="2390398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Preparation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Chamber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37899" idx="1"/>
          </p:cNvCxnSpPr>
          <p:nvPr/>
        </p:nvCxnSpPr>
        <p:spPr>
          <a:xfrm rot="10800000" flipV="1">
            <a:off x="4213234" y="2475428"/>
            <a:ext cx="2111367" cy="122134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7897" idx="2"/>
          </p:cNvCxnSpPr>
          <p:nvPr/>
        </p:nvCxnSpPr>
        <p:spPr>
          <a:xfrm rot="16200000" flipH="1">
            <a:off x="1354471" y="2699565"/>
            <a:ext cx="1341914" cy="163230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7896" idx="3"/>
          </p:cNvCxnSpPr>
          <p:nvPr/>
        </p:nvCxnSpPr>
        <p:spPr>
          <a:xfrm flipV="1">
            <a:off x="1932578" y="4016417"/>
            <a:ext cx="393934" cy="137646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37896" idx="3"/>
          </p:cNvCxnSpPr>
          <p:nvPr/>
        </p:nvCxnSpPr>
        <p:spPr>
          <a:xfrm flipV="1">
            <a:off x="1932578" y="4560427"/>
            <a:ext cx="1946870" cy="832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7196634" y="3817342"/>
            <a:ext cx="1518364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HV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Chamber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10800000" flipV="1">
            <a:off x="5694746" y="4016415"/>
            <a:ext cx="1501888" cy="17025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3757802" y="1863981"/>
            <a:ext cx="1826141" cy="36933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Activation Laser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>
          <a:xfrm rot="5400000">
            <a:off x="4240482" y="2414368"/>
            <a:ext cx="611446" cy="2493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30511" y="6203975"/>
            <a:ext cx="888072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100" dirty="0" smtClean="0"/>
              <a:t>“Load-locked dc high voltage </a:t>
            </a:r>
            <a:r>
              <a:rPr lang="en-US" sz="1100" dirty="0" err="1" smtClean="0"/>
              <a:t>GaAs</a:t>
            </a:r>
            <a:r>
              <a:rPr lang="en-US" sz="1100" dirty="0" smtClean="0"/>
              <a:t> </a:t>
            </a:r>
            <a:r>
              <a:rPr lang="en-US" sz="1100" dirty="0" err="1" smtClean="0"/>
              <a:t>photogun</a:t>
            </a:r>
            <a:r>
              <a:rPr lang="en-US" sz="1100" dirty="0" smtClean="0"/>
              <a:t> with an inverted-geometry ceramic insulator,” Phys. Rev. ST </a:t>
            </a:r>
            <a:r>
              <a:rPr lang="en-US" sz="1100" dirty="0" err="1" smtClean="0"/>
              <a:t>Accel</a:t>
            </a:r>
            <a:r>
              <a:rPr lang="en-US" sz="1100" dirty="0" smtClean="0"/>
              <a:t>. Beams 13, 010101 (2010)</a:t>
            </a:r>
            <a:endParaRPr lang="en-US" sz="110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1000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76200"/>
            <a:ext cx="9144000" cy="6096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Improve Lifetime with </a:t>
            </a:r>
            <a:r>
              <a:rPr lang="en-US" dirty="0" smtClean="0">
                <a:solidFill>
                  <a:schemeClr val="tx1"/>
                </a:solidFill>
              </a:rPr>
              <a:t>Large </a:t>
            </a:r>
            <a:r>
              <a:rPr lang="en-US" dirty="0">
                <a:solidFill>
                  <a:schemeClr val="tx1"/>
                </a:solidFill>
              </a:rPr>
              <a:t>Laser Spot?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133600" y="838200"/>
            <a:ext cx="537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b="1">
                <a:solidFill>
                  <a:srgbClr val="FF5050"/>
                </a:solidFill>
              </a:rPr>
              <a:t>(Best Solution – Improve Vacuum, but not easy)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990600" y="1371600"/>
            <a:ext cx="7086600" cy="4667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2400" dirty="0">
                <a:solidFill>
                  <a:srgbClr val="000000"/>
                </a:solidFill>
              </a:rPr>
              <a:t>Bigger laser spot, same # electrons, </a:t>
            </a:r>
            <a:r>
              <a:rPr lang="en-US" sz="2400" dirty="0" smtClean="0">
                <a:solidFill>
                  <a:srgbClr val="000000"/>
                </a:solidFill>
              </a:rPr>
              <a:t>same </a:t>
            </a:r>
            <a:r>
              <a:rPr lang="en-US" sz="2400" dirty="0">
                <a:solidFill>
                  <a:srgbClr val="000000"/>
                </a:solidFill>
              </a:rPr>
              <a:t># ions</a:t>
            </a:r>
          </a:p>
        </p:txBody>
      </p:sp>
      <p:sp>
        <p:nvSpPr>
          <p:cNvPr id="17417" name="AutoShape 9"/>
          <p:cNvSpPr>
            <a:spLocks noChangeArrowheads="1"/>
          </p:cNvSpPr>
          <p:nvPr/>
        </p:nvSpPr>
        <p:spPr bwMode="auto">
          <a:xfrm flipV="1">
            <a:off x="2209800" y="3276600"/>
            <a:ext cx="2286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99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219200" y="5619606"/>
            <a:ext cx="2292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Ionized residual gas</a:t>
            </a:r>
          </a:p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strikes photocathode</a:t>
            </a:r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19050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2" name="Line 14"/>
          <p:cNvSpPr>
            <a:spLocks noChangeShapeType="1"/>
          </p:cNvSpPr>
          <p:nvPr/>
        </p:nvSpPr>
        <p:spPr bwMode="auto">
          <a:xfrm flipH="1">
            <a:off x="24384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3" name="Line 15"/>
          <p:cNvSpPr>
            <a:spLocks noChangeShapeType="1"/>
          </p:cNvSpPr>
          <p:nvPr/>
        </p:nvSpPr>
        <p:spPr bwMode="auto">
          <a:xfrm flipH="1">
            <a:off x="22098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4" name="Line 16"/>
          <p:cNvSpPr>
            <a:spLocks noChangeShapeType="1"/>
          </p:cNvSpPr>
          <p:nvPr/>
        </p:nvSpPr>
        <p:spPr bwMode="auto">
          <a:xfrm>
            <a:off x="23622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914400" y="3200400"/>
            <a:ext cx="609600" cy="304800"/>
            <a:chOff x="576" y="1872"/>
            <a:chExt cx="384" cy="192"/>
          </a:xfrm>
        </p:grpSpPr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576" y="1872"/>
              <a:ext cx="240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576" y="1872"/>
              <a:ext cx="384" cy="192"/>
              <a:chOff x="576" y="1584"/>
              <a:chExt cx="384" cy="192"/>
            </a:xfrm>
          </p:grpSpPr>
          <p:sp>
            <p:nvSpPr>
              <p:cNvPr id="17428" name="Arc 20"/>
              <p:cNvSpPr>
                <a:spLocks/>
              </p:cNvSpPr>
              <p:nvPr/>
            </p:nvSpPr>
            <p:spPr bwMode="auto">
              <a:xfrm>
                <a:off x="816" y="1584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29" name="Arc 21"/>
              <p:cNvSpPr>
                <a:spLocks/>
              </p:cNvSpPr>
              <p:nvPr/>
            </p:nvSpPr>
            <p:spPr bwMode="auto">
              <a:xfrm flipV="1">
                <a:off x="816" y="1680"/>
                <a:ext cx="144" cy="9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30" name="Line 22"/>
              <p:cNvSpPr>
                <a:spLocks noChangeShapeType="1"/>
              </p:cNvSpPr>
              <p:nvPr/>
            </p:nvSpPr>
            <p:spPr bwMode="auto">
              <a:xfrm flipH="1">
                <a:off x="576" y="158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1" name="Line 23"/>
              <p:cNvSpPr>
                <a:spLocks noChangeShapeType="1"/>
              </p:cNvSpPr>
              <p:nvPr/>
            </p:nvSpPr>
            <p:spPr bwMode="auto">
              <a:xfrm flipH="1">
                <a:off x="576" y="1776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432" name="AutoShape 24"/>
          <p:cNvSpPr>
            <a:spLocks noChangeArrowheads="1"/>
          </p:cNvSpPr>
          <p:nvPr/>
        </p:nvSpPr>
        <p:spPr bwMode="auto">
          <a:xfrm>
            <a:off x="9144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AutoShape 25"/>
          <p:cNvSpPr>
            <a:spLocks noChangeArrowheads="1"/>
          </p:cNvSpPr>
          <p:nvPr/>
        </p:nvSpPr>
        <p:spPr bwMode="auto">
          <a:xfrm flipH="1">
            <a:off x="26670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18288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124200" y="3200400"/>
            <a:ext cx="609600" cy="304800"/>
            <a:chOff x="576" y="1632"/>
            <a:chExt cx="384" cy="192"/>
          </a:xfrm>
        </p:grpSpPr>
        <p:sp>
          <p:nvSpPr>
            <p:cNvPr id="17436" name="Rectangle 28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17438" name="Line 30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39" name="Line 31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6" name="Group 32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17441" name="Arc 33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42" name="Arc 34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444" name="Line 36"/>
          <p:cNvSpPr>
            <a:spLocks noChangeShapeType="1"/>
          </p:cNvSpPr>
          <p:nvPr/>
        </p:nvSpPr>
        <p:spPr bwMode="auto">
          <a:xfrm>
            <a:off x="1905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5" name="Line 37"/>
          <p:cNvSpPr>
            <a:spLocks noChangeShapeType="1"/>
          </p:cNvSpPr>
          <p:nvPr/>
        </p:nvSpPr>
        <p:spPr bwMode="auto">
          <a:xfrm flipH="1">
            <a:off x="2667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46" name="AutoShape 38"/>
          <p:cNvSpPr>
            <a:spLocks noChangeArrowheads="1"/>
          </p:cNvSpPr>
          <p:nvPr/>
        </p:nvSpPr>
        <p:spPr bwMode="auto">
          <a:xfrm>
            <a:off x="2209800" y="1981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048000" y="3810000"/>
            <a:ext cx="152400" cy="152400"/>
            <a:chOff x="2064" y="2304"/>
            <a:chExt cx="96" cy="96"/>
          </a:xfrm>
        </p:grpSpPr>
        <p:sp>
          <p:nvSpPr>
            <p:cNvPr id="17449" name="Oval 41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0" name="Oval 42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51" name="Oval 43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52" name="Oval 44"/>
          <p:cNvSpPr>
            <a:spLocks noChangeArrowheads="1"/>
          </p:cNvSpPr>
          <p:nvPr/>
        </p:nvSpPr>
        <p:spPr bwMode="auto">
          <a:xfrm>
            <a:off x="1676400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3" name="Oval 45"/>
          <p:cNvSpPr>
            <a:spLocks noChangeArrowheads="1"/>
          </p:cNvSpPr>
          <p:nvPr/>
        </p:nvSpPr>
        <p:spPr bwMode="auto">
          <a:xfrm>
            <a:off x="1676400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4" name="Oval 46"/>
          <p:cNvSpPr>
            <a:spLocks noChangeArrowheads="1"/>
          </p:cNvSpPr>
          <p:nvPr/>
        </p:nvSpPr>
        <p:spPr bwMode="auto">
          <a:xfrm>
            <a:off x="16764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5" name="Oval 47"/>
          <p:cNvSpPr>
            <a:spLocks noChangeArrowheads="1"/>
          </p:cNvSpPr>
          <p:nvPr/>
        </p:nvSpPr>
        <p:spPr bwMode="auto">
          <a:xfrm>
            <a:off x="1828800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6" name="Oval 48"/>
          <p:cNvSpPr>
            <a:spLocks noChangeArrowheads="1"/>
          </p:cNvSpPr>
          <p:nvPr/>
        </p:nvSpPr>
        <p:spPr bwMode="auto">
          <a:xfrm>
            <a:off x="1828800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7" name="Oval 49"/>
          <p:cNvSpPr>
            <a:spLocks noChangeArrowheads="1"/>
          </p:cNvSpPr>
          <p:nvPr/>
        </p:nvSpPr>
        <p:spPr bwMode="auto">
          <a:xfrm>
            <a:off x="34290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34290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59" name="Oval 51"/>
          <p:cNvSpPr>
            <a:spLocks noChangeArrowheads="1"/>
          </p:cNvSpPr>
          <p:nvPr/>
        </p:nvSpPr>
        <p:spPr bwMode="auto">
          <a:xfrm>
            <a:off x="29718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0" name="Oval 52"/>
          <p:cNvSpPr>
            <a:spLocks noChangeArrowheads="1"/>
          </p:cNvSpPr>
          <p:nvPr/>
        </p:nvSpPr>
        <p:spPr bwMode="auto">
          <a:xfrm>
            <a:off x="2743200" y="4953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1" name="Oval 53"/>
          <p:cNvSpPr>
            <a:spLocks noChangeArrowheads="1"/>
          </p:cNvSpPr>
          <p:nvPr/>
        </p:nvSpPr>
        <p:spPr bwMode="auto">
          <a:xfrm>
            <a:off x="1828800" y="4800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54"/>
          <p:cNvGrpSpPr>
            <a:grpSpLocks/>
          </p:cNvGrpSpPr>
          <p:nvPr/>
        </p:nvGrpSpPr>
        <p:grpSpPr bwMode="auto">
          <a:xfrm>
            <a:off x="2819400" y="3200400"/>
            <a:ext cx="152400" cy="228600"/>
            <a:chOff x="2208" y="2448"/>
            <a:chExt cx="96" cy="144"/>
          </a:xfrm>
        </p:grpSpPr>
        <p:sp>
          <p:nvSpPr>
            <p:cNvPr id="17463" name="Oval 55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4" name="Oval 56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65" name="Oval 57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66" name="Oval 58"/>
          <p:cNvSpPr>
            <a:spLocks noChangeArrowheads="1"/>
          </p:cNvSpPr>
          <p:nvPr/>
        </p:nvSpPr>
        <p:spPr bwMode="auto">
          <a:xfrm>
            <a:off x="914400" y="4038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67" name="Oval 59"/>
          <p:cNvSpPr>
            <a:spLocks noChangeArrowheads="1"/>
          </p:cNvSpPr>
          <p:nvPr/>
        </p:nvSpPr>
        <p:spPr bwMode="auto">
          <a:xfrm>
            <a:off x="22860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2286000" y="5029200"/>
            <a:ext cx="152400" cy="152400"/>
            <a:chOff x="2064" y="2304"/>
            <a:chExt cx="96" cy="96"/>
          </a:xfrm>
        </p:grpSpPr>
        <p:sp>
          <p:nvSpPr>
            <p:cNvPr id="17469" name="Oval 61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0" name="Oval 62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71" name="Oval 63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72" name="Oval 64"/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3" name="Oval 65"/>
          <p:cNvSpPr>
            <a:spLocks noChangeArrowheads="1"/>
          </p:cNvSpPr>
          <p:nvPr/>
        </p:nvSpPr>
        <p:spPr bwMode="auto">
          <a:xfrm>
            <a:off x="2286000" y="3276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4" name="Line 66"/>
          <p:cNvSpPr>
            <a:spLocks noChangeShapeType="1"/>
          </p:cNvSpPr>
          <p:nvPr/>
        </p:nvSpPr>
        <p:spPr bwMode="auto">
          <a:xfrm>
            <a:off x="2324100" y="3429000"/>
            <a:ext cx="0" cy="1981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5" name="Rectangle 67"/>
          <p:cNvSpPr>
            <a:spLocks noChangeArrowheads="1"/>
          </p:cNvSpPr>
          <p:nvPr/>
        </p:nvSpPr>
        <p:spPr bwMode="auto">
          <a:xfrm>
            <a:off x="61722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76" name="Line 68"/>
          <p:cNvSpPr>
            <a:spLocks noChangeShapeType="1"/>
          </p:cNvSpPr>
          <p:nvPr/>
        </p:nvSpPr>
        <p:spPr bwMode="auto">
          <a:xfrm>
            <a:off x="60960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7" name="Line 69"/>
          <p:cNvSpPr>
            <a:spLocks noChangeShapeType="1"/>
          </p:cNvSpPr>
          <p:nvPr/>
        </p:nvSpPr>
        <p:spPr bwMode="auto">
          <a:xfrm flipH="1">
            <a:off x="6934200" y="2438400"/>
            <a:ext cx="304800" cy="2971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8" name="Line 70"/>
          <p:cNvSpPr>
            <a:spLocks noChangeShapeType="1"/>
          </p:cNvSpPr>
          <p:nvPr/>
        </p:nvSpPr>
        <p:spPr bwMode="auto">
          <a:xfrm flipH="1">
            <a:off x="64008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79" name="Line 71"/>
          <p:cNvSpPr>
            <a:spLocks noChangeShapeType="1"/>
          </p:cNvSpPr>
          <p:nvPr/>
        </p:nvSpPr>
        <p:spPr bwMode="auto">
          <a:xfrm>
            <a:off x="6858000" y="2362200"/>
            <a:ext cx="76200" cy="304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0" name="AutoShape 72"/>
          <p:cNvSpPr>
            <a:spLocks noChangeArrowheads="1"/>
          </p:cNvSpPr>
          <p:nvPr/>
        </p:nvSpPr>
        <p:spPr bwMode="auto">
          <a:xfrm flipV="1">
            <a:off x="6400800" y="3276600"/>
            <a:ext cx="533400" cy="213360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2" name="Rectangle 74"/>
          <p:cNvSpPr>
            <a:spLocks noChangeArrowheads="1"/>
          </p:cNvSpPr>
          <p:nvPr/>
        </p:nvSpPr>
        <p:spPr bwMode="auto">
          <a:xfrm>
            <a:off x="5257800" y="3200400"/>
            <a:ext cx="381000" cy="304800"/>
          </a:xfrm>
          <a:prstGeom prst="rect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4" name="Arc 76"/>
          <p:cNvSpPr>
            <a:spLocks/>
          </p:cNvSpPr>
          <p:nvPr/>
        </p:nvSpPr>
        <p:spPr bwMode="auto">
          <a:xfrm>
            <a:off x="5638800" y="3200400"/>
            <a:ext cx="228600" cy="152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5" name="Arc 77"/>
          <p:cNvSpPr>
            <a:spLocks/>
          </p:cNvSpPr>
          <p:nvPr/>
        </p:nvSpPr>
        <p:spPr bwMode="auto">
          <a:xfrm flipV="1">
            <a:off x="5629275" y="3352800"/>
            <a:ext cx="238125" cy="152400"/>
          </a:xfrm>
          <a:custGeom>
            <a:avLst/>
            <a:gdLst>
              <a:gd name="G0" fmla="+- 1008 0 0"/>
              <a:gd name="G1" fmla="+- 21600 0 0"/>
              <a:gd name="G2" fmla="+- 21600 0 0"/>
              <a:gd name="T0" fmla="*/ 0 w 22608"/>
              <a:gd name="T1" fmla="*/ 24 h 21600"/>
              <a:gd name="T2" fmla="*/ 22608 w 22608"/>
              <a:gd name="T3" fmla="*/ 21600 h 21600"/>
              <a:gd name="T4" fmla="*/ 1008 w 22608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608" h="21600" fill="none" extrusionOk="0">
                <a:moveTo>
                  <a:pt x="-1" y="23"/>
                </a:moveTo>
                <a:cubicBezTo>
                  <a:pt x="335" y="7"/>
                  <a:pt x="671" y="-1"/>
                  <a:pt x="1008" y="0"/>
                </a:cubicBezTo>
                <a:cubicBezTo>
                  <a:pt x="12937" y="0"/>
                  <a:pt x="22608" y="9670"/>
                  <a:pt x="22608" y="21600"/>
                </a:cubicBezTo>
              </a:path>
              <a:path w="22608" h="21600" stroke="0" extrusionOk="0">
                <a:moveTo>
                  <a:pt x="-1" y="23"/>
                </a:moveTo>
                <a:cubicBezTo>
                  <a:pt x="335" y="7"/>
                  <a:pt x="671" y="-1"/>
                  <a:pt x="1008" y="0"/>
                </a:cubicBezTo>
                <a:cubicBezTo>
                  <a:pt x="12937" y="0"/>
                  <a:pt x="22608" y="9670"/>
                  <a:pt x="22608" y="21600"/>
                </a:cubicBezTo>
                <a:lnTo>
                  <a:pt x="1008" y="21600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6" name="Line 78"/>
          <p:cNvSpPr>
            <a:spLocks noChangeShapeType="1"/>
          </p:cNvSpPr>
          <p:nvPr/>
        </p:nvSpPr>
        <p:spPr bwMode="auto">
          <a:xfrm flipH="1">
            <a:off x="5257800" y="32004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7" name="Line 79"/>
          <p:cNvSpPr>
            <a:spLocks noChangeShapeType="1"/>
          </p:cNvSpPr>
          <p:nvPr/>
        </p:nvSpPr>
        <p:spPr bwMode="auto">
          <a:xfrm flipH="1">
            <a:off x="5257800" y="3505200"/>
            <a:ext cx="3810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88" name="AutoShape 80"/>
          <p:cNvSpPr>
            <a:spLocks noChangeArrowheads="1"/>
          </p:cNvSpPr>
          <p:nvPr/>
        </p:nvSpPr>
        <p:spPr bwMode="auto">
          <a:xfrm>
            <a:off x="52578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89" name="AutoShape 81"/>
          <p:cNvSpPr>
            <a:spLocks noChangeArrowheads="1"/>
          </p:cNvSpPr>
          <p:nvPr/>
        </p:nvSpPr>
        <p:spPr bwMode="auto">
          <a:xfrm flipH="1">
            <a:off x="7010400" y="4724400"/>
            <a:ext cx="1066800" cy="762000"/>
          </a:xfrm>
          <a:prstGeom prst="rtTriangle">
            <a:avLst/>
          </a:prstGeom>
          <a:solidFill>
            <a:srgbClr val="B2B2B2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90" name="Rectangle 82"/>
          <p:cNvSpPr>
            <a:spLocks noChangeArrowheads="1"/>
          </p:cNvSpPr>
          <p:nvPr/>
        </p:nvSpPr>
        <p:spPr bwMode="auto">
          <a:xfrm>
            <a:off x="6172200" y="5410200"/>
            <a:ext cx="990600" cy="76200"/>
          </a:xfrm>
          <a:prstGeom prst="rect">
            <a:avLst/>
          </a:prstGeom>
          <a:solidFill>
            <a:srgbClr val="00CC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" name="Group 83"/>
          <p:cNvGrpSpPr>
            <a:grpSpLocks/>
          </p:cNvGrpSpPr>
          <p:nvPr/>
        </p:nvGrpSpPr>
        <p:grpSpPr bwMode="auto">
          <a:xfrm>
            <a:off x="7467600" y="3200400"/>
            <a:ext cx="609600" cy="304800"/>
            <a:chOff x="576" y="1632"/>
            <a:chExt cx="384" cy="192"/>
          </a:xfrm>
        </p:grpSpPr>
        <p:sp>
          <p:nvSpPr>
            <p:cNvPr id="17492" name="Rectangle 84"/>
            <p:cNvSpPr>
              <a:spLocks noChangeArrowheads="1"/>
            </p:cNvSpPr>
            <p:nvPr/>
          </p:nvSpPr>
          <p:spPr bwMode="auto">
            <a:xfrm flipH="1">
              <a:off x="672" y="1632"/>
              <a:ext cx="288" cy="192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85"/>
            <p:cNvGrpSpPr>
              <a:grpSpLocks/>
            </p:cNvGrpSpPr>
            <p:nvPr/>
          </p:nvGrpSpPr>
          <p:grpSpPr bwMode="auto">
            <a:xfrm>
              <a:off x="576" y="1632"/>
              <a:ext cx="384" cy="192"/>
              <a:chOff x="576" y="1632"/>
              <a:chExt cx="384" cy="192"/>
            </a:xfrm>
          </p:grpSpPr>
          <p:sp>
            <p:nvSpPr>
              <p:cNvPr id="17494" name="Line 86"/>
              <p:cNvSpPr>
                <a:spLocks noChangeShapeType="1"/>
              </p:cNvSpPr>
              <p:nvPr/>
            </p:nvSpPr>
            <p:spPr bwMode="auto">
              <a:xfrm>
                <a:off x="720" y="163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495" name="Line 87"/>
              <p:cNvSpPr>
                <a:spLocks noChangeShapeType="1"/>
              </p:cNvSpPr>
              <p:nvPr/>
            </p:nvSpPr>
            <p:spPr bwMode="auto">
              <a:xfrm>
                <a:off x="720" y="1824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2" name="Group 88"/>
              <p:cNvGrpSpPr>
                <a:grpSpLocks/>
              </p:cNvGrpSpPr>
              <p:nvPr/>
            </p:nvGrpSpPr>
            <p:grpSpPr bwMode="auto">
              <a:xfrm>
                <a:off x="576" y="1632"/>
                <a:ext cx="144" cy="192"/>
                <a:chOff x="1920" y="1872"/>
                <a:chExt cx="144" cy="192"/>
              </a:xfrm>
            </p:grpSpPr>
            <p:sp>
              <p:nvSpPr>
                <p:cNvPr id="17497" name="Arc 89"/>
                <p:cNvSpPr>
                  <a:spLocks/>
                </p:cNvSpPr>
                <p:nvPr/>
              </p:nvSpPr>
              <p:spPr bwMode="auto">
                <a:xfrm flipH="1">
                  <a:off x="1920" y="1872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7498" name="Arc 90"/>
                <p:cNvSpPr>
                  <a:spLocks/>
                </p:cNvSpPr>
                <p:nvPr/>
              </p:nvSpPr>
              <p:spPr bwMode="auto">
                <a:xfrm flipH="1" flipV="1">
                  <a:off x="1920" y="1968"/>
                  <a:ext cx="144" cy="96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21600"/>
                    <a:gd name="T2" fmla="*/ 21600 w 21600"/>
                    <a:gd name="T3" fmla="*/ 21600 h 21600"/>
                    <a:gd name="T4" fmla="*/ 0 w 21600"/>
                    <a:gd name="T5" fmla="*/ 216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7499" name="AutoShape 91"/>
          <p:cNvSpPr>
            <a:spLocks noChangeArrowheads="1"/>
          </p:cNvSpPr>
          <p:nvPr/>
        </p:nvSpPr>
        <p:spPr bwMode="auto">
          <a:xfrm>
            <a:off x="6553200" y="1981200"/>
            <a:ext cx="228600" cy="304800"/>
          </a:xfrm>
          <a:prstGeom prst="upArrow">
            <a:avLst>
              <a:gd name="adj1" fmla="val 50000"/>
              <a:gd name="adj2" fmla="val 33333"/>
            </a:avLst>
          </a:prstGeom>
          <a:solidFill>
            <a:srgbClr val="FF5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92"/>
          <p:cNvGrpSpPr>
            <a:grpSpLocks/>
          </p:cNvGrpSpPr>
          <p:nvPr/>
        </p:nvGrpSpPr>
        <p:grpSpPr bwMode="auto">
          <a:xfrm>
            <a:off x="7391400" y="3810000"/>
            <a:ext cx="152400" cy="152400"/>
            <a:chOff x="2064" y="2304"/>
            <a:chExt cx="96" cy="96"/>
          </a:xfrm>
        </p:grpSpPr>
        <p:sp>
          <p:nvSpPr>
            <p:cNvPr id="17501" name="Oval 93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2" name="Oval 94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03" name="Oval 95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04" name="Oval 96"/>
          <p:cNvSpPr>
            <a:spLocks noChangeArrowheads="1"/>
          </p:cNvSpPr>
          <p:nvPr/>
        </p:nvSpPr>
        <p:spPr bwMode="auto">
          <a:xfrm>
            <a:off x="6019800" y="3581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5" name="Oval 97"/>
          <p:cNvSpPr>
            <a:spLocks noChangeArrowheads="1"/>
          </p:cNvSpPr>
          <p:nvPr/>
        </p:nvSpPr>
        <p:spPr bwMode="auto">
          <a:xfrm>
            <a:off x="6019800" y="4267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6" name="Oval 98"/>
          <p:cNvSpPr>
            <a:spLocks noChangeArrowheads="1"/>
          </p:cNvSpPr>
          <p:nvPr/>
        </p:nvSpPr>
        <p:spPr bwMode="auto">
          <a:xfrm>
            <a:off x="60198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7" name="Oval 99"/>
          <p:cNvSpPr>
            <a:spLocks noChangeArrowheads="1"/>
          </p:cNvSpPr>
          <p:nvPr/>
        </p:nvSpPr>
        <p:spPr bwMode="auto">
          <a:xfrm>
            <a:off x="6172200" y="4419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8" name="Oval 100"/>
          <p:cNvSpPr>
            <a:spLocks noChangeArrowheads="1"/>
          </p:cNvSpPr>
          <p:nvPr/>
        </p:nvSpPr>
        <p:spPr bwMode="auto">
          <a:xfrm>
            <a:off x="6172200" y="43434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09" name="Oval 101"/>
          <p:cNvSpPr>
            <a:spLocks noChangeArrowheads="1"/>
          </p:cNvSpPr>
          <p:nvPr/>
        </p:nvSpPr>
        <p:spPr bwMode="auto">
          <a:xfrm>
            <a:off x="7772400" y="4191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0" name="Oval 102"/>
          <p:cNvSpPr>
            <a:spLocks noChangeArrowheads="1"/>
          </p:cNvSpPr>
          <p:nvPr/>
        </p:nvSpPr>
        <p:spPr bwMode="auto">
          <a:xfrm>
            <a:off x="77724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1" name="Oval 103"/>
          <p:cNvSpPr>
            <a:spLocks noChangeArrowheads="1"/>
          </p:cNvSpPr>
          <p:nvPr/>
        </p:nvSpPr>
        <p:spPr bwMode="auto">
          <a:xfrm>
            <a:off x="7315200" y="46482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2" name="Oval 104"/>
          <p:cNvSpPr>
            <a:spLocks noChangeArrowheads="1"/>
          </p:cNvSpPr>
          <p:nvPr/>
        </p:nvSpPr>
        <p:spPr bwMode="auto">
          <a:xfrm>
            <a:off x="7086600" y="4953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3" name="Oval 105"/>
          <p:cNvSpPr>
            <a:spLocks noChangeArrowheads="1"/>
          </p:cNvSpPr>
          <p:nvPr/>
        </p:nvSpPr>
        <p:spPr bwMode="auto">
          <a:xfrm>
            <a:off x="6172200" y="4800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 106"/>
          <p:cNvGrpSpPr>
            <a:grpSpLocks/>
          </p:cNvGrpSpPr>
          <p:nvPr/>
        </p:nvGrpSpPr>
        <p:grpSpPr bwMode="auto">
          <a:xfrm>
            <a:off x="7162800" y="3200400"/>
            <a:ext cx="152400" cy="228600"/>
            <a:chOff x="2208" y="2448"/>
            <a:chExt cx="96" cy="144"/>
          </a:xfrm>
        </p:grpSpPr>
        <p:sp>
          <p:nvSpPr>
            <p:cNvPr id="17515" name="Oval 107"/>
            <p:cNvSpPr>
              <a:spLocks noChangeArrowheads="1"/>
            </p:cNvSpPr>
            <p:nvPr/>
          </p:nvSpPr>
          <p:spPr bwMode="auto">
            <a:xfrm>
              <a:off x="2208" y="2448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6" name="Oval 108"/>
            <p:cNvSpPr>
              <a:spLocks noChangeArrowheads="1"/>
            </p:cNvSpPr>
            <p:nvPr/>
          </p:nvSpPr>
          <p:spPr bwMode="auto">
            <a:xfrm>
              <a:off x="2256" y="254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7" name="Oval 109"/>
            <p:cNvSpPr>
              <a:spLocks noChangeArrowheads="1"/>
            </p:cNvSpPr>
            <p:nvPr/>
          </p:nvSpPr>
          <p:spPr bwMode="auto">
            <a:xfrm>
              <a:off x="2256" y="2496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18" name="Oval 110"/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19" name="Oval 111"/>
          <p:cNvSpPr>
            <a:spLocks noChangeArrowheads="1"/>
          </p:cNvSpPr>
          <p:nvPr/>
        </p:nvSpPr>
        <p:spPr bwMode="auto">
          <a:xfrm>
            <a:off x="6553200" y="34290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20" name="Oval 112"/>
          <p:cNvSpPr>
            <a:spLocks noChangeArrowheads="1"/>
          </p:cNvSpPr>
          <p:nvPr/>
        </p:nvSpPr>
        <p:spPr bwMode="auto">
          <a:xfrm>
            <a:off x="6629400" y="3352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" name="Group 113"/>
          <p:cNvGrpSpPr>
            <a:grpSpLocks/>
          </p:cNvGrpSpPr>
          <p:nvPr/>
        </p:nvGrpSpPr>
        <p:grpSpPr bwMode="auto">
          <a:xfrm>
            <a:off x="6705600" y="4724400"/>
            <a:ext cx="152400" cy="152400"/>
            <a:chOff x="2064" y="2304"/>
            <a:chExt cx="96" cy="96"/>
          </a:xfrm>
        </p:grpSpPr>
        <p:sp>
          <p:nvSpPr>
            <p:cNvPr id="17522" name="Oval 114"/>
            <p:cNvSpPr>
              <a:spLocks noChangeArrowheads="1"/>
            </p:cNvSpPr>
            <p:nvPr/>
          </p:nvSpPr>
          <p:spPr bwMode="auto">
            <a:xfrm>
              <a:off x="2064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3" name="Oval 115"/>
            <p:cNvSpPr>
              <a:spLocks noChangeArrowheads="1"/>
            </p:cNvSpPr>
            <p:nvPr/>
          </p:nvSpPr>
          <p:spPr bwMode="auto">
            <a:xfrm>
              <a:off x="2064" y="2304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4" name="Oval 116"/>
            <p:cNvSpPr>
              <a:spLocks noChangeArrowheads="1"/>
            </p:cNvSpPr>
            <p:nvPr/>
          </p:nvSpPr>
          <p:spPr bwMode="auto">
            <a:xfrm>
              <a:off x="2112" y="2352"/>
              <a:ext cx="48" cy="48"/>
            </a:xfrm>
            <a:prstGeom prst="ellipse">
              <a:avLst/>
            </a:prstGeom>
            <a:solidFill>
              <a:srgbClr val="FFCC66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525" name="Oval 117"/>
          <p:cNvSpPr>
            <a:spLocks noChangeArrowheads="1"/>
          </p:cNvSpPr>
          <p:nvPr/>
        </p:nvSpPr>
        <p:spPr bwMode="auto">
          <a:xfrm>
            <a:off x="6553200" y="4114800"/>
            <a:ext cx="76200" cy="76200"/>
          </a:xfrm>
          <a:prstGeom prst="ellipse">
            <a:avLst/>
          </a:prstGeom>
          <a:solidFill>
            <a:srgbClr val="FFCC66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526" name="Line 118"/>
          <p:cNvSpPr>
            <a:spLocks noChangeShapeType="1"/>
          </p:cNvSpPr>
          <p:nvPr/>
        </p:nvSpPr>
        <p:spPr bwMode="auto">
          <a:xfrm>
            <a:off x="6667500" y="3352800"/>
            <a:ext cx="0" cy="2057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7" name="Line 119"/>
          <p:cNvSpPr>
            <a:spLocks noChangeShapeType="1"/>
          </p:cNvSpPr>
          <p:nvPr/>
        </p:nvSpPr>
        <p:spPr bwMode="auto">
          <a:xfrm>
            <a:off x="6096000" y="25146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8" name="Line 120"/>
          <p:cNvSpPr>
            <a:spLocks noChangeShapeType="1"/>
          </p:cNvSpPr>
          <p:nvPr/>
        </p:nvSpPr>
        <p:spPr bwMode="auto">
          <a:xfrm flipH="1">
            <a:off x="7162800" y="2438400"/>
            <a:ext cx="76200" cy="685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529" name="Text Box 121"/>
          <p:cNvSpPr txBox="1">
            <a:spLocks noChangeArrowheads="1"/>
          </p:cNvSpPr>
          <p:nvPr/>
        </p:nvSpPr>
        <p:spPr bwMode="auto">
          <a:xfrm>
            <a:off x="5451475" y="5619606"/>
            <a:ext cx="2508250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Ion damage distributed</a:t>
            </a:r>
          </a:p>
          <a:p>
            <a:pPr algn="ctr" eaLnBrk="1" hangingPunct="1"/>
            <a:r>
              <a:rPr lang="en-US" sz="1800" dirty="0">
                <a:solidFill>
                  <a:srgbClr val="000000"/>
                </a:solidFill>
              </a:rPr>
              <a:t>over larger area</a:t>
            </a:r>
            <a:endParaRPr lang="en-US" sz="1800" dirty="0">
              <a:solidFill>
                <a:srgbClr val="FF5050"/>
              </a:solidFill>
            </a:endParaRPr>
          </a:p>
        </p:txBody>
      </p:sp>
      <p:sp>
        <p:nvSpPr>
          <p:cNvPr id="112" name="Slide Number Placeholder 1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762000"/>
          </a:xfrm>
        </p:spPr>
        <p:txBody>
          <a:bodyPr>
            <a:normAutofit/>
          </a:bodyPr>
          <a:lstStyle/>
          <a:p>
            <a:r>
              <a:rPr lang="en-US"/>
              <a:t>Lifetime with Large/Small Laser Spots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705600" y="3657600"/>
            <a:ext cx="1828800" cy="1295400"/>
            <a:chOff x="4416" y="1248"/>
            <a:chExt cx="1152" cy="816"/>
          </a:xfrm>
        </p:grpSpPr>
        <p:sp>
          <p:nvSpPr>
            <p:cNvPr id="73743" name="Rectangle 15"/>
            <p:cNvSpPr>
              <a:spLocks noChangeArrowheads="1"/>
            </p:cNvSpPr>
            <p:nvPr/>
          </p:nvSpPr>
          <p:spPr bwMode="auto">
            <a:xfrm>
              <a:off x="4416" y="1296"/>
              <a:ext cx="1152" cy="7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4512" y="1440"/>
              <a:ext cx="923" cy="605"/>
              <a:chOff x="4550" y="1104"/>
              <a:chExt cx="923" cy="605"/>
            </a:xfrm>
          </p:grpSpPr>
          <p:sp>
            <p:nvSpPr>
              <p:cNvPr id="73745" name="Text Box 17"/>
              <p:cNvSpPr txBox="1">
                <a:spLocks noChangeArrowheads="1"/>
              </p:cNvSpPr>
              <p:nvPr/>
            </p:nvSpPr>
            <p:spPr bwMode="auto">
              <a:xfrm>
                <a:off x="4550" y="1241"/>
                <a:ext cx="468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200" u="sng">
                    <a:solidFill>
                      <a:srgbClr val="000000"/>
                    </a:solidFill>
                    <a:latin typeface="Times New Roman" pitchFamily="18" charset="0"/>
                  </a:rPr>
                  <a:t>1500</a:t>
                </a:r>
              </a:p>
            </p:txBody>
          </p:sp>
          <p:sp>
            <p:nvSpPr>
              <p:cNvPr id="73746" name="Text Box 18"/>
              <p:cNvSpPr txBox="1">
                <a:spLocks noChangeArrowheads="1"/>
              </p:cNvSpPr>
              <p:nvPr/>
            </p:nvSpPr>
            <p:spPr bwMode="auto">
              <a:xfrm>
                <a:off x="4608" y="1440"/>
                <a:ext cx="380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200">
                    <a:solidFill>
                      <a:srgbClr val="000000"/>
                    </a:solidFill>
                    <a:latin typeface="Times New Roman" pitchFamily="18" charset="0"/>
                  </a:rPr>
                  <a:t>350</a:t>
                </a:r>
              </a:p>
            </p:txBody>
          </p:sp>
          <p:sp>
            <p:nvSpPr>
              <p:cNvPr id="73747" name="AutoShape 19"/>
              <p:cNvSpPr>
                <a:spLocks/>
              </p:cNvSpPr>
              <p:nvPr/>
            </p:nvSpPr>
            <p:spPr bwMode="auto">
              <a:xfrm>
                <a:off x="4560" y="1248"/>
                <a:ext cx="48" cy="432"/>
              </a:xfrm>
              <a:prstGeom prst="leftBracket">
                <a:avLst>
                  <a:gd name="adj" fmla="val 75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8" name="AutoShape 20"/>
              <p:cNvSpPr>
                <a:spLocks/>
              </p:cNvSpPr>
              <p:nvPr/>
            </p:nvSpPr>
            <p:spPr bwMode="auto">
              <a:xfrm flipH="1">
                <a:off x="4944" y="1248"/>
                <a:ext cx="48" cy="432"/>
              </a:xfrm>
              <a:prstGeom prst="leftBracket">
                <a:avLst>
                  <a:gd name="adj" fmla="val 75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49" name="Text Box 21"/>
              <p:cNvSpPr txBox="1">
                <a:spLocks noChangeArrowheads="1"/>
              </p:cNvSpPr>
              <p:nvPr/>
            </p:nvSpPr>
            <p:spPr bwMode="auto">
              <a:xfrm>
                <a:off x="4992" y="1104"/>
                <a:ext cx="204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2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73750" name="Text Box 22"/>
              <p:cNvSpPr txBox="1">
                <a:spLocks noChangeArrowheads="1"/>
              </p:cNvSpPr>
              <p:nvPr/>
            </p:nvSpPr>
            <p:spPr bwMode="auto">
              <a:xfrm>
                <a:off x="5040" y="1296"/>
                <a:ext cx="433" cy="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2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≈</a:t>
                </a:r>
                <a:r>
                  <a:rPr lang="en-US" sz="2200">
                    <a:solidFill>
                      <a:srgbClr val="000000"/>
                    </a:solidFill>
                    <a:latin typeface="Times New Roman" pitchFamily="18" charset="0"/>
                  </a:rPr>
                  <a:t> 18</a:t>
                </a:r>
              </a:p>
            </p:txBody>
          </p:sp>
        </p:grpSp>
        <p:sp>
          <p:nvSpPr>
            <p:cNvPr id="73751" name="Text Box 23"/>
            <p:cNvSpPr txBox="1">
              <a:spLocks noChangeArrowheads="1"/>
            </p:cNvSpPr>
            <p:nvPr/>
          </p:nvSpPr>
          <p:spPr bwMode="auto">
            <a:xfrm>
              <a:off x="4512" y="1248"/>
              <a:ext cx="100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2200">
                  <a:solidFill>
                    <a:srgbClr val="000000"/>
                  </a:solidFill>
                  <a:latin typeface="Times New Roman" pitchFamily="18" charset="0"/>
                </a:rPr>
                <a:t>Expectation:</a:t>
              </a:r>
            </a:p>
          </p:txBody>
        </p:sp>
      </p:grpSp>
      <p:sp>
        <p:nvSpPr>
          <p:cNvPr id="73752" name="Rectangle 24"/>
          <p:cNvSpPr>
            <a:spLocks noChangeArrowheads="1"/>
          </p:cNvSpPr>
          <p:nvPr/>
        </p:nvSpPr>
        <p:spPr bwMode="auto">
          <a:xfrm>
            <a:off x="304800" y="6172200"/>
            <a:ext cx="86106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000" dirty="0" smtClean="0"/>
              <a:t>“Charge and </a:t>
            </a:r>
            <a:r>
              <a:rPr lang="en-US" sz="1000" dirty="0" err="1" smtClean="0"/>
              <a:t>fluence</a:t>
            </a:r>
            <a:r>
              <a:rPr lang="en-US" sz="1000" dirty="0" smtClean="0"/>
              <a:t> lifetime measurements of a DC high voltage </a:t>
            </a:r>
            <a:r>
              <a:rPr lang="en-US" sz="1000" dirty="0" err="1" smtClean="0"/>
              <a:t>GaAs</a:t>
            </a:r>
            <a:r>
              <a:rPr lang="en-US" sz="1000" dirty="0" smtClean="0"/>
              <a:t> </a:t>
            </a:r>
            <a:r>
              <a:rPr lang="en-US" sz="1000" dirty="0" err="1" smtClean="0"/>
              <a:t>photogun</a:t>
            </a:r>
            <a:r>
              <a:rPr lang="en-US" sz="1000" dirty="0" smtClean="0"/>
              <a:t> at high average current.,” J. </a:t>
            </a:r>
            <a:r>
              <a:rPr lang="en-US" sz="1000" dirty="0" err="1" smtClean="0"/>
              <a:t>Grames</a:t>
            </a:r>
            <a:r>
              <a:rPr lang="en-US" sz="1000" dirty="0" smtClean="0"/>
              <a:t>, R. Suleiman, et al., Phys. Rev. ST </a:t>
            </a:r>
            <a:r>
              <a:rPr lang="en-US" sz="1000" dirty="0" err="1" smtClean="0"/>
              <a:t>Accel</a:t>
            </a:r>
            <a:r>
              <a:rPr lang="en-US" sz="1000" dirty="0" smtClean="0"/>
              <a:t>. Beams 14, 043501 (2011)</a:t>
            </a:r>
            <a:endParaRPr lang="en-US" sz="1000" dirty="0">
              <a:latin typeface="Times" pitchFamily="-16" charset="0"/>
            </a:endParaRPr>
          </a:p>
        </p:txBody>
      </p:sp>
      <p:pic>
        <p:nvPicPr>
          <p:cNvPr id="73753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560070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54" name="Line 26"/>
          <p:cNvSpPr>
            <a:spLocks noChangeShapeType="1"/>
          </p:cNvSpPr>
          <p:nvPr/>
        </p:nvSpPr>
        <p:spPr bwMode="auto">
          <a:xfrm>
            <a:off x="2057400" y="1143000"/>
            <a:ext cx="5334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762000" y="990600"/>
            <a:ext cx="7315200" cy="376238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en-US" sz="1800"/>
              <a:t>Tough to measure large Coulomb lifetimes with only 100-200 C runs!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6400800" y="1905000"/>
            <a:ext cx="23780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/>
              <a:t>Factor of 5 to 10 improvement with larger laser spot size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16</a:t>
            </a:fld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55641" cy="808806"/>
          </a:xfrm>
        </p:spPr>
        <p:txBody>
          <a:bodyPr/>
          <a:lstStyle/>
          <a:p>
            <a:r>
              <a:rPr lang="en-US" dirty="0" smtClean="0"/>
              <a:t>Parity Violation Experiments at CEBAF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6454" y="729349"/>
          <a:ext cx="8651092" cy="5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37"/>
                <a:gridCol w="860395"/>
                <a:gridCol w="553952"/>
                <a:gridCol w="931112"/>
                <a:gridCol w="1001830"/>
                <a:gridCol w="1025403"/>
                <a:gridCol w="1048975"/>
                <a:gridCol w="1025401"/>
                <a:gridCol w="1037187"/>
              </a:tblGrid>
              <a:tr h="11525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(µA)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Target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baseline="-25000" dirty="0" smtClean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400" b="1" baseline="-250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(nm)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(nrad)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400" b="1" dirty="0" smtClean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55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1400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Was not specified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(Achieved)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3.484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16900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3±3</a:t>
                      </a:r>
                      <a:endParaRPr lang="en-US" sz="1400" dirty="0" smtClean="0"/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ym typeface="Wingdings"/>
                        </a:rPr>
                        <a:t>0.5±0.1</a:t>
                      </a:r>
                      <a:endParaRPr lang="en-US" sz="1400" dirty="0" smtClean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</a:tr>
              <a:tr h="78801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PREx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1.063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208</a:t>
                      </a:r>
                      <a:r>
                        <a:rPr lang="en-US" sz="1400" dirty="0" smtClean="0"/>
                        <a:t>Pb</a:t>
                      </a:r>
                    </a:p>
                    <a:p>
                      <a:pPr algn="ctr"/>
                      <a:r>
                        <a:rPr lang="en-US" sz="1400" dirty="0" smtClean="0"/>
                        <a:t>(0.5 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500</a:t>
                      </a:r>
                    </a:p>
                    <a:p>
                      <a:pPr algn="ctr"/>
                      <a:r>
                        <a:rPr lang="en-US" sz="1400" dirty="0" smtClean="0"/>
                        <a:t> </a:t>
                      </a:r>
                      <a:endParaRPr lang="en-US" sz="1400" dirty="0"/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0.3±0.1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  <a:endParaRPr lang="en-US" sz="1400" baseline="30000" dirty="0"/>
                    </a:p>
                  </a:txBody>
                  <a:tcPr/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QWeak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1.162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180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(35 cm)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234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100±10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2</a:t>
                      </a:r>
                      <a:r>
                        <a:rPr lang="en-US" sz="1400" dirty="0" smtClean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30±3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</a:t>
                      </a:r>
                      <a:r>
                        <a:rPr lang="en-US" sz="1400" baseline="30000" dirty="0" smtClean="0"/>
                        <a:t>-4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Møller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11.0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75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baseline="30000" dirty="0" smtClean="0"/>
                        <a:t>1</a:t>
                      </a:r>
                      <a:r>
                        <a:rPr lang="en-US" sz="1400" dirty="0" smtClean="0"/>
                        <a:t>H</a:t>
                      </a:r>
                    </a:p>
                    <a:p>
                      <a:pPr algn="ctr"/>
                      <a:r>
                        <a:rPr lang="en-US" sz="1400" dirty="0" smtClean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35.6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0.5±0.5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0.05±0.05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>
                          <a:sym typeface="Wingdings"/>
                        </a:rPr>
                        <a:t>10</a:t>
                      </a:r>
                      <a:r>
                        <a:rPr lang="en-US" sz="1400" baseline="30000" dirty="0" smtClean="0">
                          <a:sym typeface="Wingdings"/>
                        </a:rPr>
                        <a:t>-4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 bwMode="auto">
          <a:xfrm>
            <a:off x="2150355" y="6385984"/>
            <a:ext cx="5905625" cy="472016"/>
          </a:xfrm>
          <a:prstGeom prst="wedgeRoundRectCallout">
            <a:avLst>
              <a:gd name="adj1" fmla="val -14303"/>
              <a:gd name="adj2" fmla="val -106339"/>
              <a:gd name="adj3" fmla="val 16667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PV experiments motivate polarized e-source R&amp;D</a:t>
            </a: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341370" y="960147"/>
            <a:ext cx="40233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5400000">
            <a:off x="3763264" y="3561569"/>
            <a:ext cx="52028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4353026" y="2688312"/>
            <a:ext cx="5486343" cy="14630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 6"/>
          <p:cNvGraphicFramePr/>
          <p:nvPr/>
        </p:nvGraphicFramePr>
        <p:xfrm>
          <a:off x="695468" y="502952"/>
          <a:ext cx="1645902" cy="91439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/>
          <p:cNvSpPr/>
          <p:nvPr/>
        </p:nvSpPr>
        <p:spPr>
          <a:xfrm>
            <a:off x="3804394" y="685831"/>
            <a:ext cx="182878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64321" y="228635"/>
            <a:ext cx="893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Attenuator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50296" y="685831"/>
            <a:ext cx="182878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61589" y="1234464"/>
            <a:ext cx="15236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    PC          WP  LP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0800000" flipH="1" flipV="1">
            <a:off x="6181808" y="777269"/>
            <a:ext cx="365756" cy="365756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16200000">
            <a:off x="6227528" y="1463061"/>
            <a:ext cx="274317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39003" y="1600220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Shutter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 flipH="1" flipV="1">
            <a:off x="6776162" y="1371622"/>
            <a:ext cx="1828781" cy="4571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19032" y="137196"/>
            <a:ext cx="1268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Rotatable GaAs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Photocathode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5399987" y="4567399"/>
            <a:ext cx="4123935" cy="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 rot="16200000">
            <a:off x="7398362" y="3932300"/>
            <a:ext cx="9602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720694" y="4067187"/>
            <a:ext cx="1064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V-Wien Filter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56125" y="2697488"/>
            <a:ext cx="73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Vacuum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Window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4832" y="2231115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15° Dipole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6090369" y="6071553"/>
            <a:ext cx="548634" cy="1828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900000">
            <a:off x="6905531" y="3213848"/>
            <a:ext cx="4571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553393" y="594391"/>
            <a:ext cx="640073" cy="182878"/>
          </a:xfrm>
          <a:prstGeom prst="line">
            <a:avLst/>
          </a:prstGeom>
          <a:ln w="762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633174" y="5989292"/>
            <a:ext cx="585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PZT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Mirror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900000">
            <a:off x="6539775" y="5764963"/>
            <a:ext cx="4571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675138" y="5888675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IHWP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900000">
            <a:off x="6722653" y="3936183"/>
            <a:ext cx="45719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364686" y="3602700"/>
            <a:ext cx="65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RHWP</a:t>
            </a:r>
          </a:p>
        </p:txBody>
      </p:sp>
      <p:sp>
        <p:nvSpPr>
          <p:cNvPr id="30" name="Rounded Rectangle 29"/>
          <p:cNvSpPr/>
          <p:nvPr/>
        </p:nvSpPr>
        <p:spPr>
          <a:xfrm rot="900000">
            <a:off x="6602056" y="4544801"/>
            <a:ext cx="274317" cy="457195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633460" y="4974285"/>
            <a:ext cx="958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Pockels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Cell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900000">
            <a:off x="6541538" y="5661664"/>
            <a:ext cx="365756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975614" y="6629365"/>
            <a:ext cx="54863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4718784" y="2148854"/>
            <a:ext cx="182878" cy="27431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358857" y="4800585"/>
            <a:ext cx="182878" cy="274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453122" y="2788927"/>
            <a:ext cx="1071126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Delayed 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Helicity Fiber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93101" y="5074902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HV Supply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(0 – 4 kV)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01662" y="2240293"/>
            <a:ext cx="90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HV Supply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(0 – 90 V)</a:t>
            </a:r>
          </a:p>
        </p:txBody>
      </p:sp>
      <p:cxnSp>
        <p:nvCxnSpPr>
          <p:cNvPr id="39" name="Straight Connector 38"/>
          <p:cNvCxnSpPr/>
          <p:nvPr/>
        </p:nvCxnSpPr>
        <p:spPr>
          <a:xfrm rot="5400000" flipH="1" flipV="1">
            <a:off x="6051187" y="4382572"/>
            <a:ext cx="0" cy="1018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1518418" y="5623536"/>
            <a:ext cx="1097270" cy="1005829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Arc 40"/>
          <p:cNvSpPr/>
          <p:nvPr/>
        </p:nvSpPr>
        <p:spPr>
          <a:xfrm>
            <a:off x="1792736" y="5166341"/>
            <a:ext cx="365756" cy="822952"/>
          </a:xfrm>
          <a:prstGeom prst="arc">
            <a:avLst>
              <a:gd name="adj1" fmla="val 16739944"/>
              <a:gd name="adj2" fmla="val 8449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421151" y="3611878"/>
            <a:ext cx="1828779" cy="18287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570141" y="598929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CEBAF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6834" y="3429000"/>
            <a:ext cx="716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Hall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2615686" y="2606049"/>
            <a:ext cx="4" cy="59212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432015" y="3250594"/>
            <a:ext cx="1" cy="109359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524248" y="3198167"/>
            <a:ext cx="714811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T-Settle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Fiber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890004" y="2331732"/>
            <a:ext cx="1828780" cy="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endCxn id="35" idx="0"/>
          </p:cNvCxnSpPr>
          <p:nvPr/>
        </p:nvCxnSpPr>
        <p:spPr>
          <a:xfrm rot="16200000" flipH="1">
            <a:off x="3667238" y="3017526"/>
            <a:ext cx="2468851" cy="109726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255760" y="4617707"/>
            <a:ext cx="188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Charge Feedback (PITA)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61954" y="6080731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Electron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Beam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164321" y="2010354"/>
            <a:ext cx="1071127" cy="276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Helicity Fiber</a:t>
            </a:r>
          </a:p>
        </p:txBody>
      </p:sp>
      <p:cxnSp>
        <p:nvCxnSpPr>
          <p:cNvPr id="53" name="Elbow Connector 52"/>
          <p:cNvCxnSpPr>
            <a:stCxn id="79" idx="0"/>
            <a:endCxn id="35" idx="1"/>
          </p:cNvCxnSpPr>
          <p:nvPr/>
        </p:nvCxnSpPr>
        <p:spPr>
          <a:xfrm>
            <a:off x="2798565" y="4571993"/>
            <a:ext cx="2560292" cy="365751"/>
          </a:xfrm>
          <a:prstGeom prst="bentConnector3">
            <a:avLst>
              <a:gd name="adj1" fmla="val 17033"/>
            </a:avLst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>
            <a:endCxn id="34" idx="2"/>
          </p:cNvCxnSpPr>
          <p:nvPr/>
        </p:nvCxnSpPr>
        <p:spPr>
          <a:xfrm rot="5400000" flipH="1" flipV="1">
            <a:off x="2981443" y="2697489"/>
            <a:ext cx="2103097" cy="1554463"/>
          </a:xfrm>
          <a:prstGeom prst="bentConnector3">
            <a:avLst>
              <a:gd name="adj1" fmla="val 30490"/>
            </a:avLst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55760" y="3977634"/>
            <a:ext cx="1694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Charge Feedback (IA)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255760" y="685831"/>
            <a:ext cx="182878" cy="548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3072882" y="1234464"/>
            <a:ext cx="10864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LP  HWP  LP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535906" y="822960"/>
            <a:ext cx="548634" cy="274317"/>
          </a:xfrm>
          <a:prstGeom prst="roundRect">
            <a:avLst/>
          </a:prstGeom>
          <a:noFill/>
          <a:ln>
            <a:solidFill>
              <a:schemeClr val="tx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 rot="5400000">
            <a:off x="5267418" y="868708"/>
            <a:ext cx="548634" cy="18287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rot="5400000">
            <a:off x="3621516" y="868708"/>
            <a:ext cx="548634" cy="18287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rot="5400000">
            <a:off x="3072882" y="868708"/>
            <a:ext cx="548634" cy="18287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8" idx="2"/>
          </p:cNvCxnSpPr>
          <p:nvPr/>
        </p:nvCxnSpPr>
        <p:spPr>
          <a:xfrm rot="16200000" flipH="1">
            <a:off x="4295868" y="1611631"/>
            <a:ext cx="1028711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901662" y="228635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IA</a:t>
            </a:r>
          </a:p>
        </p:txBody>
      </p:sp>
      <p:cxnSp>
        <p:nvCxnSpPr>
          <p:cNvPr id="64" name="Straight Connector 63"/>
          <p:cNvCxnSpPr/>
          <p:nvPr/>
        </p:nvCxnSpPr>
        <p:spPr>
          <a:xfrm rot="16200000" flipH="1">
            <a:off x="3353840" y="953506"/>
            <a:ext cx="545952" cy="106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rot="5400000">
            <a:off x="4993101" y="960148"/>
            <a:ext cx="548636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6" name="Left Brace 65"/>
          <p:cNvSpPr/>
          <p:nvPr/>
        </p:nvSpPr>
        <p:spPr>
          <a:xfrm rot="5400000">
            <a:off x="3543797" y="123476"/>
            <a:ext cx="155448" cy="9144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Left Brace 66"/>
          <p:cNvSpPr>
            <a:spLocks noChangeAspect="1"/>
          </p:cNvSpPr>
          <p:nvPr/>
        </p:nvSpPr>
        <p:spPr>
          <a:xfrm rot="5400000">
            <a:off x="5029224" y="9633"/>
            <a:ext cx="202083" cy="118872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ounded Rectangle 67"/>
          <p:cNvSpPr/>
          <p:nvPr/>
        </p:nvSpPr>
        <p:spPr>
          <a:xfrm>
            <a:off x="7279076" y="2057415"/>
            <a:ext cx="365756" cy="7315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9" name="Straight Connector 68"/>
          <p:cNvCxnSpPr>
            <a:stCxn id="41" idx="0"/>
            <a:endCxn id="42" idx="1"/>
          </p:cNvCxnSpPr>
          <p:nvPr/>
        </p:nvCxnSpPr>
        <p:spPr>
          <a:xfrm rot="10800000">
            <a:off x="688970" y="3879697"/>
            <a:ext cx="1348028" cy="13105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/>
          <p:cNvSpPr/>
          <p:nvPr/>
        </p:nvSpPr>
        <p:spPr>
          <a:xfrm>
            <a:off x="1518419" y="4709146"/>
            <a:ext cx="274317" cy="2743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421151" y="4343390"/>
            <a:ext cx="611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Target</a:t>
            </a:r>
          </a:p>
        </p:txBody>
      </p:sp>
      <p:sp>
        <p:nvSpPr>
          <p:cNvPr id="72" name="Can 71"/>
          <p:cNvSpPr/>
          <p:nvPr/>
        </p:nvSpPr>
        <p:spPr>
          <a:xfrm rot="18900000">
            <a:off x="872360" y="4049365"/>
            <a:ext cx="365756" cy="393201"/>
          </a:xfrm>
          <a:prstGeom prst="can">
            <a:avLst>
              <a:gd name="adj" fmla="val 2811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/>
          <p:cNvSpPr txBox="1"/>
          <p:nvPr/>
        </p:nvSpPr>
        <p:spPr>
          <a:xfrm>
            <a:off x="786907" y="4617707"/>
            <a:ext cx="526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BCM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61224" y="489202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BPMs</a:t>
            </a:r>
          </a:p>
        </p:txBody>
      </p:sp>
      <p:sp>
        <p:nvSpPr>
          <p:cNvPr id="75" name="Isosceles Triangle 74"/>
          <p:cNvSpPr/>
          <p:nvPr/>
        </p:nvSpPr>
        <p:spPr>
          <a:xfrm>
            <a:off x="3072882" y="6355048"/>
            <a:ext cx="365756" cy="36575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Isosceles Triangle 75"/>
          <p:cNvSpPr/>
          <p:nvPr/>
        </p:nvSpPr>
        <p:spPr>
          <a:xfrm flipV="1">
            <a:off x="2890004" y="6355048"/>
            <a:ext cx="365756" cy="365756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3347199" y="5989292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5 MeV 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Helicity Magnets</a:t>
            </a:r>
          </a:p>
        </p:txBody>
      </p:sp>
      <p:sp>
        <p:nvSpPr>
          <p:cNvPr id="78" name="Oval 77"/>
          <p:cNvSpPr/>
          <p:nvPr/>
        </p:nvSpPr>
        <p:spPr>
          <a:xfrm>
            <a:off x="1244102" y="4434829"/>
            <a:ext cx="274317" cy="2743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Hexagon 78"/>
          <p:cNvSpPr/>
          <p:nvPr/>
        </p:nvSpPr>
        <p:spPr>
          <a:xfrm>
            <a:off x="2249931" y="4343390"/>
            <a:ext cx="548634" cy="45720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2254740" y="4341149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Parity</a:t>
            </a:r>
          </a:p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DAQ</a:t>
            </a:r>
          </a:p>
        </p:txBody>
      </p:sp>
      <p:cxnSp>
        <p:nvCxnSpPr>
          <p:cNvPr id="81" name="Elbow Connector 80"/>
          <p:cNvCxnSpPr/>
          <p:nvPr/>
        </p:nvCxnSpPr>
        <p:spPr>
          <a:xfrm rot="5400000">
            <a:off x="1244896" y="4434035"/>
            <a:ext cx="3840438" cy="158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3164321" y="2606049"/>
            <a:ext cx="806631" cy="4616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nHelicity </a:t>
            </a:r>
          </a:p>
          <a:p>
            <a:pPr algn="ctr"/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Fiber</a:t>
            </a:r>
          </a:p>
        </p:txBody>
      </p:sp>
      <p:cxnSp>
        <p:nvCxnSpPr>
          <p:cNvPr id="83" name="Straight Connector 82"/>
          <p:cNvCxnSpPr>
            <a:endCxn id="79" idx="3"/>
          </p:cNvCxnSpPr>
          <p:nvPr/>
        </p:nvCxnSpPr>
        <p:spPr>
          <a:xfrm flipV="1">
            <a:off x="1792736" y="4571993"/>
            <a:ext cx="457195" cy="2285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endCxn id="79" idx="3"/>
          </p:cNvCxnSpPr>
          <p:nvPr/>
        </p:nvCxnSpPr>
        <p:spPr>
          <a:xfrm>
            <a:off x="1518419" y="4571982"/>
            <a:ext cx="731512" cy="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2890004" y="2514610"/>
            <a:ext cx="27431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180"/>
          <p:cNvCxnSpPr/>
          <p:nvPr/>
        </p:nvCxnSpPr>
        <p:spPr>
          <a:xfrm>
            <a:off x="2981443" y="4572000"/>
            <a:ext cx="18943" cy="1781711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2180132" y="4892024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Position</a:t>
            </a:r>
          </a:p>
          <a:p>
            <a:pPr algn="ctr"/>
            <a:r>
              <a:rPr lang="en-US" sz="12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Feedback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975614" y="2148854"/>
            <a:ext cx="916243" cy="461665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70C0"/>
                </a:solidFill>
              </a:rPr>
              <a:t>Helicity Generator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 rot="16200000">
            <a:off x="7413939" y="4485525"/>
            <a:ext cx="9602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7736271" y="4615024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H-Wien Filter</a:t>
            </a:r>
          </a:p>
        </p:txBody>
      </p:sp>
      <p:sp>
        <p:nvSpPr>
          <p:cNvPr id="92" name="Rectangle 91"/>
          <p:cNvSpPr/>
          <p:nvPr/>
        </p:nvSpPr>
        <p:spPr>
          <a:xfrm rot="16200000">
            <a:off x="7423517" y="4169603"/>
            <a:ext cx="4571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/>
          <p:cNvSpPr/>
          <p:nvPr/>
        </p:nvSpPr>
        <p:spPr>
          <a:xfrm rot="16200000">
            <a:off x="7423517" y="4274805"/>
            <a:ext cx="45719" cy="5486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7736271" y="4328280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  <a:cs typeface="Arial" pitchFamily="34" charset="0"/>
              </a:rPr>
              <a:t>Spin Solenoids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2432014" y="2612357"/>
            <a:ext cx="0" cy="17657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2615690" y="3659832"/>
            <a:ext cx="4" cy="66844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Slide Number Placeholder 100"/>
          <p:cNvSpPr>
            <a:spLocks noGrp="1"/>
          </p:cNvSpPr>
          <p:nvPr>
            <p:ph type="sldNum" sz="quarter" idx="4"/>
          </p:nvPr>
        </p:nvSpPr>
        <p:spPr>
          <a:xfrm>
            <a:off x="663346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18</a:t>
            </a:fld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2843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/>
          <p:nvPr/>
        </p:nvGraphicFramePr>
        <p:xfrm>
          <a:off x="4419600" y="1066800"/>
          <a:ext cx="4572001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/>
          <p:nvPr/>
        </p:nvGraphicFramePr>
        <p:xfrm>
          <a:off x="152400" y="1066800"/>
          <a:ext cx="4267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522518" y="685800"/>
            <a:ext cx="3733800" cy="36933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cs typeface="Arial" pitchFamily="34" charset="0"/>
              </a:rPr>
              <a:t>Measurements at CEBAF/JLab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5029200" y="685800"/>
            <a:ext cx="33528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cs typeface="Arial" pitchFamily="34" charset="0"/>
              </a:rPr>
              <a:t>PARMELA Simulation Results</a:t>
            </a: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424538" y="0"/>
            <a:ext cx="7924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Benchmarking PARMELA Simulation Results Against Beam-Based Measurements at CEBAF/Jefferson Lab – work of </a:t>
            </a:r>
            <a:r>
              <a:rPr lang="en-US" sz="1600" dirty="0" err="1">
                <a:solidFill>
                  <a:srgbClr val="0070C0"/>
                </a:solidFill>
                <a:cs typeface="Arial" pitchFamily="34" charset="0"/>
              </a:rPr>
              <a:t>Ashwini</a:t>
            </a:r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 </a:t>
            </a:r>
            <a:r>
              <a:rPr lang="en-US" sz="1600" dirty="0" err="1">
                <a:solidFill>
                  <a:srgbClr val="0070C0"/>
                </a:solidFill>
                <a:cs typeface="Arial" pitchFamily="34" charset="0"/>
              </a:rPr>
              <a:t>Jayaprakash</a:t>
            </a:r>
            <a:r>
              <a:rPr lang="en-US" sz="1600" dirty="0">
                <a:solidFill>
                  <a:srgbClr val="0070C0"/>
                </a:solidFill>
                <a:cs typeface="Arial" pitchFamily="34" charset="0"/>
              </a:rPr>
              <a:t>, JLab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6324600"/>
            <a:ext cx="868680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Message: </a:t>
            </a:r>
            <a:r>
              <a:rPr lang="en-US" dirty="0" smtClean="0">
                <a:solidFill>
                  <a:srgbClr val="FF0000"/>
                </a:solidFill>
                <a:cs typeface="Arial" pitchFamily="34" charset="0"/>
              </a:rPr>
              <a:t>Beam </a:t>
            </a:r>
            <a:r>
              <a:rPr lang="en-US" dirty="0">
                <a:solidFill>
                  <a:srgbClr val="FF0000"/>
                </a:solidFill>
                <a:cs typeface="Arial" pitchFamily="34" charset="0"/>
              </a:rPr>
              <a:t>quality, including transmission, improves at higher gun voltage</a:t>
            </a:r>
          </a:p>
        </p:txBody>
      </p:sp>
      <p:graphicFrame>
        <p:nvGraphicFramePr>
          <p:cNvPr id="18" name="Chart 17"/>
          <p:cNvGraphicFramePr/>
          <p:nvPr/>
        </p:nvGraphicFramePr>
        <p:xfrm>
          <a:off x="4419600" y="3657600"/>
          <a:ext cx="45720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/>
          <p:nvPr/>
        </p:nvGraphicFramePr>
        <p:xfrm>
          <a:off x="152400" y="3657600"/>
          <a:ext cx="4267200" cy="259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370" name="TextBox 11"/>
          <p:cNvSpPr txBox="1">
            <a:spLocks noChangeArrowheads="1"/>
          </p:cNvSpPr>
          <p:nvPr/>
        </p:nvSpPr>
        <p:spPr bwMode="auto">
          <a:xfrm>
            <a:off x="3886200" y="3352800"/>
            <a:ext cx="1066800" cy="6699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Similar Trends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5"/>
          <p:cNvGrpSpPr/>
          <p:nvPr/>
        </p:nvGrpSpPr>
        <p:grpSpPr>
          <a:xfrm>
            <a:off x="108284" y="2018584"/>
            <a:ext cx="8951495" cy="2615839"/>
            <a:chOff x="338138" y="2408570"/>
            <a:chExt cx="8512175" cy="2203792"/>
          </a:xfrm>
        </p:grpSpPr>
        <p:grpSp>
          <p:nvGrpSpPr>
            <p:cNvPr id="3" name="Group 110"/>
            <p:cNvGrpSpPr>
              <a:grpSpLocks/>
            </p:cNvGrpSpPr>
            <p:nvPr/>
          </p:nvGrpSpPr>
          <p:grpSpPr bwMode="auto">
            <a:xfrm>
              <a:off x="338138" y="2408570"/>
              <a:ext cx="8512175" cy="2203792"/>
              <a:chOff x="338138" y="2469345"/>
              <a:chExt cx="8512175" cy="2203450"/>
            </a:xfrm>
          </p:grpSpPr>
          <p:grpSp>
            <p:nvGrpSpPr>
              <p:cNvPr id="4" name="Group 4"/>
              <p:cNvGrpSpPr>
                <a:grpSpLocks noChangeAspect="1"/>
              </p:cNvGrpSpPr>
              <p:nvPr/>
            </p:nvGrpSpPr>
            <p:grpSpPr bwMode="auto">
              <a:xfrm>
                <a:off x="338138" y="2469345"/>
                <a:ext cx="8512175" cy="2203450"/>
                <a:chOff x="199" y="1912"/>
                <a:chExt cx="5362" cy="1388"/>
              </a:xfrm>
            </p:grpSpPr>
            <p:sp>
              <p:nvSpPr>
                <p:cNvPr id="8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199" y="2000"/>
                  <a:ext cx="5362" cy="12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pic>
              <p:nvPicPr>
                <p:cNvPr id="9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41" y="2158"/>
                  <a:ext cx="126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" name="Picture 6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867" y="2106"/>
                  <a:ext cx="150" cy="14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Freeform 7"/>
                <p:cNvSpPr>
                  <a:spLocks/>
                </p:cNvSpPr>
                <p:nvPr/>
              </p:nvSpPr>
              <p:spPr bwMode="auto">
                <a:xfrm>
                  <a:off x="4877" y="2116"/>
                  <a:ext cx="132" cy="124"/>
                </a:xfrm>
                <a:custGeom>
                  <a:avLst/>
                  <a:gdLst>
                    <a:gd name="T0" fmla="*/ 92 w 132"/>
                    <a:gd name="T1" fmla="*/ 124 h 124"/>
                    <a:gd name="T2" fmla="*/ 0 w 132"/>
                    <a:gd name="T3" fmla="*/ 72 h 124"/>
                    <a:gd name="T4" fmla="*/ 42 w 132"/>
                    <a:gd name="T5" fmla="*/ 0 h 124"/>
                    <a:gd name="T6" fmla="*/ 132 w 132"/>
                    <a:gd name="T7" fmla="*/ 50 h 124"/>
                    <a:gd name="T8" fmla="*/ 92 w 132"/>
                    <a:gd name="T9" fmla="*/ 124 h 12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2"/>
                    <a:gd name="T16" fmla="*/ 0 h 124"/>
                    <a:gd name="T17" fmla="*/ 132 w 132"/>
                    <a:gd name="T18" fmla="*/ 124 h 12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2" h="124">
                      <a:moveTo>
                        <a:pt x="92" y="124"/>
                      </a:moveTo>
                      <a:lnTo>
                        <a:pt x="0" y="72"/>
                      </a:lnTo>
                      <a:lnTo>
                        <a:pt x="42" y="0"/>
                      </a:lnTo>
                      <a:lnTo>
                        <a:pt x="132" y="50"/>
                      </a:lnTo>
                      <a:lnTo>
                        <a:pt x="92" y="124"/>
                      </a:lnTo>
                      <a:close/>
                    </a:path>
                  </a:pathLst>
                </a:custGeom>
                <a:noFill/>
                <a:ln w="2">
                  <a:solidFill>
                    <a:srgbClr val="33A02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2" name="Rectangle 8"/>
                <p:cNvSpPr>
                  <a:spLocks noChangeArrowheads="1"/>
                </p:cNvSpPr>
                <p:nvPr/>
              </p:nvSpPr>
              <p:spPr bwMode="auto">
                <a:xfrm>
                  <a:off x="1425" y="2190"/>
                  <a:ext cx="376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Chopper</a:t>
                  </a:r>
                  <a:endParaRPr lang="en-US" dirty="0"/>
                </a:p>
              </p:txBody>
            </p:sp>
            <p:sp>
              <p:nvSpPr>
                <p:cNvPr id="13" name="Freeform 9"/>
                <p:cNvSpPr>
                  <a:spLocks/>
                </p:cNvSpPr>
                <p:nvPr/>
              </p:nvSpPr>
              <p:spPr bwMode="auto">
                <a:xfrm>
                  <a:off x="337" y="2308"/>
                  <a:ext cx="384" cy="296"/>
                </a:xfrm>
                <a:custGeom>
                  <a:avLst/>
                  <a:gdLst>
                    <a:gd name="T0" fmla="*/ 384 w 384"/>
                    <a:gd name="T1" fmla="*/ 296 h 296"/>
                    <a:gd name="T2" fmla="*/ 0 w 384"/>
                    <a:gd name="T3" fmla="*/ 0 h 296"/>
                    <a:gd name="T4" fmla="*/ 384 w 384"/>
                    <a:gd name="T5" fmla="*/ 296 h 296"/>
                    <a:gd name="T6" fmla="*/ 0 60000 65536"/>
                    <a:gd name="T7" fmla="*/ 0 60000 65536"/>
                    <a:gd name="T8" fmla="*/ 0 60000 65536"/>
                    <a:gd name="T9" fmla="*/ 0 w 384"/>
                    <a:gd name="T10" fmla="*/ 0 h 296"/>
                    <a:gd name="T11" fmla="*/ 384 w 384"/>
                    <a:gd name="T12" fmla="*/ 296 h 2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4" h="296">
                      <a:moveTo>
                        <a:pt x="384" y="296"/>
                      </a:moveTo>
                      <a:lnTo>
                        <a:pt x="0" y="0"/>
                      </a:lnTo>
                      <a:lnTo>
                        <a:pt x="384" y="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337" y="2308"/>
                  <a:ext cx="384" cy="296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5" name="Freeform 11"/>
                <p:cNvSpPr>
                  <a:spLocks/>
                </p:cNvSpPr>
                <p:nvPr/>
              </p:nvSpPr>
              <p:spPr bwMode="auto">
                <a:xfrm>
                  <a:off x="1601" y="2318"/>
                  <a:ext cx="3952" cy="290"/>
                </a:xfrm>
                <a:custGeom>
                  <a:avLst/>
                  <a:gdLst>
                    <a:gd name="T0" fmla="*/ 3952 w 3952"/>
                    <a:gd name="T1" fmla="*/ 290 h 290"/>
                    <a:gd name="T2" fmla="*/ 3792 w 3952"/>
                    <a:gd name="T3" fmla="*/ 290 h 290"/>
                    <a:gd name="T4" fmla="*/ 3646 w 3952"/>
                    <a:gd name="T5" fmla="*/ 0 h 290"/>
                    <a:gd name="T6" fmla="*/ 3264 w 3952"/>
                    <a:gd name="T7" fmla="*/ 0 h 290"/>
                    <a:gd name="T8" fmla="*/ 3108 w 3952"/>
                    <a:gd name="T9" fmla="*/ 286 h 290"/>
                    <a:gd name="T10" fmla="*/ 0 w 3952"/>
                    <a:gd name="T11" fmla="*/ 286 h 290"/>
                    <a:gd name="T12" fmla="*/ 3952 w 3952"/>
                    <a:gd name="T13" fmla="*/ 290 h 29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952"/>
                    <a:gd name="T22" fmla="*/ 0 h 290"/>
                    <a:gd name="T23" fmla="*/ 3952 w 3952"/>
                    <a:gd name="T24" fmla="*/ 290 h 29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952" h="290">
                      <a:moveTo>
                        <a:pt x="3952" y="290"/>
                      </a:moveTo>
                      <a:lnTo>
                        <a:pt x="3792" y="290"/>
                      </a:lnTo>
                      <a:lnTo>
                        <a:pt x="3646" y="0"/>
                      </a:lnTo>
                      <a:lnTo>
                        <a:pt x="3264" y="0"/>
                      </a:lnTo>
                      <a:lnTo>
                        <a:pt x="3108" y="286"/>
                      </a:lnTo>
                      <a:lnTo>
                        <a:pt x="0" y="286"/>
                      </a:lnTo>
                      <a:lnTo>
                        <a:pt x="3952" y="29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6" name="Freeform 12"/>
                <p:cNvSpPr>
                  <a:spLocks/>
                </p:cNvSpPr>
                <p:nvPr/>
              </p:nvSpPr>
              <p:spPr bwMode="auto">
                <a:xfrm>
                  <a:off x="1601" y="2318"/>
                  <a:ext cx="3952" cy="290"/>
                </a:xfrm>
                <a:custGeom>
                  <a:avLst/>
                  <a:gdLst>
                    <a:gd name="T0" fmla="*/ 3952 w 3952"/>
                    <a:gd name="T1" fmla="*/ 290 h 290"/>
                    <a:gd name="T2" fmla="*/ 3792 w 3952"/>
                    <a:gd name="T3" fmla="*/ 290 h 290"/>
                    <a:gd name="T4" fmla="*/ 3646 w 3952"/>
                    <a:gd name="T5" fmla="*/ 0 h 290"/>
                    <a:gd name="T6" fmla="*/ 3264 w 3952"/>
                    <a:gd name="T7" fmla="*/ 0 h 290"/>
                    <a:gd name="T8" fmla="*/ 3108 w 3952"/>
                    <a:gd name="T9" fmla="*/ 286 h 290"/>
                    <a:gd name="T10" fmla="*/ 0 w 3952"/>
                    <a:gd name="T11" fmla="*/ 286 h 29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952"/>
                    <a:gd name="T19" fmla="*/ 0 h 290"/>
                    <a:gd name="T20" fmla="*/ 3952 w 3952"/>
                    <a:gd name="T21" fmla="*/ 290 h 290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952" h="290">
                      <a:moveTo>
                        <a:pt x="3952" y="290"/>
                      </a:moveTo>
                      <a:lnTo>
                        <a:pt x="3792" y="290"/>
                      </a:lnTo>
                      <a:lnTo>
                        <a:pt x="3646" y="0"/>
                      </a:lnTo>
                      <a:lnTo>
                        <a:pt x="3264" y="0"/>
                      </a:lnTo>
                      <a:lnTo>
                        <a:pt x="3108" y="286"/>
                      </a:lnTo>
                      <a:lnTo>
                        <a:pt x="0" y="286"/>
                      </a:lnTo>
                    </a:path>
                  </a:pathLst>
                </a:cu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7" name="Line 13"/>
                <p:cNvSpPr>
                  <a:spLocks noChangeShapeType="1"/>
                </p:cNvSpPr>
                <p:nvPr/>
              </p:nvSpPr>
              <p:spPr bwMode="auto">
                <a:xfrm>
                  <a:off x="271" y="2604"/>
                  <a:ext cx="1" cy="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8" name="Line 14"/>
                <p:cNvSpPr>
                  <a:spLocks noChangeShapeType="1"/>
                </p:cNvSpPr>
                <p:nvPr/>
              </p:nvSpPr>
              <p:spPr bwMode="auto">
                <a:xfrm>
                  <a:off x="271" y="2604"/>
                  <a:ext cx="1" cy="1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9" name="Freeform 15"/>
                <p:cNvSpPr>
                  <a:spLocks/>
                </p:cNvSpPr>
                <p:nvPr/>
              </p:nvSpPr>
              <p:spPr bwMode="auto">
                <a:xfrm>
                  <a:off x="337" y="2604"/>
                  <a:ext cx="384" cy="296"/>
                </a:xfrm>
                <a:custGeom>
                  <a:avLst/>
                  <a:gdLst>
                    <a:gd name="T0" fmla="*/ 384 w 384"/>
                    <a:gd name="T1" fmla="*/ 0 h 296"/>
                    <a:gd name="T2" fmla="*/ 0 w 384"/>
                    <a:gd name="T3" fmla="*/ 296 h 296"/>
                    <a:gd name="T4" fmla="*/ 384 w 384"/>
                    <a:gd name="T5" fmla="*/ 0 h 296"/>
                    <a:gd name="T6" fmla="*/ 0 60000 65536"/>
                    <a:gd name="T7" fmla="*/ 0 60000 65536"/>
                    <a:gd name="T8" fmla="*/ 0 60000 65536"/>
                    <a:gd name="T9" fmla="*/ 0 w 384"/>
                    <a:gd name="T10" fmla="*/ 0 h 296"/>
                    <a:gd name="T11" fmla="*/ 384 w 384"/>
                    <a:gd name="T12" fmla="*/ 296 h 29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4" h="296">
                      <a:moveTo>
                        <a:pt x="384" y="0"/>
                      </a:moveTo>
                      <a:lnTo>
                        <a:pt x="0" y="296"/>
                      </a:lnTo>
                      <a:lnTo>
                        <a:pt x="38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0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337" y="2604"/>
                  <a:ext cx="384" cy="296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1" name="Freeform 17"/>
                <p:cNvSpPr>
                  <a:spLocks/>
                </p:cNvSpPr>
                <p:nvPr/>
              </p:nvSpPr>
              <p:spPr bwMode="auto">
                <a:xfrm>
                  <a:off x="203" y="2180"/>
                  <a:ext cx="258" cy="250"/>
                </a:xfrm>
                <a:custGeom>
                  <a:avLst/>
                  <a:gdLst>
                    <a:gd name="T0" fmla="*/ 158 w 258"/>
                    <a:gd name="T1" fmla="*/ 250 h 250"/>
                    <a:gd name="T2" fmla="*/ 0 w 258"/>
                    <a:gd name="T3" fmla="*/ 132 h 250"/>
                    <a:gd name="T4" fmla="*/ 100 w 258"/>
                    <a:gd name="T5" fmla="*/ 0 h 250"/>
                    <a:gd name="T6" fmla="*/ 258 w 258"/>
                    <a:gd name="T7" fmla="*/ 118 h 250"/>
                    <a:gd name="T8" fmla="*/ 158 w 258"/>
                    <a:gd name="T9" fmla="*/ 250 h 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250"/>
                    <a:gd name="T17" fmla="*/ 258 w 258"/>
                    <a:gd name="T18" fmla="*/ 250 h 2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250">
                      <a:moveTo>
                        <a:pt x="158" y="250"/>
                      </a:moveTo>
                      <a:lnTo>
                        <a:pt x="0" y="132"/>
                      </a:lnTo>
                      <a:lnTo>
                        <a:pt x="100" y="0"/>
                      </a:lnTo>
                      <a:lnTo>
                        <a:pt x="258" y="118"/>
                      </a:lnTo>
                      <a:lnTo>
                        <a:pt x="158" y="250"/>
                      </a:lnTo>
                      <a:close/>
                    </a:path>
                  </a:pathLst>
                </a:custGeom>
                <a:solidFill>
                  <a:srgbClr val="33A02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2" name="Freeform 18"/>
                <p:cNvSpPr>
                  <a:spLocks/>
                </p:cNvSpPr>
                <p:nvPr/>
              </p:nvSpPr>
              <p:spPr bwMode="auto">
                <a:xfrm>
                  <a:off x="203" y="2778"/>
                  <a:ext cx="258" cy="252"/>
                </a:xfrm>
                <a:custGeom>
                  <a:avLst/>
                  <a:gdLst>
                    <a:gd name="T0" fmla="*/ 158 w 258"/>
                    <a:gd name="T1" fmla="*/ 0 h 252"/>
                    <a:gd name="T2" fmla="*/ 0 w 258"/>
                    <a:gd name="T3" fmla="*/ 118 h 252"/>
                    <a:gd name="T4" fmla="*/ 100 w 258"/>
                    <a:gd name="T5" fmla="*/ 252 h 252"/>
                    <a:gd name="T6" fmla="*/ 258 w 258"/>
                    <a:gd name="T7" fmla="*/ 134 h 252"/>
                    <a:gd name="T8" fmla="*/ 158 w 258"/>
                    <a:gd name="T9" fmla="*/ 0 h 2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8"/>
                    <a:gd name="T16" fmla="*/ 0 h 252"/>
                    <a:gd name="T17" fmla="*/ 258 w 258"/>
                    <a:gd name="T18" fmla="*/ 252 h 2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8" h="252">
                      <a:moveTo>
                        <a:pt x="158" y="0"/>
                      </a:moveTo>
                      <a:lnTo>
                        <a:pt x="0" y="118"/>
                      </a:lnTo>
                      <a:lnTo>
                        <a:pt x="100" y="252"/>
                      </a:lnTo>
                      <a:lnTo>
                        <a:pt x="258" y="134"/>
                      </a:lnTo>
                      <a:lnTo>
                        <a:pt x="158" y="0"/>
                      </a:lnTo>
                      <a:close/>
                    </a:path>
                  </a:pathLst>
                </a:custGeom>
                <a:solidFill>
                  <a:srgbClr val="33A02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3" name="Freeform 19"/>
                <p:cNvSpPr>
                  <a:spLocks/>
                </p:cNvSpPr>
                <p:nvPr/>
              </p:nvSpPr>
              <p:spPr bwMode="auto">
                <a:xfrm>
                  <a:off x="1551" y="2396"/>
                  <a:ext cx="100" cy="418"/>
                </a:xfrm>
                <a:custGeom>
                  <a:avLst/>
                  <a:gdLst>
                    <a:gd name="T0" fmla="*/ 100 w 100"/>
                    <a:gd name="T1" fmla="*/ 208 h 418"/>
                    <a:gd name="T2" fmla="*/ 100 w 100"/>
                    <a:gd name="T3" fmla="*/ 208 h 418"/>
                    <a:gd name="T4" fmla="*/ 98 w 100"/>
                    <a:gd name="T5" fmla="*/ 250 h 418"/>
                    <a:gd name="T6" fmla="*/ 96 w 100"/>
                    <a:gd name="T7" fmla="*/ 290 h 418"/>
                    <a:gd name="T8" fmla="*/ 90 w 100"/>
                    <a:gd name="T9" fmla="*/ 326 h 418"/>
                    <a:gd name="T10" fmla="*/ 84 w 100"/>
                    <a:gd name="T11" fmla="*/ 356 h 418"/>
                    <a:gd name="T12" fmla="*/ 78 w 100"/>
                    <a:gd name="T13" fmla="*/ 382 h 418"/>
                    <a:gd name="T14" fmla="*/ 70 w 100"/>
                    <a:gd name="T15" fmla="*/ 400 h 418"/>
                    <a:gd name="T16" fmla="*/ 64 w 100"/>
                    <a:gd name="T17" fmla="*/ 408 h 418"/>
                    <a:gd name="T18" fmla="*/ 60 w 100"/>
                    <a:gd name="T19" fmla="*/ 412 h 418"/>
                    <a:gd name="T20" fmla="*/ 56 w 100"/>
                    <a:gd name="T21" fmla="*/ 416 h 418"/>
                    <a:gd name="T22" fmla="*/ 50 w 100"/>
                    <a:gd name="T23" fmla="*/ 418 h 418"/>
                    <a:gd name="T24" fmla="*/ 50 w 100"/>
                    <a:gd name="T25" fmla="*/ 418 h 418"/>
                    <a:gd name="T26" fmla="*/ 44 w 100"/>
                    <a:gd name="T27" fmla="*/ 416 h 418"/>
                    <a:gd name="T28" fmla="*/ 40 w 100"/>
                    <a:gd name="T29" fmla="*/ 412 h 418"/>
                    <a:gd name="T30" fmla="*/ 36 w 100"/>
                    <a:gd name="T31" fmla="*/ 408 h 418"/>
                    <a:gd name="T32" fmla="*/ 30 w 100"/>
                    <a:gd name="T33" fmla="*/ 400 h 418"/>
                    <a:gd name="T34" fmla="*/ 22 w 100"/>
                    <a:gd name="T35" fmla="*/ 382 h 418"/>
                    <a:gd name="T36" fmla="*/ 16 w 100"/>
                    <a:gd name="T37" fmla="*/ 356 h 418"/>
                    <a:gd name="T38" fmla="*/ 10 w 100"/>
                    <a:gd name="T39" fmla="*/ 326 h 418"/>
                    <a:gd name="T40" fmla="*/ 4 w 100"/>
                    <a:gd name="T41" fmla="*/ 290 h 418"/>
                    <a:gd name="T42" fmla="*/ 2 w 100"/>
                    <a:gd name="T43" fmla="*/ 250 h 418"/>
                    <a:gd name="T44" fmla="*/ 0 w 100"/>
                    <a:gd name="T45" fmla="*/ 208 h 418"/>
                    <a:gd name="T46" fmla="*/ 0 w 100"/>
                    <a:gd name="T47" fmla="*/ 208 h 418"/>
                    <a:gd name="T48" fmla="*/ 2 w 100"/>
                    <a:gd name="T49" fmla="*/ 166 h 418"/>
                    <a:gd name="T50" fmla="*/ 4 w 100"/>
                    <a:gd name="T51" fmla="*/ 128 h 418"/>
                    <a:gd name="T52" fmla="*/ 10 w 100"/>
                    <a:gd name="T53" fmla="*/ 92 h 418"/>
                    <a:gd name="T54" fmla="*/ 16 w 100"/>
                    <a:gd name="T55" fmla="*/ 60 h 418"/>
                    <a:gd name="T56" fmla="*/ 22 w 100"/>
                    <a:gd name="T57" fmla="*/ 36 h 418"/>
                    <a:gd name="T58" fmla="*/ 30 w 100"/>
                    <a:gd name="T59" fmla="*/ 16 h 418"/>
                    <a:gd name="T60" fmla="*/ 36 w 100"/>
                    <a:gd name="T61" fmla="*/ 10 h 418"/>
                    <a:gd name="T62" fmla="*/ 40 w 100"/>
                    <a:gd name="T63" fmla="*/ 4 h 418"/>
                    <a:gd name="T64" fmla="*/ 44 w 100"/>
                    <a:gd name="T65" fmla="*/ 0 h 418"/>
                    <a:gd name="T66" fmla="*/ 50 w 100"/>
                    <a:gd name="T67" fmla="*/ 0 h 418"/>
                    <a:gd name="T68" fmla="*/ 50 w 100"/>
                    <a:gd name="T69" fmla="*/ 0 h 418"/>
                    <a:gd name="T70" fmla="*/ 56 w 100"/>
                    <a:gd name="T71" fmla="*/ 0 h 418"/>
                    <a:gd name="T72" fmla="*/ 60 w 100"/>
                    <a:gd name="T73" fmla="*/ 4 h 418"/>
                    <a:gd name="T74" fmla="*/ 64 w 100"/>
                    <a:gd name="T75" fmla="*/ 10 h 418"/>
                    <a:gd name="T76" fmla="*/ 70 w 100"/>
                    <a:gd name="T77" fmla="*/ 16 h 418"/>
                    <a:gd name="T78" fmla="*/ 78 w 100"/>
                    <a:gd name="T79" fmla="*/ 36 h 418"/>
                    <a:gd name="T80" fmla="*/ 84 w 100"/>
                    <a:gd name="T81" fmla="*/ 60 h 418"/>
                    <a:gd name="T82" fmla="*/ 90 w 100"/>
                    <a:gd name="T83" fmla="*/ 92 h 418"/>
                    <a:gd name="T84" fmla="*/ 96 w 100"/>
                    <a:gd name="T85" fmla="*/ 128 h 418"/>
                    <a:gd name="T86" fmla="*/ 98 w 100"/>
                    <a:gd name="T87" fmla="*/ 166 h 418"/>
                    <a:gd name="T88" fmla="*/ 100 w 100"/>
                    <a:gd name="T89" fmla="*/ 208 h 418"/>
                    <a:gd name="T90" fmla="*/ 100 w 100"/>
                    <a:gd name="T91" fmla="*/ 208 h 41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w 100"/>
                    <a:gd name="T139" fmla="*/ 0 h 418"/>
                    <a:gd name="T140" fmla="*/ 100 w 100"/>
                    <a:gd name="T141" fmla="*/ 418 h 418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T138" t="T139" r="T140" b="T141"/>
                  <a:pathLst>
                    <a:path w="100" h="418">
                      <a:moveTo>
                        <a:pt x="100" y="208"/>
                      </a:moveTo>
                      <a:lnTo>
                        <a:pt x="100" y="208"/>
                      </a:lnTo>
                      <a:lnTo>
                        <a:pt x="98" y="250"/>
                      </a:lnTo>
                      <a:lnTo>
                        <a:pt x="96" y="290"/>
                      </a:lnTo>
                      <a:lnTo>
                        <a:pt x="90" y="326"/>
                      </a:lnTo>
                      <a:lnTo>
                        <a:pt x="84" y="356"/>
                      </a:lnTo>
                      <a:lnTo>
                        <a:pt x="78" y="382"/>
                      </a:lnTo>
                      <a:lnTo>
                        <a:pt x="70" y="400"/>
                      </a:lnTo>
                      <a:lnTo>
                        <a:pt x="64" y="408"/>
                      </a:lnTo>
                      <a:lnTo>
                        <a:pt x="60" y="412"/>
                      </a:lnTo>
                      <a:lnTo>
                        <a:pt x="56" y="416"/>
                      </a:lnTo>
                      <a:lnTo>
                        <a:pt x="50" y="418"/>
                      </a:lnTo>
                      <a:lnTo>
                        <a:pt x="44" y="416"/>
                      </a:lnTo>
                      <a:lnTo>
                        <a:pt x="40" y="412"/>
                      </a:lnTo>
                      <a:lnTo>
                        <a:pt x="36" y="408"/>
                      </a:lnTo>
                      <a:lnTo>
                        <a:pt x="30" y="400"/>
                      </a:lnTo>
                      <a:lnTo>
                        <a:pt x="22" y="382"/>
                      </a:lnTo>
                      <a:lnTo>
                        <a:pt x="16" y="356"/>
                      </a:lnTo>
                      <a:lnTo>
                        <a:pt x="10" y="326"/>
                      </a:lnTo>
                      <a:lnTo>
                        <a:pt x="4" y="290"/>
                      </a:lnTo>
                      <a:lnTo>
                        <a:pt x="2" y="250"/>
                      </a:lnTo>
                      <a:lnTo>
                        <a:pt x="0" y="208"/>
                      </a:lnTo>
                      <a:lnTo>
                        <a:pt x="2" y="166"/>
                      </a:lnTo>
                      <a:lnTo>
                        <a:pt x="4" y="128"/>
                      </a:lnTo>
                      <a:lnTo>
                        <a:pt x="10" y="92"/>
                      </a:lnTo>
                      <a:lnTo>
                        <a:pt x="16" y="60"/>
                      </a:lnTo>
                      <a:lnTo>
                        <a:pt x="22" y="36"/>
                      </a:lnTo>
                      <a:lnTo>
                        <a:pt x="30" y="16"/>
                      </a:lnTo>
                      <a:lnTo>
                        <a:pt x="36" y="10"/>
                      </a:lnTo>
                      <a:lnTo>
                        <a:pt x="40" y="4"/>
                      </a:lnTo>
                      <a:lnTo>
                        <a:pt x="44" y="0"/>
                      </a:lnTo>
                      <a:lnTo>
                        <a:pt x="50" y="0"/>
                      </a:lnTo>
                      <a:lnTo>
                        <a:pt x="56" y="0"/>
                      </a:lnTo>
                      <a:lnTo>
                        <a:pt x="60" y="4"/>
                      </a:lnTo>
                      <a:lnTo>
                        <a:pt x="64" y="10"/>
                      </a:lnTo>
                      <a:lnTo>
                        <a:pt x="70" y="16"/>
                      </a:lnTo>
                      <a:lnTo>
                        <a:pt x="78" y="36"/>
                      </a:lnTo>
                      <a:lnTo>
                        <a:pt x="84" y="60"/>
                      </a:lnTo>
                      <a:lnTo>
                        <a:pt x="90" y="92"/>
                      </a:lnTo>
                      <a:lnTo>
                        <a:pt x="96" y="128"/>
                      </a:lnTo>
                      <a:lnTo>
                        <a:pt x="98" y="166"/>
                      </a:lnTo>
                      <a:lnTo>
                        <a:pt x="100" y="208"/>
                      </a:lnTo>
                      <a:close/>
                    </a:path>
                  </a:pathLst>
                </a:custGeom>
                <a:solidFill>
                  <a:srgbClr val="33A02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4" name="Freeform 20"/>
                <p:cNvSpPr>
                  <a:spLocks/>
                </p:cNvSpPr>
                <p:nvPr/>
              </p:nvSpPr>
              <p:spPr bwMode="auto">
                <a:xfrm>
                  <a:off x="1593" y="2420"/>
                  <a:ext cx="18" cy="52"/>
                </a:xfrm>
                <a:custGeom>
                  <a:avLst/>
                  <a:gdLst>
                    <a:gd name="T0" fmla="*/ 18 w 18"/>
                    <a:gd name="T1" fmla="*/ 26 h 52"/>
                    <a:gd name="T2" fmla="*/ 18 w 18"/>
                    <a:gd name="T3" fmla="*/ 26 h 52"/>
                    <a:gd name="T4" fmla="*/ 16 w 18"/>
                    <a:gd name="T5" fmla="*/ 36 h 52"/>
                    <a:gd name="T6" fmla="*/ 14 w 18"/>
                    <a:gd name="T7" fmla="*/ 44 h 52"/>
                    <a:gd name="T8" fmla="*/ 12 w 18"/>
                    <a:gd name="T9" fmla="*/ 50 h 52"/>
                    <a:gd name="T10" fmla="*/ 8 w 18"/>
                    <a:gd name="T11" fmla="*/ 52 h 52"/>
                    <a:gd name="T12" fmla="*/ 8 w 18"/>
                    <a:gd name="T13" fmla="*/ 52 h 52"/>
                    <a:gd name="T14" fmla="*/ 4 w 18"/>
                    <a:gd name="T15" fmla="*/ 50 h 52"/>
                    <a:gd name="T16" fmla="*/ 2 w 18"/>
                    <a:gd name="T17" fmla="*/ 44 h 52"/>
                    <a:gd name="T18" fmla="*/ 0 w 18"/>
                    <a:gd name="T19" fmla="*/ 36 h 52"/>
                    <a:gd name="T20" fmla="*/ 0 w 18"/>
                    <a:gd name="T21" fmla="*/ 26 h 52"/>
                    <a:gd name="T22" fmla="*/ 0 w 18"/>
                    <a:gd name="T23" fmla="*/ 26 h 52"/>
                    <a:gd name="T24" fmla="*/ 0 w 18"/>
                    <a:gd name="T25" fmla="*/ 16 h 52"/>
                    <a:gd name="T26" fmla="*/ 2 w 18"/>
                    <a:gd name="T27" fmla="*/ 8 h 52"/>
                    <a:gd name="T28" fmla="*/ 4 w 18"/>
                    <a:gd name="T29" fmla="*/ 2 h 52"/>
                    <a:gd name="T30" fmla="*/ 8 w 18"/>
                    <a:gd name="T31" fmla="*/ 0 h 52"/>
                    <a:gd name="T32" fmla="*/ 8 w 18"/>
                    <a:gd name="T33" fmla="*/ 0 h 52"/>
                    <a:gd name="T34" fmla="*/ 12 w 18"/>
                    <a:gd name="T35" fmla="*/ 2 h 52"/>
                    <a:gd name="T36" fmla="*/ 14 w 18"/>
                    <a:gd name="T37" fmla="*/ 8 h 52"/>
                    <a:gd name="T38" fmla="*/ 16 w 18"/>
                    <a:gd name="T39" fmla="*/ 16 h 52"/>
                    <a:gd name="T40" fmla="*/ 18 w 18"/>
                    <a:gd name="T41" fmla="*/ 26 h 52"/>
                    <a:gd name="T42" fmla="*/ 18 w 18"/>
                    <a:gd name="T43" fmla="*/ 26 h 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52"/>
                    <a:gd name="T68" fmla="*/ 18 w 18"/>
                    <a:gd name="T69" fmla="*/ 52 h 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52">
                      <a:moveTo>
                        <a:pt x="18" y="26"/>
                      </a:moveTo>
                      <a:lnTo>
                        <a:pt x="18" y="26"/>
                      </a:lnTo>
                      <a:lnTo>
                        <a:pt x="16" y="36"/>
                      </a:lnTo>
                      <a:lnTo>
                        <a:pt x="14" y="44"/>
                      </a:lnTo>
                      <a:lnTo>
                        <a:pt x="12" y="50"/>
                      </a:lnTo>
                      <a:lnTo>
                        <a:pt x="8" y="52"/>
                      </a:lnTo>
                      <a:lnTo>
                        <a:pt x="4" y="50"/>
                      </a:lnTo>
                      <a:lnTo>
                        <a:pt x="2" y="44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0" y="16"/>
                      </a:lnTo>
                      <a:lnTo>
                        <a:pt x="2" y="8"/>
                      </a:lnTo>
                      <a:lnTo>
                        <a:pt x="4" y="2"/>
                      </a:ln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14" y="8"/>
                      </a:lnTo>
                      <a:lnTo>
                        <a:pt x="16" y="16"/>
                      </a:lnTo>
                      <a:lnTo>
                        <a:pt x="18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5" name="Freeform 21"/>
                <p:cNvSpPr>
                  <a:spLocks/>
                </p:cNvSpPr>
                <p:nvPr/>
              </p:nvSpPr>
              <p:spPr bwMode="auto">
                <a:xfrm>
                  <a:off x="1565" y="2654"/>
                  <a:ext cx="18" cy="52"/>
                </a:xfrm>
                <a:custGeom>
                  <a:avLst/>
                  <a:gdLst>
                    <a:gd name="T0" fmla="*/ 18 w 18"/>
                    <a:gd name="T1" fmla="*/ 26 h 52"/>
                    <a:gd name="T2" fmla="*/ 18 w 18"/>
                    <a:gd name="T3" fmla="*/ 26 h 52"/>
                    <a:gd name="T4" fmla="*/ 18 w 18"/>
                    <a:gd name="T5" fmla="*/ 36 h 52"/>
                    <a:gd name="T6" fmla="*/ 16 w 18"/>
                    <a:gd name="T7" fmla="*/ 44 h 52"/>
                    <a:gd name="T8" fmla="*/ 12 w 18"/>
                    <a:gd name="T9" fmla="*/ 50 h 52"/>
                    <a:gd name="T10" fmla="*/ 10 w 18"/>
                    <a:gd name="T11" fmla="*/ 52 h 52"/>
                    <a:gd name="T12" fmla="*/ 10 w 18"/>
                    <a:gd name="T13" fmla="*/ 52 h 52"/>
                    <a:gd name="T14" fmla="*/ 6 w 18"/>
                    <a:gd name="T15" fmla="*/ 50 h 52"/>
                    <a:gd name="T16" fmla="*/ 2 w 18"/>
                    <a:gd name="T17" fmla="*/ 44 h 52"/>
                    <a:gd name="T18" fmla="*/ 0 w 18"/>
                    <a:gd name="T19" fmla="*/ 36 h 52"/>
                    <a:gd name="T20" fmla="*/ 0 w 18"/>
                    <a:gd name="T21" fmla="*/ 26 h 52"/>
                    <a:gd name="T22" fmla="*/ 0 w 18"/>
                    <a:gd name="T23" fmla="*/ 26 h 52"/>
                    <a:gd name="T24" fmla="*/ 0 w 18"/>
                    <a:gd name="T25" fmla="*/ 16 h 52"/>
                    <a:gd name="T26" fmla="*/ 2 w 18"/>
                    <a:gd name="T27" fmla="*/ 8 h 52"/>
                    <a:gd name="T28" fmla="*/ 6 w 18"/>
                    <a:gd name="T29" fmla="*/ 2 h 52"/>
                    <a:gd name="T30" fmla="*/ 10 w 18"/>
                    <a:gd name="T31" fmla="*/ 0 h 52"/>
                    <a:gd name="T32" fmla="*/ 10 w 18"/>
                    <a:gd name="T33" fmla="*/ 0 h 52"/>
                    <a:gd name="T34" fmla="*/ 12 w 18"/>
                    <a:gd name="T35" fmla="*/ 2 h 52"/>
                    <a:gd name="T36" fmla="*/ 16 w 18"/>
                    <a:gd name="T37" fmla="*/ 8 h 52"/>
                    <a:gd name="T38" fmla="*/ 18 w 18"/>
                    <a:gd name="T39" fmla="*/ 16 h 52"/>
                    <a:gd name="T40" fmla="*/ 18 w 18"/>
                    <a:gd name="T41" fmla="*/ 26 h 52"/>
                    <a:gd name="T42" fmla="*/ 18 w 18"/>
                    <a:gd name="T43" fmla="*/ 26 h 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52"/>
                    <a:gd name="T68" fmla="*/ 18 w 18"/>
                    <a:gd name="T69" fmla="*/ 52 h 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52">
                      <a:moveTo>
                        <a:pt x="18" y="26"/>
                      </a:moveTo>
                      <a:lnTo>
                        <a:pt x="18" y="26"/>
                      </a:lnTo>
                      <a:lnTo>
                        <a:pt x="18" y="36"/>
                      </a:lnTo>
                      <a:lnTo>
                        <a:pt x="16" y="44"/>
                      </a:lnTo>
                      <a:lnTo>
                        <a:pt x="12" y="50"/>
                      </a:lnTo>
                      <a:lnTo>
                        <a:pt x="10" y="52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0" y="16"/>
                      </a:lnTo>
                      <a:lnTo>
                        <a:pt x="2" y="8"/>
                      </a:lnTo>
                      <a:lnTo>
                        <a:pt x="6" y="2"/>
                      </a:lnTo>
                      <a:lnTo>
                        <a:pt x="10" y="0"/>
                      </a:lnTo>
                      <a:lnTo>
                        <a:pt x="12" y="2"/>
                      </a:lnTo>
                      <a:lnTo>
                        <a:pt x="16" y="8"/>
                      </a:lnTo>
                      <a:lnTo>
                        <a:pt x="18" y="16"/>
                      </a:lnTo>
                      <a:lnTo>
                        <a:pt x="18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26" name="Freeform 22"/>
                <p:cNvSpPr>
                  <a:spLocks/>
                </p:cNvSpPr>
                <p:nvPr/>
              </p:nvSpPr>
              <p:spPr bwMode="auto">
                <a:xfrm>
                  <a:off x="1619" y="2654"/>
                  <a:ext cx="18" cy="52"/>
                </a:xfrm>
                <a:custGeom>
                  <a:avLst/>
                  <a:gdLst>
                    <a:gd name="T0" fmla="*/ 18 w 18"/>
                    <a:gd name="T1" fmla="*/ 26 h 52"/>
                    <a:gd name="T2" fmla="*/ 18 w 18"/>
                    <a:gd name="T3" fmla="*/ 26 h 52"/>
                    <a:gd name="T4" fmla="*/ 18 w 18"/>
                    <a:gd name="T5" fmla="*/ 36 h 52"/>
                    <a:gd name="T6" fmla="*/ 16 w 18"/>
                    <a:gd name="T7" fmla="*/ 44 h 52"/>
                    <a:gd name="T8" fmla="*/ 12 w 18"/>
                    <a:gd name="T9" fmla="*/ 50 h 52"/>
                    <a:gd name="T10" fmla="*/ 8 w 18"/>
                    <a:gd name="T11" fmla="*/ 52 h 52"/>
                    <a:gd name="T12" fmla="*/ 8 w 18"/>
                    <a:gd name="T13" fmla="*/ 52 h 52"/>
                    <a:gd name="T14" fmla="*/ 6 w 18"/>
                    <a:gd name="T15" fmla="*/ 50 h 52"/>
                    <a:gd name="T16" fmla="*/ 2 w 18"/>
                    <a:gd name="T17" fmla="*/ 44 h 52"/>
                    <a:gd name="T18" fmla="*/ 0 w 18"/>
                    <a:gd name="T19" fmla="*/ 36 h 52"/>
                    <a:gd name="T20" fmla="*/ 0 w 18"/>
                    <a:gd name="T21" fmla="*/ 26 h 52"/>
                    <a:gd name="T22" fmla="*/ 0 w 18"/>
                    <a:gd name="T23" fmla="*/ 26 h 52"/>
                    <a:gd name="T24" fmla="*/ 0 w 18"/>
                    <a:gd name="T25" fmla="*/ 16 h 52"/>
                    <a:gd name="T26" fmla="*/ 2 w 18"/>
                    <a:gd name="T27" fmla="*/ 8 h 52"/>
                    <a:gd name="T28" fmla="*/ 6 w 18"/>
                    <a:gd name="T29" fmla="*/ 2 h 52"/>
                    <a:gd name="T30" fmla="*/ 8 w 18"/>
                    <a:gd name="T31" fmla="*/ 0 h 52"/>
                    <a:gd name="T32" fmla="*/ 8 w 18"/>
                    <a:gd name="T33" fmla="*/ 0 h 52"/>
                    <a:gd name="T34" fmla="*/ 12 w 18"/>
                    <a:gd name="T35" fmla="*/ 2 h 52"/>
                    <a:gd name="T36" fmla="*/ 16 w 18"/>
                    <a:gd name="T37" fmla="*/ 8 h 52"/>
                    <a:gd name="T38" fmla="*/ 18 w 18"/>
                    <a:gd name="T39" fmla="*/ 16 h 52"/>
                    <a:gd name="T40" fmla="*/ 18 w 18"/>
                    <a:gd name="T41" fmla="*/ 26 h 52"/>
                    <a:gd name="T42" fmla="*/ 18 w 18"/>
                    <a:gd name="T43" fmla="*/ 26 h 5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"/>
                    <a:gd name="T67" fmla="*/ 0 h 52"/>
                    <a:gd name="T68" fmla="*/ 18 w 18"/>
                    <a:gd name="T69" fmla="*/ 52 h 5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" h="52">
                      <a:moveTo>
                        <a:pt x="18" y="26"/>
                      </a:moveTo>
                      <a:lnTo>
                        <a:pt x="18" y="26"/>
                      </a:lnTo>
                      <a:lnTo>
                        <a:pt x="18" y="36"/>
                      </a:lnTo>
                      <a:lnTo>
                        <a:pt x="16" y="44"/>
                      </a:lnTo>
                      <a:lnTo>
                        <a:pt x="12" y="50"/>
                      </a:lnTo>
                      <a:lnTo>
                        <a:pt x="8" y="52"/>
                      </a:lnTo>
                      <a:lnTo>
                        <a:pt x="6" y="50"/>
                      </a:lnTo>
                      <a:lnTo>
                        <a:pt x="2" y="44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0" y="16"/>
                      </a:lnTo>
                      <a:lnTo>
                        <a:pt x="2" y="8"/>
                      </a:lnTo>
                      <a:lnTo>
                        <a:pt x="6" y="2"/>
                      </a:lnTo>
                      <a:lnTo>
                        <a:pt x="8" y="0"/>
                      </a:lnTo>
                      <a:lnTo>
                        <a:pt x="12" y="2"/>
                      </a:lnTo>
                      <a:lnTo>
                        <a:pt x="16" y="8"/>
                      </a:lnTo>
                      <a:lnTo>
                        <a:pt x="18" y="16"/>
                      </a:lnTo>
                      <a:lnTo>
                        <a:pt x="18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pic>
              <p:nvPicPr>
                <p:cNvPr id="27" name="Picture 2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253" y="2357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8" name="Picture 24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3201" y="2362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9" name="Picture 25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423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" name="Picture 26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419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" name="Picture 27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415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2" name="Picture 28"/>
                <p:cNvPicPr>
                  <a:picLocks noChangeAspect="1"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439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3" name="Picture 29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435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4" name="Picture 30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431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5" name="Picture 31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11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6" name="Picture 32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273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7" name="Picture 33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382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8" name="Picture 34"/>
                <p:cNvPicPr>
                  <a:picLocks noChangeAspect="1"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378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9" name="Picture 35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374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" name="Picture 36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398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" name="Picture 37"/>
                <p:cNvPicPr>
                  <a:picLocks noChangeAspect="1"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394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2" name="Picture 38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390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3" name="Picture 39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370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" name="Picture 40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3865" y="2366"/>
                  <a:ext cx="54" cy="4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45" name="Rectangle 41"/>
                <p:cNvSpPr>
                  <a:spLocks noChangeArrowheads="1"/>
                </p:cNvSpPr>
                <p:nvPr/>
              </p:nvSpPr>
              <p:spPr bwMode="auto">
                <a:xfrm>
                  <a:off x="1667" y="2322"/>
                  <a:ext cx="36" cy="560"/>
                </a:xfrm>
                <a:prstGeom prst="rect">
                  <a:avLst/>
                </a:prstGeom>
                <a:solidFill>
                  <a:srgbClr val="FE9F3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6" name="Freeform 42"/>
                <p:cNvSpPr>
                  <a:spLocks/>
                </p:cNvSpPr>
                <p:nvPr/>
              </p:nvSpPr>
              <p:spPr bwMode="auto">
                <a:xfrm>
                  <a:off x="715" y="2604"/>
                  <a:ext cx="886" cy="1"/>
                </a:xfrm>
                <a:custGeom>
                  <a:avLst/>
                  <a:gdLst>
                    <a:gd name="T0" fmla="*/ 886 w 886"/>
                    <a:gd name="T1" fmla="*/ 0 h 1"/>
                    <a:gd name="T2" fmla="*/ 0 w 886"/>
                    <a:gd name="T3" fmla="*/ 0 h 1"/>
                    <a:gd name="T4" fmla="*/ 886 w 886"/>
                    <a:gd name="T5" fmla="*/ 0 h 1"/>
                    <a:gd name="T6" fmla="*/ 0 60000 65536"/>
                    <a:gd name="T7" fmla="*/ 0 60000 65536"/>
                    <a:gd name="T8" fmla="*/ 0 60000 65536"/>
                    <a:gd name="T9" fmla="*/ 0 w 886"/>
                    <a:gd name="T10" fmla="*/ 0 h 1"/>
                    <a:gd name="T11" fmla="*/ 886 w 886"/>
                    <a:gd name="T12" fmla="*/ 1 h 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86" h="1">
                      <a:moveTo>
                        <a:pt x="886" y="0"/>
                      </a:moveTo>
                      <a:lnTo>
                        <a:pt x="0" y="0"/>
                      </a:lnTo>
                      <a:lnTo>
                        <a:pt x="88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7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715" y="2604"/>
                  <a:ext cx="886" cy="1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8" name="Rectangle 44"/>
                <p:cNvSpPr>
                  <a:spLocks noChangeArrowheads="1"/>
                </p:cNvSpPr>
                <p:nvPr/>
              </p:nvSpPr>
              <p:spPr bwMode="auto">
                <a:xfrm>
                  <a:off x="1501" y="2322"/>
                  <a:ext cx="34" cy="560"/>
                </a:xfrm>
                <a:prstGeom prst="rect">
                  <a:avLst/>
                </a:prstGeom>
                <a:solidFill>
                  <a:srgbClr val="FE9F34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49" name="Freeform 45"/>
                <p:cNvSpPr>
                  <a:spLocks/>
                </p:cNvSpPr>
                <p:nvPr/>
              </p:nvSpPr>
              <p:spPr bwMode="auto">
                <a:xfrm>
                  <a:off x="1149" y="2604"/>
                  <a:ext cx="62" cy="92"/>
                </a:xfrm>
                <a:custGeom>
                  <a:avLst/>
                  <a:gdLst>
                    <a:gd name="T0" fmla="*/ 0 w 62"/>
                    <a:gd name="T1" fmla="*/ 92 h 92"/>
                    <a:gd name="T2" fmla="*/ 32 w 62"/>
                    <a:gd name="T3" fmla="*/ 0 h 92"/>
                    <a:gd name="T4" fmla="*/ 62 w 62"/>
                    <a:gd name="T5" fmla="*/ 92 h 92"/>
                    <a:gd name="T6" fmla="*/ 0 w 62"/>
                    <a:gd name="T7" fmla="*/ 92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2"/>
                    <a:gd name="T13" fmla="*/ 0 h 92"/>
                    <a:gd name="T14" fmla="*/ 62 w 62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2" h="92">
                      <a:moveTo>
                        <a:pt x="0" y="92"/>
                      </a:moveTo>
                      <a:lnTo>
                        <a:pt x="32" y="0"/>
                      </a:lnTo>
                      <a:lnTo>
                        <a:pt x="62" y="92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0" name="Freeform 46"/>
                <p:cNvSpPr>
                  <a:spLocks/>
                </p:cNvSpPr>
                <p:nvPr/>
              </p:nvSpPr>
              <p:spPr bwMode="auto">
                <a:xfrm>
                  <a:off x="1149" y="2508"/>
                  <a:ext cx="62" cy="92"/>
                </a:xfrm>
                <a:custGeom>
                  <a:avLst/>
                  <a:gdLst>
                    <a:gd name="T0" fmla="*/ 0 w 62"/>
                    <a:gd name="T1" fmla="*/ 0 h 92"/>
                    <a:gd name="T2" fmla="*/ 32 w 62"/>
                    <a:gd name="T3" fmla="*/ 92 h 92"/>
                    <a:gd name="T4" fmla="*/ 62 w 62"/>
                    <a:gd name="T5" fmla="*/ 0 h 92"/>
                    <a:gd name="T6" fmla="*/ 0 w 62"/>
                    <a:gd name="T7" fmla="*/ 0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2"/>
                    <a:gd name="T13" fmla="*/ 0 h 92"/>
                    <a:gd name="T14" fmla="*/ 62 w 62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2" h="92">
                      <a:moveTo>
                        <a:pt x="0" y="0"/>
                      </a:moveTo>
                      <a:lnTo>
                        <a:pt x="32" y="92"/>
                      </a:lnTo>
                      <a:lnTo>
                        <a:pt x="6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" name="Freeform 47"/>
                <p:cNvSpPr>
                  <a:spLocks/>
                </p:cNvSpPr>
                <p:nvPr/>
              </p:nvSpPr>
              <p:spPr bwMode="auto">
                <a:xfrm>
                  <a:off x="1327" y="2604"/>
                  <a:ext cx="60" cy="92"/>
                </a:xfrm>
                <a:custGeom>
                  <a:avLst/>
                  <a:gdLst>
                    <a:gd name="T0" fmla="*/ 0 w 60"/>
                    <a:gd name="T1" fmla="*/ 92 h 92"/>
                    <a:gd name="T2" fmla="*/ 30 w 60"/>
                    <a:gd name="T3" fmla="*/ 0 h 92"/>
                    <a:gd name="T4" fmla="*/ 60 w 60"/>
                    <a:gd name="T5" fmla="*/ 92 h 92"/>
                    <a:gd name="T6" fmla="*/ 0 w 60"/>
                    <a:gd name="T7" fmla="*/ 92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0"/>
                    <a:gd name="T13" fmla="*/ 0 h 92"/>
                    <a:gd name="T14" fmla="*/ 60 w 60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0" h="92">
                      <a:moveTo>
                        <a:pt x="0" y="92"/>
                      </a:moveTo>
                      <a:lnTo>
                        <a:pt x="30" y="0"/>
                      </a:lnTo>
                      <a:lnTo>
                        <a:pt x="60" y="92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2" name="Freeform 48"/>
                <p:cNvSpPr>
                  <a:spLocks/>
                </p:cNvSpPr>
                <p:nvPr/>
              </p:nvSpPr>
              <p:spPr bwMode="auto">
                <a:xfrm>
                  <a:off x="1327" y="2508"/>
                  <a:ext cx="60" cy="92"/>
                </a:xfrm>
                <a:custGeom>
                  <a:avLst/>
                  <a:gdLst>
                    <a:gd name="T0" fmla="*/ 0 w 60"/>
                    <a:gd name="T1" fmla="*/ 0 h 92"/>
                    <a:gd name="T2" fmla="*/ 30 w 60"/>
                    <a:gd name="T3" fmla="*/ 92 h 92"/>
                    <a:gd name="T4" fmla="*/ 60 w 60"/>
                    <a:gd name="T5" fmla="*/ 0 h 92"/>
                    <a:gd name="T6" fmla="*/ 0 w 60"/>
                    <a:gd name="T7" fmla="*/ 0 h 9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60"/>
                    <a:gd name="T13" fmla="*/ 0 h 92"/>
                    <a:gd name="T14" fmla="*/ 60 w 60"/>
                    <a:gd name="T15" fmla="*/ 92 h 9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60" h="92">
                      <a:moveTo>
                        <a:pt x="0" y="0"/>
                      </a:moveTo>
                      <a:lnTo>
                        <a:pt x="30" y="92"/>
                      </a:lnTo>
                      <a:lnTo>
                        <a:pt x="6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B6D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4" name="Freeform 50"/>
                <p:cNvSpPr>
                  <a:spLocks/>
                </p:cNvSpPr>
                <p:nvPr/>
              </p:nvSpPr>
              <p:spPr bwMode="auto">
                <a:xfrm>
                  <a:off x="2047" y="2536"/>
                  <a:ext cx="60" cy="132"/>
                </a:xfrm>
                <a:custGeom>
                  <a:avLst/>
                  <a:gdLst>
                    <a:gd name="T0" fmla="*/ 0 w 60"/>
                    <a:gd name="T1" fmla="*/ 132 h 132"/>
                    <a:gd name="T2" fmla="*/ 60 w 60"/>
                    <a:gd name="T3" fmla="*/ 66 h 132"/>
                    <a:gd name="T4" fmla="*/ 0 w 60"/>
                    <a:gd name="T5" fmla="*/ 0 h 132"/>
                    <a:gd name="T6" fmla="*/ 0 60000 65536"/>
                    <a:gd name="T7" fmla="*/ 0 60000 65536"/>
                    <a:gd name="T8" fmla="*/ 0 60000 65536"/>
                    <a:gd name="T9" fmla="*/ 0 w 60"/>
                    <a:gd name="T10" fmla="*/ 0 h 132"/>
                    <a:gd name="T11" fmla="*/ 60 w 60"/>
                    <a:gd name="T12" fmla="*/ 132 h 1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" h="132">
                      <a:moveTo>
                        <a:pt x="0" y="132"/>
                      </a:moveTo>
                      <a:lnTo>
                        <a:pt x="6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5" name="Rectangle 51"/>
                <p:cNvSpPr>
                  <a:spLocks noChangeArrowheads="1"/>
                </p:cNvSpPr>
                <p:nvPr/>
              </p:nvSpPr>
              <p:spPr bwMode="auto">
                <a:xfrm>
                  <a:off x="1051" y="2481"/>
                  <a:ext cx="52" cy="180"/>
                </a:xfrm>
                <a:prstGeom prst="rect">
                  <a:avLst/>
                </a:prstGeom>
                <a:solidFill>
                  <a:srgbClr val="F2D000"/>
                </a:solidFill>
                <a:ln w="2">
                  <a:solidFill>
                    <a:srgbClr val="AD94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6" name="Rectangle 52"/>
                <p:cNvSpPr>
                  <a:spLocks noChangeArrowheads="1"/>
                </p:cNvSpPr>
                <p:nvPr/>
              </p:nvSpPr>
              <p:spPr bwMode="auto">
                <a:xfrm>
                  <a:off x="1861" y="2496"/>
                  <a:ext cx="72" cy="212"/>
                </a:xfrm>
                <a:prstGeom prst="rect">
                  <a:avLst/>
                </a:prstGeom>
                <a:solidFill>
                  <a:srgbClr val="F2D000"/>
                </a:solidFill>
                <a:ln w="2">
                  <a:solidFill>
                    <a:srgbClr val="AD94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7" name="Rectangle 53"/>
                <p:cNvSpPr>
                  <a:spLocks noChangeArrowheads="1"/>
                </p:cNvSpPr>
                <p:nvPr/>
              </p:nvSpPr>
              <p:spPr bwMode="auto">
                <a:xfrm>
                  <a:off x="2197" y="2496"/>
                  <a:ext cx="226" cy="212"/>
                </a:xfrm>
                <a:prstGeom prst="rect">
                  <a:avLst/>
                </a:prstGeom>
                <a:solidFill>
                  <a:srgbClr val="F2D000"/>
                </a:solidFill>
                <a:ln w="2">
                  <a:solidFill>
                    <a:srgbClr val="AD94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9" name="Rectangle 55"/>
                <p:cNvSpPr>
                  <a:spLocks noChangeArrowheads="1"/>
                </p:cNvSpPr>
                <p:nvPr/>
              </p:nvSpPr>
              <p:spPr bwMode="auto">
                <a:xfrm>
                  <a:off x="1963" y="2734"/>
                  <a:ext cx="25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FC#1</a:t>
                  </a:r>
                  <a:endParaRPr lang="en-US" dirty="0"/>
                </a:p>
              </p:txBody>
            </p:sp>
            <p:sp>
              <p:nvSpPr>
                <p:cNvPr id="60" name="Freeform 56"/>
                <p:cNvSpPr>
                  <a:spLocks/>
                </p:cNvSpPr>
                <p:nvPr/>
              </p:nvSpPr>
              <p:spPr bwMode="auto">
                <a:xfrm>
                  <a:off x="3539" y="2536"/>
                  <a:ext cx="60" cy="132"/>
                </a:xfrm>
                <a:custGeom>
                  <a:avLst/>
                  <a:gdLst>
                    <a:gd name="T0" fmla="*/ 0 w 60"/>
                    <a:gd name="T1" fmla="*/ 132 h 132"/>
                    <a:gd name="T2" fmla="*/ 60 w 60"/>
                    <a:gd name="T3" fmla="*/ 66 h 132"/>
                    <a:gd name="T4" fmla="*/ 0 w 60"/>
                    <a:gd name="T5" fmla="*/ 0 h 132"/>
                    <a:gd name="T6" fmla="*/ 0 60000 65536"/>
                    <a:gd name="T7" fmla="*/ 0 60000 65536"/>
                    <a:gd name="T8" fmla="*/ 0 60000 65536"/>
                    <a:gd name="T9" fmla="*/ 0 w 60"/>
                    <a:gd name="T10" fmla="*/ 0 h 132"/>
                    <a:gd name="T11" fmla="*/ 60 w 60"/>
                    <a:gd name="T12" fmla="*/ 132 h 1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60" h="132">
                      <a:moveTo>
                        <a:pt x="0" y="132"/>
                      </a:moveTo>
                      <a:lnTo>
                        <a:pt x="60" y="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8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61" name="Rectangle 57"/>
                <p:cNvSpPr>
                  <a:spLocks noChangeArrowheads="1"/>
                </p:cNvSpPr>
                <p:nvPr/>
              </p:nvSpPr>
              <p:spPr bwMode="auto">
                <a:xfrm>
                  <a:off x="3449" y="2734"/>
                  <a:ext cx="25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FC#2</a:t>
                  </a:r>
                  <a:endParaRPr lang="en-US" dirty="0"/>
                </a:p>
              </p:txBody>
            </p:sp>
            <p:sp>
              <p:nvSpPr>
                <p:cNvPr id="62" name="Rectangle 60"/>
                <p:cNvSpPr>
                  <a:spLocks noChangeArrowheads="1"/>
                </p:cNvSpPr>
                <p:nvPr/>
              </p:nvSpPr>
              <p:spPr bwMode="auto">
                <a:xfrm>
                  <a:off x="1743" y="2344"/>
                  <a:ext cx="36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Buncher</a:t>
                  </a:r>
                  <a:endParaRPr lang="en-US" dirty="0"/>
                </a:p>
              </p:txBody>
            </p:sp>
            <p:sp>
              <p:nvSpPr>
                <p:cNvPr id="63" name="Rectangle 61"/>
                <p:cNvSpPr>
                  <a:spLocks noChangeArrowheads="1"/>
                </p:cNvSpPr>
                <p:nvPr/>
              </p:nvSpPr>
              <p:spPr bwMode="auto">
                <a:xfrm>
                  <a:off x="2151" y="2344"/>
                  <a:ext cx="350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Capture</a:t>
                  </a:r>
                  <a:endParaRPr lang="en-US" dirty="0"/>
                </a:p>
              </p:txBody>
            </p:sp>
            <p:sp>
              <p:nvSpPr>
                <p:cNvPr id="64" name="Rectangle 62"/>
                <p:cNvSpPr>
                  <a:spLocks noChangeArrowheads="1"/>
                </p:cNvSpPr>
                <p:nvPr/>
              </p:nvSpPr>
              <p:spPr bwMode="auto">
                <a:xfrm>
                  <a:off x="2690" y="2654"/>
                  <a:ext cx="52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Bunchlength</a:t>
                  </a:r>
                  <a:endParaRPr lang="en-US" dirty="0"/>
                </a:p>
              </p:txBody>
            </p:sp>
            <p:sp>
              <p:nvSpPr>
                <p:cNvPr id="65" name="Rectangle 63"/>
                <p:cNvSpPr>
                  <a:spLocks noChangeArrowheads="1"/>
                </p:cNvSpPr>
                <p:nvPr/>
              </p:nvSpPr>
              <p:spPr bwMode="auto">
                <a:xfrm>
                  <a:off x="2873" y="2770"/>
                  <a:ext cx="282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Cavity</a:t>
                  </a:r>
                  <a:endParaRPr lang="en-US" dirty="0"/>
                </a:p>
              </p:txBody>
            </p:sp>
            <p:sp>
              <p:nvSpPr>
                <p:cNvPr id="66" name="Rectangle 64"/>
                <p:cNvSpPr>
                  <a:spLocks noChangeArrowheads="1"/>
                </p:cNvSpPr>
                <p:nvPr/>
              </p:nvSpPr>
              <p:spPr bwMode="auto">
                <a:xfrm>
                  <a:off x="3143" y="2250"/>
                  <a:ext cx="331" cy="1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Cryounit</a:t>
                  </a:r>
                  <a:endParaRPr lang="en-US" dirty="0"/>
                </a:p>
              </p:txBody>
            </p:sp>
            <p:sp>
              <p:nvSpPr>
                <p:cNvPr id="67" name="Rectangle 65"/>
                <p:cNvSpPr>
                  <a:spLocks noChangeArrowheads="1"/>
                </p:cNvSpPr>
                <p:nvPr/>
              </p:nvSpPr>
              <p:spPr bwMode="auto">
                <a:xfrm>
                  <a:off x="3815" y="2250"/>
                  <a:ext cx="554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Cryomodules</a:t>
                  </a:r>
                  <a:endParaRPr lang="en-US" dirty="0"/>
                </a:p>
              </p:txBody>
            </p:sp>
            <p:sp>
              <p:nvSpPr>
                <p:cNvPr id="68" name="Rectangle 66"/>
                <p:cNvSpPr>
                  <a:spLocks noChangeArrowheads="1"/>
                </p:cNvSpPr>
                <p:nvPr/>
              </p:nvSpPr>
              <p:spPr bwMode="auto">
                <a:xfrm>
                  <a:off x="4662" y="1912"/>
                  <a:ext cx="488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Synchrotron </a:t>
                  </a:r>
                  <a:endParaRPr lang="en-US" sz="1100" b="0" dirty="0" smtClean="0">
                    <a:solidFill>
                      <a:srgbClr val="000000"/>
                    </a:solidFill>
                    <a:latin typeface="Helvetica" pitchFamily="34" charset="0"/>
                  </a:endParaRPr>
                </a:p>
                <a:p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Light </a:t>
                  </a:r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Monitor</a:t>
                  </a:r>
                  <a:endParaRPr lang="en-US" dirty="0"/>
                </a:p>
              </p:txBody>
            </p:sp>
            <p:sp>
              <p:nvSpPr>
                <p:cNvPr id="69" name="Rectangle 67"/>
                <p:cNvSpPr>
                  <a:spLocks noChangeArrowheads="1"/>
                </p:cNvSpPr>
                <p:nvPr/>
              </p:nvSpPr>
              <p:spPr bwMode="auto">
                <a:xfrm>
                  <a:off x="2637" y="3120"/>
                  <a:ext cx="661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/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100/500 </a:t>
                  </a:r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keV </a:t>
                  </a:r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Mott</a:t>
                  </a:r>
                </a:p>
                <a:p>
                  <a:pPr algn="ctr"/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Polarimeter</a:t>
                  </a:r>
                  <a:endParaRPr lang="en-US" dirty="0"/>
                </a:p>
              </p:txBody>
            </p:sp>
            <p:sp>
              <p:nvSpPr>
                <p:cNvPr id="70" name="Rectangle 68"/>
                <p:cNvSpPr>
                  <a:spLocks noChangeArrowheads="1"/>
                </p:cNvSpPr>
                <p:nvPr/>
              </p:nvSpPr>
              <p:spPr bwMode="auto">
                <a:xfrm>
                  <a:off x="3544" y="1942"/>
                  <a:ext cx="430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5 MeV </a:t>
                  </a:r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Mott</a:t>
                  </a:r>
                </a:p>
                <a:p>
                  <a:r>
                    <a:rPr lang="en-US" sz="110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Polarimeter</a:t>
                  </a:r>
                  <a:endParaRPr lang="en-US" dirty="0"/>
                </a:p>
              </p:txBody>
            </p:sp>
            <p:sp>
              <p:nvSpPr>
                <p:cNvPr id="71" name="Rectangle 69"/>
                <p:cNvSpPr>
                  <a:spLocks noChangeArrowheads="1"/>
                </p:cNvSpPr>
                <p:nvPr/>
              </p:nvSpPr>
              <p:spPr bwMode="auto">
                <a:xfrm>
                  <a:off x="4723" y="2638"/>
                  <a:ext cx="706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Injection Chicane</a:t>
                  </a:r>
                  <a:endParaRPr lang="en-US" dirty="0"/>
                </a:p>
              </p:txBody>
            </p:sp>
            <p:sp>
              <p:nvSpPr>
                <p:cNvPr id="72" name="Rectangle 70"/>
                <p:cNvSpPr>
                  <a:spLocks noChangeArrowheads="1"/>
                </p:cNvSpPr>
                <p:nvPr/>
              </p:nvSpPr>
              <p:spPr bwMode="auto">
                <a:xfrm>
                  <a:off x="4343" y="3120"/>
                  <a:ext cx="563" cy="1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45 MeV Dump</a:t>
                  </a:r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/</a:t>
                  </a:r>
                </a:p>
                <a:p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Spectrometer</a:t>
                  </a:r>
                  <a:endParaRPr lang="en-US" dirty="0"/>
                </a:p>
              </p:txBody>
            </p:sp>
            <p:sp>
              <p:nvSpPr>
                <p:cNvPr id="73" name="Rectangle 71"/>
                <p:cNvSpPr>
                  <a:spLocks noChangeArrowheads="1"/>
                </p:cNvSpPr>
                <p:nvPr/>
              </p:nvSpPr>
              <p:spPr bwMode="auto">
                <a:xfrm rot="16200000">
                  <a:off x="860" y="2857"/>
                  <a:ext cx="396" cy="1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 smtClean="0">
                      <a:solidFill>
                        <a:srgbClr val="000000"/>
                      </a:solidFill>
                      <a:latin typeface="Helvetica" pitchFamily="34" charset="0"/>
                    </a:rPr>
                    <a:t>PreBuncher</a:t>
                  </a:r>
                  <a:endParaRPr lang="en-US" dirty="0"/>
                </a:p>
              </p:txBody>
            </p:sp>
            <p:sp>
              <p:nvSpPr>
                <p:cNvPr id="74" name="Rectangle 72"/>
                <p:cNvSpPr>
                  <a:spLocks noChangeArrowheads="1"/>
                </p:cNvSpPr>
                <p:nvPr/>
              </p:nvSpPr>
              <p:spPr bwMode="auto">
                <a:xfrm>
                  <a:off x="203" y="2432"/>
                  <a:ext cx="298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Gun#2</a:t>
                  </a:r>
                  <a:endParaRPr lang="en-US" dirty="0"/>
                </a:p>
              </p:txBody>
            </p:sp>
            <p:sp>
              <p:nvSpPr>
                <p:cNvPr id="75" name="Rectangle 73"/>
                <p:cNvSpPr>
                  <a:spLocks noChangeArrowheads="1"/>
                </p:cNvSpPr>
                <p:nvPr/>
              </p:nvSpPr>
              <p:spPr bwMode="auto">
                <a:xfrm>
                  <a:off x="221" y="3048"/>
                  <a:ext cx="298" cy="1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1100" b="0" dirty="0">
                      <a:solidFill>
                        <a:srgbClr val="000000"/>
                      </a:solidFill>
                      <a:latin typeface="Helvetica" pitchFamily="34" charset="0"/>
                    </a:rPr>
                    <a:t>Gun#3</a:t>
                  </a:r>
                  <a:endParaRPr lang="en-US" dirty="0"/>
                </a:p>
              </p:txBody>
            </p:sp>
            <p:sp>
              <p:nvSpPr>
                <p:cNvPr id="76" name="Line 74"/>
                <p:cNvSpPr>
                  <a:spLocks noChangeShapeType="1"/>
                </p:cNvSpPr>
                <p:nvPr/>
              </p:nvSpPr>
              <p:spPr bwMode="auto">
                <a:xfrm>
                  <a:off x="2529" y="2608"/>
                  <a:ext cx="422" cy="422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7" name="Freeform 75"/>
                <p:cNvSpPr>
                  <a:spLocks/>
                </p:cNvSpPr>
                <p:nvPr/>
              </p:nvSpPr>
              <p:spPr bwMode="auto">
                <a:xfrm>
                  <a:off x="2879" y="2954"/>
                  <a:ext cx="112" cy="110"/>
                </a:xfrm>
                <a:custGeom>
                  <a:avLst/>
                  <a:gdLst>
                    <a:gd name="T0" fmla="*/ 112 w 112"/>
                    <a:gd name="T1" fmla="*/ 60 h 110"/>
                    <a:gd name="T2" fmla="*/ 68 w 112"/>
                    <a:gd name="T3" fmla="*/ 110 h 110"/>
                    <a:gd name="T4" fmla="*/ 0 w 112"/>
                    <a:gd name="T5" fmla="*/ 48 h 110"/>
                    <a:gd name="T6" fmla="*/ 44 w 112"/>
                    <a:gd name="T7" fmla="*/ 0 h 110"/>
                    <a:gd name="T8" fmla="*/ 112 w 112"/>
                    <a:gd name="T9" fmla="*/ 60 h 11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2"/>
                    <a:gd name="T16" fmla="*/ 0 h 110"/>
                    <a:gd name="T17" fmla="*/ 112 w 112"/>
                    <a:gd name="T18" fmla="*/ 110 h 11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2" h="110">
                      <a:moveTo>
                        <a:pt x="112" y="60"/>
                      </a:moveTo>
                      <a:lnTo>
                        <a:pt x="68" y="110"/>
                      </a:lnTo>
                      <a:lnTo>
                        <a:pt x="0" y="48"/>
                      </a:lnTo>
                      <a:lnTo>
                        <a:pt x="44" y="0"/>
                      </a:lnTo>
                      <a:lnTo>
                        <a:pt x="112" y="6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8" name="Line 76"/>
                <p:cNvSpPr>
                  <a:spLocks noChangeShapeType="1"/>
                </p:cNvSpPr>
                <p:nvPr/>
              </p:nvSpPr>
              <p:spPr bwMode="auto">
                <a:xfrm flipV="1">
                  <a:off x="3391" y="2180"/>
                  <a:ext cx="422" cy="422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79" name="Freeform 77"/>
                <p:cNvSpPr>
                  <a:spLocks/>
                </p:cNvSpPr>
                <p:nvPr/>
              </p:nvSpPr>
              <p:spPr bwMode="auto">
                <a:xfrm>
                  <a:off x="3687" y="2134"/>
                  <a:ext cx="176" cy="174"/>
                </a:xfrm>
                <a:custGeom>
                  <a:avLst/>
                  <a:gdLst>
                    <a:gd name="T0" fmla="*/ 176 w 176"/>
                    <a:gd name="T1" fmla="*/ 78 h 174"/>
                    <a:gd name="T2" fmla="*/ 106 w 176"/>
                    <a:gd name="T3" fmla="*/ 0 h 174"/>
                    <a:gd name="T4" fmla="*/ 0 w 176"/>
                    <a:gd name="T5" fmla="*/ 98 h 174"/>
                    <a:gd name="T6" fmla="*/ 70 w 176"/>
                    <a:gd name="T7" fmla="*/ 174 h 174"/>
                    <a:gd name="T8" fmla="*/ 176 w 176"/>
                    <a:gd name="T9" fmla="*/ 78 h 17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6"/>
                    <a:gd name="T16" fmla="*/ 0 h 174"/>
                    <a:gd name="T17" fmla="*/ 176 w 176"/>
                    <a:gd name="T18" fmla="*/ 174 h 17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6" h="174">
                      <a:moveTo>
                        <a:pt x="176" y="78"/>
                      </a:moveTo>
                      <a:lnTo>
                        <a:pt x="106" y="0"/>
                      </a:lnTo>
                      <a:lnTo>
                        <a:pt x="0" y="98"/>
                      </a:lnTo>
                      <a:lnTo>
                        <a:pt x="70" y="174"/>
                      </a:lnTo>
                      <a:lnTo>
                        <a:pt x="176" y="78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0" name="Line 78"/>
                <p:cNvSpPr>
                  <a:spLocks noChangeShapeType="1"/>
                </p:cNvSpPr>
                <p:nvPr/>
              </p:nvSpPr>
              <p:spPr bwMode="auto">
                <a:xfrm>
                  <a:off x="4539" y="2608"/>
                  <a:ext cx="422" cy="422"/>
                </a:xfrm>
                <a:prstGeom prst="line">
                  <a:avLst/>
                </a:prstGeom>
                <a:noFill/>
                <a:ln w="8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1" name="Freeform 79"/>
                <p:cNvSpPr>
                  <a:spLocks/>
                </p:cNvSpPr>
                <p:nvPr/>
              </p:nvSpPr>
              <p:spPr bwMode="auto">
                <a:xfrm>
                  <a:off x="4823" y="2878"/>
                  <a:ext cx="230" cy="228"/>
                </a:xfrm>
                <a:custGeom>
                  <a:avLst/>
                  <a:gdLst>
                    <a:gd name="T0" fmla="*/ 230 w 230"/>
                    <a:gd name="T1" fmla="*/ 128 h 228"/>
                    <a:gd name="T2" fmla="*/ 140 w 230"/>
                    <a:gd name="T3" fmla="*/ 228 h 228"/>
                    <a:gd name="T4" fmla="*/ 0 w 230"/>
                    <a:gd name="T5" fmla="*/ 100 h 228"/>
                    <a:gd name="T6" fmla="*/ 90 w 230"/>
                    <a:gd name="T7" fmla="*/ 0 h 228"/>
                    <a:gd name="T8" fmla="*/ 230 w 230"/>
                    <a:gd name="T9" fmla="*/ 128 h 2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0"/>
                    <a:gd name="T16" fmla="*/ 0 h 228"/>
                    <a:gd name="T17" fmla="*/ 230 w 230"/>
                    <a:gd name="T18" fmla="*/ 228 h 22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0" h="228">
                      <a:moveTo>
                        <a:pt x="230" y="128"/>
                      </a:moveTo>
                      <a:lnTo>
                        <a:pt x="140" y="228"/>
                      </a:lnTo>
                      <a:lnTo>
                        <a:pt x="0" y="100"/>
                      </a:lnTo>
                      <a:lnTo>
                        <a:pt x="90" y="0"/>
                      </a:lnTo>
                      <a:lnTo>
                        <a:pt x="230" y="128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82" name="Rectangle 80"/>
                <p:cNvSpPr>
                  <a:spLocks noChangeArrowheads="1"/>
                </p:cNvSpPr>
                <p:nvPr/>
              </p:nvSpPr>
              <p:spPr bwMode="auto">
                <a:xfrm>
                  <a:off x="2747" y="2536"/>
                  <a:ext cx="80" cy="114"/>
                </a:xfrm>
                <a:prstGeom prst="rect">
                  <a:avLst/>
                </a:prstGeom>
                <a:solidFill>
                  <a:srgbClr val="81178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6" name="Rectangle 80"/>
              <p:cNvSpPr>
                <a:spLocks noChangeArrowheads="1"/>
              </p:cNvSpPr>
              <p:nvPr/>
            </p:nvSpPr>
            <p:spPr bwMode="auto">
              <a:xfrm>
                <a:off x="1265238" y="3466295"/>
                <a:ext cx="127000" cy="180975"/>
              </a:xfrm>
              <a:prstGeom prst="rect">
                <a:avLst/>
              </a:prstGeom>
              <a:solidFill>
                <a:srgbClr val="C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7" name="Rectangle 58"/>
              <p:cNvSpPr>
                <a:spLocks noChangeArrowheads="1"/>
              </p:cNvSpPr>
              <p:nvPr/>
            </p:nvSpPr>
            <p:spPr bwMode="auto">
              <a:xfrm rot="16200000">
                <a:off x="787678" y="3793435"/>
                <a:ext cx="1039255" cy="169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en-US" sz="1100" dirty="0" smtClean="0">
                    <a:solidFill>
                      <a:srgbClr val="000000"/>
                    </a:solidFill>
                    <a:latin typeface="Helvetica" pitchFamily="34" charset="0"/>
                  </a:rPr>
                  <a:t>V-W</a:t>
                </a:r>
                <a:r>
                  <a:rPr lang="en-US" sz="1100" b="0" dirty="0" smtClean="0">
                    <a:solidFill>
                      <a:srgbClr val="000000"/>
                    </a:solidFill>
                    <a:latin typeface="Helvetica" pitchFamily="34" charset="0"/>
                  </a:rPr>
                  <a:t>ien </a:t>
                </a:r>
                <a:r>
                  <a:rPr lang="en-US" sz="1100" b="0" dirty="0">
                    <a:solidFill>
                      <a:srgbClr val="000000"/>
                    </a:solidFill>
                    <a:latin typeface="Helvetica" pitchFamily="34" charset="0"/>
                  </a:rPr>
                  <a:t>Filter</a:t>
                </a:r>
              </a:p>
            </p:txBody>
          </p:sp>
        </p:grpSp>
        <p:sp>
          <p:nvSpPr>
            <p:cNvPr id="83" name="Rectangle 80"/>
            <p:cNvSpPr>
              <a:spLocks noChangeArrowheads="1"/>
            </p:cNvSpPr>
            <p:nvPr/>
          </p:nvSpPr>
          <p:spPr bwMode="auto">
            <a:xfrm>
              <a:off x="1958975" y="3423140"/>
              <a:ext cx="127000" cy="181004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4" name="Rectangle 58"/>
            <p:cNvSpPr>
              <a:spLocks noChangeArrowheads="1"/>
            </p:cNvSpPr>
            <p:nvPr/>
          </p:nvSpPr>
          <p:spPr bwMode="auto">
            <a:xfrm rot="16200000">
              <a:off x="1509617" y="3802951"/>
              <a:ext cx="1039420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Helvetica" pitchFamily="34" charset="0"/>
                </a:rPr>
                <a:t>H</a:t>
              </a:r>
              <a:r>
                <a:rPr lang="en-US" sz="1100" dirty="0" smtClean="0">
                  <a:solidFill>
                    <a:srgbClr val="000000"/>
                  </a:solidFill>
                  <a:latin typeface="Helvetica" pitchFamily="34" charset="0"/>
                </a:rPr>
                <a:t>-W</a:t>
              </a:r>
              <a:r>
                <a:rPr lang="en-US" sz="1100" b="0" dirty="0" smtClean="0">
                  <a:solidFill>
                    <a:srgbClr val="000000"/>
                  </a:solidFill>
                  <a:latin typeface="Helvetica" pitchFamily="34" charset="0"/>
                </a:rPr>
                <a:t>ien </a:t>
              </a:r>
              <a:r>
                <a:rPr lang="en-US" sz="1100" b="0" dirty="0">
                  <a:solidFill>
                    <a:srgbClr val="000000"/>
                  </a:solidFill>
                  <a:latin typeface="Helvetica" pitchFamily="34" charset="0"/>
                </a:rPr>
                <a:t>Filter</a:t>
              </a:r>
            </a:p>
          </p:txBody>
        </p:sp>
        <p:sp>
          <p:nvSpPr>
            <p:cNvPr id="85" name="Rectangle 8"/>
            <p:cNvSpPr>
              <a:spLocks noChangeArrowheads="1"/>
            </p:cNvSpPr>
            <p:nvPr/>
          </p:nvSpPr>
          <p:spPr bwMode="auto">
            <a:xfrm>
              <a:off x="1731963" y="3080030"/>
              <a:ext cx="610745" cy="169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dirty="0" smtClean="0">
                  <a:solidFill>
                    <a:srgbClr val="000000"/>
                  </a:solidFill>
                  <a:latin typeface="Helvetica" pitchFamily="34" charset="0"/>
                </a:rPr>
                <a:t>Apertures</a:t>
              </a:r>
              <a:endParaRPr lang="en-US" dirty="0"/>
            </a:p>
          </p:txBody>
        </p:sp>
      </p:grpSp>
      <p:sp>
        <p:nvSpPr>
          <p:cNvPr id="95" name="Title 1"/>
          <p:cNvSpPr txBox="1">
            <a:spLocks/>
          </p:cNvSpPr>
          <p:nvPr/>
        </p:nvSpPr>
        <p:spPr bwMode="auto">
          <a:xfrm>
            <a:off x="64269" y="0"/>
            <a:ext cx="6321079" cy="641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 smtClean="0">
                <a:latin typeface="+mj-lt"/>
                <a:ea typeface="+mj-ea"/>
                <a:cs typeface="+mj-cs"/>
              </a:rPr>
              <a:t>Polarized </a:t>
            </a:r>
            <a:r>
              <a:rPr lang="en-US" sz="3600" b="1" kern="0" dirty="0" err="1" smtClean="0">
                <a:latin typeface="+mj-lt"/>
                <a:ea typeface="+mj-ea"/>
                <a:cs typeface="+mj-cs"/>
              </a:rPr>
              <a:t>Photoinjector</a:t>
            </a:r>
            <a:endParaRPr lang="en-US" sz="3600" b="1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8" name="Rounded Rectangular Callout 97"/>
          <p:cNvSpPr/>
          <p:nvPr/>
        </p:nvSpPr>
        <p:spPr bwMode="auto">
          <a:xfrm>
            <a:off x="354097" y="641692"/>
            <a:ext cx="1800911" cy="1451955"/>
          </a:xfrm>
          <a:prstGeom prst="wedgeRoundRectCallout">
            <a:avLst>
              <a:gd name="adj1" fmla="val -41683"/>
              <a:gd name="adj2" fmla="val 84726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Polarized Electron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Source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/>
              <a:t>(130 kV)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9" name="Rounded Rectangular Callout 98"/>
          <p:cNvSpPr/>
          <p:nvPr/>
        </p:nvSpPr>
        <p:spPr bwMode="auto">
          <a:xfrm>
            <a:off x="769379" y="5165180"/>
            <a:ext cx="2013335" cy="856201"/>
          </a:xfrm>
          <a:prstGeom prst="wedgeRoundRectCallout">
            <a:avLst>
              <a:gd name="adj1" fmla="val -19435"/>
              <a:gd name="adj2" fmla="val -107818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Electron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Spin </a:t>
            </a:r>
            <a:r>
              <a:rPr lang="en-US" sz="2000" dirty="0" smtClean="0"/>
              <a:t>Manipulation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1" name="Rounded Rectangular Callout 100"/>
          <p:cNvSpPr/>
          <p:nvPr/>
        </p:nvSpPr>
        <p:spPr bwMode="auto">
          <a:xfrm>
            <a:off x="2942979" y="5150144"/>
            <a:ext cx="1986624" cy="1069962"/>
          </a:xfrm>
          <a:prstGeom prst="wedgeRoundRectCallout">
            <a:avLst>
              <a:gd name="adj1" fmla="val -24255"/>
              <a:gd name="adj2" fmla="val -17310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Bunching &amp; Acceleration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500 keV</a:t>
            </a:r>
          </a:p>
        </p:txBody>
      </p:sp>
      <p:sp>
        <p:nvSpPr>
          <p:cNvPr id="102" name="Rounded Rectangular Callout 101"/>
          <p:cNvSpPr/>
          <p:nvPr/>
        </p:nvSpPr>
        <p:spPr bwMode="auto">
          <a:xfrm>
            <a:off x="5268554" y="5266882"/>
            <a:ext cx="1804656" cy="1069962"/>
          </a:xfrm>
          <a:prstGeom prst="wedgeRoundRectCallout">
            <a:avLst>
              <a:gd name="adj1" fmla="val -47438"/>
              <a:gd name="adj2" fmla="val -184057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SRF Acceleration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/>
              <a:t>(&lt;10</a:t>
            </a:r>
            <a:r>
              <a:rPr lang="en-US" sz="2000" dirty="0" smtClean="0"/>
              <a:t> MeV)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3" name="Rounded Rectangular Callout 102"/>
          <p:cNvSpPr/>
          <p:nvPr/>
        </p:nvSpPr>
        <p:spPr bwMode="auto">
          <a:xfrm>
            <a:off x="5522187" y="641692"/>
            <a:ext cx="1986624" cy="1054924"/>
          </a:xfrm>
          <a:prstGeom prst="wedgeRoundRectCallout">
            <a:avLst>
              <a:gd name="adj1" fmla="val 28853"/>
              <a:gd name="adj2" fmla="val 15121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SRF Acceleration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aseline="0" dirty="0" smtClean="0"/>
              <a:t>(&lt;65</a:t>
            </a:r>
            <a:r>
              <a:rPr lang="en-US" sz="2000" dirty="0" smtClean="0"/>
              <a:t> MeV)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4" name="Rounded Rectangular Callout 103"/>
          <p:cNvSpPr/>
          <p:nvPr/>
        </p:nvSpPr>
        <p:spPr bwMode="auto">
          <a:xfrm>
            <a:off x="7508811" y="5266882"/>
            <a:ext cx="1405791" cy="754499"/>
          </a:xfrm>
          <a:prstGeom prst="wedgeRoundRectCallout">
            <a:avLst>
              <a:gd name="adj1" fmla="val 40957"/>
              <a:gd name="adj2" fmla="val -288159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Injection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Chicane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3" name="Rectangle 80"/>
          <p:cNvSpPr>
            <a:spLocks noChangeArrowheads="1"/>
          </p:cNvSpPr>
          <p:nvPr/>
        </p:nvSpPr>
        <p:spPr bwMode="auto">
          <a:xfrm>
            <a:off x="1281351" y="3215313"/>
            <a:ext cx="45719" cy="21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4" name="Rectangle 80"/>
          <p:cNvSpPr>
            <a:spLocks noChangeArrowheads="1"/>
          </p:cNvSpPr>
          <p:nvPr/>
        </p:nvSpPr>
        <p:spPr bwMode="auto">
          <a:xfrm>
            <a:off x="1388032" y="3222851"/>
            <a:ext cx="45719" cy="21484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6" name="Rectangle 71"/>
          <p:cNvSpPr>
            <a:spLocks noChangeArrowheads="1"/>
          </p:cNvSpPr>
          <p:nvPr/>
        </p:nvSpPr>
        <p:spPr bwMode="auto">
          <a:xfrm rot="16200000">
            <a:off x="854985" y="3883566"/>
            <a:ext cx="944169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Helvetica" pitchFamily="34" charset="0"/>
              </a:rPr>
              <a:t>Spin Solenoids</a:t>
            </a:r>
            <a:endParaRPr lang="en-US" dirty="0"/>
          </a:p>
        </p:txBody>
      </p:sp>
      <p:grpSp>
        <p:nvGrpSpPr>
          <p:cNvPr id="108" name="Group 107"/>
          <p:cNvGrpSpPr/>
          <p:nvPr/>
        </p:nvGrpSpPr>
        <p:grpSpPr>
          <a:xfrm>
            <a:off x="2782714" y="641691"/>
            <a:ext cx="1986624" cy="2123199"/>
            <a:chOff x="2782714" y="641691"/>
            <a:chExt cx="1986624" cy="2123199"/>
          </a:xfrm>
        </p:grpSpPr>
        <p:sp>
          <p:nvSpPr>
            <p:cNvPr id="100" name="Rounded Rectangular Callout 99"/>
            <p:cNvSpPr/>
            <p:nvPr/>
          </p:nvSpPr>
          <p:spPr bwMode="auto">
            <a:xfrm>
              <a:off x="2782714" y="641691"/>
              <a:ext cx="1986624" cy="2123199"/>
            </a:xfrm>
            <a:prstGeom prst="wedgeRoundRectCallout">
              <a:avLst>
                <a:gd name="adj1" fmla="val -63083"/>
                <a:gd name="adj2" fmla="val 38549"/>
                <a:gd name="adj3" fmla="val 16667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Synchronous</a:t>
              </a:r>
              <a:r>
                <a:rPr kumimoji="0" lang="en-US" sz="2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</a:rPr>
                <a:t> Photoinjection</a:t>
              </a:r>
            </a:p>
          </p:txBody>
        </p:sp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011" y="1435719"/>
              <a:ext cx="1194180" cy="1280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5" name="TextBox 104"/>
            <p:cNvSpPr txBox="1"/>
            <p:nvPr/>
          </p:nvSpPr>
          <p:spPr>
            <a:xfrm>
              <a:off x="3707579" y="1435719"/>
              <a:ext cx="227043" cy="24622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B</a:t>
              </a:r>
              <a:endParaRPr lang="en-US" sz="1000" b="1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216766" y="2357814"/>
              <a:ext cx="227043" cy="24622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C</a:t>
              </a:r>
              <a:endParaRPr lang="en-US" sz="1000" b="1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178359" y="2359087"/>
              <a:ext cx="227043" cy="246221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A</a:t>
              </a:r>
              <a:endParaRPr lang="en-US" sz="1000" b="1" dirty="0"/>
            </a:p>
          </p:txBody>
        </p:sp>
      </p:grpSp>
      <p:sp>
        <p:nvSpPr>
          <p:cNvPr id="109" name="Slide Number Placeholder 10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</a:t>
            </a:fld>
            <a:endParaRPr lang="en-US" dirty="0"/>
          </a:p>
        </p:txBody>
      </p:sp>
    </p:spTree>
    <p:extLst>
      <p:ext uri="{BB962C8B-B14F-4D97-AF65-F5344CB8AC3E}">
        <p14:creationI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="" xmlns:mv="urn:schemas-microsoft-com:mac:vml" xmlns:mc="http://schemas.openxmlformats.org/markup-compatibility/2006" val="115282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425" y="128057"/>
            <a:ext cx="8211255" cy="873303"/>
          </a:xfrm>
        </p:spPr>
        <p:txBody>
          <a:bodyPr/>
          <a:lstStyle/>
          <a:p>
            <a:pPr algn="ctr"/>
            <a:r>
              <a:rPr lang="en-US" sz="4800" b="0" dirty="0" smtClean="0">
                <a:latin typeface="Calibri" pitchFamily="34" charset="0"/>
              </a:rPr>
              <a:t>The CEBAF 200kV Inverted Gun</a:t>
            </a:r>
            <a:endParaRPr lang="en-US" sz="4800" b="0" dirty="0">
              <a:latin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425" y="5153891"/>
            <a:ext cx="8291245" cy="1417349"/>
          </a:xfrm>
          <a:solidFill>
            <a:schemeClr val="bg1"/>
          </a:solidFill>
        </p:spPr>
        <p:txBody>
          <a:bodyPr/>
          <a:lstStyle/>
          <a:p>
            <a:pPr marL="342900" indent="-342900">
              <a:lnSpc>
                <a:spcPct val="80000"/>
              </a:lnSpc>
            </a:pPr>
            <a:r>
              <a:rPr lang="en-US" sz="3200" dirty="0" smtClean="0">
                <a:latin typeface="Calibri" pitchFamily="34" charset="0"/>
              </a:rPr>
              <a:t>Higher voltage = better beam quality.  </a:t>
            </a:r>
          </a:p>
          <a:p>
            <a:pPr marL="342900" indent="-342900">
              <a:lnSpc>
                <a:spcPct val="80000"/>
              </a:lnSpc>
            </a:pPr>
            <a:r>
              <a:rPr lang="en-US" sz="3200" dirty="0" smtClean="0">
                <a:latin typeface="Calibri" pitchFamily="34" charset="0"/>
              </a:rPr>
              <a:t>The inverted design might be the best way to reach voltages &gt; 350kV</a:t>
            </a:r>
            <a:endParaRPr lang="en-US" sz="3200" dirty="0">
              <a:latin typeface="Calibri" pitchFamily="34" charset="0"/>
            </a:endParaRP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74" y="1099334"/>
            <a:ext cx="5077800" cy="3808349"/>
          </a:xfrm>
          <a:prstGeom prst="rect">
            <a:avLst/>
          </a:prstGeom>
          <a:noFill/>
        </p:spPr>
      </p:pic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562600" y="1600200"/>
            <a:ext cx="3505200" cy="3200400"/>
            <a:chOff x="5257800" y="3505200"/>
            <a:chExt cx="3505200" cy="3200400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5867400" y="5334000"/>
              <a:ext cx="12538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600" dirty="0">
                  <a:solidFill>
                    <a:srgbClr val="F20000"/>
                  </a:solidFill>
                  <a:cs typeface="Arial" pitchFamily="34" charset="0"/>
                </a:rPr>
                <a:t>New design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Trinity 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7082" y="35052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2400" y="228600"/>
            <a:ext cx="4191000" cy="14779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C00000"/>
                </a:solidFill>
                <a:cs typeface="Arial" pitchFamily="34" charset="0"/>
              </a:rPr>
              <a:t>Niobium</a:t>
            </a:r>
            <a:endParaRPr lang="en-US" dirty="0">
              <a:solidFill>
                <a:srgbClr val="C00000"/>
              </a:solidFill>
              <a:cs typeface="Arial" pitchFamily="34" charset="0"/>
            </a:endParaRPr>
          </a:p>
          <a:p>
            <a:pPr marL="120650" indent="-1206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cs typeface="Arial" pitchFamily="34" charset="0"/>
              </a:rPr>
              <a:t>Capable of operation at higher voltage and </a:t>
            </a:r>
            <a:r>
              <a:rPr lang="en-US" dirty="0" smtClean="0">
                <a:solidFill>
                  <a:srgbClr val="C00000"/>
                </a:solidFill>
                <a:cs typeface="Arial" pitchFamily="34" charset="0"/>
              </a:rPr>
              <a:t>gradient?</a:t>
            </a:r>
            <a:endParaRPr lang="en-US" dirty="0">
              <a:solidFill>
                <a:srgbClr val="C00000"/>
              </a:solidFill>
              <a:cs typeface="Arial" pitchFamily="34" charset="0"/>
            </a:endParaRPr>
          </a:p>
          <a:p>
            <a:pPr marL="120650" indent="-1206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C00000"/>
                </a:solidFill>
                <a:cs typeface="Arial" pitchFamily="34" charset="0"/>
              </a:rPr>
              <a:t>Buffer chemical polish (BCP) much easier than diamond-paste-polish</a:t>
            </a:r>
          </a:p>
        </p:txBody>
      </p:sp>
      <p:graphicFrame>
        <p:nvGraphicFramePr>
          <p:cNvPr id="19" name="Chart 18"/>
          <p:cNvGraphicFramePr/>
          <p:nvPr/>
        </p:nvGraphicFramePr>
        <p:xfrm>
          <a:off x="4495800" y="228600"/>
          <a:ext cx="44958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1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905000"/>
            <a:ext cx="2057455" cy="308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2057400" y="4990368"/>
            <a:ext cx="2286000" cy="15697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cs typeface="Arial" pitchFamily="34" charset="0"/>
              </a:rPr>
              <a:t>Replace conventional ceramic insulator with “Inverted” insulator:  no SF6 and no HV breakdown outside chamber</a:t>
            </a:r>
          </a:p>
        </p:txBody>
      </p:sp>
      <p:pic>
        <p:nvPicPr>
          <p:cNvPr id="215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905000"/>
            <a:ext cx="2057400" cy="308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6200" y="4990368"/>
            <a:ext cx="1981105" cy="13235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cs typeface="Arial" pitchFamily="34" charset="0"/>
              </a:rPr>
              <a:t>Conventional geometry: cathode electrode mounted on metal support structure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267200" y="4114800"/>
            <a:ext cx="1717964" cy="7620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7025" name="Picture 1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7284027" y="4910370"/>
            <a:ext cx="1859972" cy="1947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4707082" y="6492874"/>
            <a:ext cx="2133600" cy="365125"/>
          </a:xfrm>
        </p:spPr>
        <p:txBody>
          <a:bodyPr/>
          <a:lstStyle/>
          <a:p>
            <a:fld id="{73E1DE0D-4D77-4509-A3FB-CFDB4AD4A443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14399" y="793366"/>
            <a:ext cx="8795001" cy="5330243"/>
            <a:chOff x="348999" y="715288"/>
            <a:chExt cx="8795001" cy="5330243"/>
          </a:xfrm>
        </p:grpSpPr>
        <p:grpSp>
          <p:nvGrpSpPr>
            <p:cNvPr id="2" name="Group 3"/>
            <p:cNvGrpSpPr/>
            <p:nvPr/>
          </p:nvGrpSpPr>
          <p:grpSpPr>
            <a:xfrm>
              <a:off x="348999" y="808806"/>
              <a:ext cx="4114800" cy="2668995"/>
              <a:chOff x="533401" y="656510"/>
              <a:chExt cx="4114800" cy="2668995"/>
            </a:xfrm>
          </p:grpSpPr>
          <p:graphicFrame>
            <p:nvGraphicFramePr>
              <p:cNvPr id="7" name="Chart 6"/>
              <p:cNvGraphicFramePr/>
              <p:nvPr/>
            </p:nvGraphicFramePr>
            <p:xfrm>
              <a:off x="533401" y="656510"/>
              <a:ext cx="4114800" cy="266899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6" name="TextBox 5"/>
              <p:cNvSpPr txBox="1"/>
              <p:nvPr/>
            </p:nvSpPr>
            <p:spPr>
              <a:xfrm>
                <a:off x="2114105" y="787339"/>
                <a:ext cx="2168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DPP stainless steel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4" name="Group 8"/>
            <p:cNvGrpSpPr/>
            <p:nvPr/>
          </p:nvGrpSpPr>
          <p:grpSpPr>
            <a:xfrm>
              <a:off x="4711900" y="715288"/>
              <a:ext cx="4114800" cy="2743200"/>
              <a:chOff x="4572000" y="457200"/>
              <a:chExt cx="4114800" cy="2743200"/>
            </a:xfrm>
          </p:grpSpPr>
          <p:graphicFrame>
            <p:nvGraphicFramePr>
              <p:cNvPr id="10" name="Chart 9"/>
              <p:cNvGraphicFramePr/>
              <p:nvPr/>
            </p:nvGraphicFramePr>
            <p:xfrm>
              <a:off x="4572000" y="457200"/>
              <a:ext cx="41148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" name="TextBox 10"/>
              <p:cNvSpPr txBox="1"/>
              <p:nvPr/>
            </p:nvSpPr>
            <p:spPr>
              <a:xfrm>
                <a:off x="6214897" y="651054"/>
                <a:ext cx="20826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Fine grain niobium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Group 11"/>
            <p:cNvGrpSpPr/>
            <p:nvPr/>
          </p:nvGrpSpPr>
          <p:grpSpPr>
            <a:xfrm>
              <a:off x="360631" y="3192980"/>
              <a:ext cx="4065896" cy="2717469"/>
              <a:chOff x="533400" y="3352800"/>
              <a:chExt cx="4065896" cy="2717469"/>
            </a:xfrm>
          </p:grpSpPr>
          <p:graphicFrame>
            <p:nvGraphicFramePr>
              <p:cNvPr id="15" name="Chart 14"/>
              <p:cNvGraphicFramePr/>
              <p:nvPr/>
            </p:nvGraphicFramePr>
            <p:xfrm>
              <a:off x="533400" y="3352800"/>
              <a:ext cx="4065896" cy="271746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4" name="TextBox 13"/>
              <p:cNvSpPr txBox="1"/>
              <p:nvPr/>
            </p:nvSpPr>
            <p:spPr>
              <a:xfrm>
                <a:off x="1828800" y="3982998"/>
                <a:ext cx="2223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Large grain niobium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" name="Group 16"/>
            <p:cNvGrpSpPr/>
            <p:nvPr/>
          </p:nvGrpSpPr>
          <p:grpSpPr>
            <a:xfrm>
              <a:off x="4460544" y="3149931"/>
              <a:ext cx="4683456" cy="2895600"/>
              <a:chOff x="4287672" y="3111335"/>
              <a:chExt cx="4683456" cy="2895600"/>
            </a:xfrm>
          </p:grpSpPr>
          <p:graphicFrame>
            <p:nvGraphicFramePr>
              <p:cNvPr id="20" name="Chart 19"/>
              <p:cNvGraphicFramePr/>
              <p:nvPr/>
            </p:nvGraphicFramePr>
            <p:xfrm>
              <a:off x="4287672" y="3111335"/>
              <a:ext cx="4683456" cy="28956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9" name="TextBox 16"/>
              <p:cNvSpPr txBox="1"/>
              <p:nvPr/>
            </p:nvSpPr>
            <p:spPr>
              <a:xfrm>
                <a:off x="6179127" y="3784582"/>
                <a:ext cx="2428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Single crystal niobium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2" name="Title 1"/>
          <p:cNvSpPr txBox="1">
            <a:spLocks/>
          </p:cNvSpPr>
          <p:nvPr/>
        </p:nvSpPr>
        <p:spPr bwMode="auto">
          <a:xfrm>
            <a:off x="141905" y="0"/>
            <a:ext cx="8316295" cy="71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Field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Emission from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Niobium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56031" y="6123609"/>
            <a:ext cx="5878597" cy="646331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Conventional High Voltage processing: solid data points</a:t>
            </a:r>
          </a:p>
          <a:p>
            <a:pPr algn="ctr"/>
            <a:r>
              <a:rPr lang="en-US" dirty="0" smtClean="0"/>
              <a:t>After Krypton Processing: open data points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1905" y="624140"/>
            <a:ext cx="2732479" cy="369332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Work of M. </a:t>
            </a:r>
            <a:r>
              <a:rPr lang="en-US" dirty="0" err="1" smtClean="0"/>
              <a:t>BastaniNejad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Analysis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24697" y="800482"/>
            <a:ext cx="8310784" cy="5555868"/>
            <a:chOff x="-6151" y="402635"/>
            <a:chExt cx="9575469" cy="6226765"/>
          </a:xfrm>
        </p:grpSpPr>
        <p:pic>
          <p:nvPicPr>
            <p:cNvPr id="4" name="Picture 3"/>
            <p:cNvPicPr/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457200"/>
              <a:ext cx="388620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0" y="457200"/>
              <a:ext cx="3886200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1000" y="3581400"/>
              <a:ext cx="38862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3581400"/>
              <a:ext cx="38862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38175" y="402635"/>
              <a:ext cx="1926726" cy="4139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Stainless steel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391400" y="816566"/>
              <a:ext cx="1808521" cy="4139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Fine grain </a:t>
              </a:r>
              <a:r>
                <a:rPr lang="en-US" dirty="0" err="1" smtClean="0"/>
                <a:t>Nb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6151" y="3657600"/>
              <a:ext cx="1971053" cy="4139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Large grain </a:t>
              </a:r>
              <a:r>
                <a:rPr lang="en-US" dirty="0" err="1" smtClean="0"/>
                <a:t>Nb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7082" y="3864565"/>
              <a:ext cx="2222236" cy="4139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Single-crystal </a:t>
              </a:r>
              <a:r>
                <a:rPr lang="en-US" dirty="0" err="1" smtClean="0"/>
                <a:t>Nb</a:t>
              </a:r>
              <a:endParaRPr lang="en-US" dirty="0"/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32460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7"/>
          <p:cNvGrpSpPr/>
          <p:nvPr/>
        </p:nvGrpSpPr>
        <p:grpSpPr>
          <a:xfrm>
            <a:off x="33471" y="127636"/>
            <a:ext cx="3778210" cy="3230607"/>
            <a:chOff x="33471" y="127636"/>
            <a:chExt cx="3778210" cy="3230607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2348" y="127636"/>
              <a:ext cx="2999333" cy="3230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33471" y="631371"/>
              <a:ext cx="1741714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A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4409938" y="3358243"/>
            <a:ext cx="4413358" cy="3499757"/>
            <a:chOff x="4409938" y="3358243"/>
            <a:chExt cx="4413358" cy="3499757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t="5248" b="3546"/>
            <a:stretch>
              <a:fillRect/>
            </a:stretch>
          </p:blipFill>
          <p:spPr bwMode="auto">
            <a:xfrm>
              <a:off x="4409938" y="3358243"/>
              <a:ext cx="3524789" cy="34997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itle 1"/>
            <p:cNvSpPr txBox="1">
              <a:spLocks/>
            </p:cNvSpPr>
            <p:nvPr/>
          </p:nvSpPr>
          <p:spPr bwMode="auto">
            <a:xfrm>
              <a:off x="7124291" y="3358243"/>
              <a:ext cx="1699005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grpSp>
        <p:nvGrpSpPr>
          <p:cNvPr id="5" name="Group 16"/>
          <p:cNvGrpSpPr/>
          <p:nvPr/>
        </p:nvGrpSpPr>
        <p:grpSpPr>
          <a:xfrm>
            <a:off x="33471" y="3238911"/>
            <a:ext cx="3922152" cy="3016304"/>
            <a:chOff x="33471" y="3238911"/>
            <a:chExt cx="3922152" cy="3016304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04328" y="3238911"/>
              <a:ext cx="3051295" cy="301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itle 1"/>
            <p:cNvSpPr txBox="1">
              <a:spLocks/>
            </p:cNvSpPr>
            <p:nvPr/>
          </p:nvSpPr>
          <p:spPr bwMode="auto">
            <a:xfrm>
              <a:off x="33471" y="3818925"/>
              <a:ext cx="1730829" cy="808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Plan 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3852" y="263436"/>
            <a:ext cx="3010257" cy="289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0959" y="631371"/>
            <a:ext cx="1813660" cy="808806"/>
          </a:xfrm>
        </p:spPr>
        <p:txBody>
          <a:bodyPr/>
          <a:lstStyle/>
          <a:p>
            <a:r>
              <a:rPr lang="en-US" dirty="0" smtClean="0"/>
              <a:t>Plan B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03605" y="44670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Insulator sleeve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 bwMode="auto">
          <a:xfrm rot="16200000" flipH="1">
            <a:off x="5028594" y="491295"/>
            <a:ext cx="250763" cy="9002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058012" y="6324991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hand, but untested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124291" y="6324991"/>
            <a:ext cx="1544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Test this year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 bwMode="auto">
          <a:xfrm rot="16200000" flipH="1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5346107" y="1460727"/>
            <a:ext cx="1798734" cy="175763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7124291" y="1255511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 Improvement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4"/>
          </p:nvPr>
        </p:nvSpPr>
        <p:spPr>
          <a:xfrm>
            <a:off x="6647309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6027" y="89849"/>
            <a:ext cx="4634345" cy="990600"/>
          </a:xfrm>
        </p:spPr>
        <p:txBody>
          <a:bodyPr/>
          <a:lstStyle/>
          <a:p>
            <a:r>
              <a:rPr lang="en-US" dirty="0" smtClean="0"/>
              <a:t>350kV Inverted Gun</a:t>
            </a:r>
            <a:endParaRPr lang="en-US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4298"/>
          <a:stretch>
            <a:fillRect/>
          </a:stretch>
        </p:blipFill>
        <p:spPr bwMode="auto">
          <a:xfrm>
            <a:off x="4357256" y="936708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20"/>
          <p:cNvGrpSpPr>
            <a:grpSpLocks/>
          </p:cNvGrpSpPr>
          <p:nvPr/>
        </p:nvGrpSpPr>
        <p:grpSpPr bwMode="auto">
          <a:xfrm>
            <a:off x="295461" y="1464912"/>
            <a:ext cx="3813113" cy="3403601"/>
            <a:chOff x="5257800" y="3505200"/>
            <a:chExt cx="3505200" cy="3200400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075167" y="5309755"/>
            <a:ext cx="37952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Longer insulator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Spherical electrode</a:t>
            </a:r>
          </a:p>
          <a:p>
            <a:pPr marL="176213" indent="-176213">
              <a:buFont typeface="Wingdings" pitchFamily="2" charset="2"/>
              <a:buChar char="§"/>
            </a:pPr>
            <a:r>
              <a:rPr lang="en-US" dirty="0" smtClean="0"/>
              <a:t>Thin NEG sheet to move ground plane further away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905" y="0"/>
            <a:ext cx="8806886" cy="808806"/>
          </a:xfrm>
        </p:spPr>
        <p:txBody>
          <a:bodyPr/>
          <a:lstStyle/>
          <a:p>
            <a:r>
              <a:rPr lang="en-US" dirty="0" smtClean="0"/>
              <a:t>HV Issues: inside and outside the gun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26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959" y="1027536"/>
            <a:ext cx="7365079" cy="496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61109" y="5990103"/>
            <a:ext cx="81256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Learn to apply high voltage without breakdown, dielectric plug inside insulator,</a:t>
            </a:r>
          </a:p>
          <a:p>
            <a:pPr algn="ctr"/>
            <a:r>
              <a:rPr lang="en-US" dirty="0" smtClean="0"/>
              <a:t>Then address the field emission problems inside the gun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5959" y="1038228"/>
            <a:ext cx="54082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600 kV supply at FEL gun test stand, with SF6 tank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87034" y="2199476"/>
            <a:ext cx="19543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Inverted insulator</a:t>
            </a:r>
            <a:endParaRPr lang="en-US" dirty="0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 bwMode="auto">
          <a:xfrm flipH="1">
            <a:off x="5959011" y="2568808"/>
            <a:ext cx="5214" cy="56481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866130" y="4467043"/>
            <a:ext cx="418576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4.5” long CEBAF insulator</a:t>
            </a:r>
          </a:p>
          <a:p>
            <a:pPr algn="ctr"/>
            <a:r>
              <a:rPr lang="en-US" dirty="0" smtClean="0"/>
              <a:t>reached 470kV before arcing to ground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424809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Polarized Electron Source “Musts”</a:t>
            </a:r>
            <a:endParaRPr lang="en-US" dirty="0"/>
          </a:p>
        </p:txBody>
      </p:sp>
      <p:grpSp>
        <p:nvGrpSpPr>
          <p:cNvPr id="2" name="Group 15"/>
          <p:cNvGrpSpPr/>
          <p:nvPr/>
        </p:nvGrpSpPr>
        <p:grpSpPr>
          <a:xfrm>
            <a:off x="3183637" y="993785"/>
            <a:ext cx="2826415" cy="4724489"/>
            <a:chOff x="3199408" y="1066800"/>
            <a:chExt cx="2826415" cy="472448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3318009" y="2999034"/>
              <a:ext cx="2589212" cy="279225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199408" y="1980530"/>
              <a:ext cx="282641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28600" indent="-22860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C50B26"/>
                  </a:solidFill>
                  <a:latin typeface="Arial" charset="0"/>
                </a:rPr>
                <a:t>“Headroom”</a:t>
              </a:r>
            </a:p>
            <a:p>
              <a:pPr marL="228600" indent="-22860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C50B26"/>
                  </a:solidFill>
                  <a:latin typeface="Arial" charset="0"/>
                </a:rPr>
                <a:t>Suitable pulse structure</a:t>
              </a:r>
            </a:p>
            <a:p>
              <a:pPr marL="228600" indent="-22860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C50B26"/>
                  </a:solidFill>
                  <a:latin typeface="Arial" charset="0"/>
                </a:rPr>
                <a:t>Low jitter </a:t>
              </a:r>
              <a:endParaRPr lang="en-US" sz="1800" dirty="0">
                <a:solidFill>
                  <a:srgbClr val="C50B26"/>
                </a:solidFill>
                <a:latin typeface="Arial" charset="0"/>
              </a:endParaRP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4134760" y="1066800"/>
              <a:ext cx="95571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034ABD"/>
                  </a:solidFill>
                  <a:latin typeface="Arial" charset="0"/>
                </a:rPr>
                <a:t>Good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034ABD"/>
                  </a:solidFill>
                  <a:latin typeface="Arial" charset="0"/>
                </a:rPr>
                <a:t>Laser</a:t>
              </a:r>
              <a:endParaRPr lang="en-US" sz="2400" dirty="0">
                <a:solidFill>
                  <a:srgbClr val="034ABD"/>
                </a:solidFill>
                <a:latin typeface="Arial" charset="0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6047509" y="993785"/>
            <a:ext cx="2971800" cy="4114800"/>
            <a:chOff x="228600" y="1066800"/>
            <a:chExt cx="2971800" cy="4114800"/>
          </a:xfrm>
        </p:grpSpPr>
        <p:sp>
          <p:nvSpPr>
            <p:cNvPr id="20" name="Text Box 100"/>
            <p:cNvSpPr txBox="1">
              <a:spLocks noChangeArrowheads="1"/>
            </p:cNvSpPr>
            <p:nvPr/>
          </p:nvSpPr>
          <p:spPr bwMode="auto">
            <a:xfrm>
              <a:off x="671587" y="1066800"/>
              <a:ext cx="208582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034ABD"/>
                  </a:solidFill>
                  <a:latin typeface="Arial" charset="0"/>
                </a:rPr>
                <a:t>Good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smtClean="0">
                  <a:solidFill>
                    <a:srgbClr val="034ABD"/>
                  </a:solidFill>
                  <a:latin typeface="Arial" charset="0"/>
                </a:rPr>
                <a:t>Photocathode</a:t>
              </a:r>
              <a:endParaRPr lang="en-US" sz="2400" dirty="0">
                <a:solidFill>
                  <a:srgbClr val="034ABD"/>
                </a:solidFill>
                <a:latin typeface="Arial" charset="0"/>
              </a:endParaRPr>
            </a:p>
          </p:txBody>
        </p:sp>
        <p:sp>
          <p:nvSpPr>
            <p:cNvPr id="21" name="Text Box 72"/>
            <p:cNvSpPr txBox="1">
              <a:spLocks noChangeArrowheads="1"/>
            </p:cNvSpPr>
            <p:nvPr/>
          </p:nvSpPr>
          <p:spPr bwMode="auto">
            <a:xfrm>
              <a:off x="228600" y="1980530"/>
              <a:ext cx="29718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28600" indent="-22860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dirty="0" smtClean="0">
                  <a:solidFill>
                    <a:srgbClr val="C50B26"/>
                  </a:solidFill>
                  <a:latin typeface="Arial" charset="0"/>
                </a:rPr>
                <a:t>High Polarization</a:t>
              </a:r>
            </a:p>
            <a:p>
              <a:pPr marL="228600" indent="-228600" defTabSz="457200">
                <a:buFont typeface="Wingdings" pitchFamily="2" charset="2"/>
                <a:buChar char="Ø"/>
              </a:pPr>
              <a:r>
                <a:rPr lang="en-US" dirty="0" smtClean="0">
                  <a:solidFill>
                    <a:srgbClr val="C50B26"/>
                  </a:solidFill>
                  <a:latin typeface="Arial" charset="0"/>
                </a:rPr>
                <a:t>Many electrons/photon</a:t>
              </a:r>
            </a:p>
            <a:p>
              <a:pPr marL="228600" indent="-22860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1800" dirty="0" smtClean="0">
                  <a:solidFill>
                    <a:srgbClr val="C50B26"/>
                  </a:solidFill>
                  <a:latin typeface="Arial" charset="0"/>
                </a:rPr>
                <a:t>Fast response time</a:t>
              </a:r>
            </a:p>
            <a:p>
              <a:pPr marL="228600" indent="-22860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dirty="0" smtClean="0">
                  <a:solidFill>
                    <a:srgbClr val="C50B26"/>
                  </a:solidFill>
                  <a:latin typeface="Arial" charset="0"/>
                </a:rPr>
                <a:t>Long lifetime</a:t>
              </a:r>
              <a:endParaRPr lang="en-US" sz="1800" dirty="0">
                <a:solidFill>
                  <a:srgbClr val="C50B26"/>
                </a:solidFill>
                <a:latin typeface="Arial" charset="0"/>
              </a:endParaRPr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786" y="3429000"/>
              <a:ext cx="1865429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="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118601" y="993785"/>
            <a:ext cx="3065036" cy="4231010"/>
            <a:chOff x="118601" y="993785"/>
            <a:chExt cx="3065036" cy="4231010"/>
          </a:xfrm>
        </p:grpSpPr>
        <p:grpSp>
          <p:nvGrpSpPr>
            <p:cNvPr id="3" name="Group 16"/>
            <p:cNvGrpSpPr/>
            <p:nvPr/>
          </p:nvGrpSpPr>
          <p:grpSpPr>
            <a:xfrm>
              <a:off x="470781" y="993785"/>
              <a:ext cx="2262158" cy="1837819"/>
              <a:chOff x="6280641" y="1066711"/>
              <a:chExt cx="2262158" cy="1837819"/>
            </a:xfrm>
          </p:grpSpPr>
          <p:sp>
            <p:nvSpPr>
              <p:cNvPr id="458850" name="Text Box 98"/>
              <p:cNvSpPr txBox="1">
                <a:spLocks noChangeArrowheads="1"/>
              </p:cNvSpPr>
              <p:nvPr/>
            </p:nvSpPr>
            <p:spPr bwMode="auto">
              <a:xfrm>
                <a:off x="6280641" y="1981200"/>
                <a:ext cx="2262158" cy="923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228600" indent="-228600" defTabSz="457200" fontAlgn="auto"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sz="1800" dirty="0" smtClean="0">
                    <a:solidFill>
                      <a:srgbClr val="C50B26"/>
                    </a:solidFill>
                    <a:latin typeface="Arial" charset="0"/>
                  </a:rPr>
                  <a:t>Ultrahigh vacuum</a:t>
                </a:r>
              </a:p>
              <a:p>
                <a:pPr marL="228600" indent="-228600" defTabSz="457200" fontAlgn="auto"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sz="1800" dirty="0" smtClean="0">
                    <a:solidFill>
                      <a:srgbClr val="C50B26"/>
                    </a:solidFill>
                    <a:latin typeface="Arial" charset="0"/>
                  </a:rPr>
                  <a:t>No </a:t>
                </a:r>
                <a:r>
                  <a:rPr lang="en-US" dirty="0" smtClean="0">
                    <a:solidFill>
                      <a:srgbClr val="C50B26"/>
                    </a:solidFill>
                    <a:latin typeface="Arial" charset="0"/>
                  </a:rPr>
                  <a:t>f</a:t>
                </a:r>
                <a:r>
                  <a:rPr lang="en-US" sz="1800" dirty="0" smtClean="0">
                    <a:solidFill>
                      <a:srgbClr val="C50B26"/>
                    </a:solidFill>
                    <a:latin typeface="Arial" charset="0"/>
                  </a:rPr>
                  <a:t>ield emission</a:t>
                </a:r>
              </a:p>
              <a:p>
                <a:pPr marL="228600" indent="-228600" defTabSz="457200" fontAlgn="auto">
                  <a:spcBef>
                    <a:spcPts val="0"/>
                  </a:spcBef>
                  <a:spcAft>
                    <a:spcPts val="0"/>
                  </a:spcAft>
                  <a:buFont typeface="Wingdings" pitchFamily="2" charset="2"/>
                  <a:buChar char="Ø"/>
                </a:pPr>
                <a:r>
                  <a:rPr lang="en-US" sz="1800" dirty="0" smtClean="0">
                    <a:solidFill>
                      <a:srgbClr val="C50B26"/>
                    </a:solidFill>
                    <a:latin typeface="Arial" charset="0"/>
                  </a:rPr>
                  <a:t>Maintenance</a:t>
                </a:r>
                <a:r>
                  <a:rPr lang="en-US" dirty="0" smtClean="0">
                    <a:solidFill>
                      <a:srgbClr val="C50B26"/>
                    </a:solidFill>
                    <a:latin typeface="Arial" charset="0"/>
                  </a:rPr>
                  <a:t>-free</a:t>
                </a:r>
                <a:endParaRPr lang="en-US" sz="1800" dirty="0" smtClean="0">
                  <a:solidFill>
                    <a:srgbClr val="C50B26"/>
                  </a:solidFill>
                  <a:latin typeface="Arial" charset="0"/>
                </a:endParaRPr>
              </a:p>
            </p:txBody>
          </p:sp>
          <p:sp>
            <p:nvSpPr>
              <p:cNvPr id="458851" name="Text Box 99"/>
              <p:cNvSpPr txBox="1">
                <a:spLocks noChangeArrowheads="1"/>
              </p:cNvSpPr>
              <p:nvPr/>
            </p:nvSpPr>
            <p:spPr bwMode="auto">
              <a:xfrm>
                <a:off x="6420904" y="1066711"/>
                <a:ext cx="1981633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smtClean="0">
                    <a:solidFill>
                      <a:srgbClr val="034ABD"/>
                    </a:solidFill>
                    <a:latin typeface="Arial" charset="0"/>
                  </a:rPr>
                  <a:t>Good</a:t>
                </a:r>
              </a:p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smtClean="0">
                    <a:solidFill>
                      <a:srgbClr val="034ABD"/>
                    </a:solidFill>
                    <a:latin typeface="Arial" charset="0"/>
                  </a:rPr>
                  <a:t>Electron Gun</a:t>
                </a:r>
                <a:endParaRPr lang="en-US" sz="2400" dirty="0">
                  <a:solidFill>
                    <a:srgbClr val="034ABD"/>
                  </a:solidFill>
                  <a:latin typeface="Arial" charset="0"/>
                </a:endParaRPr>
              </a:p>
            </p:txBody>
          </p:sp>
        </p:grpSp>
        <p:pic>
          <p:nvPicPr>
            <p:cNvPr id="15" name="Picture 22" descr="C:\Documents and Settings\poelker\My Documents\My Pictures\inverted gun\DSCF0019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8601" y="2926019"/>
              <a:ext cx="3065036" cy="2298776"/>
            </a:xfrm>
            <a:prstGeom prst="rect">
              <a:avLst/>
            </a:prstGeom>
            <a:noFill/>
          </p:spPr>
        </p:pic>
      </p:grp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good day when…..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92656" y="954279"/>
            <a:ext cx="6096000" cy="4941332"/>
            <a:chOff x="1603780" y="954279"/>
            <a:chExt cx="6096000" cy="4941332"/>
          </a:xfrm>
        </p:grpSpPr>
        <p:pic>
          <p:nvPicPr>
            <p:cNvPr id="3" name="Picture 2" descr="17C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3780" y="954279"/>
              <a:ext cx="6096000" cy="4572000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88574" y="5526279"/>
              <a:ext cx="4925289" cy="369332"/>
              <a:chOff x="2337956" y="5964382"/>
              <a:chExt cx="4925289" cy="36933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60272" y="5964382"/>
                <a:ext cx="1172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24 Hours</a:t>
                </a:r>
                <a:endParaRPr lang="en-US" b="1" dirty="0"/>
              </a:p>
            </p:txBody>
          </p:sp>
          <p:cxnSp>
            <p:nvCxnSpPr>
              <p:cNvPr id="8" name="Straight Arrow Connector 7"/>
              <p:cNvCxnSpPr>
                <a:stCxn id="6" idx="3"/>
              </p:cNvCxnSpPr>
              <p:nvPr/>
            </p:nvCxnSpPr>
            <p:spPr bwMode="auto">
              <a:xfrm flipV="1">
                <a:off x="5432388" y="6130636"/>
                <a:ext cx="1830857" cy="184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>
                <a:stCxn id="6" idx="1"/>
              </p:cNvCxnSpPr>
              <p:nvPr/>
            </p:nvCxnSpPr>
            <p:spPr bwMode="auto">
              <a:xfrm flipH="1">
                <a:off x="2337956" y="6149048"/>
                <a:ext cx="192231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2" name="TextBox 11"/>
          <p:cNvSpPr txBox="1"/>
          <p:nvPr/>
        </p:nvSpPr>
        <p:spPr>
          <a:xfrm>
            <a:off x="7540292" y="1382267"/>
            <a:ext cx="1295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Charge from </a:t>
            </a:r>
            <a:r>
              <a:rPr lang="en-US" b="1" dirty="0" err="1" smtClean="0">
                <a:solidFill>
                  <a:srgbClr val="FF0000"/>
                </a:solidFill>
              </a:rPr>
              <a:t>photogun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905" y="184393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34ABD"/>
                </a:solidFill>
              </a:rPr>
              <a:t>Beam Current</a:t>
            </a:r>
            <a:endParaRPr lang="en-US" b="1" dirty="0">
              <a:solidFill>
                <a:srgbClr val="034ABD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Always Tweaking the Design</a:t>
            </a:r>
            <a:endParaRPr lang="en-US" dirty="0"/>
          </a:p>
        </p:txBody>
      </p:sp>
      <p:pic>
        <p:nvPicPr>
          <p:cNvPr id="4" name="Picture 7" descr="Pict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962400"/>
            <a:ext cx="343802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~1\poelker\LOCALS~1\Temp\\msotw9_temp0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28600" y="914400"/>
            <a:ext cx="2514600" cy="3209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 descr="C:\DOCUME~1\poelker\LOCALS~1\Temp\\msotw9_temp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66800" y="3962400"/>
            <a:ext cx="3242984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M:\inj_group\INV_GUN_2009\photos in tunnel\inv_gun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990600"/>
            <a:ext cx="386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rved Up Arrow 11"/>
          <p:cNvSpPr/>
          <p:nvPr/>
        </p:nvSpPr>
        <p:spPr>
          <a:xfrm>
            <a:off x="2971800" y="2667000"/>
            <a:ext cx="1905000" cy="1066800"/>
          </a:xfrm>
          <a:prstGeom prst="curved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19050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Endless (?) quest for perfection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362200" y="990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648200" y="40386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5257800" y="1066800"/>
            <a:ext cx="381000" cy="381000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0" name="Rectangle 40"/>
          <p:cNvSpPr>
            <a:spLocks noChangeArrowheads="1"/>
          </p:cNvSpPr>
          <p:nvPr/>
        </p:nvSpPr>
        <p:spPr bwMode="auto">
          <a:xfrm>
            <a:off x="2700097" y="138223"/>
            <a:ext cx="6072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dirty="0"/>
              <a:t>Synchronous </a:t>
            </a:r>
            <a:r>
              <a:rPr lang="en-US" sz="3600" dirty="0" err="1"/>
              <a:t>Photoinjection</a:t>
            </a:r>
            <a:endParaRPr lang="en-US" sz="3600" dirty="0"/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2" cstate="print"/>
          <a:srcRect l="8803" r="37940"/>
          <a:stretch>
            <a:fillRect/>
          </a:stretch>
        </p:blipFill>
        <p:spPr bwMode="auto">
          <a:xfrm rot="16200000">
            <a:off x="4010973" y="1724972"/>
            <a:ext cx="1561671" cy="870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902" y="138223"/>
            <a:ext cx="2311100" cy="5800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5"/>
          <p:cNvGrpSpPr/>
          <p:nvPr/>
        </p:nvGrpSpPr>
        <p:grpSpPr>
          <a:xfrm>
            <a:off x="2700099" y="942703"/>
            <a:ext cx="6139101" cy="3032367"/>
            <a:chOff x="2700099" y="942703"/>
            <a:chExt cx="6139101" cy="3032367"/>
          </a:xfrm>
        </p:grpSpPr>
        <p:sp>
          <p:nvSpPr>
            <p:cNvPr id="61467" name="Rectangle 27"/>
            <p:cNvSpPr>
              <a:spLocks noChangeArrowheads="1"/>
            </p:cNvSpPr>
            <p:nvPr/>
          </p:nvSpPr>
          <p:spPr bwMode="auto">
            <a:xfrm>
              <a:off x="3305489" y="942703"/>
              <a:ext cx="553371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000" b="1" dirty="0">
                  <a:solidFill>
                    <a:srgbClr val="00B050"/>
                  </a:solidFill>
                  <a:latin typeface="+mj-lt"/>
                </a:rPr>
                <a:t>A</a:t>
              </a:r>
              <a:r>
                <a:rPr lang="en-US" sz="2000" b="1" dirty="0">
                  <a:solidFill>
                    <a:srgbClr val="33CC33"/>
                  </a:solidFill>
                  <a:latin typeface="+mj-lt"/>
                </a:rPr>
                <a:t>	</a:t>
              </a:r>
              <a:r>
                <a:rPr lang="en-US" sz="2000" b="1" dirty="0" smtClean="0">
                  <a:solidFill>
                    <a:srgbClr val="33CC33"/>
                  </a:solidFill>
                  <a:latin typeface="+mj-lt"/>
                </a:rPr>
                <a:t>      </a:t>
              </a:r>
              <a:r>
                <a:rPr lang="en-US" sz="2000" b="1" dirty="0" smtClean="0">
                  <a:solidFill>
                    <a:srgbClr val="7030A0"/>
                  </a:solidFill>
                  <a:latin typeface="+mj-lt"/>
                </a:rPr>
                <a:t>B</a:t>
              </a:r>
              <a:r>
                <a:rPr lang="en-US" sz="2000" b="1" dirty="0" smtClean="0">
                  <a:latin typeface="+mj-lt"/>
                </a:rPr>
                <a:t>         </a:t>
              </a:r>
              <a:r>
                <a:rPr lang="en-US" sz="2000" b="1" dirty="0" smtClean="0">
                  <a:solidFill>
                    <a:srgbClr val="FF0000"/>
                  </a:solidFill>
                  <a:latin typeface="+mj-lt"/>
                </a:rPr>
                <a:t>C</a:t>
              </a:r>
              <a:r>
                <a:rPr lang="en-US" sz="2000" b="1" dirty="0" smtClean="0">
                  <a:latin typeface="+mj-lt"/>
                </a:rPr>
                <a:t>           </a:t>
              </a:r>
              <a:r>
                <a:rPr lang="en-US" sz="2000" b="1" dirty="0" smtClean="0">
                  <a:solidFill>
                    <a:srgbClr val="00B050"/>
                  </a:solidFill>
                  <a:latin typeface="+mj-lt"/>
                </a:rPr>
                <a:t>A         </a:t>
              </a:r>
              <a:r>
                <a:rPr lang="en-US" sz="2000" b="1" dirty="0" smtClean="0">
                  <a:solidFill>
                    <a:srgbClr val="7030A0"/>
                  </a:solidFill>
                  <a:latin typeface="+mj-lt"/>
                </a:rPr>
                <a:t>B</a:t>
              </a:r>
              <a:r>
                <a:rPr lang="en-US" sz="2000" b="1" dirty="0">
                  <a:latin typeface="+mj-lt"/>
                </a:rPr>
                <a:t>	 </a:t>
              </a:r>
              <a:r>
                <a:rPr lang="en-US" sz="2000" b="1" dirty="0" smtClean="0">
                  <a:latin typeface="+mj-lt"/>
                </a:rPr>
                <a:t>       </a:t>
              </a:r>
              <a:r>
                <a:rPr lang="en-US" sz="2000" b="1" dirty="0" smtClean="0">
                  <a:solidFill>
                    <a:srgbClr val="FF0000"/>
                  </a:solidFill>
                  <a:latin typeface="+mj-lt"/>
                </a:rPr>
                <a:t>C….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1476" name="Text Box 36"/>
            <p:cNvSpPr txBox="1">
              <a:spLocks noChangeArrowheads="1"/>
            </p:cNvSpPr>
            <p:nvPr/>
          </p:nvSpPr>
          <p:spPr bwMode="auto">
            <a:xfrm>
              <a:off x="6812484" y="3517870"/>
              <a:ext cx="171291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dirty="0">
                  <a:solidFill>
                    <a:schemeClr val="tx1"/>
                  </a:solidFill>
                  <a:latin typeface="+mj-lt"/>
                </a:rPr>
                <a:t>1497 MHz </a:t>
              </a:r>
            </a:p>
          </p:txBody>
        </p:sp>
        <p:sp>
          <p:nvSpPr>
            <p:cNvPr id="61477" name="Text Box 37"/>
            <p:cNvSpPr txBox="1">
              <a:spLocks noChangeArrowheads="1"/>
            </p:cNvSpPr>
            <p:nvPr/>
          </p:nvSpPr>
          <p:spPr bwMode="auto">
            <a:xfrm>
              <a:off x="3120090" y="3574960"/>
              <a:ext cx="80855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dirty="0" smtClean="0">
                  <a:solidFill>
                    <a:schemeClr val="tx1"/>
                  </a:solidFill>
                  <a:latin typeface="+mj-lt"/>
                </a:rPr>
                <a:t>111ps</a:t>
              </a:r>
              <a:endParaRPr lang="en-US" sz="20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1444" name="Text Box 4"/>
            <p:cNvSpPr txBox="1">
              <a:spLocks noChangeArrowheads="1"/>
            </p:cNvSpPr>
            <p:nvPr/>
          </p:nvSpPr>
          <p:spPr bwMode="auto">
            <a:xfrm>
              <a:off x="2936826" y="971490"/>
              <a:ext cx="5656262" cy="428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endParaRPr lang="en-US" sz="24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1445" name="Arc 5"/>
            <p:cNvSpPr>
              <a:spLocks/>
            </p:cNvSpPr>
            <p:nvPr/>
          </p:nvSpPr>
          <p:spPr bwMode="auto">
            <a:xfrm>
              <a:off x="3516994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46" name="Arc 6"/>
            <p:cNvSpPr>
              <a:spLocks/>
            </p:cNvSpPr>
            <p:nvPr/>
          </p:nvSpPr>
          <p:spPr bwMode="auto">
            <a:xfrm rot="10800000">
              <a:off x="3728497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47" name="Arc 7"/>
            <p:cNvSpPr>
              <a:spLocks/>
            </p:cNvSpPr>
            <p:nvPr/>
          </p:nvSpPr>
          <p:spPr bwMode="auto">
            <a:xfrm flipV="1">
              <a:off x="3940001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48" name="Arc 8"/>
            <p:cNvSpPr>
              <a:spLocks/>
            </p:cNvSpPr>
            <p:nvPr/>
          </p:nvSpPr>
          <p:spPr bwMode="auto">
            <a:xfrm rot="10800000" flipV="1">
              <a:off x="3305490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49" name="Arc 9"/>
            <p:cNvSpPr>
              <a:spLocks/>
            </p:cNvSpPr>
            <p:nvPr/>
          </p:nvSpPr>
          <p:spPr bwMode="auto">
            <a:xfrm>
              <a:off x="4363009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0" name="Arc 10"/>
            <p:cNvSpPr>
              <a:spLocks/>
            </p:cNvSpPr>
            <p:nvPr/>
          </p:nvSpPr>
          <p:spPr bwMode="auto">
            <a:xfrm rot="10800000">
              <a:off x="4574513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1" name="Arc 11"/>
            <p:cNvSpPr>
              <a:spLocks/>
            </p:cNvSpPr>
            <p:nvPr/>
          </p:nvSpPr>
          <p:spPr bwMode="auto">
            <a:xfrm flipV="1">
              <a:off x="4786017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2" name="Arc 12"/>
            <p:cNvSpPr>
              <a:spLocks/>
            </p:cNvSpPr>
            <p:nvPr/>
          </p:nvSpPr>
          <p:spPr bwMode="auto">
            <a:xfrm rot="10800000" flipV="1">
              <a:off x="4151505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3" name="Arc 13"/>
            <p:cNvSpPr>
              <a:spLocks/>
            </p:cNvSpPr>
            <p:nvPr/>
          </p:nvSpPr>
          <p:spPr bwMode="auto">
            <a:xfrm>
              <a:off x="5209025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4" name="Arc 14"/>
            <p:cNvSpPr>
              <a:spLocks/>
            </p:cNvSpPr>
            <p:nvPr/>
          </p:nvSpPr>
          <p:spPr bwMode="auto">
            <a:xfrm rot="10800000">
              <a:off x="5420529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5" name="Arc 15"/>
            <p:cNvSpPr>
              <a:spLocks/>
            </p:cNvSpPr>
            <p:nvPr/>
          </p:nvSpPr>
          <p:spPr bwMode="auto">
            <a:xfrm flipV="1">
              <a:off x="5632033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6" name="Arc 16"/>
            <p:cNvSpPr>
              <a:spLocks/>
            </p:cNvSpPr>
            <p:nvPr/>
          </p:nvSpPr>
          <p:spPr bwMode="auto">
            <a:xfrm rot="10800000" flipV="1">
              <a:off x="4997521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7" name="Arc 17"/>
            <p:cNvSpPr>
              <a:spLocks/>
            </p:cNvSpPr>
            <p:nvPr/>
          </p:nvSpPr>
          <p:spPr bwMode="auto">
            <a:xfrm>
              <a:off x="6055041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8" name="Arc 18"/>
            <p:cNvSpPr>
              <a:spLocks/>
            </p:cNvSpPr>
            <p:nvPr/>
          </p:nvSpPr>
          <p:spPr bwMode="auto">
            <a:xfrm rot="10800000">
              <a:off x="6266545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59" name="Arc 19"/>
            <p:cNvSpPr>
              <a:spLocks/>
            </p:cNvSpPr>
            <p:nvPr/>
          </p:nvSpPr>
          <p:spPr bwMode="auto">
            <a:xfrm flipV="1">
              <a:off x="6478049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0" name="Arc 20"/>
            <p:cNvSpPr>
              <a:spLocks/>
            </p:cNvSpPr>
            <p:nvPr/>
          </p:nvSpPr>
          <p:spPr bwMode="auto">
            <a:xfrm rot="10800000" flipV="1">
              <a:off x="5843537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1" name="Arc 21"/>
            <p:cNvSpPr>
              <a:spLocks/>
            </p:cNvSpPr>
            <p:nvPr/>
          </p:nvSpPr>
          <p:spPr bwMode="auto">
            <a:xfrm>
              <a:off x="6901057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2" name="Arc 22"/>
            <p:cNvSpPr>
              <a:spLocks/>
            </p:cNvSpPr>
            <p:nvPr/>
          </p:nvSpPr>
          <p:spPr bwMode="auto">
            <a:xfrm rot="10800000" flipV="1">
              <a:off x="6689553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3" name="Line 23"/>
            <p:cNvSpPr>
              <a:spLocks noChangeShapeType="1"/>
            </p:cNvSpPr>
            <p:nvPr/>
          </p:nvSpPr>
          <p:spPr bwMode="auto">
            <a:xfrm flipV="1">
              <a:off x="3148330" y="1004216"/>
              <a:ext cx="0" cy="2427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4" name="Line 24"/>
            <p:cNvSpPr>
              <a:spLocks noChangeShapeType="1"/>
            </p:cNvSpPr>
            <p:nvPr/>
          </p:nvSpPr>
          <p:spPr bwMode="auto">
            <a:xfrm>
              <a:off x="3164487" y="2503662"/>
              <a:ext cx="52170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5" name="Rectangle 25"/>
            <p:cNvSpPr>
              <a:spLocks noChangeArrowheads="1"/>
            </p:cNvSpPr>
            <p:nvPr/>
          </p:nvSpPr>
          <p:spPr bwMode="auto">
            <a:xfrm>
              <a:off x="3446492" y="1432629"/>
              <a:ext cx="124847" cy="1071033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6" name="Rectangle 26"/>
            <p:cNvSpPr>
              <a:spLocks noChangeArrowheads="1"/>
            </p:cNvSpPr>
            <p:nvPr/>
          </p:nvSpPr>
          <p:spPr bwMode="auto">
            <a:xfrm>
              <a:off x="5984539" y="1432629"/>
              <a:ext cx="141003" cy="1071033"/>
            </a:xfrm>
            <a:prstGeom prst="rect">
              <a:avLst/>
            </a:prstGeom>
            <a:solidFill>
              <a:srgbClr val="00B05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8" name="Rectangle 28"/>
            <p:cNvSpPr>
              <a:spLocks noChangeArrowheads="1"/>
            </p:cNvSpPr>
            <p:nvPr/>
          </p:nvSpPr>
          <p:spPr bwMode="auto">
            <a:xfrm>
              <a:off x="4292508" y="2289456"/>
              <a:ext cx="141003" cy="214207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69" name="Rectangle 29"/>
            <p:cNvSpPr>
              <a:spLocks noChangeArrowheads="1"/>
            </p:cNvSpPr>
            <p:nvPr/>
          </p:nvSpPr>
          <p:spPr bwMode="auto">
            <a:xfrm>
              <a:off x="6830555" y="2289456"/>
              <a:ext cx="141003" cy="214207"/>
            </a:xfrm>
            <a:prstGeom prst="rect">
              <a:avLst/>
            </a:prstGeom>
            <a:solidFill>
              <a:srgbClr val="7030A0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0" name="Rectangle 30"/>
            <p:cNvSpPr>
              <a:spLocks noChangeArrowheads="1"/>
            </p:cNvSpPr>
            <p:nvPr/>
          </p:nvSpPr>
          <p:spPr bwMode="auto">
            <a:xfrm>
              <a:off x="5138524" y="1861042"/>
              <a:ext cx="141003" cy="6426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1" name="Arc 31"/>
            <p:cNvSpPr>
              <a:spLocks/>
            </p:cNvSpPr>
            <p:nvPr/>
          </p:nvSpPr>
          <p:spPr bwMode="auto">
            <a:xfrm rot="10800000">
              <a:off x="7112560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2" name="Arc 32"/>
            <p:cNvSpPr>
              <a:spLocks/>
            </p:cNvSpPr>
            <p:nvPr/>
          </p:nvSpPr>
          <p:spPr bwMode="auto">
            <a:xfrm flipV="1">
              <a:off x="7324064" y="239655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3" name="Arc 33"/>
            <p:cNvSpPr>
              <a:spLocks/>
            </p:cNvSpPr>
            <p:nvPr/>
          </p:nvSpPr>
          <p:spPr bwMode="auto">
            <a:xfrm>
              <a:off x="7747072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4" name="Arc 34"/>
            <p:cNvSpPr>
              <a:spLocks/>
            </p:cNvSpPr>
            <p:nvPr/>
          </p:nvSpPr>
          <p:spPr bwMode="auto">
            <a:xfrm rot="10800000" flipV="1">
              <a:off x="7535568" y="1432629"/>
              <a:ext cx="211504" cy="107103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5" name="Rectangle 35"/>
            <p:cNvSpPr>
              <a:spLocks noChangeArrowheads="1"/>
            </p:cNvSpPr>
            <p:nvPr/>
          </p:nvSpPr>
          <p:spPr bwMode="auto">
            <a:xfrm>
              <a:off x="7676571" y="1861042"/>
              <a:ext cx="141003" cy="64262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61478" name="Line 38"/>
            <p:cNvSpPr>
              <a:spLocks noChangeShapeType="1"/>
            </p:cNvSpPr>
            <p:nvPr/>
          </p:nvSpPr>
          <p:spPr bwMode="auto">
            <a:xfrm flipV="1">
              <a:off x="3500836" y="2575064"/>
              <a:ext cx="0" cy="928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200000">
              <a:off x="2074286" y="1676375"/>
              <a:ext cx="162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Beam Current</a:t>
              </a:r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2702380" y="4114800"/>
            <a:ext cx="5890708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Extracting DC beam, very wasteful, most of the beam dumped at chopper.  Need ~ 2mA from gun to provide 100uA to one hall.  Gun lifetime not good enough…..yet. 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830555" y="5938325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RF Chopper</a:t>
            </a:r>
          </a:p>
          <a:p>
            <a:pPr algn="ctr"/>
            <a:r>
              <a:rPr lang="en-US" dirty="0" smtClean="0"/>
              <a:t>Sets </a:t>
            </a:r>
            <a:r>
              <a:rPr lang="en-US" dirty="0" err="1" smtClean="0"/>
              <a:t>Bunchlength</a:t>
            </a:r>
            <a:endParaRPr lang="en-US" dirty="0" smtClean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026"/>
          <p:cNvSpPr txBox="1">
            <a:spLocks noChangeArrowheads="1"/>
          </p:cNvSpPr>
          <p:nvPr/>
        </p:nvSpPr>
        <p:spPr bwMode="auto">
          <a:xfrm>
            <a:off x="221124" y="144959"/>
            <a:ext cx="76000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dirty="0" smtClean="0"/>
              <a:t>Ti-Sapphire Lasers </a:t>
            </a:r>
            <a:r>
              <a:rPr lang="en-US" sz="4400" dirty="0"/>
              <a:t>at CEBAF</a:t>
            </a:r>
          </a:p>
        </p:txBody>
      </p:sp>
      <p:pic>
        <p:nvPicPr>
          <p:cNvPr id="52231" name="Picture 1031" descr="M:\inj_group\matt\laserphoto.tif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21124" y="914400"/>
            <a:ext cx="4906356" cy="3240804"/>
          </a:xfrm>
          <a:prstGeom prst="rect">
            <a:avLst/>
          </a:prstGeom>
          <a:noFill/>
        </p:spPr>
      </p:pic>
      <p:sp>
        <p:nvSpPr>
          <p:cNvPr id="52232" name="Text Box 1032"/>
          <p:cNvSpPr txBox="1">
            <a:spLocks noChangeArrowheads="1"/>
          </p:cNvSpPr>
          <p:nvPr/>
        </p:nvSpPr>
        <p:spPr bwMode="auto">
          <a:xfrm>
            <a:off x="221123" y="4155204"/>
            <a:ext cx="2861123" cy="203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Homemade </a:t>
            </a:r>
            <a:r>
              <a:rPr lang="en-US" dirty="0" smtClean="0">
                <a:solidFill>
                  <a:schemeClr val="tx2"/>
                </a:solidFill>
              </a:rPr>
              <a:t>harmonic </a:t>
            </a:r>
            <a:r>
              <a:rPr lang="en-US" dirty="0" err="1" smtClean="0">
                <a:solidFill>
                  <a:schemeClr val="tx2"/>
                </a:solidFill>
              </a:rPr>
              <a:t>modelocked</a:t>
            </a:r>
            <a:r>
              <a:rPr lang="en-US" dirty="0" smtClean="0">
                <a:solidFill>
                  <a:schemeClr val="tx2"/>
                </a:solidFill>
              </a:rPr>
              <a:t> Ti-Sapphire laser. Seeded with light from gain switched diode. No active cavity length feedback.  It was a bit noisy….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01465" y="1074119"/>
            <a:ext cx="3418659" cy="1754326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174625" indent="-174625" eaLnBrk="1" hangingPunct="1">
              <a:buFont typeface="Arial" pitchFamily="34" charset="0"/>
              <a:buChar char="•"/>
            </a:pPr>
            <a:r>
              <a:rPr lang="en-US" b="0" dirty="0" smtClean="0">
                <a:latin typeface="Arial" charset="0"/>
              </a:rPr>
              <a:t>Needed more laser power for high current experiments</a:t>
            </a:r>
          </a:p>
          <a:p>
            <a:pPr marL="174625" indent="-174625" eaLnBrk="1" hangingPunct="1">
              <a:buFont typeface="Arial" pitchFamily="34" charset="0"/>
              <a:buChar char="•"/>
            </a:pPr>
            <a:r>
              <a:rPr lang="en-US" b="0" dirty="0" smtClean="0">
                <a:latin typeface="Arial" charset="0"/>
              </a:rPr>
              <a:t>Diode lasers out, </a:t>
            </a:r>
            <a:r>
              <a:rPr lang="en-US" b="0" dirty="0" err="1" smtClean="0">
                <a:latin typeface="Arial" charset="0"/>
              </a:rPr>
              <a:t>ti</a:t>
            </a:r>
            <a:r>
              <a:rPr lang="en-US" b="0" dirty="0" smtClean="0">
                <a:latin typeface="Arial" charset="0"/>
              </a:rPr>
              <a:t>-sapphire laser in</a:t>
            </a:r>
          </a:p>
          <a:p>
            <a:pPr marL="174625" indent="-174625" eaLnBrk="1" hangingPunct="1">
              <a:buFont typeface="Arial" pitchFamily="34" charset="0"/>
              <a:buChar char="•"/>
            </a:pPr>
            <a:r>
              <a:rPr lang="en-US" b="0" dirty="0" smtClean="0">
                <a:latin typeface="Arial" charset="0"/>
              </a:rPr>
              <a:t>Re-align </a:t>
            </a:r>
            <a:r>
              <a:rPr lang="en-US" b="0" dirty="0">
                <a:latin typeface="Arial" charset="0"/>
              </a:rPr>
              <a:t>Ti-Sapphire lasers each </a:t>
            </a:r>
            <a:r>
              <a:rPr lang="en-US" b="0" dirty="0" smtClean="0">
                <a:latin typeface="Arial" charset="0"/>
              </a:rPr>
              <a:t>week </a:t>
            </a:r>
            <a:endParaRPr lang="en-US" b="0" dirty="0">
              <a:latin typeface="Arial" charset="0"/>
            </a:endParaRP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3" cstate="print">
            <a:lum bright="24000" contrast="24000"/>
          </a:blip>
          <a:srcRect/>
          <a:stretch>
            <a:fillRect/>
          </a:stretch>
        </p:blipFill>
        <p:spPr bwMode="auto">
          <a:xfrm>
            <a:off x="6757794" y="3340214"/>
            <a:ext cx="2126717" cy="3090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4" cstate="print">
            <a:lum bright="18000" contrast="24000"/>
          </a:blip>
          <a:srcRect/>
          <a:stretch>
            <a:fillRect/>
          </a:stretch>
        </p:blipFill>
        <p:spPr bwMode="auto">
          <a:xfrm>
            <a:off x="3212044" y="4327451"/>
            <a:ext cx="3463927" cy="21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700872" y="6430838"/>
            <a:ext cx="74431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Commercial laser with 499MHz rep rate from Time Bandwidth Products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6584" name="Object 8"/>
          <p:cNvGraphicFramePr>
            <a:graphicFrameLocks noChangeAspect="1"/>
          </p:cNvGraphicFramePr>
          <p:nvPr/>
        </p:nvGraphicFramePr>
        <p:xfrm>
          <a:off x="0" y="781050"/>
          <a:ext cx="9229725" cy="6076950"/>
        </p:xfrm>
        <a:graphic>
          <a:graphicData uri="http://schemas.openxmlformats.org/presentationml/2006/ole">
            <p:oleObj spid="_x0000_s318466" name="Chart" r:id="rId3" imgW="11823700" imgH="10515600" progId="Excel.Sheet.8">
              <p:embed/>
            </p:oleObj>
          </a:graphicData>
        </a:graphic>
      </p:graphicFrame>
      <p:sp>
        <p:nvSpPr>
          <p:cNvPr id="53658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3200" dirty="0"/>
              <a:t>Accelerator Downtime FY05Q4 – FY06Q3</a:t>
            </a:r>
          </a:p>
        </p:txBody>
      </p:sp>
      <p:sp>
        <p:nvSpPr>
          <p:cNvPr id="536586" name="Line 10"/>
          <p:cNvSpPr>
            <a:spLocks noChangeShapeType="1"/>
          </p:cNvSpPr>
          <p:nvPr/>
        </p:nvSpPr>
        <p:spPr bwMode="auto">
          <a:xfrm flipV="1">
            <a:off x="2840038" y="3709988"/>
            <a:ext cx="255588" cy="344488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 type="triangle" w="med" len="med"/>
            <a:tailEnd type="non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36587" name="Text Box 11"/>
          <p:cNvSpPr txBox="1">
            <a:spLocks noChangeArrowheads="1"/>
          </p:cNvSpPr>
          <p:nvPr/>
        </p:nvSpPr>
        <p:spPr bwMode="auto">
          <a:xfrm>
            <a:off x="3055938" y="3551238"/>
            <a:ext cx="4476750" cy="409575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1" hangingPunct="1"/>
            <a:r>
              <a:rPr lang="en-US" b="0">
                <a:latin typeface="Arial" charset="0"/>
              </a:rPr>
              <a:t>Realign Ti-Sapphire lasers each week</a:t>
            </a:r>
          </a:p>
        </p:txBody>
      </p:sp>
      <p:pic>
        <p:nvPicPr>
          <p:cNvPr id="536589" name="Picture 13"/>
          <p:cNvPicPr>
            <a:picLocks noChangeAspect="1" noChangeArrowheads="1"/>
          </p:cNvPicPr>
          <p:nvPr/>
        </p:nvPicPr>
        <p:blipFill>
          <a:blip r:embed="rId4" cstate="print">
            <a:lum bright="18000" contrast="24000"/>
          </a:blip>
          <a:srcRect/>
          <a:stretch>
            <a:fillRect/>
          </a:stretch>
        </p:blipFill>
        <p:spPr bwMode="auto">
          <a:xfrm>
            <a:off x="4636214" y="1752600"/>
            <a:ext cx="2724150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31" descr="M:\inj_group\matt\laserphoto.tif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2131908" y="1752600"/>
            <a:ext cx="2504306" cy="1654174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5962650" cy="762000"/>
          </a:xfrm>
        </p:spPr>
        <p:txBody>
          <a:bodyPr/>
          <a:lstStyle/>
          <a:p>
            <a:r>
              <a:rPr lang="en-US" dirty="0"/>
              <a:t>Fiber-Based Drive 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914400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486400" y="2743200"/>
            <a:ext cx="381000" cy="13716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038600"/>
            <a:ext cx="6248400" cy="1800225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1383" name="AutoShape 7"/>
          <p:cNvSpPr>
            <a:spLocks noChangeArrowheads="1"/>
          </p:cNvSpPr>
          <p:nvPr/>
        </p:nvSpPr>
        <p:spPr bwMode="auto">
          <a:xfrm flipV="1">
            <a:off x="381000" y="2895600"/>
            <a:ext cx="1066800" cy="1828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1384" name="AutoShape 8"/>
          <p:cNvSpPr>
            <a:spLocks noChangeArrowheads="1"/>
          </p:cNvSpPr>
          <p:nvPr/>
        </p:nvSpPr>
        <p:spPr bwMode="auto">
          <a:xfrm rot="16200000" flipV="1">
            <a:off x="7505700" y="3314700"/>
            <a:ext cx="1600200" cy="106680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219200"/>
            <a:ext cx="2257425" cy="17399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2438400" y="1752600"/>
            <a:ext cx="1600200" cy="5334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 flipV="1">
            <a:off x="5334000" y="1676400"/>
            <a:ext cx="1143000" cy="30480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290513" y="838200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Gain-switched seed</a:t>
            </a:r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3276600" y="5943600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ErYb-doped fiber amplifier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6705600" y="838200"/>
            <a:ext cx="210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Frequency-doubler</a:t>
            </a:r>
          </a:p>
        </p:txBody>
      </p:sp>
      <p:pic>
        <p:nvPicPr>
          <p:cNvPr id="101392" name="Picture 16" descr="DSCF00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1219200"/>
            <a:ext cx="2239963" cy="1681163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219200"/>
            <a:ext cx="10191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1560nm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57600" y="762000"/>
            <a:ext cx="8921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20000"/>
                </a:solidFill>
              </a:rPr>
              <a:t>780nm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Ops Review 2010</Template>
  <TotalTime>24971</TotalTime>
  <Words>1378</Words>
  <Application>Microsoft Office PowerPoint</Application>
  <PresentationFormat>On-screen Show (4:3)</PresentationFormat>
  <Paragraphs>399</Paragraphs>
  <Slides>26</Slides>
  <Notes>4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Ops Review 2010</vt:lpstr>
      <vt:lpstr>Chart</vt:lpstr>
      <vt:lpstr>Polarized Electrons at Jefferson Lab</vt:lpstr>
      <vt:lpstr>Slide 2</vt:lpstr>
      <vt:lpstr>Polarized Electron Source “Musts”</vt:lpstr>
      <vt:lpstr>A good day when…..</vt:lpstr>
      <vt:lpstr>Always Tweaking the Design</vt:lpstr>
      <vt:lpstr>Slide 6</vt:lpstr>
      <vt:lpstr>Slide 7</vt:lpstr>
      <vt:lpstr>Accelerator Downtime FY05Q4 – FY06Q3</vt:lpstr>
      <vt:lpstr>Fiber-Based Drive Laser</vt:lpstr>
      <vt:lpstr>Accelerator Downtime FY06Q4 – FY07Q3</vt:lpstr>
      <vt:lpstr>Slide 11</vt:lpstr>
      <vt:lpstr>Imperfect Vacuum = Finite Lifetime</vt:lpstr>
      <vt:lpstr>Slide 13</vt:lpstr>
      <vt:lpstr>Slide 14</vt:lpstr>
      <vt:lpstr>Improve Lifetime with Large Laser Spot?</vt:lpstr>
      <vt:lpstr>Lifetime with Large/Small Laser Spots</vt:lpstr>
      <vt:lpstr>Parity Violation Experiments at CEBAF</vt:lpstr>
      <vt:lpstr>Slide 18</vt:lpstr>
      <vt:lpstr>Slide 19</vt:lpstr>
      <vt:lpstr>The CEBAF 200kV Inverted Gun</vt:lpstr>
      <vt:lpstr>Slide 21</vt:lpstr>
      <vt:lpstr>Slide 22</vt:lpstr>
      <vt:lpstr>Surface Analysis</vt:lpstr>
      <vt:lpstr>Plan B</vt:lpstr>
      <vt:lpstr>350kV Inverted Gun</vt:lpstr>
      <vt:lpstr>HV Issues: inside and outside the gun</vt:lpstr>
    </vt:vector>
  </TitlesOfParts>
  <Company>Jefferson Science Associates, LLC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creator>poelker</dc:creator>
  <cp:lastModifiedBy>Pat Stroop</cp:lastModifiedBy>
  <cp:revision>593</cp:revision>
  <cp:lastPrinted>2010-06-24T18:47:12Z</cp:lastPrinted>
  <dcterms:created xsi:type="dcterms:W3CDTF">2012-05-08T23:23:01Z</dcterms:created>
  <dcterms:modified xsi:type="dcterms:W3CDTF">2012-05-08T23:24:03Z</dcterms:modified>
</cp:coreProperties>
</file>