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29"/>
  </p:notesMasterIdLst>
  <p:sldIdLst>
    <p:sldId id="256" r:id="rId2"/>
    <p:sldId id="296" r:id="rId3"/>
    <p:sldId id="298" r:id="rId4"/>
    <p:sldId id="300" r:id="rId5"/>
    <p:sldId id="345" r:id="rId6"/>
    <p:sldId id="297" r:id="rId7"/>
    <p:sldId id="346" r:id="rId8"/>
    <p:sldId id="347" r:id="rId9"/>
    <p:sldId id="302" r:id="rId10"/>
    <p:sldId id="365" r:id="rId11"/>
    <p:sldId id="406" r:id="rId12"/>
    <p:sldId id="405" r:id="rId13"/>
    <p:sldId id="372" r:id="rId14"/>
    <p:sldId id="366" r:id="rId15"/>
    <p:sldId id="368" r:id="rId16"/>
    <p:sldId id="370" r:id="rId17"/>
    <p:sldId id="373" r:id="rId18"/>
    <p:sldId id="402" r:id="rId19"/>
    <p:sldId id="403" r:id="rId20"/>
    <p:sldId id="404" r:id="rId21"/>
    <p:sldId id="375" r:id="rId22"/>
    <p:sldId id="395" r:id="rId23"/>
    <p:sldId id="396" r:id="rId24"/>
    <p:sldId id="371" r:id="rId25"/>
    <p:sldId id="401" r:id="rId26"/>
    <p:sldId id="374" r:id="rId27"/>
    <p:sldId id="394"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0" d="100"/>
          <a:sy n="110" d="100"/>
        </p:scale>
        <p:origin x="-1644"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linkserver\testdata\Repair\RJP020416SLA\FINAL%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AMC 573 Output Power Performance</a:t>
            </a:r>
          </a:p>
        </c:rich>
      </c:tx>
      <c:overlay val="0"/>
      <c:spPr>
        <a:noFill/>
      </c:spPr>
    </c:title>
    <c:autoTitleDeleted val="0"/>
    <c:plotArea>
      <c:layout/>
      <c:scatterChart>
        <c:scatterStyle val="lineMarker"/>
        <c:varyColors val="0"/>
        <c:ser>
          <c:idx val="0"/>
          <c:order val="0"/>
          <c:spPr>
            <a:ln>
              <a:solidFill>
                <a:schemeClr val="tx2">
                  <a:lumMod val="75000"/>
                </a:schemeClr>
              </a:solidFill>
            </a:ln>
          </c:spPr>
          <c:marker>
            <c:symbol val="diamond"/>
            <c:size val="7"/>
            <c:spPr>
              <a:solidFill>
                <a:schemeClr val="tx2">
                  <a:lumMod val="75000"/>
                </a:schemeClr>
              </a:solidFill>
              <a:ln>
                <a:solidFill>
                  <a:schemeClr val="tx2">
                    <a:lumMod val="75000"/>
                  </a:schemeClr>
                </a:solidFill>
              </a:ln>
            </c:spPr>
          </c:marker>
          <c:xVal>
            <c:numRef>
              <c:f>'OUTPUT POWER'!$K$9:$K$25</c:f>
              <c:numCache>
                <c:formatCode>0</c:formatCode>
                <c:ptCount val="17"/>
                <c:pt idx="0">
                  <c:v>258.99599999999998</c:v>
                </c:pt>
                <c:pt idx="1">
                  <c:v>259.49760000000003</c:v>
                </c:pt>
                <c:pt idx="2">
                  <c:v>259.99680000000001</c:v>
                </c:pt>
                <c:pt idx="3">
                  <c:v>260.49599999999998</c:v>
                </c:pt>
                <c:pt idx="4">
                  <c:v>260.99760000000003</c:v>
                </c:pt>
                <c:pt idx="5">
                  <c:v>261.49680000000001</c:v>
                </c:pt>
                <c:pt idx="6">
                  <c:v>261.99599999999998</c:v>
                </c:pt>
                <c:pt idx="7">
                  <c:v>262.49760000000003</c:v>
                </c:pt>
                <c:pt idx="8">
                  <c:v>262.99680000000001</c:v>
                </c:pt>
                <c:pt idx="9">
                  <c:v>263.49599999999998</c:v>
                </c:pt>
                <c:pt idx="10">
                  <c:v>263.99760000000003</c:v>
                </c:pt>
                <c:pt idx="11">
                  <c:v>264.49680000000001</c:v>
                </c:pt>
                <c:pt idx="12">
                  <c:v>264.99599999999998</c:v>
                </c:pt>
                <c:pt idx="13">
                  <c:v>265.49760000000003</c:v>
                </c:pt>
                <c:pt idx="14">
                  <c:v>265.99680000000001</c:v>
                </c:pt>
                <c:pt idx="15">
                  <c:v>266.49599999999998</c:v>
                </c:pt>
                <c:pt idx="16">
                  <c:v>266.99760000000003</c:v>
                </c:pt>
              </c:numCache>
            </c:numRef>
          </c:xVal>
          <c:yVal>
            <c:numRef>
              <c:f>'OUTPUT POWER'!$L$9:$L$25</c:f>
              <c:numCache>
                <c:formatCode>0.00</c:formatCode>
                <c:ptCount val="17"/>
                <c:pt idx="0">
                  <c:v>43.920900000000003</c:v>
                </c:pt>
                <c:pt idx="1">
                  <c:v>72.337000000000003</c:v>
                </c:pt>
                <c:pt idx="2">
                  <c:v>96.9495</c:v>
                </c:pt>
                <c:pt idx="3">
                  <c:v>105.244</c:v>
                </c:pt>
                <c:pt idx="4">
                  <c:v>116.282</c:v>
                </c:pt>
                <c:pt idx="5">
                  <c:v>120.258</c:v>
                </c:pt>
                <c:pt idx="6">
                  <c:v>117.934</c:v>
                </c:pt>
                <c:pt idx="7">
                  <c:v>107.477</c:v>
                </c:pt>
                <c:pt idx="8">
                  <c:v>104.09399999999999</c:v>
                </c:pt>
                <c:pt idx="9">
                  <c:v>96.379400000000004</c:v>
                </c:pt>
                <c:pt idx="10">
                  <c:v>86.423299999999998</c:v>
                </c:pt>
                <c:pt idx="11">
                  <c:v>83.695700000000002</c:v>
                </c:pt>
                <c:pt idx="12">
                  <c:v>82.302899999999994</c:v>
                </c:pt>
                <c:pt idx="13">
                  <c:v>87.329700000000003</c:v>
                </c:pt>
                <c:pt idx="14">
                  <c:v>85.402799999999999</c:v>
                </c:pt>
                <c:pt idx="15">
                  <c:v>94.110699999999994</c:v>
                </c:pt>
                <c:pt idx="16">
                  <c:v>92.0428</c:v>
                </c:pt>
              </c:numCache>
            </c:numRef>
          </c:yVal>
          <c:smooth val="0"/>
        </c:ser>
        <c:dLbls>
          <c:showLegendKey val="0"/>
          <c:showVal val="0"/>
          <c:showCatName val="0"/>
          <c:showSerName val="0"/>
          <c:showPercent val="0"/>
          <c:showBubbleSize val="0"/>
        </c:dLbls>
        <c:axId val="56694656"/>
        <c:axId val="56750464"/>
      </c:scatterChart>
      <c:valAx>
        <c:axId val="56694656"/>
        <c:scaling>
          <c:orientation val="minMax"/>
          <c:max val="267"/>
          <c:min val="258.98999999999995"/>
        </c:scaling>
        <c:delete val="0"/>
        <c:axPos val="b"/>
        <c:majorGridlines/>
        <c:title>
          <c:tx>
            <c:rich>
              <a:bodyPr/>
              <a:lstStyle/>
              <a:p>
                <a:pPr>
                  <a:defRPr/>
                </a:pPr>
                <a:r>
                  <a:rPr lang="en-US"/>
                  <a:t>Frequency (GHz)</a:t>
                </a:r>
              </a:p>
            </c:rich>
          </c:tx>
          <c:overlay val="0"/>
          <c:spPr>
            <a:noFill/>
          </c:spPr>
        </c:title>
        <c:numFmt formatCode="0" sourceLinked="1"/>
        <c:majorTickMark val="out"/>
        <c:minorTickMark val="none"/>
        <c:tickLblPos val="nextTo"/>
        <c:crossAx val="56750464"/>
        <c:crosses val="autoZero"/>
        <c:crossBetween val="midCat"/>
      </c:valAx>
      <c:valAx>
        <c:axId val="56750464"/>
        <c:scaling>
          <c:orientation val="minMax"/>
        </c:scaling>
        <c:delete val="0"/>
        <c:axPos val="l"/>
        <c:majorGridlines/>
        <c:title>
          <c:tx>
            <c:rich>
              <a:bodyPr rot="-5400000" vert="horz"/>
              <a:lstStyle/>
              <a:p>
                <a:pPr>
                  <a:defRPr/>
                </a:pPr>
                <a:r>
                  <a:rPr lang="en-US"/>
                  <a:t>Output Power (mW)</a:t>
                </a:r>
              </a:p>
            </c:rich>
          </c:tx>
          <c:overlay val="0"/>
          <c:spPr>
            <a:noFill/>
          </c:spPr>
        </c:title>
        <c:numFmt formatCode="0" sourceLinked="0"/>
        <c:majorTickMark val="out"/>
        <c:minorTickMark val="none"/>
        <c:tickLblPos val="nextTo"/>
        <c:crossAx val="56694656"/>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C1A71D-399B-4B51-9D99-7DEA91D19CDC}" type="datetimeFigureOut">
              <a:rPr lang="en-US" smtClean="0"/>
              <a:t>3/17/2017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3DC4EC-4D32-479C-9B5B-9861EEDB8497}" type="slidenum">
              <a:rPr lang="en-US" smtClean="0"/>
              <a:t>‹#›</a:t>
            </a:fld>
            <a:endParaRPr lang="en-US"/>
          </a:p>
        </p:txBody>
      </p:sp>
    </p:spTree>
    <p:extLst>
      <p:ext uri="{BB962C8B-B14F-4D97-AF65-F5344CB8AC3E}">
        <p14:creationId xmlns:p14="http://schemas.microsoft.com/office/powerpoint/2010/main" val="229308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898F1F-6523-B44D-9157-D2640DCE8FB0}" type="slidenum">
              <a:rPr lang="en-US" smtClean="0"/>
              <a:t>13</a:t>
            </a:fld>
            <a:endParaRPr lang="en-US"/>
          </a:p>
        </p:txBody>
      </p:sp>
    </p:spTree>
    <p:extLst>
      <p:ext uri="{BB962C8B-B14F-4D97-AF65-F5344CB8AC3E}">
        <p14:creationId xmlns:p14="http://schemas.microsoft.com/office/powerpoint/2010/main" val="3355547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FCDAAD-A1D5-2143-9595-5DEFCF629EAA}" type="datetimeFigureOut">
              <a:rPr lang="en-US" smtClean="0"/>
              <a:t>3/17/2017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37F43-508F-7343-840A-9E0A3D27E1A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FCDAAD-A1D5-2143-9595-5DEFCF629EAA}" type="datetimeFigureOut">
              <a:rPr lang="en-US" smtClean="0"/>
              <a:t>3/17/2017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37F43-508F-7343-840A-9E0A3D27E1A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rgbClr val="000000"/>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FCDAAD-A1D5-2143-9595-5DEFCF629EAA}" type="datetimeFigureOut">
              <a:rPr lang="en-US" smtClean="0"/>
              <a:t>3/17/2017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37F43-508F-7343-840A-9E0A3D27E1A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FCDAAD-A1D5-2143-9595-5DEFCF629EAA}" type="datetimeFigureOut">
              <a:rPr lang="en-US" smtClean="0"/>
              <a:t>3/17/2017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37F43-508F-7343-840A-9E0A3D27E1A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0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FCDAAD-A1D5-2143-9595-5DEFCF629EAA}" type="datetimeFigureOut">
              <a:rPr lang="en-US" smtClean="0"/>
              <a:t>3/17/2017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37F43-508F-7343-840A-9E0A3D27E1A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FCDAAD-A1D5-2143-9595-5DEFCF629EAA}" type="datetimeFigureOut">
              <a:rPr lang="en-US" smtClean="0"/>
              <a:t>3/17/2017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37F43-508F-7343-840A-9E0A3D27E1A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FCDAAD-A1D5-2143-9595-5DEFCF629EAA}" type="datetimeFigureOut">
              <a:rPr lang="en-US" smtClean="0"/>
              <a:t>3/17/2017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37F43-508F-7343-840A-9E0A3D27E1A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FCDAAD-A1D5-2143-9595-5DEFCF629EAA}" type="datetimeFigureOut">
              <a:rPr lang="en-US" smtClean="0"/>
              <a:t>3/17/2017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37F43-508F-7343-840A-9E0A3D27E1A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FCDAAD-A1D5-2143-9595-5DEFCF629EAA}" type="datetimeFigureOut">
              <a:rPr lang="en-US" smtClean="0"/>
              <a:t>3/17/2017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37F43-508F-7343-840A-9E0A3D27E1A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0000"/>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FCDAAD-A1D5-2143-9595-5DEFCF629EAA}" type="datetimeFigureOut">
              <a:rPr lang="en-US" smtClean="0"/>
              <a:t>3/17/2017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37F43-508F-7343-840A-9E0A3D27E1A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0000"/>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FCDAAD-A1D5-2143-9595-5DEFCF629EAA}" type="datetimeFigureOut">
              <a:rPr lang="en-US" smtClean="0"/>
              <a:t>3/17/2017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37F43-508F-7343-840A-9E0A3D27E1A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VDI PPT2.high.jp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5225"/>
            <a:ext cx="8229600" cy="68057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CDAAD-A1D5-2143-9595-5DEFCF629EAA}" type="datetimeFigureOut">
              <a:rPr lang="en-US" smtClean="0"/>
              <a:t>3/17/2017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37F43-508F-7343-840A-9E0A3D27E1A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bg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chart" Target="../charts/chart1.xml"/><Relationship Id="rId1" Type="http://schemas.openxmlformats.org/officeDocument/2006/relationships/slideLayout" Target="../slideLayouts/slideLayout2.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1470025"/>
          </a:xfrm>
        </p:spPr>
        <p:txBody>
          <a:bodyPr>
            <a:normAutofit/>
          </a:bodyPr>
          <a:lstStyle/>
          <a:p>
            <a:r>
              <a:rPr lang="en-US" dirty="0" smtClean="0"/>
              <a:t>“High-Power” THz Sources and Applications</a:t>
            </a:r>
            <a:endParaRPr lang="en-US" sz="3600" dirty="0"/>
          </a:p>
        </p:txBody>
      </p:sp>
      <p:sp>
        <p:nvSpPr>
          <p:cNvPr id="3" name="Subtitle 2"/>
          <p:cNvSpPr>
            <a:spLocks noGrp="1"/>
          </p:cNvSpPr>
          <p:nvPr>
            <p:ph type="subTitle" idx="1"/>
          </p:nvPr>
        </p:nvSpPr>
        <p:spPr/>
        <p:txBody>
          <a:bodyPr>
            <a:normAutofit/>
          </a:bodyPr>
          <a:lstStyle/>
          <a:p>
            <a:r>
              <a:rPr lang="en-US" dirty="0" smtClean="0"/>
              <a:t>Eric </a:t>
            </a:r>
            <a:r>
              <a:rPr lang="en-US" dirty="0" err="1" smtClean="0"/>
              <a:t>Bryerton</a:t>
            </a:r>
            <a:endParaRPr lang="en-US" dirty="0" smtClean="0"/>
          </a:p>
          <a:p>
            <a:r>
              <a:rPr lang="en-US" dirty="0" smtClean="0"/>
              <a:t>Virginia Diodes, Inc.</a:t>
            </a:r>
          </a:p>
          <a:p>
            <a:r>
              <a:rPr lang="en-US" dirty="0" smtClean="0"/>
              <a:t>Charlottesville, VA USA</a:t>
            </a:r>
            <a:endParaRPr lang="en-US" dirty="0"/>
          </a:p>
        </p:txBody>
      </p:sp>
    </p:spTree>
    <p:extLst>
      <p:ext uri="{BB962C8B-B14F-4D97-AF65-F5344CB8AC3E}">
        <p14:creationId xmlns:p14="http://schemas.microsoft.com/office/powerpoint/2010/main" val="8753297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DI_Logo_Name_HiRes.JPG"/>
          <p:cNvPicPr>
            <a:picLocks noChangeAspect="1"/>
          </p:cNvPicPr>
          <p:nvPr/>
        </p:nvPicPr>
        <p:blipFill>
          <a:blip r:embed="rId2" cstate="print"/>
          <a:stretch>
            <a:fillRect/>
          </a:stretch>
        </p:blipFill>
        <p:spPr>
          <a:xfrm>
            <a:off x="757403" y="378374"/>
            <a:ext cx="2368068" cy="1368700"/>
          </a:xfrm>
          <a:prstGeom prst="rect">
            <a:avLst/>
          </a:prstGeom>
        </p:spPr>
      </p:pic>
      <p:sp>
        <p:nvSpPr>
          <p:cNvPr id="5" name="TextBox 4"/>
          <p:cNvSpPr txBox="1"/>
          <p:nvPr/>
        </p:nvSpPr>
        <p:spPr>
          <a:xfrm>
            <a:off x="434868" y="2081049"/>
            <a:ext cx="3995245" cy="3291052"/>
          </a:xfrm>
          <a:prstGeom prst="rect">
            <a:avLst/>
          </a:prstGeom>
          <a:noFill/>
        </p:spPr>
        <p:txBody>
          <a:bodyPr wrap="square" lIns="91429" tIns="45714" rIns="91429" bIns="45714" rtlCol="0">
            <a:normAutofit fontScale="92500" lnSpcReduction="10000"/>
          </a:bodyPr>
          <a:lstStyle/>
          <a:p>
            <a:pPr algn="ctr">
              <a:spcAft>
                <a:spcPts val="300"/>
              </a:spcAft>
            </a:pPr>
            <a:r>
              <a:rPr lang="en-US" b="1" dirty="0"/>
              <a:t>Applications</a:t>
            </a:r>
          </a:p>
          <a:p>
            <a:pPr algn="ctr">
              <a:buFont typeface="Arial" pitchFamily="34" charset="0"/>
              <a:buChar char="•"/>
            </a:pPr>
            <a:r>
              <a:rPr lang="en-US" sz="2100" i="1" dirty="0"/>
              <a:t> Spectroscopy</a:t>
            </a:r>
          </a:p>
          <a:p>
            <a:pPr algn="ctr">
              <a:buFont typeface="Arial" pitchFamily="34" charset="0"/>
              <a:buChar char="•"/>
            </a:pPr>
            <a:r>
              <a:rPr lang="en-US" sz="2100" i="1" dirty="0"/>
              <a:t> Imaging</a:t>
            </a:r>
          </a:p>
          <a:p>
            <a:pPr algn="ctr">
              <a:buFont typeface="Arial" pitchFamily="34" charset="0"/>
              <a:buChar char="•"/>
            </a:pPr>
            <a:r>
              <a:rPr lang="en-US" sz="2100" i="1" dirty="0"/>
              <a:t> Communications</a:t>
            </a:r>
          </a:p>
          <a:p>
            <a:pPr algn="ctr"/>
            <a:endParaRPr lang="en-US" sz="2100" i="1" dirty="0"/>
          </a:p>
          <a:p>
            <a:pPr algn="ctr">
              <a:buFont typeface="Arial" pitchFamily="34" charset="0"/>
              <a:buChar char="•"/>
            </a:pPr>
            <a:r>
              <a:rPr lang="en-US" sz="2100" i="1" dirty="0"/>
              <a:t> Molecular Spectroscopy</a:t>
            </a:r>
          </a:p>
          <a:p>
            <a:pPr algn="ctr">
              <a:buFont typeface="Arial" pitchFamily="34" charset="0"/>
              <a:buChar char="•"/>
            </a:pPr>
            <a:r>
              <a:rPr lang="en-US" sz="2100" i="1" dirty="0"/>
              <a:t> Radio Astronomy, Atmospheric</a:t>
            </a:r>
          </a:p>
          <a:p>
            <a:pPr algn="ctr">
              <a:buFont typeface="Arial" pitchFamily="34" charset="0"/>
              <a:buChar char="•"/>
            </a:pPr>
            <a:r>
              <a:rPr lang="en-US" sz="2100" i="1" dirty="0"/>
              <a:t> EPR/NMR/DNP</a:t>
            </a:r>
          </a:p>
          <a:p>
            <a:pPr algn="ctr">
              <a:buFont typeface="Arial" pitchFamily="34" charset="0"/>
              <a:buChar char="•"/>
            </a:pPr>
            <a:r>
              <a:rPr lang="en-US" sz="2100" i="1" dirty="0"/>
              <a:t> Plasma Diagnostics</a:t>
            </a:r>
          </a:p>
          <a:p>
            <a:pPr algn="ctr">
              <a:buFont typeface="Arial" pitchFamily="34" charset="0"/>
              <a:buChar char="•"/>
            </a:pPr>
            <a:r>
              <a:rPr lang="en-US" sz="2100" i="1" dirty="0"/>
              <a:t> Weather Monitoring</a:t>
            </a:r>
          </a:p>
          <a:p>
            <a:pPr algn="ctr">
              <a:buFont typeface="Arial" pitchFamily="34" charset="0"/>
              <a:buChar char="•"/>
            </a:pPr>
            <a:endParaRPr lang="en-US" sz="2100" i="1" dirty="0"/>
          </a:p>
          <a:p>
            <a:pPr algn="ctr">
              <a:buFont typeface="Arial" pitchFamily="34" charset="0"/>
              <a:buChar char="•"/>
            </a:pPr>
            <a:r>
              <a:rPr lang="en-US" sz="2100" i="1" dirty="0"/>
              <a:t>General Test &amp; Measurement</a:t>
            </a:r>
          </a:p>
          <a:p>
            <a:pPr algn="ctr">
              <a:buFont typeface="Arial" pitchFamily="34" charset="0"/>
              <a:buChar char="•"/>
            </a:pPr>
            <a:endParaRPr lang="en-US" sz="2100" i="1" dirty="0"/>
          </a:p>
        </p:txBody>
      </p:sp>
      <p:pic>
        <p:nvPicPr>
          <p:cNvPr id="1029" name="Picture 5" descr="ALMA Telescopes"/>
          <p:cNvPicPr>
            <a:picLocks noChangeAspect="1" noChangeArrowheads="1"/>
          </p:cNvPicPr>
          <p:nvPr/>
        </p:nvPicPr>
        <p:blipFill>
          <a:blip r:embed="rId3" cstate="print"/>
          <a:srcRect/>
          <a:stretch>
            <a:fillRect/>
          </a:stretch>
        </p:blipFill>
        <p:spPr bwMode="auto">
          <a:xfrm>
            <a:off x="6397614" y="262014"/>
            <a:ext cx="2381250" cy="1905000"/>
          </a:xfrm>
          <a:prstGeom prst="rect">
            <a:avLst/>
          </a:prstGeom>
          <a:noFill/>
          <a:ln w="28575">
            <a:solidFill>
              <a:schemeClr val="bg1">
                <a:lumMod val="75000"/>
              </a:schemeClr>
            </a:solidFill>
          </a:ln>
        </p:spPr>
      </p:pic>
      <p:sp>
        <p:nvSpPr>
          <p:cNvPr id="11" name="TextBox 10"/>
          <p:cNvSpPr txBox="1"/>
          <p:nvPr/>
        </p:nvSpPr>
        <p:spPr>
          <a:xfrm>
            <a:off x="6688756" y="2159134"/>
            <a:ext cx="1855073" cy="338554"/>
          </a:xfrm>
          <a:prstGeom prst="rect">
            <a:avLst/>
          </a:prstGeom>
          <a:noFill/>
        </p:spPr>
        <p:txBody>
          <a:bodyPr wrap="square" lIns="91429" tIns="45714" rIns="91429" bIns="45714" rtlCol="0">
            <a:spAutoFit/>
          </a:bodyPr>
          <a:lstStyle/>
          <a:p>
            <a:pPr algn="ctr"/>
            <a:r>
              <a:rPr lang="en-US" sz="1600" dirty="0"/>
              <a:t>ALMA (NRAO)</a:t>
            </a:r>
          </a:p>
        </p:txBody>
      </p:sp>
      <p:pic>
        <p:nvPicPr>
          <p:cNvPr id="1030" name="Picture 6"/>
          <p:cNvPicPr>
            <a:picLocks noChangeAspect="1" noChangeArrowheads="1"/>
          </p:cNvPicPr>
          <p:nvPr/>
        </p:nvPicPr>
        <p:blipFill>
          <a:blip r:embed="rId4" cstate="print"/>
          <a:srcRect/>
          <a:stretch>
            <a:fillRect/>
          </a:stretch>
        </p:blipFill>
        <p:spPr bwMode="auto">
          <a:xfrm>
            <a:off x="3964766" y="977327"/>
            <a:ext cx="2246990" cy="1602993"/>
          </a:xfrm>
          <a:prstGeom prst="rect">
            <a:avLst/>
          </a:prstGeom>
          <a:noFill/>
          <a:ln w="28575">
            <a:solidFill>
              <a:schemeClr val="bg1">
                <a:lumMod val="75000"/>
              </a:schemeClr>
            </a:solidFill>
            <a:miter lim="800000"/>
            <a:headEnd/>
            <a:tailEnd/>
          </a:ln>
        </p:spPr>
      </p:pic>
      <p:sp>
        <p:nvSpPr>
          <p:cNvPr id="13" name="TextBox 12"/>
          <p:cNvSpPr txBox="1"/>
          <p:nvPr/>
        </p:nvSpPr>
        <p:spPr>
          <a:xfrm>
            <a:off x="3973546" y="2553881"/>
            <a:ext cx="2270233" cy="338542"/>
          </a:xfrm>
          <a:prstGeom prst="rect">
            <a:avLst/>
          </a:prstGeom>
          <a:noFill/>
        </p:spPr>
        <p:txBody>
          <a:bodyPr wrap="square" lIns="91429" tIns="45714" rIns="91429" bIns="45714" rtlCol="0">
            <a:spAutoFit/>
          </a:bodyPr>
          <a:lstStyle/>
          <a:p>
            <a:pPr algn="ctr"/>
            <a:r>
              <a:rPr lang="en-US" sz="1600" dirty="0" err="1"/>
              <a:t>Nafradi</a:t>
            </a:r>
            <a:r>
              <a:rPr lang="en-US" sz="1600" dirty="0"/>
              <a:t> et al (EPFL)</a:t>
            </a:r>
          </a:p>
        </p:txBody>
      </p:sp>
      <p:sp>
        <p:nvSpPr>
          <p:cNvPr id="2" name="Footer Placeholder 1"/>
          <p:cNvSpPr>
            <a:spLocks noGrp="1"/>
          </p:cNvSpPr>
          <p:nvPr>
            <p:ph type="ftr" sz="quarter" idx="11"/>
          </p:nvPr>
        </p:nvSpPr>
        <p:spPr/>
        <p:txBody>
          <a:bodyPr/>
          <a:lstStyle/>
          <a:p>
            <a:pPr>
              <a:defRPr/>
            </a:pPr>
            <a:r>
              <a:rPr lang="en-US"/>
              <a:t>Virginia Diodes Inc.</a:t>
            </a:r>
            <a:endParaRPr lang="en-US" sz="1400"/>
          </a:p>
        </p:txBody>
      </p:sp>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97698" y="3657081"/>
            <a:ext cx="3596702" cy="2331088"/>
          </a:xfrm>
          <a:prstGeom prst="rect">
            <a:avLst/>
          </a:prstGeom>
          <a:ln w="28575" cmpd="sng">
            <a:solidFill>
              <a:srgbClr val="3399FF"/>
            </a:solidFill>
          </a:ln>
          <a:effectLst/>
        </p:spPr>
      </p:pic>
      <p:sp>
        <p:nvSpPr>
          <p:cNvPr id="15" name="TextBox 14"/>
          <p:cNvSpPr txBox="1"/>
          <p:nvPr/>
        </p:nvSpPr>
        <p:spPr>
          <a:xfrm>
            <a:off x="5726308" y="6041071"/>
            <a:ext cx="2270233" cy="338542"/>
          </a:xfrm>
          <a:prstGeom prst="rect">
            <a:avLst/>
          </a:prstGeom>
          <a:noFill/>
        </p:spPr>
        <p:txBody>
          <a:bodyPr wrap="square" lIns="91429" tIns="45714" rIns="91429" bIns="45714" rtlCol="0">
            <a:spAutoFit/>
          </a:bodyPr>
          <a:lstStyle/>
          <a:p>
            <a:pPr algn="ctr"/>
            <a:r>
              <a:rPr lang="en-US" sz="1600" dirty="0">
                <a:solidFill>
                  <a:schemeClr val="bg2"/>
                </a:solidFill>
              </a:rPr>
              <a:t>THz VNA Extenders</a:t>
            </a:r>
          </a:p>
        </p:txBody>
      </p:sp>
    </p:spTree>
    <p:extLst>
      <p:ext uri="{BB962C8B-B14F-4D97-AF65-F5344CB8AC3E}">
        <p14:creationId xmlns:p14="http://schemas.microsoft.com/office/powerpoint/2010/main" val="3213024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680 GHz Integrated </a:t>
            </a:r>
            <a:r>
              <a:rPr lang="en-US" dirty="0" err="1" smtClean="0"/>
              <a:t>Polarimeter</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210550" cy="265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798225"/>
            <a:ext cx="3137975" cy="1942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1000" y="3890665"/>
            <a:ext cx="4572000" cy="1200329"/>
          </a:xfrm>
          <a:prstGeom prst="rect">
            <a:avLst/>
          </a:prstGeom>
        </p:spPr>
        <p:txBody>
          <a:bodyPr>
            <a:spAutoFit/>
          </a:bodyPr>
          <a:lstStyle/>
          <a:p>
            <a:pPr marL="285750" indent="-285750">
              <a:buFont typeface="Arial" panose="020B0604020202020204" pitchFamily="34" charset="0"/>
              <a:buChar char="•"/>
            </a:pPr>
            <a:r>
              <a:rPr lang="en-US" dirty="0"/>
              <a:t>VDI funded through NASA SBIR Phase 2 for compact low-power 680 GHz </a:t>
            </a:r>
            <a:r>
              <a:rPr lang="en-US" dirty="0" err="1"/>
              <a:t>polarimeters</a:t>
            </a:r>
            <a:r>
              <a:rPr lang="en-US" dirty="0"/>
              <a:t> (e.g. for </a:t>
            </a:r>
            <a:r>
              <a:rPr lang="en-US" dirty="0" err="1"/>
              <a:t>Cubesats</a:t>
            </a:r>
            <a:r>
              <a:rPr lang="en-US" dirty="0" smtClean="0"/>
              <a:t>)</a:t>
            </a:r>
          </a:p>
          <a:p>
            <a:pPr marL="285750" indent="-285750">
              <a:buFont typeface="Arial" panose="020B0604020202020204" pitchFamily="34" charset="0"/>
              <a:buChar char="•"/>
            </a:pPr>
            <a:r>
              <a:rPr lang="en-US" dirty="0" smtClean="0"/>
              <a:t>1.50” x 1.50” x 0.75”, ~3W required DC</a:t>
            </a:r>
            <a:endParaRPr lang="en-US" dirty="0"/>
          </a:p>
        </p:txBody>
      </p:sp>
    </p:spTree>
    <p:extLst>
      <p:ext uri="{BB962C8B-B14F-4D97-AF65-F5344CB8AC3E}">
        <p14:creationId xmlns:p14="http://schemas.microsoft.com/office/powerpoint/2010/main" val="91110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THz </a:t>
            </a:r>
            <a:r>
              <a:rPr lang="en-US" dirty="0" err="1" smtClean="0"/>
              <a:t>Orthomode</a:t>
            </a:r>
            <a:r>
              <a:rPr lang="en-US" dirty="0" smtClean="0"/>
              <a:t> Transducer</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544" t="38822" r="6835"/>
          <a:stretch/>
        </p:blipFill>
        <p:spPr bwMode="auto">
          <a:xfrm>
            <a:off x="6695535" y="1142999"/>
            <a:ext cx="1552755" cy="1579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a:spLocks noGrp="1"/>
          </p:cNvSpPr>
          <p:nvPr>
            <p:ph idx="1"/>
          </p:nvPr>
        </p:nvSpPr>
        <p:spPr>
          <a:xfrm>
            <a:off x="304800" y="1219200"/>
            <a:ext cx="4813144" cy="4190999"/>
          </a:xfrm>
        </p:spPr>
        <p:txBody>
          <a:bodyPr>
            <a:noAutofit/>
          </a:bodyPr>
          <a:lstStyle/>
          <a:p>
            <a:r>
              <a:rPr lang="en-US" sz="2000" dirty="0" smtClean="0"/>
              <a:t>OMT used in </a:t>
            </a:r>
            <a:r>
              <a:rPr lang="en-US" sz="2000" dirty="0" err="1" smtClean="0"/>
              <a:t>polarimeters</a:t>
            </a:r>
            <a:r>
              <a:rPr lang="en-US" sz="2000" dirty="0" smtClean="0"/>
              <a:t>, to separate dual-polarized input into two orthogonal polarizations</a:t>
            </a:r>
          </a:p>
          <a:p>
            <a:r>
              <a:rPr lang="en-US" sz="2000" dirty="0" smtClean="0"/>
              <a:t>To do in waveguide split-block requires very precise machining tolerances (widths and depths): e.g. +/- 2um at 600 GHz</a:t>
            </a:r>
          </a:p>
          <a:p>
            <a:r>
              <a:rPr lang="en-US" sz="2000" dirty="0" smtClean="0"/>
              <a:t>Can laser micromachining do this better?</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4948" y="2819400"/>
            <a:ext cx="3312438" cy="302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7293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High Power Applications</a:t>
            </a:r>
          </a:p>
        </p:txBody>
      </p:sp>
      <p:sp>
        <p:nvSpPr>
          <p:cNvPr id="5" name="Content Placeholder 4"/>
          <p:cNvSpPr>
            <a:spLocks noGrp="1"/>
          </p:cNvSpPr>
          <p:nvPr>
            <p:ph idx="1"/>
          </p:nvPr>
        </p:nvSpPr>
        <p:spPr>
          <a:xfrm>
            <a:off x="736600" y="1092201"/>
            <a:ext cx="4526280" cy="4333239"/>
          </a:xfrm>
        </p:spPr>
        <p:txBody>
          <a:bodyPr>
            <a:normAutofit fontScale="85000" lnSpcReduction="10000"/>
          </a:bodyPr>
          <a:lstStyle/>
          <a:p>
            <a:r>
              <a:rPr lang="en-US" dirty="0"/>
              <a:t>Steady need for high-powered THz sources</a:t>
            </a:r>
          </a:p>
          <a:p>
            <a:r>
              <a:rPr lang="en-US" dirty="0"/>
              <a:t>Radio Astronomy</a:t>
            </a:r>
          </a:p>
          <a:p>
            <a:pPr lvl="1"/>
            <a:r>
              <a:rPr lang="en-US" dirty="0">
                <a:solidFill>
                  <a:srgbClr val="000000"/>
                </a:solidFill>
              </a:rPr>
              <a:t>Focal Plane Array LO Sources</a:t>
            </a:r>
          </a:p>
          <a:p>
            <a:r>
              <a:rPr lang="en-US" dirty="0">
                <a:solidFill>
                  <a:srgbClr val="000000"/>
                </a:solidFill>
              </a:rPr>
              <a:t>Spectroscopy</a:t>
            </a:r>
          </a:p>
          <a:p>
            <a:pPr lvl="1"/>
            <a:r>
              <a:rPr lang="en-US" dirty="0"/>
              <a:t>Electron Spin Resonance</a:t>
            </a:r>
          </a:p>
          <a:p>
            <a:pPr lvl="1"/>
            <a:r>
              <a:rPr lang="en-US" dirty="0">
                <a:solidFill>
                  <a:srgbClr val="000000"/>
                </a:solidFill>
              </a:rPr>
              <a:t>Dynamic Nuclear Polarization</a:t>
            </a:r>
            <a:endParaRPr lang="en-US" dirty="0"/>
          </a:p>
          <a:p>
            <a:r>
              <a:rPr lang="en-US" dirty="0"/>
              <a:t>Plasma Diagnostics</a:t>
            </a:r>
          </a:p>
          <a:p>
            <a:pPr lvl="1"/>
            <a:r>
              <a:rPr lang="en-US" dirty="0"/>
              <a:t>ITER</a:t>
            </a:r>
          </a:p>
        </p:txBody>
      </p:sp>
      <p:pic>
        <p:nvPicPr>
          <p:cNvPr id="6" name="Picture 5"/>
          <p:cNvPicPr>
            <a:picLocks noChangeAspect="1"/>
          </p:cNvPicPr>
          <p:nvPr/>
        </p:nvPicPr>
        <p:blipFill>
          <a:blip r:embed="rId3"/>
          <a:stretch>
            <a:fillRect/>
          </a:stretch>
        </p:blipFill>
        <p:spPr>
          <a:xfrm>
            <a:off x="4602316" y="5001490"/>
            <a:ext cx="2286978" cy="1763590"/>
          </a:xfrm>
          <a:prstGeom prst="rect">
            <a:avLst/>
          </a:prstGeom>
        </p:spPr>
      </p:pic>
      <p:pic>
        <p:nvPicPr>
          <p:cNvPr id="4" name="Picture 3"/>
          <p:cNvPicPr>
            <a:picLocks noChangeAspect="1"/>
          </p:cNvPicPr>
          <p:nvPr/>
        </p:nvPicPr>
        <p:blipFill>
          <a:blip r:embed="rId4"/>
          <a:stretch>
            <a:fillRect/>
          </a:stretch>
        </p:blipFill>
        <p:spPr>
          <a:xfrm>
            <a:off x="5395894" y="948348"/>
            <a:ext cx="3200983" cy="1632759"/>
          </a:xfrm>
          <a:prstGeom prst="rect">
            <a:avLst/>
          </a:prstGeom>
        </p:spPr>
      </p:pic>
      <p:sp>
        <p:nvSpPr>
          <p:cNvPr id="7" name="Rectangle 6"/>
          <p:cNvSpPr/>
          <p:nvPr/>
        </p:nvSpPr>
        <p:spPr>
          <a:xfrm>
            <a:off x="5601245" y="2495660"/>
            <a:ext cx="2995632" cy="338554"/>
          </a:xfrm>
          <a:prstGeom prst="rect">
            <a:avLst/>
          </a:prstGeom>
        </p:spPr>
        <p:txBody>
          <a:bodyPr wrap="none">
            <a:spAutoFit/>
          </a:bodyPr>
          <a:lstStyle/>
          <a:p>
            <a:r>
              <a:rPr lang="en-US" sz="1600" dirty="0">
                <a:solidFill>
                  <a:schemeClr val="bg2"/>
                </a:solidFill>
              </a:rPr>
              <a:t>http://</a:t>
            </a:r>
            <a:r>
              <a:rPr lang="en-US" sz="1600" dirty="0" err="1">
                <a:solidFill>
                  <a:schemeClr val="bg2"/>
                </a:solidFill>
              </a:rPr>
              <a:t>www.astro.uni-koeln.de</a:t>
            </a:r>
            <a:r>
              <a:rPr lang="en-US" sz="1600" dirty="0">
                <a:solidFill>
                  <a:schemeClr val="bg2"/>
                </a:solidFill>
              </a:rPr>
              <a:t>/</a:t>
            </a:r>
          </a:p>
        </p:txBody>
      </p:sp>
      <p:pic>
        <p:nvPicPr>
          <p:cNvPr id="9" name="Picture 8"/>
          <p:cNvPicPr>
            <a:picLocks noChangeAspect="1"/>
          </p:cNvPicPr>
          <p:nvPr/>
        </p:nvPicPr>
        <p:blipFill>
          <a:blip r:embed="rId5"/>
          <a:stretch>
            <a:fillRect/>
          </a:stretch>
        </p:blipFill>
        <p:spPr>
          <a:xfrm>
            <a:off x="6197608" y="3059474"/>
            <a:ext cx="2635412" cy="1774511"/>
          </a:xfrm>
          <a:prstGeom prst="rect">
            <a:avLst/>
          </a:prstGeom>
        </p:spPr>
      </p:pic>
      <p:sp>
        <p:nvSpPr>
          <p:cNvPr id="10" name="Rectangle 9"/>
          <p:cNvSpPr/>
          <p:nvPr/>
        </p:nvSpPr>
        <p:spPr>
          <a:xfrm>
            <a:off x="7963932" y="4833985"/>
            <a:ext cx="777276" cy="338554"/>
          </a:xfrm>
          <a:prstGeom prst="rect">
            <a:avLst/>
          </a:prstGeom>
        </p:spPr>
        <p:txBody>
          <a:bodyPr wrap="none">
            <a:spAutoFit/>
          </a:bodyPr>
          <a:lstStyle/>
          <a:p>
            <a:r>
              <a:rPr lang="en-US" sz="1600" dirty="0" err="1">
                <a:solidFill>
                  <a:schemeClr val="bg2"/>
                </a:solidFill>
              </a:rPr>
              <a:t>Bruker</a:t>
            </a:r>
            <a:endParaRPr lang="en-US" sz="1600" dirty="0">
              <a:solidFill>
                <a:schemeClr val="bg2"/>
              </a:solidFill>
            </a:endParaRPr>
          </a:p>
        </p:txBody>
      </p:sp>
      <p:sp>
        <p:nvSpPr>
          <p:cNvPr id="11" name="Rectangle 10"/>
          <p:cNvSpPr/>
          <p:nvPr/>
        </p:nvSpPr>
        <p:spPr>
          <a:xfrm>
            <a:off x="6889294" y="6287262"/>
            <a:ext cx="623488" cy="338554"/>
          </a:xfrm>
          <a:prstGeom prst="rect">
            <a:avLst/>
          </a:prstGeom>
        </p:spPr>
        <p:txBody>
          <a:bodyPr wrap="none">
            <a:spAutoFit/>
          </a:bodyPr>
          <a:lstStyle/>
          <a:p>
            <a:r>
              <a:rPr lang="en-US" sz="1600" dirty="0">
                <a:solidFill>
                  <a:schemeClr val="bg2"/>
                </a:solidFill>
              </a:rPr>
              <a:t>ITER</a:t>
            </a:r>
          </a:p>
        </p:txBody>
      </p:sp>
      <p:sp>
        <p:nvSpPr>
          <p:cNvPr id="12" name="Line 37"/>
          <p:cNvSpPr>
            <a:spLocks noChangeShapeType="1"/>
          </p:cNvSpPr>
          <p:nvPr/>
        </p:nvSpPr>
        <p:spPr bwMode="auto">
          <a:xfrm flipV="1">
            <a:off x="4288916" y="2178454"/>
            <a:ext cx="1106978" cy="389474"/>
          </a:xfrm>
          <a:prstGeom prst="line">
            <a:avLst/>
          </a:prstGeom>
          <a:noFill/>
          <a:ln w="38100">
            <a:solidFill>
              <a:srgbClr val="FF33CC"/>
            </a:solidFill>
            <a:prstDash val="sysDash"/>
            <a:round/>
            <a:headEnd/>
            <a:tailEnd type="triangle" w="med" len="med"/>
          </a:ln>
        </p:spPr>
        <p:txBody>
          <a:bodyPr wrap="none" lIns="91429" tIns="45714" rIns="91429" bIns="45714" anchor="ctr"/>
          <a:lstStyle/>
          <a:p>
            <a:endParaRPr lang="en-US"/>
          </a:p>
        </p:txBody>
      </p:sp>
      <p:sp>
        <p:nvSpPr>
          <p:cNvPr id="13" name="Line 37"/>
          <p:cNvSpPr>
            <a:spLocks noChangeShapeType="1"/>
          </p:cNvSpPr>
          <p:nvPr/>
        </p:nvSpPr>
        <p:spPr bwMode="auto">
          <a:xfrm flipV="1">
            <a:off x="5236334" y="3902632"/>
            <a:ext cx="961274" cy="273439"/>
          </a:xfrm>
          <a:prstGeom prst="line">
            <a:avLst/>
          </a:prstGeom>
          <a:noFill/>
          <a:ln w="38100">
            <a:solidFill>
              <a:srgbClr val="FF33CC"/>
            </a:solidFill>
            <a:prstDash val="sysDash"/>
            <a:round/>
            <a:headEnd/>
            <a:tailEnd type="triangle" w="med" len="med"/>
          </a:ln>
        </p:spPr>
        <p:txBody>
          <a:bodyPr wrap="none" lIns="91429" tIns="45714" rIns="91429" bIns="45714" anchor="ctr"/>
          <a:lstStyle/>
          <a:p>
            <a:endParaRPr lang="en-US"/>
          </a:p>
        </p:txBody>
      </p:sp>
      <p:sp>
        <p:nvSpPr>
          <p:cNvPr id="14" name="Line 37"/>
          <p:cNvSpPr>
            <a:spLocks noChangeShapeType="1"/>
          </p:cNvSpPr>
          <p:nvPr/>
        </p:nvSpPr>
        <p:spPr bwMode="auto">
          <a:xfrm>
            <a:off x="2249960" y="5208514"/>
            <a:ext cx="2352356" cy="449270"/>
          </a:xfrm>
          <a:prstGeom prst="line">
            <a:avLst/>
          </a:prstGeom>
          <a:noFill/>
          <a:ln w="38100">
            <a:solidFill>
              <a:srgbClr val="FF33CC"/>
            </a:solidFill>
            <a:prstDash val="sysDash"/>
            <a:round/>
            <a:headEnd/>
            <a:tailEnd type="triangle" w="med" len="med"/>
          </a:ln>
        </p:spPr>
        <p:txBody>
          <a:bodyPr wrap="none" lIns="91429" tIns="45714" rIns="91429" bIns="45714" anchor="ctr"/>
          <a:lstStyle/>
          <a:p>
            <a:endParaRPr lang="en-US"/>
          </a:p>
        </p:txBody>
      </p:sp>
    </p:spTree>
    <p:extLst>
      <p:ext uri="{BB962C8B-B14F-4D97-AF65-F5344CB8AC3E}">
        <p14:creationId xmlns:p14="http://schemas.microsoft.com/office/powerpoint/2010/main" val="2185103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b="1" dirty="0"/>
              <a:t>VDI Core Technology</a:t>
            </a:r>
            <a:r>
              <a:rPr lang="en-US" sz="2400" dirty="0"/>
              <a:t>: Use the nonlinearity of diodes to extend the frequency range of traditional microwave electronics</a:t>
            </a:r>
          </a:p>
        </p:txBody>
      </p:sp>
      <p:sp>
        <p:nvSpPr>
          <p:cNvPr id="6" name="Oval 4"/>
          <p:cNvSpPr>
            <a:spLocks noChangeArrowheads="1"/>
          </p:cNvSpPr>
          <p:nvPr/>
        </p:nvSpPr>
        <p:spPr bwMode="auto">
          <a:xfrm>
            <a:off x="6169025" y="1968500"/>
            <a:ext cx="914400" cy="838200"/>
          </a:xfrm>
          <a:prstGeom prst="ellipse">
            <a:avLst/>
          </a:prstGeom>
          <a:noFill/>
          <a:ln w="38100">
            <a:solidFill>
              <a:schemeClr val="tx1"/>
            </a:solidFill>
            <a:round/>
            <a:headEnd/>
            <a:tailEnd/>
          </a:ln>
        </p:spPr>
        <p:txBody>
          <a:bodyPr wrap="none" lIns="91429" tIns="45714" rIns="91429" bIns="45714" anchor="ctr"/>
          <a:lstStyle/>
          <a:p>
            <a:endParaRPr lang="en-US"/>
          </a:p>
        </p:txBody>
      </p:sp>
      <p:sp>
        <p:nvSpPr>
          <p:cNvPr id="7" name="Line 5"/>
          <p:cNvSpPr>
            <a:spLocks noChangeShapeType="1"/>
          </p:cNvSpPr>
          <p:nvPr/>
        </p:nvSpPr>
        <p:spPr bwMode="auto">
          <a:xfrm>
            <a:off x="3946525" y="2425700"/>
            <a:ext cx="2222500" cy="0"/>
          </a:xfrm>
          <a:prstGeom prst="line">
            <a:avLst/>
          </a:prstGeom>
          <a:noFill/>
          <a:ln w="38100">
            <a:solidFill>
              <a:schemeClr val="tx1"/>
            </a:solidFill>
            <a:round/>
            <a:headEnd/>
            <a:tailEnd type="triangle" w="med" len="med"/>
          </a:ln>
        </p:spPr>
        <p:txBody>
          <a:bodyPr lIns="91429" tIns="45714" rIns="91429" bIns="45714"/>
          <a:lstStyle/>
          <a:p>
            <a:endParaRPr lang="en-US"/>
          </a:p>
        </p:txBody>
      </p:sp>
      <p:sp>
        <p:nvSpPr>
          <p:cNvPr id="8" name="Line 6"/>
          <p:cNvSpPr>
            <a:spLocks noChangeShapeType="1"/>
          </p:cNvSpPr>
          <p:nvPr/>
        </p:nvSpPr>
        <p:spPr bwMode="auto">
          <a:xfrm>
            <a:off x="7083426" y="2425700"/>
            <a:ext cx="1266825" cy="0"/>
          </a:xfrm>
          <a:prstGeom prst="line">
            <a:avLst/>
          </a:prstGeom>
          <a:noFill/>
          <a:ln w="38100">
            <a:solidFill>
              <a:schemeClr val="tx1"/>
            </a:solidFill>
            <a:round/>
            <a:headEnd/>
            <a:tailEnd type="triangle" w="med" len="med"/>
          </a:ln>
        </p:spPr>
        <p:txBody>
          <a:bodyPr lIns="91429" tIns="45714" rIns="91429" bIns="45714"/>
          <a:lstStyle/>
          <a:p>
            <a:endParaRPr lang="en-US"/>
          </a:p>
        </p:txBody>
      </p:sp>
      <p:grpSp>
        <p:nvGrpSpPr>
          <p:cNvPr id="3" name="Group 9"/>
          <p:cNvGrpSpPr>
            <a:grpSpLocks/>
          </p:cNvGrpSpPr>
          <p:nvPr/>
        </p:nvGrpSpPr>
        <p:grpSpPr bwMode="auto">
          <a:xfrm>
            <a:off x="6421439" y="1971676"/>
            <a:ext cx="388937" cy="823913"/>
            <a:chOff x="2474" y="2172"/>
            <a:chExt cx="245" cy="519"/>
          </a:xfrm>
        </p:grpSpPr>
        <p:sp>
          <p:nvSpPr>
            <p:cNvPr id="11" name="AutoShape 10"/>
            <p:cNvSpPr>
              <a:spLocks noChangeArrowheads="1"/>
            </p:cNvSpPr>
            <p:nvPr/>
          </p:nvSpPr>
          <p:spPr bwMode="auto">
            <a:xfrm rot="10800000">
              <a:off x="2474" y="2323"/>
              <a:ext cx="245" cy="227"/>
            </a:xfrm>
            <a:prstGeom prst="triangle">
              <a:avLst>
                <a:gd name="adj" fmla="val 50000"/>
              </a:avLst>
            </a:prstGeom>
            <a:noFill/>
            <a:ln w="25400" algn="ctr">
              <a:solidFill>
                <a:schemeClr val="tx1"/>
              </a:solidFill>
              <a:miter lim="800000"/>
              <a:headEnd/>
              <a:tailEnd/>
            </a:ln>
          </p:spPr>
          <p:txBody>
            <a:bodyPr wrap="none" anchor="ctr"/>
            <a:lstStyle/>
            <a:p>
              <a:endParaRPr lang="en-US"/>
            </a:p>
          </p:txBody>
        </p:sp>
        <p:sp>
          <p:nvSpPr>
            <p:cNvPr id="12" name="Line 11"/>
            <p:cNvSpPr>
              <a:spLocks noChangeShapeType="1"/>
            </p:cNvSpPr>
            <p:nvPr/>
          </p:nvSpPr>
          <p:spPr bwMode="auto">
            <a:xfrm>
              <a:off x="2474" y="2557"/>
              <a:ext cx="245" cy="0"/>
            </a:xfrm>
            <a:prstGeom prst="line">
              <a:avLst/>
            </a:prstGeom>
            <a:noFill/>
            <a:ln w="25400">
              <a:solidFill>
                <a:schemeClr val="tx1"/>
              </a:solidFill>
              <a:round/>
              <a:headEnd/>
              <a:tailEnd/>
            </a:ln>
          </p:spPr>
          <p:txBody>
            <a:bodyPr wrap="none" anchor="ctr"/>
            <a:lstStyle/>
            <a:p>
              <a:endParaRPr lang="en-US"/>
            </a:p>
          </p:txBody>
        </p:sp>
        <p:sp>
          <p:nvSpPr>
            <p:cNvPr id="13" name="Line 12"/>
            <p:cNvSpPr>
              <a:spLocks noChangeShapeType="1"/>
            </p:cNvSpPr>
            <p:nvPr/>
          </p:nvSpPr>
          <p:spPr bwMode="auto">
            <a:xfrm flipV="1">
              <a:off x="2597" y="2172"/>
              <a:ext cx="0" cy="141"/>
            </a:xfrm>
            <a:prstGeom prst="line">
              <a:avLst/>
            </a:prstGeom>
            <a:noFill/>
            <a:ln w="25400">
              <a:solidFill>
                <a:schemeClr val="tx1"/>
              </a:solidFill>
              <a:round/>
              <a:headEnd/>
              <a:tailEnd/>
            </a:ln>
          </p:spPr>
          <p:txBody>
            <a:bodyPr wrap="none" anchor="ctr"/>
            <a:lstStyle/>
            <a:p>
              <a:endParaRPr lang="en-US"/>
            </a:p>
          </p:txBody>
        </p:sp>
        <p:sp>
          <p:nvSpPr>
            <p:cNvPr id="14" name="Line 13"/>
            <p:cNvSpPr>
              <a:spLocks noChangeShapeType="1"/>
            </p:cNvSpPr>
            <p:nvPr/>
          </p:nvSpPr>
          <p:spPr bwMode="auto">
            <a:xfrm>
              <a:off x="2597" y="2550"/>
              <a:ext cx="0" cy="141"/>
            </a:xfrm>
            <a:prstGeom prst="line">
              <a:avLst/>
            </a:prstGeom>
            <a:noFill/>
            <a:ln w="25400">
              <a:solidFill>
                <a:schemeClr val="tx1"/>
              </a:solidFill>
              <a:round/>
              <a:headEnd/>
              <a:tailEnd/>
            </a:ln>
          </p:spPr>
          <p:txBody>
            <a:bodyPr wrap="none" anchor="ctr"/>
            <a:lstStyle/>
            <a:p>
              <a:endParaRPr lang="en-US"/>
            </a:p>
          </p:txBody>
        </p:sp>
      </p:grpSp>
      <p:sp>
        <p:nvSpPr>
          <p:cNvPr id="15" name="AutoShape 14"/>
          <p:cNvSpPr>
            <a:spLocks noChangeArrowheads="1"/>
          </p:cNvSpPr>
          <p:nvPr/>
        </p:nvSpPr>
        <p:spPr bwMode="auto">
          <a:xfrm rot="5400000">
            <a:off x="2703513" y="1827213"/>
            <a:ext cx="1246188" cy="1198563"/>
          </a:xfrm>
          <a:prstGeom prst="triangle">
            <a:avLst>
              <a:gd name="adj" fmla="val 50000"/>
            </a:avLst>
          </a:prstGeom>
          <a:noFill/>
          <a:ln w="38100">
            <a:solidFill>
              <a:schemeClr val="tx1"/>
            </a:solidFill>
            <a:miter lim="800000"/>
            <a:headEnd/>
            <a:tailEnd/>
          </a:ln>
        </p:spPr>
        <p:txBody>
          <a:bodyPr wrap="none" lIns="91429" tIns="45714" rIns="91429" bIns="45714" anchor="ctr"/>
          <a:lstStyle/>
          <a:p>
            <a:endParaRPr lang="en-US">
              <a:effectLst/>
            </a:endParaRPr>
          </a:p>
        </p:txBody>
      </p:sp>
      <p:sp>
        <p:nvSpPr>
          <p:cNvPr id="16" name="Oval 15"/>
          <p:cNvSpPr>
            <a:spLocks noChangeArrowheads="1"/>
          </p:cNvSpPr>
          <p:nvPr/>
        </p:nvSpPr>
        <p:spPr bwMode="auto">
          <a:xfrm>
            <a:off x="790575" y="1995488"/>
            <a:ext cx="914400" cy="838200"/>
          </a:xfrm>
          <a:prstGeom prst="ellipse">
            <a:avLst/>
          </a:prstGeom>
          <a:noFill/>
          <a:ln w="38100">
            <a:solidFill>
              <a:schemeClr val="tx1"/>
            </a:solidFill>
            <a:round/>
            <a:headEnd/>
            <a:tailEnd/>
          </a:ln>
        </p:spPr>
        <p:txBody>
          <a:bodyPr wrap="none" lIns="91429" tIns="45714" rIns="91429" bIns="45714" anchor="ctr"/>
          <a:lstStyle/>
          <a:p>
            <a:endParaRPr lang="en-US"/>
          </a:p>
        </p:txBody>
      </p:sp>
      <p:sp>
        <p:nvSpPr>
          <p:cNvPr id="17" name="Freeform 16"/>
          <p:cNvSpPr>
            <a:spLocks/>
          </p:cNvSpPr>
          <p:nvPr/>
        </p:nvSpPr>
        <p:spPr bwMode="auto">
          <a:xfrm>
            <a:off x="912814" y="2192338"/>
            <a:ext cx="681037" cy="417512"/>
          </a:xfrm>
          <a:custGeom>
            <a:avLst/>
            <a:gdLst>
              <a:gd name="T0" fmla="*/ 0 w 429"/>
              <a:gd name="T1" fmla="*/ 225425 h 263"/>
              <a:gd name="T2" fmla="*/ 171450 w 429"/>
              <a:gd name="T3" fmla="*/ 3175 h 263"/>
              <a:gd name="T4" fmla="*/ 330200 w 429"/>
              <a:gd name="T5" fmla="*/ 209550 h 263"/>
              <a:gd name="T6" fmla="*/ 504825 w 429"/>
              <a:gd name="T7" fmla="*/ 417513 h 263"/>
              <a:gd name="T8" fmla="*/ 681037 w 429"/>
              <a:gd name="T9" fmla="*/ 212725 h 263"/>
              <a:gd name="T10" fmla="*/ 0 60000 65536"/>
              <a:gd name="T11" fmla="*/ 0 60000 65536"/>
              <a:gd name="T12" fmla="*/ 0 60000 65536"/>
              <a:gd name="T13" fmla="*/ 0 60000 65536"/>
              <a:gd name="T14" fmla="*/ 0 60000 65536"/>
              <a:gd name="T15" fmla="*/ 0 w 429"/>
              <a:gd name="T16" fmla="*/ 0 h 263"/>
              <a:gd name="T17" fmla="*/ 429 w 429"/>
              <a:gd name="T18" fmla="*/ 263 h 263"/>
            </a:gdLst>
            <a:ahLst/>
            <a:cxnLst>
              <a:cxn ang="T10">
                <a:pos x="T0" y="T1"/>
              </a:cxn>
              <a:cxn ang="T11">
                <a:pos x="T2" y="T3"/>
              </a:cxn>
              <a:cxn ang="T12">
                <a:pos x="T4" y="T5"/>
              </a:cxn>
              <a:cxn ang="T13">
                <a:pos x="T6" y="T7"/>
              </a:cxn>
              <a:cxn ang="T14">
                <a:pos x="T8" y="T9"/>
              </a:cxn>
            </a:cxnLst>
            <a:rect l="T15" t="T16" r="T17" b="T18"/>
            <a:pathLst>
              <a:path w="429" h="263">
                <a:moveTo>
                  <a:pt x="0" y="142"/>
                </a:moveTo>
                <a:cubicBezTo>
                  <a:pt x="18" y="119"/>
                  <a:pt x="73" y="4"/>
                  <a:pt x="108" y="2"/>
                </a:cubicBezTo>
                <a:cubicBezTo>
                  <a:pt x="143" y="0"/>
                  <a:pt x="173" y="88"/>
                  <a:pt x="208" y="132"/>
                </a:cubicBezTo>
                <a:cubicBezTo>
                  <a:pt x="243" y="176"/>
                  <a:pt x="281" y="263"/>
                  <a:pt x="318" y="263"/>
                </a:cubicBezTo>
                <a:cubicBezTo>
                  <a:pt x="355" y="263"/>
                  <a:pt x="406" y="161"/>
                  <a:pt x="429" y="134"/>
                </a:cubicBezTo>
              </a:path>
            </a:pathLst>
          </a:custGeom>
          <a:noFill/>
          <a:ln w="38100">
            <a:solidFill>
              <a:schemeClr val="tx1"/>
            </a:solidFill>
            <a:round/>
            <a:headEnd/>
            <a:tailEnd/>
          </a:ln>
        </p:spPr>
        <p:txBody>
          <a:bodyPr wrap="none" lIns="91429" tIns="45714" rIns="91429" bIns="45714" anchor="ctr"/>
          <a:lstStyle/>
          <a:p>
            <a:endParaRPr lang="en-US"/>
          </a:p>
        </p:txBody>
      </p:sp>
      <p:sp>
        <p:nvSpPr>
          <p:cNvPr id="18" name="Text Box 17"/>
          <p:cNvSpPr txBox="1">
            <a:spLocks noChangeArrowheads="1"/>
          </p:cNvSpPr>
          <p:nvPr/>
        </p:nvSpPr>
        <p:spPr bwMode="auto">
          <a:xfrm>
            <a:off x="2789238" y="2117726"/>
            <a:ext cx="661987" cy="549275"/>
          </a:xfrm>
          <a:prstGeom prst="rect">
            <a:avLst/>
          </a:prstGeom>
          <a:noFill/>
          <a:ln w="9525">
            <a:solidFill>
              <a:schemeClr val="tx1"/>
            </a:solidFill>
            <a:miter lim="800000"/>
            <a:headEnd/>
            <a:tailEnd/>
          </a:ln>
        </p:spPr>
        <p:txBody>
          <a:bodyPr lIns="91429" tIns="45714" rIns="91429" bIns="45714">
            <a:spAutoFit/>
          </a:bodyPr>
          <a:lstStyle/>
          <a:p>
            <a:pPr algn="l">
              <a:lnSpc>
                <a:spcPct val="100000"/>
              </a:lnSpc>
              <a:buFontTx/>
              <a:buNone/>
            </a:pPr>
            <a:r>
              <a:rPr lang="en-US" sz="3000" dirty="0"/>
              <a:t>X3</a:t>
            </a:r>
          </a:p>
        </p:txBody>
      </p:sp>
      <p:sp>
        <p:nvSpPr>
          <p:cNvPr id="20" name="Line 19"/>
          <p:cNvSpPr>
            <a:spLocks noChangeShapeType="1"/>
          </p:cNvSpPr>
          <p:nvPr/>
        </p:nvSpPr>
        <p:spPr bwMode="auto">
          <a:xfrm>
            <a:off x="1711326" y="2419350"/>
            <a:ext cx="993775" cy="0"/>
          </a:xfrm>
          <a:prstGeom prst="line">
            <a:avLst/>
          </a:prstGeom>
          <a:noFill/>
          <a:ln w="38100">
            <a:solidFill>
              <a:schemeClr val="tx1"/>
            </a:solidFill>
            <a:round/>
            <a:headEnd/>
            <a:tailEnd type="triangle" w="med" len="med"/>
          </a:ln>
        </p:spPr>
        <p:txBody>
          <a:bodyPr lIns="91429" tIns="45714" rIns="91429" bIns="45714"/>
          <a:lstStyle/>
          <a:p>
            <a:endParaRPr lang="en-US"/>
          </a:p>
        </p:txBody>
      </p:sp>
      <p:sp>
        <p:nvSpPr>
          <p:cNvPr id="21" name="Rectangle 20"/>
          <p:cNvSpPr>
            <a:spLocks noChangeArrowheads="1"/>
          </p:cNvSpPr>
          <p:nvPr/>
        </p:nvSpPr>
        <p:spPr bwMode="auto">
          <a:xfrm>
            <a:off x="615951" y="1487488"/>
            <a:ext cx="3941763" cy="1733550"/>
          </a:xfrm>
          <a:prstGeom prst="rect">
            <a:avLst/>
          </a:prstGeom>
          <a:noFill/>
          <a:ln w="12700">
            <a:solidFill>
              <a:schemeClr val="tx1"/>
            </a:solidFill>
            <a:prstDash val="dash"/>
            <a:miter lim="800000"/>
            <a:headEnd/>
            <a:tailEnd/>
          </a:ln>
        </p:spPr>
        <p:txBody>
          <a:bodyPr wrap="none" lIns="91429" tIns="45714" rIns="91429" bIns="45714" anchor="ctr"/>
          <a:lstStyle/>
          <a:p>
            <a:endParaRPr lang="en-US"/>
          </a:p>
        </p:txBody>
      </p:sp>
      <p:sp>
        <p:nvSpPr>
          <p:cNvPr id="22" name="Text Box 21"/>
          <p:cNvSpPr txBox="1">
            <a:spLocks noChangeArrowheads="1"/>
          </p:cNvSpPr>
          <p:nvPr/>
        </p:nvSpPr>
        <p:spPr bwMode="auto">
          <a:xfrm>
            <a:off x="641269" y="1073151"/>
            <a:ext cx="3930732" cy="369320"/>
          </a:xfrm>
          <a:prstGeom prst="rect">
            <a:avLst/>
          </a:prstGeom>
          <a:noFill/>
          <a:ln w="12700">
            <a:noFill/>
            <a:miter lim="800000"/>
            <a:headEnd/>
            <a:tailEnd/>
          </a:ln>
        </p:spPr>
        <p:txBody>
          <a:bodyPr wrap="square" lIns="91429" tIns="45714" rIns="91429" bIns="45714">
            <a:spAutoFit/>
          </a:bodyPr>
          <a:lstStyle/>
          <a:p>
            <a:pPr algn="ctr">
              <a:lnSpc>
                <a:spcPct val="100000"/>
              </a:lnSpc>
              <a:buClrTx/>
              <a:buFontTx/>
              <a:buNone/>
            </a:pPr>
            <a:r>
              <a:rPr kumimoji="0" lang="en-US" b="1" dirty="0">
                <a:effectLst/>
                <a:latin typeface="Times New Roman" pitchFamily="18" charset="0"/>
              </a:rPr>
              <a:t>Microwave Technology</a:t>
            </a:r>
          </a:p>
        </p:txBody>
      </p:sp>
      <p:sp>
        <p:nvSpPr>
          <p:cNvPr id="23" name="Rectangle 22"/>
          <p:cNvSpPr>
            <a:spLocks noChangeArrowheads="1"/>
          </p:cNvSpPr>
          <p:nvPr/>
        </p:nvSpPr>
        <p:spPr bwMode="auto">
          <a:xfrm>
            <a:off x="5048251" y="1498600"/>
            <a:ext cx="3548063" cy="1733550"/>
          </a:xfrm>
          <a:prstGeom prst="rect">
            <a:avLst/>
          </a:prstGeom>
          <a:noFill/>
          <a:ln w="19050">
            <a:solidFill>
              <a:srgbClr val="FF0000"/>
            </a:solidFill>
            <a:prstDash val="dash"/>
            <a:miter lim="800000"/>
            <a:headEnd/>
            <a:tailEnd/>
          </a:ln>
          <a:effectLst/>
        </p:spPr>
        <p:txBody>
          <a:bodyPr wrap="none" lIns="91429" tIns="45714" rIns="91429" bIns="45714" anchor="ctr"/>
          <a:lstStyle/>
          <a:p>
            <a:pPr>
              <a:lnSpc>
                <a:spcPct val="100000"/>
              </a:lnSpc>
              <a:defRPr/>
            </a:pPr>
            <a:endParaRPr lang="en-US" dirty="0">
              <a:effectLst>
                <a:outerShdw blurRad="38100" dist="38100" dir="2700000" algn="tl">
                  <a:srgbClr val="000000"/>
                </a:outerShdw>
              </a:effectLst>
              <a:latin typeface="Tahoma" charset="0"/>
            </a:endParaRPr>
          </a:p>
        </p:txBody>
      </p:sp>
      <p:sp>
        <p:nvSpPr>
          <p:cNvPr id="24" name="Text Box 23"/>
          <p:cNvSpPr txBox="1">
            <a:spLocks noChangeArrowheads="1"/>
          </p:cNvSpPr>
          <p:nvPr/>
        </p:nvSpPr>
        <p:spPr bwMode="auto">
          <a:xfrm>
            <a:off x="5082638" y="1066800"/>
            <a:ext cx="3479471" cy="457200"/>
          </a:xfrm>
          <a:prstGeom prst="rect">
            <a:avLst/>
          </a:prstGeom>
          <a:noFill/>
          <a:ln w="12700">
            <a:noFill/>
            <a:miter lim="800000"/>
            <a:headEnd/>
            <a:tailEnd/>
          </a:ln>
        </p:spPr>
        <p:txBody>
          <a:bodyPr wrap="square" lIns="91429" tIns="45714" rIns="91429" bIns="45714">
            <a:spAutoFit/>
          </a:bodyPr>
          <a:lstStyle/>
          <a:p>
            <a:pPr algn="ctr">
              <a:lnSpc>
                <a:spcPct val="100000"/>
              </a:lnSpc>
              <a:buClrTx/>
              <a:buFontTx/>
              <a:buNone/>
            </a:pPr>
            <a:r>
              <a:rPr kumimoji="0" lang="en-US" sz="2400" b="1" dirty="0">
                <a:latin typeface="Times New Roman" pitchFamily="18" charset="0"/>
              </a:rPr>
              <a:t>VDI Technology</a:t>
            </a:r>
          </a:p>
        </p:txBody>
      </p:sp>
      <p:sp>
        <p:nvSpPr>
          <p:cNvPr id="26" name="Text Box 25"/>
          <p:cNvSpPr txBox="1">
            <a:spLocks noChangeArrowheads="1"/>
          </p:cNvSpPr>
          <p:nvPr/>
        </p:nvSpPr>
        <p:spPr bwMode="auto">
          <a:xfrm>
            <a:off x="6300788" y="1544639"/>
            <a:ext cx="661987" cy="369320"/>
          </a:xfrm>
          <a:prstGeom prst="rect">
            <a:avLst/>
          </a:prstGeom>
          <a:noFill/>
          <a:ln w="9525">
            <a:noFill/>
            <a:miter lim="800000"/>
            <a:headEnd/>
            <a:tailEnd/>
          </a:ln>
        </p:spPr>
        <p:txBody>
          <a:bodyPr lIns="91429" tIns="45714" rIns="91429" bIns="45714">
            <a:spAutoFit/>
          </a:bodyPr>
          <a:lstStyle/>
          <a:p>
            <a:pPr>
              <a:lnSpc>
                <a:spcPct val="100000"/>
              </a:lnSpc>
              <a:buFontTx/>
              <a:buNone/>
            </a:pPr>
            <a:r>
              <a:rPr lang="en-US" dirty="0"/>
              <a:t>X8</a:t>
            </a:r>
          </a:p>
        </p:txBody>
      </p:sp>
      <p:pic>
        <p:nvPicPr>
          <p:cNvPr id="30" name="Picture 28" descr="Air-Bridged Varactor2"/>
          <p:cNvPicPr>
            <a:picLocks noChangeAspect="1" noChangeArrowheads="1"/>
          </p:cNvPicPr>
          <p:nvPr/>
        </p:nvPicPr>
        <p:blipFill>
          <a:blip r:embed="rId2" cstate="print"/>
          <a:srcRect/>
          <a:stretch>
            <a:fillRect/>
          </a:stretch>
        </p:blipFill>
        <p:spPr bwMode="auto">
          <a:xfrm>
            <a:off x="5379278" y="3919284"/>
            <a:ext cx="3128449" cy="2279481"/>
          </a:xfrm>
          <a:prstGeom prst="rect">
            <a:avLst/>
          </a:prstGeom>
          <a:noFill/>
          <a:ln w="12700">
            <a:noFill/>
            <a:miter lim="800000"/>
            <a:headEnd/>
            <a:tailEnd/>
          </a:ln>
        </p:spPr>
      </p:pic>
      <p:sp>
        <p:nvSpPr>
          <p:cNvPr id="32" name="Line 37"/>
          <p:cNvSpPr>
            <a:spLocks noChangeShapeType="1"/>
          </p:cNvSpPr>
          <p:nvPr/>
        </p:nvSpPr>
        <p:spPr bwMode="auto">
          <a:xfrm flipH="1" flipV="1">
            <a:off x="6946594" y="2765467"/>
            <a:ext cx="280844" cy="796459"/>
          </a:xfrm>
          <a:prstGeom prst="line">
            <a:avLst/>
          </a:prstGeom>
          <a:noFill/>
          <a:ln w="38100">
            <a:solidFill>
              <a:srgbClr val="FF33CC"/>
            </a:solidFill>
            <a:prstDash val="sysDash"/>
            <a:round/>
            <a:headEnd/>
            <a:tailEnd type="triangle" w="med" len="med"/>
          </a:ln>
        </p:spPr>
        <p:txBody>
          <a:bodyPr wrap="none" lIns="91429" tIns="45714" rIns="91429" bIns="45714" anchor="ctr"/>
          <a:lstStyle/>
          <a:p>
            <a:endParaRPr lang="en-US"/>
          </a:p>
        </p:txBody>
      </p:sp>
      <p:sp>
        <p:nvSpPr>
          <p:cNvPr id="36" name="Footer Placeholder 35"/>
          <p:cNvSpPr>
            <a:spLocks noGrp="1"/>
          </p:cNvSpPr>
          <p:nvPr>
            <p:ph type="ftr" sz="quarter" idx="11"/>
          </p:nvPr>
        </p:nvSpPr>
        <p:spPr/>
        <p:txBody>
          <a:bodyPr/>
          <a:lstStyle/>
          <a:p>
            <a:pPr>
              <a:defRPr/>
            </a:pPr>
            <a:r>
              <a:rPr lang="en-US" dirty="0"/>
              <a:t>Virginia Diodes Inc.</a:t>
            </a:r>
            <a:endParaRPr lang="en-US" sz="1400" dirty="0"/>
          </a:p>
        </p:txBody>
      </p:sp>
      <p:sp>
        <p:nvSpPr>
          <p:cNvPr id="37" name="Text Box 7"/>
          <p:cNvSpPr txBox="1">
            <a:spLocks noChangeArrowheads="1"/>
          </p:cNvSpPr>
          <p:nvPr/>
        </p:nvSpPr>
        <p:spPr bwMode="auto">
          <a:xfrm>
            <a:off x="5178425" y="1554164"/>
            <a:ext cx="1001713" cy="830997"/>
          </a:xfrm>
          <a:prstGeom prst="rect">
            <a:avLst/>
          </a:prstGeom>
          <a:noFill/>
          <a:ln w="12700">
            <a:noFill/>
            <a:miter lim="800000"/>
            <a:headEnd/>
            <a:tailEnd/>
          </a:ln>
        </p:spPr>
        <p:txBody>
          <a:bodyPr lIns="91429" tIns="45714" rIns="91429" bIns="45714">
            <a:spAutoFit/>
          </a:bodyPr>
          <a:lstStyle/>
          <a:p>
            <a:pPr>
              <a:lnSpc>
                <a:spcPct val="100000"/>
              </a:lnSpc>
              <a:buClrTx/>
              <a:buFontTx/>
              <a:buNone/>
            </a:pPr>
            <a:r>
              <a:rPr kumimoji="0" lang="en-US" sz="2400" dirty="0">
                <a:latin typeface="Times New Roman" pitchFamily="18" charset="0"/>
              </a:rPr>
              <a:t>40 GHz</a:t>
            </a:r>
          </a:p>
        </p:txBody>
      </p:sp>
      <p:sp>
        <p:nvSpPr>
          <p:cNvPr id="38" name="Text Box 18"/>
          <p:cNvSpPr txBox="1">
            <a:spLocks noChangeArrowheads="1"/>
          </p:cNvSpPr>
          <p:nvPr/>
        </p:nvSpPr>
        <p:spPr bwMode="auto">
          <a:xfrm>
            <a:off x="577850" y="1528763"/>
            <a:ext cx="1600200" cy="457200"/>
          </a:xfrm>
          <a:prstGeom prst="rect">
            <a:avLst/>
          </a:prstGeom>
          <a:noFill/>
          <a:ln w="12700">
            <a:solidFill>
              <a:schemeClr val="tx1"/>
            </a:solidFill>
            <a:miter lim="800000"/>
            <a:headEnd/>
            <a:tailEnd/>
          </a:ln>
        </p:spPr>
        <p:txBody>
          <a:bodyPr lIns="91429" tIns="45714" rIns="91429" bIns="45714">
            <a:spAutoFit/>
          </a:bodyPr>
          <a:lstStyle/>
          <a:p>
            <a:pPr>
              <a:lnSpc>
                <a:spcPct val="100000"/>
              </a:lnSpc>
              <a:buClrTx/>
              <a:buFontTx/>
              <a:buNone/>
            </a:pPr>
            <a:r>
              <a:rPr kumimoji="0" lang="en-US" sz="2400" dirty="0">
                <a:latin typeface="Times New Roman" pitchFamily="18" charset="0"/>
              </a:rPr>
              <a:t>16.7 GHz</a:t>
            </a:r>
          </a:p>
        </p:txBody>
      </p:sp>
      <p:sp>
        <p:nvSpPr>
          <p:cNvPr id="39" name="Text Box 24"/>
          <p:cNvSpPr txBox="1">
            <a:spLocks noChangeArrowheads="1"/>
          </p:cNvSpPr>
          <p:nvPr/>
        </p:nvSpPr>
        <p:spPr bwMode="auto">
          <a:xfrm>
            <a:off x="7310439" y="1555751"/>
            <a:ext cx="1001712" cy="830997"/>
          </a:xfrm>
          <a:prstGeom prst="rect">
            <a:avLst/>
          </a:prstGeom>
          <a:noFill/>
          <a:ln w="12700">
            <a:noFill/>
            <a:miter lim="800000"/>
            <a:headEnd/>
            <a:tailEnd/>
          </a:ln>
        </p:spPr>
        <p:txBody>
          <a:bodyPr lIns="91429" tIns="45714" rIns="91429" bIns="45714">
            <a:spAutoFit/>
          </a:bodyPr>
          <a:lstStyle/>
          <a:p>
            <a:pPr>
              <a:lnSpc>
                <a:spcPct val="100000"/>
              </a:lnSpc>
              <a:buClrTx/>
              <a:buFontTx/>
              <a:buNone/>
            </a:pPr>
            <a:r>
              <a:rPr kumimoji="0" lang="en-US" sz="2400" dirty="0">
                <a:latin typeface="Times New Roman" pitchFamily="18" charset="0"/>
              </a:rPr>
              <a:t>320 GHz</a:t>
            </a:r>
          </a:p>
        </p:txBody>
      </p:sp>
      <p:sp>
        <p:nvSpPr>
          <p:cNvPr id="40" name="Text Box 26"/>
          <p:cNvSpPr txBox="1">
            <a:spLocks noChangeArrowheads="1"/>
          </p:cNvSpPr>
          <p:nvPr/>
        </p:nvSpPr>
        <p:spPr bwMode="auto">
          <a:xfrm>
            <a:off x="3630613" y="1555751"/>
            <a:ext cx="1001712" cy="830997"/>
          </a:xfrm>
          <a:prstGeom prst="rect">
            <a:avLst/>
          </a:prstGeom>
          <a:noFill/>
          <a:ln w="12700">
            <a:solidFill>
              <a:schemeClr val="tx1"/>
            </a:solidFill>
            <a:miter lim="800000"/>
            <a:headEnd/>
            <a:tailEnd/>
          </a:ln>
        </p:spPr>
        <p:txBody>
          <a:bodyPr lIns="91429" tIns="45714" rIns="91429" bIns="45714">
            <a:spAutoFit/>
          </a:bodyPr>
          <a:lstStyle/>
          <a:p>
            <a:pPr>
              <a:lnSpc>
                <a:spcPct val="100000"/>
              </a:lnSpc>
              <a:buClrTx/>
              <a:buFontTx/>
              <a:buNone/>
            </a:pPr>
            <a:r>
              <a:rPr kumimoji="0" lang="en-US" sz="2400" dirty="0">
                <a:latin typeface="Times New Roman" pitchFamily="18" charset="0"/>
              </a:rPr>
              <a:t>40 GHz</a:t>
            </a:r>
          </a:p>
        </p:txBody>
      </p:sp>
      <p:sp>
        <p:nvSpPr>
          <p:cNvPr id="41" name="Text Box 27"/>
          <p:cNvSpPr txBox="1">
            <a:spLocks noChangeArrowheads="1"/>
          </p:cNvSpPr>
          <p:nvPr/>
        </p:nvSpPr>
        <p:spPr bwMode="auto">
          <a:xfrm>
            <a:off x="3500439" y="2679700"/>
            <a:ext cx="1001712" cy="457200"/>
          </a:xfrm>
          <a:prstGeom prst="rect">
            <a:avLst/>
          </a:prstGeom>
          <a:noFill/>
          <a:ln w="12700">
            <a:solidFill>
              <a:schemeClr val="tx1"/>
            </a:solidFill>
            <a:miter lim="800000"/>
            <a:headEnd/>
            <a:tailEnd/>
          </a:ln>
        </p:spPr>
        <p:txBody>
          <a:bodyPr lIns="91429" tIns="45714" rIns="91429" bIns="45714">
            <a:spAutoFit/>
          </a:bodyPr>
          <a:lstStyle/>
          <a:p>
            <a:pPr>
              <a:lnSpc>
                <a:spcPct val="100000"/>
              </a:lnSpc>
              <a:buClrTx/>
              <a:buFontTx/>
              <a:buNone/>
            </a:pPr>
            <a:r>
              <a:rPr kumimoji="0" lang="en-US" sz="2400" dirty="0">
                <a:latin typeface="Times New Roman" pitchFamily="18" charset="0"/>
              </a:rPr>
              <a:t>3 W</a:t>
            </a:r>
          </a:p>
        </p:txBody>
      </p:sp>
      <p:sp>
        <p:nvSpPr>
          <p:cNvPr id="42" name="Text Box 28"/>
          <p:cNvSpPr txBox="1">
            <a:spLocks noChangeArrowheads="1"/>
          </p:cNvSpPr>
          <p:nvPr/>
        </p:nvSpPr>
        <p:spPr bwMode="auto">
          <a:xfrm>
            <a:off x="7229476" y="2609850"/>
            <a:ext cx="1160463" cy="457200"/>
          </a:xfrm>
          <a:prstGeom prst="rect">
            <a:avLst/>
          </a:prstGeom>
          <a:noFill/>
          <a:ln w="12700">
            <a:solidFill>
              <a:schemeClr val="tx1"/>
            </a:solidFill>
            <a:miter lim="800000"/>
            <a:headEnd/>
            <a:tailEnd/>
          </a:ln>
        </p:spPr>
        <p:txBody>
          <a:bodyPr lIns="91429" tIns="45714" rIns="91429" bIns="45714">
            <a:spAutoFit/>
          </a:bodyPr>
          <a:lstStyle/>
          <a:p>
            <a:pPr>
              <a:lnSpc>
                <a:spcPct val="100000"/>
              </a:lnSpc>
              <a:buClrTx/>
              <a:buFontTx/>
              <a:buNone/>
            </a:pPr>
            <a:r>
              <a:rPr kumimoji="0" lang="en-US" sz="2400" dirty="0">
                <a:latin typeface="Times New Roman" pitchFamily="18" charset="0"/>
              </a:rPr>
              <a:t>50 mW</a:t>
            </a:r>
          </a:p>
        </p:txBody>
      </p:sp>
      <p:pic>
        <p:nvPicPr>
          <p:cNvPr id="44" name="Picture 43"/>
          <p:cNvPicPr>
            <a:picLocks noChangeAspect="1"/>
          </p:cNvPicPr>
          <p:nvPr/>
        </p:nvPicPr>
        <p:blipFill>
          <a:blip r:embed="rId3"/>
          <a:stretch>
            <a:fillRect/>
          </a:stretch>
        </p:blipFill>
        <p:spPr>
          <a:xfrm>
            <a:off x="603991" y="3675639"/>
            <a:ext cx="2540115" cy="1513806"/>
          </a:xfrm>
          <a:prstGeom prst="rect">
            <a:avLst/>
          </a:prstGeom>
        </p:spPr>
      </p:pic>
      <p:sp>
        <p:nvSpPr>
          <p:cNvPr id="45" name="TextBox 44"/>
          <p:cNvSpPr txBox="1"/>
          <p:nvPr/>
        </p:nvSpPr>
        <p:spPr>
          <a:xfrm>
            <a:off x="3014129" y="5740048"/>
            <a:ext cx="1510771" cy="307777"/>
          </a:xfrm>
          <a:prstGeom prst="rect">
            <a:avLst/>
          </a:prstGeom>
          <a:noFill/>
          <a:ln>
            <a:noFill/>
          </a:ln>
        </p:spPr>
        <p:txBody>
          <a:bodyPr wrap="square" rtlCol="0">
            <a:spAutoFit/>
          </a:bodyPr>
          <a:lstStyle/>
          <a:p>
            <a:pPr algn="ctr"/>
            <a:r>
              <a:rPr lang="en-US" sz="1400" dirty="0" err="1"/>
              <a:t>Triquint</a:t>
            </a:r>
            <a:endParaRPr lang="en-US" sz="1400" dirty="0"/>
          </a:p>
        </p:txBody>
      </p:sp>
      <p:sp>
        <p:nvSpPr>
          <p:cNvPr id="46" name="TextBox 45"/>
          <p:cNvSpPr txBox="1"/>
          <p:nvPr/>
        </p:nvSpPr>
        <p:spPr>
          <a:xfrm>
            <a:off x="593041" y="5152832"/>
            <a:ext cx="1213819" cy="307777"/>
          </a:xfrm>
          <a:prstGeom prst="rect">
            <a:avLst/>
          </a:prstGeom>
          <a:noFill/>
          <a:ln>
            <a:noFill/>
          </a:ln>
        </p:spPr>
        <p:txBody>
          <a:bodyPr wrap="square" rtlCol="0">
            <a:spAutoFit/>
          </a:bodyPr>
          <a:lstStyle/>
          <a:p>
            <a:pPr algn="r"/>
            <a:r>
              <a:rPr lang="en-US" sz="1400" dirty="0" err="1"/>
              <a:t>Herley</a:t>
            </a:r>
            <a:r>
              <a:rPr lang="en-US" sz="1400" dirty="0"/>
              <a:t>-CTI</a:t>
            </a:r>
          </a:p>
        </p:txBody>
      </p:sp>
      <p:sp>
        <p:nvSpPr>
          <p:cNvPr id="19" name="TextBox 18"/>
          <p:cNvSpPr txBox="1"/>
          <p:nvPr/>
        </p:nvSpPr>
        <p:spPr>
          <a:xfrm>
            <a:off x="6019423" y="3530952"/>
            <a:ext cx="1755160" cy="400110"/>
          </a:xfrm>
          <a:prstGeom prst="rect">
            <a:avLst/>
          </a:prstGeom>
          <a:noFill/>
        </p:spPr>
        <p:txBody>
          <a:bodyPr wrap="none" rtlCol="0">
            <a:spAutoFit/>
          </a:bodyPr>
          <a:lstStyle/>
          <a:p>
            <a:r>
              <a:rPr lang="en-US" sz="2000" dirty="0" err="1"/>
              <a:t>Schottky</a:t>
            </a:r>
            <a:r>
              <a:rPr lang="en-US" sz="2000" dirty="0"/>
              <a:t> Diode</a:t>
            </a:r>
          </a:p>
        </p:txBody>
      </p:sp>
      <p:pic>
        <p:nvPicPr>
          <p:cNvPr id="43" name="Picture 42"/>
          <p:cNvPicPr>
            <a:picLocks noChangeAspect="1"/>
          </p:cNvPicPr>
          <p:nvPr/>
        </p:nvPicPr>
        <p:blipFill>
          <a:blip r:embed="rId4"/>
          <a:stretch>
            <a:fillRect/>
          </a:stretch>
        </p:blipFill>
        <p:spPr>
          <a:xfrm>
            <a:off x="2947471" y="4606588"/>
            <a:ext cx="1571373" cy="1166308"/>
          </a:xfrm>
          <a:prstGeom prst="rect">
            <a:avLst/>
          </a:prstGeom>
          <a:ln>
            <a:noFill/>
          </a:ln>
        </p:spPr>
      </p:pic>
      <p:sp>
        <p:nvSpPr>
          <p:cNvPr id="47" name="TextBox 46"/>
          <p:cNvSpPr txBox="1"/>
          <p:nvPr/>
        </p:nvSpPr>
        <p:spPr>
          <a:xfrm>
            <a:off x="3197504" y="4292162"/>
            <a:ext cx="1324808" cy="307777"/>
          </a:xfrm>
          <a:prstGeom prst="rect">
            <a:avLst/>
          </a:prstGeom>
          <a:noFill/>
          <a:ln>
            <a:noFill/>
          </a:ln>
        </p:spPr>
        <p:txBody>
          <a:bodyPr wrap="square" rtlCol="0">
            <a:spAutoFit/>
          </a:bodyPr>
          <a:lstStyle/>
          <a:p>
            <a:pPr algn="ctr"/>
            <a:r>
              <a:rPr lang="en-US" sz="1400" dirty="0" err="1"/>
              <a:t>GaAs</a:t>
            </a:r>
            <a:r>
              <a:rPr lang="en-US" sz="1400" dirty="0"/>
              <a:t> MMIC</a:t>
            </a:r>
          </a:p>
        </p:txBody>
      </p:sp>
      <p:sp>
        <p:nvSpPr>
          <p:cNvPr id="48" name="TextBox 47"/>
          <p:cNvSpPr txBox="1"/>
          <p:nvPr/>
        </p:nvSpPr>
        <p:spPr>
          <a:xfrm>
            <a:off x="1199737" y="3353915"/>
            <a:ext cx="1213819" cy="307777"/>
          </a:xfrm>
          <a:prstGeom prst="rect">
            <a:avLst/>
          </a:prstGeom>
          <a:noFill/>
        </p:spPr>
        <p:txBody>
          <a:bodyPr wrap="square" rtlCol="0">
            <a:spAutoFit/>
          </a:bodyPr>
          <a:lstStyle/>
          <a:p>
            <a:pPr algn="r"/>
            <a:r>
              <a:rPr lang="en-US" sz="1400" dirty="0"/>
              <a:t>Synthesizer</a:t>
            </a:r>
          </a:p>
        </p:txBody>
      </p:sp>
    </p:spTree>
    <p:extLst>
      <p:ext uri="{BB962C8B-B14F-4D97-AF65-F5344CB8AC3E}">
        <p14:creationId xmlns:p14="http://schemas.microsoft.com/office/powerpoint/2010/main" val="41661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err="1"/>
              <a:t>Schottky</a:t>
            </a:r>
            <a:r>
              <a:rPr lang="en-US" dirty="0"/>
              <a:t> Diode Frequency Multipliers</a:t>
            </a:r>
          </a:p>
        </p:txBody>
      </p:sp>
      <p:sp>
        <p:nvSpPr>
          <p:cNvPr id="28" name="Oval 4"/>
          <p:cNvSpPr>
            <a:spLocks noChangeArrowheads="1"/>
          </p:cNvSpPr>
          <p:nvPr/>
        </p:nvSpPr>
        <p:spPr bwMode="auto">
          <a:xfrm>
            <a:off x="6436601" y="2119955"/>
            <a:ext cx="914400" cy="838200"/>
          </a:xfrm>
          <a:prstGeom prst="ellipse">
            <a:avLst/>
          </a:prstGeom>
          <a:noFill/>
          <a:ln w="38100">
            <a:solidFill>
              <a:schemeClr val="tx1"/>
            </a:solidFill>
            <a:round/>
            <a:headEnd/>
            <a:tailEnd/>
          </a:ln>
        </p:spPr>
        <p:txBody>
          <a:bodyPr wrap="none" lIns="91429" tIns="45714" rIns="91429" bIns="45714" anchor="ctr"/>
          <a:lstStyle/>
          <a:p>
            <a:endParaRPr lang="en-US"/>
          </a:p>
        </p:txBody>
      </p:sp>
      <p:sp>
        <p:nvSpPr>
          <p:cNvPr id="29" name="Line 5"/>
          <p:cNvSpPr>
            <a:spLocks noChangeShapeType="1"/>
          </p:cNvSpPr>
          <p:nvPr/>
        </p:nvSpPr>
        <p:spPr bwMode="auto">
          <a:xfrm>
            <a:off x="5325375" y="2577155"/>
            <a:ext cx="1111225" cy="0"/>
          </a:xfrm>
          <a:prstGeom prst="line">
            <a:avLst/>
          </a:prstGeom>
          <a:noFill/>
          <a:ln w="38100">
            <a:solidFill>
              <a:schemeClr val="tx1"/>
            </a:solidFill>
            <a:round/>
            <a:headEnd/>
            <a:tailEnd type="triangle" w="med" len="med"/>
          </a:ln>
        </p:spPr>
        <p:txBody>
          <a:bodyPr lIns="91429" tIns="45714" rIns="91429" bIns="45714"/>
          <a:lstStyle/>
          <a:p>
            <a:endParaRPr lang="en-US"/>
          </a:p>
        </p:txBody>
      </p:sp>
      <p:sp>
        <p:nvSpPr>
          <p:cNvPr id="30" name="Line 6"/>
          <p:cNvSpPr>
            <a:spLocks noChangeShapeType="1"/>
          </p:cNvSpPr>
          <p:nvPr/>
        </p:nvSpPr>
        <p:spPr bwMode="auto">
          <a:xfrm>
            <a:off x="7351002" y="2577155"/>
            <a:ext cx="1266825" cy="0"/>
          </a:xfrm>
          <a:prstGeom prst="line">
            <a:avLst/>
          </a:prstGeom>
          <a:noFill/>
          <a:ln w="38100">
            <a:solidFill>
              <a:schemeClr val="tx1"/>
            </a:solidFill>
            <a:round/>
            <a:headEnd/>
            <a:tailEnd type="triangle" w="med" len="med"/>
          </a:ln>
        </p:spPr>
        <p:txBody>
          <a:bodyPr lIns="91429" tIns="45714" rIns="91429" bIns="45714"/>
          <a:lstStyle/>
          <a:p>
            <a:endParaRPr lang="en-US"/>
          </a:p>
        </p:txBody>
      </p:sp>
      <p:grpSp>
        <p:nvGrpSpPr>
          <p:cNvPr id="31" name="Group 9"/>
          <p:cNvGrpSpPr>
            <a:grpSpLocks/>
          </p:cNvGrpSpPr>
          <p:nvPr/>
        </p:nvGrpSpPr>
        <p:grpSpPr bwMode="auto">
          <a:xfrm>
            <a:off x="6689015" y="2123131"/>
            <a:ext cx="388937" cy="823913"/>
            <a:chOff x="2474" y="2172"/>
            <a:chExt cx="245" cy="519"/>
          </a:xfrm>
        </p:grpSpPr>
        <p:sp>
          <p:nvSpPr>
            <p:cNvPr id="32" name="AutoShape 10"/>
            <p:cNvSpPr>
              <a:spLocks noChangeArrowheads="1"/>
            </p:cNvSpPr>
            <p:nvPr/>
          </p:nvSpPr>
          <p:spPr bwMode="auto">
            <a:xfrm rot="10800000">
              <a:off x="2474" y="2323"/>
              <a:ext cx="245" cy="227"/>
            </a:xfrm>
            <a:prstGeom prst="triangle">
              <a:avLst>
                <a:gd name="adj" fmla="val 50000"/>
              </a:avLst>
            </a:prstGeom>
            <a:noFill/>
            <a:ln w="25400" algn="ctr">
              <a:solidFill>
                <a:schemeClr val="tx1"/>
              </a:solidFill>
              <a:miter lim="800000"/>
              <a:headEnd/>
              <a:tailEnd/>
            </a:ln>
          </p:spPr>
          <p:txBody>
            <a:bodyPr wrap="none" anchor="ctr"/>
            <a:lstStyle/>
            <a:p>
              <a:endParaRPr lang="en-US"/>
            </a:p>
          </p:txBody>
        </p:sp>
        <p:sp>
          <p:nvSpPr>
            <p:cNvPr id="33" name="Line 11"/>
            <p:cNvSpPr>
              <a:spLocks noChangeShapeType="1"/>
            </p:cNvSpPr>
            <p:nvPr/>
          </p:nvSpPr>
          <p:spPr bwMode="auto">
            <a:xfrm>
              <a:off x="2474" y="2557"/>
              <a:ext cx="245" cy="0"/>
            </a:xfrm>
            <a:prstGeom prst="line">
              <a:avLst/>
            </a:prstGeom>
            <a:noFill/>
            <a:ln w="25400">
              <a:solidFill>
                <a:schemeClr val="tx1"/>
              </a:solidFill>
              <a:round/>
              <a:headEnd/>
              <a:tailEnd/>
            </a:ln>
          </p:spPr>
          <p:txBody>
            <a:bodyPr wrap="none" anchor="ctr"/>
            <a:lstStyle/>
            <a:p>
              <a:endParaRPr lang="en-US"/>
            </a:p>
          </p:txBody>
        </p:sp>
        <p:sp>
          <p:nvSpPr>
            <p:cNvPr id="34" name="Line 12"/>
            <p:cNvSpPr>
              <a:spLocks noChangeShapeType="1"/>
            </p:cNvSpPr>
            <p:nvPr/>
          </p:nvSpPr>
          <p:spPr bwMode="auto">
            <a:xfrm flipV="1">
              <a:off x="2597" y="2172"/>
              <a:ext cx="0" cy="141"/>
            </a:xfrm>
            <a:prstGeom prst="line">
              <a:avLst/>
            </a:prstGeom>
            <a:noFill/>
            <a:ln w="25400">
              <a:solidFill>
                <a:schemeClr val="tx1"/>
              </a:solidFill>
              <a:round/>
              <a:headEnd/>
              <a:tailEnd/>
            </a:ln>
          </p:spPr>
          <p:txBody>
            <a:bodyPr wrap="none" anchor="ctr"/>
            <a:lstStyle/>
            <a:p>
              <a:endParaRPr lang="en-US"/>
            </a:p>
          </p:txBody>
        </p:sp>
        <p:sp>
          <p:nvSpPr>
            <p:cNvPr id="35" name="Line 13"/>
            <p:cNvSpPr>
              <a:spLocks noChangeShapeType="1"/>
            </p:cNvSpPr>
            <p:nvPr/>
          </p:nvSpPr>
          <p:spPr bwMode="auto">
            <a:xfrm>
              <a:off x="2597" y="2550"/>
              <a:ext cx="0" cy="141"/>
            </a:xfrm>
            <a:prstGeom prst="line">
              <a:avLst/>
            </a:prstGeom>
            <a:noFill/>
            <a:ln w="25400">
              <a:solidFill>
                <a:schemeClr val="tx1"/>
              </a:solidFill>
              <a:round/>
              <a:headEnd/>
              <a:tailEnd/>
            </a:ln>
          </p:spPr>
          <p:txBody>
            <a:bodyPr wrap="none" anchor="ctr"/>
            <a:lstStyle/>
            <a:p>
              <a:endParaRPr lang="en-US"/>
            </a:p>
          </p:txBody>
        </p:sp>
      </p:grpSp>
      <p:sp>
        <p:nvSpPr>
          <p:cNvPr id="38" name="Text Box 25"/>
          <p:cNvSpPr txBox="1">
            <a:spLocks noChangeArrowheads="1"/>
          </p:cNvSpPr>
          <p:nvPr/>
        </p:nvSpPr>
        <p:spPr bwMode="auto">
          <a:xfrm>
            <a:off x="6568364" y="1696094"/>
            <a:ext cx="661987" cy="369320"/>
          </a:xfrm>
          <a:prstGeom prst="rect">
            <a:avLst/>
          </a:prstGeom>
          <a:noFill/>
          <a:ln w="9525">
            <a:solidFill>
              <a:schemeClr val="tx1"/>
            </a:solidFill>
            <a:miter lim="800000"/>
            <a:headEnd/>
            <a:tailEnd/>
          </a:ln>
        </p:spPr>
        <p:txBody>
          <a:bodyPr lIns="91429" tIns="45714" rIns="91429" bIns="45714">
            <a:spAutoFit/>
          </a:bodyPr>
          <a:lstStyle/>
          <a:p>
            <a:pPr>
              <a:lnSpc>
                <a:spcPct val="100000"/>
              </a:lnSpc>
              <a:buFontTx/>
              <a:buNone/>
            </a:pPr>
            <a:r>
              <a:rPr lang="en-US" dirty="0"/>
              <a:t>X2</a:t>
            </a:r>
          </a:p>
        </p:txBody>
      </p:sp>
      <p:sp>
        <p:nvSpPr>
          <p:cNvPr id="39" name="Text Box 7"/>
          <p:cNvSpPr txBox="1">
            <a:spLocks noChangeArrowheads="1"/>
          </p:cNvSpPr>
          <p:nvPr/>
        </p:nvSpPr>
        <p:spPr bwMode="auto">
          <a:xfrm>
            <a:off x="5446001" y="1705619"/>
            <a:ext cx="1001713" cy="830985"/>
          </a:xfrm>
          <a:prstGeom prst="rect">
            <a:avLst/>
          </a:prstGeom>
          <a:noFill/>
          <a:ln w="12700">
            <a:solidFill>
              <a:schemeClr val="tx1"/>
            </a:solidFill>
            <a:miter lim="800000"/>
            <a:headEnd/>
            <a:tailEnd/>
          </a:ln>
        </p:spPr>
        <p:txBody>
          <a:bodyPr lIns="91429" tIns="45714" rIns="91429" bIns="45714">
            <a:spAutoFit/>
          </a:bodyPr>
          <a:lstStyle/>
          <a:p>
            <a:pPr>
              <a:lnSpc>
                <a:spcPct val="100000"/>
              </a:lnSpc>
              <a:buClrTx/>
              <a:buFontTx/>
              <a:buNone/>
            </a:pPr>
            <a:r>
              <a:rPr kumimoji="0" lang="en-US" sz="2400" dirty="0">
                <a:latin typeface="Times New Roman" pitchFamily="18" charset="0"/>
              </a:rPr>
              <a:t>100 GHz</a:t>
            </a:r>
          </a:p>
        </p:txBody>
      </p:sp>
      <p:sp>
        <p:nvSpPr>
          <p:cNvPr id="40" name="Text Box 24"/>
          <p:cNvSpPr txBox="1">
            <a:spLocks noChangeArrowheads="1"/>
          </p:cNvSpPr>
          <p:nvPr/>
        </p:nvSpPr>
        <p:spPr bwMode="auto">
          <a:xfrm>
            <a:off x="7578015" y="1707206"/>
            <a:ext cx="1001712" cy="830985"/>
          </a:xfrm>
          <a:prstGeom prst="rect">
            <a:avLst/>
          </a:prstGeom>
          <a:noFill/>
          <a:ln w="12700">
            <a:solidFill>
              <a:schemeClr val="tx1"/>
            </a:solidFill>
            <a:miter lim="800000"/>
            <a:headEnd/>
            <a:tailEnd/>
          </a:ln>
        </p:spPr>
        <p:txBody>
          <a:bodyPr lIns="91429" tIns="45714" rIns="91429" bIns="45714">
            <a:spAutoFit/>
          </a:bodyPr>
          <a:lstStyle/>
          <a:p>
            <a:pPr>
              <a:lnSpc>
                <a:spcPct val="100000"/>
              </a:lnSpc>
              <a:buClrTx/>
              <a:buFontTx/>
              <a:buNone/>
            </a:pPr>
            <a:r>
              <a:rPr kumimoji="0" lang="en-US" sz="2400" dirty="0">
                <a:latin typeface="Times New Roman" pitchFamily="18" charset="0"/>
              </a:rPr>
              <a:t>200 GHz</a:t>
            </a:r>
          </a:p>
        </p:txBody>
      </p:sp>
      <p:sp>
        <p:nvSpPr>
          <p:cNvPr id="42" name="Rectangle 9"/>
          <p:cNvSpPr>
            <a:spLocks noChangeArrowheads="1"/>
          </p:cNvSpPr>
          <p:nvPr/>
        </p:nvSpPr>
        <p:spPr bwMode="auto">
          <a:xfrm>
            <a:off x="5336324" y="1288407"/>
            <a:ext cx="2993604" cy="4001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2000" dirty="0"/>
              <a:t>Diode Multiplier</a:t>
            </a:r>
          </a:p>
        </p:txBody>
      </p:sp>
      <p:pic>
        <p:nvPicPr>
          <p:cNvPr id="21" name="Picture 4" descr="BD40-80_MTT3"/>
          <p:cNvPicPr>
            <a:picLocks noChangeAspect="1" noChangeArrowheads="1"/>
          </p:cNvPicPr>
          <p:nvPr/>
        </p:nvPicPr>
        <p:blipFill>
          <a:blip r:embed="rId2" cstate="print"/>
          <a:srcRect l="-57"/>
          <a:stretch>
            <a:fillRect/>
          </a:stretch>
        </p:blipFill>
        <p:spPr bwMode="auto">
          <a:xfrm>
            <a:off x="997090" y="1141987"/>
            <a:ext cx="3820718" cy="3558886"/>
          </a:xfrm>
          <a:prstGeom prst="rect">
            <a:avLst/>
          </a:prstGeom>
          <a:noFill/>
          <a:ln w="9525">
            <a:noFill/>
            <a:miter lim="800000"/>
            <a:headEnd/>
            <a:tailEnd/>
          </a:ln>
        </p:spPr>
      </p:pic>
      <p:pic>
        <p:nvPicPr>
          <p:cNvPr id="22" name="Picture 21"/>
          <p:cNvPicPr>
            <a:picLocks noChangeAspect="1" noChangeArrowheads="1"/>
          </p:cNvPicPr>
          <p:nvPr/>
        </p:nvPicPr>
        <p:blipFill>
          <a:blip r:embed="rId3" cstate="print"/>
          <a:srcRect/>
          <a:stretch>
            <a:fillRect/>
          </a:stretch>
        </p:blipFill>
        <p:spPr bwMode="auto">
          <a:xfrm>
            <a:off x="505921" y="4081102"/>
            <a:ext cx="2012968" cy="1504726"/>
          </a:xfrm>
          <a:prstGeom prst="rect">
            <a:avLst/>
          </a:prstGeom>
          <a:noFill/>
          <a:ln w="25400" algn="ctr">
            <a:noFill/>
            <a:miter lim="800000"/>
            <a:headEnd/>
            <a:tailEnd/>
          </a:ln>
        </p:spPr>
      </p:pic>
      <p:cxnSp>
        <p:nvCxnSpPr>
          <p:cNvPr id="23" name="Straight Arrow Connector 22"/>
          <p:cNvCxnSpPr/>
          <p:nvPr/>
        </p:nvCxnSpPr>
        <p:spPr bwMode="auto">
          <a:xfrm flipV="1">
            <a:off x="2477979" y="3828097"/>
            <a:ext cx="1223171" cy="435891"/>
          </a:xfrm>
          <a:prstGeom prst="straightConnector1">
            <a:avLst/>
          </a:prstGeom>
          <a:solidFill>
            <a:schemeClr val="accent1"/>
          </a:solidFill>
          <a:ln w="44450" cap="flat" cmpd="sng" algn="ctr">
            <a:solidFill>
              <a:srgbClr val="FF33CC"/>
            </a:solidFill>
            <a:prstDash val="solid"/>
            <a:round/>
            <a:headEnd type="none" w="med" len="med"/>
            <a:tailEnd type="arrow"/>
          </a:ln>
          <a:effectLst/>
        </p:spPr>
      </p:cxnSp>
      <p:pic>
        <p:nvPicPr>
          <p:cNvPr id="3" name="Picture 2"/>
          <p:cNvPicPr>
            <a:picLocks noChangeAspect="1"/>
          </p:cNvPicPr>
          <p:nvPr/>
        </p:nvPicPr>
        <p:blipFill>
          <a:blip r:embed="rId4"/>
          <a:stretch>
            <a:fillRect/>
          </a:stretch>
        </p:blipFill>
        <p:spPr>
          <a:xfrm>
            <a:off x="6463600" y="3869657"/>
            <a:ext cx="1841500" cy="2451100"/>
          </a:xfrm>
          <a:prstGeom prst="rect">
            <a:avLst/>
          </a:prstGeom>
        </p:spPr>
      </p:pic>
      <p:cxnSp>
        <p:nvCxnSpPr>
          <p:cNvPr id="24" name="Straight Arrow Connector 23"/>
          <p:cNvCxnSpPr/>
          <p:nvPr/>
        </p:nvCxnSpPr>
        <p:spPr bwMode="auto">
          <a:xfrm>
            <a:off x="4832059" y="3097328"/>
            <a:ext cx="1941083" cy="1466068"/>
          </a:xfrm>
          <a:prstGeom prst="straightConnector1">
            <a:avLst/>
          </a:prstGeom>
          <a:solidFill>
            <a:schemeClr val="accent1"/>
          </a:solidFill>
          <a:ln w="44450" cap="flat" cmpd="sng" algn="ctr">
            <a:solidFill>
              <a:srgbClr val="FF33CC"/>
            </a:solidFill>
            <a:prstDash val="solid"/>
            <a:round/>
            <a:headEnd type="none" w="med" len="med"/>
            <a:tailEnd type="arrow"/>
          </a:ln>
          <a:effectLst/>
        </p:spPr>
      </p:cxnSp>
      <p:sp>
        <p:nvSpPr>
          <p:cNvPr id="11" name="TextBox 10"/>
          <p:cNvSpPr txBox="1"/>
          <p:nvPr/>
        </p:nvSpPr>
        <p:spPr>
          <a:xfrm>
            <a:off x="6393645" y="3520629"/>
            <a:ext cx="1975413" cy="369332"/>
          </a:xfrm>
          <a:prstGeom prst="rect">
            <a:avLst/>
          </a:prstGeom>
          <a:noFill/>
          <a:ln>
            <a:solidFill>
              <a:schemeClr val="tx1"/>
            </a:solidFill>
          </a:ln>
        </p:spPr>
        <p:txBody>
          <a:bodyPr wrap="none" rtlCol="0">
            <a:spAutoFit/>
          </a:bodyPr>
          <a:lstStyle/>
          <a:p>
            <a:pPr algn="ctr"/>
            <a:r>
              <a:rPr lang="en-US" sz="1800" dirty="0"/>
              <a:t>Frequency </a:t>
            </a:r>
            <a:r>
              <a:rPr lang="en-US" sz="1800" dirty="0" err="1"/>
              <a:t>Doubler</a:t>
            </a:r>
            <a:endParaRPr lang="en-US" sz="1800" dirty="0"/>
          </a:p>
        </p:txBody>
      </p:sp>
    </p:spTree>
    <p:extLst>
      <p:ext uri="{BB962C8B-B14F-4D97-AF65-F5344CB8AC3E}">
        <p14:creationId xmlns:p14="http://schemas.microsoft.com/office/powerpoint/2010/main" val="1864705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228600"/>
            <a:ext cx="7777480" cy="685800"/>
          </a:xfrm>
        </p:spPr>
        <p:txBody>
          <a:bodyPr>
            <a:normAutofit fontScale="90000"/>
          </a:bodyPr>
          <a:lstStyle/>
          <a:p>
            <a:r>
              <a:rPr lang="en-US" dirty="0"/>
              <a:t>Power from Multipliers                </a:t>
            </a:r>
          </a:p>
        </p:txBody>
      </p:sp>
      <p:sp>
        <p:nvSpPr>
          <p:cNvPr id="4" name="Footer Placeholder 3"/>
          <p:cNvSpPr>
            <a:spLocks noGrp="1"/>
          </p:cNvSpPr>
          <p:nvPr>
            <p:ph type="ftr" sz="quarter" idx="11"/>
          </p:nvPr>
        </p:nvSpPr>
        <p:spPr/>
        <p:txBody>
          <a:bodyPr/>
          <a:lstStyle/>
          <a:p>
            <a:pPr>
              <a:defRPr/>
            </a:pPr>
            <a:r>
              <a:rPr lang="en-US"/>
              <a:t>Virginia Diodes Inc.</a:t>
            </a:r>
            <a:endParaRPr lang="en-US" sz="1400"/>
          </a:p>
        </p:txBody>
      </p:sp>
      <p:sp>
        <p:nvSpPr>
          <p:cNvPr id="5" name="Slide Number Placeholder 4"/>
          <p:cNvSpPr>
            <a:spLocks noGrp="1"/>
          </p:cNvSpPr>
          <p:nvPr>
            <p:ph type="sldNum" sz="quarter" idx="12"/>
          </p:nvPr>
        </p:nvSpPr>
        <p:spPr/>
        <p:txBody>
          <a:bodyPr/>
          <a:lstStyle/>
          <a:p>
            <a:pPr>
              <a:defRPr/>
            </a:pPr>
            <a:fld id="{72D2CEEE-D388-40AA-AFEC-8A89BB7CAC23}" type="slidenum">
              <a:rPr lang="en-US" smtClean="0"/>
              <a:pPr>
                <a:defRPr/>
              </a:pPr>
              <a:t>16</a:t>
            </a:fld>
            <a:endParaRPr lang="en-US"/>
          </a:p>
        </p:txBody>
      </p:sp>
      <p:pic>
        <p:nvPicPr>
          <p:cNvPr id="6" name="Picture 5"/>
          <p:cNvPicPr>
            <a:picLocks noChangeAspect="1"/>
          </p:cNvPicPr>
          <p:nvPr/>
        </p:nvPicPr>
        <p:blipFill>
          <a:blip r:embed="rId2"/>
          <a:stretch>
            <a:fillRect/>
          </a:stretch>
        </p:blipFill>
        <p:spPr>
          <a:xfrm>
            <a:off x="522041" y="1018140"/>
            <a:ext cx="8328089" cy="5629086"/>
          </a:xfrm>
          <a:prstGeom prst="rect">
            <a:avLst/>
          </a:prstGeom>
        </p:spPr>
      </p:pic>
    </p:spTree>
    <p:extLst>
      <p:ext uri="{BB962C8B-B14F-4D97-AF65-F5344CB8AC3E}">
        <p14:creationId xmlns:p14="http://schemas.microsoft.com/office/powerpoint/2010/main" val="2989781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263 GHz Source for ESR/DNP</a:t>
            </a:r>
          </a:p>
        </p:txBody>
      </p:sp>
      <p:sp>
        <p:nvSpPr>
          <p:cNvPr id="6" name="Content Placeholder 5"/>
          <p:cNvSpPr>
            <a:spLocks noGrp="1"/>
          </p:cNvSpPr>
          <p:nvPr>
            <p:ph idx="1"/>
          </p:nvPr>
        </p:nvSpPr>
        <p:spPr>
          <a:xfrm>
            <a:off x="736600" y="1092202"/>
            <a:ext cx="3283608" cy="1624722"/>
          </a:xfrm>
        </p:spPr>
        <p:txBody>
          <a:bodyPr>
            <a:normAutofit fontScale="47500" lnSpcReduction="20000"/>
          </a:bodyPr>
          <a:lstStyle/>
          <a:p>
            <a:r>
              <a:rPr lang="en-US" dirty="0"/>
              <a:t>High power source for Electron Spin Resonance and Dynamic Nuclear Polarization experiments</a:t>
            </a:r>
          </a:p>
          <a:p>
            <a:r>
              <a:rPr lang="en-US" dirty="0"/>
              <a:t>Peak power 120 </a:t>
            </a:r>
            <a:r>
              <a:rPr lang="en-US" dirty="0" err="1"/>
              <a:t>mW</a:t>
            </a:r>
            <a:endParaRPr lang="en-US" dirty="0"/>
          </a:p>
          <a:p>
            <a:pPr lvl="1"/>
            <a:r>
              <a:rPr lang="en-US" dirty="0"/>
              <a:t>Higher power version under development</a:t>
            </a:r>
          </a:p>
        </p:txBody>
      </p:sp>
      <p:sp>
        <p:nvSpPr>
          <p:cNvPr id="3" name="Date Placeholder 2"/>
          <p:cNvSpPr>
            <a:spLocks noGrp="1"/>
          </p:cNvSpPr>
          <p:nvPr>
            <p:ph type="dt" sz="half" idx="10"/>
          </p:nvPr>
        </p:nvSpPr>
        <p:spPr/>
        <p:txBody>
          <a:bodyPr/>
          <a:lstStyle/>
          <a:p>
            <a:pPr>
              <a:defRPr/>
            </a:pPr>
            <a:fld id="{0412B2EC-BB65-490C-8DD9-ABFE5180FB69}" type="datetime1">
              <a:rPr lang="en-US" smtClean="0"/>
              <a:pPr>
                <a:defRPr/>
              </a:pPr>
              <a:t>3/17/2017</a:t>
            </a:fld>
            <a:endParaRPr lang="en-US"/>
          </a:p>
        </p:txBody>
      </p:sp>
      <p:sp>
        <p:nvSpPr>
          <p:cNvPr id="4" name="Footer Placeholder 3"/>
          <p:cNvSpPr>
            <a:spLocks noGrp="1"/>
          </p:cNvSpPr>
          <p:nvPr>
            <p:ph type="ftr" sz="quarter" idx="11"/>
          </p:nvPr>
        </p:nvSpPr>
        <p:spPr/>
        <p:txBody>
          <a:bodyPr/>
          <a:lstStyle/>
          <a:p>
            <a:pPr>
              <a:defRPr/>
            </a:pPr>
            <a:r>
              <a:rPr lang="en-US"/>
              <a:t>Virginia Diodes Inc.</a:t>
            </a:r>
            <a:endParaRPr lang="en-US" sz="1400" dirty="0"/>
          </a:p>
        </p:txBody>
      </p:sp>
      <p:sp>
        <p:nvSpPr>
          <p:cNvPr id="5" name="Slide Number Placeholder 4"/>
          <p:cNvSpPr>
            <a:spLocks noGrp="1"/>
          </p:cNvSpPr>
          <p:nvPr>
            <p:ph type="sldNum" sz="quarter" idx="12"/>
          </p:nvPr>
        </p:nvSpPr>
        <p:spPr/>
        <p:txBody>
          <a:bodyPr/>
          <a:lstStyle/>
          <a:p>
            <a:pPr>
              <a:defRPr/>
            </a:pPr>
            <a:fld id="{DF4BFC1E-ADC8-432D-9B36-DF3E6BE9D406}" type="slidenum">
              <a:rPr lang="en-US" smtClean="0"/>
              <a:pPr>
                <a:defRPr/>
              </a:pPr>
              <a:t>17</a:t>
            </a:fld>
            <a:endParaRPr lang="en-US"/>
          </a:p>
        </p:txBody>
      </p:sp>
      <p:pic>
        <p:nvPicPr>
          <p:cNvPr id="7" name="Picture 6"/>
          <p:cNvPicPr>
            <a:picLocks noChangeAspect="1" noChangeArrowheads="1"/>
          </p:cNvPicPr>
          <p:nvPr/>
        </p:nvPicPr>
        <p:blipFill>
          <a:blip r:embed="rId2" cstate="print"/>
          <a:srcRect/>
          <a:stretch>
            <a:fillRect/>
          </a:stretch>
        </p:blipFill>
        <p:spPr bwMode="auto">
          <a:xfrm>
            <a:off x="593490" y="3255414"/>
            <a:ext cx="2246990" cy="1602993"/>
          </a:xfrm>
          <a:prstGeom prst="rect">
            <a:avLst/>
          </a:prstGeom>
          <a:noFill/>
          <a:ln w="28575">
            <a:solidFill>
              <a:schemeClr val="bg1">
                <a:lumMod val="75000"/>
              </a:schemeClr>
            </a:solidFill>
            <a:miter lim="800000"/>
            <a:headEnd/>
            <a:tailEnd/>
          </a:ln>
        </p:spPr>
      </p:pic>
      <p:sp>
        <p:nvSpPr>
          <p:cNvPr id="8" name="TextBox 7"/>
          <p:cNvSpPr txBox="1"/>
          <p:nvPr/>
        </p:nvSpPr>
        <p:spPr>
          <a:xfrm>
            <a:off x="602270" y="4831968"/>
            <a:ext cx="2270233" cy="338542"/>
          </a:xfrm>
          <a:prstGeom prst="rect">
            <a:avLst/>
          </a:prstGeom>
          <a:noFill/>
        </p:spPr>
        <p:txBody>
          <a:bodyPr wrap="square" lIns="91429" tIns="45714" rIns="91429" bIns="45714" rtlCol="0">
            <a:spAutoFit/>
          </a:bodyPr>
          <a:lstStyle/>
          <a:p>
            <a:pPr algn="ctr"/>
            <a:r>
              <a:rPr lang="en-US" sz="1600" dirty="0" err="1">
                <a:solidFill>
                  <a:schemeClr val="bg2"/>
                </a:solidFill>
              </a:rPr>
              <a:t>Nafradi</a:t>
            </a:r>
            <a:r>
              <a:rPr lang="en-US" sz="1600" dirty="0">
                <a:solidFill>
                  <a:schemeClr val="bg2"/>
                </a:solidFill>
              </a:rPr>
              <a:t> et al (EPFL)</a:t>
            </a:r>
          </a:p>
        </p:txBody>
      </p:sp>
      <p:pic>
        <p:nvPicPr>
          <p:cNvPr id="10" name="Picture 9" descr="P:\4-10-2014\DSCN5492.JPG"/>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5775" t="12125" r="14973" b="7635"/>
          <a:stretch/>
        </p:blipFill>
        <p:spPr bwMode="auto">
          <a:xfrm>
            <a:off x="5094789" y="4004180"/>
            <a:ext cx="3395279" cy="2731475"/>
          </a:xfrm>
          <a:prstGeom prst="rect">
            <a:avLst/>
          </a:prstGeom>
          <a:noFill/>
          <a:ln w="34925">
            <a:solidFill>
              <a:schemeClr val="tx1"/>
            </a:solidFill>
          </a:ln>
          <a:extLst>
            <a:ext uri="{53640926-AAD7-44D8-BBD7-CCE9431645EC}">
              <a14:shadowObscured xmlns:a14="http://schemas.microsoft.com/office/drawing/2010/main"/>
            </a:ext>
          </a:extLst>
        </p:spPr>
      </p:pic>
      <p:pic>
        <p:nvPicPr>
          <p:cNvPr id="11" name="Picture 10"/>
          <p:cNvPicPr>
            <a:picLocks noChangeAspect="1"/>
          </p:cNvPicPr>
          <p:nvPr/>
        </p:nvPicPr>
        <p:blipFill>
          <a:blip r:embed="rId5"/>
          <a:stretch>
            <a:fillRect/>
          </a:stretch>
        </p:blipFill>
        <p:spPr>
          <a:xfrm>
            <a:off x="4409765" y="1054650"/>
            <a:ext cx="4330879" cy="1928812"/>
          </a:xfrm>
          <a:prstGeom prst="rect">
            <a:avLst/>
          </a:prstGeom>
        </p:spPr>
      </p:pic>
      <p:pic>
        <p:nvPicPr>
          <p:cNvPr id="9" name="Picture 8" descr="P:\4-10-2014\DSCN5493.JPG"/>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r="17151" b="23024"/>
          <a:stretch/>
        </p:blipFill>
        <p:spPr bwMode="auto">
          <a:xfrm>
            <a:off x="3746458" y="3167364"/>
            <a:ext cx="2374243" cy="1654094"/>
          </a:xfrm>
          <a:prstGeom prst="rect">
            <a:avLst/>
          </a:prstGeom>
          <a:noFill/>
          <a:ln w="34925">
            <a:solidFill>
              <a:schemeClr val="tx1"/>
            </a:solidFill>
          </a:ln>
        </p:spPr>
      </p:pic>
    </p:spTree>
    <p:extLst>
      <p:ext uri="{BB962C8B-B14F-4D97-AF65-F5344CB8AC3E}">
        <p14:creationId xmlns:p14="http://schemas.microsoft.com/office/powerpoint/2010/main" val="1478547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Sources for ESR and DNP</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372475" cy="4959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4148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Sources for ESR and DNP</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33438"/>
            <a:ext cx="6858000" cy="519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9168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My Background</a:t>
            </a:r>
            <a:endParaRPr lang="en-US" dirty="0"/>
          </a:p>
        </p:txBody>
      </p:sp>
      <p:sp>
        <p:nvSpPr>
          <p:cNvPr id="3" name="Content Placeholder 2"/>
          <p:cNvSpPr>
            <a:spLocks noGrp="1"/>
          </p:cNvSpPr>
          <p:nvPr>
            <p:ph idx="1"/>
          </p:nvPr>
        </p:nvSpPr>
        <p:spPr>
          <a:xfrm>
            <a:off x="457200" y="1295400"/>
            <a:ext cx="8077200" cy="3810000"/>
          </a:xfrm>
        </p:spPr>
        <p:txBody>
          <a:bodyPr>
            <a:noAutofit/>
          </a:bodyPr>
          <a:lstStyle/>
          <a:p>
            <a:r>
              <a:rPr lang="en-US" sz="2000" dirty="0" smtClean="0"/>
              <a:t>B.S. University of Illinois 1995</a:t>
            </a:r>
          </a:p>
          <a:p>
            <a:r>
              <a:rPr lang="en-US" sz="2000" dirty="0" smtClean="0"/>
              <a:t>Ph.D. University of Colorado 1999</a:t>
            </a:r>
          </a:p>
          <a:p>
            <a:pPr lvl="1"/>
            <a:r>
              <a:rPr lang="en-US" sz="1600" dirty="0" smtClean="0"/>
              <a:t>“High-Efficiency </a:t>
            </a:r>
            <a:r>
              <a:rPr lang="en-US" sz="1600" dirty="0"/>
              <a:t>Switched-Mode Circuits for Spatial Power Combining”</a:t>
            </a:r>
          </a:p>
          <a:p>
            <a:pPr lvl="1"/>
            <a:r>
              <a:rPr lang="en-US" sz="1600" dirty="0"/>
              <a:t>Nothing above 10 GHz</a:t>
            </a:r>
          </a:p>
          <a:p>
            <a:r>
              <a:rPr lang="en-US" sz="2000" dirty="0" smtClean="0"/>
              <a:t>National Radio Astronomy Observatory (NRAO) 1999-2013</a:t>
            </a:r>
          </a:p>
          <a:p>
            <a:pPr lvl="1"/>
            <a:r>
              <a:rPr lang="en-US" sz="1600" dirty="0" smtClean="0"/>
              <a:t>ALMA local oscillator development for 84-950 GHz</a:t>
            </a:r>
          </a:p>
          <a:p>
            <a:pPr lvl="1"/>
            <a:r>
              <a:rPr lang="en-US" sz="1600" dirty="0" smtClean="0"/>
              <a:t>Cryogenic MMIC LNA design and testing</a:t>
            </a:r>
            <a:endParaRPr lang="en-US" sz="1200" dirty="0" smtClean="0"/>
          </a:p>
          <a:p>
            <a:r>
              <a:rPr lang="en-US" sz="2000" dirty="0" smtClean="0"/>
              <a:t>Virginia Diodes, Inc. (VDI) 2013-</a:t>
            </a:r>
          </a:p>
          <a:p>
            <a:pPr lvl="1"/>
            <a:r>
              <a:rPr lang="en-US" sz="1600" dirty="0" smtClean="0"/>
              <a:t>Integrated  sources and downconverters, mm-wave radiometers, new projects</a:t>
            </a:r>
            <a:endParaRPr lang="en-US" sz="1600" dirty="0"/>
          </a:p>
        </p:txBody>
      </p:sp>
    </p:spTree>
    <p:extLst>
      <p:ext uri="{BB962C8B-B14F-4D97-AF65-F5344CB8AC3E}">
        <p14:creationId xmlns:p14="http://schemas.microsoft.com/office/powerpoint/2010/main" val="863816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Sources for ESR and DNP</a:t>
            </a:r>
            <a:endParaRPr lang="en-US" dirty="0"/>
          </a:p>
        </p:txBody>
      </p:sp>
      <p:sp>
        <p:nvSpPr>
          <p:cNvPr id="4" name="Content Placeholder 2"/>
          <p:cNvSpPr>
            <a:spLocks noGrp="1"/>
          </p:cNvSpPr>
          <p:nvPr>
            <p:ph idx="1"/>
          </p:nvPr>
        </p:nvSpPr>
        <p:spPr>
          <a:xfrm>
            <a:off x="381000" y="1219200"/>
            <a:ext cx="8229600" cy="4525963"/>
          </a:xfrm>
        </p:spPr>
        <p:txBody>
          <a:bodyPr>
            <a:normAutofit/>
          </a:bodyPr>
          <a:lstStyle/>
          <a:p>
            <a:r>
              <a:rPr lang="en-US" dirty="0" smtClean="0"/>
              <a:t>Need high-power sources to saturate the sample</a:t>
            </a:r>
          </a:p>
          <a:p>
            <a:pPr lvl="1"/>
            <a:r>
              <a:rPr lang="en-US" dirty="0" smtClean="0"/>
              <a:t>The shorter the pulse, the more power needed</a:t>
            </a:r>
          </a:p>
          <a:p>
            <a:r>
              <a:rPr lang="en-US" dirty="0" smtClean="0"/>
              <a:t>Standard DNP frequencies: 263 GHz, 395 GHz, 527 GHz (based on magnetic field)</a:t>
            </a:r>
          </a:p>
          <a:p>
            <a:r>
              <a:rPr lang="en-US" dirty="0" smtClean="0"/>
              <a:t>Can start to do interesting things at &gt;100mW</a:t>
            </a:r>
          </a:p>
          <a:p>
            <a:pPr lvl="1"/>
            <a:r>
              <a:rPr lang="en-US" dirty="0" smtClean="0"/>
              <a:t>Can do even more with tens of Watts</a:t>
            </a:r>
          </a:p>
        </p:txBody>
      </p:sp>
    </p:spTree>
    <p:extLst>
      <p:ext uri="{BB962C8B-B14F-4D97-AF65-F5344CB8AC3E}">
        <p14:creationId xmlns:p14="http://schemas.microsoft.com/office/powerpoint/2010/main" val="691121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 </a:t>
            </a:r>
            <a:r>
              <a:rPr lang="en-US" dirty="0" err="1"/>
              <a:t>mW</a:t>
            </a:r>
            <a:r>
              <a:rPr lang="en-US" dirty="0"/>
              <a:t> at 1 THz</a:t>
            </a:r>
          </a:p>
        </p:txBody>
      </p:sp>
      <p:sp>
        <p:nvSpPr>
          <p:cNvPr id="3" name="Date Placeholder 2"/>
          <p:cNvSpPr>
            <a:spLocks noGrp="1"/>
          </p:cNvSpPr>
          <p:nvPr>
            <p:ph type="dt" sz="half" idx="10"/>
          </p:nvPr>
        </p:nvSpPr>
        <p:spPr/>
        <p:txBody>
          <a:bodyPr/>
          <a:lstStyle/>
          <a:p>
            <a:pPr>
              <a:defRPr/>
            </a:pPr>
            <a:fld id="{D1612486-ABC3-4D41-B085-93605BAB557D}" type="datetime1">
              <a:rPr lang="en-US" smtClean="0"/>
              <a:pPr>
                <a:defRPr/>
              </a:pPr>
              <a:t>3/17/2017</a:t>
            </a:fld>
            <a:endParaRPr lang="en-US"/>
          </a:p>
        </p:txBody>
      </p:sp>
      <p:sp>
        <p:nvSpPr>
          <p:cNvPr id="4" name="Footer Placeholder 3"/>
          <p:cNvSpPr>
            <a:spLocks noGrp="1"/>
          </p:cNvSpPr>
          <p:nvPr>
            <p:ph type="ftr" sz="quarter" idx="11"/>
          </p:nvPr>
        </p:nvSpPr>
        <p:spPr/>
        <p:txBody>
          <a:bodyPr/>
          <a:lstStyle/>
          <a:p>
            <a:pPr>
              <a:defRPr/>
            </a:pPr>
            <a:r>
              <a:rPr lang="en-US"/>
              <a:t>Virginia Diodes</a:t>
            </a:r>
            <a:endParaRPr lang="en-US" sz="1400"/>
          </a:p>
        </p:txBody>
      </p:sp>
      <p:sp>
        <p:nvSpPr>
          <p:cNvPr id="5" name="Slide Number Placeholder 4"/>
          <p:cNvSpPr>
            <a:spLocks noGrp="1"/>
          </p:cNvSpPr>
          <p:nvPr>
            <p:ph type="sldNum" sz="quarter" idx="12"/>
          </p:nvPr>
        </p:nvSpPr>
        <p:spPr/>
        <p:txBody>
          <a:bodyPr/>
          <a:lstStyle/>
          <a:p>
            <a:pPr>
              <a:defRPr/>
            </a:pPr>
            <a:fld id="{72D2CEEE-D388-40AA-AFEC-8A89BB7CAC23}" type="slidenum">
              <a:rPr lang="en-US" smtClean="0"/>
              <a:pPr>
                <a:defRPr/>
              </a:pPr>
              <a:t>21</a:t>
            </a:fld>
            <a:endParaRPr lang="en-US"/>
          </a:p>
        </p:txBody>
      </p:sp>
      <p:pic>
        <p:nvPicPr>
          <p:cNvPr id="6" name="Picture 5"/>
          <p:cNvPicPr>
            <a:picLocks noChangeAspect="1"/>
          </p:cNvPicPr>
          <p:nvPr/>
        </p:nvPicPr>
        <p:blipFill>
          <a:blip r:embed="rId2"/>
          <a:stretch>
            <a:fillRect/>
          </a:stretch>
        </p:blipFill>
        <p:spPr>
          <a:xfrm>
            <a:off x="639829" y="856595"/>
            <a:ext cx="3869104" cy="2490716"/>
          </a:xfrm>
          <a:prstGeom prst="rect">
            <a:avLst/>
          </a:prstGeom>
        </p:spPr>
      </p:pic>
      <p:pic>
        <p:nvPicPr>
          <p:cNvPr id="74756" name="Picture 4" descr="ima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002" y="3405116"/>
            <a:ext cx="6308969" cy="3281939"/>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https://mail.google.com/mail/u/0/s/?view=att&amp;th=1542df8fcdcc0687&amp;attid=0.1&amp;disp=emb&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0750" y="1082109"/>
            <a:ext cx="3771154" cy="2265202"/>
          </a:xfrm>
          <a:prstGeom prst="rect">
            <a:avLst/>
          </a:prstGeom>
        </p:spPr>
      </p:pic>
    </p:spTree>
    <p:extLst>
      <p:ext uri="{BB962C8B-B14F-4D97-AF65-F5344CB8AC3E}">
        <p14:creationId xmlns:p14="http://schemas.microsoft.com/office/powerpoint/2010/main" val="1252462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THz Sources for SOFIA</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69" y="1617785"/>
            <a:ext cx="8364485" cy="417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3"/>
          <a:srcRect t="24304" b="12147"/>
          <a:stretch/>
        </p:blipFill>
        <p:spPr>
          <a:xfrm>
            <a:off x="187569" y="1031172"/>
            <a:ext cx="3059723" cy="1492190"/>
          </a:xfrm>
          <a:prstGeom prst="rect">
            <a:avLst/>
          </a:prstGeom>
        </p:spPr>
      </p:pic>
      <p:sp>
        <p:nvSpPr>
          <p:cNvPr id="4" name="Rectangle 3"/>
          <p:cNvSpPr/>
          <p:nvPr/>
        </p:nvSpPr>
        <p:spPr>
          <a:xfrm>
            <a:off x="305851" y="1122458"/>
            <a:ext cx="1943930" cy="369332"/>
          </a:xfrm>
          <a:prstGeom prst="rect">
            <a:avLst/>
          </a:prstGeom>
        </p:spPr>
        <p:txBody>
          <a:bodyPr wrap="none">
            <a:spAutoFit/>
          </a:bodyPr>
          <a:lstStyle/>
          <a:p>
            <a:r>
              <a:rPr lang="en-US" dirty="0"/>
              <a:t>SOFIA Observatory</a:t>
            </a:r>
          </a:p>
        </p:txBody>
      </p:sp>
      <p:sp>
        <p:nvSpPr>
          <p:cNvPr id="6" name="TextBox 5"/>
          <p:cNvSpPr txBox="1"/>
          <p:nvPr/>
        </p:nvSpPr>
        <p:spPr>
          <a:xfrm>
            <a:off x="5873261" y="4891482"/>
            <a:ext cx="2237472" cy="369332"/>
          </a:xfrm>
          <a:prstGeom prst="rect">
            <a:avLst/>
          </a:prstGeom>
          <a:solidFill>
            <a:schemeClr val="bg1">
              <a:alpha val="51000"/>
            </a:schemeClr>
          </a:solidFill>
          <a:ln>
            <a:solidFill>
              <a:schemeClr val="tx1">
                <a:alpha val="91000"/>
              </a:schemeClr>
            </a:solidFill>
          </a:ln>
        </p:spPr>
        <p:txBody>
          <a:bodyPr wrap="none" rtlCol="0">
            <a:spAutoFit/>
          </a:bodyPr>
          <a:lstStyle/>
          <a:p>
            <a:r>
              <a:rPr lang="en-US" dirty="0" smtClean="0"/>
              <a:t>Meas. At Room Temp.</a:t>
            </a:r>
            <a:endParaRPr lang="en-US" dirty="0"/>
          </a:p>
        </p:txBody>
      </p:sp>
    </p:spTree>
    <p:extLst>
      <p:ext uri="{BB962C8B-B14F-4D97-AF65-F5344CB8AC3E}">
        <p14:creationId xmlns:p14="http://schemas.microsoft.com/office/powerpoint/2010/main" val="2819004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1.9 THz AMC</a:t>
            </a:r>
            <a:endParaRPr lang="en-US"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brightnessContrast bright="10000" contrast="5000"/>
                    </a14:imgEffect>
                  </a14:imgLayer>
                </a14:imgProps>
              </a:ext>
              <a:ext uri="{28A0092B-C50C-407E-A947-70E740481C1C}">
                <a14:useLocalDpi xmlns:a14="http://schemas.microsoft.com/office/drawing/2010/main" val="0"/>
              </a:ext>
            </a:extLst>
          </a:blip>
          <a:srcRect l="9679" t="5983" r="8121" b="1947"/>
          <a:stretch/>
        </p:blipFill>
        <p:spPr bwMode="auto">
          <a:xfrm>
            <a:off x="241348" y="1194531"/>
            <a:ext cx="5631913" cy="4280145"/>
          </a:xfrm>
          <a:prstGeom prst="rect">
            <a:avLst/>
          </a:prstGeom>
          <a:ln w="28575">
            <a:solidFill>
              <a:schemeClr val="tx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5" name="TextBox 4"/>
          <p:cNvSpPr txBox="1"/>
          <p:nvPr/>
        </p:nvSpPr>
        <p:spPr>
          <a:xfrm>
            <a:off x="6065061" y="1194531"/>
            <a:ext cx="3078939" cy="3508653"/>
          </a:xfrm>
          <a:prstGeom prst="rect">
            <a:avLst/>
          </a:prstGeom>
          <a:noFill/>
        </p:spPr>
        <p:txBody>
          <a:bodyPr wrap="square" rtlCol="0">
            <a:spAutoFit/>
          </a:bodyPr>
          <a:lstStyle/>
          <a:p>
            <a:r>
              <a:rPr lang="en-US" sz="2800" dirty="0" smtClean="0"/>
              <a:t>N = 144</a:t>
            </a:r>
          </a:p>
          <a:p>
            <a:endParaRPr lang="en-US" sz="1400" dirty="0"/>
          </a:p>
          <a:p>
            <a:r>
              <a:rPr lang="en-US" sz="2400" dirty="0" smtClean="0"/>
              <a:t>x2Amp/x2/x2/x2/x3/x3</a:t>
            </a:r>
          </a:p>
          <a:p>
            <a:endParaRPr lang="en-US" sz="2800" dirty="0"/>
          </a:p>
          <a:p>
            <a:r>
              <a:rPr lang="en-US" sz="2800" dirty="0" smtClean="0"/>
              <a:t>Two types of multipliers</a:t>
            </a:r>
          </a:p>
          <a:p>
            <a:pPr marL="457200" indent="-457200">
              <a:buFont typeface="Arial" pitchFamily="34" charset="0"/>
              <a:buChar char="•"/>
            </a:pPr>
            <a:r>
              <a:rPr lang="en-US" sz="2400" dirty="0" smtClean="0"/>
              <a:t>Self-biased triplers</a:t>
            </a:r>
          </a:p>
          <a:p>
            <a:pPr marL="457200" indent="-457200">
              <a:buFont typeface="Arial" pitchFamily="34" charset="0"/>
              <a:buChar char="•"/>
            </a:pPr>
            <a:r>
              <a:rPr lang="en-US" sz="2400" dirty="0" smtClean="0"/>
              <a:t>High power varactor doublers</a:t>
            </a:r>
            <a:endParaRPr lang="en-US" sz="2400" dirty="0"/>
          </a:p>
        </p:txBody>
      </p:sp>
      <p:sp>
        <p:nvSpPr>
          <p:cNvPr id="7" name="TextBox 6"/>
          <p:cNvSpPr txBox="1"/>
          <p:nvPr/>
        </p:nvSpPr>
        <p:spPr>
          <a:xfrm>
            <a:off x="6065061" y="5196952"/>
            <a:ext cx="2940677" cy="369332"/>
          </a:xfrm>
          <a:prstGeom prst="rect">
            <a:avLst/>
          </a:prstGeom>
          <a:noFill/>
        </p:spPr>
        <p:txBody>
          <a:bodyPr wrap="none" rtlCol="0">
            <a:spAutoFit/>
          </a:bodyPr>
          <a:lstStyle/>
          <a:p>
            <a:r>
              <a:rPr lang="en-US" b="1" dirty="0" smtClean="0">
                <a:solidFill>
                  <a:srgbClr val="FF0000"/>
                </a:solidFill>
              </a:rPr>
              <a:t>Power amplifier is &lt; 40 GHz.</a:t>
            </a:r>
            <a:endParaRPr lang="en-US" b="1" dirty="0">
              <a:solidFill>
                <a:srgbClr val="FF0000"/>
              </a:solidFill>
            </a:endParaRPr>
          </a:p>
        </p:txBody>
      </p:sp>
    </p:spTree>
    <p:extLst>
      <p:ext uri="{BB962C8B-B14F-4D97-AF65-F5344CB8AC3E}">
        <p14:creationId xmlns:p14="http://schemas.microsoft.com/office/powerpoint/2010/main" val="2334912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51445" y="947232"/>
            <a:ext cx="4723388" cy="4196709"/>
          </a:xfrm>
          <a:prstGeom prst="rect">
            <a:avLst/>
          </a:prstGeom>
        </p:spPr>
      </p:pic>
      <p:sp>
        <p:nvSpPr>
          <p:cNvPr id="6" name="Title 5"/>
          <p:cNvSpPr>
            <a:spLocks noGrp="1"/>
          </p:cNvSpPr>
          <p:nvPr>
            <p:ph type="title"/>
          </p:nvPr>
        </p:nvSpPr>
        <p:spPr/>
        <p:txBody>
          <a:bodyPr>
            <a:normAutofit fontScale="90000"/>
          </a:bodyPr>
          <a:lstStyle/>
          <a:p>
            <a:r>
              <a:rPr lang="en-US" dirty="0"/>
              <a:t>2.67 THz Solid-State Source</a:t>
            </a:r>
          </a:p>
        </p:txBody>
      </p:sp>
      <p:sp>
        <p:nvSpPr>
          <p:cNvPr id="7" name="Content Placeholder 6"/>
          <p:cNvSpPr>
            <a:spLocks noGrp="1"/>
          </p:cNvSpPr>
          <p:nvPr>
            <p:ph idx="1"/>
          </p:nvPr>
        </p:nvSpPr>
        <p:spPr>
          <a:xfrm>
            <a:off x="5506653" y="3383151"/>
            <a:ext cx="3437552" cy="394155"/>
          </a:xfrm>
        </p:spPr>
        <p:txBody>
          <a:bodyPr>
            <a:normAutofit fontScale="70000" lnSpcReduction="20000"/>
          </a:bodyPr>
          <a:lstStyle/>
          <a:p>
            <a:r>
              <a:rPr lang="en-US" dirty="0" smtClean="0"/>
              <a:t>4 </a:t>
            </a:r>
            <a:r>
              <a:rPr lang="en-US" dirty="0"/>
              <a:t>uW at 2.67 THz</a:t>
            </a:r>
          </a:p>
        </p:txBody>
      </p:sp>
      <p:sp>
        <p:nvSpPr>
          <p:cNvPr id="2" name="Date Placeholder 1"/>
          <p:cNvSpPr>
            <a:spLocks noGrp="1"/>
          </p:cNvSpPr>
          <p:nvPr>
            <p:ph type="dt" sz="half" idx="10"/>
          </p:nvPr>
        </p:nvSpPr>
        <p:spPr/>
        <p:txBody>
          <a:bodyPr/>
          <a:lstStyle/>
          <a:p>
            <a:pPr>
              <a:defRPr/>
            </a:pPr>
            <a:fld id="{59FFCCF7-EE32-410C-B374-7F99266DD1F8}" type="datetime1">
              <a:rPr lang="en-US" smtClean="0"/>
              <a:pPr>
                <a:defRPr/>
              </a:pPr>
              <a:t>3/17/2017</a:t>
            </a:fld>
            <a:endParaRPr lang="en-US"/>
          </a:p>
        </p:txBody>
      </p:sp>
      <p:sp>
        <p:nvSpPr>
          <p:cNvPr id="3" name="Footer Placeholder 2"/>
          <p:cNvSpPr>
            <a:spLocks noGrp="1"/>
          </p:cNvSpPr>
          <p:nvPr>
            <p:ph type="ftr" sz="quarter" idx="11"/>
          </p:nvPr>
        </p:nvSpPr>
        <p:spPr/>
        <p:txBody>
          <a:bodyPr/>
          <a:lstStyle/>
          <a:p>
            <a:pPr>
              <a:defRPr/>
            </a:pPr>
            <a:r>
              <a:rPr lang="en-US"/>
              <a:t>Virginia Diodes</a:t>
            </a:r>
            <a:endParaRPr lang="en-US" sz="1400"/>
          </a:p>
        </p:txBody>
      </p:sp>
      <p:sp>
        <p:nvSpPr>
          <p:cNvPr id="4" name="Slide Number Placeholder 3"/>
          <p:cNvSpPr>
            <a:spLocks noGrp="1"/>
          </p:cNvSpPr>
          <p:nvPr>
            <p:ph type="sldNum" sz="quarter" idx="12"/>
          </p:nvPr>
        </p:nvSpPr>
        <p:spPr/>
        <p:txBody>
          <a:bodyPr/>
          <a:lstStyle/>
          <a:p>
            <a:pPr>
              <a:defRPr/>
            </a:pPr>
            <a:fld id="{DA2CFF74-04DF-483E-A90D-692F2F5EB25F}" type="slidenum">
              <a:rPr lang="en-US" smtClean="0"/>
              <a:pPr>
                <a:defRPr/>
              </a:pPr>
              <a:t>24</a:t>
            </a:fld>
            <a:endParaRPr lang="en-US"/>
          </a:p>
        </p:txBody>
      </p:sp>
      <p:cxnSp>
        <p:nvCxnSpPr>
          <p:cNvPr id="9" name="Curved Connector 8"/>
          <p:cNvCxnSpPr/>
          <p:nvPr/>
        </p:nvCxnSpPr>
        <p:spPr bwMode="auto">
          <a:xfrm rot="16200000" flipH="1">
            <a:off x="442153" y="3238860"/>
            <a:ext cx="1544320" cy="406400"/>
          </a:xfrm>
          <a:prstGeom prst="curvedConnector3">
            <a:avLst>
              <a:gd name="adj1" fmla="val 100000"/>
            </a:avLst>
          </a:prstGeom>
          <a:solidFill>
            <a:schemeClr val="accent1"/>
          </a:solidFill>
          <a:ln w="38100" cap="flat" cmpd="sng" algn="ctr">
            <a:solidFill>
              <a:srgbClr val="FF33CC"/>
            </a:solidFill>
            <a:prstDash val="solid"/>
            <a:round/>
            <a:headEnd type="none" w="med" len="med"/>
            <a:tailEnd type="arrow"/>
          </a:ln>
          <a:effectLst/>
        </p:spPr>
      </p:cxnSp>
      <p:cxnSp>
        <p:nvCxnSpPr>
          <p:cNvPr id="14" name="Curved Connector 13"/>
          <p:cNvCxnSpPr/>
          <p:nvPr/>
        </p:nvCxnSpPr>
        <p:spPr bwMode="auto">
          <a:xfrm rot="5400000">
            <a:off x="4069273" y="2669900"/>
            <a:ext cx="995680" cy="690880"/>
          </a:xfrm>
          <a:prstGeom prst="curvedConnector3">
            <a:avLst>
              <a:gd name="adj1" fmla="val 100000"/>
            </a:avLst>
          </a:prstGeom>
          <a:solidFill>
            <a:schemeClr val="accent1"/>
          </a:solidFill>
          <a:ln w="38100" cap="flat" cmpd="sng" algn="ctr">
            <a:solidFill>
              <a:srgbClr val="FF33CC"/>
            </a:solidFill>
            <a:prstDash val="solid"/>
            <a:round/>
            <a:headEnd type="none" w="med" len="med"/>
            <a:tailEnd type="arrow"/>
          </a:ln>
          <a:effectLst/>
        </p:spPr>
      </p:cxnSp>
      <p:cxnSp>
        <p:nvCxnSpPr>
          <p:cNvPr id="17" name="Straight Arrow Connector 16"/>
          <p:cNvCxnSpPr/>
          <p:nvPr/>
        </p:nvCxnSpPr>
        <p:spPr bwMode="auto">
          <a:xfrm>
            <a:off x="3698433" y="2137770"/>
            <a:ext cx="292100" cy="1111250"/>
          </a:xfrm>
          <a:prstGeom prst="straightConnector1">
            <a:avLst/>
          </a:prstGeom>
          <a:solidFill>
            <a:schemeClr val="accent1"/>
          </a:solidFill>
          <a:ln w="28575" cap="flat" cmpd="sng" algn="ctr">
            <a:solidFill>
              <a:srgbClr val="FF33CC"/>
            </a:solidFill>
            <a:prstDash val="solid"/>
            <a:round/>
            <a:headEnd type="none" w="med" len="med"/>
            <a:tailEnd type="arrow"/>
          </a:ln>
          <a:effectLst/>
        </p:spPr>
      </p:cxnSp>
      <p:cxnSp>
        <p:nvCxnSpPr>
          <p:cNvPr id="18" name="Straight Arrow Connector 17"/>
          <p:cNvCxnSpPr/>
          <p:nvPr/>
        </p:nvCxnSpPr>
        <p:spPr bwMode="auto">
          <a:xfrm>
            <a:off x="3165033" y="2118720"/>
            <a:ext cx="552450" cy="1136650"/>
          </a:xfrm>
          <a:prstGeom prst="straightConnector1">
            <a:avLst/>
          </a:prstGeom>
          <a:solidFill>
            <a:schemeClr val="accent1"/>
          </a:solidFill>
          <a:ln w="28575" cap="flat" cmpd="sng" algn="ctr">
            <a:solidFill>
              <a:srgbClr val="FF33CC"/>
            </a:solidFill>
            <a:prstDash val="solid"/>
            <a:round/>
            <a:headEnd type="none" w="med" len="med"/>
            <a:tailEnd type="arrow"/>
          </a:ln>
          <a:effectLst/>
        </p:spPr>
      </p:cxnSp>
      <p:cxnSp>
        <p:nvCxnSpPr>
          <p:cNvPr id="20" name="Straight Arrow Connector 19"/>
          <p:cNvCxnSpPr/>
          <p:nvPr/>
        </p:nvCxnSpPr>
        <p:spPr bwMode="auto">
          <a:xfrm>
            <a:off x="2682433" y="2106020"/>
            <a:ext cx="660400" cy="1174750"/>
          </a:xfrm>
          <a:prstGeom prst="straightConnector1">
            <a:avLst/>
          </a:prstGeom>
          <a:solidFill>
            <a:schemeClr val="accent1"/>
          </a:solidFill>
          <a:ln w="28575" cap="flat" cmpd="sng" algn="ctr">
            <a:solidFill>
              <a:srgbClr val="FF33CC"/>
            </a:solidFill>
            <a:prstDash val="solid"/>
            <a:round/>
            <a:headEnd type="none" w="med" len="med"/>
            <a:tailEnd type="arrow"/>
          </a:ln>
          <a:effectLst/>
        </p:spPr>
      </p:cxnSp>
      <p:cxnSp>
        <p:nvCxnSpPr>
          <p:cNvPr id="22" name="Straight Arrow Connector 21"/>
          <p:cNvCxnSpPr/>
          <p:nvPr/>
        </p:nvCxnSpPr>
        <p:spPr bwMode="auto">
          <a:xfrm>
            <a:off x="2231583" y="2137770"/>
            <a:ext cx="584200" cy="1225550"/>
          </a:xfrm>
          <a:prstGeom prst="straightConnector1">
            <a:avLst/>
          </a:prstGeom>
          <a:solidFill>
            <a:schemeClr val="accent1"/>
          </a:solidFill>
          <a:ln w="28575" cap="flat" cmpd="sng" algn="ctr">
            <a:solidFill>
              <a:srgbClr val="FF33CC"/>
            </a:solidFill>
            <a:prstDash val="solid"/>
            <a:round/>
            <a:headEnd type="none" w="med" len="med"/>
            <a:tailEnd type="arrow"/>
          </a:ln>
          <a:effectLst/>
        </p:spPr>
      </p:cxnSp>
      <p:cxnSp>
        <p:nvCxnSpPr>
          <p:cNvPr id="24" name="Straight Arrow Connector 23"/>
          <p:cNvCxnSpPr/>
          <p:nvPr/>
        </p:nvCxnSpPr>
        <p:spPr bwMode="auto">
          <a:xfrm>
            <a:off x="1691833" y="2099670"/>
            <a:ext cx="228600" cy="723900"/>
          </a:xfrm>
          <a:prstGeom prst="straightConnector1">
            <a:avLst/>
          </a:prstGeom>
          <a:solidFill>
            <a:schemeClr val="accent1"/>
          </a:solidFill>
          <a:ln w="28575" cap="flat" cmpd="sng" algn="ctr">
            <a:solidFill>
              <a:srgbClr val="FF33CC"/>
            </a:solidFill>
            <a:prstDash val="solid"/>
            <a:round/>
            <a:headEnd type="none" w="med" len="med"/>
            <a:tailEnd type="arrow"/>
          </a:ln>
          <a:effectLst/>
        </p:spPr>
      </p:cxnSp>
      <p:pic>
        <p:nvPicPr>
          <p:cNvPr id="15" name="Picture 14"/>
          <p:cNvPicPr>
            <a:picLocks noChangeAspect="1"/>
          </p:cNvPicPr>
          <p:nvPr/>
        </p:nvPicPr>
        <p:blipFill>
          <a:blip r:embed="rId3"/>
          <a:stretch>
            <a:fillRect/>
          </a:stretch>
        </p:blipFill>
        <p:spPr>
          <a:xfrm>
            <a:off x="5383970" y="1048379"/>
            <a:ext cx="3760030" cy="1961167"/>
          </a:xfrm>
          <a:prstGeom prst="rect">
            <a:avLst/>
          </a:prstGeom>
        </p:spPr>
      </p:pic>
      <p:pic>
        <p:nvPicPr>
          <p:cNvPr id="10" name="Picture 9"/>
          <p:cNvPicPr>
            <a:picLocks noChangeAspect="1"/>
          </p:cNvPicPr>
          <p:nvPr/>
        </p:nvPicPr>
        <p:blipFill>
          <a:blip r:embed="rId4"/>
          <a:stretch>
            <a:fillRect/>
          </a:stretch>
        </p:blipFill>
        <p:spPr>
          <a:xfrm>
            <a:off x="3677860" y="4445907"/>
            <a:ext cx="5415900" cy="2336783"/>
          </a:xfrm>
          <a:prstGeom prst="rect">
            <a:avLst/>
          </a:prstGeom>
        </p:spPr>
      </p:pic>
    </p:spTree>
    <p:extLst>
      <p:ext uri="{BB962C8B-B14F-4D97-AF65-F5344CB8AC3E}">
        <p14:creationId xmlns:p14="http://schemas.microsoft.com/office/powerpoint/2010/main" val="2398066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Future Goal – 200mW at 264GHz</a:t>
            </a:r>
            <a:endParaRPr lang="en-US" dirty="0"/>
          </a:p>
        </p:txBody>
      </p:sp>
      <p:graphicFrame>
        <p:nvGraphicFramePr>
          <p:cNvPr id="4" name="Chart 3"/>
          <p:cNvGraphicFramePr/>
          <p:nvPr>
            <p:extLst>
              <p:ext uri="{D42A27DB-BD31-4B8C-83A1-F6EECF244321}">
                <p14:modId xmlns:p14="http://schemas.microsoft.com/office/powerpoint/2010/main" val="3542037091"/>
              </p:ext>
            </p:extLst>
          </p:nvPr>
        </p:nvGraphicFramePr>
        <p:xfrm>
          <a:off x="99646" y="1006816"/>
          <a:ext cx="6430107" cy="3495235"/>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p:nvPr/>
        </p:nvPicPr>
        <p:blipFill rotWithShape="1">
          <a:blip r:embed="rId3" cstate="print">
            <a:extLst>
              <a:ext uri="{BEBA8EAE-BF5A-486C-A8C5-ECC9F3942E4B}">
                <a14:imgProps xmlns:a14="http://schemas.microsoft.com/office/drawing/2010/main">
                  <a14:imgLayer r:embed="rId4">
                    <a14:imgEffect>
                      <a14:brightnessContrast bright="30000" contrast="30000"/>
                    </a14:imgEffect>
                  </a14:imgLayer>
                </a14:imgProps>
              </a:ext>
              <a:ext uri="{28A0092B-C50C-407E-A947-70E740481C1C}">
                <a14:useLocalDpi xmlns:a14="http://schemas.microsoft.com/office/drawing/2010/main" val="0"/>
              </a:ext>
            </a:extLst>
          </a:blip>
          <a:srcRect l="22009" t="23220" r="30022" b="15242"/>
          <a:stretch/>
        </p:blipFill>
        <p:spPr bwMode="auto">
          <a:xfrm>
            <a:off x="5505450" y="2754434"/>
            <a:ext cx="3181350" cy="3060700"/>
          </a:xfrm>
          <a:prstGeom prst="rect">
            <a:avLst/>
          </a:prstGeom>
          <a:ln w="31750">
            <a:solidFill>
              <a:schemeClr val="tx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6482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Recent High Power Result at 210 GHz</a:t>
            </a:r>
          </a:p>
        </p:txBody>
      </p:sp>
      <p:sp>
        <p:nvSpPr>
          <p:cNvPr id="3" name="Date Placeholder 2"/>
          <p:cNvSpPr>
            <a:spLocks noGrp="1"/>
          </p:cNvSpPr>
          <p:nvPr>
            <p:ph type="dt" sz="half" idx="10"/>
          </p:nvPr>
        </p:nvSpPr>
        <p:spPr/>
        <p:txBody>
          <a:bodyPr/>
          <a:lstStyle/>
          <a:p>
            <a:pPr>
              <a:defRPr/>
            </a:pPr>
            <a:fld id="{0412B2EC-BB65-490C-8DD9-ABFE5180FB69}" type="datetime1">
              <a:rPr lang="en-US" smtClean="0"/>
              <a:pPr>
                <a:defRPr/>
              </a:pPr>
              <a:t>3/17/2017</a:t>
            </a:fld>
            <a:endParaRPr lang="en-US"/>
          </a:p>
        </p:txBody>
      </p:sp>
      <p:sp>
        <p:nvSpPr>
          <p:cNvPr id="4" name="Footer Placeholder 3"/>
          <p:cNvSpPr>
            <a:spLocks noGrp="1"/>
          </p:cNvSpPr>
          <p:nvPr>
            <p:ph type="ftr" sz="quarter" idx="11"/>
          </p:nvPr>
        </p:nvSpPr>
        <p:spPr/>
        <p:txBody>
          <a:bodyPr/>
          <a:lstStyle/>
          <a:p>
            <a:pPr>
              <a:defRPr/>
            </a:pPr>
            <a:r>
              <a:rPr lang="en-US"/>
              <a:t>Virginia Diodes Inc.</a:t>
            </a:r>
            <a:endParaRPr lang="en-US" sz="1400" dirty="0"/>
          </a:p>
        </p:txBody>
      </p:sp>
      <p:sp>
        <p:nvSpPr>
          <p:cNvPr id="5" name="Slide Number Placeholder 4"/>
          <p:cNvSpPr>
            <a:spLocks noGrp="1"/>
          </p:cNvSpPr>
          <p:nvPr>
            <p:ph type="sldNum" sz="quarter" idx="12"/>
          </p:nvPr>
        </p:nvSpPr>
        <p:spPr/>
        <p:txBody>
          <a:bodyPr/>
          <a:lstStyle/>
          <a:p>
            <a:pPr>
              <a:defRPr/>
            </a:pPr>
            <a:fld id="{DF4BFC1E-ADC8-432D-9B36-DF3E6BE9D406}" type="slidenum">
              <a:rPr lang="en-US" smtClean="0"/>
              <a:pPr>
                <a:defRPr/>
              </a:pPr>
              <a:t>26</a:t>
            </a:fld>
            <a:endParaRPr lang="en-US"/>
          </a:p>
        </p:txBody>
      </p:sp>
      <p:grpSp>
        <p:nvGrpSpPr>
          <p:cNvPr id="8" name="Group 7"/>
          <p:cNvGrpSpPr/>
          <p:nvPr/>
        </p:nvGrpSpPr>
        <p:grpSpPr>
          <a:xfrm>
            <a:off x="1130686" y="1152853"/>
            <a:ext cx="6704827" cy="4070788"/>
            <a:chOff x="994650" y="1368315"/>
            <a:chExt cx="6704827" cy="407078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650" y="1368315"/>
              <a:ext cx="6704827" cy="4070788"/>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3806" t="48104" r="48605" b="27368"/>
            <a:stretch/>
          </p:blipFill>
          <p:spPr>
            <a:xfrm>
              <a:off x="4772790" y="3326524"/>
              <a:ext cx="1849821" cy="998484"/>
            </a:xfrm>
            <a:prstGeom prst="rect">
              <a:avLst/>
            </a:prstGeom>
          </p:spPr>
        </p:pic>
      </p:grpSp>
    </p:spTree>
    <p:extLst>
      <p:ext uri="{BB962C8B-B14F-4D97-AF65-F5344CB8AC3E}">
        <p14:creationId xmlns:p14="http://schemas.microsoft.com/office/powerpoint/2010/main" val="2653577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high-power applications</a:t>
            </a:r>
            <a:endParaRPr lang="en-US" dirty="0"/>
          </a:p>
        </p:txBody>
      </p:sp>
      <p:sp>
        <p:nvSpPr>
          <p:cNvPr id="3" name="Content Placeholder 2"/>
          <p:cNvSpPr>
            <a:spLocks noGrp="1"/>
          </p:cNvSpPr>
          <p:nvPr>
            <p:ph idx="1"/>
          </p:nvPr>
        </p:nvSpPr>
        <p:spPr>
          <a:xfrm>
            <a:off x="304800" y="1219201"/>
            <a:ext cx="8229600" cy="2286000"/>
          </a:xfrm>
        </p:spPr>
        <p:txBody>
          <a:bodyPr>
            <a:normAutofit fontScale="92500" lnSpcReduction="20000"/>
          </a:bodyPr>
          <a:lstStyle/>
          <a:p>
            <a:r>
              <a:rPr lang="en-US" dirty="0" smtClean="0"/>
              <a:t>Plasma diagnostics</a:t>
            </a:r>
          </a:p>
          <a:p>
            <a:r>
              <a:rPr lang="en-US" dirty="0" smtClean="0"/>
              <a:t>Molecular spectroscopy</a:t>
            </a:r>
          </a:p>
          <a:p>
            <a:r>
              <a:rPr lang="en-US" dirty="0" smtClean="0"/>
              <a:t>Cloud radar</a:t>
            </a:r>
          </a:p>
          <a:p>
            <a:r>
              <a:rPr lang="en-US" dirty="0" smtClean="0"/>
              <a:t>Imaging (medical, security, etc.)</a:t>
            </a:r>
          </a:p>
          <a:p>
            <a:r>
              <a:rPr lang="en-US" dirty="0" smtClean="0"/>
              <a:t>???</a:t>
            </a:r>
            <a:endParaRPr lang="en-US" dirty="0"/>
          </a:p>
        </p:txBody>
      </p:sp>
    </p:spTree>
    <p:extLst>
      <p:ext uri="{BB962C8B-B14F-4D97-AF65-F5344CB8AC3E}">
        <p14:creationId xmlns:p14="http://schemas.microsoft.com/office/powerpoint/2010/main" val="4226218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572197" y="1132017"/>
            <a:ext cx="5181600" cy="3194244"/>
            <a:chOff x="1255908" y="1996074"/>
            <a:chExt cx="5181600" cy="3194244"/>
          </a:xfrm>
        </p:grpSpPr>
        <p:grpSp>
          <p:nvGrpSpPr>
            <p:cNvPr id="2" name="Group 29"/>
            <p:cNvGrpSpPr/>
            <p:nvPr/>
          </p:nvGrpSpPr>
          <p:grpSpPr>
            <a:xfrm>
              <a:off x="1255908" y="1996074"/>
              <a:ext cx="5181600" cy="2933588"/>
              <a:chOff x="250825" y="1127125"/>
              <a:chExt cx="8686800" cy="4918075"/>
            </a:xfrm>
          </p:grpSpPr>
          <p:pic>
            <p:nvPicPr>
              <p:cNvPr id="3" name="Picture 1"/>
              <p:cNvPicPr>
                <a:picLocks noChangeArrowheads="1"/>
              </p:cNvPicPr>
              <p:nvPr/>
            </p:nvPicPr>
            <p:blipFill>
              <a:blip r:embed="rId2"/>
              <a:srcRect/>
              <a:stretch>
                <a:fillRect/>
              </a:stretch>
            </p:blipFill>
            <p:spPr bwMode="auto">
              <a:xfrm>
                <a:off x="250825" y="1127125"/>
                <a:ext cx="8686800" cy="4914900"/>
              </a:xfrm>
              <a:prstGeom prst="rect">
                <a:avLst/>
              </a:prstGeom>
              <a:noFill/>
              <a:ln w="9525">
                <a:noFill/>
                <a:miter lim="800000"/>
                <a:headEnd/>
                <a:tailEnd/>
              </a:ln>
            </p:spPr>
          </p:pic>
          <p:grpSp>
            <p:nvGrpSpPr>
              <p:cNvPr id="4" name="Group 12"/>
              <p:cNvGrpSpPr>
                <a:grpSpLocks/>
              </p:cNvGrpSpPr>
              <p:nvPr/>
            </p:nvGrpSpPr>
            <p:grpSpPr bwMode="auto">
              <a:xfrm>
                <a:off x="1751013" y="1139825"/>
                <a:ext cx="3048000" cy="4418013"/>
                <a:chOff x="0" y="0"/>
                <a:chExt cx="1920" cy="2783"/>
              </a:xfrm>
            </p:grpSpPr>
            <p:sp>
              <p:nvSpPr>
                <p:cNvPr id="13" name="Rectangle 10"/>
                <p:cNvSpPr>
                  <a:spLocks/>
                </p:cNvSpPr>
                <p:nvPr/>
              </p:nvSpPr>
              <p:spPr bwMode="auto">
                <a:xfrm>
                  <a:off x="0" y="0"/>
                  <a:ext cx="240" cy="2783"/>
                </a:xfrm>
                <a:prstGeom prst="rect">
                  <a:avLst/>
                </a:prstGeom>
                <a:solidFill>
                  <a:srgbClr val="00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sp>
              <p:nvSpPr>
                <p:cNvPr id="14" name="Rectangle 11"/>
                <p:cNvSpPr>
                  <a:spLocks/>
                </p:cNvSpPr>
                <p:nvPr/>
              </p:nvSpPr>
              <p:spPr bwMode="auto">
                <a:xfrm>
                  <a:off x="1344" y="0"/>
                  <a:ext cx="576" cy="2783"/>
                </a:xfrm>
                <a:prstGeom prst="rect">
                  <a:avLst/>
                </a:prstGeom>
                <a:solidFill>
                  <a:srgbClr val="00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grpSp>
          <p:sp>
            <p:nvSpPr>
              <p:cNvPr id="5" name="Rectangle 13"/>
              <p:cNvSpPr>
                <a:spLocks/>
              </p:cNvSpPr>
              <p:nvPr/>
            </p:nvSpPr>
            <p:spPr bwMode="auto">
              <a:xfrm>
                <a:off x="7004051" y="1139825"/>
                <a:ext cx="1331913" cy="4418013"/>
              </a:xfrm>
              <a:prstGeom prst="rect">
                <a:avLst/>
              </a:prstGeom>
              <a:solidFill>
                <a:srgbClr val="00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grpSp>
            <p:nvGrpSpPr>
              <p:cNvPr id="6" name="Group 21"/>
              <p:cNvGrpSpPr>
                <a:grpSpLocks/>
              </p:cNvGrpSpPr>
              <p:nvPr/>
            </p:nvGrpSpPr>
            <p:grpSpPr bwMode="auto">
              <a:xfrm>
                <a:off x="1462088" y="1139825"/>
                <a:ext cx="5040312" cy="4419600"/>
                <a:chOff x="0" y="0"/>
                <a:chExt cx="3175" cy="2784"/>
              </a:xfrm>
            </p:grpSpPr>
            <p:sp>
              <p:nvSpPr>
                <p:cNvPr id="9" name="Rectangle 17"/>
                <p:cNvSpPr>
                  <a:spLocks/>
                </p:cNvSpPr>
                <p:nvPr/>
              </p:nvSpPr>
              <p:spPr bwMode="auto">
                <a:xfrm>
                  <a:off x="0" y="0"/>
                  <a:ext cx="166" cy="2784"/>
                </a:xfrm>
                <a:prstGeom prst="rect">
                  <a:avLst/>
                </a:prstGeom>
                <a:solidFill>
                  <a:srgbClr val="FF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sp>
              <p:nvSpPr>
                <p:cNvPr id="10" name="Rectangle 18"/>
                <p:cNvSpPr>
                  <a:spLocks/>
                </p:cNvSpPr>
                <p:nvPr/>
              </p:nvSpPr>
              <p:spPr bwMode="auto">
                <a:xfrm>
                  <a:off x="630" y="0"/>
                  <a:ext cx="330" cy="2784"/>
                </a:xfrm>
                <a:prstGeom prst="rect">
                  <a:avLst/>
                </a:prstGeom>
                <a:solidFill>
                  <a:srgbClr val="FF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sp>
              <p:nvSpPr>
                <p:cNvPr id="11" name="Rectangle 19"/>
                <p:cNvSpPr>
                  <a:spLocks/>
                </p:cNvSpPr>
                <p:nvPr/>
              </p:nvSpPr>
              <p:spPr bwMode="auto">
                <a:xfrm>
                  <a:off x="960" y="0"/>
                  <a:ext cx="471" cy="2784"/>
                </a:xfrm>
                <a:prstGeom prst="rect">
                  <a:avLst/>
                </a:prstGeom>
                <a:solidFill>
                  <a:srgbClr val="FF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sp>
              <p:nvSpPr>
                <p:cNvPr id="12" name="Rectangle 20"/>
                <p:cNvSpPr>
                  <a:spLocks/>
                </p:cNvSpPr>
                <p:nvPr/>
              </p:nvSpPr>
              <p:spPr bwMode="auto">
                <a:xfrm>
                  <a:off x="2562" y="0"/>
                  <a:ext cx="613" cy="2784"/>
                </a:xfrm>
                <a:prstGeom prst="rect">
                  <a:avLst/>
                </a:prstGeom>
                <a:solidFill>
                  <a:srgbClr val="FF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grpSp>
          <p:pic>
            <p:nvPicPr>
              <p:cNvPr id="7" name="Picture 22"/>
              <p:cNvPicPr>
                <a:picLocks noChangeArrowheads="1"/>
              </p:cNvPicPr>
              <p:nvPr/>
            </p:nvPicPr>
            <p:blipFill>
              <a:blip r:embed="rId3"/>
              <a:srcRect/>
              <a:stretch>
                <a:fillRect/>
              </a:stretch>
            </p:blipFill>
            <p:spPr bwMode="auto">
              <a:xfrm>
                <a:off x="1011238" y="1304925"/>
                <a:ext cx="146050" cy="376238"/>
              </a:xfrm>
              <a:prstGeom prst="rect">
                <a:avLst/>
              </a:prstGeom>
              <a:noFill/>
              <a:ln w="9525">
                <a:noFill/>
                <a:miter lim="800000"/>
                <a:headEnd/>
                <a:tailEnd/>
              </a:ln>
            </p:spPr>
          </p:pic>
          <p:sp>
            <p:nvSpPr>
              <p:cNvPr id="8" name="Rectangle 23"/>
              <p:cNvSpPr>
                <a:spLocks/>
              </p:cNvSpPr>
              <p:nvPr/>
            </p:nvSpPr>
            <p:spPr bwMode="auto">
              <a:xfrm>
                <a:off x="292100" y="5664200"/>
                <a:ext cx="774700" cy="381000"/>
              </a:xfrm>
              <a:prstGeom prst="rect">
                <a:avLst/>
              </a:prstGeom>
              <a:solidFill>
                <a:srgbClr val="FFFFFF"/>
              </a:solidFill>
              <a:ln w="9525">
                <a:noFill/>
                <a:round/>
                <a:headEnd/>
                <a:tailEnd/>
              </a:ln>
            </p:spPr>
            <p:txBody>
              <a:bodyPr lIns="0" tIns="0" rIns="0" bIns="0">
                <a:prstTxWarp prst="textNoShape">
                  <a:avLst/>
                </a:prstTxWarp>
              </a:bodyPr>
              <a:lstStyle/>
              <a:p>
                <a:endParaRPr lang="en-US"/>
              </a:p>
            </p:txBody>
          </p:sp>
        </p:grpSp>
        <p:sp>
          <p:nvSpPr>
            <p:cNvPr id="16" name="TextBox 15"/>
            <p:cNvSpPr txBox="1"/>
            <p:nvPr/>
          </p:nvSpPr>
          <p:spPr>
            <a:xfrm>
              <a:off x="3193515" y="4913319"/>
              <a:ext cx="1791403" cy="276999"/>
            </a:xfrm>
            <a:prstGeom prst="rect">
              <a:avLst/>
            </a:prstGeom>
            <a:noFill/>
          </p:spPr>
          <p:txBody>
            <a:bodyPr wrap="square" rtlCol="0">
              <a:spAutoFit/>
            </a:bodyPr>
            <a:lstStyle/>
            <a:p>
              <a:pPr algn="ctr"/>
              <a:r>
                <a:rPr lang="en-US" sz="1200" b="1" dirty="0" smtClean="0"/>
                <a:t>Frequency [GHz]</a:t>
              </a:r>
              <a:endParaRPr lang="en-US" sz="1200" b="1" dirty="0"/>
            </a:p>
          </p:txBody>
        </p:sp>
        <p:sp>
          <p:nvSpPr>
            <p:cNvPr id="17" name="Rectangle 15"/>
            <p:cNvSpPr>
              <a:spLocks/>
            </p:cNvSpPr>
            <p:nvPr/>
          </p:nvSpPr>
          <p:spPr bwMode="auto">
            <a:xfrm>
              <a:off x="2378020" y="2008708"/>
              <a:ext cx="203201" cy="2624668"/>
            </a:xfrm>
            <a:prstGeom prst="rect">
              <a:avLst/>
            </a:prstGeom>
            <a:solidFill>
              <a:srgbClr val="00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nchor="ctr"/>
            <a:lstStyle/>
            <a:p>
              <a:pPr algn="ctr">
                <a:defRPr/>
              </a:pPr>
              <a:endParaRPr lang="en-US" sz="1400" b="1" dirty="0" smtClean="0">
                <a:solidFill>
                  <a:srgbClr val="000099"/>
                </a:solidFill>
                <a:latin typeface="Lucida Grande" charset="0"/>
                <a:ea typeface="ＭＳ Ｐゴシック" charset="-128"/>
                <a:sym typeface="Lucida Grande" charset="0"/>
              </a:endParaRPr>
            </a:p>
          </p:txBody>
        </p:sp>
      </p:grpSp>
      <p:sp>
        <p:nvSpPr>
          <p:cNvPr id="19" name="Title 1"/>
          <p:cNvSpPr txBox="1">
            <a:spLocks/>
          </p:cNvSpPr>
          <p:nvPr/>
        </p:nvSpPr>
        <p:spPr>
          <a:xfrm>
            <a:off x="457200" y="76200"/>
            <a:ext cx="8229600" cy="680575"/>
          </a:xfrm>
          <a:prstGeom prst="rect">
            <a:avLst/>
          </a:prstGeom>
        </p:spPr>
        <p:txBody>
          <a:bodyPr>
            <a:normAutofit fontScale="90000" lnSpcReduction="10000"/>
          </a:bodyPr>
          <a:lstStyle>
            <a:lvl1pPr algn="ctr" defTabSz="457200" rtl="0" eaLnBrk="1" latinLnBrk="0" hangingPunct="1">
              <a:spcBef>
                <a:spcPct val="0"/>
              </a:spcBef>
              <a:buNone/>
              <a:defRPr sz="4400" kern="1200">
                <a:solidFill>
                  <a:schemeClr val="bg2"/>
                </a:solidFill>
                <a:latin typeface="+mj-lt"/>
                <a:ea typeface="+mj-ea"/>
                <a:cs typeface="+mj-cs"/>
              </a:defRPr>
            </a:lvl1pPr>
          </a:lstStyle>
          <a:p>
            <a:r>
              <a:rPr lang="en-US" dirty="0" smtClean="0"/>
              <a:t>ALMA Development (~1998-2007)</a:t>
            </a:r>
            <a:endParaRPr lang="en-US" dirty="0"/>
          </a:p>
        </p:txBody>
      </p:sp>
      <p:sp>
        <p:nvSpPr>
          <p:cNvPr id="20" name="Content Placeholder 7"/>
          <p:cNvSpPr txBox="1">
            <a:spLocks/>
          </p:cNvSpPr>
          <p:nvPr/>
        </p:nvSpPr>
        <p:spPr>
          <a:xfrm>
            <a:off x="248842" y="4533972"/>
            <a:ext cx="3253198" cy="143647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800" dirty="0" smtClean="0"/>
              <a:t>66 Antennas</a:t>
            </a:r>
          </a:p>
          <a:p>
            <a:pPr lvl="1">
              <a:spcBef>
                <a:spcPts val="0"/>
              </a:spcBef>
            </a:pPr>
            <a:r>
              <a:rPr lang="en-US" sz="1600" dirty="0" smtClean="0"/>
              <a:t>12 m &amp; 7 m diameter dishes</a:t>
            </a:r>
          </a:p>
          <a:p>
            <a:pPr>
              <a:spcBef>
                <a:spcPts val="0"/>
              </a:spcBef>
            </a:pPr>
            <a:r>
              <a:rPr lang="en-US" sz="1800" dirty="0" smtClean="0"/>
              <a:t>2 Receivers for each band</a:t>
            </a:r>
          </a:p>
          <a:p>
            <a:pPr>
              <a:spcBef>
                <a:spcPts val="0"/>
              </a:spcBef>
            </a:pPr>
            <a:r>
              <a:rPr lang="en-US" sz="1800" dirty="0" smtClean="0"/>
              <a:t>12 VDI THz multiplier chains in each antenna</a:t>
            </a:r>
            <a:endParaRPr lang="en-US" sz="1800" dirty="0"/>
          </a:p>
        </p:txBody>
      </p:sp>
      <p:grpSp>
        <p:nvGrpSpPr>
          <p:cNvPr id="15" name="Group 14"/>
          <p:cNvGrpSpPr/>
          <p:nvPr/>
        </p:nvGrpSpPr>
        <p:grpSpPr>
          <a:xfrm>
            <a:off x="4248024" y="4416779"/>
            <a:ext cx="4363845" cy="1553664"/>
            <a:chOff x="3831668" y="274975"/>
            <a:chExt cx="5013444" cy="1858464"/>
          </a:xfrm>
        </p:grpSpPr>
        <p:pic>
          <p:nvPicPr>
            <p:cNvPr id="21" name="Picture 4"/>
            <p:cNvPicPr>
              <a:picLocks noChangeAspect="1" noChangeArrowheads="1"/>
            </p:cNvPicPr>
            <p:nvPr/>
          </p:nvPicPr>
          <p:blipFill rotWithShape="1">
            <a:blip r:embed="rId4"/>
            <a:srcRect t="8671"/>
            <a:stretch/>
          </p:blipFill>
          <p:spPr bwMode="auto">
            <a:xfrm>
              <a:off x="4674289" y="274975"/>
              <a:ext cx="4170823" cy="1858464"/>
            </a:xfrm>
            <a:prstGeom prst="rect">
              <a:avLst/>
            </a:prstGeom>
            <a:noFill/>
            <a:ln w="9525">
              <a:noFill/>
              <a:miter lim="800000"/>
              <a:headEnd/>
              <a:tailEnd/>
            </a:ln>
            <a:effectLst/>
          </p:spPr>
        </p:pic>
        <p:sp>
          <p:nvSpPr>
            <p:cNvPr id="22" name="Left Brace 21"/>
            <p:cNvSpPr/>
            <p:nvPr/>
          </p:nvSpPr>
          <p:spPr bwMode="auto">
            <a:xfrm>
              <a:off x="4422839" y="744512"/>
              <a:ext cx="328429" cy="1335743"/>
            </a:xfrm>
            <a:prstGeom prst="leftBrace">
              <a:avLst/>
            </a:prstGeom>
            <a:noFill/>
            <a:ln w="28575" cap="flat" cmpd="sng" algn="ctr">
              <a:solidFill>
                <a:srgbClr val="33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
                  <a:schemeClr val="tx1"/>
                </a:buClr>
                <a:buSzTx/>
                <a:buFontTx/>
                <a:buChar char="•"/>
                <a:tabLst/>
              </a:pPr>
              <a:endParaRPr kumimoji="1" lang="en-US" sz="2200" b="0" i="0" u="none" strike="noStrike" cap="none" normalizeH="0" baseline="0" smtClean="0">
                <a:ln>
                  <a:noFill/>
                </a:ln>
                <a:solidFill>
                  <a:schemeClr val="tx1"/>
                </a:solidFill>
                <a:effectLst>
                  <a:outerShdw blurRad="38100" dist="38100" dir="2700000" algn="tl">
                    <a:srgbClr val="000000">
                      <a:alpha val="43137"/>
                    </a:srgbClr>
                  </a:outerShdw>
                </a:effectLst>
                <a:latin typeface="Tahoma" charset="0"/>
              </a:endParaRPr>
            </a:p>
          </p:txBody>
        </p:sp>
        <p:sp>
          <p:nvSpPr>
            <p:cNvPr id="23" name="TextBox 22"/>
            <p:cNvSpPr txBox="1"/>
            <p:nvPr/>
          </p:nvSpPr>
          <p:spPr>
            <a:xfrm>
              <a:off x="3831668" y="1204359"/>
              <a:ext cx="649599" cy="430887"/>
            </a:xfrm>
            <a:prstGeom prst="rect">
              <a:avLst/>
            </a:prstGeom>
            <a:noFill/>
          </p:spPr>
          <p:txBody>
            <a:bodyPr wrap="none" rtlCol="0">
              <a:spAutoFit/>
            </a:bodyPr>
            <a:lstStyle/>
            <a:p>
              <a:r>
                <a:rPr lang="en-US" dirty="0" smtClean="0"/>
                <a:t>VDI</a:t>
              </a:r>
              <a:endParaRPr lang="en-US" dirty="0"/>
            </a:p>
          </p:txBody>
        </p:sp>
      </p:grpSp>
    </p:spTree>
    <p:extLst>
      <p:ext uri="{BB962C8B-B14F-4D97-AF65-F5344CB8AC3E}">
        <p14:creationId xmlns:p14="http://schemas.microsoft.com/office/powerpoint/2010/main" val="3988629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ALMA Front End</a:t>
            </a:r>
            <a:endParaRPr lang="en-US" dirty="0"/>
          </a:p>
        </p:txBody>
      </p:sp>
      <p:sp>
        <p:nvSpPr>
          <p:cNvPr id="3" name="Date Placeholder 2"/>
          <p:cNvSpPr>
            <a:spLocks noGrp="1"/>
          </p:cNvSpPr>
          <p:nvPr>
            <p:ph type="dt" sz="half" idx="10"/>
          </p:nvPr>
        </p:nvSpPr>
        <p:spPr/>
        <p:txBody>
          <a:bodyPr/>
          <a:lstStyle/>
          <a:p>
            <a:r>
              <a:rPr lang="en-US" smtClean="0"/>
              <a:t>4/22/2009</a:t>
            </a:r>
            <a:endParaRPr lang="en-US"/>
          </a:p>
        </p:txBody>
      </p:sp>
      <p:sp>
        <p:nvSpPr>
          <p:cNvPr id="4" name="Slide Number Placeholder 3"/>
          <p:cNvSpPr>
            <a:spLocks noGrp="1"/>
          </p:cNvSpPr>
          <p:nvPr>
            <p:ph type="sldNum" sz="quarter" idx="12"/>
          </p:nvPr>
        </p:nvSpPr>
        <p:spPr/>
        <p:txBody>
          <a:bodyPr/>
          <a:lstStyle/>
          <a:p>
            <a:fld id="{DF4BFC1E-ADC8-432D-9B36-DF3E6BE9D406}" type="slidenum">
              <a:rPr lang="en-US" smtClean="0"/>
              <a:pPr/>
              <a:t>4</a:t>
            </a:fld>
            <a:endParaRPr lang="en-US"/>
          </a:p>
        </p:txBody>
      </p:sp>
      <p:pic>
        <p:nvPicPr>
          <p:cNvPr id="135170" name="Picture 2"/>
          <p:cNvPicPr>
            <a:picLocks noChangeAspect="1" noChangeArrowheads="1"/>
          </p:cNvPicPr>
          <p:nvPr/>
        </p:nvPicPr>
        <p:blipFill>
          <a:blip r:embed="rId2"/>
          <a:srcRect/>
          <a:stretch>
            <a:fillRect/>
          </a:stretch>
        </p:blipFill>
        <p:spPr bwMode="auto">
          <a:xfrm>
            <a:off x="2932053" y="936154"/>
            <a:ext cx="3452486" cy="4855369"/>
          </a:xfrm>
          <a:prstGeom prst="rect">
            <a:avLst/>
          </a:prstGeom>
          <a:noFill/>
          <a:ln w="9525">
            <a:noFill/>
            <a:miter lim="800000"/>
            <a:headEnd/>
            <a:tailEnd/>
          </a:ln>
          <a:effectLst/>
        </p:spPr>
      </p:pic>
      <p:sp>
        <p:nvSpPr>
          <p:cNvPr id="9" name="TextBox 8"/>
          <p:cNvSpPr txBox="1"/>
          <p:nvPr/>
        </p:nvSpPr>
        <p:spPr>
          <a:xfrm>
            <a:off x="154680" y="1355210"/>
            <a:ext cx="2554014" cy="1477328"/>
          </a:xfrm>
          <a:prstGeom prst="rect">
            <a:avLst/>
          </a:prstGeom>
          <a:noFill/>
        </p:spPr>
        <p:txBody>
          <a:bodyPr wrap="square" rtlCol="0">
            <a:spAutoFit/>
          </a:bodyPr>
          <a:lstStyle/>
          <a:p>
            <a:pPr algn="ctr"/>
            <a:r>
              <a:rPr lang="en-US" dirty="0" smtClean="0"/>
              <a:t>Warm Cartridge Assembly with LO YIG Tuned Oscillator and Driver Stage (up to ~120 GHz)</a:t>
            </a:r>
            <a:endParaRPr lang="en-US" dirty="0"/>
          </a:p>
        </p:txBody>
      </p:sp>
      <p:sp>
        <p:nvSpPr>
          <p:cNvPr id="10" name="TextBox 9"/>
          <p:cNvSpPr txBox="1"/>
          <p:nvPr/>
        </p:nvSpPr>
        <p:spPr>
          <a:xfrm>
            <a:off x="3403221" y="5111547"/>
            <a:ext cx="2650739" cy="307777"/>
          </a:xfrm>
          <a:prstGeom prst="rect">
            <a:avLst/>
          </a:prstGeom>
          <a:solidFill>
            <a:srgbClr val="FFFFFF"/>
          </a:solidFill>
        </p:spPr>
        <p:txBody>
          <a:bodyPr wrap="square" rtlCol="0">
            <a:spAutoFit/>
          </a:bodyPr>
          <a:lstStyle/>
          <a:p>
            <a:pPr algn="ctr"/>
            <a:r>
              <a:rPr lang="en-US" sz="1400" dirty="0" smtClean="0"/>
              <a:t>Morgan, 2005 CSIC Digest</a:t>
            </a:r>
            <a:endParaRPr lang="en-US" sz="1400" dirty="0"/>
          </a:p>
        </p:txBody>
      </p:sp>
      <p:cxnSp>
        <p:nvCxnSpPr>
          <p:cNvPr id="12" name="Straight Arrow Connector 11"/>
          <p:cNvCxnSpPr/>
          <p:nvPr/>
        </p:nvCxnSpPr>
        <p:spPr bwMode="auto">
          <a:xfrm>
            <a:off x="2207172" y="2645832"/>
            <a:ext cx="630621" cy="315310"/>
          </a:xfrm>
          <a:prstGeom prst="straightConnector1">
            <a:avLst/>
          </a:prstGeom>
          <a:solidFill>
            <a:schemeClr val="accent1"/>
          </a:solidFill>
          <a:ln w="53975" cap="flat" cmpd="sng" algn="ctr">
            <a:solidFill>
              <a:srgbClr val="FF33CC"/>
            </a:solidFill>
            <a:prstDash val="solid"/>
            <a:round/>
            <a:headEnd type="none" w="med" len="med"/>
            <a:tailEnd type="arrow"/>
          </a:ln>
          <a:effectLst/>
        </p:spPr>
      </p:cxnSp>
      <p:sp>
        <p:nvSpPr>
          <p:cNvPr id="13" name="TextBox 12"/>
          <p:cNvSpPr txBox="1"/>
          <p:nvPr/>
        </p:nvSpPr>
        <p:spPr>
          <a:xfrm>
            <a:off x="6589986" y="751488"/>
            <a:ext cx="2554014" cy="369332"/>
          </a:xfrm>
          <a:prstGeom prst="rect">
            <a:avLst/>
          </a:prstGeom>
          <a:noFill/>
        </p:spPr>
        <p:txBody>
          <a:bodyPr wrap="square" rtlCol="0">
            <a:spAutoFit/>
          </a:bodyPr>
          <a:lstStyle/>
          <a:p>
            <a:pPr algn="ctr"/>
            <a:r>
              <a:rPr lang="en-US" dirty="0" smtClean="0"/>
              <a:t>Cryogenic Front End</a:t>
            </a:r>
            <a:endParaRPr lang="en-US" dirty="0"/>
          </a:p>
        </p:txBody>
      </p:sp>
      <p:cxnSp>
        <p:nvCxnSpPr>
          <p:cNvPr id="14" name="Straight Arrow Connector 13"/>
          <p:cNvCxnSpPr/>
          <p:nvPr/>
        </p:nvCxnSpPr>
        <p:spPr bwMode="auto">
          <a:xfrm rot="5400000">
            <a:off x="6285184" y="1072056"/>
            <a:ext cx="493992" cy="388883"/>
          </a:xfrm>
          <a:prstGeom prst="straightConnector1">
            <a:avLst/>
          </a:prstGeom>
          <a:solidFill>
            <a:schemeClr val="accent1"/>
          </a:solidFill>
          <a:ln w="53975" cap="flat" cmpd="sng" algn="ctr">
            <a:solidFill>
              <a:srgbClr val="FF33CC"/>
            </a:solidFill>
            <a:prstDash val="solid"/>
            <a:round/>
            <a:headEnd type="none" w="med" len="med"/>
            <a:tailEnd type="arrow"/>
          </a:ln>
          <a:effectLst/>
        </p:spPr>
      </p:cxnSp>
      <p:sp>
        <p:nvSpPr>
          <p:cNvPr id="16" name="TextBox 15"/>
          <p:cNvSpPr txBox="1"/>
          <p:nvPr/>
        </p:nvSpPr>
        <p:spPr>
          <a:xfrm>
            <a:off x="6589986" y="2716923"/>
            <a:ext cx="2554014" cy="369332"/>
          </a:xfrm>
          <a:prstGeom prst="rect">
            <a:avLst/>
          </a:prstGeom>
          <a:noFill/>
        </p:spPr>
        <p:txBody>
          <a:bodyPr wrap="square" rtlCol="0">
            <a:spAutoFit/>
          </a:bodyPr>
          <a:lstStyle/>
          <a:p>
            <a:pPr algn="ctr"/>
            <a:r>
              <a:rPr lang="en-US" dirty="0" smtClean="0"/>
              <a:t>4K Stage with SIS Mixers</a:t>
            </a:r>
            <a:endParaRPr lang="en-US" dirty="0"/>
          </a:p>
        </p:txBody>
      </p:sp>
      <p:cxnSp>
        <p:nvCxnSpPr>
          <p:cNvPr id="17" name="Straight Arrow Connector 16"/>
          <p:cNvCxnSpPr/>
          <p:nvPr/>
        </p:nvCxnSpPr>
        <p:spPr bwMode="auto">
          <a:xfrm rot="10800000">
            <a:off x="6053960" y="2680139"/>
            <a:ext cx="672661" cy="304799"/>
          </a:xfrm>
          <a:prstGeom prst="straightConnector1">
            <a:avLst/>
          </a:prstGeom>
          <a:solidFill>
            <a:schemeClr val="accent1"/>
          </a:solidFill>
          <a:ln w="53975" cap="flat" cmpd="sng" algn="ctr">
            <a:solidFill>
              <a:srgbClr val="FF33CC"/>
            </a:solidFill>
            <a:prstDash val="solid"/>
            <a:round/>
            <a:headEnd type="none" w="med" len="med"/>
            <a:tailEnd type="arrow"/>
          </a:ln>
          <a:effectLst/>
        </p:spPr>
      </p:cxnSp>
      <p:sp>
        <p:nvSpPr>
          <p:cNvPr id="21" name="TextBox 20"/>
          <p:cNvSpPr txBox="1"/>
          <p:nvPr/>
        </p:nvSpPr>
        <p:spPr>
          <a:xfrm>
            <a:off x="6589986" y="4146330"/>
            <a:ext cx="2554014" cy="646331"/>
          </a:xfrm>
          <a:prstGeom prst="rect">
            <a:avLst/>
          </a:prstGeom>
          <a:noFill/>
        </p:spPr>
        <p:txBody>
          <a:bodyPr wrap="square" rtlCol="0">
            <a:spAutoFit/>
          </a:bodyPr>
          <a:lstStyle/>
          <a:p>
            <a:pPr algn="ctr"/>
            <a:r>
              <a:rPr lang="en-US" dirty="0" smtClean="0"/>
              <a:t>VDI Multipliers on 77K Stage</a:t>
            </a:r>
            <a:endParaRPr lang="en-US" dirty="0"/>
          </a:p>
        </p:txBody>
      </p:sp>
      <p:cxnSp>
        <p:nvCxnSpPr>
          <p:cNvPr id="22" name="Straight Arrow Connector 21"/>
          <p:cNvCxnSpPr/>
          <p:nvPr/>
        </p:nvCxnSpPr>
        <p:spPr bwMode="auto">
          <a:xfrm rot="10800000">
            <a:off x="6306208" y="4272456"/>
            <a:ext cx="420415" cy="141891"/>
          </a:xfrm>
          <a:prstGeom prst="straightConnector1">
            <a:avLst/>
          </a:prstGeom>
          <a:solidFill>
            <a:schemeClr val="accent1"/>
          </a:solidFill>
          <a:ln w="53975" cap="flat" cmpd="sng" algn="ctr">
            <a:solidFill>
              <a:srgbClr val="FF33CC"/>
            </a:solidFill>
            <a:prstDash val="solid"/>
            <a:round/>
            <a:headEnd type="none" w="med" len="med"/>
            <a:tailEnd type="arrow"/>
          </a:ln>
          <a:effectLst/>
        </p:spPr>
      </p:cxnSp>
      <p:pic>
        <p:nvPicPr>
          <p:cNvPr id="15" name="Picture 11"/>
          <p:cNvPicPr>
            <a:picLocks noChangeAspect="1" noChangeArrowheads="1"/>
          </p:cNvPicPr>
          <p:nvPr/>
        </p:nvPicPr>
        <p:blipFill rotWithShape="1">
          <a:blip r:embed="rId3" cstate="print"/>
          <a:srcRect l="14772" t="7118" r="13416" b="6473"/>
          <a:stretch/>
        </p:blipFill>
        <p:spPr bwMode="auto">
          <a:xfrm>
            <a:off x="7477227" y="4926920"/>
            <a:ext cx="1204237" cy="1443458"/>
          </a:xfrm>
          <a:prstGeom prst="rect">
            <a:avLst/>
          </a:prstGeom>
          <a:noFill/>
          <a:ln w="9525">
            <a:noFill/>
            <a:miter lim="800000"/>
            <a:headEnd/>
            <a:tailEnd/>
          </a:ln>
          <a:effectLst/>
        </p:spPr>
      </p:pic>
      <p:sp>
        <p:nvSpPr>
          <p:cNvPr id="18" name="TextBox 17"/>
          <p:cNvSpPr txBox="1"/>
          <p:nvPr/>
        </p:nvSpPr>
        <p:spPr>
          <a:xfrm>
            <a:off x="154680" y="3315333"/>
            <a:ext cx="2554014" cy="1477328"/>
          </a:xfrm>
          <a:prstGeom prst="rect">
            <a:avLst/>
          </a:prstGeom>
          <a:noFill/>
        </p:spPr>
        <p:txBody>
          <a:bodyPr wrap="square" rtlCol="0">
            <a:spAutoFit/>
          </a:bodyPr>
          <a:lstStyle/>
          <a:p>
            <a:pPr algn="ctr"/>
            <a:r>
              <a:rPr lang="en-US" dirty="0" smtClean="0"/>
              <a:t>Driver contains integrated multi-chip modules taking ~12-24 GHz YTO output to 65-122 GHz output</a:t>
            </a:r>
            <a:endParaRPr lang="en-US" dirty="0"/>
          </a:p>
        </p:txBody>
      </p:sp>
    </p:spTree>
    <p:extLst>
      <p:ext uri="{BB962C8B-B14F-4D97-AF65-F5344CB8AC3E}">
        <p14:creationId xmlns:p14="http://schemas.microsoft.com/office/powerpoint/2010/main" val="27997203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ALMA Front End Cryostat</a:t>
            </a:r>
            <a:endParaRPr lang="en-US" dirty="0"/>
          </a:p>
        </p:txBody>
      </p:sp>
      <p:pic>
        <p:nvPicPr>
          <p:cNvPr id="3" name="Picture 2"/>
          <p:cNvPicPr>
            <a:picLocks noChangeAspect="1" noChangeArrowheads="1"/>
          </p:cNvPicPr>
          <p:nvPr/>
        </p:nvPicPr>
        <p:blipFill rotWithShape="1">
          <a:blip r:embed="rId2"/>
          <a:srcRect t="11559"/>
          <a:stretch/>
        </p:blipFill>
        <p:spPr bwMode="auto">
          <a:xfrm>
            <a:off x="1219200" y="1143000"/>
            <a:ext cx="6629400" cy="4613099"/>
          </a:xfrm>
          <a:prstGeom prst="rect">
            <a:avLst/>
          </a:prstGeom>
          <a:noFill/>
          <a:ln w="9525">
            <a:noFill/>
            <a:miter lim="800000"/>
            <a:headEnd/>
            <a:tailEnd/>
          </a:ln>
        </p:spPr>
      </p:pic>
    </p:spTree>
    <p:extLst>
      <p:ext uri="{BB962C8B-B14F-4D97-AF65-F5344CB8AC3E}">
        <p14:creationId xmlns:p14="http://schemas.microsoft.com/office/powerpoint/2010/main" val="977081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ALMA Operation Support Facility (2900m)</a:t>
            </a:r>
            <a:endParaRPr lang="en-US" sz="3600" dirty="0"/>
          </a:p>
        </p:txBody>
      </p:sp>
      <p:pic>
        <p:nvPicPr>
          <p:cNvPr id="6" name="Picture 4"/>
          <p:cNvPicPr>
            <a:picLocks noChangeAspect="1" noChangeArrowheads="1"/>
          </p:cNvPicPr>
          <p:nvPr/>
        </p:nvPicPr>
        <p:blipFill>
          <a:blip r:embed="rId2"/>
          <a:srcRect/>
          <a:stretch>
            <a:fillRect/>
          </a:stretch>
        </p:blipFill>
        <p:spPr bwMode="auto">
          <a:xfrm>
            <a:off x="990600" y="1066798"/>
            <a:ext cx="7239000" cy="4807149"/>
          </a:xfrm>
          <a:prstGeom prst="rect">
            <a:avLst/>
          </a:prstGeom>
          <a:noFill/>
          <a:ln w="9525">
            <a:noFill/>
            <a:miter lim="800000"/>
            <a:headEnd/>
            <a:tailEnd/>
          </a:ln>
        </p:spPr>
      </p:pic>
    </p:spTree>
    <p:extLst>
      <p:ext uri="{BB962C8B-B14F-4D97-AF65-F5344CB8AC3E}">
        <p14:creationId xmlns:p14="http://schemas.microsoft.com/office/powerpoint/2010/main" val="1262511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ALMA </a:t>
            </a:r>
            <a:r>
              <a:rPr lang="en-US" dirty="0" err="1" smtClean="0"/>
              <a:t>Chajnantor</a:t>
            </a:r>
            <a:r>
              <a:rPr lang="en-US" dirty="0" smtClean="0"/>
              <a:t> Site (5000m)</a:t>
            </a:r>
            <a:endParaRPr lang="en-US" dirty="0"/>
          </a:p>
        </p:txBody>
      </p:sp>
      <p:pic>
        <p:nvPicPr>
          <p:cNvPr id="4" name="Picture 2"/>
          <p:cNvPicPr>
            <a:picLocks noGrp="1" noChangeAspect="1" noChangeArrowheads="1"/>
          </p:cNvPicPr>
          <p:nvPr>
            <p:ph idx="1"/>
          </p:nvPr>
        </p:nvPicPr>
        <p:blipFill>
          <a:blip r:embed="rId2"/>
          <a:srcRect/>
          <a:stretch>
            <a:fillRect/>
          </a:stretch>
        </p:blipFill>
        <p:spPr bwMode="auto">
          <a:xfrm>
            <a:off x="1066800" y="990600"/>
            <a:ext cx="6477000" cy="4853545"/>
          </a:xfrm>
          <a:prstGeom prst="rect">
            <a:avLst/>
          </a:prstGeom>
          <a:noFill/>
          <a:ln w="9525">
            <a:noFill/>
            <a:miter lim="800000"/>
            <a:headEnd/>
            <a:tailEnd/>
          </a:ln>
        </p:spPr>
      </p:pic>
    </p:spTree>
    <p:extLst>
      <p:ext uri="{BB962C8B-B14F-4D97-AF65-F5344CB8AC3E}">
        <p14:creationId xmlns:p14="http://schemas.microsoft.com/office/powerpoint/2010/main" val="226426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owyArrayt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5842"/>
            <a:ext cx="9144000" cy="3666978"/>
          </a:xfrm>
          <a:prstGeom prst="rect">
            <a:avLst/>
          </a:prstGeom>
        </p:spPr>
      </p:pic>
      <p:sp>
        <p:nvSpPr>
          <p:cNvPr id="5" name="Title 1"/>
          <p:cNvSpPr txBox="1">
            <a:spLocks/>
          </p:cNvSpPr>
          <p:nvPr/>
        </p:nvSpPr>
        <p:spPr>
          <a:xfrm>
            <a:off x="609600" y="157625"/>
            <a:ext cx="8229600" cy="680575"/>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bg2"/>
                </a:solidFill>
                <a:latin typeface="+mj-lt"/>
                <a:ea typeface="+mj-ea"/>
                <a:cs typeface="+mj-cs"/>
              </a:defRPr>
            </a:lvl1pPr>
          </a:lstStyle>
          <a:p>
            <a:r>
              <a:rPr lang="en-US" smtClean="0"/>
              <a:t>ALMA Chajnantor Site (5000m)</a:t>
            </a:r>
            <a:endParaRPr lang="en-US" dirty="0"/>
          </a:p>
        </p:txBody>
      </p:sp>
    </p:spTree>
    <p:extLst>
      <p:ext uri="{BB962C8B-B14F-4D97-AF65-F5344CB8AC3E}">
        <p14:creationId xmlns:p14="http://schemas.microsoft.com/office/powerpoint/2010/main" val="772480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ALMA Science</a:t>
            </a:r>
            <a:endParaRPr lang="en-US" dirty="0"/>
          </a:p>
        </p:txBody>
      </p:sp>
      <p:pic>
        <p:nvPicPr>
          <p:cNvPr id="4" name="Picture 2" descr="See Explanation.  Clicking on the picture will download&#10; the highest resolution vers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3625"/>
            <a:ext cx="536448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62600" y="1383625"/>
            <a:ext cx="3352800" cy="3139321"/>
          </a:xfrm>
          <a:prstGeom prst="rect">
            <a:avLst/>
          </a:prstGeom>
        </p:spPr>
        <p:txBody>
          <a:bodyPr wrap="square">
            <a:spAutoFit/>
          </a:bodyPr>
          <a:lstStyle/>
          <a:p>
            <a:pPr marL="285750" indent="-285750">
              <a:buFont typeface="Arial" panose="020B0604020202020204" pitchFamily="34" charset="0"/>
              <a:buChar char="•"/>
            </a:pPr>
            <a:r>
              <a:rPr lang="en-US" dirty="0"/>
              <a:t>ALMA image of the young star HL Tau and its protoplanetary disk. This best image ever of planet formation reveals multiple rings and gaps that herald the presence of emerging planets as they sweep their orbits clear of dust and gas. Credit: ALMA (NRAO/ESO/NAOJ); C. Brogan, B. Saxton (NRAO/AUI/NSF)</a:t>
            </a:r>
          </a:p>
        </p:txBody>
      </p:sp>
    </p:spTree>
    <p:extLst>
      <p:ext uri="{BB962C8B-B14F-4D97-AF65-F5344CB8AC3E}">
        <p14:creationId xmlns:p14="http://schemas.microsoft.com/office/powerpoint/2010/main" val="2994328953"/>
      </p:ext>
    </p:extLst>
  </p:cSld>
  <p:clrMapOvr>
    <a:masterClrMapping/>
  </p:clrMapOvr>
</p:sld>
</file>

<file path=ppt/theme/theme1.xml><?xml version="1.0" encoding="utf-8"?>
<a:theme xmlns:a="http://schemas.openxmlformats.org/drawingml/2006/main" name="VDI-974 VDI PPT Presentation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VDI-974 VDI PPT Presentation Template (1)</Template>
  <TotalTime>3816</TotalTime>
  <Words>695</Words>
  <Application>Microsoft Office PowerPoint</Application>
  <PresentationFormat>On-screen Show (4:3)</PresentationFormat>
  <Paragraphs>149</Paragraphs>
  <Slides>27</Slides>
  <Notes>1</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VDI-974 VDI PPT Presentation Template (1)</vt:lpstr>
      <vt:lpstr>“High-Power” THz Sources and Applications</vt:lpstr>
      <vt:lpstr>My Background</vt:lpstr>
      <vt:lpstr>PowerPoint Presentation</vt:lpstr>
      <vt:lpstr>ALMA Front End</vt:lpstr>
      <vt:lpstr>ALMA Front End Cryostat</vt:lpstr>
      <vt:lpstr>ALMA Operation Support Facility (2900m)</vt:lpstr>
      <vt:lpstr>ALMA Chajnantor Site (5000m)</vt:lpstr>
      <vt:lpstr>PowerPoint Presentation</vt:lpstr>
      <vt:lpstr>ALMA Science</vt:lpstr>
      <vt:lpstr>PowerPoint Presentation</vt:lpstr>
      <vt:lpstr>680 GHz Integrated Polarimeter</vt:lpstr>
      <vt:lpstr>THz Orthomode Transducer</vt:lpstr>
      <vt:lpstr>High Power Applications</vt:lpstr>
      <vt:lpstr>VDI Core Technology: Use the nonlinearity of diodes to extend the frequency range of traditional microwave electronics</vt:lpstr>
      <vt:lpstr>Schottky Diode Frequency Multipliers</vt:lpstr>
      <vt:lpstr>Power from Multipliers                </vt:lpstr>
      <vt:lpstr>263 GHz Source for ESR/DNP</vt:lpstr>
      <vt:lpstr>Sources for ESR and DNP</vt:lpstr>
      <vt:lpstr>Sources for ESR and DNP</vt:lpstr>
      <vt:lpstr>Sources for ESR and DNP</vt:lpstr>
      <vt:lpstr>1 mW at 1 THz</vt:lpstr>
      <vt:lpstr>THz Sources for SOFIA</vt:lpstr>
      <vt:lpstr>1.9 THz AMC</vt:lpstr>
      <vt:lpstr>2.67 THz Solid-State Source</vt:lpstr>
      <vt:lpstr>Future Goal – 200mW at 264GHz</vt:lpstr>
      <vt:lpstr>Recent High Power Result at 210 GHz</vt:lpstr>
      <vt:lpstr>Other high-power applications</vt:lpstr>
    </vt:vector>
  </TitlesOfParts>
  <Company>Virginia Diodes,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Compact and Reliable 200-300 GHz Receiver for the ITER ECE System</dc:title>
  <dc:creator>Eric Bryerton</dc:creator>
  <cp:lastModifiedBy>Audrey Barron</cp:lastModifiedBy>
  <cp:revision>149</cp:revision>
  <dcterms:created xsi:type="dcterms:W3CDTF">2014-09-01T15:45:36Z</dcterms:created>
  <dcterms:modified xsi:type="dcterms:W3CDTF">2017-03-17T13:36:21Z</dcterms:modified>
</cp:coreProperties>
</file>