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2" r:id="rId2"/>
  </p:sldMasterIdLst>
  <p:notesMasterIdLst>
    <p:notesMasterId r:id="rId30"/>
  </p:notesMasterIdLst>
  <p:sldIdLst>
    <p:sldId id="318" r:id="rId3"/>
    <p:sldId id="310" r:id="rId4"/>
    <p:sldId id="320" r:id="rId5"/>
    <p:sldId id="321" r:id="rId6"/>
    <p:sldId id="319" r:id="rId7"/>
    <p:sldId id="264" r:id="rId8"/>
    <p:sldId id="266" r:id="rId9"/>
    <p:sldId id="261" r:id="rId10"/>
    <p:sldId id="289" r:id="rId11"/>
    <p:sldId id="262" r:id="rId12"/>
    <p:sldId id="263" r:id="rId13"/>
    <p:sldId id="272" r:id="rId14"/>
    <p:sldId id="292" r:id="rId15"/>
    <p:sldId id="314" r:id="rId16"/>
    <p:sldId id="307" r:id="rId17"/>
    <p:sldId id="258" r:id="rId18"/>
    <p:sldId id="309" r:id="rId19"/>
    <p:sldId id="296" r:id="rId20"/>
    <p:sldId id="298" r:id="rId21"/>
    <p:sldId id="300" r:id="rId22"/>
    <p:sldId id="305" r:id="rId23"/>
    <p:sldId id="316" r:id="rId24"/>
    <p:sldId id="311" r:id="rId25"/>
    <p:sldId id="308" r:id="rId26"/>
    <p:sldId id="312" r:id="rId27"/>
    <p:sldId id="313" r:id="rId28"/>
    <p:sldId id="317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  <a:srgbClr val="333399"/>
    <a:srgbClr val="33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4"/>
    <p:restoredTop sz="94720" autoAdjust="0"/>
  </p:normalViewPr>
  <p:slideViewPr>
    <p:cSldViewPr snapToGrid="0" snapToObjects="1">
      <p:cViewPr>
        <p:scale>
          <a:sx n="76" d="100"/>
          <a:sy n="76" d="100"/>
        </p:scale>
        <p:origin x="-498" y="-18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2" Type="http://schemas.openxmlformats.org/officeDocument/2006/relationships/image" Target="../media/image6.wmf"/><Relationship Id="rId1" Type="http://schemas.openxmlformats.org/officeDocument/2006/relationships/image" Target="../media/image5.wmf"/><Relationship Id="rId5" Type="http://schemas.openxmlformats.org/officeDocument/2006/relationships/image" Target="../media/image9.wmf"/><Relationship Id="rId4" Type="http://schemas.openxmlformats.org/officeDocument/2006/relationships/image" Target="../media/image8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B11905-1E6E-6947-9DE4-291B2A74645A}" type="datetimeFigureOut">
              <a:rPr lang="en-US" smtClean="0"/>
              <a:t>3/15/2017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1D10FC-B8BC-F342-8EE8-ED0C8C3387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7588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r" defTabSz="457200"/>
            <a:fld id="{5565E5D3-B8A3-C24D-AFFD-638132F38816}" type="slidenum">
              <a:rPr lang="en-US" altLang="x-none" sz="1200">
                <a:solidFill>
                  <a:prstClr val="black"/>
                </a:solidFill>
                <a:latin typeface="Times New Roman" charset="0"/>
              </a:rPr>
              <a:pPr algn="r" defTabSz="457200"/>
              <a:t>1</a:t>
            </a:fld>
            <a:endParaRPr lang="en-US" altLang="x-none" sz="1200">
              <a:solidFill>
                <a:prstClr val="black"/>
              </a:solidFill>
              <a:latin typeface="Times New Roman" charset="0"/>
            </a:endParaRPr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95288" y="692150"/>
            <a:ext cx="6070600" cy="3414713"/>
          </a:xfrm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5988" y="4343400"/>
            <a:ext cx="5026025" cy="41163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lIns="88687" tIns="44344" rIns="88687" bIns="44344"/>
          <a:lstStyle/>
          <a:p>
            <a:pPr eaLnBrk="1" hangingPunct="1"/>
            <a:endParaRPr lang="x-none" altLang="x-none"/>
          </a:p>
        </p:txBody>
      </p:sp>
    </p:spTree>
    <p:extLst>
      <p:ext uri="{BB962C8B-B14F-4D97-AF65-F5344CB8AC3E}">
        <p14:creationId xmlns:p14="http://schemas.microsoft.com/office/powerpoint/2010/main" val="15340744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r" defTabSz="457200"/>
            <a:fld id="{5565E5D3-B8A3-C24D-AFFD-638132F38816}" type="slidenum">
              <a:rPr lang="en-US" altLang="x-none" sz="1200">
                <a:solidFill>
                  <a:prstClr val="black"/>
                </a:solidFill>
                <a:latin typeface="Times New Roman" charset="0"/>
              </a:rPr>
              <a:pPr algn="r" defTabSz="457200"/>
              <a:t>17</a:t>
            </a:fld>
            <a:endParaRPr lang="en-US" altLang="x-none" sz="1200">
              <a:solidFill>
                <a:prstClr val="black"/>
              </a:solidFill>
              <a:latin typeface="Times New Roman" charset="0"/>
            </a:endParaRPr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95288" y="692150"/>
            <a:ext cx="6070600" cy="3414713"/>
          </a:xfrm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5988" y="4343400"/>
            <a:ext cx="5026025" cy="41163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lIns="88687" tIns="44344" rIns="88687" bIns="44344"/>
          <a:lstStyle/>
          <a:p>
            <a:pPr eaLnBrk="1" hangingPunct="1"/>
            <a:endParaRPr lang="x-none" altLang="x-none"/>
          </a:p>
        </p:txBody>
      </p:sp>
    </p:spTree>
    <p:extLst>
      <p:ext uri="{BB962C8B-B14F-4D97-AF65-F5344CB8AC3E}">
        <p14:creationId xmlns:p14="http://schemas.microsoft.com/office/powerpoint/2010/main" val="15340744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98463" y="693738"/>
            <a:ext cx="6069012" cy="3414712"/>
          </a:xfrm>
          <a:ln/>
        </p:spPr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1" y="4344067"/>
            <a:ext cx="5029200" cy="4112215"/>
          </a:xfrm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FFFDB4-2FFE-441F-B083-66E6E94DAD52}" type="slidenum">
              <a:rPr lang="en-US" smtClean="0"/>
              <a:pPr/>
              <a:t>21</a:t>
            </a:fld>
            <a:endParaRPr 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FFFDB4-2FFE-441F-B083-66E6E94DAD52}" type="slidenum">
              <a:rPr lang="en-US" smtClean="0"/>
              <a:pPr/>
              <a:t>22</a:t>
            </a:fld>
            <a:endParaRPr lang="en-US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r" defTabSz="457200"/>
            <a:fld id="{5565E5D3-B8A3-C24D-AFFD-638132F38816}" type="slidenum">
              <a:rPr lang="en-US" altLang="x-none" sz="1200">
                <a:solidFill>
                  <a:prstClr val="black"/>
                </a:solidFill>
                <a:latin typeface="Times New Roman" charset="0"/>
              </a:rPr>
              <a:pPr algn="r" defTabSz="457200"/>
              <a:t>24</a:t>
            </a:fld>
            <a:endParaRPr lang="en-US" altLang="x-none" sz="1200">
              <a:solidFill>
                <a:prstClr val="black"/>
              </a:solidFill>
              <a:latin typeface="Times New Roman" charset="0"/>
            </a:endParaRPr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95288" y="692150"/>
            <a:ext cx="6070600" cy="3414713"/>
          </a:xfrm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5988" y="4343400"/>
            <a:ext cx="5026025" cy="41163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lIns="88687" tIns="44344" rIns="88687" bIns="44344"/>
          <a:lstStyle/>
          <a:p>
            <a:pPr eaLnBrk="1" hangingPunct="1"/>
            <a:endParaRPr lang="x-none" altLang="x-none"/>
          </a:p>
        </p:txBody>
      </p:sp>
    </p:spTree>
    <p:extLst>
      <p:ext uri="{BB962C8B-B14F-4D97-AF65-F5344CB8AC3E}">
        <p14:creationId xmlns:p14="http://schemas.microsoft.com/office/powerpoint/2010/main" val="15340744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r" defTabSz="457200"/>
            <a:fld id="{5565E5D3-B8A3-C24D-AFFD-638132F38816}" type="slidenum">
              <a:rPr lang="en-US" altLang="x-none" sz="1200">
                <a:solidFill>
                  <a:prstClr val="black"/>
                </a:solidFill>
                <a:latin typeface="Times New Roman" charset="0"/>
              </a:rPr>
              <a:pPr algn="r" defTabSz="457200"/>
              <a:t>2</a:t>
            </a:fld>
            <a:endParaRPr lang="en-US" altLang="x-none" sz="1200">
              <a:solidFill>
                <a:prstClr val="black"/>
              </a:solidFill>
              <a:latin typeface="Times New Roman" charset="0"/>
            </a:endParaRPr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95288" y="692150"/>
            <a:ext cx="6070600" cy="3414713"/>
          </a:xfrm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5988" y="4343400"/>
            <a:ext cx="5026025" cy="41163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lIns="88687" tIns="44344" rIns="88687" bIns="44344"/>
          <a:lstStyle/>
          <a:p>
            <a:pPr eaLnBrk="1" hangingPunct="1"/>
            <a:endParaRPr lang="x-none" altLang="x-none"/>
          </a:p>
        </p:txBody>
      </p:sp>
    </p:spTree>
    <p:extLst>
      <p:ext uri="{BB962C8B-B14F-4D97-AF65-F5344CB8AC3E}">
        <p14:creationId xmlns:p14="http://schemas.microsoft.com/office/powerpoint/2010/main" val="15340744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r" defTabSz="457200"/>
            <a:fld id="{5565E5D3-B8A3-C24D-AFFD-638132F38816}" type="slidenum">
              <a:rPr lang="en-US" altLang="x-none" sz="1200">
                <a:solidFill>
                  <a:prstClr val="black"/>
                </a:solidFill>
                <a:latin typeface="Times New Roman" charset="0"/>
              </a:rPr>
              <a:pPr algn="r" defTabSz="457200"/>
              <a:t>5</a:t>
            </a:fld>
            <a:endParaRPr lang="en-US" altLang="x-none" sz="1200">
              <a:solidFill>
                <a:prstClr val="black"/>
              </a:solidFill>
              <a:latin typeface="Times New Roman" charset="0"/>
            </a:endParaRPr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95288" y="692150"/>
            <a:ext cx="6070600" cy="3414713"/>
          </a:xfrm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5988" y="4343400"/>
            <a:ext cx="5026025" cy="41163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lIns="88687" tIns="44344" rIns="88687" bIns="44344"/>
          <a:lstStyle/>
          <a:p>
            <a:pPr eaLnBrk="1" hangingPunct="1"/>
            <a:endParaRPr lang="x-none" altLang="x-none"/>
          </a:p>
        </p:txBody>
      </p:sp>
    </p:spTree>
    <p:extLst>
      <p:ext uri="{BB962C8B-B14F-4D97-AF65-F5344CB8AC3E}">
        <p14:creationId xmlns:p14="http://schemas.microsoft.com/office/powerpoint/2010/main" val="15340744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98463" y="700088"/>
            <a:ext cx="6056312" cy="3406775"/>
          </a:xfrm>
          <a:ln cap="flat"/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98463" y="693738"/>
            <a:ext cx="6069012" cy="3414712"/>
          </a:xfrm>
          <a:ln/>
        </p:spPr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1" y="4344067"/>
            <a:ext cx="5029200" cy="4112215"/>
          </a:xfrm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35892" indent="-283035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32142" indent="-226428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584998" indent="-226428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37855" indent="-226428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490711" indent="-22642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43568" indent="-22642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396425" indent="-22642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49281" indent="-22642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F34D27F-904F-4056-AC2D-9A9E831AE5CC}" type="slidenum">
              <a:rPr lang="en-US" altLang="en-US"/>
              <a:pPr eaLnBrk="1" hangingPunct="1"/>
              <a:t>12</a:t>
            </a:fld>
            <a:endParaRPr lang="en-US" altLang="en-US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475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747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6FA755E-2A4D-4842-82B6-4349CCCD3686}" type="slidenum">
              <a:rPr lang="en-US" smtClean="0">
                <a:latin typeface="Arial" pitchFamily="34" charset="0"/>
              </a:rPr>
              <a:pPr/>
              <a:t>13</a:t>
            </a:fld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475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747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6FA755E-2A4D-4842-82B6-4349CCCD3686}" type="slidenum">
              <a:rPr lang="en-US" smtClean="0">
                <a:latin typeface="Arial" pitchFamily="34" charset="0"/>
              </a:rPr>
              <a:pPr/>
              <a:t>14</a:t>
            </a:fld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r" defTabSz="457200"/>
            <a:fld id="{5565E5D3-B8A3-C24D-AFFD-638132F38816}" type="slidenum">
              <a:rPr lang="en-US" altLang="x-none" sz="1200">
                <a:solidFill>
                  <a:prstClr val="black"/>
                </a:solidFill>
                <a:latin typeface="Times New Roman" charset="0"/>
              </a:rPr>
              <a:pPr algn="r" defTabSz="457200"/>
              <a:t>15</a:t>
            </a:fld>
            <a:endParaRPr lang="en-US" altLang="x-none" sz="1200">
              <a:solidFill>
                <a:prstClr val="black"/>
              </a:solidFill>
              <a:latin typeface="Times New Roman" charset="0"/>
            </a:endParaRPr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95288" y="692150"/>
            <a:ext cx="6070600" cy="3414713"/>
          </a:xfrm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5988" y="4343400"/>
            <a:ext cx="5026025" cy="41163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lIns="88687" tIns="44344" rIns="88687" bIns="44344"/>
          <a:lstStyle/>
          <a:p>
            <a:pPr eaLnBrk="1" hangingPunct="1"/>
            <a:endParaRPr lang="x-none" altLang="x-none"/>
          </a:p>
        </p:txBody>
      </p:sp>
    </p:spTree>
    <p:extLst>
      <p:ext uri="{BB962C8B-B14F-4D97-AF65-F5344CB8AC3E}">
        <p14:creationId xmlns:p14="http://schemas.microsoft.com/office/powerpoint/2010/main" val="15340744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063173"/>
            <a:ext cx="10972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2839" y="6684548"/>
            <a:ext cx="3860800" cy="165517"/>
          </a:xfrm>
          <a:prstGeom prst="rect">
            <a:avLst/>
          </a:prstGeom>
        </p:spPr>
        <p:txBody>
          <a:bodyPr/>
          <a:lstStyle>
            <a:lvl1pPr algn="ctr">
              <a:defRPr sz="800">
                <a:solidFill>
                  <a:schemeClr val="bg1"/>
                </a:solidFill>
              </a:defRPr>
            </a:lvl1pPr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05372" y="6658501"/>
            <a:ext cx="28448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bg1"/>
                </a:solidFill>
                <a:latin typeface="Minion Pro"/>
              </a:defRPr>
            </a:lvl1pPr>
          </a:lstStyle>
          <a:p>
            <a:fld id="{89BA1C5A-F0BE-5F46-B882-3527CC567208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2839" y="6684548"/>
            <a:ext cx="3860800" cy="165517"/>
          </a:xfrm>
          <a:prstGeom prst="rect">
            <a:avLst/>
          </a:prstGeom>
        </p:spPr>
        <p:txBody>
          <a:bodyPr/>
          <a:lstStyle>
            <a:lvl1pPr algn="ctr">
              <a:defRPr sz="800">
                <a:solidFill>
                  <a:schemeClr val="bg1"/>
                </a:solidFill>
              </a:defRPr>
            </a:lvl1pPr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05372" y="6658501"/>
            <a:ext cx="28448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bg1"/>
                </a:solidFill>
                <a:latin typeface="Minion Pro"/>
              </a:defRPr>
            </a:lvl1pPr>
          </a:lstStyle>
          <a:p>
            <a:fld id="{89BA1C5A-F0BE-5F46-B882-3527CC567208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2839" y="6684548"/>
            <a:ext cx="3860800" cy="165517"/>
          </a:xfrm>
          <a:prstGeom prst="rect">
            <a:avLst/>
          </a:prstGeom>
        </p:spPr>
        <p:txBody>
          <a:bodyPr/>
          <a:lstStyle>
            <a:lvl1pPr algn="ctr">
              <a:defRPr sz="800">
                <a:solidFill>
                  <a:schemeClr val="bg1"/>
                </a:solidFill>
              </a:defRPr>
            </a:lvl1pPr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05372" y="6658501"/>
            <a:ext cx="28448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bg1"/>
                </a:solidFill>
                <a:latin typeface="Minion Pro"/>
              </a:defRPr>
            </a:lvl1pPr>
          </a:lstStyle>
          <a:p>
            <a:fld id="{89BA1C5A-F0BE-5F46-B882-3527CC567208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063173"/>
            <a:ext cx="10972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2839" y="6684548"/>
            <a:ext cx="3860800" cy="165517"/>
          </a:xfrm>
          <a:prstGeom prst="rect">
            <a:avLst/>
          </a:prstGeom>
        </p:spPr>
        <p:txBody>
          <a:bodyPr/>
          <a:lstStyle>
            <a:lvl1pPr algn="ctr">
              <a:defRPr sz="800">
                <a:solidFill>
                  <a:schemeClr val="bg1"/>
                </a:solidFill>
              </a:defRPr>
            </a:lvl1pPr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05372" y="6658501"/>
            <a:ext cx="28448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bg1"/>
                </a:solidFill>
                <a:latin typeface="Minion Pro"/>
              </a:defRPr>
            </a:lvl1pPr>
          </a:lstStyle>
          <a:p>
            <a:fld id="{89BA1C5A-F0BE-5F46-B882-3527CC567208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2839" y="6684548"/>
            <a:ext cx="3860800" cy="165517"/>
          </a:xfrm>
          <a:prstGeom prst="rect">
            <a:avLst/>
          </a:prstGeom>
        </p:spPr>
        <p:txBody>
          <a:bodyPr/>
          <a:lstStyle>
            <a:lvl1pPr algn="ctr">
              <a:defRPr sz="800">
                <a:solidFill>
                  <a:schemeClr val="bg1"/>
                </a:solidFill>
              </a:defRPr>
            </a:lvl1pPr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05372" y="6658501"/>
            <a:ext cx="28448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bg1"/>
                </a:solidFill>
                <a:latin typeface="Minion Pro"/>
              </a:defRPr>
            </a:lvl1pPr>
          </a:lstStyle>
          <a:p>
            <a:fld id="{89BA1C5A-F0BE-5F46-B882-3527CC567208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2839" y="6684548"/>
            <a:ext cx="3860800" cy="165517"/>
          </a:xfrm>
          <a:prstGeom prst="rect">
            <a:avLst/>
          </a:prstGeom>
        </p:spPr>
        <p:txBody>
          <a:bodyPr/>
          <a:lstStyle>
            <a:lvl1pPr algn="ctr">
              <a:defRPr sz="800">
                <a:solidFill>
                  <a:schemeClr val="bg1"/>
                </a:solidFill>
              </a:defRPr>
            </a:lvl1pPr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05372" y="6658501"/>
            <a:ext cx="28448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bg1"/>
                </a:solidFill>
                <a:latin typeface="Minion Pro"/>
              </a:defRPr>
            </a:lvl1pPr>
          </a:lstStyle>
          <a:p>
            <a:fld id="{89BA1C5A-F0BE-5F46-B882-3527CC567208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2839" y="6684548"/>
            <a:ext cx="3860800" cy="165517"/>
          </a:xfrm>
          <a:prstGeom prst="rect">
            <a:avLst/>
          </a:prstGeom>
        </p:spPr>
        <p:txBody>
          <a:bodyPr/>
          <a:lstStyle>
            <a:lvl1pPr algn="ctr">
              <a:defRPr sz="800">
                <a:solidFill>
                  <a:schemeClr val="bg1"/>
                </a:solidFill>
              </a:defRPr>
            </a:lvl1pPr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05372" y="6658501"/>
            <a:ext cx="28448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bg1"/>
                </a:solidFill>
                <a:latin typeface="Minion Pro"/>
              </a:defRPr>
            </a:lvl1pPr>
          </a:lstStyle>
          <a:p>
            <a:fld id="{89BA1C5A-F0BE-5F46-B882-3527CC567208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Content Placeholder 2"/>
          <p:cNvSpPr>
            <a:spLocks noGrp="1"/>
          </p:cNvSpPr>
          <p:nvPr>
            <p:ph idx="10"/>
          </p:nvPr>
        </p:nvSpPr>
        <p:spPr>
          <a:xfrm>
            <a:off x="609600" y="1065400"/>
            <a:ext cx="10972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512839" y="6684548"/>
            <a:ext cx="3860800" cy="165517"/>
          </a:xfrm>
          <a:prstGeom prst="rect">
            <a:avLst/>
          </a:prstGeom>
        </p:spPr>
        <p:txBody>
          <a:bodyPr/>
          <a:lstStyle>
            <a:lvl1pPr algn="ctr">
              <a:defRPr sz="800">
                <a:solidFill>
                  <a:schemeClr val="bg1"/>
                </a:solidFill>
              </a:defRPr>
            </a:lvl1pPr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8505372" y="6658501"/>
            <a:ext cx="28448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bg1"/>
                </a:solidFill>
                <a:latin typeface="Minion Pro"/>
              </a:defRPr>
            </a:lvl1pPr>
          </a:lstStyle>
          <a:p>
            <a:fld id="{89BA1C5A-F0BE-5F46-B882-3527CC567208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2839" y="6684548"/>
            <a:ext cx="3860800" cy="165517"/>
          </a:xfrm>
          <a:prstGeom prst="rect">
            <a:avLst/>
          </a:prstGeom>
        </p:spPr>
        <p:txBody>
          <a:bodyPr/>
          <a:lstStyle>
            <a:lvl1pPr algn="ctr">
              <a:defRPr sz="800">
                <a:solidFill>
                  <a:schemeClr val="bg1"/>
                </a:solidFill>
              </a:defRPr>
            </a:lvl1pPr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05372" y="6658501"/>
            <a:ext cx="28448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bg1"/>
                </a:solidFill>
                <a:latin typeface="Minion Pro"/>
              </a:defRPr>
            </a:lvl1pPr>
          </a:lstStyle>
          <a:p>
            <a:fld id="{89BA1C5A-F0BE-5F46-B882-3527CC567208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2839" y="6684548"/>
            <a:ext cx="3860800" cy="165517"/>
          </a:xfrm>
          <a:prstGeom prst="rect">
            <a:avLst/>
          </a:prstGeom>
        </p:spPr>
        <p:txBody>
          <a:bodyPr/>
          <a:lstStyle>
            <a:lvl1pPr algn="ctr">
              <a:defRPr sz="800">
                <a:solidFill>
                  <a:schemeClr val="bg1"/>
                </a:solidFill>
              </a:defRPr>
            </a:lvl1pPr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05372" y="6658501"/>
            <a:ext cx="28448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bg1"/>
                </a:solidFill>
                <a:latin typeface="Minion Pro"/>
              </a:defRPr>
            </a:lvl1pPr>
          </a:lstStyle>
          <a:p>
            <a:fld id="{89BA1C5A-F0BE-5F46-B882-3527CC567208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2839" y="6684548"/>
            <a:ext cx="3860800" cy="165517"/>
          </a:xfrm>
          <a:prstGeom prst="rect">
            <a:avLst/>
          </a:prstGeom>
        </p:spPr>
        <p:txBody>
          <a:bodyPr/>
          <a:lstStyle>
            <a:lvl1pPr algn="ctr">
              <a:defRPr sz="800">
                <a:solidFill>
                  <a:schemeClr val="bg1"/>
                </a:solidFill>
              </a:defRPr>
            </a:lvl1pPr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05372" y="6658501"/>
            <a:ext cx="28448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bg1"/>
                </a:solidFill>
                <a:latin typeface="Minion Pro"/>
              </a:defRPr>
            </a:lvl1pPr>
          </a:lstStyle>
          <a:p>
            <a:fld id="{89BA1C5A-F0BE-5F46-B882-3527CC567208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2839" y="6684548"/>
            <a:ext cx="3860800" cy="165517"/>
          </a:xfrm>
          <a:prstGeom prst="rect">
            <a:avLst/>
          </a:prstGeom>
        </p:spPr>
        <p:txBody>
          <a:bodyPr/>
          <a:lstStyle>
            <a:lvl1pPr algn="ctr">
              <a:defRPr sz="800">
                <a:solidFill>
                  <a:schemeClr val="bg1"/>
                </a:solidFill>
              </a:defRPr>
            </a:lvl1pPr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05372" y="6658501"/>
            <a:ext cx="28448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bg1"/>
                </a:solidFill>
                <a:latin typeface="Minion Pro"/>
              </a:defRPr>
            </a:lvl1pPr>
          </a:lstStyle>
          <a:p>
            <a:fld id="{89BA1C5A-F0BE-5F46-B882-3527CC567208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2839" y="6684548"/>
            <a:ext cx="3860800" cy="165517"/>
          </a:xfrm>
          <a:prstGeom prst="rect">
            <a:avLst/>
          </a:prstGeom>
        </p:spPr>
        <p:txBody>
          <a:bodyPr/>
          <a:lstStyle>
            <a:lvl1pPr algn="ctr">
              <a:defRPr sz="800">
                <a:solidFill>
                  <a:schemeClr val="bg1"/>
                </a:solidFill>
              </a:defRPr>
            </a:lvl1pPr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05372" y="6658501"/>
            <a:ext cx="28448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bg1"/>
                </a:solidFill>
                <a:latin typeface="Minion Pro"/>
              </a:defRPr>
            </a:lvl1pPr>
          </a:lstStyle>
          <a:p>
            <a:fld id="{89BA1C5A-F0BE-5F46-B882-3527CC567208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2839" y="6684548"/>
            <a:ext cx="3860800" cy="165517"/>
          </a:xfrm>
          <a:prstGeom prst="rect">
            <a:avLst/>
          </a:prstGeom>
        </p:spPr>
        <p:txBody>
          <a:bodyPr/>
          <a:lstStyle>
            <a:lvl1pPr algn="ctr">
              <a:defRPr sz="800">
                <a:solidFill>
                  <a:schemeClr val="bg1"/>
                </a:solidFill>
              </a:defRPr>
            </a:lvl1pPr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05372" y="6658501"/>
            <a:ext cx="28448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bg1"/>
                </a:solidFill>
                <a:latin typeface="Minion Pro"/>
              </a:defRPr>
            </a:lvl1pPr>
          </a:lstStyle>
          <a:p>
            <a:fld id="{89BA1C5A-F0BE-5F46-B882-3527CC567208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2839" y="6684548"/>
            <a:ext cx="3860800" cy="165517"/>
          </a:xfrm>
          <a:prstGeom prst="rect">
            <a:avLst/>
          </a:prstGeom>
        </p:spPr>
        <p:txBody>
          <a:bodyPr/>
          <a:lstStyle>
            <a:lvl1pPr algn="ctr">
              <a:defRPr sz="800">
                <a:solidFill>
                  <a:schemeClr val="bg1"/>
                </a:solidFill>
              </a:defRPr>
            </a:lvl1pPr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05372" y="6658501"/>
            <a:ext cx="28448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bg1"/>
                </a:solidFill>
                <a:latin typeface="Minion Pro"/>
              </a:defRPr>
            </a:lvl1pPr>
          </a:lstStyle>
          <a:p>
            <a:fld id="{89BA1C5A-F0BE-5F46-B882-3527CC567208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2839" y="6684548"/>
            <a:ext cx="3860800" cy="165517"/>
          </a:xfrm>
          <a:prstGeom prst="rect">
            <a:avLst/>
          </a:prstGeom>
        </p:spPr>
        <p:txBody>
          <a:bodyPr/>
          <a:lstStyle>
            <a:lvl1pPr algn="ctr">
              <a:defRPr sz="800">
                <a:solidFill>
                  <a:schemeClr val="bg1"/>
                </a:solidFill>
              </a:defRPr>
            </a:lvl1pPr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05372" y="6658501"/>
            <a:ext cx="28448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bg1"/>
                </a:solidFill>
                <a:latin typeface="Minion Pro"/>
              </a:defRPr>
            </a:lvl1pPr>
          </a:lstStyle>
          <a:p>
            <a:fld id="{89BA1C5A-F0BE-5F46-B882-3527CC567208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2839" y="6684548"/>
            <a:ext cx="3860800" cy="165517"/>
          </a:xfrm>
          <a:prstGeom prst="rect">
            <a:avLst/>
          </a:prstGeom>
        </p:spPr>
        <p:txBody>
          <a:bodyPr/>
          <a:lstStyle>
            <a:lvl1pPr algn="ctr">
              <a:defRPr sz="800">
                <a:solidFill>
                  <a:schemeClr val="bg1"/>
                </a:solidFill>
              </a:defRPr>
            </a:lvl1pPr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05372" y="6658501"/>
            <a:ext cx="28448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bg1"/>
                </a:solidFill>
                <a:latin typeface="Minion Pro"/>
              </a:defRPr>
            </a:lvl1pPr>
          </a:lstStyle>
          <a:p>
            <a:fld id="{89BA1C5A-F0BE-5F46-B882-3527CC567208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Content Placeholder 2"/>
          <p:cNvSpPr>
            <a:spLocks noGrp="1"/>
          </p:cNvSpPr>
          <p:nvPr>
            <p:ph idx="10"/>
          </p:nvPr>
        </p:nvSpPr>
        <p:spPr>
          <a:xfrm>
            <a:off x="609600" y="1065400"/>
            <a:ext cx="10972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512839" y="6684548"/>
            <a:ext cx="3860800" cy="165517"/>
          </a:xfrm>
          <a:prstGeom prst="rect">
            <a:avLst/>
          </a:prstGeom>
        </p:spPr>
        <p:txBody>
          <a:bodyPr/>
          <a:lstStyle>
            <a:lvl1pPr algn="ctr">
              <a:defRPr sz="800">
                <a:solidFill>
                  <a:schemeClr val="bg1"/>
                </a:solidFill>
              </a:defRPr>
            </a:lvl1pPr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8505372" y="6658501"/>
            <a:ext cx="28448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bg1"/>
                </a:solidFill>
                <a:latin typeface="Minion Pro"/>
              </a:defRPr>
            </a:lvl1pPr>
          </a:lstStyle>
          <a:p>
            <a:fld id="{89BA1C5A-F0BE-5F46-B882-3527CC567208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2839" y="6684548"/>
            <a:ext cx="3860800" cy="165517"/>
          </a:xfrm>
          <a:prstGeom prst="rect">
            <a:avLst/>
          </a:prstGeom>
        </p:spPr>
        <p:txBody>
          <a:bodyPr/>
          <a:lstStyle>
            <a:lvl1pPr algn="ctr">
              <a:defRPr sz="800">
                <a:solidFill>
                  <a:schemeClr val="bg1"/>
                </a:solidFill>
              </a:defRPr>
            </a:lvl1pPr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05372" y="6658501"/>
            <a:ext cx="28448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bg1"/>
                </a:solidFill>
                <a:latin typeface="Minion Pro"/>
              </a:defRPr>
            </a:lvl1pPr>
          </a:lstStyle>
          <a:p>
            <a:fld id="{89BA1C5A-F0BE-5F46-B882-3527CC567208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2839" y="6684548"/>
            <a:ext cx="3860800" cy="165517"/>
          </a:xfrm>
          <a:prstGeom prst="rect">
            <a:avLst/>
          </a:prstGeom>
        </p:spPr>
        <p:txBody>
          <a:bodyPr/>
          <a:lstStyle>
            <a:lvl1pPr algn="ctr">
              <a:defRPr sz="800">
                <a:solidFill>
                  <a:schemeClr val="bg1"/>
                </a:solidFill>
              </a:defRPr>
            </a:lvl1pPr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05372" y="6658501"/>
            <a:ext cx="28448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bg1"/>
                </a:solidFill>
                <a:latin typeface="Minion Pro"/>
              </a:defRPr>
            </a:lvl1pPr>
          </a:lstStyle>
          <a:p>
            <a:fld id="{89BA1C5A-F0BE-5F46-B882-3527CC567208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2839" y="6684548"/>
            <a:ext cx="3860800" cy="165517"/>
          </a:xfrm>
          <a:prstGeom prst="rect">
            <a:avLst/>
          </a:prstGeom>
        </p:spPr>
        <p:txBody>
          <a:bodyPr/>
          <a:lstStyle>
            <a:lvl1pPr algn="ctr">
              <a:defRPr sz="800">
                <a:solidFill>
                  <a:schemeClr val="bg1"/>
                </a:solidFill>
              </a:defRPr>
            </a:lvl1pPr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05372" y="6658501"/>
            <a:ext cx="28448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bg1"/>
                </a:solidFill>
                <a:latin typeface="Minion Pro"/>
              </a:defRPr>
            </a:lvl1pPr>
          </a:lstStyle>
          <a:p>
            <a:fld id="{89BA1C5A-F0BE-5F46-B882-3527CC567208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2839" y="6684548"/>
            <a:ext cx="3860800" cy="165517"/>
          </a:xfrm>
          <a:prstGeom prst="rect">
            <a:avLst/>
          </a:prstGeom>
        </p:spPr>
        <p:txBody>
          <a:bodyPr/>
          <a:lstStyle>
            <a:lvl1pPr algn="ctr">
              <a:defRPr sz="800">
                <a:solidFill>
                  <a:schemeClr val="bg1"/>
                </a:solidFill>
              </a:defRPr>
            </a:lvl1pPr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05372" y="6658501"/>
            <a:ext cx="28448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bg1"/>
                </a:solidFill>
                <a:latin typeface="Minion Pro"/>
              </a:defRPr>
            </a:lvl1pPr>
          </a:lstStyle>
          <a:p>
            <a:fld id="{89BA1C5A-F0BE-5F46-B882-3527CC567208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194727"/>
            <a:ext cx="10972800" cy="3979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05372" y="6658501"/>
            <a:ext cx="28448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bg1"/>
                </a:solidFill>
                <a:latin typeface="Minion Pro"/>
              </a:defRPr>
            </a:lvl1pPr>
          </a:lstStyle>
          <a:p>
            <a:pPr defTabSz="457200"/>
            <a:fld id="{89BA1C5A-F0BE-5F46-B882-3527CC567208}" type="slidenum">
              <a:rPr lang="en-US" smtClean="0">
                <a:solidFill>
                  <a:prstClr val="white"/>
                </a:solidFill>
              </a:rPr>
              <a:pPr defTabSz="457200"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2839" y="6684548"/>
            <a:ext cx="3860800" cy="165517"/>
          </a:xfrm>
          <a:prstGeom prst="rect">
            <a:avLst/>
          </a:prstGeom>
        </p:spPr>
        <p:txBody>
          <a:bodyPr/>
          <a:lstStyle>
            <a:lvl1pPr algn="ctr">
              <a:defRPr sz="800">
                <a:solidFill>
                  <a:schemeClr val="bg1"/>
                </a:solidFill>
              </a:defRPr>
            </a:lvl1pPr>
          </a:lstStyle>
          <a:p>
            <a:pPr defTabSz="457200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81372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3600" kern="1200">
          <a:solidFill>
            <a:schemeClr val="tx1"/>
          </a:solidFill>
          <a:latin typeface="Minion Pro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rgbClr val="990033"/>
        </a:buClr>
        <a:buFont typeface="Arial"/>
        <a:buChar char="•"/>
        <a:defRPr sz="3200" kern="1200">
          <a:solidFill>
            <a:schemeClr val="tx1"/>
          </a:solidFill>
          <a:latin typeface="Minion Pro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Clr>
          <a:srgbClr val="A50021"/>
        </a:buClr>
        <a:buFont typeface="Arial"/>
        <a:buChar char="–"/>
        <a:defRPr sz="2800" kern="1200">
          <a:solidFill>
            <a:schemeClr val="tx1"/>
          </a:solidFill>
          <a:latin typeface="Minion Pro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Clr>
          <a:srgbClr val="CC0000"/>
        </a:buClr>
        <a:buFont typeface="Arial"/>
        <a:buChar char="•"/>
        <a:defRPr sz="2400" kern="1200">
          <a:solidFill>
            <a:schemeClr val="tx1"/>
          </a:solidFill>
          <a:latin typeface="Minion Pro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Clr>
          <a:srgbClr val="CC3300"/>
        </a:buClr>
        <a:buFont typeface="Arial"/>
        <a:buChar char="–"/>
        <a:defRPr sz="2000" kern="1200">
          <a:solidFill>
            <a:schemeClr val="tx1"/>
          </a:solidFill>
          <a:latin typeface="Minion Pro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Clr>
          <a:srgbClr val="DE0000"/>
        </a:buClr>
        <a:buFont typeface="Arial"/>
        <a:buChar char="»"/>
        <a:defRPr sz="2000" kern="1200">
          <a:solidFill>
            <a:schemeClr val="tx1"/>
          </a:solidFill>
          <a:latin typeface="Minion Pro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194727"/>
            <a:ext cx="10972800" cy="3979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05372" y="6658501"/>
            <a:ext cx="28448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bg1"/>
                </a:solidFill>
                <a:latin typeface="Minion Pro"/>
              </a:defRPr>
            </a:lvl1pPr>
          </a:lstStyle>
          <a:p>
            <a:pPr defTabSz="457200"/>
            <a:fld id="{89BA1C5A-F0BE-5F46-B882-3527CC567208}" type="slidenum">
              <a:rPr lang="en-US" smtClean="0">
                <a:solidFill>
                  <a:prstClr val="white"/>
                </a:solidFill>
              </a:rPr>
              <a:pPr defTabSz="457200"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2839" y="6684548"/>
            <a:ext cx="3860800" cy="165517"/>
          </a:xfrm>
          <a:prstGeom prst="rect">
            <a:avLst/>
          </a:prstGeom>
        </p:spPr>
        <p:txBody>
          <a:bodyPr/>
          <a:lstStyle>
            <a:lvl1pPr algn="ctr">
              <a:defRPr sz="800">
                <a:solidFill>
                  <a:schemeClr val="bg1"/>
                </a:solidFill>
              </a:defRPr>
            </a:lvl1pPr>
          </a:lstStyle>
          <a:p>
            <a:pPr defTabSz="457200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83449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3600" kern="1200">
          <a:solidFill>
            <a:schemeClr val="tx1"/>
          </a:solidFill>
          <a:latin typeface="Minion Pro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rgbClr val="990033"/>
        </a:buClr>
        <a:buFont typeface="Arial"/>
        <a:buChar char="•"/>
        <a:defRPr sz="3200" kern="1200">
          <a:solidFill>
            <a:schemeClr val="tx1"/>
          </a:solidFill>
          <a:latin typeface="Minion Pro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Clr>
          <a:srgbClr val="A50021"/>
        </a:buClr>
        <a:buFont typeface="Arial"/>
        <a:buChar char="–"/>
        <a:defRPr sz="2800" kern="1200">
          <a:solidFill>
            <a:schemeClr val="tx1"/>
          </a:solidFill>
          <a:latin typeface="Minion Pro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Clr>
          <a:srgbClr val="CC0000"/>
        </a:buClr>
        <a:buFont typeface="Arial"/>
        <a:buChar char="•"/>
        <a:defRPr sz="2400" kern="1200">
          <a:solidFill>
            <a:schemeClr val="tx1"/>
          </a:solidFill>
          <a:latin typeface="Minion Pro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Clr>
          <a:srgbClr val="CC3300"/>
        </a:buClr>
        <a:buFont typeface="Arial"/>
        <a:buChar char="–"/>
        <a:defRPr sz="2000" kern="1200">
          <a:solidFill>
            <a:schemeClr val="tx1"/>
          </a:solidFill>
          <a:latin typeface="Minion Pro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Clr>
          <a:srgbClr val="DE0000"/>
        </a:buClr>
        <a:buFont typeface="Arial"/>
        <a:buChar char="»"/>
        <a:defRPr sz="2000" kern="1200">
          <a:solidFill>
            <a:schemeClr val="tx1"/>
          </a:solidFill>
          <a:latin typeface="Minion Pro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20.jpeg"/><Relationship Id="rId7" Type="http://schemas.openxmlformats.org/officeDocument/2006/relationships/oleObject" Target="../embeddings/oleObject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10" Type="http://schemas.openxmlformats.org/officeDocument/2006/relationships/image" Target="../media/image19.png"/><Relationship Id="rId4" Type="http://schemas.openxmlformats.org/officeDocument/2006/relationships/image" Target="../media/image21.jpeg"/><Relationship Id="rId9" Type="http://schemas.openxmlformats.org/officeDocument/2006/relationships/oleObject" Target="../embeddings/oleObject7.bin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wmf"/><Relationship Id="rId3" Type="http://schemas.openxmlformats.org/officeDocument/2006/relationships/image" Target="../media/image24.jpeg"/><Relationship Id="rId7" Type="http://schemas.openxmlformats.org/officeDocument/2006/relationships/image" Target="../media/image28.w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wmf"/><Relationship Id="rId5" Type="http://schemas.openxmlformats.org/officeDocument/2006/relationships/image" Target="../media/image26.wmf"/><Relationship Id="rId4" Type="http://schemas.openxmlformats.org/officeDocument/2006/relationships/image" Target="../media/image25.wmf"/><Relationship Id="rId9" Type="http://schemas.openxmlformats.org/officeDocument/2006/relationships/image" Target="../media/image30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w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12" Type="http://schemas.openxmlformats.org/officeDocument/2006/relationships/image" Target="../media/image9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.wmf"/><Relationship Id="rId11" Type="http://schemas.openxmlformats.org/officeDocument/2006/relationships/oleObject" Target="../embeddings/oleObject5.bin"/><Relationship Id="rId5" Type="http://schemas.openxmlformats.org/officeDocument/2006/relationships/oleObject" Target="../embeddings/oleObject2.bin"/><Relationship Id="rId10" Type="http://schemas.openxmlformats.org/officeDocument/2006/relationships/image" Target="../media/image8.wmf"/><Relationship Id="rId4" Type="http://schemas.openxmlformats.org/officeDocument/2006/relationships/image" Target="../media/image5.wmf"/><Relationship Id="rId9" Type="http://schemas.openxmlformats.org/officeDocument/2006/relationships/oleObject" Target="../embeddings/oleObject4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524000" y="0"/>
            <a:ext cx="9067800" cy="515938"/>
          </a:xfrm>
        </p:spPr>
        <p:txBody>
          <a:bodyPr/>
          <a:lstStyle/>
          <a:p>
            <a:pPr eaLnBrk="1" hangingPunct="1"/>
            <a:r>
              <a:rPr lang="en-US" altLang="x-none" sz="2800" b="1" dirty="0">
                <a:latin typeface="Arial" panose="020B0604020202020204" pitchFamily="34" charset="0"/>
                <a:cs typeface="Arial" panose="020B0604020202020204" pitchFamily="34" charset="0"/>
              </a:rPr>
              <a:t>The  Low Energy Recirculation </a:t>
            </a:r>
            <a:r>
              <a:rPr lang="en-US" altLang="x-none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Facility</a:t>
            </a:r>
            <a:endParaRPr lang="en-US" altLang="x-none" sz="20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905000" y="533400"/>
            <a:ext cx="8458200" cy="33528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x-none" sz="1600" b="1"/>
              <a:t>                                              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599145" y="1815499"/>
            <a:ext cx="4150290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INTRODUCTION</a:t>
            </a:r>
          </a:p>
          <a:p>
            <a:pPr algn="ctr"/>
            <a:endParaRPr lang="en-US" sz="3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George R. Neil</a:t>
            </a:r>
          </a:p>
          <a:p>
            <a:pPr algn="ctr"/>
            <a:endParaRPr lang="en-US" sz="28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March 17, 2017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8088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530" name="Rectangle 2"/>
          <p:cNvSpPr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/>
              <a:t>H. Helvajian, Aerospace Corp.</a:t>
            </a:r>
          </a:p>
        </p:txBody>
      </p:sp>
      <p:sp>
        <p:nvSpPr>
          <p:cNvPr id="278531" name="Text Box 3"/>
          <p:cNvSpPr txBox="1">
            <a:spLocks noChangeArrowheads="1"/>
          </p:cNvSpPr>
          <p:nvPr/>
        </p:nvSpPr>
        <p:spPr bwMode="auto">
          <a:xfrm>
            <a:off x="0" y="1"/>
            <a:ext cx="116840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Laser Microfabrication Facility: works with FEL or conventional laser from 3-D CAD files</a:t>
            </a:r>
            <a:endParaRPr lang="en-US" alt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	3D Test Turbines Patterned via Laser Exposure</a:t>
            </a:r>
            <a:endParaRPr lang="en-US" alt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78532" name="Group 4"/>
          <p:cNvGrpSpPr>
            <a:grpSpLocks/>
          </p:cNvGrpSpPr>
          <p:nvPr/>
        </p:nvGrpSpPr>
        <p:grpSpPr bwMode="auto">
          <a:xfrm>
            <a:off x="67733" y="1066800"/>
            <a:ext cx="5012267" cy="3352800"/>
            <a:chOff x="32" y="672"/>
            <a:chExt cx="2368" cy="2112"/>
          </a:xfrm>
        </p:grpSpPr>
        <p:pic>
          <p:nvPicPr>
            <p:cNvPr id="278533" name="Picture 5" descr="turbinewafer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8182"/>
            <a:stretch>
              <a:fillRect/>
            </a:stretch>
          </p:blipFill>
          <p:spPr bwMode="auto">
            <a:xfrm>
              <a:off x="96" y="672"/>
              <a:ext cx="2304" cy="2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8534" name="Line 6"/>
            <p:cNvSpPr>
              <a:spLocks noChangeShapeType="1"/>
            </p:cNvSpPr>
            <p:nvPr/>
          </p:nvSpPr>
          <p:spPr bwMode="auto">
            <a:xfrm flipH="1">
              <a:off x="624" y="960"/>
              <a:ext cx="144" cy="336"/>
            </a:xfrm>
            <a:prstGeom prst="line">
              <a:avLst/>
            </a:prstGeom>
            <a:noFill/>
            <a:ln w="38100">
              <a:solidFill>
                <a:srgbClr val="FF6600"/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8535" name="Text Box 7"/>
            <p:cNvSpPr txBox="1">
              <a:spLocks noChangeArrowheads="1"/>
            </p:cNvSpPr>
            <p:nvPr/>
          </p:nvSpPr>
          <p:spPr bwMode="auto">
            <a:xfrm>
              <a:off x="32" y="672"/>
              <a:ext cx="1148" cy="2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2200">
                  <a:latin typeface="Arial" charset="0"/>
                </a:rPr>
                <a:t>100mm  dia wafer</a:t>
              </a:r>
              <a:endParaRPr lang="en-US" altLang="en-US"/>
            </a:p>
          </p:txBody>
        </p:sp>
      </p:grpSp>
      <p:grpSp>
        <p:nvGrpSpPr>
          <p:cNvPr id="278536" name="Group 8"/>
          <p:cNvGrpSpPr>
            <a:grpSpLocks/>
          </p:cNvGrpSpPr>
          <p:nvPr/>
        </p:nvGrpSpPr>
        <p:grpSpPr bwMode="auto">
          <a:xfrm>
            <a:off x="4876801" y="990601"/>
            <a:ext cx="6703484" cy="4619625"/>
            <a:chOff x="2352" y="1008"/>
            <a:chExt cx="3167" cy="2910"/>
          </a:xfrm>
        </p:grpSpPr>
        <p:pic>
          <p:nvPicPr>
            <p:cNvPr id="278537" name="Picture 9" descr="Penny and turbine design 2, 1st run wafer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8" y="1344"/>
              <a:ext cx="1964" cy="18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8538" name="Picture 10" descr="MPG Turbines 1st run design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2" y="2400"/>
              <a:ext cx="1727" cy="15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8539" name="Line 11"/>
            <p:cNvSpPr>
              <a:spLocks noChangeShapeType="1"/>
            </p:cNvSpPr>
            <p:nvPr/>
          </p:nvSpPr>
          <p:spPr bwMode="auto">
            <a:xfrm flipV="1">
              <a:off x="3552" y="3264"/>
              <a:ext cx="672" cy="384"/>
            </a:xfrm>
            <a:prstGeom prst="line">
              <a:avLst/>
            </a:prstGeom>
            <a:noFill/>
            <a:ln w="38100">
              <a:solidFill>
                <a:srgbClr val="FF6600"/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8540" name="Text Box 12"/>
            <p:cNvSpPr txBox="1">
              <a:spLocks noChangeArrowheads="1"/>
            </p:cNvSpPr>
            <p:nvPr/>
          </p:nvSpPr>
          <p:spPr bwMode="auto">
            <a:xfrm>
              <a:off x="2352" y="3408"/>
              <a:ext cx="835" cy="4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>
                  <a:latin typeface="Arial" charset="0"/>
                </a:rPr>
                <a:t>1 mm thick </a:t>
              </a:r>
            </a:p>
            <a:p>
              <a:r>
                <a:rPr lang="en-US" altLang="en-US">
                  <a:latin typeface="Arial" charset="0"/>
                </a:rPr>
                <a:t>Pattern 200 </a:t>
              </a:r>
              <a:r>
                <a:rPr lang="en-US" altLang="en-US">
                  <a:latin typeface="Arial" charset="0"/>
                  <a:sym typeface="Symbol" pitchFamily="18" charset="2"/>
                </a:rPr>
                <a:t>m</a:t>
              </a:r>
              <a:endParaRPr lang="en-US" altLang="en-US"/>
            </a:p>
          </p:txBody>
        </p:sp>
        <p:sp>
          <p:nvSpPr>
            <p:cNvPr id="278541" name="Text Box 13"/>
            <p:cNvSpPr txBox="1">
              <a:spLocks noChangeArrowheads="1"/>
            </p:cNvSpPr>
            <p:nvPr/>
          </p:nvSpPr>
          <p:spPr bwMode="auto">
            <a:xfrm>
              <a:off x="2448" y="1392"/>
              <a:ext cx="646" cy="4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2000">
                  <a:latin typeface="Arial" charset="0"/>
                </a:rPr>
                <a:t>Multi-layer</a:t>
              </a:r>
            </a:p>
            <a:p>
              <a:r>
                <a:rPr lang="en-US" altLang="en-US" sz="2000">
                  <a:latin typeface="Arial" charset="0"/>
                </a:rPr>
                <a:t>Design</a:t>
              </a:r>
              <a:endParaRPr lang="en-US" altLang="en-US" sz="2000"/>
            </a:p>
          </p:txBody>
        </p:sp>
        <p:pic>
          <p:nvPicPr>
            <p:cNvPr id="278542" name="Picture 1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2" y="1008"/>
              <a:ext cx="1369" cy="14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278543" name="Picture 1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15" r="12915" b="7011"/>
          <a:stretch>
            <a:fillRect/>
          </a:stretch>
        </p:blipFill>
        <p:spPr bwMode="auto">
          <a:xfrm>
            <a:off x="1117601" y="4191000"/>
            <a:ext cx="3079751" cy="2173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8544" name="Text Box 16"/>
          <p:cNvSpPr txBox="1">
            <a:spLocks noChangeArrowheads="1"/>
          </p:cNvSpPr>
          <p:nvPr/>
        </p:nvSpPr>
        <p:spPr bwMode="auto">
          <a:xfrm>
            <a:off x="4652434" y="5908675"/>
            <a:ext cx="331898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Henry Helvajian, Aerospace Corp.</a:t>
            </a:r>
          </a:p>
        </p:txBody>
      </p:sp>
    </p:spTree>
    <p:extLst>
      <p:ext uri="{BB962C8B-B14F-4D97-AF65-F5344CB8AC3E}">
        <p14:creationId xmlns:p14="http://schemas.microsoft.com/office/powerpoint/2010/main" val="2016386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794" name="Rectangle 2"/>
          <p:cNvSpPr>
            <a:spLocks noChangeArrowheads="1"/>
          </p:cNvSpPr>
          <p:nvPr/>
        </p:nvSpPr>
        <p:spPr bwMode="auto">
          <a:xfrm>
            <a:off x="-250521" y="-31837"/>
            <a:ext cx="12192000" cy="685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289795" name="Picture 3" descr="nanosat earth observ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8517" y="2846388"/>
            <a:ext cx="6703483" cy="4011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89796" name="Group 4"/>
          <p:cNvGrpSpPr>
            <a:grpSpLocks noChangeAspect="1"/>
          </p:cNvGrpSpPr>
          <p:nvPr/>
        </p:nvGrpSpPr>
        <p:grpSpPr bwMode="auto">
          <a:xfrm>
            <a:off x="1" y="1"/>
            <a:ext cx="5204884" cy="3171825"/>
            <a:chOff x="576" y="1248"/>
            <a:chExt cx="1637" cy="1330"/>
          </a:xfrm>
        </p:grpSpPr>
        <p:grpSp>
          <p:nvGrpSpPr>
            <p:cNvPr id="289797" name="Group 5"/>
            <p:cNvGrpSpPr>
              <a:grpSpLocks noChangeAspect="1"/>
            </p:cNvGrpSpPr>
            <p:nvPr/>
          </p:nvGrpSpPr>
          <p:grpSpPr bwMode="auto">
            <a:xfrm>
              <a:off x="576" y="1248"/>
              <a:ext cx="1637" cy="1330"/>
              <a:chOff x="2337" y="2275"/>
              <a:chExt cx="1637" cy="1330"/>
            </a:xfrm>
          </p:grpSpPr>
          <p:pic>
            <p:nvPicPr>
              <p:cNvPr id="289798" name="Picture 6" descr="hp5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030"/>
              <a:stretch>
                <a:fillRect/>
              </a:stretch>
            </p:blipFill>
            <p:spPr bwMode="auto">
              <a:xfrm>
                <a:off x="2337" y="2275"/>
                <a:ext cx="1637" cy="132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9799" name="Picture 7" descr="Closeup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0170" r="4167"/>
              <a:stretch>
                <a:fillRect/>
              </a:stretch>
            </p:blipFill>
            <p:spPr bwMode="auto">
              <a:xfrm>
                <a:off x="3091" y="3096"/>
                <a:ext cx="883" cy="50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289800" name="Oval 8"/>
            <p:cNvSpPr>
              <a:spLocks noChangeAspect="1" noChangeArrowheads="1"/>
            </p:cNvSpPr>
            <p:nvPr/>
          </p:nvSpPr>
          <p:spPr bwMode="auto">
            <a:xfrm>
              <a:off x="864" y="1728"/>
              <a:ext cx="173" cy="173"/>
            </a:xfrm>
            <a:prstGeom prst="ellipse">
              <a:avLst/>
            </a:prstGeom>
            <a:noFill/>
            <a:ln w="15875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89801" name="Line 9"/>
          <p:cNvSpPr>
            <a:spLocks noChangeShapeType="1"/>
          </p:cNvSpPr>
          <p:nvPr/>
        </p:nvSpPr>
        <p:spPr bwMode="auto">
          <a:xfrm>
            <a:off x="1320800" y="1524000"/>
            <a:ext cx="1625600" cy="144780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9802" name="Line 10"/>
          <p:cNvSpPr>
            <a:spLocks noChangeShapeType="1"/>
          </p:cNvSpPr>
          <p:nvPr/>
        </p:nvSpPr>
        <p:spPr bwMode="auto">
          <a:xfrm flipH="1" flipV="1">
            <a:off x="4673600" y="2819400"/>
            <a:ext cx="1828800" cy="1295400"/>
          </a:xfrm>
          <a:prstGeom prst="line">
            <a:avLst/>
          </a:prstGeom>
          <a:noFill/>
          <a:ln w="76200">
            <a:solidFill>
              <a:srgbClr val="C0C0C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89803" name="Group 11"/>
          <p:cNvGrpSpPr>
            <a:grpSpLocks/>
          </p:cNvGrpSpPr>
          <p:nvPr/>
        </p:nvGrpSpPr>
        <p:grpSpPr bwMode="auto">
          <a:xfrm>
            <a:off x="5181600" y="1"/>
            <a:ext cx="3657600" cy="2398713"/>
            <a:chOff x="2448" y="0"/>
            <a:chExt cx="1728" cy="1511"/>
          </a:xfrm>
        </p:grpSpPr>
        <p:pic>
          <p:nvPicPr>
            <p:cNvPr id="289804" name="Picture 12" descr="Tethered Picosats in Space 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46" r="7097"/>
            <a:stretch>
              <a:fillRect/>
            </a:stretch>
          </p:blipFill>
          <p:spPr bwMode="auto">
            <a:xfrm>
              <a:off x="2448" y="0"/>
              <a:ext cx="1728" cy="15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9805" name="Text Box 13"/>
            <p:cNvSpPr txBox="1">
              <a:spLocks noChangeArrowheads="1"/>
            </p:cNvSpPr>
            <p:nvPr/>
          </p:nvSpPr>
          <p:spPr bwMode="auto">
            <a:xfrm>
              <a:off x="3302" y="816"/>
              <a:ext cx="456" cy="4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altLang="en-US"/>
                <a:t>PICOSAT</a:t>
              </a:r>
            </a:p>
            <a:p>
              <a:pPr algn="ctr"/>
              <a:r>
                <a:rPr lang="en-US" altLang="en-US"/>
                <a:t>~250g</a:t>
              </a:r>
            </a:p>
          </p:txBody>
        </p:sp>
      </p:grpSp>
      <p:sp>
        <p:nvSpPr>
          <p:cNvPr id="289806" name="Text Box 14"/>
          <p:cNvSpPr txBox="1">
            <a:spLocks noChangeArrowheads="1"/>
          </p:cNvSpPr>
          <p:nvPr/>
        </p:nvSpPr>
        <p:spPr bwMode="auto">
          <a:xfrm>
            <a:off x="8737600" y="0"/>
            <a:ext cx="3657600" cy="2400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2200" b="1">
                <a:solidFill>
                  <a:schemeClr val="accent2"/>
                </a:solidFill>
              </a:rPr>
              <a:t>Picosat1</a:t>
            </a:r>
            <a:endParaRPr lang="en-US" altLang="en-US" sz="2200"/>
          </a:p>
          <a:p>
            <a:r>
              <a:rPr lang="en-US" altLang="en-US" sz="2200"/>
              <a:t>Launched 1/26/00</a:t>
            </a:r>
          </a:p>
          <a:p>
            <a:r>
              <a:rPr lang="en-US" altLang="en-US" sz="2200" b="1">
                <a:solidFill>
                  <a:schemeClr val="accent2"/>
                </a:solidFill>
              </a:rPr>
              <a:t>Picosat2</a:t>
            </a:r>
            <a:endParaRPr lang="en-US" altLang="en-US" sz="2200"/>
          </a:p>
          <a:p>
            <a:r>
              <a:rPr lang="en-US" altLang="en-US" sz="2200"/>
              <a:t>Launched </a:t>
            </a:r>
          </a:p>
          <a:p>
            <a:r>
              <a:rPr lang="en-US" altLang="en-US" sz="2200"/>
              <a:t>12.44 PDT  9/7/01</a:t>
            </a:r>
          </a:p>
          <a:p>
            <a:r>
              <a:rPr lang="en-US" altLang="en-US" sz="2000"/>
              <a:t>after more than a year storage inside a larger satellite</a:t>
            </a:r>
          </a:p>
        </p:txBody>
      </p:sp>
      <p:sp>
        <p:nvSpPr>
          <p:cNvPr id="289807" name="Rectangle 15"/>
          <p:cNvSpPr>
            <a:spLocks noChangeArrowheads="1"/>
          </p:cNvSpPr>
          <p:nvPr/>
        </p:nvSpPr>
        <p:spPr bwMode="auto">
          <a:xfrm>
            <a:off x="5181600" y="0"/>
            <a:ext cx="7010400" cy="2819400"/>
          </a:xfrm>
          <a:prstGeom prst="rect">
            <a:avLst/>
          </a:prstGeom>
          <a:noFill/>
          <a:ln w="57150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9808" name="Text Box 16"/>
          <p:cNvSpPr txBox="1">
            <a:spLocks noChangeArrowheads="1"/>
          </p:cNvSpPr>
          <p:nvPr/>
        </p:nvSpPr>
        <p:spPr bwMode="auto">
          <a:xfrm>
            <a:off x="5283200" y="2438401"/>
            <a:ext cx="242399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800">
                <a:effectLst>
                  <a:outerShdw blurRad="38100" dist="38100" dir="2700000" algn="tl">
                    <a:srgbClr val="C0C0C0"/>
                  </a:outerShdw>
                </a:effectLst>
              </a:rPr>
              <a:t>DARPA/Aerospace/AFRL</a:t>
            </a:r>
            <a:endParaRPr lang="en-US" altLang="en-US"/>
          </a:p>
        </p:txBody>
      </p:sp>
      <p:graphicFrame>
        <p:nvGraphicFramePr>
          <p:cNvPr id="289809" name="Object 17"/>
          <p:cNvGraphicFramePr>
            <a:graphicFrameLocks noChangeAspect="1"/>
          </p:cNvGraphicFramePr>
          <p:nvPr/>
        </p:nvGraphicFramePr>
        <p:xfrm>
          <a:off x="203201" y="2514600"/>
          <a:ext cx="1291167" cy="774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4" name="Photo Editor Photo" r:id="rId7" imgW="12193702" imgH="9752381" progId="MSPhotoEd.3">
                  <p:embed/>
                </p:oleObj>
              </mc:Choice>
              <mc:Fallback>
                <p:oleObj name="Photo Editor Photo" r:id="rId7" imgW="12193702" imgH="9752381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3201" y="2514600"/>
                        <a:ext cx="1291167" cy="774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9810" name="Line 18"/>
          <p:cNvSpPr>
            <a:spLocks noChangeShapeType="1"/>
          </p:cNvSpPr>
          <p:nvPr/>
        </p:nvSpPr>
        <p:spPr bwMode="auto">
          <a:xfrm>
            <a:off x="1219200" y="2971800"/>
            <a:ext cx="1828800" cy="15240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 type="stealth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89811" name="Group 19"/>
          <p:cNvGrpSpPr>
            <a:grpSpLocks/>
          </p:cNvGrpSpPr>
          <p:nvPr/>
        </p:nvGrpSpPr>
        <p:grpSpPr bwMode="auto">
          <a:xfrm>
            <a:off x="1016000" y="3505200"/>
            <a:ext cx="3439584" cy="2794000"/>
            <a:chOff x="768" y="2112"/>
            <a:chExt cx="1625" cy="1760"/>
          </a:xfrm>
        </p:grpSpPr>
        <p:grpSp>
          <p:nvGrpSpPr>
            <p:cNvPr id="289812" name="Group 20"/>
            <p:cNvGrpSpPr>
              <a:grpSpLocks/>
            </p:cNvGrpSpPr>
            <p:nvPr/>
          </p:nvGrpSpPr>
          <p:grpSpPr bwMode="auto">
            <a:xfrm>
              <a:off x="816" y="2112"/>
              <a:ext cx="1577" cy="1760"/>
              <a:chOff x="672" y="2208"/>
              <a:chExt cx="1577" cy="1760"/>
            </a:xfrm>
          </p:grpSpPr>
          <p:graphicFrame>
            <p:nvGraphicFramePr>
              <p:cNvPr id="289813" name="Object 21"/>
              <p:cNvGraphicFramePr>
                <a:graphicFrameLocks noChangeAspect="1"/>
              </p:cNvGraphicFramePr>
              <p:nvPr/>
            </p:nvGraphicFramePr>
            <p:xfrm>
              <a:off x="672" y="2208"/>
              <a:ext cx="1577" cy="176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095" name="Photo Editor Photo" r:id="rId9" imgW="6638095" imgH="8221223" progId="MSPhotoEd.3">
                      <p:embed/>
                    </p:oleObj>
                  </mc:Choice>
                  <mc:Fallback>
                    <p:oleObj name="Photo Editor Photo" r:id="rId9" imgW="6638095" imgH="8221223" progId="MSPhotoEd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0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 t="17911"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672" y="2208"/>
                            <a:ext cx="1577" cy="176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289814" name="Line 22"/>
              <p:cNvSpPr>
                <a:spLocks noChangeShapeType="1"/>
              </p:cNvSpPr>
              <p:nvPr/>
            </p:nvSpPr>
            <p:spPr bwMode="auto">
              <a:xfrm>
                <a:off x="768" y="3600"/>
                <a:ext cx="624" cy="336"/>
              </a:xfrm>
              <a:prstGeom prst="line">
                <a:avLst/>
              </a:prstGeom>
              <a:noFill/>
              <a:ln w="28575">
                <a:solidFill>
                  <a:srgbClr val="0000FF"/>
                </a:solidFill>
                <a:round/>
                <a:headEnd type="stealth" w="med" len="med"/>
                <a:tailEnd type="stealth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9815" name="Text Box 23"/>
              <p:cNvSpPr txBox="1">
                <a:spLocks noChangeArrowheads="1"/>
              </p:cNvSpPr>
              <p:nvPr/>
            </p:nvSpPr>
            <p:spPr bwMode="auto">
              <a:xfrm>
                <a:off x="672" y="3744"/>
                <a:ext cx="343" cy="2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en-US" sz="1600" b="1"/>
                  <a:t>50mm</a:t>
                </a:r>
                <a:endParaRPr lang="en-US" altLang="en-US"/>
              </a:p>
            </p:txBody>
          </p:sp>
        </p:grpSp>
        <p:sp>
          <p:nvSpPr>
            <p:cNvPr id="289816" name="Text Box 24"/>
            <p:cNvSpPr txBox="1">
              <a:spLocks noChangeArrowheads="1"/>
            </p:cNvSpPr>
            <p:nvPr/>
          </p:nvSpPr>
          <p:spPr bwMode="auto">
            <a:xfrm>
              <a:off x="768" y="2160"/>
              <a:ext cx="334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b="1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COSA</a:t>
              </a:r>
              <a:endParaRPr lang="en-US" altLang="en-US"/>
            </a:p>
          </p:txBody>
        </p:sp>
      </p:grpSp>
      <p:sp>
        <p:nvSpPr>
          <p:cNvPr id="25" name="Text Box 3"/>
          <p:cNvSpPr txBox="1">
            <a:spLocks noChangeArrowheads="1"/>
          </p:cNvSpPr>
          <p:nvPr/>
        </p:nvSpPr>
        <p:spPr bwMode="auto">
          <a:xfrm>
            <a:off x="1045227" y="200417"/>
            <a:ext cx="492272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example of what can be done</a:t>
            </a:r>
            <a:endParaRPr lang="en-US" alt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7822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ChangeArrowheads="1"/>
          </p:cNvSpPr>
          <p:nvPr/>
        </p:nvSpPr>
        <p:spPr bwMode="auto">
          <a:xfrm>
            <a:off x="237068" y="190500"/>
            <a:ext cx="11713633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altLang="en-US" sz="2400" b="1" dirty="0">
                <a:solidFill>
                  <a:srgbClr val="00279F"/>
                </a:solidFill>
              </a:rPr>
              <a:t>Terahertz Beam </a:t>
            </a:r>
            <a:r>
              <a:rPr lang="en-US" altLang="en-US" sz="2400" b="1" dirty="0" smtClean="0">
                <a:solidFill>
                  <a:srgbClr val="00279F"/>
                </a:solidFill>
              </a:rPr>
              <a:t>Transport</a:t>
            </a:r>
            <a:endParaRPr lang="en-US" altLang="en-US" sz="2400" b="1" dirty="0">
              <a:solidFill>
                <a:srgbClr val="00279F"/>
              </a:solidFill>
            </a:endParaRPr>
          </a:p>
        </p:txBody>
      </p:sp>
      <p:sp>
        <p:nvSpPr>
          <p:cNvPr id="18435" name="Text Box 3"/>
          <p:cNvSpPr txBox="1">
            <a:spLocks noChangeArrowheads="1"/>
          </p:cNvSpPr>
          <p:nvPr/>
        </p:nvSpPr>
        <p:spPr bwMode="auto">
          <a:xfrm>
            <a:off x="8754533" y="4076700"/>
            <a:ext cx="2717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altLang="en-US" sz="2400">
              <a:latin typeface="Times New Roman" pitchFamily="18" charset="0"/>
            </a:endParaRPr>
          </a:p>
        </p:txBody>
      </p:sp>
      <p:grpSp>
        <p:nvGrpSpPr>
          <p:cNvPr id="18436" name="Group 4"/>
          <p:cNvGrpSpPr>
            <a:grpSpLocks/>
          </p:cNvGrpSpPr>
          <p:nvPr/>
        </p:nvGrpSpPr>
        <p:grpSpPr bwMode="auto">
          <a:xfrm>
            <a:off x="375782" y="898743"/>
            <a:ext cx="8957733" cy="5330825"/>
            <a:chOff x="152" y="472"/>
            <a:chExt cx="4232" cy="3358"/>
          </a:xfrm>
        </p:grpSpPr>
        <p:pic>
          <p:nvPicPr>
            <p:cNvPr id="18439" name="Picture 5" descr="Terahertz_pres_1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15" t="3081" b="7841"/>
            <a:stretch>
              <a:fillRect/>
            </a:stretch>
          </p:blipFill>
          <p:spPr bwMode="auto">
            <a:xfrm>
              <a:off x="152" y="616"/>
              <a:ext cx="4232" cy="3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440" name="Text Box 6"/>
            <p:cNvSpPr txBox="1">
              <a:spLocks noChangeArrowheads="1"/>
            </p:cNvSpPr>
            <p:nvPr/>
          </p:nvSpPr>
          <p:spPr bwMode="auto">
            <a:xfrm>
              <a:off x="2871" y="2801"/>
              <a:ext cx="289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2400">
                  <a:latin typeface="Times New Roman" pitchFamily="18" charset="0"/>
                </a:rPr>
                <a:t>M1</a:t>
              </a:r>
            </a:p>
          </p:txBody>
        </p:sp>
        <p:grpSp>
          <p:nvGrpSpPr>
            <p:cNvPr id="18441" name="Group 7"/>
            <p:cNvGrpSpPr>
              <a:grpSpLocks/>
            </p:cNvGrpSpPr>
            <p:nvPr/>
          </p:nvGrpSpPr>
          <p:grpSpPr bwMode="auto">
            <a:xfrm>
              <a:off x="2906" y="2536"/>
              <a:ext cx="1344" cy="1294"/>
              <a:chOff x="1938" y="2736"/>
              <a:chExt cx="1344" cy="1294"/>
            </a:xfrm>
          </p:grpSpPr>
          <p:pic>
            <p:nvPicPr>
              <p:cNvPr id="18468" name="Picture 8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38" y="2856"/>
                <a:ext cx="1344" cy="117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8469" name="Text Box 9"/>
              <p:cNvSpPr txBox="1">
                <a:spLocks noChangeArrowheads="1"/>
              </p:cNvSpPr>
              <p:nvPr/>
            </p:nvSpPr>
            <p:spPr bwMode="auto">
              <a:xfrm>
                <a:off x="2496" y="2736"/>
                <a:ext cx="721" cy="2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altLang="en-US">
                    <a:latin typeface="Comic Sans MS" pitchFamily="66" charset="0"/>
                  </a:rPr>
                  <a:t>200x200mm</a:t>
                </a:r>
              </a:p>
            </p:txBody>
          </p:sp>
        </p:grpSp>
        <p:grpSp>
          <p:nvGrpSpPr>
            <p:cNvPr id="18442" name="Group 10"/>
            <p:cNvGrpSpPr>
              <a:grpSpLocks/>
            </p:cNvGrpSpPr>
            <p:nvPr/>
          </p:nvGrpSpPr>
          <p:grpSpPr bwMode="auto">
            <a:xfrm>
              <a:off x="2816" y="1304"/>
              <a:ext cx="816" cy="905"/>
              <a:chOff x="2688" y="1392"/>
              <a:chExt cx="816" cy="905"/>
            </a:xfrm>
          </p:grpSpPr>
          <p:pic>
            <p:nvPicPr>
              <p:cNvPr id="18466" name="Picture 11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88" y="1392"/>
                <a:ext cx="816" cy="81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8467" name="Text Box 12"/>
              <p:cNvSpPr txBox="1">
                <a:spLocks noChangeArrowheads="1"/>
              </p:cNvSpPr>
              <p:nvPr/>
            </p:nvSpPr>
            <p:spPr bwMode="auto">
              <a:xfrm>
                <a:off x="2736" y="2064"/>
                <a:ext cx="588" cy="2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altLang="en-US">
                    <a:latin typeface="Comic Sans MS" pitchFamily="66" charset="0"/>
                  </a:rPr>
                  <a:t>60x60mm</a:t>
                </a:r>
              </a:p>
            </p:txBody>
          </p:sp>
        </p:grpSp>
        <p:sp>
          <p:nvSpPr>
            <p:cNvPr id="18443" name="Text Box 13"/>
            <p:cNvSpPr txBox="1">
              <a:spLocks noChangeArrowheads="1"/>
            </p:cNvSpPr>
            <p:nvPr/>
          </p:nvSpPr>
          <p:spPr bwMode="auto">
            <a:xfrm>
              <a:off x="2280" y="1448"/>
              <a:ext cx="241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2400">
                  <a:latin typeface="Times New Roman" pitchFamily="18" charset="0"/>
                </a:rPr>
                <a:t>F2</a:t>
              </a:r>
            </a:p>
          </p:txBody>
        </p:sp>
        <p:grpSp>
          <p:nvGrpSpPr>
            <p:cNvPr id="18444" name="Group 14"/>
            <p:cNvGrpSpPr>
              <a:grpSpLocks/>
            </p:cNvGrpSpPr>
            <p:nvPr/>
          </p:nvGrpSpPr>
          <p:grpSpPr bwMode="auto">
            <a:xfrm>
              <a:off x="720" y="1568"/>
              <a:ext cx="1287" cy="1241"/>
              <a:chOff x="192" y="1920"/>
              <a:chExt cx="1287" cy="1241"/>
            </a:xfrm>
          </p:grpSpPr>
          <p:grpSp>
            <p:nvGrpSpPr>
              <p:cNvPr id="18462" name="Group 15"/>
              <p:cNvGrpSpPr>
                <a:grpSpLocks noChangeAspect="1"/>
              </p:cNvGrpSpPr>
              <p:nvPr/>
            </p:nvGrpSpPr>
            <p:grpSpPr bwMode="auto">
              <a:xfrm>
                <a:off x="192" y="1920"/>
                <a:ext cx="1287" cy="1053"/>
                <a:chOff x="4905" y="1440"/>
                <a:chExt cx="2295" cy="1878"/>
              </a:xfrm>
            </p:grpSpPr>
            <p:pic>
              <p:nvPicPr>
                <p:cNvPr id="18464" name="Picture 16"/>
                <p:cNvPicPr>
                  <a:picLocks noChangeAspect="1"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05" y="1440"/>
                  <a:ext cx="2295" cy="187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18465" name="Oval 17"/>
                <p:cNvSpPr>
                  <a:spLocks noChangeAspect="1" noChangeArrowheads="1"/>
                </p:cNvSpPr>
                <p:nvPr/>
              </p:nvSpPr>
              <p:spPr bwMode="auto">
                <a:xfrm>
                  <a:off x="5472" y="1584"/>
                  <a:ext cx="1392" cy="1440"/>
                </a:xfrm>
                <a:prstGeom prst="ellipse">
                  <a:avLst/>
                </a:pr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sp>
            <p:nvSpPr>
              <p:cNvPr id="18463" name="Text Box 18"/>
              <p:cNvSpPr txBox="1">
                <a:spLocks noChangeArrowheads="1"/>
              </p:cNvSpPr>
              <p:nvPr/>
            </p:nvSpPr>
            <p:spPr bwMode="auto">
              <a:xfrm>
                <a:off x="384" y="2928"/>
                <a:ext cx="721" cy="2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altLang="en-US">
                    <a:latin typeface="Comic Sans MS" pitchFamily="66" charset="0"/>
                  </a:rPr>
                  <a:t>200x200mm</a:t>
                </a:r>
              </a:p>
            </p:txBody>
          </p:sp>
        </p:grpSp>
        <p:sp>
          <p:nvSpPr>
            <p:cNvPr id="18445" name="Text Box 19"/>
            <p:cNvSpPr txBox="1">
              <a:spLocks noChangeArrowheads="1"/>
            </p:cNvSpPr>
            <p:nvPr/>
          </p:nvSpPr>
          <p:spPr bwMode="auto">
            <a:xfrm>
              <a:off x="1999" y="2145"/>
              <a:ext cx="289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2400">
                  <a:latin typeface="Times New Roman" pitchFamily="18" charset="0"/>
                </a:rPr>
                <a:t>M2</a:t>
              </a:r>
            </a:p>
          </p:txBody>
        </p:sp>
        <p:grpSp>
          <p:nvGrpSpPr>
            <p:cNvPr id="18446" name="Group 20"/>
            <p:cNvGrpSpPr>
              <a:grpSpLocks/>
            </p:cNvGrpSpPr>
            <p:nvPr/>
          </p:nvGrpSpPr>
          <p:grpSpPr bwMode="auto">
            <a:xfrm>
              <a:off x="1112" y="504"/>
              <a:ext cx="1200" cy="1129"/>
              <a:chOff x="528" y="624"/>
              <a:chExt cx="1296" cy="1210"/>
            </a:xfrm>
          </p:grpSpPr>
          <p:grpSp>
            <p:nvGrpSpPr>
              <p:cNvPr id="18458" name="Group 21"/>
              <p:cNvGrpSpPr>
                <a:grpSpLocks/>
              </p:cNvGrpSpPr>
              <p:nvPr/>
            </p:nvGrpSpPr>
            <p:grpSpPr bwMode="auto">
              <a:xfrm>
                <a:off x="528" y="624"/>
                <a:ext cx="1296" cy="1056"/>
                <a:chOff x="1872" y="2400"/>
                <a:chExt cx="1776" cy="1458"/>
              </a:xfrm>
            </p:grpSpPr>
            <p:pic>
              <p:nvPicPr>
                <p:cNvPr id="18460" name="Picture 22"/>
                <p:cNvPicPr>
                  <a:picLocks noChangeAspect="1" noChangeArrowheads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872" y="2400"/>
                  <a:ext cx="1776" cy="145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18461" name="Oval 23"/>
                <p:cNvSpPr>
                  <a:spLocks noChangeArrowheads="1"/>
                </p:cNvSpPr>
                <p:nvPr/>
              </p:nvSpPr>
              <p:spPr bwMode="auto">
                <a:xfrm>
                  <a:off x="2352" y="2544"/>
                  <a:ext cx="1056" cy="1056"/>
                </a:xfrm>
                <a:prstGeom prst="ellipse">
                  <a:avLst/>
                </a:pr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sp>
            <p:nvSpPr>
              <p:cNvPr id="18459" name="Text Box 24"/>
              <p:cNvSpPr txBox="1">
                <a:spLocks noChangeArrowheads="1"/>
              </p:cNvSpPr>
              <p:nvPr/>
            </p:nvSpPr>
            <p:spPr bwMode="auto">
              <a:xfrm>
                <a:off x="768" y="1585"/>
                <a:ext cx="779" cy="24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altLang="en-US">
                    <a:latin typeface="Comic Sans MS" pitchFamily="66" charset="0"/>
                  </a:rPr>
                  <a:t>200x200mm</a:t>
                </a:r>
              </a:p>
            </p:txBody>
          </p:sp>
        </p:grpSp>
        <p:sp>
          <p:nvSpPr>
            <p:cNvPr id="18447" name="Text Box 25"/>
            <p:cNvSpPr txBox="1">
              <a:spLocks noChangeArrowheads="1"/>
            </p:cNvSpPr>
            <p:nvPr/>
          </p:nvSpPr>
          <p:spPr bwMode="auto">
            <a:xfrm>
              <a:off x="2264" y="656"/>
              <a:ext cx="289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2400">
                  <a:latin typeface="Times New Roman" pitchFamily="18" charset="0"/>
                </a:rPr>
                <a:t>M4</a:t>
              </a:r>
            </a:p>
          </p:txBody>
        </p:sp>
        <p:grpSp>
          <p:nvGrpSpPr>
            <p:cNvPr id="18448" name="Group 26"/>
            <p:cNvGrpSpPr>
              <a:grpSpLocks/>
            </p:cNvGrpSpPr>
            <p:nvPr/>
          </p:nvGrpSpPr>
          <p:grpSpPr bwMode="auto">
            <a:xfrm>
              <a:off x="3080" y="472"/>
              <a:ext cx="1020" cy="953"/>
              <a:chOff x="3216" y="624"/>
              <a:chExt cx="1020" cy="953"/>
            </a:xfrm>
          </p:grpSpPr>
          <p:sp>
            <p:nvSpPr>
              <p:cNvPr id="18453" name="Text Box 27"/>
              <p:cNvSpPr txBox="1">
                <a:spLocks noChangeArrowheads="1"/>
              </p:cNvSpPr>
              <p:nvPr/>
            </p:nvSpPr>
            <p:spPr bwMode="auto">
              <a:xfrm>
                <a:off x="3266" y="819"/>
                <a:ext cx="241" cy="29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altLang="en-US" sz="2400">
                    <a:latin typeface="Times New Roman" pitchFamily="18" charset="0"/>
                  </a:rPr>
                  <a:t>F3</a:t>
                </a:r>
              </a:p>
            </p:txBody>
          </p:sp>
          <p:grpSp>
            <p:nvGrpSpPr>
              <p:cNvPr id="18454" name="Group 28"/>
              <p:cNvGrpSpPr>
                <a:grpSpLocks/>
              </p:cNvGrpSpPr>
              <p:nvPr/>
            </p:nvGrpSpPr>
            <p:grpSpPr bwMode="auto">
              <a:xfrm>
                <a:off x="3216" y="624"/>
                <a:ext cx="912" cy="816"/>
                <a:chOff x="3176" y="2304"/>
                <a:chExt cx="1768" cy="1592"/>
              </a:xfrm>
            </p:grpSpPr>
            <p:pic>
              <p:nvPicPr>
                <p:cNvPr id="18456" name="Picture 29"/>
                <p:cNvPicPr>
                  <a:picLocks noChangeAspect="1" noChangeArrowheads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176" y="2304"/>
                  <a:ext cx="1768" cy="159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18457" name="Oval 30"/>
                <p:cNvSpPr>
                  <a:spLocks noChangeArrowheads="1"/>
                </p:cNvSpPr>
                <p:nvPr/>
              </p:nvSpPr>
              <p:spPr bwMode="auto">
                <a:xfrm>
                  <a:off x="3830" y="2784"/>
                  <a:ext cx="480" cy="480"/>
                </a:xfrm>
                <a:prstGeom prst="ellipse">
                  <a:avLst/>
                </a:pr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sp>
            <p:nvSpPr>
              <p:cNvPr id="18455" name="Text Box 31"/>
              <p:cNvSpPr txBox="1">
                <a:spLocks noChangeArrowheads="1"/>
              </p:cNvSpPr>
              <p:nvPr/>
            </p:nvSpPr>
            <p:spPr bwMode="auto">
              <a:xfrm>
                <a:off x="3648" y="1344"/>
                <a:ext cx="588" cy="2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altLang="en-US">
                    <a:latin typeface="Comic Sans MS" pitchFamily="66" charset="0"/>
                  </a:rPr>
                  <a:t>60x60mm</a:t>
                </a:r>
              </a:p>
            </p:txBody>
          </p:sp>
        </p:grpSp>
        <p:sp>
          <p:nvSpPr>
            <p:cNvPr id="18449" name="Line 32"/>
            <p:cNvSpPr>
              <a:spLocks noChangeShapeType="1"/>
            </p:cNvSpPr>
            <p:nvPr/>
          </p:nvSpPr>
          <p:spPr bwMode="auto">
            <a:xfrm flipH="1">
              <a:off x="2776" y="2880"/>
              <a:ext cx="9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50" name="Line 33"/>
            <p:cNvSpPr>
              <a:spLocks noChangeShapeType="1"/>
            </p:cNvSpPr>
            <p:nvPr/>
          </p:nvSpPr>
          <p:spPr bwMode="auto">
            <a:xfrm>
              <a:off x="2400" y="2336"/>
              <a:ext cx="104" cy="3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51" name="Line 34"/>
            <p:cNvSpPr>
              <a:spLocks noChangeShapeType="1"/>
            </p:cNvSpPr>
            <p:nvPr/>
          </p:nvSpPr>
          <p:spPr bwMode="auto">
            <a:xfrm>
              <a:off x="2544" y="1576"/>
              <a:ext cx="136" cy="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52" name="Line 35"/>
            <p:cNvSpPr>
              <a:spLocks noChangeShapeType="1"/>
            </p:cNvSpPr>
            <p:nvPr/>
          </p:nvSpPr>
          <p:spPr bwMode="auto">
            <a:xfrm flipH="1" flipV="1">
              <a:off x="3136" y="704"/>
              <a:ext cx="112" cy="1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8437" name="Text Box 36"/>
          <p:cNvSpPr txBox="1">
            <a:spLocks noChangeArrowheads="1"/>
          </p:cNvSpPr>
          <p:nvPr/>
        </p:nvSpPr>
        <p:spPr bwMode="auto">
          <a:xfrm>
            <a:off x="3839634" y="5446713"/>
            <a:ext cx="296756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8438" name="Text Box 37"/>
          <p:cNvSpPr txBox="1">
            <a:spLocks noChangeArrowheads="1"/>
          </p:cNvSpPr>
          <p:nvPr/>
        </p:nvSpPr>
        <p:spPr bwMode="auto">
          <a:xfrm>
            <a:off x="9052143" y="4071481"/>
            <a:ext cx="3039649" cy="216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165100" indent="-1651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 eaLnBrk="1" hangingPunct="1">
              <a:spcBef>
                <a:spcPct val="50000"/>
              </a:spcBef>
            </a:pPr>
            <a:r>
              <a:rPr lang="en-US" altLang="en-US" dirty="0" smtClean="0"/>
              <a:t>Measured spectral output in air; 350 fs electron pulse,   ~ 1 </a:t>
            </a:r>
            <a:r>
              <a:rPr lang="en-US" altLang="en-US" dirty="0" err="1" smtClean="0">
                <a:latin typeface="Symbol" panose="05050102010706020507" pitchFamily="18" charset="2"/>
              </a:rPr>
              <a:t>m</a:t>
            </a:r>
            <a:r>
              <a:rPr lang="en-US" altLang="en-US" dirty="0" err="1" smtClean="0"/>
              <a:t>J</a:t>
            </a:r>
            <a:r>
              <a:rPr lang="en-US" altLang="en-US" dirty="0" smtClean="0"/>
              <a:t>/pulse, 75 </a:t>
            </a:r>
            <a:r>
              <a:rPr lang="en-US" altLang="en-US" dirty="0" err="1" smtClean="0"/>
              <a:t>MHz.</a:t>
            </a:r>
            <a:endParaRPr lang="en-US" altLang="en-US" dirty="0" smtClean="0"/>
          </a:p>
          <a:p>
            <a:pPr marL="0" indent="0" eaLnBrk="1" hangingPunct="1">
              <a:spcBef>
                <a:spcPct val="50000"/>
              </a:spcBef>
            </a:pPr>
            <a:r>
              <a:rPr lang="en-US" altLang="en-US" dirty="0" smtClean="0"/>
              <a:t>Similar spectrum, pulse energy available using laser source but at low repetition rate</a:t>
            </a:r>
            <a:endParaRPr lang="en-US" altLang="en-US" dirty="0"/>
          </a:p>
        </p:txBody>
      </p:sp>
      <p:pic>
        <p:nvPicPr>
          <p:cNvPr id="38" name="Picture 3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2299" y="1104030"/>
            <a:ext cx="2921000" cy="288805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946148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4" name="Line 4"/>
          <p:cNvSpPr>
            <a:spLocks noChangeShapeType="1"/>
          </p:cNvSpPr>
          <p:nvPr/>
        </p:nvSpPr>
        <p:spPr bwMode="auto">
          <a:xfrm>
            <a:off x="0" y="823913"/>
            <a:ext cx="12192000" cy="0"/>
          </a:xfrm>
          <a:prstGeom prst="line">
            <a:avLst/>
          </a:prstGeom>
          <a:noFill/>
          <a:ln w="57150">
            <a:solidFill>
              <a:srgbClr val="00279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2771" name="Rectangle 11"/>
          <p:cNvSpPr>
            <a:spLocks noChangeArrowheads="1"/>
          </p:cNvSpPr>
          <p:nvPr/>
        </p:nvSpPr>
        <p:spPr bwMode="auto">
          <a:xfrm>
            <a:off x="609600" y="153988"/>
            <a:ext cx="10769600" cy="533400"/>
          </a:xfrm>
          <a:prstGeom prst="rect">
            <a:avLst/>
          </a:prstGeom>
          <a:noFill/>
          <a:ln w="12699" algn="ctr">
            <a:noFill/>
            <a:miter lim="800000"/>
            <a:headEnd/>
            <a:tailEnd/>
          </a:ln>
        </p:spPr>
        <p:txBody>
          <a:bodyPr lIns="90488" tIns="44450" rIns="90488" bIns="44450" anchor="ctr"/>
          <a:lstStyle/>
          <a:p>
            <a:r>
              <a:rPr lang="en-US" sz="3200" b="1" dirty="0" smtClean="0">
                <a:solidFill>
                  <a:srgbClr val="00279F"/>
                </a:solidFill>
              </a:rPr>
              <a:t>Why THz? Cancer screening, material testing</a:t>
            </a:r>
            <a:endParaRPr lang="en-US" sz="3200" b="1" dirty="0">
              <a:solidFill>
                <a:srgbClr val="00279F"/>
              </a:solidFill>
            </a:endParaRPr>
          </a:p>
        </p:txBody>
      </p:sp>
      <p:pic>
        <p:nvPicPr>
          <p:cNvPr id="32772" name="Picture 12"/>
          <p:cNvPicPr>
            <a:picLocks noChangeAspect="1" noChangeArrowheads="1"/>
          </p:cNvPicPr>
          <p:nvPr/>
        </p:nvPicPr>
        <p:blipFill>
          <a:blip r:embed="rId3"/>
          <a:srcRect l="25000" t="31250" r="25000" b="41667"/>
          <a:stretch>
            <a:fillRect/>
          </a:stretch>
        </p:blipFill>
        <p:spPr bwMode="auto">
          <a:xfrm>
            <a:off x="842434" y="987427"/>
            <a:ext cx="6109511" cy="250733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32773" name="Text Box 13"/>
          <p:cNvSpPr txBox="1">
            <a:spLocks noChangeArrowheads="1"/>
          </p:cNvSpPr>
          <p:nvPr/>
        </p:nvSpPr>
        <p:spPr bwMode="auto">
          <a:xfrm>
            <a:off x="869081" y="3653904"/>
            <a:ext cx="5686178" cy="209288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003399"/>
                </a:solidFill>
              </a:rPr>
              <a:t>Basal cell carcinoma shows malignancy in red.  </a:t>
            </a:r>
            <a:r>
              <a:rPr lang="en-US" sz="2000" b="1" dirty="0" smtClean="0">
                <a:solidFill>
                  <a:srgbClr val="003399"/>
                </a:solidFill>
              </a:rPr>
              <a:t>   From </a:t>
            </a:r>
            <a:r>
              <a:rPr lang="en-US" sz="2000" b="1" dirty="0" err="1" smtClean="0">
                <a:solidFill>
                  <a:srgbClr val="003399"/>
                </a:solidFill>
              </a:rPr>
              <a:t>Teraview</a:t>
            </a:r>
            <a:r>
              <a:rPr lang="en-US" sz="2000" b="1" dirty="0" smtClean="0">
                <a:solidFill>
                  <a:srgbClr val="003399"/>
                </a:solidFill>
              </a:rPr>
              <a:t> </a:t>
            </a:r>
            <a:r>
              <a:rPr lang="en-US" sz="2000" b="1" dirty="0">
                <a:solidFill>
                  <a:srgbClr val="003399"/>
                </a:solidFill>
              </a:rPr>
              <a:t>Ltd.</a:t>
            </a:r>
          </a:p>
          <a:p>
            <a:endParaRPr lang="en-US" sz="1000" b="1" dirty="0">
              <a:solidFill>
                <a:srgbClr val="003399"/>
              </a:solidFill>
            </a:endParaRPr>
          </a:p>
          <a:p>
            <a:r>
              <a:rPr lang="en-US" sz="2000" b="1" dirty="0" err="1" smtClean="0">
                <a:solidFill>
                  <a:srgbClr val="003399"/>
                </a:solidFill>
              </a:rPr>
              <a:t>Teraview</a:t>
            </a:r>
            <a:r>
              <a:rPr lang="en-US" sz="2000" b="1" dirty="0" smtClean="0">
                <a:solidFill>
                  <a:srgbClr val="003399"/>
                </a:solidFill>
              </a:rPr>
              <a:t> 1 </a:t>
            </a:r>
            <a:r>
              <a:rPr lang="en-US" sz="2000" b="1" dirty="0" err="1">
                <a:solidFill>
                  <a:srgbClr val="003399"/>
                </a:solidFill>
              </a:rPr>
              <a:t>mW</a:t>
            </a:r>
            <a:r>
              <a:rPr lang="en-US" sz="2000" b="1" dirty="0">
                <a:solidFill>
                  <a:srgbClr val="003399"/>
                </a:solidFill>
              </a:rPr>
              <a:t>  source images 1 cm</a:t>
            </a:r>
            <a:r>
              <a:rPr lang="en-US" sz="2000" b="1" baseline="30000" dirty="0">
                <a:solidFill>
                  <a:srgbClr val="003399"/>
                </a:solidFill>
              </a:rPr>
              <a:t>2</a:t>
            </a:r>
            <a:r>
              <a:rPr lang="en-US" sz="2000" b="1" dirty="0">
                <a:solidFill>
                  <a:srgbClr val="003399"/>
                </a:solidFill>
              </a:rPr>
              <a:t> in 1 minute</a:t>
            </a:r>
          </a:p>
          <a:p>
            <a:endParaRPr lang="en-US" sz="2000" b="1" dirty="0">
              <a:solidFill>
                <a:srgbClr val="003399"/>
              </a:solidFill>
            </a:endParaRPr>
          </a:p>
          <a:p>
            <a:r>
              <a:rPr lang="en-US" sz="2000" b="1" dirty="0" smtClean="0">
                <a:solidFill>
                  <a:srgbClr val="003399"/>
                </a:solidFill>
              </a:rPr>
              <a:t>With </a:t>
            </a:r>
            <a:r>
              <a:rPr lang="en-US" sz="2000" b="1" dirty="0" err="1" smtClean="0">
                <a:solidFill>
                  <a:srgbClr val="003399"/>
                </a:solidFill>
              </a:rPr>
              <a:t>Jlab</a:t>
            </a:r>
            <a:r>
              <a:rPr lang="en-US" sz="2000" b="1" dirty="0" smtClean="0">
                <a:solidFill>
                  <a:srgbClr val="003399"/>
                </a:solidFill>
              </a:rPr>
              <a:t> source: 100 </a:t>
            </a:r>
            <a:r>
              <a:rPr lang="en-US" sz="2000" b="1" dirty="0">
                <a:solidFill>
                  <a:srgbClr val="003399"/>
                </a:solidFill>
              </a:rPr>
              <a:t>W source images whole body (50 x 200cm)  in few seconds</a:t>
            </a:r>
          </a:p>
        </p:txBody>
      </p:sp>
      <p:pic>
        <p:nvPicPr>
          <p:cNvPr id="6" name="Picture 16"/>
          <p:cNvPicPr>
            <a:picLocks noChangeAspect="1" noChangeArrowheads="1"/>
          </p:cNvPicPr>
          <p:nvPr/>
        </p:nvPicPr>
        <p:blipFill>
          <a:blip r:embed="rId4"/>
          <a:srcRect l="12500" t="14844" r="42813" b="14844"/>
          <a:stretch>
            <a:fillRect/>
          </a:stretch>
        </p:blipFill>
        <p:spPr bwMode="auto">
          <a:xfrm>
            <a:off x="7463367" y="1039401"/>
            <a:ext cx="3932767" cy="371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13"/>
          <p:cNvSpPr txBox="1">
            <a:spLocks noChangeArrowheads="1"/>
          </p:cNvSpPr>
          <p:nvPr/>
        </p:nvSpPr>
        <p:spPr bwMode="auto">
          <a:xfrm>
            <a:off x="8092901" y="5038899"/>
            <a:ext cx="3199790" cy="70788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rgbClr val="003399"/>
                </a:solidFill>
              </a:rPr>
              <a:t>Spectra of explosives</a:t>
            </a:r>
          </a:p>
          <a:p>
            <a:r>
              <a:rPr lang="en-US" sz="2000" b="1" dirty="0" smtClean="0">
                <a:solidFill>
                  <a:srgbClr val="003399"/>
                </a:solidFill>
              </a:rPr>
              <a:t> courtesy </a:t>
            </a:r>
            <a:r>
              <a:rPr lang="en-US" sz="2000" b="1" dirty="0" err="1" smtClean="0">
                <a:solidFill>
                  <a:srgbClr val="003399"/>
                </a:solidFill>
              </a:rPr>
              <a:t>Teraview</a:t>
            </a:r>
            <a:endParaRPr lang="en-US" sz="2000" b="1" dirty="0">
              <a:solidFill>
                <a:srgbClr val="00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0418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4" name="Line 4"/>
          <p:cNvSpPr>
            <a:spLocks noChangeShapeType="1"/>
          </p:cNvSpPr>
          <p:nvPr/>
        </p:nvSpPr>
        <p:spPr bwMode="auto">
          <a:xfrm>
            <a:off x="0" y="823913"/>
            <a:ext cx="12192000" cy="0"/>
          </a:xfrm>
          <a:prstGeom prst="line">
            <a:avLst/>
          </a:prstGeom>
          <a:noFill/>
          <a:ln w="57150">
            <a:solidFill>
              <a:srgbClr val="00279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2771" name="Rectangle 11"/>
          <p:cNvSpPr>
            <a:spLocks noChangeArrowheads="1"/>
          </p:cNvSpPr>
          <p:nvPr/>
        </p:nvSpPr>
        <p:spPr bwMode="auto">
          <a:xfrm>
            <a:off x="609600" y="153988"/>
            <a:ext cx="10769600" cy="533400"/>
          </a:xfrm>
          <a:prstGeom prst="rect">
            <a:avLst/>
          </a:prstGeom>
          <a:noFill/>
          <a:ln w="12699" algn="ctr">
            <a:noFill/>
            <a:miter lim="800000"/>
            <a:headEnd/>
            <a:tailEnd/>
          </a:ln>
        </p:spPr>
        <p:txBody>
          <a:bodyPr lIns="90488" tIns="44450" rIns="90488" bIns="44450" anchor="ctr"/>
          <a:lstStyle/>
          <a:p>
            <a:r>
              <a:rPr lang="en-US" sz="3200" b="1" dirty="0" smtClean="0">
                <a:solidFill>
                  <a:srgbClr val="00279F"/>
                </a:solidFill>
              </a:rPr>
              <a:t>Why THz? Non-destructive testing and imaging</a:t>
            </a:r>
            <a:endParaRPr lang="en-US" sz="3200" b="1" dirty="0">
              <a:solidFill>
                <a:srgbClr val="00279F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809" y="1099204"/>
            <a:ext cx="4881974" cy="528271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841296" y="1402916"/>
            <a:ext cx="27568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 smtClean="0"/>
              <a:t>“Naked on the Monitor”</a:t>
            </a:r>
            <a:endParaRPr lang="en-US" sz="2000" b="1" i="1" dirty="0"/>
          </a:p>
        </p:txBody>
      </p:sp>
      <p:pic>
        <p:nvPicPr>
          <p:cNvPr id="9" name="Picture 14"/>
          <p:cNvPicPr>
            <a:picLocks noChangeAspect="1" noChangeArrowheads="1"/>
          </p:cNvPicPr>
          <p:nvPr/>
        </p:nvPicPr>
        <p:blipFill>
          <a:blip r:embed="rId4"/>
          <a:srcRect l="14844" t="15625" r="7813" b="7292"/>
          <a:stretch>
            <a:fillRect/>
          </a:stretch>
        </p:blipFill>
        <p:spPr bwMode="auto">
          <a:xfrm>
            <a:off x="6224566" y="2450743"/>
            <a:ext cx="5854700" cy="32813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23877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524000" y="0"/>
            <a:ext cx="9067800" cy="515938"/>
          </a:xfrm>
        </p:spPr>
        <p:txBody>
          <a:bodyPr/>
          <a:lstStyle/>
          <a:p>
            <a:pPr eaLnBrk="1" hangingPunct="1"/>
            <a:r>
              <a:rPr lang="en-US" altLang="x-none" sz="2800" dirty="0"/>
              <a:t>The  Low Energy Recirculation Facility User Labs</a:t>
            </a:r>
            <a:endParaRPr lang="en-US" altLang="x-none" sz="2000" b="1" dirty="0">
              <a:solidFill>
                <a:srgbClr val="0033CC"/>
              </a:solidFill>
            </a:endParaRP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905000" y="533400"/>
            <a:ext cx="8458200" cy="33528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x-none" sz="1600" b="1"/>
              <a:t>                                               </a:t>
            </a:r>
          </a:p>
        </p:txBody>
      </p:sp>
      <p:grpSp>
        <p:nvGrpSpPr>
          <p:cNvPr id="9220" name="Group 4"/>
          <p:cNvGrpSpPr>
            <a:grpSpLocks/>
          </p:cNvGrpSpPr>
          <p:nvPr/>
        </p:nvGrpSpPr>
        <p:grpSpPr bwMode="auto">
          <a:xfrm>
            <a:off x="2414017" y="3169921"/>
            <a:ext cx="7539736" cy="3132455"/>
            <a:chOff x="1255" y="2048"/>
            <a:chExt cx="4393" cy="1835"/>
          </a:xfrm>
        </p:grpSpPr>
        <p:sp>
          <p:nvSpPr>
            <p:cNvPr id="9223" name="Rectangle 5"/>
            <p:cNvSpPr>
              <a:spLocks noChangeArrowheads="1"/>
            </p:cNvSpPr>
            <p:nvPr/>
          </p:nvSpPr>
          <p:spPr bwMode="auto">
            <a:xfrm rot="5400000">
              <a:off x="3022" y="1363"/>
              <a:ext cx="745" cy="3457"/>
            </a:xfrm>
            <a:prstGeom prst="rect">
              <a:avLst/>
            </a:prstGeom>
            <a:noFill/>
            <a:ln w="25400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9pPr>
            </a:lstStyle>
            <a:p>
              <a:pPr defTabSz="457200"/>
              <a:endParaRPr lang="x-none" altLang="x-none">
                <a:solidFill>
                  <a:prstClr val="black"/>
                </a:solidFill>
              </a:endParaRPr>
            </a:p>
          </p:txBody>
        </p:sp>
        <p:sp>
          <p:nvSpPr>
            <p:cNvPr id="9224" name="Line 6"/>
            <p:cNvSpPr>
              <a:spLocks noChangeShapeType="1"/>
            </p:cNvSpPr>
            <p:nvPr/>
          </p:nvSpPr>
          <p:spPr bwMode="auto">
            <a:xfrm rot="5400000">
              <a:off x="4854" y="2725"/>
              <a:ext cx="2" cy="537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57200"/>
              <a:endParaRPr lang="en-US">
                <a:solidFill>
                  <a:prstClr val="black"/>
                </a:solidFill>
              </a:endParaRPr>
            </a:p>
          </p:txBody>
        </p:sp>
        <p:grpSp>
          <p:nvGrpSpPr>
            <p:cNvPr id="9225" name="Group 7"/>
            <p:cNvGrpSpPr>
              <a:grpSpLocks/>
            </p:cNvGrpSpPr>
            <p:nvPr/>
          </p:nvGrpSpPr>
          <p:grpSpPr bwMode="auto">
            <a:xfrm rot="5400000">
              <a:off x="4480" y="2936"/>
              <a:ext cx="59" cy="174"/>
              <a:chOff x="5410" y="874"/>
              <a:chExt cx="102" cy="209"/>
            </a:xfrm>
          </p:grpSpPr>
          <p:sp>
            <p:nvSpPr>
              <p:cNvPr id="9335" name="Arc 8"/>
              <p:cNvSpPr>
                <a:spLocks/>
              </p:cNvSpPr>
              <p:nvPr/>
            </p:nvSpPr>
            <p:spPr bwMode="auto">
              <a:xfrm rot="5400000" flipH="1">
                <a:off x="5409" y="983"/>
                <a:ext cx="98" cy="96"/>
              </a:xfrm>
              <a:custGeom>
                <a:avLst/>
                <a:gdLst>
                  <a:gd name="T0" fmla="*/ 0 w 26401"/>
                  <a:gd name="T1" fmla="*/ 0 h 21600"/>
                  <a:gd name="T2" fmla="*/ 0 w 26401"/>
                  <a:gd name="T3" fmla="*/ 0 h 21600"/>
                  <a:gd name="T4" fmla="*/ 0 w 26401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6401"/>
                  <a:gd name="T10" fmla="*/ 0 h 21600"/>
                  <a:gd name="T11" fmla="*/ 26401 w 26401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6401" h="21600" fill="none" extrusionOk="0">
                    <a:moveTo>
                      <a:pt x="0" y="540"/>
                    </a:moveTo>
                    <a:cubicBezTo>
                      <a:pt x="1575" y="181"/>
                      <a:pt x="3185" y="-1"/>
                      <a:pt x="4801" y="0"/>
                    </a:cubicBezTo>
                    <a:cubicBezTo>
                      <a:pt x="16730" y="0"/>
                      <a:pt x="26401" y="9670"/>
                      <a:pt x="26401" y="21600"/>
                    </a:cubicBezTo>
                  </a:path>
                  <a:path w="26401" h="21600" stroke="0" extrusionOk="0">
                    <a:moveTo>
                      <a:pt x="0" y="540"/>
                    </a:moveTo>
                    <a:cubicBezTo>
                      <a:pt x="1575" y="181"/>
                      <a:pt x="3185" y="-1"/>
                      <a:pt x="4801" y="0"/>
                    </a:cubicBezTo>
                    <a:cubicBezTo>
                      <a:pt x="16730" y="0"/>
                      <a:pt x="26401" y="9670"/>
                      <a:pt x="26401" y="21600"/>
                    </a:cubicBezTo>
                    <a:lnTo>
                      <a:pt x="4801" y="21600"/>
                    </a:lnTo>
                    <a:close/>
                  </a:path>
                </a:pathLst>
              </a:cu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</a:defRPr>
                </a:lvl9pPr>
              </a:lstStyle>
              <a:p>
                <a:pPr defTabSz="457200"/>
                <a:endParaRPr lang="x-none" altLang="x-none">
                  <a:solidFill>
                    <a:prstClr val="black"/>
                  </a:solidFill>
                </a:endParaRPr>
              </a:p>
            </p:txBody>
          </p:sp>
          <p:sp>
            <p:nvSpPr>
              <p:cNvPr id="9336" name="Line 9"/>
              <p:cNvSpPr>
                <a:spLocks noChangeShapeType="1"/>
              </p:cNvSpPr>
              <p:nvPr/>
            </p:nvSpPr>
            <p:spPr bwMode="auto">
              <a:xfrm flipH="1">
                <a:off x="5410" y="1083"/>
                <a:ext cx="96" cy="0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457200"/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337" name="Line 10"/>
              <p:cNvSpPr>
                <a:spLocks noChangeShapeType="1"/>
              </p:cNvSpPr>
              <p:nvPr/>
            </p:nvSpPr>
            <p:spPr bwMode="auto">
              <a:xfrm flipH="1">
                <a:off x="5410" y="879"/>
                <a:ext cx="96" cy="0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457200"/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338" name="Arc 11"/>
              <p:cNvSpPr>
                <a:spLocks/>
              </p:cNvSpPr>
              <p:nvPr/>
            </p:nvSpPr>
            <p:spPr bwMode="auto">
              <a:xfrm rot="-5400000" flipH="1" flipV="1">
                <a:off x="5415" y="875"/>
                <a:ext cx="98" cy="96"/>
              </a:xfrm>
              <a:custGeom>
                <a:avLst/>
                <a:gdLst>
                  <a:gd name="T0" fmla="*/ 0 w 26401"/>
                  <a:gd name="T1" fmla="*/ 0 h 21600"/>
                  <a:gd name="T2" fmla="*/ 0 w 26401"/>
                  <a:gd name="T3" fmla="*/ 0 h 21600"/>
                  <a:gd name="T4" fmla="*/ 0 w 26401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6401"/>
                  <a:gd name="T10" fmla="*/ 0 h 21600"/>
                  <a:gd name="T11" fmla="*/ 26401 w 26401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6401" h="21600" fill="none" extrusionOk="0">
                    <a:moveTo>
                      <a:pt x="0" y="540"/>
                    </a:moveTo>
                    <a:cubicBezTo>
                      <a:pt x="1575" y="181"/>
                      <a:pt x="3185" y="-1"/>
                      <a:pt x="4801" y="0"/>
                    </a:cubicBezTo>
                    <a:cubicBezTo>
                      <a:pt x="16730" y="0"/>
                      <a:pt x="26401" y="9670"/>
                      <a:pt x="26401" y="21600"/>
                    </a:cubicBezTo>
                  </a:path>
                  <a:path w="26401" h="21600" stroke="0" extrusionOk="0">
                    <a:moveTo>
                      <a:pt x="0" y="540"/>
                    </a:moveTo>
                    <a:cubicBezTo>
                      <a:pt x="1575" y="181"/>
                      <a:pt x="3185" y="-1"/>
                      <a:pt x="4801" y="0"/>
                    </a:cubicBezTo>
                    <a:cubicBezTo>
                      <a:pt x="16730" y="0"/>
                      <a:pt x="26401" y="9670"/>
                      <a:pt x="26401" y="21600"/>
                    </a:cubicBezTo>
                    <a:lnTo>
                      <a:pt x="4801" y="21600"/>
                    </a:lnTo>
                    <a:close/>
                  </a:path>
                </a:pathLst>
              </a:cu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</a:defRPr>
                </a:lvl9pPr>
              </a:lstStyle>
              <a:p>
                <a:pPr defTabSz="457200"/>
                <a:endParaRPr lang="x-none" altLang="x-none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9226" name="Line 12"/>
            <p:cNvSpPr>
              <a:spLocks noChangeShapeType="1"/>
            </p:cNvSpPr>
            <p:nvPr/>
          </p:nvSpPr>
          <p:spPr bwMode="auto">
            <a:xfrm rot="5400000" flipH="1">
              <a:off x="4189" y="2758"/>
              <a:ext cx="0" cy="467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57200"/>
              <a:endParaRPr lang="en-US">
                <a:solidFill>
                  <a:prstClr val="black"/>
                </a:solidFill>
              </a:endParaRPr>
            </a:p>
          </p:txBody>
        </p:sp>
        <p:grpSp>
          <p:nvGrpSpPr>
            <p:cNvPr id="9227" name="Group 13"/>
            <p:cNvGrpSpPr>
              <a:grpSpLocks/>
            </p:cNvGrpSpPr>
            <p:nvPr/>
          </p:nvGrpSpPr>
          <p:grpSpPr bwMode="auto">
            <a:xfrm rot="5400000">
              <a:off x="1778" y="2935"/>
              <a:ext cx="79" cy="196"/>
              <a:chOff x="5410" y="874"/>
              <a:chExt cx="102" cy="209"/>
            </a:xfrm>
          </p:grpSpPr>
          <p:sp>
            <p:nvSpPr>
              <p:cNvPr id="9331" name="Arc 14"/>
              <p:cNvSpPr>
                <a:spLocks/>
              </p:cNvSpPr>
              <p:nvPr/>
            </p:nvSpPr>
            <p:spPr bwMode="auto">
              <a:xfrm rot="5400000" flipH="1">
                <a:off x="5409" y="983"/>
                <a:ext cx="98" cy="96"/>
              </a:xfrm>
              <a:custGeom>
                <a:avLst/>
                <a:gdLst>
                  <a:gd name="T0" fmla="*/ 0 w 26401"/>
                  <a:gd name="T1" fmla="*/ 0 h 21600"/>
                  <a:gd name="T2" fmla="*/ 0 w 26401"/>
                  <a:gd name="T3" fmla="*/ 0 h 21600"/>
                  <a:gd name="T4" fmla="*/ 0 w 26401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6401"/>
                  <a:gd name="T10" fmla="*/ 0 h 21600"/>
                  <a:gd name="T11" fmla="*/ 26401 w 26401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6401" h="21600" fill="none" extrusionOk="0">
                    <a:moveTo>
                      <a:pt x="0" y="540"/>
                    </a:moveTo>
                    <a:cubicBezTo>
                      <a:pt x="1575" y="181"/>
                      <a:pt x="3185" y="-1"/>
                      <a:pt x="4801" y="0"/>
                    </a:cubicBezTo>
                    <a:cubicBezTo>
                      <a:pt x="16730" y="0"/>
                      <a:pt x="26401" y="9670"/>
                      <a:pt x="26401" y="21600"/>
                    </a:cubicBezTo>
                  </a:path>
                  <a:path w="26401" h="21600" stroke="0" extrusionOk="0">
                    <a:moveTo>
                      <a:pt x="0" y="540"/>
                    </a:moveTo>
                    <a:cubicBezTo>
                      <a:pt x="1575" y="181"/>
                      <a:pt x="3185" y="-1"/>
                      <a:pt x="4801" y="0"/>
                    </a:cubicBezTo>
                    <a:cubicBezTo>
                      <a:pt x="16730" y="0"/>
                      <a:pt x="26401" y="9670"/>
                      <a:pt x="26401" y="21600"/>
                    </a:cubicBezTo>
                    <a:lnTo>
                      <a:pt x="4801" y="21600"/>
                    </a:lnTo>
                    <a:close/>
                  </a:path>
                </a:pathLst>
              </a:cu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</a:defRPr>
                </a:lvl9pPr>
              </a:lstStyle>
              <a:p>
                <a:pPr defTabSz="457200"/>
                <a:endParaRPr lang="x-none" altLang="x-none">
                  <a:solidFill>
                    <a:prstClr val="black"/>
                  </a:solidFill>
                </a:endParaRPr>
              </a:p>
            </p:txBody>
          </p:sp>
          <p:sp>
            <p:nvSpPr>
              <p:cNvPr id="9332" name="Line 15"/>
              <p:cNvSpPr>
                <a:spLocks noChangeShapeType="1"/>
              </p:cNvSpPr>
              <p:nvPr/>
            </p:nvSpPr>
            <p:spPr bwMode="auto">
              <a:xfrm flipH="1">
                <a:off x="5410" y="1083"/>
                <a:ext cx="96" cy="0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457200"/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333" name="Line 16"/>
              <p:cNvSpPr>
                <a:spLocks noChangeShapeType="1"/>
              </p:cNvSpPr>
              <p:nvPr/>
            </p:nvSpPr>
            <p:spPr bwMode="auto">
              <a:xfrm flipH="1">
                <a:off x="5410" y="879"/>
                <a:ext cx="96" cy="0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457200"/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334" name="Arc 17"/>
              <p:cNvSpPr>
                <a:spLocks/>
              </p:cNvSpPr>
              <p:nvPr/>
            </p:nvSpPr>
            <p:spPr bwMode="auto">
              <a:xfrm rot="-5400000" flipH="1" flipV="1">
                <a:off x="5415" y="875"/>
                <a:ext cx="98" cy="96"/>
              </a:xfrm>
              <a:custGeom>
                <a:avLst/>
                <a:gdLst>
                  <a:gd name="T0" fmla="*/ 0 w 26401"/>
                  <a:gd name="T1" fmla="*/ 0 h 21600"/>
                  <a:gd name="T2" fmla="*/ 0 w 26401"/>
                  <a:gd name="T3" fmla="*/ 0 h 21600"/>
                  <a:gd name="T4" fmla="*/ 0 w 26401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6401"/>
                  <a:gd name="T10" fmla="*/ 0 h 21600"/>
                  <a:gd name="T11" fmla="*/ 26401 w 26401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6401" h="21600" fill="none" extrusionOk="0">
                    <a:moveTo>
                      <a:pt x="0" y="540"/>
                    </a:moveTo>
                    <a:cubicBezTo>
                      <a:pt x="1575" y="181"/>
                      <a:pt x="3185" y="-1"/>
                      <a:pt x="4801" y="0"/>
                    </a:cubicBezTo>
                    <a:cubicBezTo>
                      <a:pt x="16730" y="0"/>
                      <a:pt x="26401" y="9670"/>
                      <a:pt x="26401" y="21600"/>
                    </a:cubicBezTo>
                  </a:path>
                  <a:path w="26401" h="21600" stroke="0" extrusionOk="0">
                    <a:moveTo>
                      <a:pt x="0" y="540"/>
                    </a:moveTo>
                    <a:cubicBezTo>
                      <a:pt x="1575" y="181"/>
                      <a:pt x="3185" y="-1"/>
                      <a:pt x="4801" y="0"/>
                    </a:cubicBezTo>
                    <a:cubicBezTo>
                      <a:pt x="16730" y="0"/>
                      <a:pt x="26401" y="9670"/>
                      <a:pt x="26401" y="21600"/>
                    </a:cubicBezTo>
                    <a:lnTo>
                      <a:pt x="4801" y="21600"/>
                    </a:lnTo>
                    <a:close/>
                  </a:path>
                </a:pathLst>
              </a:cu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</a:defRPr>
                </a:lvl9pPr>
              </a:lstStyle>
              <a:p>
                <a:pPr defTabSz="457200"/>
                <a:endParaRPr lang="x-none" altLang="x-none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9228" name="Line 18"/>
            <p:cNvSpPr>
              <a:spLocks noChangeShapeType="1"/>
            </p:cNvSpPr>
            <p:nvPr/>
          </p:nvSpPr>
          <p:spPr bwMode="auto">
            <a:xfrm rot="5400000">
              <a:off x="4587" y="3229"/>
              <a:ext cx="471" cy="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5720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229" name="Line 19"/>
            <p:cNvSpPr>
              <a:spLocks noChangeShapeType="1"/>
            </p:cNvSpPr>
            <p:nvPr/>
          </p:nvSpPr>
          <p:spPr bwMode="auto">
            <a:xfrm rot="5400000">
              <a:off x="3935" y="3229"/>
              <a:ext cx="471" cy="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5720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230" name="Line 20"/>
            <p:cNvSpPr>
              <a:spLocks noChangeShapeType="1"/>
            </p:cNvSpPr>
            <p:nvPr/>
          </p:nvSpPr>
          <p:spPr bwMode="auto">
            <a:xfrm rot="5400000">
              <a:off x="3302" y="3229"/>
              <a:ext cx="471" cy="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5720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231" name="Line 21"/>
            <p:cNvSpPr>
              <a:spLocks noChangeShapeType="1"/>
            </p:cNvSpPr>
            <p:nvPr/>
          </p:nvSpPr>
          <p:spPr bwMode="auto">
            <a:xfrm rot="5400000">
              <a:off x="2674" y="3235"/>
              <a:ext cx="471" cy="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5720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232" name="Line 22"/>
            <p:cNvSpPr>
              <a:spLocks noChangeShapeType="1"/>
            </p:cNvSpPr>
            <p:nvPr/>
          </p:nvSpPr>
          <p:spPr bwMode="auto">
            <a:xfrm rot="5400000">
              <a:off x="2364" y="3229"/>
              <a:ext cx="471" cy="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5720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233" name="Line 23"/>
            <p:cNvSpPr>
              <a:spLocks noChangeShapeType="1"/>
            </p:cNvSpPr>
            <p:nvPr/>
          </p:nvSpPr>
          <p:spPr bwMode="auto">
            <a:xfrm rot="5400000">
              <a:off x="1749" y="3229"/>
              <a:ext cx="471" cy="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5720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234" name="Line 24"/>
            <p:cNvSpPr>
              <a:spLocks noChangeShapeType="1"/>
            </p:cNvSpPr>
            <p:nvPr/>
          </p:nvSpPr>
          <p:spPr bwMode="auto">
            <a:xfrm rot="5400000">
              <a:off x="1641" y="3229"/>
              <a:ext cx="471" cy="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5720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235" name="Line 25"/>
            <p:cNvSpPr>
              <a:spLocks noChangeShapeType="1"/>
            </p:cNvSpPr>
            <p:nvPr/>
          </p:nvSpPr>
          <p:spPr bwMode="auto">
            <a:xfrm rot="5400000">
              <a:off x="1942" y="2967"/>
              <a:ext cx="0" cy="52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5720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236" name="Line 26"/>
            <p:cNvSpPr>
              <a:spLocks noChangeShapeType="1"/>
            </p:cNvSpPr>
            <p:nvPr/>
          </p:nvSpPr>
          <p:spPr bwMode="auto">
            <a:xfrm rot="5400000" flipV="1">
              <a:off x="1695" y="2965"/>
              <a:ext cx="0" cy="56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5720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237" name="Line 27"/>
            <p:cNvSpPr>
              <a:spLocks noChangeShapeType="1"/>
            </p:cNvSpPr>
            <p:nvPr/>
          </p:nvSpPr>
          <p:spPr bwMode="auto">
            <a:xfrm rot="5400000" flipV="1">
              <a:off x="2018" y="2960"/>
              <a:ext cx="0" cy="65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5720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238" name="Line 28"/>
            <p:cNvSpPr>
              <a:spLocks noChangeShapeType="1"/>
            </p:cNvSpPr>
            <p:nvPr/>
          </p:nvSpPr>
          <p:spPr bwMode="auto">
            <a:xfrm rot="5400000" flipH="1">
              <a:off x="2290" y="2930"/>
              <a:ext cx="0" cy="124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5720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239" name="Line 29"/>
            <p:cNvSpPr>
              <a:spLocks noChangeShapeType="1"/>
            </p:cNvSpPr>
            <p:nvPr/>
          </p:nvSpPr>
          <p:spPr bwMode="auto">
            <a:xfrm rot="16200000" flipH="1">
              <a:off x="2607" y="2917"/>
              <a:ext cx="1" cy="149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5720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240" name="Line 30"/>
            <p:cNvSpPr>
              <a:spLocks noChangeShapeType="1"/>
            </p:cNvSpPr>
            <p:nvPr/>
          </p:nvSpPr>
          <p:spPr bwMode="auto">
            <a:xfrm rot="16200000" flipV="1">
              <a:off x="2918" y="2928"/>
              <a:ext cx="1" cy="128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5720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241" name="Line 31"/>
            <p:cNvSpPr>
              <a:spLocks noChangeShapeType="1"/>
            </p:cNvSpPr>
            <p:nvPr/>
          </p:nvSpPr>
          <p:spPr bwMode="auto">
            <a:xfrm rot="-5400000">
              <a:off x="3617" y="2832"/>
              <a:ext cx="3" cy="324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5720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242" name="Line 32"/>
            <p:cNvSpPr>
              <a:spLocks noChangeShapeType="1"/>
            </p:cNvSpPr>
            <p:nvPr/>
          </p:nvSpPr>
          <p:spPr bwMode="auto">
            <a:xfrm rot="16200000" flipH="1">
              <a:off x="3408" y="3665"/>
              <a:ext cx="406" cy="3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5720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243" name="Line 33"/>
            <p:cNvSpPr>
              <a:spLocks noChangeShapeType="1"/>
            </p:cNvSpPr>
            <p:nvPr/>
          </p:nvSpPr>
          <p:spPr bwMode="auto">
            <a:xfrm flipH="1" flipV="1">
              <a:off x="1255" y="2306"/>
              <a:ext cx="16" cy="1567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5720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244" name="Line 34"/>
            <p:cNvSpPr>
              <a:spLocks noChangeShapeType="1"/>
            </p:cNvSpPr>
            <p:nvPr/>
          </p:nvSpPr>
          <p:spPr bwMode="auto">
            <a:xfrm>
              <a:off x="1255" y="2298"/>
              <a:ext cx="2924" cy="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5720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245" name="Line 35"/>
            <p:cNvSpPr>
              <a:spLocks noChangeShapeType="1"/>
            </p:cNvSpPr>
            <p:nvPr/>
          </p:nvSpPr>
          <p:spPr bwMode="auto">
            <a:xfrm>
              <a:off x="1544" y="2605"/>
              <a:ext cx="2758" cy="7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5720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246" name="Line 36"/>
            <p:cNvSpPr>
              <a:spLocks noChangeShapeType="1"/>
            </p:cNvSpPr>
            <p:nvPr/>
          </p:nvSpPr>
          <p:spPr bwMode="auto">
            <a:xfrm flipH="1">
              <a:off x="1538" y="2605"/>
              <a:ext cx="6" cy="982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5720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247" name="Line 37"/>
            <p:cNvSpPr>
              <a:spLocks noChangeShapeType="1"/>
            </p:cNvSpPr>
            <p:nvPr/>
          </p:nvSpPr>
          <p:spPr bwMode="auto">
            <a:xfrm flipH="1" flipV="1">
              <a:off x="1263" y="2306"/>
              <a:ext cx="281" cy="306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5720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248" name="Line 38"/>
            <p:cNvSpPr>
              <a:spLocks noChangeShapeType="1"/>
            </p:cNvSpPr>
            <p:nvPr/>
          </p:nvSpPr>
          <p:spPr bwMode="auto">
            <a:xfrm flipH="1">
              <a:off x="1271" y="3580"/>
              <a:ext cx="273" cy="293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5720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249" name="Line 39"/>
            <p:cNvSpPr>
              <a:spLocks noChangeShapeType="1"/>
            </p:cNvSpPr>
            <p:nvPr/>
          </p:nvSpPr>
          <p:spPr bwMode="auto">
            <a:xfrm flipV="1">
              <a:off x="4244" y="2131"/>
              <a:ext cx="1397" cy="585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5720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250" name="Line 40"/>
            <p:cNvSpPr>
              <a:spLocks noChangeShapeType="1"/>
            </p:cNvSpPr>
            <p:nvPr/>
          </p:nvSpPr>
          <p:spPr bwMode="auto">
            <a:xfrm>
              <a:off x="5641" y="2125"/>
              <a:ext cx="0" cy="1338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5720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251" name="Line 41"/>
            <p:cNvSpPr>
              <a:spLocks noChangeShapeType="1"/>
            </p:cNvSpPr>
            <p:nvPr/>
          </p:nvSpPr>
          <p:spPr bwMode="auto">
            <a:xfrm flipH="1">
              <a:off x="1668" y="3463"/>
              <a:ext cx="3980" cy="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5720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252" name="Rectangle 42"/>
            <p:cNvSpPr>
              <a:spLocks noChangeArrowheads="1"/>
            </p:cNvSpPr>
            <p:nvPr/>
          </p:nvSpPr>
          <p:spPr bwMode="auto">
            <a:xfrm>
              <a:off x="4924" y="2501"/>
              <a:ext cx="247" cy="195"/>
            </a:xfrm>
            <a:prstGeom prst="rect">
              <a:avLst/>
            </a:prstGeom>
            <a:noFill/>
            <a:ln w="25400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9pPr>
            </a:lstStyle>
            <a:p>
              <a:pPr defTabSz="457200"/>
              <a:endParaRPr lang="x-none" altLang="x-none">
                <a:solidFill>
                  <a:prstClr val="black"/>
                </a:solidFill>
              </a:endParaRPr>
            </a:p>
          </p:txBody>
        </p:sp>
        <p:sp>
          <p:nvSpPr>
            <p:cNvPr id="9253" name="Line 43"/>
            <p:cNvSpPr>
              <a:spLocks noChangeShapeType="1"/>
            </p:cNvSpPr>
            <p:nvPr/>
          </p:nvSpPr>
          <p:spPr bwMode="auto">
            <a:xfrm>
              <a:off x="1907" y="2849"/>
              <a:ext cx="2952" cy="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5720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254" name="Rectangle 44"/>
            <p:cNvSpPr>
              <a:spLocks noChangeArrowheads="1"/>
            </p:cNvSpPr>
            <p:nvPr/>
          </p:nvSpPr>
          <p:spPr bwMode="auto">
            <a:xfrm>
              <a:off x="2485" y="2787"/>
              <a:ext cx="456" cy="62"/>
            </a:xfrm>
            <a:prstGeom prst="rect">
              <a:avLst/>
            </a:prstGeom>
            <a:noFill/>
            <a:ln w="25400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9pPr>
            </a:lstStyle>
            <a:p>
              <a:pPr defTabSz="457200"/>
              <a:endParaRPr lang="x-none" altLang="x-none">
                <a:solidFill>
                  <a:prstClr val="black"/>
                </a:solidFill>
              </a:endParaRPr>
            </a:p>
          </p:txBody>
        </p:sp>
        <p:sp>
          <p:nvSpPr>
            <p:cNvPr id="9255" name="Rectangle 45"/>
            <p:cNvSpPr>
              <a:spLocks noChangeArrowheads="1"/>
            </p:cNvSpPr>
            <p:nvPr/>
          </p:nvSpPr>
          <p:spPr bwMode="auto">
            <a:xfrm>
              <a:off x="3044" y="2784"/>
              <a:ext cx="454" cy="62"/>
            </a:xfrm>
            <a:prstGeom prst="rect">
              <a:avLst/>
            </a:prstGeom>
            <a:noFill/>
            <a:ln w="25400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9pPr>
            </a:lstStyle>
            <a:p>
              <a:pPr defTabSz="457200"/>
              <a:endParaRPr lang="x-none" altLang="x-none">
                <a:solidFill>
                  <a:prstClr val="black"/>
                </a:solidFill>
              </a:endParaRPr>
            </a:p>
          </p:txBody>
        </p:sp>
        <p:sp>
          <p:nvSpPr>
            <p:cNvPr id="9256" name="Rectangle 46"/>
            <p:cNvSpPr>
              <a:spLocks noChangeArrowheads="1"/>
            </p:cNvSpPr>
            <p:nvPr/>
          </p:nvSpPr>
          <p:spPr bwMode="auto">
            <a:xfrm>
              <a:off x="3604" y="2784"/>
              <a:ext cx="456" cy="62"/>
            </a:xfrm>
            <a:prstGeom prst="rect">
              <a:avLst/>
            </a:prstGeom>
            <a:noFill/>
            <a:ln w="25400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9pPr>
            </a:lstStyle>
            <a:p>
              <a:pPr defTabSz="457200"/>
              <a:endParaRPr lang="x-none" altLang="x-none">
                <a:solidFill>
                  <a:prstClr val="black"/>
                </a:solidFill>
              </a:endParaRPr>
            </a:p>
          </p:txBody>
        </p:sp>
        <p:sp>
          <p:nvSpPr>
            <p:cNvPr id="9257" name="Rectangle 47"/>
            <p:cNvSpPr>
              <a:spLocks noChangeArrowheads="1"/>
            </p:cNvSpPr>
            <p:nvPr/>
          </p:nvSpPr>
          <p:spPr bwMode="auto">
            <a:xfrm>
              <a:off x="4223" y="2783"/>
              <a:ext cx="455" cy="62"/>
            </a:xfrm>
            <a:prstGeom prst="rect">
              <a:avLst/>
            </a:prstGeom>
            <a:noFill/>
            <a:ln w="25400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9pPr>
            </a:lstStyle>
            <a:p>
              <a:pPr defTabSz="457200"/>
              <a:endParaRPr lang="x-none" altLang="x-none">
                <a:solidFill>
                  <a:prstClr val="black"/>
                </a:solidFill>
              </a:endParaRPr>
            </a:p>
          </p:txBody>
        </p:sp>
        <p:sp>
          <p:nvSpPr>
            <p:cNvPr id="9258" name="Line 48"/>
            <p:cNvSpPr>
              <a:spLocks noChangeShapeType="1"/>
            </p:cNvSpPr>
            <p:nvPr/>
          </p:nvSpPr>
          <p:spPr bwMode="auto">
            <a:xfrm flipV="1">
              <a:off x="4179" y="2050"/>
              <a:ext cx="634" cy="251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5720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259" name="Line 49"/>
            <p:cNvSpPr>
              <a:spLocks noChangeShapeType="1"/>
            </p:cNvSpPr>
            <p:nvPr/>
          </p:nvSpPr>
          <p:spPr bwMode="auto">
            <a:xfrm flipV="1">
              <a:off x="4300" y="2378"/>
              <a:ext cx="516" cy="235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5720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260" name="Rectangle 50"/>
            <p:cNvSpPr>
              <a:spLocks noChangeArrowheads="1"/>
            </p:cNvSpPr>
            <p:nvPr/>
          </p:nvSpPr>
          <p:spPr bwMode="auto">
            <a:xfrm>
              <a:off x="5344" y="2577"/>
              <a:ext cx="115" cy="188"/>
            </a:xfrm>
            <a:prstGeom prst="rect">
              <a:avLst/>
            </a:prstGeom>
            <a:noFill/>
            <a:ln w="25400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9pPr>
            </a:lstStyle>
            <a:p>
              <a:pPr defTabSz="457200"/>
              <a:endParaRPr lang="x-none" altLang="x-none">
                <a:solidFill>
                  <a:prstClr val="black"/>
                </a:solidFill>
              </a:endParaRPr>
            </a:p>
          </p:txBody>
        </p:sp>
        <p:sp>
          <p:nvSpPr>
            <p:cNvPr id="9261" name="Line 51"/>
            <p:cNvSpPr>
              <a:spLocks noChangeShapeType="1"/>
            </p:cNvSpPr>
            <p:nvPr/>
          </p:nvSpPr>
          <p:spPr bwMode="auto">
            <a:xfrm flipV="1">
              <a:off x="5344" y="2578"/>
              <a:ext cx="115" cy="187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5720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262" name="Line 52"/>
            <p:cNvSpPr>
              <a:spLocks noChangeShapeType="1"/>
            </p:cNvSpPr>
            <p:nvPr/>
          </p:nvSpPr>
          <p:spPr bwMode="auto">
            <a:xfrm flipH="1" flipV="1">
              <a:off x="5347" y="2578"/>
              <a:ext cx="113" cy="186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5720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263" name="Arc 53"/>
            <p:cNvSpPr>
              <a:spLocks/>
            </p:cNvSpPr>
            <p:nvPr/>
          </p:nvSpPr>
          <p:spPr bwMode="auto">
            <a:xfrm>
              <a:off x="4814" y="2048"/>
              <a:ext cx="446" cy="440"/>
            </a:xfrm>
            <a:custGeom>
              <a:avLst/>
              <a:gdLst>
                <a:gd name="T0" fmla="*/ 0 w 19209"/>
                <a:gd name="T1" fmla="*/ 0 h 21600"/>
                <a:gd name="T2" fmla="*/ 0 w 19209"/>
                <a:gd name="T3" fmla="*/ 0 h 21600"/>
                <a:gd name="T4" fmla="*/ 0 w 19209"/>
                <a:gd name="T5" fmla="*/ 0 h 21600"/>
                <a:gd name="T6" fmla="*/ 0 60000 65536"/>
                <a:gd name="T7" fmla="*/ 0 60000 65536"/>
                <a:gd name="T8" fmla="*/ 0 60000 65536"/>
                <a:gd name="T9" fmla="*/ 0 w 19209"/>
                <a:gd name="T10" fmla="*/ 0 h 21600"/>
                <a:gd name="T11" fmla="*/ 19209 w 19209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209" h="21600" fill="none" extrusionOk="0">
                  <a:moveTo>
                    <a:pt x="-1" y="0"/>
                  </a:moveTo>
                  <a:cubicBezTo>
                    <a:pt x="8093" y="0"/>
                    <a:pt x="15508" y="4524"/>
                    <a:pt x="19209" y="11722"/>
                  </a:cubicBezTo>
                </a:path>
                <a:path w="19209" h="21600" stroke="0" extrusionOk="0">
                  <a:moveTo>
                    <a:pt x="-1" y="0"/>
                  </a:moveTo>
                  <a:cubicBezTo>
                    <a:pt x="8093" y="0"/>
                    <a:pt x="15508" y="4524"/>
                    <a:pt x="19209" y="11722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254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9pPr>
            </a:lstStyle>
            <a:p>
              <a:pPr defTabSz="457200"/>
              <a:endParaRPr lang="x-none" altLang="x-none">
                <a:solidFill>
                  <a:prstClr val="black"/>
                </a:solidFill>
              </a:endParaRPr>
            </a:p>
          </p:txBody>
        </p:sp>
        <p:sp>
          <p:nvSpPr>
            <p:cNvPr id="9264" name="Rectangle 54"/>
            <p:cNvSpPr>
              <a:spLocks noChangeArrowheads="1"/>
            </p:cNvSpPr>
            <p:nvPr/>
          </p:nvSpPr>
          <p:spPr bwMode="auto">
            <a:xfrm>
              <a:off x="5171" y="2380"/>
              <a:ext cx="135" cy="197"/>
            </a:xfrm>
            <a:prstGeom prst="rect">
              <a:avLst/>
            </a:prstGeom>
            <a:noFill/>
            <a:ln w="25400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9pPr>
            </a:lstStyle>
            <a:p>
              <a:pPr defTabSz="457200"/>
              <a:endParaRPr lang="x-none" altLang="x-none">
                <a:solidFill>
                  <a:prstClr val="black"/>
                </a:solidFill>
              </a:endParaRPr>
            </a:p>
          </p:txBody>
        </p:sp>
        <p:sp>
          <p:nvSpPr>
            <p:cNvPr id="9265" name="Line 55"/>
            <p:cNvSpPr>
              <a:spLocks noChangeShapeType="1"/>
            </p:cNvSpPr>
            <p:nvPr/>
          </p:nvSpPr>
          <p:spPr bwMode="auto">
            <a:xfrm>
              <a:off x="5179" y="2402"/>
              <a:ext cx="122" cy="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5720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266" name="Line 56"/>
            <p:cNvSpPr>
              <a:spLocks noChangeShapeType="1"/>
            </p:cNvSpPr>
            <p:nvPr/>
          </p:nvSpPr>
          <p:spPr bwMode="auto">
            <a:xfrm>
              <a:off x="5178" y="2435"/>
              <a:ext cx="121" cy="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5720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267" name="Line 57"/>
            <p:cNvSpPr>
              <a:spLocks noChangeShapeType="1"/>
            </p:cNvSpPr>
            <p:nvPr/>
          </p:nvSpPr>
          <p:spPr bwMode="auto">
            <a:xfrm>
              <a:off x="5177" y="2467"/>
              <a:ext cx="121" cy="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5720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268" name="Line 58"/>
            <p:cNvSpPr>
              <a:spLocks noChangeShapeType="1"/>
            </p:cNvSpPr>
            <p:nvPr/>
          </p:nvSpPr>
          <p:spPr bwMode="auto">
            <a:xfrm>
              <a:off x="5177" y="2500"/>
              <a:ext cx="121" cy="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5720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269" name="Line 59"/>
            <p:cNvSpPr>
              <a:spLocks noChangeShapeType="1"/>
            </p:cNvSpPr>
            <p:nvPr/>
          </p:nvSpPr>
          <p:spPr bwMode="auto">
            <a:xfrm>
              <a:off x="5177" y="2528"/>
              <a:ext cx="121" cy="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5720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270" name="Line 60"/>
            <p:cNvSpPr>
              <a:spLocks noChangeShapeType="1"/>
            </p:cNvSpPr>
            <p:nvPr/>
          </p:nvSpPr>
          <p:spPr bwMode="auto">
            <a:xfrm>
              <a:off x="5177" y="2556"/>
              <a:ext cx="121" cy="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5720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271" name="Arc 61"/>
            <p:cNvSpPr>
              <a:spLocks/>
            </p:cNvSpPr>
            <p:nvPr/>
          </p:nvSpPr>
          <p:spPr bwMode="auto">
            <a:xfrm>
              <a:off x="4807" y="2378"/>
              <a:ext cx="101" cy="58"/>
            </a:xfrm>
            <a:custGeom>
              <a:avLst/>
              <a:gdLst>
                <a:gd name="T0" fmla="*/ 0 w 21600"/>
                <a:gd name="T1" fmla="*/ 0 h 26152"/>
                <a:gd name="T2" fmla="*/ 0 w 21600"/>
                <a:gd name="T3" fmla="*/ 0 h 26152"/>
                <a:gd name="T4" fmla="*/ 0 w 21600"/>
                <a:gd name="T5" fmla="*/ 0 h 26152"/>
                <a:gd name="T6" fmla="*/ 0 60000 65536"/>
                <a:gd name="T7" fmla="*/ 0 60000 65536"/>
                <a:gd name="T8" fmla="*/ 0 60000 65536"/>
                <a:gd name="T9" fmla="*/ 0 w 21600"/>
                <a:gd name="T10" fmla="*/ 0 h 26152"/>
                <a:gd name="T11" fmla="*/ 21600 w 21600"/>
                <a:gd name="T12" fmla="*/ 26152 h 2615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6152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cubicBezTo>
                    <a:pt x="21600" y="23130"/>
                    <a:pt x="21437" y="24656"/>
                    <a:pt x="21114" y="26151"/>
                  </a:cubicBezTo>
                </a:path>
                <a:path w="21600" h="26152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cubicBezTo>
                    <a:pt x="21600" y="23130"/>
                    <a:pt x="21437" y="24656"/>
                    <a:pt x="21114" y="26151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254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9pPr>
            </a:lstStyle>
            <a:p>
              <a:pPr defTabSz="457200"/>
              <a:endParaRPr lang="x-none" altLang="x-none">
                <a:solidFill>
                  <a:prstClr val="black"/>
                </a:solidFill>
              </a:endParaRPr>
            </a:p>
          </p:txBody>
        </p:sp>
        <p:sp>
          <p:nvSpPr>
            <p:cNvPr id="9272" name="Line 62"/>
            <p:cNvSpPr>
              <a:spLocks noChangeShapeType="1"/>
            </p:cNvSpPr>
            <p:nvPr/>
          </p:nvSpPr>
          <p:spPr bwMode="auto">
            <a:xfrm>
              <a:off x="5243" y="2302"/>
              <a:ext cx="66" cy="27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5720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273" name="Line 63"/>
            <p:cNvSpPr>
              <a:spLocks noChangeShapeType="1"/>
            </p:cNvSpPr>
            <p:nvPr/>
          </p:nvSpPr>
          <p:spPr bwMode="auto">
            <a:xfrm>
              <a:off x="5309" y="2329"/>
              <a:ext cx="0" cy="461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5720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274" name="Line 64"/>
            <p:cNvSpPr>
              <a:spLocks noChangeShapeType="1"/>
            </p:cNvSpPr>
            <p:nvPr/>
          </p:nvSpPr>
          <p:spPr bwMode="auto">
            <a:xfrm>
              <a:off x="5309" y="2360"/>
              <a:ext cx="332" cy="1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5720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275" name="Line 65"/>
            <p:cNvSpPr>
              <a:spLocks noChangeShapeType="1"/>
            </p:cNvSpPr>
            <p:nvPr/>
          </p:nvSpPr>
          <p:spPr bwMode="auto">
            <a:xfrm>
              <a:off x="5543" y="2578"/>
              <a:ext cx="99" cy="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5720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276" name="Line 66"/>
            <p:cNvSpPr>
              <a:spLocks noChangeShapeType="1"/>
            </p:cNvSpPr>
            <p:nvPr/>
          </p:nvSpPr>
          <p:spPr bwMode="auto">
            <a:xfrm>
              <a:off x="5222" y="2681"/>
              <a:ext cx="87" cy="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5720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277" name="Line 67"/>
            <p:cNvSpPr>
              <a:spLocks noChangeShapeType="1"/>
            </p:cNvSpPr>
            <p:nvPr/>
          </p:nvSpPr>
          <p:spPr bwMode="auto">
            <a:xfrm>
              <a:off x="5222" y="3044"/>
              <a:ext cx="37" cy="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5720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278" name="Line 68"/>
            <p:cNvSpPr>
              <a:spLocks noChangeShapeType="1"/>
            </p:cNvSpPr>
            <p:nvPr/>
          </p:nvSpPr>
          <p:spPr bwMode="auto">
            <a:xfrm flipV="1">
              <a:off x="5260" y="2915"/>
              <a:ext cx="0" cy="129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5720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279" name="Line 69"/>
            <p:cNvSpPr>
              <a:spLocks noChangeShapeType="1"/>
            </p:cNvSpPr>
            <p:nvPr/>
          </p:nvSpPr>
          <p:spPr bwMode="auto">
            <a:xfrm>
              <a:off x="5260" y="2912"/>
              <a:ext cx="319" cy="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5720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280" name="Line 70"/>
            <p:cNvSpPr>
              <a:spLocks noChangeShapeType="1"/>
            </p:cNvSpPr>
            <p:nvPr/>
          </p:nvSpPr>
          <p:spPr bwMode="auto">
            <a:xfrm>
              <a:off x="5576" y="2912"/>
              <a:ext cx="0" cy="124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5720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281" name="Line 71"/>
            <p:cNvSpPr>
              <a:spLocks noChangeShapeType="1"/>
            </p:cNvSpPr>
            <p:nvPr/>
          </p:nvSpPr>
          <p:spPr bwMode="auto">
            <a:xfrm>
              <a:off x="5579" y="3036"/>
              <a:ext cx="22" cy="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5720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282" name="Rectangle 72"/>
            <p:cNvSpPr>
              <a:spLocks noChangeArrowheads="1"/>
            </p:cNvSpPr>
            <p:nvPr/>
          </p:nvSpPr>
          <p:spPr bwMode="auto">
            <a:xfrm>
              <a:off x="5397" y="2875"/>
              <a:ext cx="48" cy="385"/>
            </a:xfrm>
            <a:prstGeom prst="rect">
              <a:avLst/>
            </a:prstGeom>
            <a:noFill/>
            <a:ln w="25400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9pPr>
            </a:lstStyle>
            <a:p>
              <a:pPr defTabSz="457200"/>
              <a:endParaRPr lang="x-none" altLang="x-none">
                <a:solidFill>
                  <a:prstClr val="black"/>
                </a:solidFill>
              </a:endParaRPr>
            </a:p>
          </p:txBody>
        </p:sp>
        <p:sp>
          <p:nvSpPr>
            <p:cNvPr id="9283" name="Line 73"/>
            <p:cNvSpPr>
              <a:spLocks noChangeShapeType="1"/>
            </p:cNvSpPr>
            <p:nvPr/>
          </p:nvSpPr>
          <p:spPr bwMode="auto">
            <a:xfrm>
              <a:off x="5128" y="3262"/>
              <a:ext cx="514" cy="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5720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284" name="Line 74"/>
            <p:cNvSpPr>
              <a:spLocks noChangeShapeType="1"/>
            </p:cNvSpPr>
            <p:nvPr/>
          </p:nvSpPr>
          <p:spPr bwMode="auto">
            <a:xfrm>
              <a:off x="1635" y="3872"/>
              <a:ext cx="3504" cy="11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5720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285" name="Text Box 75"/>
            <p:cNvSpPr txBox="1">
              <a:spLocks noChangeArrowheads="1"/>
            </p:cNvSpPr>
            <p:nvPr/>
          </p:nvSpPr>
          <p:spPr bwMode="auto">
            <a:xfrm>
              <a:off x="4202" y="3036"/>
              <a:ext cx="496" cy="3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9pPr>
            </a:lstStyle>
            <a:p>
              <a:pPr defTabSz="457200"/>
              <a:r>
                <a:rPr lang="en-US" altLang="x-none" sz="1800" b="1" dirty="0">
                  <a:solidFill>
                    <a:srgbClr val="0033CC"/>
                  </a:solidFill>
                  <a:latin typeface="Times New Roman" charset="0"/>
                </a:rPr>
                <a:t>Dark</a:t>
              </a:r>
              <a:br>
                <a:rPr lang="en-US" altLang="x-none" sz="1800" b="1" dirty="0">
                  <a:solidFill>
                    <a:srgbClr val="0033CC"/>
                  </a:solidFill>
                  <a:latin typeface="Times New Roman" charset="0"/>
                </a:rPr>
              </a:br>
              <a:r>
                <a:rPr lang="en-US" altLang="x-none" sz="1800" b="1" dirty="0">
                  <a:solidFill>
                    <a:srgbClr val="0033CC"/>
                  </a:solidFill>
                  <a:latin typeface="Times New Roman" charset="0"/>
                </a:rPr>
                <a:t>matter</a:t>
              </a:r>
              <a:endParaRPr lang="en-US" altLang="x-none" b="1" dirty="0">
                <a:solidFill>
                  <a:srgbClr val="0033CC"/>
                </a:solidFill>
                <a:latin typeface="Times New Roman" charset="0"/>
              </a:endParaRPr>
            </a:p>
          </p:txBody>
        </p:sp>
        <p:sp>
          <p:nvSpPr>
            <p:cNvPr id="9286" name="Text Box 76"/>
            <p:cNvSpPr txBox="1">
              <a:spLocks noChangeArrowheads="1"/>
            </p:cNvSpPr>
            <p:nvPr/>
          </p:nvSpPr>
          <p:spPr bwMode="auto">
            <a:xfrm>
              <a:off x="2272" y="3089"/>
              <a:ext cx="346" cy="1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9pPr>
            </a:lstStyle>
            <a:p>
              <a:pPr defTabSz="457200"/>
              <a:r>
                <a:rPr lang="en-US" altLang="x-none" sz="1600" b="1">
                  <a:solidFill>
                    <a:srgbClr val="0033CC"/>
                  </a:solidFill>
                  <a:latin typeface="Times New Roman" charset="0"/>
                </a:rPr>
                <a:t>PLD</a:t>
              </a:r>
            </a:p>
          </p:txBody>
        </p:sp>
        <p:sp>
          <p:nvSpPr>
            <p:cNvPr id="9287" name="Text Box 77"/>
            <p:cNvSpPr txBox="1">
              <a:spLocks noChangeArrowheads="1"/>
            </p:cNvSpPr>
            <p:nvPr/>
          </p:nvSpPr>
          <p:spPr bwMode="auto">
            <a:xfrm>
              <a:off x="2551" y="3062"/>
              <a:ext cx="379" cy="3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9pPr>
            </a:lstStyle>
            <a:p>
              <a:pPr defTabSz="457200"/>
              <a:r>
                <a:rPr lang="en-US" altLang="x-none" sz="1400" b="1">
                  <a:solidFill>
                    <a:srgbClr val="0033CC"/>
                  </a:solidFill>
                  <a:latin typeface="Times New Roman" charset="0"/>
                </a:rPr>
                <a:t>Micro</a:t>
              </a:r>
            </a:p>
            <a:p>
              <a:pPr defTabSz="457200"/>
              <a:r>
                <a:rPr lang="en-US" altLang="x-none" sz="1400" b="1">
                  <a:solidFill>
                    <a:srgbClr val="0033CC"/>
                  </a:solidFill>
                  <a:latin typeface="Times New Roman" charset="0"/>
                </a:rPr>
                <a:t>fab</a:t>
              </a:r>
            </a:p>
          </p:txBody>
        </p:sp>
        <p:sp>
          <p:nvSpPr>
            <p:cNvPr id="9288" name="Line 78"/>
            <p:cNvSpPr>
              <a:spLocks noChangeShapeType="1"/>
            </p:cNvSpPr>
            <p:nvPr/>
          </p:nvSpPr>
          <p:spPr bwMode="auto">
            <a:xfrm rot="5400000">
              <a:off x="2049" y="3234"/>
              <a:ext cx="471" cy="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57200"/>
              <a:endParaRPr lang="en-US">
                <a:solidFill>
                  <a:prstClr val="black"/>
                </a:solidFill>
              </a:endParaRPr>
            </a:p>
          </p:txBody>
        </p:sp>
        <p:grpSp>
          <p:nvGrpSpPr>
            <p:cNvPr id="9289" name="Group 79"/>
            <p:cNvGrpSpPr>
              <a:grpSpLocks/>
            </p:cNvGrpSpPr>
            <p:nvPr/>
          </p:nvGrpSpPr>
          <p:grpSpPr bwMode="auto">
            <a:xfrm rot="5400000">
              <a:off x="3846" y="2931"/>
              <a:ext cx="58" cy="174"/>
              <a:chOff x="5410" y="874"/>
              <a:chExt cx="102" cy="209"/>
            </a:xfrm>
          </p:grpSpPr>
          <p:sp>
            <p:nvSpPr>
              <p:cNvPr id="9327" name="Arc 80"/>
              <p:cNvSpPr>
                <a:spLocks/>
              </p:cNvSpPr>
              <p:nvPr/>
            </p:nvSpPr>
            <p:spPr bwMode="auto">
              <a:xfrm rot="5400000" flipH="1">
                <a:off x="5409" y="983"/>
                <a:ext cx="98" cy="96"/>
              </a:xfrm>
              <a:custGeom>
                <a:avLst/>
                <a:gdLst>
                  <a:gd name="T0" fmla="*/ 0 w 26401"/>
                  <a:gd name="T1" fmla="*/ 0 h 21600"/>
                  <a:gd name="T2" fmla="*/ 0 w 26401"/>
                  <a:gd name="T3" fmla="*/ 0 h 21600"/>
                  <a:gd name="T4" fmla="*/ 0 w 26401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6401"/>
                  <a:gd name="T10" fmla="*/ 0 h 21600"/>
                  <a:gd name="T11" fmla="*/ 26401 w 26401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6401" h="21600" fill="none" extrusionOk="0">
                    <a:moveTo>
                      <a:pt x="0" y="540"/>
                    </a:moveTo>
                    <a:cubicBezTo>
                      <a:pt x="1575" y="181"/>
                      <a:pt x="3185" y="-1"/>
                      <a:pt x="4801" y="0"/>
                    </a:cubicBezTo>
                    <a:cubicBezTo>
                      <a:pt x="16730" y="0"/>
                      <a:pt x="26401" y="9670"/>
                      <a:pt x="26401" y="21600"/>
                    </a:cubicBezTo>
                  </a:path>
                  <a:path w="26401" h="21600" stroke="0" extrusionOk="0">
                    <a:moveTo>
                      <a:pt x="0" y="540"/>
                    </a:moveTo>
                    <a:cubicBezTo>
                      <a:pt x="1575" y="181"/>
                      <a:pt x="3185" y="-1"/>
                      <a:pt x="4801" y="0"/>
                    </a:cubicBezTo>
                    <a:cubicBezTo>
                      <a:pt x="16730" y="0"/>
                      <a:pt x="26401" y="9670"/>
                      <a:pt x="26401" y="21600"/>
                    </a:cubicBezTo>
                    <a:lnTo>
                      <a:pt x="4801" y="21600"/>
                    </a:lnTo>
                    <a:close/>
                  </a:path>
                </a:pathLst>
              </a:cu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</a:defRPr>
                </a:lvl9pPr>
              </a:lstStyle>
              <a:p>
                <a:pPr defTabSz="457200"/>
                <a:endParaRPr lang="x-none" altLang="x-none">
                  <a:solidFill>
                    <a:prstClr val="black"/>
                  </a:solidFill>
                </a:endParaRPr>
              </a:p>
            </p:txBody>
          </p:sp>
          <p:sp>
            <p:nvSpPr>
              <p:cNvPr id="9328" name="Line 81"/>
              <p:cNvSpPr>
                <a:spLocks noChangeShapeType="1"/>
              </p:cNvSpPr>
              <p:nvPr/>
            </p:nvSpPr>
            <p:spPr bwMode="auto">
              <a:xfrm flipH="1">
                <a:off x="5410" y="1083"/>
                <a:ext cx="96" cy="0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457200"/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329" name="Line 82"/>
              <p:cNvSpPr>
                <a:spLocks noChangeShapeType="1"/>
              </p:cNvSpPr>
              <p:nvPr/>
            </p:nvSpPr>
            <p:spPr bwMode="auto">
              <a:xfrm flipH="1">
                <a:off x="5410" y="879"/>
                <a:ext cx="96" cy="0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457200"/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330" name="Arc 83"/>
              <p:cNvSpPr>
                <a:spLocks/>
              </p:cNvSpPr>
              <p:nvPr/>
            </p:nvSpPr>
            <p:spPr bwMode="auto">
              <a:xfrm rot="-5400000" flipH="1" flipV="1">
                <a:off x="5415" y="875"/>
                <a:ext cx="98" cy="96"/>
              </a:xfrm>
              <a:custGeom>
                <a:avLst/>
                <a:gdLst>
                  <a:gd name="T0" fmla="*/ 0 w 26401"/>
                  <a:gd name="T1" fmla="*/ 0 h 21600"/>
                  <a:gd name="T2" fmla="*/ 0 w 26401"/>
                  <a:gd name="T3" fmla="*/ 0 h 21600"/>
                  <a:gd name="T4" fmla="*/ 0 w 26401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6401"/>
                  <a:gd name="T10" fmla="*/ 0 h 21600"/>
                  <a:gd name="T11" fmla="*/ 26401 w 26401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6401" h="21600" fill="none" extrusionOk="0">
                    <a:moveTo>
                      <a:pt x="0" y="540"/>
                    </a:moveTo>
                    <a:cubicBezTo>
                      <a:pt x="1575" y="181"/>
                      <a:pt x="3185" y="-1"/>
                      <a:pt x="4801" y="0"/>
                    </a:cubicBezTo>
                    <a:cubicBezTo>
                      <a:pt x="16730" y="0"/>
                      <a:pt x="26401" y="9670"/>
                      <a:pt x="26401" y="21600"/>
                    </a:cubicBezTo>
                  </a:path>
                  <a:path w="26401" h="21600" stroke="0" extrusionOk="0">
                    <a:moveTo>
                      <a:pt x="0" y="540"/>
                    </a:moveTo>
                    <a:cubicBezTo>
                      <a:pt x="1575" y="181"/>
                      <a:pt x="3185" y="-1"/>
                      <a:pt x="4801" y="0"/>
                    </a:cubicBezTo>
                    <a:cubicBezTo>
                      <a:pt x="16730" y="0"/>
                      <a:pt x="26401" y="9670"/>
                      <a:pt x="26401" y="21600"/>
                    </a:cubicBezTo>
                    <a:lnTo>
                      <a:pt x="4801" y="21600"/>
                    </a:lnTo>
                    <a:close/>
                  </a:path>
                </a:pathLst>
              </a:cu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</a:defRPr>
                </a:lvl9pPr>
              </a:lstStyle>
              <a:p>
                <a:pPr defTabSz="457200"/>
                <a:endParaRPr lang="x-none" altLang="x-none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9290" name="Group 84"/>
            <p:cNvGrpSpPr>
              <a:grpSpLocks/>
            </p:cNvGrpSpPr>
            <p:nvPr/>
          </p:nvGrpSpPr>
          <p:grpSpPr bwMode="auto">
            <a:xfrm>
              <a:off x="2977" y="2988"/>
              <a:ext cx="174" cy="59"/>
              <a:chOff x="2754" y="1948"/>
              <a:chExt cx="174" cy="59"/>
            </a:xfrm>
          </p:grpSpPr>
          <p:sp>
            <p:nvSpPr>
              <p:cNvPr id="9323" name="Arc 85"/>
              <p:cNvSpPr>
                <a:spLocks/>
              </p:cNvSpPr>
              <p:nvPr/>
            </p:nvSpPr>
            <p:spPr bwMode="auto">
              <a:xfrm rot="10800000" flipH="1">
                <a:off x="2756" y="1948"/>
                <a:ext cx="82" cy="56"/>
              </a:xfrm>
              <a:custGeom>
                <a:avLst/>
                <a:gdLst>
                  <a:gd name="T0" fmla="*/ 0 w 26401"/>
                  <a:gd name="T1" fmla="*/ 0 h 21600"/>
                  <a:gd name="T2" fmla="*/ 0 w 26401"/>
                  <a:gd name="T3" fmla="*/ 0 h 21600"/>
                  <a:gd name="T4" fmla="*/ 0 w 26401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6401"/>
                  <a:gd name="T10" fmla="*/ 0 h 21600"/>
                  <a:gd name="T11" fmla="*/ 26401 w 26401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6401" h="21600" fill="none" extrusionOk="0">
                    <a:moveTo>
                      <a:pt x="0" y="540"/>
                    </a:moveTo>
                    <a:cubicBezTo>
                      <a:pt x="1575" y="181"/>
                      <a:pt x="3185" y="-1"/>
                      <a:pt x="4801" y="0"/>
                    </a:cubicBezTo>
                    <a:cubicBezTo>
                      <a:pt x="16730" y="0"/>
                      <a:pt x="26401" y="9670"/>
                      <a:pt x="26401" y="21600"/>
                    </a:cubicBezTo>
                  </a:path>
                  <a:path w="26401" h="21600" stroke="0" extrusionOk="0">
                    <a:moveTo>
                      <a:pt x="0" y="540"/>
                    </a:moveTo>
                    <a:cubicBezTo>
                      <a:pt x="1575" y="181"/>
                      <a:pt x="3185" y="-1"/>
                      <a:pt x="4801" y="0"/>
                    </a:cubicBezTo>
                    <a:cubicBezTo>
                      <a:pt x="16730" y="0"/>
                      <a:pt x="26401" y="9670"/>
                      <a:pt x="26401" y="21600"/>
                    </a:cubicBezTo>
                    <a:lnTo>
                      <a:pt x="4801" y="21600"/>
                    </a:lnTo>
                    <a:close/>
                  </a:path>
                </a:pathLst>
              </a:cu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</a:defRPr>
                </a:lvl9pPr>
              </a:lstStyle>
              <a:p>
                <a:pPr defTabSz="457200"/>
                <a:endParaRPr lang="x-none" altLang="x-none">
                  <a:solidFill>
                    <a:prstClr val="black"/>
                  </a:solidFill>
                </a:endParaRPr>
              </a:p>
            </p:txBody>
          </p:sp>
          <p:sp>
            <p:nvSpPr>
              <p:cNvPr id="9324" name="Line 86"/>
              <p:cNvSpPr>
                <a:spLocks noChangeShapeType="1"/>
              </p:cNvSpPr>
              <p:nvPr/>
            </p:nvSpPr>
            <p:spPr bwMode="auto">
              <a:xfrm rot="5400000" flipH="1">
                <a:off x="2726" y="1976"/>
                <a:ext cx="56" cy="0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457200"/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325" name="Line 87"/>
              <p:cNvSpPr>
                <a:spLocks noChangeShapeType="1"/>
              </p:cNvSpPr>
              <p:nvPr/>
            </p:nvSpPr>
            <p:spPr bwMode="auto">
              <a:xfrm rot="5400000" flipH="1">
                <a:off x="2896" y="1976"/>
                <a:ext cx="56" cy="0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457200"/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326" name="Arc 88"/>
              <p:cNvSpPr>
                <a:spLocks/>
              </p:cNvSpPr>
              <p:nvPr/>
            </p:nvSpPr>
            <p:spPr bwMode="auto">
              <a:xfrm flipH="1" flipV="1">
                <a:off x="2846" y="1951"/>
                <a:ext cx="82" cy="56"/>
              </a:xfrm>
              <a:custGeom>
                <a:avLst/>
                <a:gdLst>
                  <a:gd name="T0" fmla="*/ 0 w 26401"/>
                  <a:gd name="T1" fmla="*/ 0 h 21600"/>
                  <a:gd name="T2" fmla="*/ 0 w 26401"/>
                  <a:gd name="T3" fmla="*/ 0 h 21600"/>
                  <a:gd name="T4" fmla="*/ 0 w 26401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6401"/>
                  <a:gd name="T10" fmla="*/ 0 h 21600"/>
                  <a:gd name="T11" fmla="*/ 26401 w 26401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6401" h="21600" fill="none" extrusionOk="0">
                    <a:moveTo>
                      <a:pt x="0" y="540"/>
                    </a:moveTo>
                    <a:cubicBezTo>
                      <a:pt x="1575" y="181"/>
                      <a:pt x="3185" y="-1"/>
                      <a:pt x="4801" y="0"/>
                    </a:cubicBezTo>
                    <a:cubicBezTo>
                      <a:pt x="16730" y="0"/>
                      <a:pt x="26401" y="9670"/>
                      <a:pt x="26401" y="21600"/>
                    </a:cubicBezTo>
                  </a:path>
                  <a:path w="26401" h="21600" stroke="0" extrusionOk="0">
                    <a:moveTo>
                      <a:pt x="0" y="540"/>
                    </a:moveTo>
                    <a:cubicBezTo>
                      <a:pt x="1575" y="181"/>
                      <a:pt x="3185" y="-1"/>
                      <a:pt x="4801" y="0"/>
                    </a:cubicBezTo>
                    <a:cubicBezTo>
                      <a:pt x="16730" y="0"/>
                      <a:pt x="26401" y="9670"/>
                      <a:pt x="26401" y="21600"/>
                    </a:cubicBezTo>
                    <a:lnTo>
                      <a:pt x="4801" y="21600"/>
                    </a:lnTo>
                    <a:close/>
                  </a:path>
                </a:pathLst>
              </a:cu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</a:defRPr>
                </a:lvl9pPr>
              </a:lstStyle>
              <a:p>
                <a:pPr defTabSz="457200"/>
                <a:endParaRPr lang="x-none" altLang="x-none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9291" name="Text Box 89"/>
            <p:cNvSpPr txBox="1">
              <a:spLocks noChangeArrowheads="1"/>
            </p:cNvSpPr>
            <p:nvPr/>
          </p:nvSpPr>
          <p:spPr bwMode="auto">
            <a:xfrm>
              <a:off x="3207" y="3064"/>
              <a:ext cx="334" cy="3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9pPr>
            </a:lstStyle>
            <a:p>
              <a:pPr defTabSz="457200"/>
              <a:r>
                <a:rPr lang="en-US" altLang="x-none" sz="1600" b="1">
                  <a:solidFill>
                    <a:srgbClr val="0033CC"/>
                  </a:solidFill>
                  <a:latin typeface="Times New Roman" charset="0"/>
                </a:rPr>
                <a:t>THz</a:t>
              </a:r>
            </a:p>
            <a:p>
              <a:pPr defTabSz="457200"/>
              <a:r>
                <a:rPr lang="en-US" altLang="x-none" sz="1600" b="1">
                  <a:solidFill>
                    <a:srgbClr val="0033CC"/>
                  </a:solidFill>
                  <a:latin typeface="Times New Roman" charset="0"/>
                </a:rPr>
                <a:t>Lab</a:t>
              </a:r>
            </a:p>
          </p:txBody>
        </p:sp>
        <p:grpSp>
          <p:nvGrpSpPr>
            <p:cNvPr id="9292" name="Group 90"/>
            <p:cNvGrpSpPr>
              <a:grpSpLocks/>
            </p:cNvGrpSpPr>
            <p:nvPr/>
          </p:nvGrpSpPr>
          <p:grpSpPr bwMode="auto">
            <a:xfrm rot="5400000">
              <a:off x="2742" y="2930"/>
              <a:ext cx="58" cy="175"/>
              <a:chOff x="5410" y="874"/>
              <a:chExt cx="102" cy="209"/>
            </a:xfrm>
          </p:grpSpPr>
          <p:sp>
            <p:nvSpPr>
              <p:cNvPr id="9319" name="Arc 91"/>
              <p:cNvSpPr>
                <a:spLocks/>
              </p:cNvSpPr>
              <p:nvPr/>
            </p:nvSpPr>
            <p:spPr bwMode="auto">
              <a:xfrm rot="5400000" flipH="1">
                <a:off x="5409" y="983"/>
                <a:ext cx="98" cy="96"/>
              </a:xfrm>
              <a:custGeom>
                <a:avLst/>
                <a:gdLst>
                  <a:gd name="T0" fmla="*/ 0 w 26401"/>
                  <a:gd name="T1" fmla="*/ 0 h 21600"/>
                  <a:gd name="T2" fmla="*/ 0 w 26401"/>
                  <a:gd name="T3" fmla="*/ 0 h 21600"/>
                  <a:gd name="T4" fmla="*/ 0 w 26401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6401"/>
                  <a:gd name="T10" fmla="*/ 0 h 21600"/>
                  <a:gd name="T11" fmla="*/ 26401 w 26401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6401" h="21600" fill="none" extrusionOk="0">
                    <a:moveTo>
                      <a:pt x="0" y="540"/>
                    </a:moveTo>
                    <a:cubicBezTo>
                      <a:pt x="1575" y="181"/>
                      <a:pt x="3185" y="-1"/>
                      <a:pt x="4801" y="0"/>
                    </a:cubicBezTo>
                    <a:cubicBezTo>
                      <a:pt x="16730" y="0"/>
                      <a:pt x="26401" y="9670"/>
                      <a:pt x="26401" y="21600"/>
                    </a:cubicBezTo>
                  </a:path>
                  <a:path w="26401" h="21600" stroke="0" extrusionOk="0">
                    <a:moveTo>
                      <a:pt x="0" y="540"/>
                    </a:moveTo>
                    <a:cubicBezTo>
                      <a:pt x="1575" y="181"/>
                      <a:pt x="3185" y="-1"/>
                      <a:pt x="4801" y="0"/>
                    </a:cubicBezTo>
                    <a:cubicBezTo>
                      <a:pt x="16730" y="0"/>
                      <a:pt x="26401" y="9670"/>
                      <a:pt x="26401" y="21600"/>
                    </a:cubicBezTo>
                    <a:lnTo>
                      <a:pt x="4801" y="21600"/>
                    </a:lnTo>
                    <a:close/>
                  </a:path>
                </a:pathLst>
              </a:cu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</a:defRPr>
                </a:lvl9pPr>
              </a:lstStyle>
              <a:p>
                <a:pPr defTabSz="457200"/>
                <a:endParaRPr lang="x-none" altLang="x-none">
                  <a:solidFill>
                    <a:prstClr val="black"/>
                  </a:solidFill>
                </a:endParaRPr>
              </a:p>
            </p:txBody>
          </p:sp>
          <p:sp>
            <p:nvSpPr>
              <p:cNvPr id="9320" name="Line 92"/>
              <p:cNvSpPr>
                <a:spLocks noChangeShapeType="1"/>
              </p:cNvSpPr>
              <p:nvPr/>
            </p:nvSpPr>
            <p:spPr bwMode="auto">
              <a:xfrm flipH="1">
                <a:off x="5410" y="1083"/>
                <a:ext cx="96" cy="0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457200"/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321" name="Line 93"/>
              <p:cNvSpPr>
                <a:spLocks noChangeShapeType="1"/>
              </p:cNvSpPr>
              <p:nvPr/>
            </p:nvSpPr>
            <p:spPr bwMode="auto">
              <a:xfrm flipH="1">
                <a:off x="5410" y="879"/>
                <a:ext cx="96" cy="0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457200"/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322" name="Arc 94"/>
              <p:cNvSpPr>
                <a:spLocks/>
              </p:cNvSpPr>
              <p:nvPr/>
            </p:nvSpPr>
            <p:spPr bwMode="auto">
              <a:xfrm rot="-5400000" flipH="1" flipV="1">
                <a:off x="5415" y="875"/>
                <a:ext cx="98" cy="96"/>
              </a:xfrm>
              <a:custGeom>
                <a:avLst/>
                <a:gdLst>
                  <a:gd name="T0" fmla="*/ 0 w 26401"/>
                  <a:gd name="T1" fmla="*/ 0 h 21600"/>
                  <a:gd name="T2" fmla="*/ 0 w 26401"/>
                  <a:gd name="T3" fmla="*/ 0 h 21600"/>
                  <a:gd name="T4" fmla="*/ 0 w 26401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6401"/>
                  <a:gd name="T10" fmla="*/ 0 h 21600"/>
                  <a:gd name="T11" fmla="*/ 26401 w 26401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6401" h="21600" fill="none" extrusionOk="0">
                    <a:moveTo>
                      <a:pt x="0" y="540"/>
                    </a:moveTo>
                    <a:cubicBezTo>
                      <a:pt x="1575" y="181"/>
                      <a:pt x="3185" y="-1"/>
                      <a:pt x="4801" y="0"/>
                    </a:cubicBezTo>
                    <a:cubicBezTo>
                      <a:pt x="16730" y="0"/>
                      <a:pt x="26401" y="9670"/>
                      <a:pt x="26401" y="21600"/>
                    </a:cubicBezTo>
                  </a:path>
                  <a:path w="26401" h="21600" stroke="0" extrusionOk="0">
                    <a:moveTo>
                      <a:pt x="0" y="540"/>
                    </a:moveTo>
                    <a:cubicBezTo>
                      <a:pt x="1575" y="181"/>
                      <a:pt x="3185" y="-1"/>
                      <a:pt x="4801" y="0"/>
                    </a:cubicBezTo>
                    <a:cubicBezTo>
                      <a:pt x="16730" y="0"/>
                      <a:pt x="26401" y="9670"/>
                      <a:pt x="26401" y="21600"/>
                    </a:cubicBezTo>
                    <a:lnTo>
                      <a:pt x="4801" y="21600"/>
                    </a:lnTo>
                    <a:close/>
                  </a:path>
                </a:pathLst>
              </a:cu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</a:defRPr>
                </a:lvl9pPr>
              </a:lstStyle>
              <a:p>
                <a:pPr defTabSz="457200"/>
                <a:endParaRPr lang="x-none" altLang="x-none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9293" name="Group 95"/>
            <p:cNvGrpSpPr>
              <a:grpSpLocks/>
            </p:cNvGrpSpPr>
            <p:nvPr/>
          </p:nvGrpSpPr>
          <p:grpSpPr bwMode="auto">
            <a:xfrm rot="5400000">
              <a:off x="2417" y="2930"/>
              <a:ext cx="58" cy="175"/>
              <a:chOff x="5410" y="874"/>
              <a:chExt cx="102" cy="209"/>
            </a:xfrm>
          </p:grpSpPr>
          <p:sp>
            <p:nvSpPr>
              <p:cNvPr id="9315" name="Arc 96"/>
              <p:cNvSpPr>
                <a:spLocks/>
              </p:cNvSpPr>
              <p:nvPr/>
            </p:nvSpPr>
            <p:spPr bwMode="auto">
              <a:xfrm rot="5400000" flipH="1">
                <a:off x="5409" y="983"/>
                <a:ext cx="98" cy="96"/>
              </a:xfrm>
              <a:custGeom>
                <a:avLst/>
                <a:gdLst>
                  <a:gd name="T0" fmla="*/ 0 w 26401"/>
                  <a:gd name="T1" fmla="*/ 0 h 21600"/>
                  <a:gd name="T2" fmla="*/ 0 w 26401"/>
                  <a:gd name="T3" fmla="*/ 0 h 21600"/>
                  <a:gd name="T4" fmla="*/ 0 w 26401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6401"/>
                  <a:gd name="T10" fmla="*/ 0 h 21600"/>
                  <a:gd name="T11" fmla="*/ 26401 w 26401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6401" h="21600" fill="none" extrusionOk="0">
                    <a:moveTo>
                      <a:pt x="0" y="540"/>
                    </a:moveTo>
                    <a:cubicBezTo>
                      <a:pt x="1575" y="181"/>
                      <a:pt x="3185" y="-1"/>
                      <a:pt x="4801" y="0"/>
                    </a:cubicBezTo>
                    <a:cubicBezTo>
                      <a:pt x="16730" y="0"/>
                      <a:pt x="26401" y="9670"/>
                      <a:pt x="26401" y="21600"/>
                    </a:cubicBezTo>
                  </a:path>
                  <a:path w="26401" h="21600" stroke="0" extrusionOk="0">
                    <a:moveTo>
                      <a:pt x="0" y="540"/>
                    </a:moveTo>
                    <a:cubicBezTo>
                      <a:pt x="1575" y="181"/>
                      <a:pt x="3185" y="-1"/>
                      <a:pt x="4801" y="0"/>
                    </a:cubicBezTo>
                    <a:cubicBezTo>
                      <a:pt x="16730" y="0"/>
                      <a:pt x="26401" y="9670"/>
                      <a:pt x="26401" y="21600"/>
                    </a:cubicBezTo>
                    <a:lnTo>
                      <a:pt x="4801" y="21600"/>
                    </a:lnTo>
                    <a:close/>
                  </a:path>
                </a:pathLst>
              </a:cu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</a:defRPr>
                </a:lvl9pPr>
              </a:lstStyle>
              <a:p>
                <a:pPr defTabSz="457200"/>
                <a:endParaRPr lang="x-none" altLang="x-none">
                  <a:solidFill>
                    <a:prstClr val="black"/>
                  </a:solidFill>
                </a:endParaRPr>
              </a:p>
            </p:txBody>
          </p:sp>
          <p:sp>
            <p:nvSpPr>
              <p:cNvPr id="9316" name="Line 97"/>
              <p:cNvSpPr>
                <a:spLocks noChangeShapeType="1"/>
              </p:cNvSpPr>
              <p:nvPr/>
            </p:nvSpPr>
            <p:spPr bwMode="auto">
              <a:xfrm flipH="1">
                <a:off x="5410" y="1083"/>
                <a:ext cx="96" cy="0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457200"/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317" name="Line 98"/>
              <p:cNvSpPr>
                <a:spLocks noChangeShapeType="1"/>
              </p:cNvSpPr>
              <p:nvPr/>
            </p:nvSpPr>
            <p:spPr bwMode="auto">
              <a:xfrm flipH="1">
                <a:off x="5410" y="879"/>
                <a:ext cx="96" cy="0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457200"/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318" name="Arc 99"/>
              <p:cNvSpPr>
                <a:spLocks/>
              </p:cNvSpPr>
              <p:nvPr/>
            </p:nvSpPr>
            <p:spPr bwMode="auto">
              <a:xfrm rot="-5400000" flipH="1" flipV="1">
                <a:off x="5415" y="875"/>
                <a:ext cx="98" cy="96"/>
              </a:xfrm>
              <a:custGeom>
                <a:avLst/>
                <a:gdLst>
                  <a:gd name="T0" fmla="*/ 0 w 26401"/>
                  <a:gd name="T1" fmla="*/ 0 h 21600"/>
                  <a:gd name="T2" fmla="*/ 0 w 26401"/>
                  <a:gd name="T3" fmla="*/ 0 h 21600"/>
                  <a:gd name="T4" fmla="*/ 0 w 26401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6401"/>
                  <a:gd name="T10" fmla="*/ 0 h 21600"/>
                  <a:gd name="T11" fmla="*/ 26401 w 26401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6401" h="21600" fill="none" extrusionOk="0">
                    <a:moveTo>
                      <a:pt x="0" y="540"/>
                    </a:moveTo>
                    <a:cubicBezTo>
                      <a:pt x="1575" y="181"/>
                      <a:pt x="3185" y="-1"/>
                      <a:pt x="4801" y="0"/>
                    </a:cubicBezTo>
                    <a:cubicBezTo>
                      <a:pt x="16730" y="0"/>
                      <a:pt x="26401" y="9670"/>
                      <a:pt x="26401" y="21600"/>
                    </a:cubicBezTo>
                  </a:path>
                  <a:path w="26401" h="21600" stroke="0" extrusionOk="0">
                    <a:moveTo>
                      <a:pt x="0" y="540"/>
                    </a:moveTo>
                    <a:cubicBezTo>
                      <a:pt x="1575" y="181"/>
                      <a:pt x="3185" y="-1"/>
                      <a:pt x="4801" y="0"/>
                    </a:cubicBezTo>
                    <a:cubicBezTo>
                      <a:pt x="16730" y="0"/>
                      <a:pt x="26401" y="9670"/>
                      <a:pt x="26401" y="21600"/>
                    </a:cubicBezTo>
                    <a:lnTo>
                      <a:pt x="4801" y="21600"/>
                    </a:lnTo>
                    <a:close/>
                  </a:path>
                </a:pathLst>
              </a:cu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</a:defRPr>
                </a:lvl9pPr>
              </a:lstStyle>
              <a:p>
                <a:pPr defTabSz="457200"/>
                <a:endParaRPr lang="x-none" altLang="x-none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9294" name="Text Box 100"/>
            <p:cNvSpPr txBox="1">
              <a:spLocks noChangeArrowheads="1"/>
            </p:cNvSpPr>
            <p:nvPr/>
          </p:nvSpPr>
          <p:spPr bwMode="auto">
            <a:xfrm>
              <a:off x="1932" y="3056"/>
              <a:ext cx="364" cy="3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9pPr>
            </a:lstStyle>
            <a:p>
              <a:pPr defTabSz="457200"/>
              <a:r>
                <a:rPr lang="en-US" altLang="x-none" sz="1400" b="1" dirty="0">
                  <a:solidFill>
                    <a:srgbClr val="0033CC"/>
                  </a:solidFill>
                  <a:latin typeface="Times New Roman" charset="0"/>
                </a:rPr>
                <a:t>Laser</a:t>
              </a:r>
              <a:br>
                <a:rPr lang="en-US" altLang="x-none" sz="1400" b="1" dirty="0">
                  <a:solidFill>
                    <a:srgbClr val="0033CC"/>
                  </a:solidFill>
                  <a:latin typeface="Times New Roman" charset="0"/>
                </a:rPr>
              </a:br>
              <a:r>
                <a:rPr lang="en-US" altLang="x-none" sz="1400" b="1" dirty="0">
                  <a:solidFill>
                    <a:srgbClr val="0033CC"/>
                  </a:solidFill>
                  <a:latin typeface="Times New Roman" charset="0"/>
                </a:rPr>
                <a:t>Dev.</a:t>
              </a:r>
            </a:p>
          </p:txBody>
        </p:sp>
        <p:grpSp>
          <p:nvGrpSpPr>
            <p:cNvPr id="9295" name="Group 101"/>
            <p:cNvGrpSpPr>
              <a:grpSpLocks/>
            </p:cNvGrpSpPr>
            <p:nvPr/>
          </p:nvGrpSpPr>
          <p:grpSpPr bwMode="auto">
            <a:xfrm rot="5400000">
              <a:off x="2111" y="2932"/>
              <a:ext cx="58" cy="174"/>
              <a:chOff x="5410" y="874"/>
              <a:chExt cx="102" cy="209"/>
            </a:xfrm>
          </p:grpSpPr>
          <p:sp>
            <p:nvSpPr>
              <p:cNvPr id="9311" name="Arc 102"/>
              <p:cNvSpPr>
                <a:spLocks/>
              </p:cNvSpPr>
              <p:nvPr/>
            </p:nvSpPr>
            <p:spPr bwMode="auto">
              <a:xfrm rot="5400000" flipH="1">
                <a:off x="5409" y="983"/>
                <a:ext cx="98" cy="96"/>
              </a:xfrm>
              <a:custGeom>
                <a:avLst/>
                <a:gdLst>
                  <a:gd name="T0" fmla="*/ 0 w 26401"/>
                  <a:gd name="T1" fmla="*/ 0 h 21600"/>
                  <a:gd name="T2" fmla="*/ 0 w 26401"/>
                  <a:gd name="T3" fmla="*/ 0 h 21600"/>
                  <a:gd name="T4" fmla="*/ 0 w 26401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6401"/>
                  <a:gd name="T10" fmla="*/ 0 h 21600"/>
                  <a:gd name="T11" fmla="*/ 26401 w 26401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6401" h="21600" fill="none" extrusionOk="0">
                    <a:moveTo>
                      <a:pt x="0" y="540"/>
                    </a:moveTo>
                    <a:cubicBezTo>
                      <a:pt x="1575" y="181"/>
                      <a:pt x="3185" y="-1"/>
                      <a:pt x="4801" y="0"/>
                    </a:cubicBezTo>
                    <a:cubicBezTo>
                      <a:pt x="16730" y="0"/>
                      <a:pt x="26401" y="9670"/>
                      <a:pt x="26401" y="21600"/>
                    </a:cubicBezTo>
                  </a:path>
                  <a:path w="26401" h="21600" stroke="0" extrusionOk="0">
                    <a:moveTo>
                      <a:pt x="0" y="540"/>
                    </a:moveTo>
                    <a:cubicBezTo>
                      <a:pt x="1575" y="181"/>
                      <a:pt x="3185" y="-1"/>
                      <a:pt x="4801" y="0"/>
                    </a:cubicBezTo>
                    <a:cubicBezTo>
                      <a:pt x="16730" y="0"/>
                      <a:pt x="26401" y="9670"/>
                      <a:pt x="26401" y="21600"/>
                    </a:cubicBezTo>
                    <a:lnTo>
                      <a:pt x="4801" y="21600"/>
                    </a:lnTo>
                    <a:close/>
                  </a:path>
                </a:pathLst>
              </a:cu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</a:defRPr>
                </a:lvl9pPr>
              </a:lstStyle>
              <a:p>
                <a:pPr defTabSz="457200"/>
                <a:endParaRPr lang="x-none" altLang="x-none">
                  <a:solidFill>
                    <a:prstClr val="black"/>
                  </a:solidFill>
                </a:endParaRPr>
              </a:p>
            </p:txBody>
          </p:sp>
          <p:sp>
            <p:nvSpPr>
              <p:cNvPr id="9312" name="Line 103"/>
              <p:cNvSpPr>
                <a:spLocks noChangeShapeType="1"/>
              </p:cNvSpPr>
              <p:nvPr/>
            </p:nvSpPr>
            <p:spPr bwMode="auto">
              <a:xfrm flipH="1">
                <a:off x="5410" y="1083"/>
                <a:ext cx="96" cy="0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457200"/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313" name="Line 104"/>
              <p:cNvSpPr>
                <a:spLocks noChangeShapeType="1"/>
              </p:cNvSpPr>
              <p:nvPr/>
            </p:nvSpPr>
            <p:spPr bwMode="auto">
              <a:xfrm flipH="1">
                <a:off x="5410" y="879"/>
                <a:ext cx="96" cy="0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457200"/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314" name="Arc 105"/>
              <p:cNvSpPr>
                <a:spLocks/>
              </p:cNvSpPr>
              <p:nvPr/>
            </p:nvSpPr>
            <p:spPr bwMode="auto">
              <a:xfrm rot="-5400000" flipH="1" flipV="1">
                <a:off x="5415" y="875"/>
                <a:ext cx="98" cy="96"/>
              </a:xfrm>
              <a:custGeom>
                <a:avLst/>
                <a:gdLst>
                  <a:gd name="T0" fmla="*/ 0 w 26401"/>
                  <a:gd name="T1" fmla="*/ 0 h 21600"/>
                  <a:gd name="T2" fmla="*/ 0 w 26401"/>
                  <a:gd name="T3" fmla="*/ 0 h 21600"/>
                  <a:gd name="T4" fmla="*/ 0 w 26401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6401"/>
                  <a:gd name="T10" fmla="*/ 0 h 21600"/>
                  <a:gd name="T11" fmla="*/ 26401 w 26401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6401" h="21600" fill="none" extrusionOk="0">
                    <a:moveTo>
                      <a:pt x="0" y="540"/>
                    </a:moveTo>
                    <a:cubicBezTo>
                      <a:pt x="1575" y="181"/>
                      <a:pt x="3185" y="-1"/>
                      <a:pt x="4801" y="0"/>
                    </a:cubicBezTo>
                    <a:cubicBezTo>
                      <a:pt x="16730" y="0"/>
                      <a:pt x="26401" y="9670"/>
                      <a:pt x="26401" y="21600"/>
                    </a:cubicBezTo>
                  </a:path>
                  <a:path w="26401" h="21600" stroke="0" extrusionOk="0">
                    <a:moveTo>
                      <a:pt x="0" y="540"/>
                    </a:moveTo>
                    <a:cubicBezTo>
                      <a:pt x="1575" y="181"/>
                      <a:pt x="3185" y="-1"/>
                      <a:pt x="4801" y="0"/>
                    </a:cubicBezTo>
                    <a:cubicBezTo>
                      <a:pt x="16730" y="0"/>
                      <a:pt x="26401" y="9670"/>
                      <a:pt x="26401" y="21600"/>
                    </a:cubicBezTo>
                    <a:lnTo>
                      <a:pt x="4801" y="21600"/>
                    </a:lnTo>
                    <a:close/>
                  </a:path>
                </a:pathLst>
              </a:cu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</a:defRPr>
                </a:lvl9pPr>
              </a:lstStyle>
              <a:p>
                <a:pPr defTabSz="457200"/>
                <a:endParaRPr lang="x-none" altLang="x-none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9296" name="Line 106"/>
            <p:cNvSpPr>
              <a:spLocks noChangeShapeType="1"/>
            </p:cNvSpPr>
            <p:nvPr/>
          </p:nvSpPr>
          <p:spPr bwMode="auto">
            <a:xfrm flipV="1">
              <a:off x="1271" y="3869"/>
              <a:ext cx="470" cy="4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5720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297" name="Line 107"/>
            <p:cNvSpPr>
              <a:spLocks noChangeShapeType="1"/>
            </p:cNvSpPr>
            <p:nvPr/>
          </p:nvSpPr>
          <p:spPr bwMode="auto">
            <a:xfrm rot="16200000" flipH="1">
              <a:off x="1459" y="3672"/>
              <a:ext cx="409" cy="1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5720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298" name="Line 108"/>
            <p:cNvSpPr>
              <a:spLocks noChangeShapeType="1"/>
            </p:cNvSpPr>
            <p:nvPr/>
          </p:nvSpPr>
          <p:spPr bwMode="auto">
            <a:xfrm rot="16200000" flipH="1">
              <a:off x="4922" y="3671"/>
              <a:ext cx="412" cy="1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5720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299" name="Text Box 109"/>
            <p:cNvSpPr txBox="1">
              <a:spLocks noChangeArrowheads="1"/>
            </p:cNvSpPr>
            <p:nvPr/>
          </p:nvSpPr>
          <p:spPr bwMode="auto">
            <a:xfrm>
              <a:off x="2837" y="3054"/>
              <a:ext cx="373" cy="3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9pPr>
            </a:lstStyle>
            <a:p>
              <a:pPr defTabSz="457200"/>
              <a:r>
                <a:rPr lang="en-US" altLang="x-none" sz="1600" b="1" dirty="0">
                  <a:solidFill>
                    <a:srgbClr val="0033CC"/>
                  </a:solidFill>
                  <a:latin typeface="Times New Roman" charset="0"/>
                </a:rPr>
                <a:t>XHV</a:t>
              </a:r>
              <a:br>
                <a:rPr lang="en-US" altLang="x-none" sz="1600" b="1" dirty="0">
                  <a:solidFill>
                    <a:srgbClr val="0033CC"/>
                  </a:solidFill>
                  <a:latin typeface="Times New Roman" charset="0"/>
                </a:rPr>
              </a:br>
              <a:r>
                <a:rPr lang="en-US" altLang="x-none" sz="1600" b="1" dirty="0">
                  <a:solidFill>
                    <a:srgbClr val="0033CC"/>
                  </a:solidFill>
                  <a:latin typeface="Times New Roman" charset="0"/>
                </a:rPr>
                <a:t>Lab</a:t>
              </a:r>
              <a:endParaRPr lang="en-US" altLang="x-none" sz="1800" b="1" dirty="0">
                <a:solidFill>
                  <a:srgbClr val="0033CC"/>
                </a:solidFill>
                <a:latin typeface="Times New Roman" charset="0"/>
              </a:endParaRPr>
            </a:p>
          </p:txBody>
        </p:sp>
        <p:sp>
          <p:nvSpPr>
            <p:cNvPr id="9300" name="Line 110"/>
            <p:cNvSpPr>
              <a:spLocks noChangeShapeType="1"/>
            </p:cNvSpPr>
            <p:nvPr/>
          </p:nvSpPr>
          <p:spPr bwMode="auto">
            <a:xfrm rot="5400000">
              <a:off x="3065" y="3134"/>
              <a:ext cx="299" cy="2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5720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301" name="Arc 111"/>
            <p:cNvSpPr>
              <a:spLocks/>
            </p:cNvSpPr>
            <p:nvPr/>
          </p:nvSpPr>
          <p:spPr bwMode="auto">
            <a:xfrm rot="-5400000" flipH="1" flipV="1">
              <a:off x="3164" y="3303"/>
              <a:ext cx="66" cy="34"/>
            </a:xfrm>
            <a:custGeom>
              <a:avLst/>
              <a:gdLst>
                <a:gd name="T0" fmla="*/ 0 w 26401"/>
                <a:gd name="T1" fmla="*/ 0 h 21600"/>
                <a:gd name="T2" fmla="*/ 0 w 26401"/>
                <a:gd name="T3" fmla="*/ 0 h 21600"/>
                <a:gd name="T4" fmla="*/ 0 w 26401"/>
                <a:gd name="T5" fmla="*/ 0 h 21600"/>
                <a:gd name="T6" fmla="*/ 0 60000 65536"/>
                <a:gd name="T7" fmla="*/ 0 60000 65536"/>
                <a:gd name="T8" fmla="*/ 0 60000 65536"/>
                <a:gd name="T9" fmla="*/ 0 w 26401"/>
                <a:gd name="T10" fmla="*/ 0 h 21600"/>
                <a:gd name="T11" fmla="*/ 26401 w 26401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6401" h="21600" fill="none" extrusionOk="0">
                  <a:moveTo>
                    <a:pt x="0" y="540"/>
                  </a:moveTo>
                  <a:cubicBezTo>
                    <a:pt x="1575" y="181"/>
                    <a:pt x="3185" y="-1"/>
                    <a:pt x="4801" y="0"/>
                  </a:cubicBezTo>
                  <a:cubicBezTo>
                    <a:pt x="16730" y="0"/>
                    <a:pt x="26401" y="9670"/>
                    <a:pt x="26401" y="21600"/>
                  </a:cubicBezTo>
                </a:path>
                <a:path w="26401" h="21600" stroke="0" extrusionOk="0">
                  <a:moveTo>
                    <a:pt x="0" y="540"/>
                  </a:moveTo>
                  <a:cubicBezTo>
                    <a:pt x="1575" y="181"/>
                    <a:pt x="3185" y="-1"/>
                    <a:pt x="4801" y="0"/>
                  </a:cubicBezTo>
                  <a:cubicBezTo>
                    <a:pt x="16730" y="0"/>
                    <a:pt x="26401" y="9670"/>
                    <a:pt x="26401" y="21600"/>
                  </a:cubicBezTo>
                  <a:lnTo>
                    <a:pt x="4801" y="21600"/>
                  </a:lnTo>
                  <a:close/>
                </a:path>
              </a:pathLst>
            </a:custGeom>
            <a:noFill/>
            <a:ln w="254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9pPr>
            </a:lstStyle>
            <a:p>
              <a:pPr defTabSz="457200"/>
              <a:endParaRPr lang="x-none" altLang="x-none">
                <a:solidFill>
                  <a:prstClr val="black"/>
                </a:solidFill>
              </a:endParaRPr>
            </a:p>
          </p:txBody>
        </p:sp>
        <p:sp>
          <p:nvSpPr>
            <p:cNvPr id="9302" name="Line 112"/>
            <p:cNvSpPr>
              <a:spLocks noChangeShapeType="1"/>
            </p:cNvSpPr>
            <p:nvPr/>
          </p:nvSpPr>
          <p:spPr bwMode="auto">
            <a:xfrm rot="5400000">
              <a:off x="3175" y="3418"/>
              <a:ext cx="75" cy="2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5720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303" name="Line 113"/>
            <p:cNvSpPr>
              <a:spLocks noChangeShapeType="1"/>
            </p:cNvSpPr>
            <p:nvPr/>
          </p:nvSpPr>
          <p:spPr bwMode="auto">
            <a:xfrm flipV="1">
              <a:off x="3139" y="2990"/>
              <a:ext cx="71" cy="2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57200"/>
              <a:endParaRPr lang="en-US">
                <a:solidFill>
                  <a:prstClr val="black"/>
                </a:solidFill>
              </a:endParaRPr>
            </a:p>
          </p:txBody>
        </p:sp>
        <p:grpSp>
          <p:nvGrpSpPr>
            <p:cNvPr id="9304" name="Group 114"/>
            <p:cNvGrpSpPr>
              <a:grpSpLocks/>
            </p:cNvGrpSpPr>
            <p:nvPr/>
          </p:nvGrpSpPr>
          <p:grpSpPr bwMode="auto">
            <a:xfrm>
              <a:off x="3291" y="2988"/>
              <a:ext cx="174" cy="59"/>
              <a:chOff x="2754" y="1948"/>
              <a:chExt cx="174" cy="59"/>
            </a:xfrm>
          </p:grpSpPr>
          <p:sp>
            <p:nvSpPr>
              <p:cNvPr id="9307" name="Arc 115"/>
              <p:cNvSpPr>
                <a:spLocks/>
              </p:cNvSpPr>
              <p:nvPr/>
            </p:nvSpPr>
            <p:spPr bwMode="auto">
              <a:xfrm rot="10800000" flipH="1">
                <a:off x="2756" y="1948"/>
                <a:ext cx="82" cy="56"/>
              </a:xfrm>
              <a:custGeom>
                <a:avLst/>
                <a:gdLst>
                  <a:gd name="T0" fmla="*/ 0 w 26401"/>
                  <a:gd name="T1" fmla="*/ 0 h 21600"/>
                  <a:gd name="T2" fmla="*/ 0 w 26401"/>
                  <a:gd name="T3" fmla="*/ 0 h 21600"/>
                  <a:gd name="T4" fmla="*/ 0 w 26401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6401"/>
                  <a:gd name="T10" fmla="*/ 0 h 21600"/>
                  <a:gd name="T11" fmla="*/ 26401 w 26401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6401" h="21600" fill="none" extrusionOk="0">
                    <a:moveTo>
                      <a:pt x="0" y="540"/>
                    </a:moveTo>
                    <a:cubicBezTo>
                      <a:pt x="1575" y="181"/>
                      <a:pt x="3185" y="-1"/>
                      <a:pt x="4801" y="0"/>
                    </a:cubicBezTo>
                    <a:cubicBezTo>
                      <a:pt x="16730" y="0"/>
                      <a:pt x="26401" y="9670"/>
                      <a:pt x="26401" y="21600"/>
                    </a:cubicBezTo>
                  </a:path>
                  <a:path w="26401" h="21600" stroke="0" extrusionOk="0">
                    <a:moveTo>
                      <a:pt x="0" y="540"/>
                    </a:moveTo>
                    <a:cubicBezTo>
                      <a:pt x="1575" y="181"/>
                      <a:pt x="3185" y="-1"/>
                      <a:pt x="4801" y="0"/>
                    </a:cubicBezTo>
                    <a:cubicBezTo>
                      <a:pt x="16730" y="0"/>
                      <a:pt x="26401" y="9670"/>
                      <a:pt x="26401" y="21600"/>
                    </a:cubicBezTo>
                    <a:lnTo>
                      <a:pt x="4801" y="21600"/>
                    </a:lnTo>
                    <a:close/>
                  </a:path>
                </a:pathLst>
              </a:cu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</a:defRPr>
                </a:lvl9pPr>
              </a:lstStyle>
              <a:p>
                <a:pPr defTabSz="457200"/>
                <a:endParaRPr lang="x-none" altLang="x-none">
                  <a:solidFill>
                    <a:prstClr val="black"/>
                  </a:solidFill>
                </a:endParaRPr>
              </a:p>
            </p:txBody>
          </p:sp>
          <p:sp>
            <p:nvSpPr>
              <p:cNvPr id="9308" name="Line 116"/>
              <p:cNvSpPr>
                <a:spLocks noChangeShapeType="1"/>
              </p:cNvSpPr>
              <p:nvPr/>
            </p:nvSpPr>
            <p:spPr bwMode="auto">
              <a:xfrm rot="5400000" flipH="1">
                <a:off x="2726" y="1976"/>
                <a:ext cx="56" cy="0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457200"/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309" name="Line 117"/>
              <p:cNvSpPr>
                <a:spLocks noChangeShapeType="1"/>
              </p:cNvSpPr>
              <p:nvPr/>
            </p:nvSpPr>
            <p:spPr bwMode="auto">
              <a:xfrm rot="5400000" flipH="1">
                <a:off x="2896" y="1976"/>
                <a:ext cx="56" cy="0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457200"/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310" name="Arc 118"/>
              <p:cNvSpPr>
                <a:spLocks/>
              </p:cNvSpPr>
              <p:nvPr/>
            </p:nvSpPr>
            <p:spPr bwMode="auto">
              <a:xfrm flipH="1" flipV="1">
                <a:off x="2846" y="1951"/>
                <a:ext cx="82" cy="56"/>
              </a:xfrm>
              <a:custGeom>
                <a:avLst/>
                <a:gdLst>
                  <a:gd name="T0" fmla="*/ 0 w 26401"/>
                  <a:gd name="T1" fmla="*/ 0 h 21600"/>
                  <a:gd name="T2" fmla="*/ 0 w 26401"/>
                  <a:gd name="T3" fmla="*/ 0 h 21600"/>
                  <a:gd name="T4" fmla="*/ 0 w 26401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6401"/>
                  <a:gd name="T10" fmla="*/ 0 h 21600"/>
                  <a:gd name="T11" fmla="*/ 26401 w 26401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6401" h="21600" fill="none" extrusionOk="0">
                    <a:moveTo>
                      <a:pt x="0" y="540"/>
                    </a:moveTo>
                    <a:cubicBezTo>
                      <a:pt x="1575" y="181"/>
                      <a:pt x="3185" y="-1"/>
                      <a:pt x="4801" y="0"/>
                    </a:cubicBezTo>
                    <a:cubicBezTo>
                      <a:pt x="16730" y="0"/>
                      <a:pt x="26401" y="9670"/>
                      <a:pt x="26401" y="21600"/>
                    </a:cubicBezTo>
                  </a:path>
                  <a:path w="26401" h="21600" stroke="0" extrusionOk="0">
                    <a:moveTo>
                      <a:pt x="0" y="540"/>
                    </a:moveTo>
                    <a:cubicBezTo>
                      <a:pt x="1575" y="181"/>
                      <a:pt x="3185" y="-1"/>
                      <a:pt x="4801" y="0"/>
                    </a:cubicBezTo>
                    <a:cubicBezTo>
                      <a:pt x="16730" y="0"/>
                      <a:pt x="26401" y="9670"/>
                      <a:pt x="26401" y="21600"/>
                    </a:cubicBezTo>
                    <a:lnTo>
                      <a:pt x="4801" y="21600"/>
                    </a:lnTo>
                    <a:close/>
                  </a:path>
                </a:pathLst>
              </a:cu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</a:defRPr>
                </a:lvl9pPr>
              </a:lstStyle>
              <a:p>
                <a:pPr defTabSz="457200"/>
                <a:endParaRPr lang="x-none" altLang="x-none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9305" name="Line 119"/>
            <p:cNvSpPr>
              <a:spLocks noChangeShapeType="1"/>
            </p:cNvSpPr>
            <p:nvPr/>
          </p:nvSpPr>
          <p:spPr bwMode="auto">
            <a:xfrm flipV="1">
              <a:off x="3215" y="2990"/>
              <a:ext cx="71" cy="2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5720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306" name="Text Box 120"/>
            <p:cNvSpPr txBox="1">
              <a:spLocks noChangeArrowheads="1"/>
            </p:cNvSpPr>
            <p:nvPr/>
          </p:nvSpPr>
          <p:spPr bwMode="auto">
            <a:xfrm>
              <a:off x="3570" y="3042"/>
              <a:ext cx="496" cy="3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9pPr>
            </a:lstStyle>
            <a:p>
              <a:pPr defTabSz="457200"/>
              <a:r>
                <a:rPr lang="en-US" altLang="x-none" sz="1800" b="1" dirty="0" err="1">
                  <a:solidFill>
                    <a:srgbClr val="0033CC"/>
                  </a:solidFill>
                  <a:latin typeface="Times New Roman" charset="0"/>
                </a:rPr>
                <a:t>Diag</a:t>
              </a:r>
              <a:r>
                <a:rPr lang="en-US" altLang="x-none" sz="1800" b="1" dirty="0">
                  <a:solidFill>
                    <a:srgbClr val="0033CC"/>
                  </a:solidFill>
                  <a:latin typeface="Times New Roman" charset="0"/>
                </a:rPr>
                <a:t>-</a:t>
              </a:r>
              <a:br>
                <a:rPr lang="en-US" altLang="x-none" sz="1800" b="1" dirty="0">
                  <a:solidFill>
                    <a:srgbClr val="0033CC"/>
                  </a:solidFill>
                  <a:latin typeface="Times New Roman" charset="0"/>
                </a:rPr>
              </a:br>
              <a:r>
                <a:rPr lang="en-US" altLang="x-none" sz="1800" b="1" dirty="0" err="1">
                  <a:solidFill>
                    <a:srgbClr val="0033CC"/>
                  </a:solidFill>
                  <a:latin typeface="Times New Roman" charset="0"/>
                </a:rPr>
                <a:t>nostics</a:t>
              </a:r>
              <a:endParaRPr lang="en-US" altLang="x-none" b="1" dirty="0">
                <a:solidFill>
                  <a:srgbClr val="0033CC"/>
                </a:solidFill>
                <a:latin typeface="Times New Roman" charset="0"/>
              </a:endParaRPr>
            </a:p>
          </p:txBody>
        </p:sp>
      </p:grpSp>
      <p:sp>
        <p:nvSpPr>
          <p:cNvPr id="9221" name="Text Box 121"/>
          <p:cNvSpPr txBox="1">
            <a:spLocks noChangeArrowheads="1"/>
          </p:cNvSpPr>
          <p:nvPr/>
        </p:nvSpPr>
        <p:spPr bwMode="auto">
          <a:xfrm>
            <a:off x="5584826" y="914401"/>
            <a:ext cx="4824413" cy="2682273"/>
          </a:xfrm>
          <a:prstGeom prst="rect">
            <a:avLst/>
          </a:prstGeom>
          <a:solidFill>
            <a:srgbClr val="FFFFFF"/>
          </a:solidFill>
          <a:ln w="9525">
            <a:solidFill>
              <a:srgbClr val="067178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marL="223838" indent="-223838">
              <a:defRPr sz="24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9pPr>
          </a:lstStyle>
          <a:p>
            <a:pPr defTabSz="457200">
              <a:spcBef>
                <a:spcPct val="5000"/>
              </a:spcBef>
            </a:pPr>
            <a:r>
              <a:rPr lang="en-US" altLang="x-none" sz="1800" dirty="0">
                <a:solidFill>
                  <a:prstClr val="black"/>
                </a:solidFill>
                <a:latin typeface="Arial" charset="0"/>
              </a:rPr>
              <a:t>Current User Facility has 7 Labs</a:t>
            </a:r>
          </a:p>
          <a:p>
            <a:pPr defTabSz="457200">
              <a:spcBef>
                <a:spcPct val="5000"/>
              </a:spcBef>
              <a:buFontTx/>
              <a:buChar char="•"/>
            </a:pPr>
            <a:r>
              <a:rPr lang="en-US" altLang="x-none" sz="1800" dirty="0">
                <a:solidFill>
                  <a:prstClr val="black"/>
                </a:solidFill>
                <a:latin typeface="Arial" charset="0"/>
              </a:rPr>
              <a:t>Lab1	   Dark Matter Search and General Purpose studies</a:t>
            </a:r>
          </a:p>
          <a:p>
            <a:pPr defTabSz="457200">
              <a:spcBef>
                <a:spcPct val="5000"/>
              </a:spcBef>
              <a:buFontTx/>
              <a:buChar char="•"/>
            </a:pPr>
            <a:r>
              <a:rPr lang="en-US" altLang="x-none" sz="1800" dirty="0">
                <a:solidFill>
                  <a:prstClr val="black"/>
                </a:solidFill>
                <a:latin typeface="Arial" charset="0"/>
              </a:rPr>
              <a:t>Lab 2	   Diagnostics development</a:t>
            </a:r>
          </a:p>
          <a:p>
            <a:pPr defTabSz="457200">
              <a:spcBef>
                <a:spcPct val="5000"/>
              </a:spcBef>
              <a:buFontTx/>
              <a:buChar char="•"/>
            </a:pPr>
            <a:r>
              <a:rPr lang="en-US" altLang="x-none" sz="1800" dirty="0">
                <a:solidFill>
                  <a:prstClr val="black"/>
                </a:solidFill>
                <a:latin typeface="Arial" charset="0"/>
              </a:rPr>
              <a:t>Lab 3    THz dynamics and imaging</a:t>
            </a:r>
          </a:p>
          <a:p>
            <a:pPr defTabSz="457200">
              <a:spcBef>
                <a:spcPct val="5000"/>
              </a:spcBef>
              <a:buFontTx/>
              <a:buChar char="•"/>
            </a:pPr>
            <a:r>
              <a:rPr lang="en-US" altLang="x-none" sz="1800" dirty="0">
                <a:solidFill>
                  <a:prstClr val="black"/>
                </a:solidFill>
                <a:latin typeface="Arial" charset="0"/>
              </a:rPr>
              <a:t>Lab 3a   XHV assembly and studies</a:t>
            </a:r>
          </a:p>
          <a:p>
            <a:pPr defTabSz="457200">
              <a:spcBef>
                <a:spcPct val="5000"/>
              </a:spcBef>
              <a:buFontTx/>
              <a:buChar char="•"/>
            </a:pPr>
            <a:r>
              <a:rPr lang="en-US" altLang="x-none" sz="1800" dirty="0">
                <a:solidFill>
                  <a:prstClr val="black"/>
                </a:solidFill>
                <a:latin typeface="Arial" charset="0"/>
              </a:rPr>
              <a:t>Lab 4	   Aerospace LMES</a:t>
            </a:r>
          </a:p>
          <a:p>
            <a:pPr defTabSz="457200">
              <a:spcBef>
                <a:spcPct val="5000"/>
              </a:spcBef>
              <a:buFontTx/>
              <a:buChar char="•"/>
            </a:pPr>
            <a:r>
              <a:rPr lang="en-US" altLang="x-none" sz="1800" dirty="0">
                <a:solidFill>
                  <a:prstClr val="black"/>
                </a:solidFill>
                <a:latin typeface="Arial" charset="0"/>
              </a:rPr>
              <a:t>Lab 5     PLD</a:t>
            </a:r>
          </a:p>
          <a:p>
            <a:pPr defTabSz="457200">
              <a:spcBef>
                <a:spcPct val="5000"/>
              </a:spcBef>
              <a:buFontTx/>
              <a:buChar char="•"/>
            </a:pPr>
            <a:r>
              <a:rPr lang="en-US" altLang="x-none" sz="1800" dirty="0">
                <a:solidFill>
                  <a:prstClr val="black"/>
                </a:solidFill>
                <a:latin typeface="Arial" charset="0"/>
              </a:rPr>
              <a:t>Lab 6	   Laser development</a:t>
            </a:r>
          </a:p>
        </p:txBody>
      </p:sp>
      <p:pic>
        <p:nvPicPr>
          <p:cNvPr id="9222" name="Picture 122" descr="D:\Program Files\Presentations\06Aerial_02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8313" y="939801"/>
            <a:ext cx="3675062" cy="2449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51304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Generic User Lab Capabilities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16868"/>
            <a:ext cx="10972800" cy="5435165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2800" b="1" dirty="0"/>
              <a:t>All User Labs contain</a:t>
            </a:r>
            <a:r>
              <a:rPr lang="en-US" sz="2800" dirty="0"/>
              <a:t>:</a:t>
            </a:r>
          </a:p>
          <a:p>
            <a:r>
              <a:rPr lang="en-US" sz="2800" dirty="0"/>
              <a:t>Laser Personnel safety system for class 3B and class 4 lasers. Some labs have laser hutches for hutch mode work (no laser eye protection required).</a:t>
            </a:r>
          </a:p>
          <a:p>
            <a:r>
              <a:rPr lang="en-US" sz="2800" dirty="0"/>
              <a:t>Utilities: LCW, chilled water, nitrogen, instrument air, electrical.</a:t>
            </a:r>
          </a:p>
          <a:p>
            <a:r>
              <a:rPr lang="en-US" sz="2800" dirty="0"/>
              <a:t>Either 30’x40’ (User labs 1 and 2) or 30’x20’ available area.</a:t>
            </a:r>
          </a:p>
          <a:p>
            <a:r>
              <a:rPr lang="en-US" sz="2800" dirty="0"/>
              <a:t>In principle, FEL light may be sent to any lab, though there is no funding to do so right now.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dirty="0"/>
              <a:t>Each Lab has a </a:t>
            </a:r>
            <a:r>
              <a:rPr lang="en-US" sz="2800" i="1" dirty="0"/>
              <a:t>Scientific Program Coordinator </a:t>
            </a:r>
            <a:r>
              <a:rPr lang="en-US" sz="2800" dirty="0"/>
              <a:t>(SPC), who sets up and approves use of a lab, and a </a:t>
            </a:r>
            <a:r>
              <a:rPr lang="en-US" sz="2800" i="1" dirty="0"/>
              <a:t>Laboratory Coordinator</a:t>
            </a:r>
            <a:r>
              <a:rPr lang="en-US" sz="2800" dirty="0"/>
              <a:t> (LC), who handles safety and logistics. Users should contact the SPC to discuss possible uses of a lab.</a:t>
            </a:r>
          </a:p>
        </p:txBody>
      </p:sp>
    </p:spTree>
    <p:extLst>
      <p:ext uri="{BB962C8B-B14F-4D97-AF65-F5344CB8AC3E}">
        <p14:creationId xmlns:p14="http://schemas.microsoft.com/office/powerpoint/2010/main" val="2050950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524000" y="0"/>
            <a:ext cx="9067800" cy="515938"/>
          </a:xfrm>
        </p:spPr>
        <p:txBody>
          <a:bodyPr/>
          <a:lstStyle/>
          <a:p>
            <a:pPr eaLnBrk="1" hangingPunct="1"/>
            <a:r>
              <a:rPr lang="en-US" altLang="x-none" sz="2800" b="1" dirty="0">
                <a:latin typeface="Arial" panose="020B0604020202020204" pitchFamily="34" charset="0"/>
                <a:cs typeface="Arial" panose="020B0604020202020204" pitchFamily="34" charset="0"/>
              </a:rPr>
              <a:t>The  Low Energy Recirculation </a:t>
            </a:r>
            <a:r>
              <a:rPr lang="en-US" altLang="x-none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Facility</a:t>
            </a:r>
            <a:endParaRPr lang="en-US" altLang="x-none" sz="20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905000" y="533400"/>
            <a:ext cx="8458200" cy="33528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x-none" sz="1600" b="1"/>
              <a:t>                                              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524000" y="1577504"/>
            <a:ext cx="843001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 dirty="0" smtClean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Past – founded on Free Electron </a:t>
            </a:r>
            <a:r>
              <a:rPr lang="en-US" sz="3200" b="1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sz="3200" b="1" dirty="0" smtClean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aser research and applications thereof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Present – ongoing utilization of electron beam for a variety of science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 dirty="0" smtClean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Future – potential for broad utilization of unique laboratories and equipment</a:t>
            </a:r>
            <a:endParaRPr lang="en-US" sz="3200" b="1" dirty="0">
              <a:solidFill>
                <a:schemeClr val="bg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8248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3"/>
          <a:srcRect l="17256" t="22449" r="16763" b="11929"/>
          <a:stretch>
            <a:fillRect/>
          </a:stretch>
        </p:blipFill>
        <p:spPr bwMode="auto">
          <a:xfrm>
            <a:off x="0" y="7939"/>
            <a:ext cx="12192000" cy="6821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5" name="Text Box 3"/>
          <p:cNvSpPr txBox="1">
            <a:spLocks noChangeArrowheads="1"/>
          </p:cNvSpPr>
          <p:nvPr/>
        </p:nvSpPr>
        <p:spPr bwMode="auto">
          <a:xfrm>
            <a:off x="7484534" y="1004889"/>
            <a:ext cx="3352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sz="1800">
                <a:solidFill>
                  <a:schemeClr val="bg1"/>
                </a:solidFill>
                <a:latin typeface="Arial" pitchFamily="34" charset="0"/>
              </a:rPr>
              <a:t>Courtesy K. Baker Hampton U.</a:t>
            </a:r>
          </a:p>
        </p:txBody>
      </p:sp>
      <p:sp>
        <p:nvSpPr>
          <p:cNvPr id="33796" name="Text Box 4"/>
          <p:cNvSpPr txBox="1">
            <a:spLocks noChangeArrowheads="1"/>
          </p:cNvSpPr>
          <p:nvPr/>
        </p:nvSpPr>
        <p:spPr bwMode="auto">
          <a:xfrm>
            <a:off x="319617" y="1052514"/>
            <a:ext cx="7109883" cy="83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>
                <a:solidFill>
                  <a:schemeClr val="bg1"/>
                </a:solidFill>
                <a:latin typeface="Arial" pitchFamily="34" charset="0"/>
              </a:rPr>
              <a:t>Schirber, Science </a:t>
            </a:r>
            <a:r>
              <a:rPr lang="en-US" sz="1600" b="1">
                <a:solidFill>
                  <a:schemeClr val="bg1"/>
                </a:solidFill>
                <a:latin typeface="Arial" pitchFamily="34" charset="0"/>
              </a:rPr>
              <a:t>311</a:t>
            </a:r>
            <a:r>
              <a:rPr lang="en-US" sz="1600">
                <a:solidFill>
                  <a:schemeClr val="bg1"/>
                </a:solidFill>
                <a:latin typeface="Arial" pitchFamily="34" charset="0"/>
              </a:rPr>
              <a:t> 1535 (2006)</a:t>
            </a:r>
          </a:p>
          <a:p>
            <a:r>
              <a:rPr lang="en-US" sz="1600">
                <a:solidFill>
                  <a:schemeClr val="bg1"/>
                </a:solidFill>
                <a:latin typeface="Arial" pitchFamily="34" charset="0"/>
              </a:rPr>
              <a:t>Zavattini E. </a:t>
            </a:r>
            <a:r>
              <a:rPr lang="en-US" sz="1600" i="1">
                <a:solidFill>
                  <a:schemeClr val="bg1"/>
                </a:solidFill>
                <a:latin typeface="Arial" pitchFamily="34" charset="0"/>
              </a:rPr>
              <a:t>et al</a:t>
            </a:r>
            <a:r>
              <a:rPr lang="en-US" sz="1600">
                <a:solidFill>
                  <a:schemeClr val="bg1"/>
                </a:solidFill>
                <a:latin typeface="Arial" pitchFamily="34" charset="0"/>
              </a:rPr>
              <a:t>. </a:t>
            </a:r>
            <a:r>
              <a:rPr lang="en-US" sz="1600" i="1">
                <a:solidFill>
                  <a:schemeClr val="bg1"/>
                </a:solidFill>
                <a:latin typeface="Arial" pitchFamily="34" charset="0"/>
              </a:rPr>
              <a:t>Phys. Rev. Lett.</a:t>
            </a:r>
            <a:r>
              <a:rPr lang="en-US" sz="1600">
                <a:solidFill>
                  <a:schemeClr val="bg1"/>
                </a:solidFill>
                <a:latin typeface="Arial" pitchFamily="34" charset="0"/>
              </a:rPr>
              <a:t> </a:t>
            </a:r>
            <a:r>
              <a:rPr lang="en-US" sz="1600" b="1">
                <a:solidFill>
                  <a:schemeClr val="bg1"/>
                </a:solidFill>
                <a:latin typeface="Arial" pitchFamily="34" charset="0"/>
              </a:rPr>
              <a:t>96</a:t>
            </a:r>
            <a:r>
              <a:rPr lang="en-US" sz="1600">
                <a:solidFill>
                  <a:schemeClr val="bg1"/>
                </a:solidFill>
                <a:latin typeface="Arial" pitchFamily="34" charset="0"/>
              </a:rPr>
              <a:t>, 110406 (2006)</a:t>
            </a:r>
          </a:p>
          <a:p>
            <a:r>
              <a:rPr lang="en-US" sz="1600">
                <a:solidFill>
                  <a:schemeClr val="bg1"/>
                </a:solidFill>
                <a:latin typeface="Arial" pitchFamily="34" charset="0"/>
              </a:rPr>
              <a:t>Lamoreaux, Nature  </a:t>
            </a:r>
            <a:r>
              <a:rPr lang="en-US" sz="1600" b="1">
                <a:solidFill>
                  <a:schemeClr val="bg1"/>
                </a:solidFill>
                <a:latin typeface="Arial" pitchFamily="34" charset="0"/>
              </a:rPr>
              <a:t>441</a:t>
            </a:r>
            <a:r>
              <a:rPr lang="en-US" sz="1600">
                <a:solidFill>
                  <a:schemeClr val="bg1"/>
                </a:solidFill>
                <a:latin typeface="Arial" pitchFamily="34" charset="0"/>
              </a:rPr>
              <a:t> 31 (2006)</a:t>
            </a:r>
          </a:p>
        </p:txBody>
      </p:sp>
      <p:sp>
        <p:nvSpPr>
          <p:cNvPr id="2" name="Rectangle 1"/>
          <p:cNvSpPr/>
          <p:nvPr/>
        </p:nvSpPr>
        <p:spPr>
          <a:xfrm>
            <a:off x="726510" y="5899759"/>
            <a:ext cx="3770334" cy="638827"/>
          </a:xfrm>
          <a:prstGeom prst="rect">
            <a:avLst/>
          </a:prstGeom>
          <a:solidFill>
            <a:srgbClr val="000099"/>
          </a:solidFill>
          <a:ln w="38100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129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DarkLIGHT</a:t>
            </a:r>
            <a:r>
              <a:rPr lang="en-US" dirty="0" smtClean="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 Experiment - Status</a:t>
            </a:r>
            <a:endParaRPr lang="en-US" dirty="0">
              <a:latin typeface="Arial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7804639" y="6445328"/>
            <a:ext cx="2844800" cy="365125"/>
          </a:xfrm>
          <a:prstGeom prst="rect">
            <a:avLst/>
          </a:prstGeom>
        </p:spPr>
        <p:txBody>
          <a:bodyPr/>
          <a:lstStyle/>
          <a:p>
            <a:fld id="{B9A5DFB4-3D23-4866-8D46-AE36D04BFD7D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1034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700" y="1584898"/>
            <a:ext cx="10657840" cy="468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813865" y="876300"/>
            <a:ext cx="1078587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Phase I: funded by NSF MRI: $1M approximately</a:t>
            </a:r>
          </a:p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Install magnet and detector in place of current IR wiggler</a:t>
            </a:r>
          </a:p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Reuse existing solenoid magnet, use prototype GEM trackers and silicon detectors, funds low-pressure target &amp; differential pumping system (constructed using elements of windowless gas target of OLYMPUS experiment)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42943" y="5582175"/>
            <a:ext cx="107277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Initial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tests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performed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fall 2016 </a:t>
            </a:r>
          </a:p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Planning underway for follow-on efforts (collaboration meeting this Saturday)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25244" y="6459714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LERF Readiness Review 9/30/15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745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524000" y="0"/>
            <a:ext cx="9067800" cy="515938"/>
          </a:xfrm>
        </p:spPr>
        <p:txBody>
          <a:bodyPr/>
          <a:lstStyle/>
          <a:p>
            <a:pPr eaLnBrk="1" hangingPunct="1"/>
            <a:r>
              <a:rPr lang="en-US" altLang="x-none" sz="2800" b="1" dirty="0">
                <a:latin typeface="Arial" panose="020B0604020202020204" pitchFamily="34" charset="0"/>
                <a:cs typeface="Arial" panose="020B0604020202020204" pitchFamily="34" charset="0"/>
              </a:rPr>
              <a:t>The  Low Energy Recirculation </a:t>
            </a:r>
            <a:r>
              <a:rPr lang="en-US" altLang="x-none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Facility</a:t>
            </a:r>
            <a:endParaRPr lang="en-US" altLang="x-none" sz="20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905000" y="533400"/>
            <a:ext cx="8458200" cy="33528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x-none" sz="1600" b="1"/>
              <a:t>                                              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524000" y="1577504"/>
            <a:ext cx="843001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Past – founded on Free Electron 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aser research and applications thereof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Present – ongoing utilization of electron beam for a variety of science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Future – potential for broad utilization of unique laboratories and equipment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1337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37554"/>
            <a:ext cx="10972800" cy="365040"/>
          </a:xfrm>
        </p:spPr>
        <p:txBody>
          <a:bodyPr>
            <a:noAutofit/>
          </a:bodyPr>
          <a:lstStyle/>
          <a:p>
            <a:r>
              <a:rPr lang="en-US" sz="4000" dirty="0" smtClean="0">
                <a:latin typeface="Minion Pro"/>
              </a:rPr>
              <a:t>Proposal to DOE</a:t>
            </a:r>
            <a:endParaRPr lang="en-US" sz="4000" dirty="0">
              <a:latin typeface="Minion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70796"/>
            <a:ext cx="10972800" cy="4525963"/>
          </a:xfrm>
        </p:spPr>
        <p:txBody>
          <a:bodyPr>
            <a:normAutofit/>
          </a:bodyPr>
          <a:lstStyle/>
          <a:p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Photoproduction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lang="en-US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67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Cu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Ga : </a:t>
            </a:r>
            <a:r>
              <a:rPr lang="en-US" b="1" baseline="30000" dirty="0" smtClean="0">
                <a:solidFill>
                  <a:srgbClr val="FF0000"/>
                </a:solidFill>
              </a:rPr>
              <a:t>71</a:t>
            </a:r>
            <a:r>
              <a:rPr lang="en-US" b="1" dirty="0" smtClean="0">
                <a:solidFill>
                  <a:srgbClr val="FF0000"/>
                </a:solidFill>
              </a:rPr>
              <a:t>Ga(γ,α)</a:t>
            </a:r>
            <a:r>
              <a:rPr lang="en-US" b="1" baseline="30000" dirty="0" smtClean="0">
                <a:solidFill>
                  <a:srgbClr val="FF0000"/>
                </a:solidFill>
              </a:rPr>
              <a:t>67</a:t>
            </a:r>
            <a:r>
              <a:rPr lang="en-US" b="1" dirty="0" smtClean="0">
                <a:solidFill>
                  <a:srgbClr val="FF0000"/>
                </a:solidFill>
              </a:rPr>
              <a:t>Cu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Pavel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Degtiarenko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George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Kharashvili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scientific lead</a:t>
            </a: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Medical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isotope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production</a:t>
            </a:r>
          </a:p>
          <a:p>
            <a:pPr lvl="1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”Clean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" process at lowest practical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energies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One of the most promising radioisotopes for cancer therapy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Promising in diagnostics as well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1/2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= 2.87 d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β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decay to stable 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67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Zn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Produces 184.58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keV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photon (Y = 48.7%) 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Collaboration with VCU and others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   </a:t>
            </a:r>
          </a:p>
          <a:p>
            <a:endParaRPr lang="en-US" dirty="0">
              <a:latin typeface="Minion Pro"/>
            </a:endParaRPr>
          </a:p>
        </p:txBody>
      </p:sp>
    </p:spTree>
    <p:extLst>
      <p:ext uri="{BB962C8B-B14F-4D97-AF65-F5344CB8AC3E}">
        <p14:creationId xmlns:p14="http://schemas.microsoft.com/office/powerpoint/2010/main" val="1025180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0"/>
            <a:ext cx="11277600" cy="914400"/>
          </a:xfrm>
        </p:spPr>
        <p:txBody>
          <a:bodyPr/>
          <a:lstStyle/>
          <a:p>
            <a:r>
              <a:rPr lang="en-US" dirty="0" smtClean="0"/>
              <a:t>Low Power Gallium Target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04800" y="914400"/>
            <a:ext cx="4673600" cy="5410200"/>
          </a:xfrm>
        </p:spPr>
        <p:txBody>
          <a:bodyPr/>
          <a:lstStyle/>
          <a:p>
            <a:pPr marL="287338" lvl="1" indent="-173038">
              <a:buFont typeface="Arial" pitchFamily="34" charset="0"/>
              <a:buChar char="•"/>
            </a:pPr>
            <a:r>
              <a:rPr lang="en-US" sz="2000" dirty="0" err="1" smtClean="0"/>
              <a:t>Kapton</a:t>
            </a:r>
            <a:r>
              <a:rPr lang="en-US" sz="2000" dirty="0" smtClean="0"/>
              <a:t> jar, </a:t>
            </a:r>
            <a:r>
              <a:rPr lang="en-US" sz="2000" smtClean="0"/>
              <a:t>rectangular, built </a:t>
            </a:r>
            <a:r>
              <a:rPr lang="en-US" sz="2000" dirty="0" smtClean="0"/>
              <a:t>using adhesive tape</a:t>
            </a:r>
          </a:p>
          <a:p>
            <a:pPr marL="287338" lvl="1" indent="-173038">
              <a:buFont typeface="Arial" pitchFamily="34" charset="0"/>
              <a:buChar char="•"/>
            </a:pPr>
            <a:r>
              <a:rPr lang="en-US" sz="2000" dirty="0" smtClean="0"/>
              <a:t>Windows: </a:t>
            </a:r>
            <a:r>
              <a:rPr lang="en-US" sz="2000" dirty="0" smtClean="0">
                <a:solidFill>
                  <a:srgbClr val="FF0000"/>
                </a:solidFill>
              </a:rPr>
              <a:t>6-8 layers</a:t>
            </a:r>
            <a:r>
              <a:rPr lang="en-US" sz="2000" dirty="0" smtClean="0"/>
              <a:t>,     </a:t>
            </a:r>
            <a:r>
              <a:rPr lang="en-US" sz="2000" dirty="0" smtClean="0">
                <a:solidFill>
                  <a:srgbClr val="FF0000"/>
                </a:solidFill>
              </a:rPr>
              <a:t>0.4-0.5 mm </a:t>
            </a:r>
            <a:r>
              <a:rPr lang="en-US" sz="2000" dirty="0" smtClean="0"/>
              <a:t>(two faces) </a:t>
            </a:r>
          </a:p>
          <a:p>
            <a:pPr marL="287338" lvl="1" indent="-173038">
              <a:buFont typeface="Arial" pitchFamily="34" charset="0"/>
              <a:buChar char="•"/>
            </a:pPr>
            <a:r>
              <a:rPr lang="en-US" sz="2000" dirty="0"/>
              <a:t>S</a:t>
            </a:r>
            <a:r>
              <a:rPr lang="en-US" sz="2000" dirty="0" smtClean="0"/>
              <a:t>ides and the bottom:   </a:t>
            </a:r>
            <a:r>
              <a:rPr lang="en-US" sz="2000" dirty="0" smtClean="0">
                <a:solidFill>
                  <a:srgbClr val="FF0000"/>
                </a:solidFill>
              </a:rPr>
              <a:t>12-16 layers </a:t>
            </a:r>
          </a:p>
          <a:p>
            <a:pPr marL="287338" lvl="1" indent="-173038">
              <a:buFont typeface="Arial" pitchFamily="34" charset="0"/>
              <a:buChar char="•"/>
            </a:pPr>
            <a:r>
              <a:rPr lang="en-US" sz="2000" dirty="0" smtClean="0"/>
              <a:t>Three layers at vertices</a:t>
            </a:r>
          </a:p>
          <a:p>
            <a:pPr marL="287338" lvl="1" indent="-173038">
              <a:buFont typeface="Arial" pitchFamily="34" charset="0"/>
              <a:buChar char="•"/>
            </a:pPr>
            <a:r>
              <a:rPr lang="en-US" sz="2000" dirty="0" smtClean="0"/>
              <a:t>Aluminum bar wrapped in multiple </a:t>
            </a:r>
            <a:r>
              <a:rPr lang="en-US" sz="2000" dirty="0" err="1" smtClean="0"/>
              <a:t>Kapton</a:t>
            </a:r>
            <a:r>
              <a:rPr lang="en-US" sz="2000" dirty="0" smtClean="0"/>
              <a:t> layers serves as the plug-in cork</a:t>
            </a:r>
          </a:p>
          <a:p>
            <a:pPr marL="287338" lvl="1" indent="-173038">
              <a:buFont typeface="Arial" pitchFamily="34" charset="0"/>
              <a:buChar char="•"/>
            </a:pPr>
            <a:r>
              <a:rPr lang="en-US" sz="2000" dirty="0" smtClean="0"/>
              <a:t>Target: </a:t>
            </a:r>
            <a:r>
              <a:rPr lang="en-US" sz="2000" dirty="0" smtClean="0">
                <a:solidFill>
                  <a:srgbClr val="FF0000"/>
                </a:solidFill>
              </a:rPr>
              <a:t>(1/2 in)</a:t>
            </a:r>
            <a:r>
              <a:rPr lang="en-US" sz="2000" baseline="30000" dirty="0" smtClean="0">
                <a:solidFill>
                  <a:srgbClr val="FF0000"/>
                </a:solidFill>
              </a:rPr>
              <a:t>3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smtClean="0"/>
              <a:t>of Gallium poured in, solidified, plug inserted, and then the jar taped over with </a:t>
            </a:r>
            <a:r>
              <a:rPr lang="en-US" sz="2000" dirty="0" err="1" smtClean="0"/>
              <a:t>Kapton</a:t>
            </a:r>
            <a:endParaRPr lang="en-US" sz="2000" dirty="0" smtClean="0"/>
          </a:p>
          <a:p>
            <a:pPr marL="287338" lvl="1" indent="-173038">
              <a:buFont typeface="Arial" pitchFamily="34" charset="0"/>
              <a:buChar char="•"/>
            </a:pPr>
            <a:r>
              <a:rPr lang="en-US" sz="2000" dirty="0" smtClean="0"/>
              <a:t>The sets for the two targets available </a:t>
            </a:r>
            <a:endParaRPr lang="en-US" sz="2000" dirty="0"/>
          </a:p>
          <a:p>
            <a:pPr marL="630238" lvl="2" indent="-173038">
              <a:buFont typeface="Arial" pitchFamily="34" charset="0"/>
              <a:buChar char="•"/>
            </a:pPr>
            <a:endParaRPr lang="en-US" sz="2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11" t="11773" r="16992" b="17116"/>
          <a:stretch/>
        </p:blipFill>
        <p:spPr>
          <a:xfrm>
            <a:off x="4978400" y="914400"/>
            <a:ext cx="707136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8797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0"/>
            <a:ext cx="11277600" cy="839244"/>
          </a:xfrm>
        </p:spPr>
        <p:txBody>
          <a:bodyPr/>
          <a:lstStyle/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High Power Gallium Target Design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04799" y="3223407"/>
            <a:ext cx="6684724" cy="826718"/>
          </a:xfrm>
        </p:spPr>
        <p:txBody>
          <a:bodyPr/>
          <a:lstStyle/>
          <a:p>
            <a:pPr marL="287338" lvl="1" indent="-173038">
              <a:buFont typeface="Arial" pitchFamily="34" charset="0"/>
              <a:buChar char="•"/>
            </a:pPr>
            <a:r>
              <a:rPr lang="en-US" sz="2000" dirty="0" smtClean="0"/>
              <a:t>Above: Gallium target, Green </a:t>
            </a:r>
            <a:r>
              <a:rPr lang="en-US" sz="2000" dirty="0"/>
              <a:t>W, </a:t>
            </a:r>
            <a:r>
              <a:rPr lang="en-US" sz="2000" dirty="0" smtClean="0"/>
              <a:t>Yellow </a:t>
            </a:r>
            <a:r>
              <a:rPr lang="en-US" sz="2000" dirty="0"/>
              <a:t>Ga, </a:t>
            </a:r>
            <a:r>
              <a:rPr lang="en-US" sz="2000" dirty="0" smtClean="0"/>
              <a:t>Blue H</a:t>
            </a:r>
            <a:r>
              <a:rPr lang="en-US" sz="2000" baseline="-25000" dirty="0" smtClean="0"/>
              <a:t>2</a:t>
            </a:r>
            <a:r>
              <a:rPr lang="en-US" sz="2000" dirty="0" smtClean="0"/>
              <a:t>O.</a:t>
            </a:r>
          </a:p>
          <a:p>
            <a:pPr marL="287338" lvl="1" indent="-173038">
              <a:buFont typeface="Arial" pitchFamily="34" charset="0"/>
              <a:buChar char="•"/>
            </a:pPr>
            <a:r>
              <a:rPr lang="en-US" sz="2000" dirty="0" smtClean="0"/>
              <a:t>Below: Thermal modeling, asymmetry is due to natural convection in the gallium. </a:t>
            </a:r>
            <a:endParaRPr lang="en-US" sz="2000" dirty="0"/>
          </a:p>
          <a:p>
            <a:pPr marL="630238" lvl="2" indent="-173038">
              <a:buFont typeface="Arial" pitchFamily="34" charset="0"/>
              <a:buChar char="•"/>
            </a:pPr>
            <a:endParaRPr lang="en-US" sz="2000" dirty="0"/>
          </a:p>
        </p:txBody>
      </p:sp>
      <p:pic>
        <p:nvPicPr>
          <p:cNvPr id="5" name="Picture 4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89523" y="1269804"/>
            <a:ext cx="4931080" cy="411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23467" y="839244"/>
            <a:ext cx="4909185" cy="2292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94240" y="4284467"/>
            <a:ext cx="5005728" cy="20787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Content Placeholder 2"/>
          <p:cNvSpPr txBox="1">
            <a:spLocks/>
          </p:cNvSpPr>
          <p:nvPr/>
        </p:nvSpPr>
        <p:spPr>
          <a:xfrm>
            <a:off x="7139836" y="5523978"/>
            <a:ext cx="4651332" cy="8267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990033"/>
              </a:buClr>
              <a:buFont typeface="Arial"/>
              <a:buChar char="•"/>
              <a:defRPr sz="3200" kern="1200">
                <a:solidFill>
                  <a:schemeClr val="tx1"/>
                </a:solidFill>
                <a:latin typeface="Minion Pro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A50021"/>
              </a:buClr>
              <a:buFont typeface="Arial"/>
              <a:buChar char="–"/>
              <a:defRPr sz="2800" kern="1200">
                <a:solidFill>
                  <a:schemeClr val="tx1"/>
                </a:solidFill>
                <a:latin typeface="Minion Pro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CC0000"/>
              </a:buClr>
              <a:buFont typeface="Arial"/>
              <a:buChar char="•"/>
              <a:defRPr sz="2400" kern="1200">
                <a:solidFill>
                  <a:schemeClr val="tx1"/>
                </a:solidFill>
                <a:latin typeface="Minion Pro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CC3300"/>
              </a:buClr>
              <a:buFont typeface="Arial"/>
              <a:buChar char="–"/>
              <a:defRPr sz="2000" kern="1200">
                <a:solidFill>
                  <a:schemeClr val="tx1"/>
                </a:solidFill>
                <a:latin typeface="Minion Pro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DE0000"/>
              </a:buClr>
              <a:buFont typeface="Arial"/>
              <a:buChar char="»"/>
              <a:defRPr sz="2000" kern="1200">
                <a:solidFill>
                  <a:schemeClr val="tx1"/>
                </a:solidFill>
                <a:latin typeface="Minion Pro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7338" lvl="1" indent="-173038">
              <a:buFont typeface="Arial" pitchFamily="34" charset="0"/>
              <a:buChar char="•"/>
            </a:pPr>
            <a:r>
              <a:rPr lang="en-US" sz="2000" dirty="0"/>
              <a:t>H</a:t>
            </a:r>
            <a:r>
              <a:rPr lang="en-US" sz="2000" dirty="0" smtClean="0"/>
              <a:t>igh energy target position in LERF   </a:t>
            </a:r>
          </a:p>
          <a:p>
            <a:pPr marL="630238" lvl="2" indent="-173038">
              <a:buFont typeface="Arial" pitchFamily="34" charset="0"/>
              <a:buChar char="•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604890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065426"/>
            <a:ext cx="12192000" cy="2448336"/>
          </a:xfrm>
          <a:prstGeom prst="rect">
            <a:avLst/>
          </a:prstGeom>
          <a:gradFill>
            <a:gsLst>
              <a:gs pos="100000">
                <a:srgbClr val="0328DF"/>
              </a:gs>
              <a:gs pos="18000">
                <a:srgbClr val="269FF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32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</a:t>
            </a:r>
            <a:endParaRPr lang="en-US" sz="3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  <a:p>
            <a:pPr algn="ctr"/>
            <a:r>
              <a:rPr lang="en-US" sz="3200" dirty="0" smtClean="0"/>
              <a:t>Low Energy Target Irradiation at LERF</a:t>
            </a:r>
          </a:p>
          <a:p>
            <a:pPr algn="ctr"/>
            <a:endParaRPr lang="en-US" sz="2800" dirty="0" smtClean="0">
              <a:solidFill>
                <a:schemeClr val="bg1"/>
              </a:solidFill>
            </a:endParaRPr>
          </a:p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Theresa </a:t>
            </a:r>
            <a:r>
              <a:rPr lang="en-US" sz="2800" dirty="0" err="1">
                <a:solidFill>
                  <a:schemeClr val="bg1"/>
                </a:solidFill>
              </a:rPr>
              <a:t>Benyo</a:t>
            </a:r>
            <a:r>
              <a:rPr lang="en-US" sz="2800" dirty="0">
                <a:solidFill>
                  <a:schemeClr val="bg1"/>
                </a:solidFill>
              </a:rPr>
              <a:t> and Larry </a:t>
            </a:r>
            <a:r>
              <a:rPr lang="en-US" sz="2800" dirty="0" err="1">
                <a:solidFill>
                  <a:schemeClr val="bg1"/>
                </a:solidFill>
              </a:rPr>
              <a:t>Forsley</a:t>
            </a:r>
            <a:endParaRPr lang="en-US" sz="2800" dirty="0">
              <a:solidFill>
                <a:schemeClr val="bg1"/>
              </a:solidFill>
            </a:endParaRPr>
          </a:p>
          <a:p>
            <a:pPr algn="ctr"/>
            <a:r>
              <a:rPr lang="en-US" sz="2800" dirty="0">
                <a:solidFill>
                  <a:schemeClr val="bg1"/>
                </a:solidFill>
              </a:rPr>
              <a:t> NASA Glenn Research Center</a:t>
            </a:r>
          </a:p>
          <a:p>
            <a:pPr algn="ctr"/>
            <a:r>
              <a:rPr lang="en-US" sz="3200" dirty="0" smtClean="0"/>
              <a:t> </a:t>
            </a:r>
            <a:endParaRPr lang="en-US" sz="3200" dirty="0" smtClean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  <a:p>
            <a:pPr algn="ctr" defTabSz="914400"/>
            <a:r>
              <a:rPr lang="en-US" sz="32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</a:t>
            </a:r>
            <a:endParaRPr lang="en-US" sz="32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1061885" y="3886200"/>
            <a:ext cx="10009239" cy="17526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2800" dirty="0" smtClean="0"/>
              <a:t>Determine </a:t>
            </a:r>
            <a:r>
              <a:rPr lang="en-US" sz="2800" dirty="0"/>
              <a:t>the effect of low (below 3 MeV) kinetic energy gamma rays on beryllium and deuterated metals</a:t>
            </a:r>
          </a:p>
          <a:p>
            <a:r>
              <a:rPr lang="en-US" sz="2800" dirty="0"/>
              <a:t>Resolve electron screening thresholds in a stationary laboratory center of mass</a:t>
            </a:r>
          </a:p>
          <a:p>
            <a:endParaRPr lang="en-US" sz="2800" dirty="0">
              <a:solidFill>
                <a:schemeClr val="tx1"/>
              </a:solidFill>
            </a:endParaRPr>
          </a:p>
          <a:p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8737600" y="6356377"/>
            <a:ext cx="2844800" cy="365125"/>
          </a:xfrm>
          <a:prstGeom prst="rect">
            <a:avLst/>
          </a:prstGeom>
        </p:spPr>
        <p:txBody>
          <a:bodyPr/>
          <a:lstStyle/>
          <a:p>
            <a:fld id="{2BFD9608-C0FD-46BB-B28A-E97E653294E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13155" y="81605"/>
            <a:ext cx="50086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 Joint JLab NASA Program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8612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524000" y="0"/>
            <a:ext cx="9067800" cy="515938"/>
          </a:xfrm>
        </p:spPr>
        <p:txBody>
          <a:bodyPr/>
          <a:lstStyle/>
          <a:p>
            <a:pPr eaLnBrk="1" hangingPunct="1"/>
            <a:r>
              <a:rPr lang="en-US" altLang="x-none" sz="2800" b="1" dirty="0">
                <a:latin typeface="Arial" panose="020B0604020202020204" pitchFamily="34" charset="0"/>
                <a:cs typeface="Arial" panose="020B0604020202020204" pitchFamily="34" charset="0"/>
              </a:rPr>
              <a:t>The  Low Energy Recirculation </a:t>
            </a:r>
            <a:r>
              <a:rPr lang="en-US" altLang="x-none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Facility</a:t>
            </a:r>
            <a:endParaRPr lang="en-US" altLang="x-none" sz="20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905000" y="533400"/>
            <a:ext cx="8458200" cy="33528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x-none" sz="1600" b="1"/>
              <a:t>                                              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524000" y="1577504"/>
            <a:ext cx="843001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 dirty="0" smtClean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Past – founded on Free Electron </a:t>
            </a:r>
            <a:r>
              <a:rPr lang="en-US" sz="3200" b="1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sz="3200" b="1" dirty="0" smtClean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aser research and applications thereof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 dirty="0" smtClean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 – ongoing utilization of electron beam for a variety of science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Future – potential for broad utilization of unique laboratories and equipment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1303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Generic User Lab Capabilities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16868"/>
            <a:ext cx="10972800" cy="5435165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2800" b="1" dirty="0"/>
              <a:t>All User Labs contain</a:t>
            </a:r>
            <a:r>
              <a:rPr lang="en-US" sz="2800" dirty="0"/>
              <a:t>:</a:t>
            </a:r>
          </a:p>
          <a:p>
            <a:r>
              <a:rPr lang="en-US" sz="2800" dirty="0"/>
              <a:t>Laser Personnel safety system for class 3B and class 4 lasers. Some labs have laser hutches for hutch mode work (no laser eye protection required).</a:t>
            </a:r>
          </a:p>
          <a:p>
            <a:r>
              <a:rPr lang="en-US" sz="2800" dirty="0"/>
              <a:t>Utilities: LCW, chilled water, nitrogen, instrument air, electrical.</a:t>
            </a:r>
          </a:p>
          <a:p>
            <a:r>
              <a:rPr lang="en-US" sz="2800" dirty="0"/>
              <a:t>Either 30’x40’ (User labs 1 and 2) or 30’x20’ available area.</a:t>
            </a:r>
          </a:p>
          <a:p>
            <a:r>
              <a:rPr lang="en-US" sz="2800" dirty="0"/>
              <a:t>In principle, FEL light may be sent to any lab, though there is no funding to do so right now.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dirty="0"/>
              <a:t>Each Lab has a </a:t>
            </a:r>
            <a:r>
              <a:rPr lang="en-US" sz="2800" i="1" dirty="0"/>
              <a:t>Scientific Program Coordinator </a:t>
            </a:r>
            <a:r>
              <a:rPr lang="en-US" sz="2800" dirty="0"/>
              <a:t>(SPC), who sets up and approves use of a lab, and a </a:t>
            </a:r>
            <a:r>
              <a:rPr lang="en-US" sz="2800" i="1" dirty="0"/>
              <a:t>Laboratory Coordinator</a:t>
            </a:r>
            <a:r>
              <a:rPr lang="en-US" sz="2800" dirty="0"/>
              <a:t> (LC), who handles safety and logistics. Users should contact the SPC to discuss possible uses of a lab.</a:t>
            </a:r>
          </a:p>
        </p:txBody>
      </p:sp>
    </p:spTree>
    <p:extLst>
      <p:ext uri="{BB962C8B-B14F-4D97-AF65-F5344CB8AC3E}">
        <p14:creationId xmlns:p14="http://schemas.microsoft.com/office/powerpoint/2010/main" val="275531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9392" y="194727"/>
            <a:ext cx="10972800" cy="397933"/>
          </a:xfrm>
        </p:spPr>
        <p:txBody>
          <a:bodyPr/>
          <a:lstStyle/>
          <a:p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User Lab Capabilities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16868"/>
            <a:ext cx="10972800" cy="5435165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2800" b="1" dirty="0" smtClean="0"/>
              <a:t>Specialized </a:t>
            </a:r>
            <a:r>
              <a:rPr lang="en-US" sz="2800" b="1" dirty="0"/>
              <a:t>User Labs contain</a:t>
            </a:r>
            <a:r>
              <a:rPr lang="en-US" sz="2800" dirty="0" smtClean="0"/>
              <a:t>:</a:t>
            </a:r>
          </a:p>
          <a:p>
            <a:pPr marL="0" indent="0">
              <a:buNone/>
            </a:pPr>
            <a:endParaRPr lang="en-US" sz="1700" dirty="0" smtClean="0"/>
          </a:p>
          <a:p>
            <a:pPr marL="0" indent="0">
              <a:buNone/>
            </a:pPr>
            <a:r>
              <a:rPr lang="en-US" sz="2800" dirty="0" smtClean="0"/>
              <a:t>Pulsed high power lasers at a variety of wavelengths</a:t>
            </a:r>
          </a:p>
          <a:p>
            <a:pPr marL="0" indent="0">
              <a:buNone/>
            </a:pPr>
            <a:r>
              <a:rPr lang="en-US" sz="2800" dirty="0" smtClean="0"/>
              <a:t>Optics diagnostics and characterization equipment</a:t>
            </a:r>
          </a:p>
          <a:p>
            <a:pPr marL="0" indent="0">
              <a:buNone/>
            </a:pPr>
            <a:r>
              <a:rPr lang="en-US" sz="2800" dirty="0" smtClean="0"/>
              <a:t>THz pulse generation, imaging and diagnostics</a:t>
            </a:r>
          </a:p>
          <a:p>
            <a:pPr marL="0" indent="0">
              <a:buNone/>
            </a:pPr>
            <a:r>
              <a:rPr lang="en-US" sz="2800" dirty="0" smtClean="0"/>
              <a:t>Clean room</a:t>
            </a:r>
          </a:p>
          <a:p>
            <a:pPr marL="0" indent="0">
              <a:buNone/>
            </a:pPr>
            <a:r>
              <a:rPr lang="en-US" sz="2800" dirty="0" smtClean="0"/>
              <a:t>Laser deposition capability</a:t>
            </a:r>
          </a:p>
          <a:p>
            <a:pPr marL="0" indent="0">
              <a:buNone/>
            </a:pPr>
            <a:r>
              <a:rPr lang="en-US" sz="2800" dirty="0" smtClean="0"/>
              <a:t>Material surface modification</a:t>
            </a:r>
          </a:p>
          <a:p>
            <a:pPr marL="0" indent="0">
              <a:buNone/>
            </a:pPr>
            <a:r>
              <a:rPr lang="en-US" sz="2800" dirty="0" smtClean="0"/>
              <a:t>Micromachining and micro-engineering of materials</a:t>
            </a:r>
          </a:p>
          <a:p>
            <a:pPr marL="0" indent="0">
              <a:buNone/>
            </a:pPr>
            <a:endParaRPr lang="en-US" sz="1900" dirty="0"/>
          </a:p>
          <a:p>
            <a:pPr marL="0" indent="0">
              <a:buNone/>
            </a:pPr>
            <a:r>
              <a:rPr lang="en-US" sz="2800" dirty="0" smtClean="0"/>
              <a:t>All available for research without using the FEL</a:t>
            </a:r>
          </a:p>
          <a:p>
            <a:pPr marL="0" indent="0">
              <a:buNone/>
            </a:pPr>
            <a:endParaRPr lang="en-US" sz="1900" dirty="0"/>
          </a:p>
          <a:p>
            <a:pPr marL="0" indent="0">
              <a:buNone/>
            </a:pPr>
            <a:r>
              <a:rPr lang="en-US" sz="2800" dirty="0" smtClean="0"/>
              <a:t>The rest of this workshop will discuss some of the specifics of these capabilities;  we invite you to use your imagination to develop productive use of this valuable infrastructure</a:t>
            </a:r>
          </a:p>
        </p:txBody>
      </p:sp>
    </p:spTree>
    <p:extLst>
      <p:ext uri="{BB962C8B-B14F-4D97-AF65-F5344CB8AC3E}">
        <p14:creationId xmlns:p14="http://schemas.microsoft.com/office/powerpoint/2010/main" val="3175949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Outlook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881372"/>
            <a:ext cx="10972800" cy="305388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2800" b="1" dirty="0" smtClean="0"/>
              <a:t>Large investment in infrastructure capabilities offers the opportunity for leveraged proposals, “matching funds” equivalent, and opportunities for training students.</a:t>
            </a:r>
          </a:p>
          <a:p>
            <a:pPr marL="0" indent="0">
              <a:buNone/>
            </a:pPr>
            <a:endParaRPr lang="en-US" sz="2800" b="1" dirty="0"/>
          </a:p>
          <a:p>
            <a:pPr marL="0" indent="0">
              <a:buNone/>
            </a:pPr>
            <a:r>
              <a:rPr lang="en-US" sz="2800" b="1" dirty="0" smtClean="0"/>
              <a:t>We look forward to working with anyone who has ideas for productive science at our facility</a:t>
            </a:r>
            <a:endParaRPr lang="en-US" sz="2800" dirty="0" smtClean="0"/>
          </a:p>
        </p:txBody>
      </p:sp>
    </p:spTree>
    <p:extLst>
      <p:ext uri="{BB962C8B-B14F-4D97-AF65-F5344CB8AC3E}">
        <p14:creationId xmlns:p14="http://schemas.microsoft.com/office/powerpoint/2010/main" val="3214359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152400"/>
            <a:ext cx="9144000" cy="422846"/>
          </a:xfrm>
        </p:spPr>
        <p:txBody>
          <a:bodyPr>
            <a:no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JLAB ERL: Low Energy Research Facility (LERF)</a:t>
            </a:r>
          </a:p>
        </p:txBody>
      </p:sp>
      <p:sp>
        <p:nvSpPr>
          <p:cNvPr id="6" name="Slide Number Placeholder 4"/>
          <p:cNvSpPr txBox="1">
            <a:spLocks/>
          </p:cNvSpPr>
          <p:nvPr/>
        </p:nvSpPr>
        <p:spPr>
          <a:xfrm>
            <a:off x="5029200" y="6550363"/>
            <a:ext cx="21336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000" kern="1200">
                <a:solidFill>
                  <a:schemeClr val="bg1"/>
                </a:solidFill>
                <a:latin typeface="Minion Pro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58F48A6-A3E1-4848-9AC3-B43F560BE4FE}" type="slidenum">
              <a:rPr lang="en-US">
                <a:solidFill>
                  <a:prstClr val="white"/>
                </a:solidFill>
              </a:rPr>
              <a:pPr/>
              <a:t>3</a:t>
            </a:fld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5" name="Picture 11"/>
          <p:cNvPicPr>
            <a:picLocks noChangeAspect="1" noChangeArrowheads="1"/>
          </p:cNvPicPr>
          <p:nvPr/>
        </p:nvPicPr>
        <p:blipFill>
          <a:blip r:embed="rId2"/>
          <a:srcRect l="16313" t="14209" r="9125" b="9723"/>
          <a:stretch>
            <a:fillRect/>
          </a:stretch>
        </p:blipFill>
        <p:spPr bwMode="auto">
          <a:xfrm>
            <a:off x="3176480" y="987779"/>
            <a:ext cx="6872741" cy="52587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7832499582_20a3df2986_b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21656" y="987778"/>
            <a:ext cx="3000652" cy="200141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621656" y="3100108"/>
            <a:ext cx="300065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457200"/>
            <a:r>
              <a:rPr lang="en-US" sz="1600" dirty="0">
                <a:solidFill>
                  <a:prstClr val="black"/>
                </a:solidFill>
              </a:rPr>
              <a:t>Beam accelerated from 9 to 170 MeV and then decelerated back to ~10 MeV, to recover the energy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557494" y="4401532"/>
            <a:ext cx="2941831" cy="18466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20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Search for Dark Matter</a:t>
            </a:r>
          </a:p>
          <a:p>
            <a:pPr defTabSz="457200"/>
            <a:r>
              <a:rPr lang="en-US" sz="20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Fixed Target Options</a:t>
            </a:r>
          </a:p>
          <a:p>
            <a:pPr defTabSz="457200"/>
            <a:r>
              <a:rPr lang="en-US" sz="20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Accelerator Research</a:t>
            </a:r>
          </a:p>
          <a:p>
            <a:pPr defTabSz="457200"/>
            <a:r>
              <a:rPr lang="en-US" sz="20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Powerful light source</a:t>
            </a:r>
          </a:p>
          <a:p>
            <a:pPr lvl="1" defTabSz="457200"/>
            <a:r>
              <a:rPr lang="en-US" sz="16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IR and UV FEL</a:t>
            </a:r>
          </a:p>
          <a:p>
            <a:pPr lvl="1" defTabSz="457200"/>
            <a:r>
              <a:rPr lang="en-US" sz="16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THz light</a:t>
            </a:r>
          </a:p>
        </p:txBody>
      </p:sp>
    </p:spTree>
    <p:extLst>
      <p:ext uri="{BB962C8B-B14F-4D97-AF65-F5344CB8AC3E}">
        <p14:creationId xmlns:p14="http://schemas.microsoft.com/office/powerpoint/2010/main" val="37950861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LERF Capabilities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973419"/>
            <a:ext cx="8229600" cy="530884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dirty="0"/>
              <a:t>The ERL in the LERF is available for:</a:t>
            </a:r>
          </a:p>
          <a:p>
            <a:r>
              <a:rPr lang="en-US" sz="2000" dirty="0"/>
              <a:t>Fixed target experiments at medium current (With new RSAD)</a:t>
            </a:r>
          </a:p>
          <a:p>
            <a:r>
              <a:rPr lang="en-US" sz="2000" dirty="0"/>
              <a:t>Internal target experiments at high current </a:t>
            </a:r>
          </a:p>
          <a:p>
            <a:r>
              <a:rPr lang="en-US" sz="2000" dirty="0"/>
              <a:t>Offline accelerator research and development</a:t>
            </a:r>
          </a:p>
          <a:p>
            <a:r>
              <a:rPr lang="en-US" sz="2000" dirty="0"/>
              <a:t>Diagnostic development</a:t>
            </a:r>
          </a:p>
          <a:p>
            <a:r>
              <a:rPr lang="en-US" sz="2000" dirty="0"/>
              <a:t>FEL studies in the IR and UV</a:t>
            </a:r>
          </a:p>
          <a:p>
            <a:r>
              <a:rPr lang="en-US" sz="2000" dirty="0"/>
              <a:t>THz production, </a:t>
            </a:r>
          </a:p>
          <a:p>
            <a:pPr lvl="1"/>
            <a:endParaRPr lang="en-US" sz="2000" dirty="0"/>
          </a:p>
          <a:p>
            <a:pPr marL="457200" lvl="1" indent="0">
              <a:buNone/>
              <a:tabLst>
                <a:tab pos="4114800" algn="l"/>
              </a:tabLst>
            </a:pPr>
            <a:r>
              <a:rPr lang="en-US" sz="2000" dirty="0"/>
              <a:t>Parameter	Maximum value</a:t>
            </a:r>
          </a:p>
          <a:p>
            <a:pPr marL="457200" lvl="1" indent="0">
              <a:buNone/>
              <a:tabLst>
                <a:tab pos="4114800" algn="l"/>
              </a:tabLst>
            </a:pPr>
            <a:r>
              <a:rPr lang="en-US" sz="2000" dirty="0"/>
              <a:t>Current (ERL)	8 mA</a:t>
            </a:r>
          </a:p>
          <a:p>
            <a:pPr marL="457200" lvl="1" indent="0">
              <a:buNone/>
              <a:tabLst>
                <a:tab pos="4114800" algn="l"/>
              </a:tabLst>
            </a:pPr>
            <a:r>
              <a:rPr lang="en-US" sz="2000" dirty="0"/>
              <a:t>Energy	170 MeV</a:t>
            </a:r>
          </a:p>
          <a:p>
            <a:pPr marL="457200" lvl="1" indent="0">
              <a:buNone/>
              <a:tabLst>
                <a:tab pos="4114800" algn="l"/>
              </a:tabLst>
            </a:pPr>
            <a:r>
              <a:rPr lang="en-US" sz="2000" dirty="0"/>
              <a:t>Charge	150 </a:t>
            </a:r>
            <a:r>
              <a:rPr lang="en-US" sz="2000" dirty="0" err="1"/>
              <a:t>pC</a:t>
            </a:r>
            <a:endParaRPr lang="en-US" sz="2000" dirty="0"/>
          </a:p>
          <a:p>
            <a:pPr marL="457200" lvl="1" indent="0">
              <a:buNone/>
              <a:tabLst>
                <a:tab pos="4114800" algn="l"/>
              </a:tabLst>
            </a:pPr>
            <a:r>
              <a:rPr lang="en-US" sz="2000" dirty="0"/>
              <a:t>Frequency	75 (750) MHz</a:t>
            </a:r>
          </a:p>
          <a:p>
            <a:pPr marL="457200" lvl="1" indent="0">
              <a:buNone/>
              <a:tabLst>
                <a:tab pos="4114800" algn="l"/>
              </a:tabLst>
            </a:pPr>
            <a:r>
              <a:rPr lang="en-US" sz="2000" dirty="0"/>
              <a:t>Current (fixed target)	0.5 mA</a:t>
            </a:r>
          </a:p>
          <a:p>
            <a:pPr lvl="1"/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4206233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524000" y="0"/>
            <a:ext cx="9067800" cy="515938"/>
          </a:xfrm>
        </p:spPr>
        <p:txBody>
          <a:bodyPr/>
          <a:lstStyle/>
          <a:p>
            <a:pPr eaLnBrk="1" hangingPunct="1"/>
            <a:r>
              <a:rPr lang="en-US" altLang="x-none" sz="2800" b="1" dirty="0">
                <a:latin typeface="Arial" panose="020B0604020202020204" pitchFamily="34" charset="0"/>
                <a:cs typeface="Arial" panose="020B0604020202020204" pitchFamily="34" charset="0"/>
              </a:rPr>
              <a:t>The  Low Energy Recirculation </a:t>
            </a:r>
            <a:r>
              <a:rPr lang="en-US" altLang="x-none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Facility</a:t>
            </a:r>
            <a:endParaRPr lang="en-US" altLang="x-none" sz="20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905000" y="533400"/>
            <a:ext cx="8458200" cy="33528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x-none" sz="1600" b="1"/>
              <a:t>                                              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523999" y="1577504"/>
            <a:ext cx="917322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Past – founded on Free Electron 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aser research and applications 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thereof - examples</a:t>
            </a:r>
            <a:endParaRPr lang="en-US" sz="3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 dirty="0" smtClean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 – ongoing utilization of electron beam for a variety of science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 dirty="0" smtClean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Future – potential for broad utilization of unique laboratories and equipment</a:t>
            </a:r>
            <a:endParaRPr lang="en-US" sz="3200" b="1" dirty="0">
              <a:solidFill>
                <a:schemeClr val="bg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109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22" name="Rectangle 2"/>
          <p:cNvSpPr>
            <a:spLocks noChangeArrowheads="1"/>
          </p:cNvSpPr>
          <p:nvPr/>
        </p:nvSpPr>
        <p:spPr bwMode="auto">
          <a:xfrm>
            <a:off x="609600" y="685801"/>
            <a:ext cx="11065933" cy="397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3398" tIns="25359" rIns="63398" bIns="25359">
            <a:spAutoFit/>
          </a:bodyPr>
          <a:lstStyle>
            <a:lvl1pPr marL="342900" indent="-342900" defTabSz="912813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684213" indent="-227013" defTabSz="912813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027113" indent="-228600" defTabSz="912813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382713" indent="-241300" defTabSz="912813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698625" indent="-203200" defTabSz="912813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155825" indent="-2032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613025" indent="-2032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070225" indent="-2032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527425" indent="-2032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lnSpc>
                <a:spcPct val="125000"/>
              </a:lnSpc>
              <a:spcBef>
                <a:spcPct val="15000"/>
              </a:spcBef>
              <a:spcAft>
                <a:spcPct val="15000"/>
              </a:spcAft>
              <a:buSzPct val="300000"/>
              <a:buFontTx/>
              <a:buChar char="."/>
            </a:pPr>
            <a:endParaRPr lang="en-US" altLang="en-US" sz="1800"/>
          </a:p>
        </p:txBody>
      </p:sp>
      <p:sp>
        <p:nvSpPr>
          <p:cNvPr id="286723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30164"/>
            <a:ext cx="5700184" cy="454025"/>
          </a:xfrm>
          <a:solidFill>
            <a:schemeClr val="bg1"/>
          </a:solidFill>
        </p:spPr>
        <p:txBody>
          <a:bodyPr/>
          <a:lstStyle/>
          <a:p>
            <a:r>
              <a:rPr lang="en-US" altLang="en-US" sz="2400" b="1">
                <a:solidFill>
                  <a:schemeClr val="accent1"/>
                </a:solidFill>
              </a:rPr>
              <a:t>Lifetime of Hydrogen in Silicon</a:t>
            </a:r>
          </a:p>
        </p:txBody>
      </p:sp>
      <p:sp>
        <p:nvSpPr>
          <p:cNvPr id="286724" name="Text Box 4"/>
          <p:cNvSpPr txBox="1">
            <a:spLocks noChangeArrowheads="1"/>
          </p:cNvSpPr>
          <p:nvPr/>
        </p:nvSpPr>
        <p:spPr bwMode="auto">
          <a:xfrm>
            <a:off x="0" y="3449450"/>
            <a:ext cx="8144889" cy="1138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lvl="1"/>
            <a:r>
              <a:rPr lang="en-US" altLang="en-US" sz="1800" b="1" dirty="0" smtClean="0"/>
              <a:t>M</a:t>
            </a:r>
            <a:r>
              <a:rPr lang="en-US" altLang="en-US" sz="1800" b="1" dirty="0"/>
              <a:t>. Budde,</a:t>
            </a:r>
            <a:r>
              <a:rPr lang="en-US" altLang="en-US" sz="1800" b="1" baseline="30000" dirty="0"/>
              <a:t>1</a:t>
            </a:r>
            <a:r>
              <a:rPr lang="en-US" altLang="en-US" sz="1800" b="1" dirty="0"/>
              <a:t> G. Lüpke,</a:t>
            </a:r>
            <a:r>
              <a:rPr lang="en-US" altLang="en-US" sz="1800" b="1" baseline="30000" dirty="0"/>
              <a:t>2</a:t>
            </a:r>
            <a:r>
              <a:rPr lang="en-US" altLang="en-US" sz="1800" b="1" dirty="0"/>
              <a:t> C. Parks Cheney,</a:t>
            </a:r>
            <a:r>
              <a:rPr lang="en-US" altLang="en-US" sz="1800" b="1" baseline="30000" dirty="0"/>
              <a:t>1</a:t>
            </a:r>
            <a:r>
              <a:rPr lang="en-US" altLang="en-US" sz="1800" b="1" dirty="0"/>
              <a:t> N. H. Tolk,</a:t>
            </a:r>
            <a:r>
              <a:rPr lang="en-US" altLang="en-US" sz="1800" b="1" baseline="30000" dirty="0"/>
              <a:t>1</a:t>
            </a:r>
            <a:r>
              <a:rPr lang="en-US" altLang="en-US" sz="1800" b="1" dirty="0"/>
              <a:t> and L. C. Feldman</a:t>
            </a:r>
            <a:r>
              <a:rPr lang="en-US" altLang="en-US" sz="1800" b="1" baseline="30000" dirty="0"/>
              <a:t>1,3</a:t>
            </a:r>
            <a:r>
              <a:rPr lang="en-US" altLang="en-US" sz="1800" dirty="0"/>
              <a:t> </a:t>
            </a:r>
          </a:p>
          <a:p>
            <a:pPr lvl="1"/>
            <a:r>
              <a:rPr lang="en-US" altLang="en-US" sz="1600" i="1" baseline="30000" dirty="0"/>
              <a:t>1</a:t>
            </a:r>
            <a:r>
              <a:rPr lang="en-US" altLang="en-US" sz="1600" i="1" dirty="0"/>
              <a:t>Department of Physics and Astronomy, Vanderbilt University, Nashville, Tennessee 37235   </a:t>
            </a:r>
            <a:r>
              <a:rPr lang="en-US" altLang="en-US" sz="1600" i="1" baseline="30000" dirty="0"/>
              <a:t>2</a:t>
            </a:r>
            <a:r>
              <a:rPr lang="en-US" altLang="en-US" sz="1600" i="1" dirty="0"/>
              <a:t>Department of Applied Science, The College of William and Mary, Williamsburg, Virginia 23187    </a:t>
            </a:r>
            <a:r>
              <a:rPr lang="en-US" altLang="en-US" sz="1600" i="1" baseline="30000" dirty="0"/>
              <a:t>3 </a:t>
            </a:r>
            <a:r>
              <a:rPr lang="en-US" altLang="en-US" sz="1600" i="1" dirty="0"/>
              <a:t>Solid State Division, Oak Ridge National Laboratory, Oak Ridge, Tennessee 37831</a:t>
            </a:r>
            <a:r>
              <a:rPr lang="en-US" altLang="en-US" sz="1800" i="1" dirty="0"/>
              <a:t> </a:t>
            </a:r>
            <a:endParaRPr lang="en-US" altLang="en-US" sz="1800" dirty="0"/>
          </a:p>
        </p:txBody>
      </p:sp>
      <p:sp>
        <p:nvSpPr>
          <p:cNvPr id="286727" name="Text Box 7"/>
          <p:cNvSpPr txBox="1">
            <a:spLocks noChangeArrowheads="1"/>
          </p:cNvSpPr>
          <p:nvPr/>
        </p:nvSpPr>
        <p:spPr bwMode="auto">
          <a:xfrm>
            <a:off x="304800" y="2918369"/>
            <a:ext cx="814488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lvl="3"/>
            <a:r>
              <a:rPr lang="en-US" altLang="en-US" sz="1800" b="1" dirty="0" smtClean="0"/>
              <a:t>Vibrational </a:t>
            </a:r>
            <a:r>
              <a:rPr lang="en-US" altLang="en-US" sz="1800" b="1" dirty="0"/>
              <a:t>Lifetime of Bond-Center Hydrogen in Crystalline Silicon</a:t>
            </a:r>
          </a:p>
        </p:txBody>
      </p:sp>
      <p:pic>
        <p:nvPicPr>
          <p:cNvPr id="8" name="Picture 2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04" t="25409" r="23640" b="14293"/>
          <a:stretch>
            <a:fillRect/>
          </a:stretch>
        </p:blipFill>
        <p:spPr bwMode="auto">
          <a:xfrm>
            <a:off x="7844367" y="975986"/>
            <a:ext cx="4347633" cy="3910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>
                    <a:alpha val="5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 Box 215"/>
          <p:cNvSpPr txBox="1">
            <a:spLocks noChangeArrowheads="1"/>
          </p:cNvSpPr>
          <p:nvPr/>
        </p:nvSpPr>
        <p:spPr bwMode="auto">
          <a:xfrm>
            <a:off x="8858787" y="5532408"/>
            <a:ext cx="2821605" cy="523220"/>
          </a:xfrm>
          <a:prstGeom prst="rect">
            <a:avLst/>
          </a:prstGeom>
          <a:solidFill>
            <a:srgbClr val="FFFF99"/>
          </a:solidFill>
          <a:ln w="28575">
            <a:solidFill>
              <a:srgbClr val="CC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2800" i="1">
                <a:latin typeface="Arial" charset="0"/>
              </a:rPr>
              <a:t>T</a:t>
            </a:r>
            <a:r>
              <a:rPr lang="en-US" altLang="en-US" sz="2800" baseline="-25000">
                <a:latin typeface="Arial" charset="0"/>
              </a:rPr>
              <a:t>1</a:t>
            </a:r>
            <a:r>
              <a:rPr lang="en-US" altLang="en-US" sz="2800">
                <a:latin typeface="Arial" charset="0"/>
              </a:rPr>
              <a:t> = 7.8 ± 0.2 ps</a:t>
            </a:r>
            <a:endParaRPr lang="en-US" altLang="en-US" sz="2800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10" name="Text Box 211"/>
          <p:cNvSpPr txBox="1">
            <a:spLocks noChangeArrowheads="1"/>
          </p:cNvSpPr>
          <p:nvPr/>
        </p:nvSpPr>
        <p:spPr bwMode="auto">
          <a:xfrm>
            <a:off x="1165129" y="4818631"/>
            <a:ext cx="5154084" cy="13144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tabLst>
                <a:tab pos="125571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tabLst>
                <a:tab pos="125571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tabLst>
                <a:tab pos="125571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tabLst>
                <a:tab pos="125571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tabLst>
                <a:tab pos="125571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125571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125571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125571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125571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1600" b="1" dirty="0">
                <a:latin typeface="Arial" charset="0"/>
                <a:cs typeface="Times New Roman" pitchFamily="18" charset="0"/>
              </a:rPr>
              <a:t>Luepke et al.	Phys. Rev. Letts  85, 1452 2000</a:t>
            </a:r>
          </a:p>
          <a:p>
            <a:r>
              <a:rPr lang="en-US" altLang="en-US" sz="1600" b="1" i="1" dirty="0">
                <a:latin typeface="Arial" charset="0"/>
                <a:cs typeface="Times New Roman" pitchFamily="18" charset="0"/>
              </a:rPr>
              <a:t>	</a:t>
            </a:r>
            <a:r>
              <a:rPr lang="en-US" altLang="en-US" sz="1600" b="1" dirty="0">
                <a:latin typeface="Arial" charset="0"/>
                <a:cs typeface="Times New Roman" pitchFamily="18" charset="0"/>
              </a:rPr>
              <a:t>Phys. Rev. Letts 88, 135501, 2002</a:t>
            </a:r>
          </a:p>
          <a:p>
            <a:r>
              <a:rPr lang="en-US" altLang="en-US" sz="1600" b="1" i="1" dirty="0">
                <a:latin typeface="Arial" charset="0"/>
                <a:cs typeface="Times New Roman" pitchFamily="18" charset="0"/>
              </a:rPr>
              <a:t>	</a:t>
            </a:r>
            <a:r>
              <a:rPr lang="en-US" altLang="en-US" sz="1600" b="1" dirty="0">
                <a:latin typeface="Arial" charset="0"/>
                <a:cs typeface="Times New Roman" pitchFamily="18" charset="0"/>
              </a:rPr>
              <a:t>Phys. Rev. Letts 87, 145501, 2001</a:t>
            </a:r>
          </a:p>
          <a:p>
            <a:r>
              <a:rPr lang="en-US" altLang="en-US" sz="1600" b="1" dirty="0">
                <a:latin typeface="Arial" charset="0"/>
                <a:cs typeface="Times New Roman" pitchFamily="18" charset="0"/>
              </a:rPr>
              <a:t>	Phys. Rev. B63 195203 2001</a:t>
            </a:r>
          </a:p>
          <a:p>
            <a:r>
              <a:rPr lang="en-US" altLang="en-US" sz="1600" b="1" dirty="0">
                <a:latin typeface="Arial" charset="0"/>
                <a:cs typeface="Times New Roman" pitchFamily="18" charset="0"/>
              </a:rPr>
              <a:t>                     	J. Appl. Phys. 93 2316, 2003</a:t>
            </a:r>
            <a:r>
              <a:rPr lang="en-US" altLang="en-US" sz="1600" b="1" dirty="0">
                <a:latin typeface="Arial" charset="0"/>
              </a:rPr>
              <a:t> </a:t>
            </a:r>
          </a:p>
        </p:txBody>
      </p:sp>
      <p:grpSp>
        <p:nvGrpSpPr>
          <p:cNvPr id="11" name="Group 52"/>
          <p:cNvGrpSpPr>
            <a:grpSpLocks noChangeAspect="1"/>
          </p:cNvGrpSpPr>
          <p:nvPr/>
        </p:nvGrpSpPr>
        <p:grpSpPr bwMode="auto">
          <a:xfrm>
            <a:off x="451790" y="1019596"/>
            <a:ext cx="1949450" cy="1309688"/>
            <a:chOff x="419" y="1025"/>
            <a:chExt cx="1522" cy="1478"/>
          </a:xfrm>
        </p:grpSpPr>
        <p:sp>
          <p:nvSpPr>
            <p:cNvPr id="12" name="Rectangle 53"/>
            <p:cNvSpPr>
              <a:spLocks noChangeAspect="1" noChangeArrowheads="1"/>
            </p:cNvSpPr>
            <p:nvPr/>
          </p:nvSpPr>
          <p:spPr bwMode="auto">
            <a:xfrm>
              <a:off x="883" y="1104"/>
              <a:ext cx="781" cy="781"/>
            </a:xfrm>
            <a:prstGeom prst="rect">
              <a:avLst/>
            </a:prstGeom>
            <a:noFill/>
            <a:ln w="12700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Line 54"/>
            <p:cNvSpPr>
              <a:spLocks noChangeAspect="1" noChangeShapeType="1"/>
            </p:cNvSpPr>
            <p:nvPr/>
          </p:nvSpPr>
          <p:spPr bwMode="auto">
            <a:xfrm flipV="1">
              <a:off x="509" y="1107"/>
              <a:ext cx="372" cy="90"/>
            </a:xfrm>
            <a:prstGeom prst="line">
              <a:avLst/>
            </a:prstGeom>
            <a:noFill/>
            <a:ln w="12700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Line 55"/>
            <p:cNvSpPr>
              <a:spLocks noChangeAspect="1" noChangeShapeType="1"/>
            </p:cNvSpPr>
            <p:nvPr/>
          </p:nvSpPr>
          <p:spPr bwMode="auto">
            <a:xfrm flipV="1">
              <a:off x="517" y="1885"/>
              <a:ext cx="364" cy="87"/>
            </a:xfrm>
            <a:prstGeom prst="line">
              <a:avLst/>
            </a:prstGeom>
            <a:noFill/>
            <a:ln w="12700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Line 56"/>
            <p:cNvSpPr>
              <a:spLocks noChangeAspect="1" noChangeShapeType="1"/>
            </p:cNvSpPr>
            <p:nvPr/>
          </p:nvSpPr>
          <p:spPr bwMode="auto">
            <a:xfrm flipV="1">
              <a:off x="1292" y="1888"/>
              <a:ext cx="367" cy="90"/>
            </a:xfrm>
            <a:prstGeom prst="line">
              <a:avLst/>
            </a:prstGeom>
            <a:noFill/>
            <a:ln w="12700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Line 57"/>
            <p:cNvSpPr>
              <a:spLocks noChangeAspect="1" noChangeShapeType="1"/>
            </p:cNvSpPr>
            <p:nvPr/>
          </p:nvSpPr>
          <p:spPr bwMode="auto">
            <a:xfrm flipV="1">
              <a:off x="1292" y="1102"/>
              <a:ext cx="367" cy="92"/>
            </a:xfrm>
            <a:prstGeom prst="line">
              <a:avLst/>
            </a:prstGeom>
            <a:noFill/>
            <a:ln w="12700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58"/>
            <p:cNvSpPr>
              <a:spLocks noChangeAspect="1"/>
            </p:cNvSpPr>
            <p:nvPr/>
          </p:nvSpPr>
          <p:spPr bwMode="auto">
            <a:xfrm>
              <a:off x="712" y="1635"/>
              <a:ext cx="781" cy="783"/>
            </a:xfrm>
            <a:custGeom>
              <a:avLst/>
              <a:gdLst>
                <a:gd name="T0" fmla="*/ 0 w 781"/>
                <a:gd name="T1" fmla="*/ 0 h 783"/>
                <a:gd name="T2" fmla="*/ 781 w 781"/>
                <a:gd name="T3" fmla="*/ 2 h 783"/>
                <a:gd name="T4" fmla="*/ 781 w 781"/>
                <a:gd name="T5" fmla="*/ 783 h 783"/>
                <a:gd name="T6" fmla="*/ 0 w 781"/>
                <a:gd name="T7" fmla="*/ 781 h 783"/>
                <a:gd name="T8" fmla="*/ 0 w 781"/>
                <a:gd name="T9" fmla="*/ 0 h 7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1" h="783">
                  <a:moveTo>
                    <a:pt x="0" y="0"/>
                  </a:moveTo>
                  <a:lnTo>
                    <a:pt x="781" y="2"/>
                  </a:lnTo>
                  <a:lnTo>
                    <a:pt x="781" y="783"/>
                  </a:lnTo>
                  <a:lnTo>
                    <a:pt x="0" y="781"/>
                  </a:lnTo>
                  <a:lnTo>
                    <a:pt x="0" y="0"/>
                  </a:lnTo>
                </a:path>
              </a:pathLst>
            </a:custGeom>
            <a:noFill/>
            <a:ln w="12700" cmpd="sng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59"/>
            <p:cNvSpPr>
              <a:spLocks noChangeAspect="1"/>
            </p:cNvSpPr>
            <p:nvPr/>
          </p:nvSpPr>
          <p:spPr bwMode="auto">
            <a:xfrm>
              <a:off x="1084" y="1542"/>
              <a:ext cx="783" cy="784"/>
            </a:xfrm>
            <a:custGeom>
              <a:avLst/>
              <a:gdLst>
                <a:gd name="T0" fmla="*/ 0 w 783"/>
                <a:gd name="T1" fmla="*/ 0 h 784"/>
                <a:gd name="T2" fmla="*/ 783 w 783"/>
                <a:gd name="T3" fmla="*/ 3 h 784"/>
                <a:gd name="T4" fmla="*/ 783 w 783"/>
                <a:gd name="T5" fmla="*/ 784 h 784"/>
                <a:gd name="T6" fmla="*/ 0 w 783"/>
                <a:gd name="T7" fmla="*/ 781 h 784"/>
                <a:gd name="T8" fmla="*/ 0 w 783"/>
                <a:gd name="T9" fmla="*/ 0 h 7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3" h="784">
                  <a:moveTo>
                    <a:pt x="0" y="0"/>
                  </a:moveTo>
                  <a:lnTo>
                    <a:pt x="783" y="3"/>
                  </a:lnTo>
                  <a:lnTo>
                    <a:pt x="783" y="784"/>
                  </a:lnTo>
                  <a:lnTo>
                    <a:pt x="0" y="781"/>
                  </a:lnTo>
                  <a:lnTo>
                    <a:pt x="0" y="0"/>
                  </a:lnTo>
                </a:path>
              </a:pathLst>
            </a:custGeom>
            <a:noFill/>
            <a:ln w="12700" cmpd="sng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Line 60"/>
            <p:cNvSpPr>
              <a:spLocks noChangeAspect="1" noChangeShapeType="1"/>
            </p:cNvSpPr>
            <p:nvPr/>
          </p:nvSpPr>
          <p:spPr bwMode="auto">
            <a:xfrm flipV="1">
              <a:off x="712" y="1545"/>
              <a:ext cx="372" cy="90"/>
            </a:xfrm>
            <a:prstGeom prst="line">
              <a:avLst/>
            </a:prstGeom>
            <a:noFill/>
            <a:ln w="12700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Line 61"/>
            <p:cNvSpPr>
              <a:spLocks noChangeAspect="1" noChangeShapeType="1"/>
            </p:cNvSpPr>
            <p:nvPr/>
          </p:nvSpPr>
          <p:spPr bwMode="auto">
            <a:xfrm flipV="1">
              <a:off x="720" y="2323"/>
              <a:ext cx="364" cy="90"/>
            </a:xfrm>
            <a:prstGeom prst="line">
              <a:avLst/>
            </a:prstGeom>
            <a:noFill/>
            <a:ln w="12700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Line 62"/>
            <p:cNvSpPr>
              <a:spLocks noChangeAspect="1" noChangeShapeType="1"/>
            </p:cNvSpPr>
            <p:nvPr/>
          </p:nvSpPr>
          <p:spPr bwMode="auto">
            <a:xfrm flipV="1">
              <a:off x="1495" y="2326"/>
              <a:ext cx="364" cy="92"/>
            </a:xfrm>
            <a:prstGeom prst="line">
              <a:avLst/>
            </a:prstGeom>
            <a:noFill/>
            <a:ln w="12700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Line 63"/>
            <p:cNvSpPr>
              <a:spLocks noChangeAspect="1" noChangeShapeType="1"/>
            </p:cNvSpPr>
            <p:nvPr/>
          </p:nvSpPr>
          <p:spPr bwMode="auto">
            <a:xfrm flipV="1">
              <a:off x="1495" y="1542"/>
              <a:ext cx="367" cy="93"/>
            </a:xfrm>
            <a:prstGeom prst="line">
              <a:avLst/>
            </a:prstGeom>
            <a:noFill/>
            <a:ln w="12700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64"/>
            <p:cNvSpPr>
              <a:spLocks noChangeAspect="1"/>
            </p:cNvSpPr>
            <p:nvPr/>
          </p:nvSpPr>
          <p:spPr bwMode="auto">
            <a:xfrm>
              <a:off x="1582" y="1025"/>
              <a:ext cx="164" cy="166"/>
            </a:xfrm>
            <a:custGeom>
              <a:avLst/>
              <a:gdLst>
                <a:gd name="T0" fmla="*/ 82 w 164"/>
                <a:gd name="T1" fmla="*/ 166 h 166"/>
                <a:gd name="T2" fmla="*/ 98 w 164"/>
                <a:gd name="T3" fmla="*/ 164 h 166"/>
                <a:gd name="T4" fmla="*/ 114 w 164"/>
                <a:gd name="T5" fmla="*/ 159 h 166"/>
                <a:gd name="T6" fmla="*/ 129 w 164"/>
                <a:gd name="T7" fmla="*/ 151 h 166"/>
                <a:gd name="T8" fmla="*/ 140 w 164"/>
                <a:gd name="T9" fmla="*/ 140 h 166"/>
                <a:gd name="T10" fmla="*/ 150 w 164"/>
                <a:gd name="T11" fmla="*/ 129 h 166"/>
                <a:gd name="T12" fmla="*/ 158 w 164"/>
                <a:gd name="T13" fmla="*/ 114 h 166"/>
                <a:gd name="T14" fmla="*/ 164 w 164"/>
                <a:gd name="T15" fmla="*/ 100 h 166"/>
                <a:gd name="T16" fmla="*/ 164 w 164"/>
                <a:gd name="T17" fmla="*/ 82 h 166"/>
                <a:gd name="T18" fmla="*/ 164 w 164"/>
                <a:gd name="T19" fmla="*/ 66 h 166"/>
                <a:gd name="T20" fmla="*/ 158 w 164"/>
                <a:gd name="T21" fmla="*/ 50 h 166"/>
                <a:gd name="T22" fmla="*/ 150 w 164"/>
                <a:gd name="T23" fmla="*/ 37 h 166"/>
                <a:gd name="T24" fmla="*/ 140 w 164"/>
                <a:gd name="T25" fmla="*/ 24 h 166"/>
                <a:gd name="T26" fmla="*/ 129 w 164"/>
                <a:gd name="T27" fmla="*/ 13 h 166"/>
                <a:gd name="T28" fmla="*/ 114 w 164"/>
                <a:gd name="T29" fmla="*/ 5 h 166"/>
                <a:gd name="T30" fmla="*/ 98 w 164"/>
                <a:gd name="T31" fmla="*/ 3 h 166"/>
                <a:gd name="T32" fmla="*/ 82 w 164"/>
                <a:gd name="T33" fmla="*/ 0 h 166"/>
                <a:gd name="T34" fmla="*/ 66 w 164"/>
                <a:gd name="T35" fmla="*/ 3 h 166"/>
                <a:gd name="T36" fmla="*/ 50 w 164"/>
                <a:gd name="T37" fmla="*/ 5 h 166"/>
                <a:gd name="T38" fmla="*/ 37 w 164"/>
                <a:gd name="T39" fmla="*/ 13 h 166"/>
                <a:gd name="T40" fmla="*/ 24 w 164"/>
                <a:gd name="T41" fmla="*/ 24 h 166"/>
                <a:gd name="T42" fmla="*/ 13 w 164"/>
                <a:gd name="T43" fmla="*/ 37 h 166"/>
                <a:gd name="T44" fmla="*/ 5 w 164"/>
                <a:gd name="T45" fmla="*/ 50 h 166"/>
                <a:gd name="T46" fmla="*/ 0 w 164"/>
                <a:gd name="T47" fmla="*/ 66 h 166"/>
                <a:gd name="T48" fmla="*/ 0 w 164"/>
                <a:gd name="T49" fmla="*/ 82 h 166"/>
                <a:gd name="T50" fmla="*/ 0 w 164"/>
                <a:gd name="T51" fmla="*/ 100 h 166"/>
                <a:gd name="T52" fmla="*/ 5 w 164"/>
                <a:gd name="T53" fmla="*/ 114 h 166"/>
                <a:gd name="T54" fmla="*/ 13 w 164"/>
                <a:gd name="T55" fmla="*/ 129 h 166"/>
                <a:gd name="T56" fmla="*/ 24 w 164"/>
                <a:gd name="T57" fmla="*/ 140 h 166"/>
                <a:gd name="T58" fmla="*/ 37 w 164"/>
                <a:gd name="T59" fmla="*/ 151 h 166"/>
                <a:gd name="T60" fmla="*/ 50 w 164"/>
                <a:gd name="T61" fmla="*/ 159 h 166"/>
                <a:gd name="T62" fmla="*/ 66 w 164"/>
                <a:gd name="T63" fmla="*/ 164 h 166"/>
                <a:gd name="T64" fmla="*/ 82 w 164"/>
                <a:gd name="T65" fmla="*/ 166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64" h="166">
                  <a:moveTo>
                    <a:pt x="82" y="166"/>
                  </a:moveTo>
                  <a:lnTo>
                    <a:pt x="98" y="164"/>
                  </a:lnTo>
                  <a:lnTo>
                    <a:pt x="114" y="159"/>
                  </a:lnTo>
                  <a:lnTo>
                    <a:pt x="129" y="151"/>
                  </a:lnTo>
                  <a:lnTo>
                    <a:pt x="140" y="140"/>
                  </a:lnTo>
                  <a:lnTo>
                    <a:pt x="150" y="129"/>
                  </a:lnTo>
                  <a:lnTo>
                    <a:pt x="158" y="114"/>
                  </a:lnTo>
                  <a:lnTo>
                    <a:pt x="164" y="100"/>
                  </a:lnTo>
                  <a:lnTo>
                    <a:pt x="164" y="82"/>
                  </a:lnTo>
                  <a:lnTo>
                    <a:pt x="164" y="66"/>
                  </a:lnTo>
                  <a:lnTo>
                    <a:pt x="158" y="50"/>
                  </a:lnTo>
                  <a:lnTo>
                    <a:pt x="150" y="37"/>
                  </a:lnTo>
                  <a:lnTo>
                    <a:pt x="140" y="24"/>
                  </a:lnTo>
                  <a:lnTo>
                    <a:pt x="129" y="13"/>
                  </a:lnTo>
                  <a:lnTo>
                    <a:pt x="114" y="5"/>
                  </a:lnTo>
                  <a:lnTo>
                    <a:pt x="98" y="3"/>
                  </a:lnTo>
                  <a:lnTo>
                    <a:pt x="82" y="0"/>
                  </a:lnTo>
                  <a:lnTo>
                    <a:pt x="66" y="3"/>
                  </a:lnTo>
                  <a:lnTo>
                    <a:pt x="50" y="5"/>
                  </a:lnTo>
                  <a:lnTo>
                    <a:pt x="37" y="13"/>
                  </a:lnTo>
                  <a:lnTo>
                    <a:pt x="24" y="24"/>
                  </a:lnTo>
                  <a:lnTo>
                    <a:pt x="13" y="37"/>
                  </a:lnTo>
                  <a:lnTo>
                    <a:pt x="5" y="50"/>
                  </a:lnTo>
                  <a:lnTo>
                    <a:pt x="0" y="66"/>
                  </a:lnTo>
                  <a:lnTo>
                    <a:pt x="0" y="82"/>
                  </a:lnTo>
                  <a:lnTo>
                    <a:pt x="0" y="100"/>
                  </a:lnTo>
                  <a:lnTo>
                    <a:pt x="5" y="114"/>
                  </a:lnTo>
                  <a:lnTo>
                    <a:pt x="13" y="129"/>
                  </a:lnTo>
                  <a:lnTo>
                    <a:pt x="24" y="140"/>
                  </a:lnTo>
                  <a:lnTo>
                    <a:pt x="37" y="151"/>
                  </a:lnTo>
                  <a:lnTo>
                    <a:pt x="50" y="159"/>
                  </a:lnTo>
                  <a:lnTo>
                    <a:pt x="66" y="164"/>
                  </a:lnTo>
                  <a:lnTo>
                    <a:pt x="82" y="166"/>
                  </a:lnTo>
                  <a:close/>
                </a:path>
              </a:pathLst>
            </a:custGeom>
            <a:solidFill>
              <a:srgbClr val="4957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65"/>
            <p:cNvSpPr>
              <a:spLocks noChangeAspect="1"/>
            </p:cNvSpPr>
            <p:nvPr/>
          </p:nvSpPr>
          <p:spPr bwMode="auto">
            <a:xfrm>
              <a:off x="1582" y="1025"/>
              <a:ext cx="164" cy="166"/>
            </a:xfrm>
            <a:custGeom>
              <a:avLst/>
              <a:gdLst>
                <a:gd name="T0" fmla="*/ 82 w 164"/>
                <a:gd name="T1" fmla="*/ 166 h 166"/>
                <a:gd name="T2" fmla="*/ 98 w 164"/>
                <a:gd name="T3" fmla="*/ 164 h 166"/>
                <a:gd name="T4" fmla="*/ 114 w 164"/>
                <a:gd name="T5" fmla="*/ 159 h 166"/>
                <a:gd name="T6" fmla="*/ 129 w 164"/>
                <a:gd name="T7" fmla="*/ 151 h 166"/>
                <a:gd name="T8" fmla="*/ 140 w 164"/>
                <a:gd name="T9" fmla="*/ 140 h 166"/>
                <a:gd name="T10" fmla="*/ 150 w 164"/>
                <a:gd name="T11" fmla="*/ 129 h 166"/>
                <a:gd name="T12" fmla="*/ 158 w 164"/>
                <a:gd name="T13" fmla="*/ 114 h 166"/>
                <a:gd name="T14" fmla="*/ 164 w 164"/>
                <a:gd name="T15" fmla="*/ 100 h 166"/>
                <a:gd name="T16" fmla="*/ 164 w 164"/>
                <a:gd name="T17" fmla="*/ 82 h 166"/>
                <a:gd name="T18" fmla="*/ 164 w 164"/>
                <a:gd name="T19" fmla="*/ 66 h 166"/>
                <a:gd name="T20" fmla="*/ 158 w 164"/>
                <a:gd name="T21" fmla="*/ 50 h 166"/>
                <a:gd name="T22" fmla="*/ 150 w 164"/>
                <a:gd name="T23" fmla="*/ 37 h 166"/>
                <a:gd name="T24" fmla="*/ 140 w 164"/>
                <a:gd name="T25" fmla="*/ 24 h 166"/>
                <a:gd name="T26" fmla="*/ 129 w 164"/>
                <a:gd name="T27" fmla="*/ 13 h 166"/>
                <a:gd name="T28" fmla="*/ 114 w 164"/>
                <a:gd name="T29" fmla="*/ 5 h 166"/>
                <a:gd name="T30" fmla="*/ 98 w 164"/>
                <a:gd name="T31" fmla="*/ 3 h 166"/>
                <a:gd name="T32" fmla="*/ 82 w 164"/>
                <a:gd name="T33" fmla="*/ 0 h 166"/>
                <a:gd name="T34" fmla="*/ 66 w 164"/>
                <a:gd name="T35" fmla="*/ 3 h 166"/>
                <a:gd name="T36" fmla="*/ 50 w 164"/>
                <a:gd name="T37" fmla="*/ 5 h 166"/>
                <a:gd name="T38" fmla="*/ 37 w 164"/>
                <a:gd name="T39" fmla="*/ 13 h 166"/>
                <a:gd name="T40" fmla="*/ 24 w 164"/>
                <a:gd name="T41" fmla="*/ 24 h 166"/>
                <a:gd name="T42" fmla="*/ 13 w 164"/>
                <a:gd name="T43" fmla="*/ 37 h 166"/>
                <a:gd name="T44" fmla="*/ 5 w 164"/>
                <a:gd name="T45" fmla="*/ 50 h 166"/>
                <a:gd name="T46" fmla="*/ 0 w 164"/>
                <a:gd name="T47" fmla="*/ 66 h 166"/>
                <a:gd name="T48" fmla="*/ 0 w 164"/>
                <a:gd name="T49" fmla="*/ 82 h 166"/>
                <a:gd name="T50" fmla="*/ 0 w 164"/>
                <a:gd name="T51" fmla="*/ 100 h 166"/>
                <a:gd name="T52" fmla="*/ 5 w 164"/>
                <a:gd name="T53" fmla="*/ 114 h 166"/>
                <a:gd name="T54" fmla="*/ 13 w 164"/>
                <a:gd name="T55" fmla="*/ 129 h 166"/>
                <a:gd name="T56" fmla="*/ 24 w 164"/>
                <a:gd name="T57" fmla="*/ 140 h 166"/>
                <a:gd name="T58" fmla="*/ 37 w 164"/>
                <a:gd name="T59" fmla="*/ 151 h 166"/>
                <a:gd name="T60" fmla="*/ 50 w 164"/>
                <a:gd name="T61" fmla="*/ 159 h 166"/>
                <a:gd name="T62" fmla="*/ 66 w 164"/>
                <a:gd name="T63" fmla="*/ 164 h 166"/>
                <a:gd name="T64" fmla="*/ 82 w 164"/>
                <a:gd name="T65" fmla="*/ 166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64" h="166">
                  <a:moveTo>
                    <a:pt x="82" y="166"/>
                  </a:moveTo>
                  <a:lnTo>
                    <a:pt x="98" y="164"/>
                  </a:lnTo>
                  <a:lnTo>
                    <a:pt x="114" y="159"/>
                  </a:lnTo>
                  <a:lnTo>
                    <a:pt x="129" y="151"/>
                  </a:lnTo>
                  <a:lnTo>
                    <a:pt x="140" y="140"/>
                  </a:lnTo>
                  <a:lnTo>
                    <a:pt x="150" y="129"/>
                  </a:lnTo>
                  <a:lnTo>
                    <a:pt x="158" y="114"/>
                  </a:lnTo>
                  <a:lnTo>
                    <a:pt x="164" y="100"/>
                  </a:lnTo>
                  <a:lnTo>
                    <a:pt x="164" y="82"/>
                  </a:lnTo>
                  <a:lnTo>
                    <a:pt x="164" y="66"/>
                  </a:lnTo>
                  <a:lnTo>
                    <a:pt x="158" y="50"/>
                  </a:lnTo>
                  <a:lnTo>
                    <a:pt x="150" y="37"/>
                  </a:lnTo>
                  <a:lnTo>
                    <a:pt x="140" y="24"/>
                  </a:lnTo>
                  <a:lnTo>
                    <a:pt x="129" y="13"/>
                  </a:lnTo>
                  <a:lnTo>
                    <a:pt x="114" y="5"/>
                  </a:lnTo>
                  <a:lnTo>
                    <a:pt x="98" y="3"/>
                  </a:lnTo>
                  <a:lnTo>
                    <a:pt x="82" y="0"/>
                  </a:lnTo>
                  <a:lnTo>
                    <a:pt x="66" y="3"/>
                  </a:lnTo>
                  <a:lnTo>
                    <a:pt x="50" y="5"/>
                  </a:lnTo>
                  <a:lnTo>
                    <a:pt x="37" y="13"/>
                  </a:lnTo>
                  <a:lnTo>
                    <a:pt x="24" y="24"/>
                  </a:lnTo>
                  <a:lnTo>
                    <a:pt x="13" y="37"/>
                  </a:lnTo>
                  <a:lnTo>
                    <a:pt x="5" y="50"/>
                  </a:lnTo>
                  <a:lnTo>
                    <a:pt x="0" y="66"/>
                  </a:lnTo>
                  <a:lnTo>
                    <a:pt x="0" y="82"/>
                  </a:lnTo>
                  <a:lnTo>
                    <a:pt x="0" y="100"/>
                  </a:lnTo>
                  <a:lnTo>
                    <a:pt x="5" y="114"/>
                  </a:lnTo>
                  <a:lnTo>
                    <a:pt x="13" y="129"/>
                  </a:lnTo>
                  <a:lnTo>
                    <a:pt x="24" y="140"/>
                  </a:lnTo>
                  <a:lnTo>
                    <a:pt x="37" y="151"/>
                  </a:lnTo>
                  <a:lnTo>
                    <a:pt x="50" y="159"/>
                  </a:lnTo>
                  <a:lnTo>
                    <a:pt x="66" y="164"/>
                  </a:lnTo>
                  <a:lnTo>
                    <a:pt x="82" y="166"/>
                  </a:lnTo>
                </a:path>
              </a:pathLst>
            </a:custGeom>
            <a:noFill/>
            <a:ln w="4763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66"/>
            <p:cNvSpPr>
              <a:spLocks noChangeAspect="1"/>
            </p:cNvSpPr>
            <p:nvPr/>
          </p:nvSpPr>
          <p:spPr bwMode="auto">
            <a:xfrm>
              <a:off x="812" y="1806"/>
              <a:ext cx="143" cy="140"/>
            </a:xfrm>
            <a:custGeom>
              <a:avLst/>
              <a:gdLst>
                <a:gd name="T0" fmla="*/ 71 w 143"/>
                <a:gd name="T1" fmla="*/ 140 h 140"/>
                <a:gd name="T2" fmla="*/ 87 w 143"/>
                <a:gd name="T3" fmla="*/ 140 h 140"/>
                <a:gd name="T4" fmla="*/ 100 w 143"/>
                <a:gd name="T5" fmla="*/ 135 h 140"/>
                <a:gd name="T6" fmla="*/ 111 w 143"/>
                <a:gd name="T7" fmla="*/ 130 h 140"/>
                <a:gd name="T8" fmla="*/ 121 w 143"/>
                <a:gd name="T9" fmla="*/ 119 h 140"/>
                <a:gd name="T10" fmla="*/ 129 w 143"/>
                <a:gd name="T11" fmla="*/ 108 h 140"/>
                <a:gd name="T12" fmla="*/ 137 w 143"/>
                <a:gd name="T13" fmla="*/ 98 h 140"/>
                <a:gd name="T14" fmla="*/ 140 w 143"/>
                <a:gd name="T15" fmla="*/ 85 h 140"/>
                <a:gd name="T16" fmla="*/ 143 w 143"/>
                <a:gd name="T17" fmla="*/ 69 h 140"/>
                <a:gd name="T18" fmla="*/ 140 w 143"/>
                <a:gd name="T19" fmla="*/ 56 h 140"/>
                <a:gd name="T20" fmla="*/ 137 w 143"/>
                <a:gd name="T21" fmla="*/ 42 h 140"/>
                <a:gd name="T22" fmla="*/ 129 w 143"/>
                <a:gd name="T23" fmla="*/ 29 h 140"/>
                <a:gd name="T24" fmla="*/ 121 w 143"/>
                <a:gd name="T25" fmla="*/ 19 h 140"/>
                <a:gd name="T26" fmla="*/ 111 w 143"/>
                <a:gd name="T27" fmla="*/ 11 h 140"/>
                <a:gd name="T28" fmla="*/ 100 w 143"/>
                <a:gd name="T29" fmla="*/ 5 h 140"/>
                <a:gd name="T30" fmla="*/ 87 w 143"/>
                <a:gd name="T31" fmla="*/ 0 h 140"/>
                <a:gd name="T32" fmla="*/ 71 w 143"/>
                <a:gd name="T33" fmla="*/ 0 h 140"/>
                <a:gd name="T34" fmla="*/ 58 w 143"/>
                <a:gd name="T35" fmla="*/ 0 h 140"/>
                <a:gd name="T36" fmla="*/ 45 w 143"/>
                <a:gd name="T37" fmla="*/ 5 h 140"/>
                <a:gd name="T38" fmla="*/ 32 w 143"/>
                <a:gd name="T39" fmla="*/ 11 h 140"/>
                <a:gd name="T40" fmla="*/ 21 w 143"/>
                <a:gd name="T41" fmla="*/ 19 h 140"/>
                <a:gd name="T42" fmla="*/ 13 w 143"/>
                <a:gd name="T43" fmla="*/ 29 h 140"/>
                <a:gd name="T44" fmla="*/ 8 w 143"/>
                <a:gd name="T45" fmla="*/ 42 h 140"/>
                <a:gd name="T46" fmla="*/ 3 w 143"/>
                <a:gd name="T47" fmla="*/ 56 h 140"/>
                <a:gd name="T48" fmla="*/ 0 w 143"/>
                <a:gd name="T49" fmla="*/ 69 h 140"/>
                <a:gd name="T50" fmla="*/ 3 w 143"/>
                <a:gd name="T51" fmla="*/ 85 h 140"/>
                <a:gd name="T52" fmla="*/ 8 w 143"/>
                <a:gd name="T53" fmla="*/ 98 h 140"/>
                <a:gd name="T54" fmla="*/ 13 w 143"/>
                <a:gd name="T55" fmla="*/ 108 h 140"/>
                <a:gd name="T56" fmla="*/ 21 w 143"/>
                <a:gd name="T57" fmla="*/ 119 h 140"/>
                <a:gd name="T58" fmla="*/ 32 w 143"/>
                <a:gd name="T59" fmla="*/ 130 h 140"/>
                <a:gd name="T60" fmla="*/ 45 w 143"/>
                <a:gd name="T61" fmla="*/ 135 h 140"/>
                <a:gd name="T62" fmla="*/ 58 w 143"/>
                <a:gd name="T63" fmla="*/ 140 h 140"/>
                <a:gd name="T64" fmla="*/ 71 w 143"/>
                <a:gd name="T65" fmla="*/ 140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43" h="140">
                  <a:moveTo>
                    <a:pt x="71" y="140"/>
                  </a:moveTo>
                  <a:lnTo>
                    <a:pt x="87" y="140"/>
                  </a:lnTo>
                  <a:lnTo>
                    <a:pt x="100" y="135"/>
                  </a:lnTo>
                  <a:lnTo>
                    <a:pt x="111" y="130"/>
                  </a:lnTo>
                  <a:lnTo>
                    <a:pt x="121" y="119"/>
                  </a:lnTo>
                  <a:lnTo>
                    <a:pt x="129" y="108"/>
                  </a:lnTo>
                  <a:lnTo>
                    <a:pt x="137" y="98"/>
                  </a:lnTo>
                  <a:lnTo>
                    <a:pt x="140" y="85"/>
                  </a:lnTo>
                  <a:lnTo>
                    <a:pt x="143" y="69"/>
                  </a:lnTo>
                  <a:lnTo>
                    <a:pt x="140" y="56"/>
                  </a:lnTo>
                  <a:lnTo>
                    <a:pt x="137" y="42"/>
                  </a:lnTo>
                  <a:lnTo>
                    <a:pt x="129" y="29"/>
                  </a:lnTo>
                  <a:lnTo>
                    <a:pt x="121" y="19"/>
                  </a:lnTo>
                  <a:lnTo>
                    <a:pt x="111" y="11"/>
                  </a:lnTo>
                  <a:lnTo>
                    <a:pt x="100" y="5"/>
                  </a:lnTo>
                  <a:lnTo>
                    <a:pt x="87" y="0"/>
                  </a:lnTo>
                  <a:lnTo>
                    <a:pt x="71" y="0"/>
                  </a:lnTo>
                  <a:lnTo>
                    <a:pt x="58" y="0"/>
                  </a:lnTo>
                  <a:lnTo>
                    <a:pt x="45" y="5"/>
                  </a:lnTo>
                  <a:lnTo>
                    <a:pt x="32" y="11"/>
                  </a:lnTo>
                  <a:lnTo>
                    <a:pt x="21" y="19"/>
                  </a:lnTo>
                  <a:lnTo>
                    <a:pt x="13" y="29"/>
                  </a:lnTo>
                  <a:lnTo>
                    <a:pt x="8" y="42"/>
                  </a:lnTo>
                  <a:lnTo>
                    <a:pt x="3" y="56"/>
                  </a:lnTo>
                  <a:lnTo>
                    <a:pt x="0" y="69"/>
                  </a:lnTo>
                  <a:lnTo>
                    <a:pt x="3" y="85"/>
                  </a:lnTo>
                  <a:lnTo>
                    <a:pt x="8" y="98"/>
                  </a:lnTo>
                  <a:lnTo>
                    <a:pt x="13" y="108"/>
                  </a:lnTo>
                  <a:lnTo>
                    <a:pt x="21" y="119"/>
                  </a:lnTo>
                  <a:lnTo>
                    <a:pt x="32" y="130"/>
                  </a:lnTo>
                  <a:lnTo>
                    <a:pt x="45" y="135"/>
                  </a:lnTo>
                  <a:lnTo>
                    <a:pt x="58" y="140"/>
                  </a:lnTo>
                  <a:lnTo>
                    <a:pt x="71" y="140"/>
                  </a:lnTo>
                  <a:close/>
                </a:path>
              </a:pathLst>
            </a:custGeom>
            <a:solidFill>
              <a:srgbClr val="4957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67"/>
            <p:cNvSpPr>
              <a:spLocks noChangeAspect="1"/>
            </p:cNvSpPr>
            <p:nvPr/>
          </p:nvSpPr>
          <p:spPr bwMode="auto">
            <a:xfrm>
              <a:off x="812" y="1806"/>
              <a:ext cx="143" cy="140"/>
            </a:xfrm>
            <a:custGeom>
              <a:avLst/>
              <a:gdLst>
                <a:gd name="T0" fmla="*/ 71 w 143"/>
                <a:gd name="T1" fmla="*/ 140 h 140"/>
                <a:gd name="T2" fmla="*/ 87 w 143"/>
                <a:gd name="T3" fmla="*/ 140 h 140"/>
                <a:gd name="T4" fmla="*/ 100 w 143"/>
                <a:gd name="T5" fmla="*/ 135 h 140"/>
                <a:gd name="T6" fmla="*/ 111 w 143"/>
                <a:gd name="T7" fmla="*/ 130 h 140"/>
                <a:gd name="T8" fmla="*/ 121 w 143"/>
                <a:gd name="T9" fmla="*/ 119 h 140"/>
                <a:gd name="T10" fmla="*/ 129 w 143"/>
                <a:gd name="T11" fmla="*/ 108 h 140"/>
                <a:gd name="T12" fmla="*/ 137 w 143"/>
                <a:gd name="T13" fmla="*/ 98 h 140"/>
                <a:gd name="T14" fmla="*/ 140 w 143"/>
                <a:gd name="T15" fmla="*/ 85 h 140"/>
                <a:gd name="T16" fmla="*/ 143 w 143"/>
                <a:gd name="T17" fmla="*/ 69 h 140"/>
                <a:gd name="T18" fmla="*/ 140 w 143"/>
                <a:gd name="T19" fmla="*/ 56 h 140"/>
                <a:gd name="T20" fmla="*/ 137 w 143"/>
                <a:gd name="T21" fmla="*/ 42 h 140"/>
                <a:gd name="T22" fmla="*/ 129 w 143"/>
                <a:gd name="T23" fmla="*/ 29 h 140"/>
                <a:gd name="T24" fmla="*/ 121 w 143"/>
                <a:gd name="T25" fmla="*/ 19 h 140"/>
                <a:gd name="T26" fmla="*/ 111 w 143"/>
                <a:gd name="T27" fmla="*/ 11 h 140"/>
                <a:gd name="T28" fmla="*/ 100 w 143"/>
                <a:gd name="T29" fmla="*/ 5 h 140"/>
                <a:gd name="T30" fmla="*/ 87 w 143"/>
                <a:gd name="T31" fmla="*/ 0 h 140"/>
                <a:gd name="T32" fmla="*/ 71 w 143"/>
                <a:gd name="T33" fmla="*/ 0 h 140"/>
                <a:gd name="T34" fmla="*/ 58 w 143"/>
                <a:gd name="T35" fmla="*/ 0 h 140"/>
                <a:gd name="T36" fmla="*/ 45 w 143"/>
                <a:gd name="T37" fmla="*/ 5 h 140"/>
                <a:gd name="T38" fmla="*/ 32 w 143"/>
                <a:gd name="T39" fmla="*/ 11 h 140"/>
                <a:gd name="T40" fmla="*/ 21 w 143"/>
                <a:gd name="T41" fmla="*/ 19 h 140"/>
                <a:gd name="T42" fmla="*/ 13 w 143"/>
                <a:gd name="T43" fmla="*/ 29 h 140"/>
                <a:gd name="T44" fmla="*/ 8 w 143"/>
                <a:gd name="T45" fmla="*/ 42 h 140"/>
                <a:gd name="T46" fmla="*/ 3 w 143"/>
                <a:gd name="T47" fmla="*/ 56 h 140"/>
                <a:gd name="T48" fmla="*/ 0 w 143"/>
                <a:gd name="T49" fmla="*/ 69 h 140"/>
                <a:gd name="T50" fmla="*/ 3 w 143"/>
                <a:gd name="T51" fmla="*/ 85 h 140"/>
                <a:gd name="T52" fmla="*/ 8 w 143"/>
                <a:gd name="T53" fmla="*/ 98 h 140"/>
                <a:gd name="T54" fmla="*/ 13 w 143"/>
                <a:gd name="T55" fmla="*/ 108 h 140"/>
                <a:gd name="T56" fmla="*/ 21 w 143"/>
                <a:gd name="T57" fmla="*/ 119 h 140"/>
                <a:gd name="T58" fmla="*/ 32 w 143"/>
                <a:gd name="T59" fmla="*/ 130 h 140"/>
                <a:gd name="T60" fmla="*/ 45 w 143"/>
                <a:gd name="T61" fmla="*/ 135 h 140"/>
                <a:gd name="T62" fmla="*/ 58 w 143"/>
                <a:gd name="T63" fmla="*/ 140 h 140"/>
                <a:gd name="T64" fmla="*/ 71 w 143"/>
                <a:gd name="T65" fmla="*/ 140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43" h="140">
                  <a:moveTo>
                    <a:pt x="71" y="140"/>
                  </a:moveTo>
                  <a:lnTo>
                    <a:pt x="87" y="140"/>
                  </a:lnTo>
                  <a:lnTo>
                    <a:pt x="100" y="135"/>
                  </a:lnTo>
                  <a:lnTo>
                    <a:pt x="111" y="130"/>
                  </a:lnTo>
                  <a:lnTo>
                    <a:pt x="121" y="119"/>
                  </a:lnTo>
                  <a:lnTo>
                    <a:pt x="129" y="108"/>
                  </a:lnTo>
                  <a:lnTo>
                    <a:pt x="137" y="98"/>
                  </a:lnTo>
                  <a:lnTo>
                    <a:pt x="140" y="85"/>
                  </a:lnTo>
                  <a:lnTo>
                    <a:pt x="143" y="69"/>
                  </a:lnTo>
                  <a:lnTo>
                    <a:pt x="140" y="56"/>
                  </a:lnTo>
                  <a:lnTo>
                    <a:pt x="137" y="42"/>
                  </a:lnTo>
                  <a:lnTo>
                    <a:pt x="129" y="29"/>
                  </a:lnTo>
                  <a:lnTo>
                    <a:pt x="121" y="19"/>
                  </a:lnTo>
                  <a:lnTo>
                    <a:pt x="111" y="11"/>
                  </a:lnTo>
                  <a:lnTo>
                    <a:pt x="100" y="5"/>
                  </a:lnTo>
                  <a:lnTo>
                    <a:pt x="87" y="0"/>
                  </a:lnTo>
                  <a:lnTo>
                    <a:pt x="71" y="0"/>
                  </a:lnTo>
                  <a:lnTo>
                    <a:pt x="58" y="0"/>
                  </a:lnTo>
                  <a:lnTo>
                    <a:pt x="45" y="5"/>
                  </a:lnTo>
                  <a:lnTo>
                    <a:pt x="32" y="11"/>
                  </a:lnTo>
                  <a:lnTo>
                    <a:pt x="21" y="19"/>
                  </a:lnTo>
                  <a:lnTo>
                    <a:pt x="13" y="29"/>
                  </a:lnTo>
                  <a:lnTo>
                    <a:pt x="8" y="42"/>
                  </a:lnTo>
                  <a:lnTo>
                    <a:pt x="3" y="56"/>
                  </a:lnTo>
                  <a:lnTo>
                    <a:pt x="0" y="69"/>
                  </a:lnTo>
                  <a:lnTo>
                    <a:pt x="3" y="85"/>
                  </a:lnTo>
                  <a:lnTo>
                    <a:pt x="8" y="98"/>
                  </a:lnTo>
                  <a:lnTo>
                    <a:pt x="13" y="108"/>
                  </a:lnTo>
                  <a:lnTo>
                    <a:pt x="21" y="119"/>
                  </a:lnTo>
                  <a:lnTo>
                    <a:pt x="32" y="130"/>
                  </a:lnTo>
                  <a:lnTo>
                    <a:pt x="45" y="135"/>
                  </a:lnTo>
                  <a:lnTo>
                    <a:pt x="58" y="140"/>
                  </a:lnTo>
                  <a:lnTo>
                    <a:pt x="71" y="140"/>
                  </a:lnTo>
                </a:path>
              </a:pathLst>
            </a:custGeom>
            <a:noFill/>
            <a:ln w="4763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68"/>
            <p:cNvSpPr>
              <a:spLocks noChangeAspect="1"/>
            </p:cNvSpPr>
            <p:nvPr/>
          </p:nvSpPr>
          <p:spPr bwMode="auto">
            <a:xfrm>
              <a:off x="891" y="1466"/>
              <a:ext cx="124" cy="385"/>
            </a:xfrm>
            <a:custGeom>
              <a:avLst/>
              <a:gdLst>
                <a:gd name="T0" fmla="*/ 0 w 124"/>
                <a:gd name="T1" fmla="*/ 364 h 385"/>
                <a:gd name="T2" fmla="*/ 98 w 124"/>
                <a:gd name="T3" fmla="*/ 0 h 385"/>
                <a:gd name="T4" fmla="*/ 124 w 124"/>
                <a:gd name="T5" fmla="*/ 18 h 385"/>
                <a:gd name="T6" fmla="*/ 24 w 124"/>
                <a:gd name="T7" fmla="*/ 385 h 385"/>
                <a:gd name="T8" fmla="*/ 16 w 124"/>
                <a:gd name="T9" fmla="*/ 382 h 385"/>
                <a:gd name="T10" fmla="*/ 11 w 124"/>
                <a:gd name="T11" fmla="*/ 382 h 385"/>
                <a:gd name="T12" fmla="*/ 8 w 124"/>
                <a:gd name="T13" fmla="*/ 382 h 385"/>
                <a:gd name="T14" fmla="*/ 6 w 124"/>
                <a:gd name="T15" fmla="*/ 382 h 385"/>
                <a:gd name="T16" fmla="*/ 6 w 124"/>
                <a:gd name="T17" fmla="*/ 380 h 385"/>
                <a:gd name="T18" fmla="*/ 6 w 124"/>
                <a:gd name="T19" fmla="*/ 377 h 385"/>
                <a:gd name="T20" fmla="*/ 3 w 124"/>
                <a:gd name="T21" fmla="*/ 372 h 385"/>
                <a:gd name="T22" fmla="*/ 0 w 124"/>
                <a:gd name="T23" fmla="*/ 364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4" h="385">
                  <a:moveTo>
                    <a:pt x="0" y="364"/>
                  </a:moveTo>
                  <a:lnTo>
                    <a:pt x="98" y="0"/>
                  </a:lnTo>
                  <a:lnTo>
                    <a:pt x="124" y="18"/>
                  </a:lnTo>
                  <a:lnTo>
                    <a:pt x="24" y="385"/>
                  </a:lnTo>
                  <a:lnTo>
                    <a:pt x="16" y="382"/>
                  </a:lnTo>
                  <a:lnTo>
                    <a:pt x="11" y="382"/>
                  </a:lnTo>
                  <a:lnTo>
                    <a:pt x="8" y="382"/>
                  </a:lnTo>
                  <a:lnTo>
                    <a:pt x="6" y="382"/>
                  </a:lnTo>
                  <a:lnTo>
                    <a:pt x="6" y="380"/>
                  </a:lnTo>
                  <a:lnTo>
                    <a:pt x="6" y="377"/>
                  </a:lnTo>
                  <a:lnTo>
                    <a:pt x="3" y="372"/>
                  </a:lnTo>
                  <a:lnTo>
                    <a:pt x="0" y="364"/>
                  </a:lnTo>
                  <a:close/>
                </a:path>
              </a:pathLst>
            </a:custGeom>
            <a:solidFill>
              <a:srgbClr val="FDFB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Freeform 69"/>
            <p:cNvSpPr>
              <a:spLocks noChangeAspect="1"/>
            </p:cNvSpPr>
            <p:nvPr/>
          </p:nvSpPr>
          <p:spPr bwMode="auto">
            <a:xfrm>
              <a:off x="891" y="1466"/>
              <a:ext cx="124" cy="385"/>
            </a:xfrm>
            <a:custGeom>
              <a:avLst/>
              <a:gdLst>
                <a:gd name="T0" fmla="*/ 0 w 124"/>
                <a:gd name="T1" fmla="*/ 364 h 385"/>
                <a:gd name="T2" fmla="*/ 98 w 124"/>
                <a:gd name="T3" fmla="*/ 0 h 385"/>
                <a:gd name="T4" fmla="*/ 124 w 124"/>
                <a:gd name="T5" fmla="*/ 18 h 385"/>
                <a:gd name="T6" fmla="*/ 24 w 124"/>
                <a:gd name="T7" fmla="*/ 385 h 385"/>
                <a:gd name="T8" fmla="*/ 16 w 124"/>
                <a:gd name="T9" fmla="*/ 382 h 385"/>
                <a:gd name="T10" fmla="*/ 11 w 124"/>
                <a:gd name="T11" fmla="*/ 382 h 385"/>
                <a:gd name="T12" fmla="*/ 8 w 124"/>
                <a:gd name="T13" fmla="*/ 382 h 385"/>
                <a:gd name="T14" fmla="*/ 6 w 124"/>
                <a:gd name="T15" fmla="*/ 382 h 385"/>
                <a:gd name="T16" fmla="*/ 6 w 124"/>
                <a:gd name="T17" fmla="*/ 380 h 385"/>
                <a:gd name="T18" fmla="*/ 6 w 124"/>
                <a:gd name="T19" fmla="*/ 377 h 385"/>
                <a:gd name="T20" fmla="*/ 3 w 124"/>
                <a:gd name="T21" fmla="*/ 372 h 385"/>
                <a:gd name="T22" fmla="*/ 0 w 124"/>
                <a:gd name="T23" fmla="*/ 364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4" h="385">
                  <a:moveTo>
                    <a:pt x="0" y="364"/>
                  </a:moveTo>
                  <a:lnTo>
                    <a:pt x="98" y="0"/>
                  </a:lnTo>
                  <a:lnTo>
                    <a:pt x="124" y="18"/>
                  </a:lnTo>
                  <a:lnTo>
                    <a:pt x="24" y="385"/>
                  </a:lnTo>
                  <a:lnTo>
                    <a:pt x="16" y="382"/>
                  </a:lnTo>
                  <a:lnTo>
                    <a:pt x="11" y="382"/>
                  </a:lnTo>
                  <a:lnTo>
                    <a:pt x="8" y="382"/>
                  </a:lnTo>
                  <a:lnTo>
                    <a:pt x="6" y="382"/>
                  </a:lnTo>
                  <a:lnTo>
                    <a:pt x="6" y="380"/>
                  </a:lnTo>
                  <a:lnTo>
                    <a:pt x="6" y="377"/>
                  </a:lnTo>
                  <a:lnTo>
                    <a:pt x="3" y="372"/>
                  </a:lnTo>
                  <a:lnTo>
                    <a:pt x="0" y="364"/>
                  </a:lnTo>
                </a:path>
              </a:pathLst>
            </a:custGeom>
            <a:noFill/>
            <a:ln w="4763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Freeform 70"/>
            <p:cNvSpPr>
              <a:spLocks noChangeAspect="1"/>
            </p:cNvSpPr>
            <p:nvPr/>
          </p:nvSpPr>
          <p:spPr bwMode="auto">
            <a:xfrm>
              <a:off x="1081" y="1125"/>
              <a:ext cx="543" cy="293"/>
            </a:xfrm>
            <a:custGeom>
              <a:avLst/>
              <a:gdLst>
                <a:gd name="T0" fmla="*/ 538 w 543"/>
                <a:gd name="T1" fmla="*/ 32 h 293"/>
                <a:gd name="T2" fmla="*/ 21 w 543"/>
                <a:gd name="T3" fmla="*/ 293 h 293"/>
                <a:gd name="T4" fmla="*/ 0 w 543"/>
                <a:gd name="T5" fmla="*/ 267 h 293"/>
                <a:gd name="T6" fmla="*/ 520 w 543"/>
                <a:gd name="T7" fmla="*/ 0 h 293"/>
                <a:gd name="T8" fmla="*/ 525 w 543"/>
                <a:gd name="T9" fmla="*/ 0 h 293"/>
                <a:gd name="T10" fmla="*/ 533 w 543"/>
                <a:gd name="T11" fmla="*/ 3 h 293"/>
                <a:gd name="T12" fmla="*/ 535 w 543"/>
                <a:gd name="T13" fmla="*/ 6 h 293"/>
                <a:gd name="T14" fmla="*/ 541 w 543"/>
                <a:gd name="T15" fmla="*/ 11 h 293"/>
                <a:gd name="T16" fmla="*/ 543 w 543"/>
                <a:gd name="T17" fmla="*/ 16 h 293"/>
                <a:gd name="T18" fmla="*/ 543 w 543"/>
                <a:gd name="T19" fmla="*/ 22 h 293"/>
                <a:gd name="T20" fmla="*/ 541 w 543"/>
                <a:gd name="T21" fmla="*/ 27 h 293"/>
                <a:gd name="T22" fmla="*/ 538 w 543"/>
                <a:gd name="T23" fmla="*/ 32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43" h="293">
                  <a:moveTo>
                    <a:pt x="538" y="32"/>
                  </a:moveTo>
                  <a:lnTo>
                    <a:pt x="21" y="293"/>
                  </a:lnTo>
                  <a:lnTo>
                    <a:pt x="0" y="267"/>
                  </a:lnTo>
                  <a:lnTo>
                    <a:pt x="520" y="0"/>
                  </a:lnTo>
                  <a:lnTo>
                    <a:pt x="525" y="0"/>
                  </a:lnTo>
                  <a:lnTo>
                    <a:pt x="533" y="3"/>
                  </a:lnTo>
                  <a:lnTo>
                    <a:pt x="535" y="6"/>
                  </a:lnTo>
                  <a:lnTo>
                    <a:pt x="541" y="11"/>
                  </a:lnTo>
                  <a:lnTo>
                    <a:pt x="543" y="16"/>
                  </a:lnTo>
                  <a:lnTo>
                    <a:pt x="543" y="22"/>
                  </a:lnTo>
                  <a:lnTo>
                    <a:pt x="541" y="27"/>
                  </a:lnTo>
                  <a:lnTo>
                    <a:pt x="538" y="32"/>
                  </a:lnTo>
                  <a:close/>
                </a:path>
              </a:pathLst>
            </a:custGeom>
            <a:solidFill>
              <a:srgbClr val="FDFB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Freeform 71"/>
            <p:cNvSpPr>
              <a:spLocks noChangeAspect="1"/>
            </p:cNvSpPr>
            <p:nvPr/>
          </p:nvSpPr>
          <p:spPr bwMode="auto">
            <a:xfrm>
              <a:off x="1081" y="1125"/>
              <a:ext cx="543" cy="293"/>
            </a:xfrm>
            <a:custGeom>
              <a:avLst/>
              <a:gdLst>
                <a:gd name="T0" fmla="*/ 538 w 543"/>
                <a:gd name="T1" fmla="*/ 32 h 293"/>
                <a:gd name="T2" fmla="*/ 21 w 543"/>
                <a:gd name="T3" fmla="*/ 293 h 293"/>
                <a:gd name="T4" fmla="*/ 0 w 543"/>
                <a:gd name="T5" fmla="*/ 267 h 293"/>
                <a:gd name="T6" fmla="*/ 520 w 543"/>
                <a:gd name="T7" fmla="*/ 0 h 293"/>
                <a:gd name="T8" fmla="*/ 525 w 543"/>
                <a:gd name="T9" fmla="*/ 0 h 293"/>
                <a:gd name="T10" fmla="*/ 533 w 543"/>
                <a:gd name="T11" fmla="*/ 3 h 293"/>
                <a:gd name="T12" fmla="*/ 535 w 543"/>
                <a:gd name="T13" fmla="*/ 6 h 293"/>
                <a:gd name="T14" fmla="*/ 541 w 543"/>
                <a:gd name="T15" fmla="*/ 11 h 293"/>
                <a:gd name="T16" fmla="*/ 543 w 543"/>
                <a:gd name="T17" fmla="*/ 16 h 293"/>
                <a:gd name="T18" fmla="*/ 543 w 543"/>
                <a:gd name="T19" fmla="*/ 22 h 293"/>
                <a:gd name="T20" fmla="*/ 541 w 543"/>
                <a:gd name="T21" fmla="*/ 27 h 293"/>
                <a:gd name="T22" fmla="*/ 538 w 543"/>
                <a:gd name="T23" fmla="*/ 32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43" h="293">
                  <a:moveTo>
                    <a:pt x="538" y="32"/>
                  </a:moveTo>
                  <a:lnTo>
                    <a:pt x="21" y="293"/>
                  </a:lnTo>
                  <a:lnTo>
                    <a:pt x="0" y="267"/>
                  </a:lnTo>
                  <a:lnTo>
                    <a:pt x="520" y="0"/>
                  </a:lnTo>
                  <a:lnTo>
                    <a:pt x="525" y="0"/>
                  </a:lnTo>
                  <a:lnTo>
                    <a:pt x="533" y="3"/>
                  </a:lnTo>
                  <a:lnTo>
                    <a:pt x="535" y="6"/>
                  </a:lnTo>
                  <a:lnTo>
                    <a:pt x="541" y="11"/>
                  </a:lnTo>
                  <a:lnTo>
                    <a:pt x="543" y="16"/>
                  </a:lnTo>
                  <a:lnTo>
                    <a:pt x="543" y="22"/>
                  </a:lnTo>
                  <a:lnTo>
                    <a:pt x="541" y="27"/>
                  </a:lnTo>
                  <a:lnTo>
                    <a:pt x="538" y="32"/>
                  </a:lnTo>
                </a:path>
              </a:pathLst>
            </a:custGeom>
            <a:noFill/>
            <a:ln w="4763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Line 72"/>
            <p:cNvSpPr>
              <a:spLocks noChangeAspect="1" noChangeShapeType="1"/>
            </p:cNvSpPr>
            <p:nvPr/>
          </p:nvSpPr>
          <p:spPr bwMode="auto">
            <a:xfrm>
              <a:off x="881" y="1104"/>
              <a:ext cx="612" cy="1312"/>
            </a:xfrm>
            <a:prstGeom prst="line">
              <a:avLst/>
            </a:prstGeom>
            <a:noFill/>
            <a:ln w="4763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Rectangle 73"/>
            <p:cNvSpPr>
              <a:spLocks noChangeAspect="1" noChangeArrowheads="1"/>
            </p:cNvSpPr>
            <p:nvPr/>
          </p:nvSpPr>
          <p:spPr bwMode="auto">
            <a:xfrm>
              <a:off x="509" y="1197"/>
              <a:ext cx="780" cy="781"/>
            </a:xfrm>
            <a:prstGeom prst="rect">
              <a:avLst/>
            </a:prstGeom>
            <a:noFill/>
            <a:ln w="12700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Freeform 74"/>
            <p:cNvSpPr>
              <a:spLocks noChangeAspect="1"/>
            </p:cNvSpPr>
            <p:nvPr/>
          </p:nvSpPr>
          <p:spPr bwMode="auto">
            <a:xfrm>
              <a:off x="419" y="1102"/>
              <a:ext cx="177" cy="174"/>
            </a:xfrm>
            <a:custGeom>
              <a:avLst/>
              <a:gdLst>
                <a:gd name="T0" fmla="*/ 87 w 177"/>
                <a:gd name="T1" fmla="*/ 174 h 174"/>
                <a:gd name="T2" fmla="*/ 106 w 177"/>
                <a:gd name="T3" fmla="*/ 174 h 174"/>
                <a:gd name="T4" fmla="*/ 121 w 177"/>
                <a:gd name="T5" fmla="*/ 169 h 174"/>
                <a:gd name="T6" fmla="*/ 137 w 177"/>
                <a:gd name="T7" fmla="*/ 161 h 174"/>
                <a:gd name="T8" fmla="*/ 151 w 177"/>
                <a:gd name="T9" fmla="*/ 150 h 174"/>
                <a:gd name="T10" fmla="*/ 161 w 177"/>
                <a:gd name="T11" fmla="*/ 137 h 174"/>
                <a:gd name="T12" fmla="*/ 169 w 177"/>
                <a:gd name="T13" fmla="*/ 121 h 174"/>
                <a:gd name="T14" fmla="*/ 174 w 177"/>
                <a:gd name="T15" fmla="*/ 105 h 174"/>
                <a:gd name="T16" fmla="*/ 177 w 177"/>
                <a:gd name="T17" fmla="*/ 87 h 174"/>
                <a:gd name="T18" fmla="*/ 174 w 177"/>
                <a:gd name="T19" fmla="*/ 68 h 174"/>
                <a:gd name="T20" fmla="*/ 169 w 177"/>
                <a:gd name="T21" fmla="*/ 52 h 174"/>
                <a:gd name="T22" fmla="*/ 161 w 177"/>
                <a:gd name="T23" fmla="*/ 37 h 174"/>
                <a:gd name="T24" fmla="*/ 151 w 177"/>
                <a:gd name="T25" fmla="*/ 23 h 174"/>
                <a:gd name="T26" fmla="*/ 137 w 177"/>
                <a:gd name="T27" fmla="*/ 13 h 174"/>
                <a:gd name="T28" fmla="*/ 121 w 177"/>
                <a:gd name="T29" fmla="*/ 5 h 174"/>
                <a:gd name="T30" fmla="*/ 106 w 177"/>
                <a:gd name="T31" fmla="*/ 0 h 174"/>
                <a:gd name="T32" fmla="*/ 87 w 177"/>
                <a:gd name="T33" fmla="*/ 0 h 174"/>
                <a:gd name="T34" fmla="*/ 71 w 177"/>
                <a:gd name="T35" fmla="*/ 0 h 174"/>
                <a:gd name="T36" fmla="*/ 53 w 177"/>
                <a:gd name="T37" fmla="*/ 5 h 174"/>
                <a:gd name="T38" fmla="*/ 40 w 177"/>
                <a:gd name="T39" fmla="*/ 13 h 174"/>
                <a:gd name="T40" fmla="*/ 27 w 177"/>
                <a:gd name="T41" fmla="*/ 23 h 174"/>
                <a:gd name="T42" fmla="*/ 16 w 177"/>
                <a:gd name="T43" fmla="*/ 37 h 174"/>
                <a:gd name="T44" fmla="*/ 8 w 177"/>
                <a:gd name="T45" fmla="*/ 52 h 174"/>
                <a:gd name="T46" fmla="*/ 3 w 177"/>
                <a:gd name="T47" fmla="*/ 68 h 174"/>
                <a:gd name="T48" fmla="*/ 0 w 177"/>
                <a:gd name="T49" fmla="*/ 87 h 174"/>
                <a:gd name="T50" fmla="*/ 3 w 177"/>
                <a:gd name="T51" fmla="*/ 105 h 174"/>
                <a:gd name="T52" fmla="*/ 8 w 177"/>
                <a:gd name="T53" fmla="*/ 121 h 174"/>
                <a:gd name="T54" fmla="*/ 16 w 177"/>
                <a:gd name="T55" fmla="*/ 137 h 174"/>
                <a:gd name="T56" fmla="*/ 27 w 177"/>
                <a:gd name="T57" fmla="*/ 150 h 174"/>
                <a:gd name="T58" fmla="*/ 40 w 177"/>
                <a:gd name="T59" fmla="*/ 161 h 174"/>
                <a:gd name="T60" fmla="*/ 53 w 177"/>
                <a:gd name="T61" fmla="*/ 169 h 174"/>
                <a:gd name="T62" fmla="*/ 71 w 177"/>
                <a:gd name="T63" fmla="*/ 174 h 174"/>
                <a:gd name="T64" fmla="*/ 87 w 177"/>
                <a:gd name="T65" fmla="*/ 174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77" h="174">
                  <a:moveTo>
                    <a:pt x="87" y="174"/>
                  </a:moveTo>
                  <a:lnTo>
                    <a:pt x="106" y="174"/>
                  </a:lnTo>
                  <a:lnTo>
                    <a:pt x="121" y="169"/>
                  </a:lnTo>
                  <a:lnTo>
                    <a:pt x="137" y="161"/>
                  </a:lnTo>
                  <a:lnTo>
                    <a:pt x="151" y="150"/>
                  </a:lnTo>
                  <a:lnTo>
                    <a:pt x="161" y="137"/>
                  </a:lnTo>
                  <a:lnTo>
                    <a:pt x="169" y="121"/>
                  </a:lnTo>
                  <a:lnTo>
                    <a:pt x="174" y="105"/>
                  </a:lnTo>
                  <a:lnTo>
                    <a:pt x="177" y="87"/>
                  </a:lnTo>
                  <a:lnTo>
                    <a:pt x="174" y="68"/>
                  </a:lnTo>
                  <a:lnTo>
                    <a:pt x="169" y="52"/>
                  </a:lnTo>
                  <a:lnTo>
                    <a:pt x="161" y="37"/>
                  </a:lnTo>
                  <a:lnTo>
                    <a:pt x="151" y="23"/>
                  </a:lnTo>
                  <a:lnTo>
                    <a:pt x="137" y="13"/>
                  </a:lnTo>
                  <a:lnTo>
                    <a:pt x="121" y="5"/>
                  </a:lnTo>
                  <a:lnTo>
                    <a:pt x="106" y="0"/>
                  </a:lnTo>
                  <a:lnTo>
                    <a:pt x="87" y="0"/>
                  </a:lnTo>
                  <a:lnTo>
                    <a:pt x="71" y="0"/>
                  </a:lnTo>
                  <a:lnTo>
                    <a:pt x="53" y="5"/>
                  </a:lnTo>
                  <a:lnTo>
                    <a:pt x="40" y="13"/>
                  </a:lnTo>
                  <a:lnTo>
                    <a:pt x="27" y="23"/>
                  </a:lnTo>
                  <a:lnTo>
                    <a:pt x="16" y="37"/>
                  </a:lnTo>
                  <a:lnTo>
                    <a:pt x="8" y="52"/>
                  </a:lnTo>
                  <a:lnTo>
                    <a:pt x="3" y="68"/>
                  </a:lnTo>
                  <a:lnTo>
                    <a:pt x="0" y="87"/>
                  </a:lnTo>
                  <a:lnTo>
                    <a:pt x="3" y="105"/>
                  </a:lnTo>
                  <a:lnTo>
                    <a:pt x="8" y="121"/>
                  </a:lnTo>
                  <a:lnTo>
                    <a:pt x="16" y="137"/>
                  </a:lnTo>
                  <a:lnTo>
                    <a:pt x="27" y="150"/>
                  </a:lnTo>
                  <a:lnTo>
                    <a:pt x="40" y="161"/>
                  </a:lnTo>
                  <a:lnTo>
                    <a:pt x="53" y="169"/>
                  </a:lnTo>
                  <a:lnTo>
                    <a:pt x="71" y="174"/>
                  </a:lnTo>
                  <a:lnTo>
                    <a:pt x="87" y="174"/>
                  </a:lnTo>
                  <a:close/>
                </a:path>
              </a:pathLst>
            </a:custGeom>
            <a:solidFill>
              <a:srgbClr val="4957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Freeform 75"/>
            <p:cNvSpPr>
              <a:spLocks noChangeAspect="1"/>
            </p:cNvSpPr>
            <p:nvPr/>
          </p:nvSpPr>
          <p:spPr bwMode="auto">
            <a:xfrm>
              <a:off x="419" y="1102"/>
              <a:ext cx="177" cy="174"/>
            </a:xfrm>
            <a:custGeom>
              <a:avLst/>
              <a:gdLst>
                <a:gd name="T0" fmla="*/ 87 w 177"/>
                <a:gd name="T1" fmla="*/ 174 h 174"/>
                <a:gd name="T2" fmla="*/ 106 w 177"/>
                <a:gd name="T3" fmla="*/ 174 h 174"/>
                <a:gd name="T4" fmla="*/ 121 w 177"/>
                <a:gd name="T5" fmla="*/ 169 h 174"/>
                <a:gd name="T6" fmla="*/ 137 w 177"/>
                <a:gd name="T7" fmla="*/ 161 h 174"/>
                <a:gd name="T8" fmla="*/ 151 w 177"/>
                <a:gd name="T9" fmla="*/ 150 h 174"/>
                <a:gd name="T10" fmla="*/ 161 w 177"/>
                <a:gd name="T11" fmla="*/ 137 h 174"/>
                <a:gd name="T12" fmla="*/ 169 w 177"/>
                <a:gd name="T13" fmla="*/ 121 h 174"/>
                <a:gd name="T14" fmla="*/ 174 w 177"/>
                <a:gd name="T15" fmla="*/ 105 h 174"/>
                <a:gd name="T16" fmla="*/ 177 w 177"/>
                <a:gd name="T17" fmla="*/ 87 h 174"/>
                <a:gd name="T18" fmla="*/ 174 w 177"/>
                <a:gd name="T19" fmla="*/ 68 h 174"/>
                <a:gd name="T20" fmla="*/ 169 w 177"/>
                <a:gd name="T21" fmla="*/ 52 h 174"/>
                <a:gd name="T22" fmla="*/ 161 w 177"/>
                <a:gd name="T23" fmla="*/ 37 h 174"/>
                <a:gd name="T24" fmla="*/ 151 w 177"/>
                <a:gd name="T25" fmla="*/ 23 h 174"/>
                <a:gd name="T26" fmla="*/ 137 w 177"/>
                <a:gd name="T27" fmla="*/ 13 h 174"/>
                <a:gd name="T28" fmla="*/ 121 w 177"/>
                <a:gd name="T29" fmla="*/ 5 h 174"/>
                <a:gd name="T30" fmla="*/ 106 w 177"/>
                <a:gd name="T31" fmla="*/ 0 h 174"/>
                <a:gd name="T32" fmla="*/ 87 w 177"/>
                <a:gd name="T33" fmla="*/ 0 h 174"/>
                <a:gd name="T34" fmla="*/ 71 w 177"/>
                <a:gd name="T35" fmla="*/ 0 h 174"/>
                <a:gd name="T36" fmla="*/ 53 w 177"/>
                <a:gd name="T37" fmla="*/ 5 h 174"/>
                <a:gd name="T38" fmla="*/ 40 w 177"/>
                <a:gd name="T39" fmla="*/ 13 h 174"/>
                <a:gd name="T40" fmla="*/ 27 w 177"/>
                <a:gd name="T41" fmla="*/ 23 h 174"/>
                <a:gd name="T42" fmla="*/ 16 w 177"/>
                <a:gd name="T43" fmla="*/ 37 h 174"/>
                <a:gd name="T44" fmla="*/ 8 w 177"/>
                <a:gd name="T45" fmla="*/ 52 h 174"/>
                <a:gd name="T46" fmla="*/ 3 w 177"/>
                <a:gd name="T47" fmla="*/ 68 h 174"/>
                <a:gd name="T48" fmla="*/ 0 w 177"/>
                <a:gd name="T49" fmla="*/ 87 h 174"/>
                <a:gd name="T50" fmla="*/ 3 w 177"/>
                <a:gd name="T51" fmla="*/ 105 h 174"/>
                <a:gd name="T52" fmla="*/ 8 w 177"/>
                <a:gd name="T53" fmla="*/ 121 h 174"/>
                <a:gd name="T54" fmla="*/ 16 w 177"/>
                <a:gd name="T55" fmla="*/ 137 h 174"/>
                <a:gd name="T56" fmla="*/ 27 w 177"/>
                <a:gd name="T57" fmla="*/ 150 h 174"/>
                <a:gd name="T58" fmla="*/ 40 w 177"/>
                <a:gd name="T59" fmla="*/ 161 h 174"/>
                <a:gd name="T60" fmla="*/ 53 w 177"/>
                <a:gd name="T61" fmla="*/ 169 h 174"/>
                <a:gd name="T62" fmla="*/ 71 w 177"/>
                <a:gd name="T63" fmla="*/ 174 h 174"/>
                <a:gd name="T64" fmla="*/ 87 w 177"/>
                <a:gd name="T65" fmla="*/ 174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77" h="174">
                  <a:moveTo>
                    <a:pt x="87" y="174"/>
                  </a:moveTo>
                  <a:lnTo>
                    <a:pt x="106" y="174"/>
                  </a:lnTo>
                  <a:lnTo>
                    <a:pt x="121" y="169"/>
                  </a:lnTo>
                  <a:lnTo>
                    <a:pt x="137" y="161"/>
                  </a:lnTo>
                  <a:lnTo>
                    <a:pt x="151" y="150"/>
                  </a:lnTo>
                  <a:lnTo>
                    <a:pt x="161" y="137"/>
                  </a:lnTo>
                  <a:lnTo>
                    <a:pt x="169" y="121"/>
                  </a:lnTo>
                  <a:lnTo>
                    <a:pt x="174" y="105"/>
                  </a:lnTo>
                  <a:lnTo>
                    <a:pt x="177" y="87"/>
                  </a:lnTo>
                  <a:lnTo>
                    <a:pt x="174" y="68"/>
                  </a:lnTo>
                  <a:lnTo>
                    <a:pt x="169" y="52"/>
                  </a:lnTo>
                  <a:lnTo>
                    <a:pt x="161" y="37"/>
                  </a:lnTo>
                  <a:lnTo>
                    <a:pt x="151" y="23"/>
                  </a:lnTo>
                  <a:lnTo>
                    <a:pt x="137" y="13"/>
                  </a:lnTo>
                  <a:lnTo>
                    <a:pt x="121" y="5"/>
                  </a:lnTo>
                  <a:lnTo>
                    <a:pt x="106" y="0"/>
                  </a:lnTo>
                  <a:lnTo>
                    <a:pt x="87" y="0"/>
                  </a:lnTo>
                  <a:lnTo>
                    <a:pt x="71" y="0"/>
                  </a:lnTo>
                  <a:lnTo>
                    <a:pt x="53" y="5"/>
                  </a:lnTo>
                  <a:lnTo>
                    <a:pt x="40" y="13"/>
                  </a:lnTo>
                  <a:lnTo>
                    <a:pt x="27" y="23"/>
                  </a:lnTo>
                  <a:lnTo>
                    <a:pt x="16" y="37"/>
                  </a:lnTo>
                  <a:lnTo>
                    <a:pt x="8" y="52"/>
                  </a:lnTo>
                  <a:lnTo>
                    <a:pt x="3" y="68"/>
                  </a:lnTo>
                  <a:lnTo>
                    <a:pt x="0" y="87"/>
                  </a:lnTo>
                  <a:lnTo>
                    <a:pt x="3" y="105"/>
                  </a:lnTo>
                  <a:lnTo>
                    <a:pt x="8" y="121"/>
                  </a:lnTo>
                  <a:lnTo>
                    <a:pt x="16" y="137"/>
                  </a:lnTo>
                  <a:lnTo>
                    <a:pt x="27" y="150"/>
                  </a:lnTo>
                  <a:lnTo>
                    <a:pt x="40" y="161"/>
                  </a:lnTo>
                  <a:lnTo>
                    <a:pt x="53" y="169"/>
                  </a:lnTo>
                  <a:lnTo>
                    <a:pt x="71" y="174"/>
                  </a:lnTo>
                  <a:lnTo>
                    <a:pt x="87" y="174"/>
                  </a:lnTo>
                </a:path>
              </a:pathLst>
            </a:custGeom>
            <a:noFill/>
            <a:ln w="4763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Freeform 76"/>
            <p:cNvSpPr>
              <a:spLocks noChangeAspect="1"/>
            </p:cNvSpPr>
            <p:nvPr/>
          </p:nvSpPr>
          <p:spPr bwMode="auto">
            <a:xfrm>
              <a:off x="556" y="1210"/>
              <a:ext cx="425" cy="214"/>
            </a:xfrm>
            <a:custGeom>
              <a:avLst/>
              <a:gdLst>
                <a:gd name="T0" fmla="*/ 27 w 425"/>
                <a:gd name="T1" fmla="*/ 0 h 214"/>
                <a:gd name="T2" fmla="*/ 425 w 425"/>
                <a:gd name="T3" fmla="*/ 185 h 214"/>
                <a:gd name="T4" fmla="*/ 412 w 425"/>
                <a:gd name="T5" fmla="*/ 214 h 214"/>
                <a:gd name="T6" fmla="*/ 3 w 425"/>
                <a:gd name="T7" fmla="*/ 29 h 214"/>
                <a:gd name="T8" fmla="*/ 0 w 425"/>
                <a:gd name="T9" fmla="*/ 24 h 214"/>
                <a:gd name="T10" fmla="*/ 0 w 425"/>
                <a:gd name="T11" fmla="*/ 18 h 214"/>
                <a:gd name="T12" fmla="*/ 0 w 425"/>
                <a:gd name="T13" fmla="*/ 13 h 214"/>
                <a:gd name="T14" fmla="*/ 3 w 425"/>
                <a:gd name="T15" fmla="*/ 5 h 214"/>
                <a:gd name="T16" fmla="*/ 8 w 425"/>
                <a:gd name="T17" fmla="*/ 3 h 214"/>
                <a:gd name="T18" fmla="*/ 14 w 425"/>
                <a:gd name="T19" fmla="*/ 0 h 214"/>
                <a:gd name="T20" fmla="*/ 19 w 425"/>
                <a:gd name="T21" fmla="*/ 0 h 214"/>
                <a:gd name="T22" fmla="*/ 27 w 425"/>
                <a:gd name="T23" fmla="*/ 0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25" h="214">
                  <a:moveTo>
                    <a:pt x="27" y="0"/>
                  </a:moveTo>
                  <a:lnTo>
                    <a:pt x="425" y="185"/>
                  </a:lnTo>
                  <a:lnTo>
                    <a:pt x="412" y="214"/>
                  </a:lnTo>
                  <a:lnTo>
                    <a:pt x="3" y="29"/>
                  </a:lnTo>
                  <a:lnTo>
                    <a:pt x="0" y="24"/>
                  </a:lnTo>
                  <a:lnTo>
                    <a:pt x="0" y="18"/>
                  </a:lnTo>
                  <a:lnTo>
                    <a:pt x="0" y="13"/>
                  </a:lnTo>
                  <a:lnTo>
                    <a:pt x="3" y="5"/>
                  </a:lnTo>
                  <a:lnTo>
                    <a:pt x="8" y="3"/>
                  </a:lnTo>
                  <a:lnTo>
                    <a:pt x="14" y="0"/>
                  </a:lnTo>
                  <a:lnTo>
                    <a:pt x="19" y="0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FDFB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Freeform 77"/>
            <p:cNvSpPr>
              <a:spLocks noChangeAspect="1"/>
            </p:cNvSpPr>
            <p:nvPr/>
          </p:nvSpPr>
          <p:spPr bwMode="auto">
            <a:xfrm>
              <a:off x="556" y="1210"/>
              <a:ext cx="425" cy="214"/>
            </a:xfrm>
            <a:custGeom>
              <a:avLst/>
              <a:gdLst>
                <a:gd name="T0" fmla="*/ 27 w 425"/>
                <a:gd name="T1" fmla="*/ 0 h 214"/>
                <a:gd name="T2" fmla="*/ 425 w 425"/>
                <a:gd name="T3" fmla="*/ 185 h 214"/>
                <a:gd name="T4" fmla="*/ 412 w 425"/>
                <a:gd name="T5" fmla="*/ 214 h 214"/>
                <a:gd name="T6" fmla="*/ 3 w 425"/>
                <a:gd name="T7" fmla="*/ 29 h 214"/>
                <a:gd name="T8" fmla="*/ 0 w 425"/>
                <a:gd name="T9" fmla="*/ 24 h 214"/>
                <a:gd name="T10" fmla="*/ 0 w 425"/>
                <a:gd name="T11" fmla="*/ 18 h 214"/>
                <a:gd name="T12" fmla="*/ 0 w 425"/>
                <a:gd name="T13" fmla="*/ 13 h 214"/>
                <a:gd name="T14" fmla="*/ 3 w 425"/>
                <a:gd name="T15" fmla="*/ 5 h 214"/>
                <a:gd name="T16" fmla="*/ 8 w 425"/>
                <a:gd name="T17" fmla="*/ 3 h 214"/>
                <a:gd name="T18" fmla="*/ 14 w 425"/>
                <a:gd name="T19" fmla="*/ 0 h 214"/>
                <a:gd name="T20" fmla="*/ 19 w 425"/>
                <a:gd name="T21" fmla="*/ 0 h 214"/>
                <a:gd name="T22" fmla="*/ 27 w 425"/>
                <a:gd name="T23" fmla="*/ 0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25" h="214">
                  <a:moveTo>
                    <a:pt x="27" y="0"/>
                  </a:moveTo>
                  <a:lnTo>
                    <a:pt x="425" y="185"/>
                  </a:lnTo>
                  <a:lnTo>
                    <a:pt x="412" y="214"/>
                  </a:lnTo>
                  <a:lnTo>
                    <a:pt x="3" y="29"/>
                  </a:lnTo>
                  <a:lnTo>
                    <a:pt x="0" y="24"/>
                  </a:lnTo>
                  <a:lnTo>
                    <a:pt x="0" y="18"/>
                  </a:lnTo>
                  <a:lnTo>
                    <a:pt x="0" y="13"/>
                  </a:lnTo>
                  <a:lnTo>
                    <a:pt x="3" y="5"/>
                  </a:lnTo>
                  <a:lnTo>
                    <a:pt x="8" y="3"/>
                  </a:lnTo>
                  <a:lnTo>
                    <a:pt x="14" y="0"/>
                  </a:lnTo>
                  <a:lnTo>
                    <a:pt x="19" y="0"/>
                  </a:lnTo>
                  <a:lnTo>
                    <a:pt x="27" y="0"/>
                  </a:lnTo>
                </a:path>
              </a:pathLst>
            </a:custGeom>
            <a:noFill/>
            <a:ln w="4763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Freeform 78"/>
            <p:cNvSpPr>
              <a:spLocks noChangeAspect="1"/>
            </p:cNvSpPr>
            <p:nvPr/>
          </p:nvSpPr>
          <p:spPr bwMode="auto">
            <a:xfrm>
              <a:off x="952" y="1347"/>
              <a:ext cx="166" cy="164"/>
            </a:xfrm>
            <a:custGeom>
              <a:avLst/>
              <a:gdLst>
                <a:gd name="T0" fmla="*/ 82 w 166"/>
                <a:gd name="T1" fmla="*/ 164 h 164"/>
                <a:gd name="T2" fmla="*/ 100 w 166"/>
                <a:gd name="T3" fmla="*/ 164 h 164"/>
                <a:gd name="T4" fmla="*/ 113 w 166"/>
                <a:gd name="T5" fmla="*/ 158 h 164"/>
                <a:gd name="T6" fmla="*/ 129 w 166"/>
                <a:gd name="T7" fmla="*/ 151 h 164"/>
                <a:gd name="T8" fmla="*/ 140 w 166"/>
                <a:gd name="T9" fmla="*/ 140 h 164"/>
                <a:gd name="T10" fmla="*/ 150 w 166"/>
                <a:gd name="T11" fmla="*/ 127 h 164"/>
                <a:gd name="T12" fmla="*/ 158 w 166"/>
                <a:gd name="T13" fmla="*/ 114 h 164"/>
                <a:gd name="T14" fmla="*/ 163 w 166"/>
                <a:gd name="T15" fmla="*/ 98 h 164"/>
                <a:gd name="T16" fmla="*/ 166 w 166"/>
                <a:gd name="T17" fmla="*/ 82 h 164"/>
                <a:gd name="T18" fmla="*/ 163 w 166"/>
                <a:gd name="T19" fmla="*/ 66 h 164"/>
                <a:gd name="T20" fmla="*/ 158 w 166"/>
                <a:gd name="T21" fmla="*/ 50 h 164"/>
                <a:gd name="T22" fmla="*/ 150 w 166"/>
                <a:gd name="T23" fmla="*/ 37 h 164"/>
                <a:gd name="T24" fmla="*/ 140 w 166"/>
                <a:gd name="T25" fmla="*/ 24 h 164"/>
                <a:gd name="T26" fmla="*/ 129 w 166"/>
                <a:gd name="T27" fmla="*/ 13 h 164"/>
                <a:gd name="T28" fmla="*/ 113 w 166"/>
                <a:gd name="T29" fmla="*/ 5 h 164"/>
                <a:gd name="T30" fmla="*/ 100 w 166"/>
                <a:gd name="T31" fmla="*/ 0 h 164"/>
                <a:gd name="T32" fmla="*/ 82 w 166"/>
                <a:gd name="T33" fmla="*/ 0 h 164"/>
                <a:gd name="T34" fmla="*/ 66 w 166"/>
                <a:gd name="T35" fmla="*/ 0 h 164"/>
                <a:gd name="T36" fmla="*/ 50 w 166"/>
                <a:gd name="T37" fmla="*/ 5 h 164"/>
                <a:gd name="T38" fmla="*/ 37 w 166"/>
                <a:gd name="T39" fmla="*/ 13 h 164"/>
                <a:gd name="T40" fmla="*/ 24 w 166"/>
                <a:gd name="T41" fmla="*/ 24 h 164"/>
                <a:gd name="T42" fmla="*/ 13 w 166"/>
                <a:gd name="T43" fmla="*/ 37 h 164"/>
                <a:gd name="T44" fmla="*/ 8 w 166"/>
                <a:gd name="T45" fmla="*/ 50 h 164"/>
                <a:gd name="T46" fmla="*/ 3 w 166"/>
                <a:gd name="T47" fmla="*/ 66 h 164"/>
                <a:gd name="T48" fmla="*/ 0 w 166"/>
                <a:gd name="T49" fmla="*/ 82 h 164"/>
                <a:gd name="T50" fmla="*/ 3 w 166"/>
                <a:gd name="T51" fmla="*/ 98 h 164"/>
                <a:gd name="T52" fmla="*/ 8 w 166"/>
                <a:gd name="T53" fmla="*/ 114 h 164"/>
                <a:gd name="T54" fmla="*/ 13 w 166"/>
                <a:gd name="T55" fmla="*/ 127 h 164"/>
                <a:gd name="T56" fmla="*/ 24 w 166"/>
                <a:gd name="T57" fmla="*/ 140 h 164"/>
                <a:gd name="T58" fmla="*/ 37 w 166"/>
                <a:gd name="T59" fmla="*/ 151 h 164"/>
                <a:gd name="T60" fmla="*/ 50 w 166"/>
                <a:gd name="T61" fmla="*/ 158 h 164"/>
                <a:gd name="T62" fmla="*/ 66 w 166"/>
                <a:gd name="T63" fmla="*/ 164 h 164"/>
                <a:gd name="T64" fmla="*/ 82 w 166"/>
                <a:gd name="T65" fmla="*/ 164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66" h="164">
                  <a:moveTo>
                    <a:pt x="82" y="164"/>
                  </a:moveTo>
                  <a:lnTo>
                    <a:pt x="100" y="164"/>
                  </a:lnTo>
                  <a:lnTo>
                    <a:pt x="113" y="158"/>
                  </a:lnTo>
                  <a:lnTo>
                    <a:pt x="129" y="151"/>
                  </a:lnTo>
                  <a:lnTo>
                    <a:pt x="140" y="140"/>
                  </a:lnTo>
                  <a:lnTo>
                    <a:pt x="150" y="127"/>
                  </a:lnTo>
                  <a:lnTo>
                    <a:pt x="158" y="114"/>
                  </a:lnTo>
                  <a:lnTo>
                    <a:pt x="163" y="98"/>
                  </a:lnTo>
                  <a:lnTo>
                    <a:pt x="166" y="82"/>
                  </a:lnTo>
                  <a:lnTo>
                    <a:pt x="163" y="66"/>
                  </a:lnTo>
                  <a:lnTo>
                    <a:pt x="158" y="50"/>
                  </a:lnTo>
                  <a:lnTo>
                    <a:pt x="150" y="37"/>
                  </a:lnTo>
                  <a:lnTo>
                    <a:pt x="140" y="24"/>
                  </a:lnTo>
                  <a:lnTo>
                    <a:pt x="129" y="13"/>
                  </a:lnTo>
                  <a:lnTo>
                    <a:pt x="113" y="5"/>
                  </a:lnTo>
                  <a:lnTo>
                    <a:pt x="100" y="0"/>
                  </a:lnTo>
                  <a:lnTo>
                    <a:pt x="82" y="0"/>
                  </a:lnTo>
                  <a:lnTo>
                    <a:pt x="66" y="0"/>
                  </a:lnTo>
                  <a:lnTo>
                    <a:pt x="50" y="5"/>
                  </a:lnTo>
                  <a:lnTo>
                    <a:pt x="37" y="13"/>
                  </a:lnTo>
                  <a:lnTo>
                    <a:pt x="24" y="24"/>
                  </a:lnTo>
                  <a:lnTo>
                    <a:pt x="13" y="37"/>
                  </a:lnTo>
                  <a:lnTo>
                    <a:pt x="8" y="50"/>
                  </a:lnTo>
                  <a:lnTo>
                    <a:pt x="3" y="66"/>
                  </a:lnTo>
                  <a:lnTo>
                    <a:pt x="0" y="82"/>
                  </a:lnTo>
                  <a:lnTo>
                    <a:pt x="3" y="98"/>
                  </a:lnTo>
                  <a:lnTo>
                    <a:pt x="8" y="114"/>
                  </a:lnTo>
                  <a:lnTo>
                    <a:pt x="13" y="127"/>
                  </a:lnTo>
                  <a:lnTo>
                    <a:pt x="24" y="140"/>
                  </a:lnTo>
                  <a:lnTo>
                    <a:pt x="37" y="151"/>
                  </a:lnTo>
                  <a:lnTo>
                    <a:pt x="50" y="158"/>
                  </a:lnTo>
                  <a:lnTo>
                    <a:pt x="66" y="164"/>
                  </a:lnTo>
                  <a:lnTo>
                    <a:pt x="82" y="164"/>
                  </a:lnTo>
                  <a:close/>
                </a:path>
              </a:pathLst>
            </a:custGeom>
            <a:solidFill>
              <a:srgbClr val="4957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" name="Freeform 79"/>
            <p:cNvSpPr>
              <a:spLocks noChangeAspect="1"/>
            </p:cNvSpPr>
            <p:nvPr/>
          </p:nvSpPr>
          <p:spPr bwMode="auto">
            <a:xfrm>
              <a:off x="952" y="1347"/>
              <a:ext cx="166" cy="164"/>
            </a:xfrm>
            <a:custGeom>
              <a:avLst/>
              <a:gdLst>
                <a:gd name="T0" fmla="*/ 82 w 166"/>
                <a:gd name="T1" fmla="*/ 164 h 164"/>
                <a:gd name="T2" fmla="*/ 100 w 166"/>
                <a:gd name="T3" fmla="*/ 164 h 164"/>
                <a:gd name="T4" fmla="*/ 113 w 166"/>
                <a:gd name="T5" fmla="*/ 158 h 164"/>
                <a:gd name="T6" fmla="*/ 129 w 166"/>
                <a:gd name="T7" fmla="*/ 151 h 164"/>
                <a:gd name="T8" fmla="*/ 140 w 166"/>
                <a:gd name="T9" fmla="*/ 140 h 164"/>
                <a:gd name="T10" fmla="*/ 150 w 166"/>
                <a:gd name="T11" fmla="*/ 127 h 164"/>
                <a:gd name="T12" fmla="*/ 158 w 166"/>
                <a:gd name="T13" fmla="*/ 114 h 164"/>
                <a:gd name="T14" fmla="*/ 163 w 166"/>
                <a:gd name="T15" fmla="*/ 98 h 164"/>
                <a:gd name="T16" fmla="*/ 166 w 166"/>
                <a:gd name="T17" fmla="*/ 82 h 164"/>
                <a:gd name="T18" fmla="*/ 163 w 166"/>
                <a:gd name="T19" fmla="*/ 66 h 164"/>
                <a:gd name="T20" fmla="*/ 158 w 166"/>
                <a:gd name="T21" fmla="*/ 50 h 164"/>
                <a:gd name="T22" fmla="*/ 150 w 166"/>
                <a:gd name="T23" fmla="*/ 37 h 164"/>
                <a:gd name="T24" fmla="*/ 140 w 166"/>
                <a:gd name="T25" fmla="*/ 24 h 164"/>
                <a:gd name="T26" fmla="*/ 129 w 166"/>
                <a:gd name="T27" fmla="*/ 13 h 164"/>
                <a:gd name="T28" fmla="*/ 113 w 166"/>
                <a:gd name="T29" fmla="*/ 5 h 164"/>
                <a:gd name="T30" fmla="*/ 100 w 166"/>
                <a:gd name="T31" fmla="*/ 0 h 164"/>
                <a:gd name="T32" fmla="*/ 82 w 166"/>
                <a:gd name="T33" fmla="*/ 0 h 164"/>
                <a:gd name="T34" fmla="*/ 66 w 166"/>
                <a:gd name="T35" fmla="*/ 0 h 164"/>
                <a:gd name="T36" fmla="*/ 50 w 166"/>
                <a:gd name="T37" fmla="*/ 5 h 164"/>
                <a:gd name="T38" fmla="*/ 37 w 166"/>
                <a:gd name="T39" fmla="*/ 13 h 164"/>
                <a:gd name="T40" fmla="*/ 24 w 166"/>
                <a:gd name="T41" fmla="*/ 24 h 164"/>
                <a:gd name="T42" fmla="*/ 13 w 166"/>
                <a:gd name="T43" fmla="*/ 37 h 164"/>
                <a:gd name="T44" fmla="*/ 8 w 166"/>
                <a:gd name="T45" fmla="*/ 50 h 164"/>
                <a:gd name="T46" fmla="*/ 3 w 166"/>
                <a:gd name="T47" fmla="*/ 66 h 164"/>
                <a:gd name="T48" fmla="*/ 0 w 166"/>
                <a:gd name="T49" fmla="*/ 82 h 164"/>
                <a:gd name="T50" fmla="*/ 3 w 166"/>
                <a:gd name="T51" fmla="*/ 98 h 164"/>
                <a:gd name="T52" fmla="*/ 8 w 166"/>
                <a:gd name="T53" fmla="*/ 114 h 164"/>
                <a:gd name="T54" fmla="*/ 13 w 166"/>
                <a:gd name="T55" fmla="*/ 127 h 164"/>
                <a:gd name="T56" fmla="*/ 24 w 166"/>
                <a:gd name="T57" fmla="*/ 140 h 164"/>
                <a:gd name="T58" fmla="*/ 37 w 166"/>
                <a:gd name="T59" fmla="*/ 151 h 164"/>
                <a:gd name="T60" fmla="*/ 50 w 166"/>
                <a:gd name="T61" fmla="*/ 158 h 164"/>
                <a:gd name="T62" fmla="*/ 66 w 166"/>
                <a:gd name="T63" fmla="*/ 164 h 164"/>
                <a:gd name="T64" fmla="*/ 82 w 166"/>
                <a:gd name="T65" fmla="*/ 164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66" h="164">
                  <a:moveTo>
                    <a:pt x="82" y="164"/>
                  </a:moveTo>
                  <a:lnTo>
                    <a:pt x="100" y="164"/>
                  </a:lnTo>
                  <a:lnTo>
                    <a:pt x="113" y="158"/>
                  </a:lnTo>
                  <a:lnTo>
                    <a:pt x="129" y="151"/>
                  </a:lnTo>
                  <a:lnTo>
                    <a:pt x="140" y="140"/>
                  </a:lnTo>
                  <a:lnTo>
                    <a:pt x="150" y="127"/>
                  </a:lnTo>
                  <a:lnTo>
                    <a:pt x="158" y="114"/>
                  </a:lnTo>
                  <a:lnTo>
                    <a:pt x="163" y="98"/>
                  </a:lnTo>
                  <a:lnTo>
                    <a:pt x="166" y="82"/>
                  </a:lnTo>
                  <a:lnTo>
                    <a:pt x="163" y="66"/>
                  </a:lnTo>
                  <a:lnTo>
                    <a:pt x="158" y="50"/>
                  </a:lnTo>
                  <a:lnTo>
                    <a:pt x="150" y="37"/>
                  </a:lnTo>
                  <a:lnTo>
                    <a:pt x="140" y="24"/>
                  </a:lnTo>
                  <a:lnTo>
                    <a:pt x="129" y="13"/>
                  </a:lnTo>
                  <a:lnTo>
                    <a:pt x="113" y="5"/>
                  </a:lnTo>
                  <a:lnTo>
                    <a:pt x="100" y="0"/>
                  </a:lnTo>
                  <a:lnTo>
                    <a:pt x="82" y="0"/>
                  </a:lnTo>
                  <a:lnTo>
                    <a:pt x="66" y="0"/>
                  </a:lnTo>
                  <a:lnTo>
                    <a:pt x="50" y="5"/>
                  </a:lnTo>
                  <a:lnTo>
                    <a:pt x="37" y="13"/>
                  </a:lnTo>
                  <a:lnTo>
                    <a:pt x="24" y="24"/>
                  </a:lnTo>
                  <a:lnTo>
                    <a:pt x="13" y="37"/>
                  </a:lnTo>
                  <a:lnTo>
                    <a:pt x="8" y="50"/>
                  </a:lnTo>
                  <a:lnTo>
                    <a:pt x="3" y="66"/>
                  </a:lnTo>
                  <a:lnTo>
                    <a:pt x="0" y="82"/>
                  </a:lnTo>
                  <a:lnTo>
                    <a:pt x="3" y="98"/>
                  </a:lnTo>
                  <a:lnTo>
                    <a:pt x="8" y="114"/>
                  </a:lnTo>
                  <a:lnTo>
                    <a:pt x="13" y="127"/>
                  </a:lnTo>
                  <a:lnTo>
                    <a:pt x="24" y="140"/>
                  </a:lnTo>
                  <a:lnTo>
                    <a:pt x="37" y="151"/>
                  </a:lnTo>
                  <a:lnTo>
                    <a:pt x="50" y="158"/>
                  </a:lnTo>
                  <a:lnTo>
                    <a:pt x="66" y="164"/>
                  </a:lnTo>
                  <a:lnTo>
                    <a:pt x="82" y="164"/>
                  </a:lnTo>
                </a:path>
              </a:pathLst>
            </a:custGeom>
            <a:noFill/>
            <a:ln w="4763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" name="Freeform 80"/>
            <p:cNvSpPr>
              <a:spLocks noChangeAspect="1"/>
            </p:cNvSpPr>
            <p:nvPr/>
          </p:nvSpPr>
          <p:spPr bwMode="auto">
            <a:xfrm>
              <a:off x="1044" y="1476"/>
              <a:ext cx="135" cy="235"/>
            </a:xfrm>
            <a:custGeom>
              <a:avLst/>
              <a:gdLst>
                <a:gd name="T0" fmla="*/ 37 w 135"/>
                <a:gd name="T1" fmla="*/ 8 h 235"/>
                <a:gd name="T2" fmla="*/ 135 w 135"/>
                <a:gd name="T3" fmla="*/ 217 h 235"/>
                <a:gd name="T4" fmla="*/ 100 w 135"/>
                <a:gd name="T5" fmla="*/ 235 h 235"/>
                <a:gd name="T6" fmla="*/ 0 w 135"/>
                <a:gd name="T7" fmla="*/ 19 h 235"/>
                <a:gd name="T8" fmla="*/ 0 w 135"/>
                <a:gd name="T9" fmla="*/ 11 h 235"/>
                <a:gd name="T10" fmla="*/ 3 w 135"/>
                <a:gd name="T11" fmla="*/ 8 h 235"/>
                <a:gd name="T12" fmla="*/ 8 w 135"/>
                <a:gd name="T13" fmla="*/ 3 h 235"/>
                <a:gd name="T14" fmla="*/ 13 w 135"/>
                <a:gd name="T15" fmla="*/ 0 h 235"/>
                <a:gd name="T16" fmla="*/ 19 w 135"/>
                <a:gd name="T17" fmla="*/ 0 h 235"/>
                <a:gd name="T18" fmla="*/ 27 w 135"/>
                <a:gd name="T19" fmla="*/ 0 h 235"/>
                <a:gd name="T20" fmla="*/ 32 w 135"/>
                <a:gd name="T21" fmla="*/ 3 h 235"/>
                <a:gd name="T22" fmla="*/ 37 w 135"/>
                <a:gd name="T23" fmla="*/ 8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35" h="235">
                  <a:moveTo>
                    <a:pt x="37" y="8"/>
                  </a:moveTo>
                  <a:lnTo>
                    <a:pt x="135" y="217"/>
                  </a:lnTo>
                  <a:lnTo>
                    <a:pt x="100" y="235"/>
                  </a:lnTo>
                  <a:lnTo>
                    <a:pt x="0" y="19"/>
                  </a:lnTo>
                  <a:lnTo>
                    <a:pt x="0" y="11"/>
                  </a:lnTo>
                  <a:lnTo>
                    <a:pt x="3" y="8"/>
                  </a:lnTo>
                  <a:lnTo>
                    <a:pt x="8" y="3"/>
                  </a:lnTo>
                  <a:lnTo>
                    <a:pt x="13" y="0"/>
                  </a:lnTo>
                  <a:lnTo>
                    <a:pt x="19" y="0"/>
                  </a:lnTo>
                  <a:lnTo>
                    <a:pt x="27" y="0"/>
                  </a:lnTo>
                  <a:lnTo>
                    <a:pt x="32" y="3"/>
                  </a:lnTo>
                  <a:lnTo>
                    <a:pt x="37" y="8"/>
                  </a:lnTo>
                  <a:close/>
                </a:path>
              </a:pathLst>
            </a:custGeom>
            <a:solidFill>
              <a:srgbClr val="FDFB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Freeform 81"/>
            <p:cNvSpPr>
              <a:spLocks noChangeAspect="1"/>
            </p:cNvSpPr>
            <p:nvPr/>
          </p:nvSpPr>
          <p:spPr bwMode="auto">
            <a:xfrm>
              <a:off x="1044" y="1476"/>
              <a:ext cx="135" cy="235"/>
            </a:xfrm>
            <a:custGeom>
              <a:avLst/>
              <a:gdLst>
                <a:gd name="T0" fmla="*/ 37 w 135"/>
                <a:gd name="T1" fmla="*/ 8 h 235"/>
                <a:gd name="T2" fmla="*/ 135 w 135"/>
                <a:gd name="T3" fmla="*/ 217 h 235"/>
                <a:gd name="T4" fmla="*/ 100 w 135"/>
                <a:gd name="T5" fmla="*/ 235 h 235"/>
                <a:gd name="T6" fmla="*/ 0 w 135"/>
                <a:gd name="T7" fmla="*/ 19 h 235"/>
                <a:gd name="T8" fmla="*/ 0 w 135"/>
                <a:gd name="T9" fmla="*/ 11 h 235"/>
                <a:gd name="T10" fmla="*/ 3 w 135"/>
                <a:gd name="T11" fmla="*/ 8 h 235"/>
                <a:gd name="T12" fmla="*/ 8 w 135"/>
                <a:gd name="T13" fmla="*/ 3 h 235"/>
                <a:gd name="T14" fmla="*/ 13 w 135"/>
                <a:gd name="T15" fmla="*/ 0 h 235"/>
                <a:gd name="T16" fmla="*/ 19 w 135"/>
                <a:gd name="T17" fmla="*/ 0 h 235"/>
                <a:gd name="T18" fmla="*/ 27 w 135"/>
                <a:gd name="T19" fmla="*/ 0 h 235"/>
                <a:gd name="T20" fmla="*/ 32 w 135"/>
                <a:gd name="T21" fmla="*/ 3 h 235"/>
                <a:gd name="T22" fmla="*/ 37 w 135"/>
                <a:gd name="T23" fmla="*/ 8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35" h="235">
                  <a:moveTo>
                    <a:pt x="37" y="8"/>
                  </a:moveTo>
                  <a:lnTo>
                    <a:pt x="135" y="217"/>
                  </a:lnTo>
                  <a:lnTo>
                    <a:pt x="100" y="235"/>
                  </a:lnTo>
                  <a:lnTo>
                    <a:pt x="0" y="19"/>
                  </a:lnTo>
                  <a:lnTo>
                    <a:pt x="0" y="11"/>
                  </a:lnTo>
                  <a:lnTo>
                    <a:pt x="3" y="8"/>
                  </a:lnTo>
                  <a:lnTo>
                    <a:pt x="8" y="3"/>
                  </a:lnTo>
                  <a:lnTo>
                    <a:pt x="13" y="0"/>
                  </a:lnTo>
                  <a:lnTo>
                    <a:pt x="19" y="0"/>
                  </a:lnTo>
                  <a:lnTo>
                    <a:pt x="27" y="0"/>
                  </a:lnTo>
                  <a:lnTo>
                    <a:pt x="32" y="3"/>
                  </a:lnTo>
                  <a:lnTo>
                    <a:pt x="37" y="8"/>
                  </a:lnTo>
                </a:path>
              </a:pathLst>
            </a:custGeom>
            <a:noFill/>
            <a:ln w="4763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" name="Freeform 82"/>
            <p:cNvSpPr>
              <a:spLocks noChangeAspect="1"/>
            </p:cNvSpPr>
            <p:nvPr/>
          </p:nvSpPr>
          <p:spPr bwMode="auto">
            <a:xfrm>
              <a:off x="1102" y="1648"/>
              <a:ext cx="124" cy="124"/>
            </a:xfrm>
            <a:custGeom>
              <a:avLst/>
              <a:gdLst>
                <a:gd name="T0" fmla="*/ 63 w 124"/>
                <a:gd name="T1" fmla="*/ 124 h 124"/>
                <a:gd name="T2" fmla="*/ 77 w 124"/>
                <a:gd name="T3" fmla="*/ 124 h 124"/>
                <a:gd name="T4" fmla="*/ 87 w 124"/>
                <a:gd name="T5" fmla="*/ 119 h 124"/>
                <a:gd name="T6" fmla="*/ 98 w 124"/>
                <a:gd name="T7" fmla="*/ 113 h 124"/>
                <a:gd name="T8" fmla="*/ 106 w 124"/>
                <a:gd name="T9" fmla="*/ 105 h 124"/>
                <a:gd name="T10" fmla="*/ 114 w 124"/>
                <a:gd name="T11" fmla="*/ 98 h 124"/>
                <a:gd name="T12" fmla="*/ 122 w 124"/>
                <a:gd name="T13" fmla="*/ 87 h 124"/>
                <a:gd name="T14" fmla="*/ 124 w 124"/>
                <a:gd name="T15" fmla="*/ 74 h 124"/>
                <a:gd name="T16" fmla="*/ 124 w 124"/>
                <a:gd name="T17" fmla="*/ 63 h 124"/>
                <a:gd name="T18" fmla="*/ 124 w 124"/>
                <a:gd name="T19" fmla="*/ 50 h 124"/>
                <a:gd name="T20" fmla="*/ 122 w 124"/>
                <a:gd name="T21" fmla="*/ 37 h 124"/>
                <a:gd name="T22" fmla="*/ 114 w 124"/>
                <a:gd name="T23" fmla="*/ 26 h 124"/>
                <a:gd name="T24" fmla="*/ 106 w 124"/>
                <a:gd name="T25" fmla="*/ 18 h 124"/>
                <a:gd name="T26" fmla="*/ 98 w 124"/>
                <a:gd name="T27" fmla="*/ 10 h 124"/>
                <a:gd name="T28" fmla="*/ 87 w 124"/>
                <a:gd name="T29" fmla="*/ 5 h 124"/>
                <a:gd name="T30" fmla="*/ 77 w 124"/>
                <a:gd name="T31" fmla="*/ 3 h 124"/>
                <a:gd name="T32" fmla="*/ 63 w 124"/>
                <a:gd name="T33" fmla="*/ 0 h 124"/>
                <a:gd name="T34" fmla="*/ 50 w 124"/>
                <a:gd name="T35" fmla="*/ 3 h 124"/>
                <a:gd name="T36" fmla="*/ 40 w 124"/>
                <a:gd name="T37" fmla="*/ 5 h 124"/>
                <a:gd name="T38" fmla="*/ 29 w 124"/>
                <a:gd name="T39" fmla="*/ 10 h 124"/>
                <a:gd name="T40" fmla="*/ 19 w 124"/>
                <a:gd name="T41" fmla="*/ 18 h 124"/>
                <a:gd name="T42" fmla="*/ 11 w 124"/>
                <a:gd name="T43" fmla="*/ 26 h 124"/>
                <a:gd name="T44" fmla="*/ 5 w 124"/>
                <a:gd name="T45" fmla="*/ 37 h 124"/>
                <a:gd name="T46" fmla="*/ 3 w 124"/>
                <a:gd name="T47" fmla="*/ 50 h 124"/>
                <a:gd name="T48" fmla="*/ 0 w 124"/>
                <a:gd name="T49" fmla="*/ 63 h 124"/>
                <a:gd name="T50" fmla="*/ 3 w 124"/>
                <a:gd name="T51" fmla="*/ 74 h 124"/>
                <a:gd name="T52" fmla="*/ 5 w 124"/>
                <a:gd name="T53" fmla="*/ 87 h 124"/>
                <a:gd name="T54" fmla="*/ 11 w 124"/>
                <a:gd name="T55" fmla="*/ 98 h 124"/>
                <a:gd name="T56" fmla="*/ 19 w 124"/>
                <a:gd name="T57" fmla="*/ 105 h 124"/>
                <a:gd name="T58" fmla="*/ 29 w 124"/>
                <a:gd name="T59" fmla="*/ 113 h 124"/>
                <a:gd name="T60" fmla="*/ 40 w 124"/>
                <a:gd name="T61" fmla="*/ 119 h 124"/>
                <a:gd name="T62" fmla="*/ 50 w 124"/>
                <a:gd name="T63" fmla="*/ 124 h 124"/>
                <a:gd name="T64" fmla="*/ 63 w 124"/>
                <a:gd name="T65" fmla="*/ 124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4" h="124">
                  <a:moveTo>
                    <a:pt x="63" y="124"/>
                  </a:moveTo>
                  <a:lnTo>
                    <a:pt x="77" y="124"/>
                  </a:lnTo>
                  <a:lnTo>
                    <a:pt x="87" y="119"/>
                  </a:lnTo>
                  <a:lnTo>
                    <a:pt x="98" y="113"/>
                  </a:lnTo>
                  <a:lnTo>
                    <a:pt x="106" y="105"/>
                  </a:lnTo>
                  <a:lnTo>
                    <a:pt x="114" y="98"/>
                  </a:lnTo>
                  <a:lnTo>
                    <a:pt x="122" y="87"/>
                  </a:lnTo>
                  <a:lnTo>
                    <a:pt x="124" y="74"/>
                  </a:lnTo>
                  <a:lnTo>
                    <a:pt x="124" y="63"/>
                  </a:lnTo>
                  <a:lnTo>
                    <a:pt x="124" y="50"/>
                  </a:lnTo>
                  <a:lnTo>
                    <a:pt x="122" y="37"/>
                  </a:lnTo>
                  <a:lnTo>
                    <a:pt x="114" y="26"/>
                  </a:lnTo>
                  <a:lnTo>
                    <a:pt x="106" y="18"/>
                  </a:lnTo>
                  <a:lnTo>
                    <a:pt x="98" y="10"/>
                  </a:lnTo>
                  <a:lnTo>
                    <a:pt x="87" y="5"/>
                  </a:lnTo>
                  <a:lnTo>
                    <a:pt x="77" y="3"/>
                  </a:lnTo>
                  <a:lnTo>
                    <a:pt x="63" y="0"/>
                  </a:lnTo>
                  <a:lnTo>
                    <a:pt x="50" y="3"/>
                  </a:lnTo>
                  <a:lnTo>
                    <a:pt x="40" y="5"/>
                  </a:lnTo>
                  <a:lnTo>
                    <a:pt x="29" y="10"/>
                  </a:lnTo>
                  <a:lnTo>
                    <a:pt x="19" y="18"/>
                  </a:lnTo>
                  <a:lnTo>
                    <a:pt x="11" y="26"/>
                  </a:lnTo>
                  <a:lnTo>
                    <a:pt x="5" y="37"/>
                  </a:lnTo>
                  <a:lnTo>
                    <a:pt x="3" y="50"/>
                  </a:lnTo>
                  <a:lnTo>
                    <a:pt x="0" y="63"/>
                  </a:lnTo>
                  <a:lnTo>
                    <a:pt x="3" y="74"/>
                  </a:lnTo>
                  <a:lnTo>
                    <a:pt x="5" y="87"/>
                  </a:lnTo>
                  <a:lnTo>
                    <a:pt x="11" y="98"/>
                  </a:lnTo>
                  <a:lnTo>
                    <a:pt x="19" y="105"/>
                  </a:lnTo>
                  <a:lnTo>
                    <a:pt x="29" y="113"/>
                  </a:lnTo>
                  <a:lnTo>
                    <a:pt x="40" y="119"/>
                  </a:lnTo>
                  <a:lnTo>
                    <a:pt x="50" y="124"/>
                  </a:lnTo>
                  <a:lnTo>
                    <a:pt x="63" y="124"/>
                  </a:lnTo>
                  <a:close/>
                </a:path>
              </a:pathLst>
            </a:custGeom>
            <a:solidFill>
              <a:srgbClr val="DC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" name="Freeform 83"/>
            <p:cNvSpPr>
              <a:spLocks noChangeAspect="1"/>
            </p:cNvSpPr>
            <p:nvPr/>
          </p:nvSpPr>
          <p:spPr bwMode="auto">
            <a:xfrm>
              <a:off x="1102" y="1648"/>
              <a:ext cx="124" cy="124"/>
            </a:xfrm>
            <a:custGeom>
              <a:avLst/>
              <a:gdLst>
                <a:gd name="T0" fmla="*/ 63 w 124"/>
                <a:gd name="T1" fmla="*/ 124 h 124"/>
                <a:gd name="T2" fmla="*/ 77 w 124"/>
                <a:gd name="T3" fmla="*/ 124 h 124"/>
                <a:gd name="T4" fmla="*/ 87 w 124"/>
                <a:gd name="T5" fmla="*/ 119 h 124"/>
                <a:gd name="T6" fmla="*/ 98 w 124"/>
                <a:gd name="T7" fmla="*/ 113 h 124"/>
                <a:gd name="T8" fmla="*/ 106 w 124"/>
                <a:gd name="T9" fmla="*/ 105 h 124"/>
                <a:gd name="T10" fmla="*/ 114 w 124"/>
                <a:gd name="T11" fmla="*/ 98 h 124"/>
                <a:gd name="T12" fmla="*/ 122 w 124"/>
                <a:gd name="T13" fmla="*/ 87 h 124"/>
                <a:gd name="T14" fmla="*/ 124 w 124"/>
                <a:gd name="T15" fmla="*/ 74 h 124"/>
                <a:gd name="T16" fmla="*/ 124 w 124"/>
                <a:gd name="T17" fmla="*/ 63 h 124"/>
                <a:gd name="T18" fmla="*/ 124 w 124"/>
                <a:gd name="T19" fmla="*/ 50 h 124"/>
                <a:gd name="T20" fmla="*/ 122 w 124"/>
                <a:gd name="T21" fmla="*/ 37 h 124"/>
                <a:gd name="T22" fmla="*/ 114 w 124"/>
                <a:gd name="T23" fmla="*/ 26 h 124"/>
                <a:gd name="T24" fmla="*/ 106 w 124"/>
                <a:gd name="T25" fmla="*/ 18 h 124"/>
                <a:gd name="T26" fmla="*/ 98 w 124"/>
                <a:gd name="T27" fmla="*/ 10 h 124"/>
                <a:gd name="T28" fmla="*/ 87 w 124"/>
                <a:gd name="T29" fmla="*/ 5 h 124"/>
                <a:gd name="T30" fmla="*/ 77 w 124"/>
                <a:gd name="T31" fmla="*/ 3 h 124"/>
                <a:gd name="T32" fmla="*/ 63 w 124"/>
                <a:gd name="T33" fmla="*/ 0 h 124"/>
                <a:gd name="T34" fmla="*/ 50 w 124"/>
                <a:gd name="T35" fmla="*/ 3 h 124"/>
                <a:gd name="T36" fmla="*/ 40 w 124"/>
                <a:gd name="T37" fmla="*/ 5 h 124"/>
                <a:gd name="T38" fmla="*/ 29 w 124"/>
                <a:gd name="T39" fmla="*/ 10 h 124"/>
                <a:gd name="T40" fmla="*/ 19 w 124"/>
                <a:gd name="T41" fmla="*/ 18 h 124"/>
                <a:gd name="T42" fmla="*/ 11 w 124"/>
                <a:gd name="T43" fmla="*/ 26 h 124"/>
                <a:gd name="T44" fmla="*/ 5 w 124"/>
                <a:gd name="T45" fmla="*/ 37 h 124"/>
                <a:gd name="T46" fmla="*/ 3 w 124"/>
                <a:gd name="T47" fmla="*/ 50 h 124"/>
                <a:gd name="T48" fmla="*/ 0 w 124"/>
                <a:gd name="T49" fmla="*/ 63 h 124"/>
                <a:gd name="T50" fmla="*/ 3 w 124"/>
                <a:gd name="T51" fmla="*/ 74 h 124"/>
                <a:gd name="T52" fmla="*/ 5 w 124"/>
                <a:gd name="T53" fmla="*/ 87 h 124"/>
                <a:gd name="T54" fmla="*/ 11 w 124"/>
                <a:gd name="T55" fmla="*/ 98 h 124"/>
                <a:gd name="T56" fmla="*/ 19 w 124"/>
                <a:gd name="T57" fmla="*/ 105 h 124"/>
                <a:gd name="T58" fmla="*/ 29 w 124"/>
                <a:gd name="T59" fmla="*/ 113 h 124"/>
                <a:gd name="T60" fmla="*/ 40 w 124"/>
                <a:gd name="T61" fmla="*/ 119 h 124"/>
                <a:gd name="T62" fmla="*/ 50 w 124"/>
                <a:gd name="T63" fmla="*/ 124 h 124"/>
                <a:gd name="T64" fmla="*/ 63 w 124"/>
                <a:gd name="T65" fmla="*/ 124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4" h="124">
                  <a:moveTo>
                    <a:pt x="63" y="124"/>
                  </a:moveTo>
                  <a:lnTo>
                    <a:pt x="77" y="124"/>
                  </a:lnTo>
                  <a:lnTo>
                    <a:pt x="87" y="119"/>
                  </a:lnTo>
                  <a:lnTo>
                    <a:pt x="98" y="113"/>
                  </a:lnTo>
                  <a:lnTo>
                    <a:pt x="106" y="105"/>
                  </a:lnTo>
                  <a:lnTo>
                    <a:pt x="114" y="98"/>
                  </a:lnTo>
                  <a:lnTo>
                    <a:pt x="122" y="87"/>
                  </a:lnTo>
                  <a:lnTo>
                    <a:pt x="124" y="74"/>
                  </a:lnTo>
                  <a:lnTo>
                    <a:pt x="124" y="63"/>
                  </a:lnTo>
                  <a:lnTo>
                    <a:pt x="124" y="50"/>
                  </a:lnTo>
                  <a:lnTo>
                    <a:pt x="122" y="37"/>
                  </a:lnTo>
                  <a:lnTo>
                    <a:pt x="114" y="26"/>
                  </a:lnTo>
                  <a:lnTo>
                    <a:pt x="106" y="18"/>
                  </a:lnTo>
                  <a:lnTo>
                    <a:pt x="98" y="10"/>
                  </a:lnTo>
                  <a:lnTo>
                    <a:pt x="87" y="5"/>
                  </a:lnTo>
                  <a:lnTo>
                    <a:pt x="77" y="3"/>
                  </a:lnTo>
                  <a:lnTo>
                    <a:pt x="63" y="0"/>
                  </a:lnTo>
                  <a:lnTo>
                    <a:pt x="50" y="3"/>
                  </a:lnTo>
                  <a:lnTo>
                    <a:pt x="40" y="5"/>
                  </a:lnTo>
                  <a:lnTo>
                    <a:pt x="29" y="10"/>
                  </a:lnTo>
                  <a:lnTo>
                    <a:pt x="19" y="18"/>
                  </a:lnTo>
                  <a:lnTo>
                    <a:pt x="11" y="26"/>
                  </a:lnTo>
                  <a:lnTo>
                    <a:pt x="5" y="37"/>
                  </a:lnTo>
                  <a:lnTo>
                    <a:pt x="3" y="50"/>
                  </a:lnTo>
                  <a:lnTo>
                    <a:pt x="0" y="63"/>
                  </a:lnTo>
                  <a:lnTo>
                    <a:pt x="3" y="74"/>
                  </a:lnTo>
                  <a:lnTo>
                    <a:pt x="5" y="87"/>
                  </a:lnTo>
                  <a:lnTo>
                    <a:pt x="11" y="98"/>
                  </a:lnTo>
                  <a:lnTo>
                    <a:pt x="19" y="105"/>
                  </a:lnTo>
                  <a:lnTo>
                    <a:pt x="29" y="113"/>
                  </a:lnTo>
                  <a:lnTo>
                    <a:pt x="40" y="119"/>
                  </a:lnTo>
                  <a:lnTo>
                    <a:pt x="50" y="124"/>
                  </a:lnTo>
                  <a:lnTo>
                    <a:pt x="63" y="124"/>
                  </a:lnTo>
                </a:path>
              </a:pathLst>
            </a:custGeom>
            <a:noFill/>
            <a:ln w="4763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" name="Freeform 84"/>
            <p:cNvSpPr>
              <a:spLocks noChangeAspect="1"/>
            </p:cNvSpPr>
            <p:nvPr/>
          </p:nvSpPr>
          <p:spPr bwMode="auto">
            <a:xfrm>
              <a:off x="1168" y="1746"/>
              <a:ext cx="193" cy="377"/>
            </a:xfrm>
            <a:custGeom>
              <a:avLst/>
              <a:gdLst>
                <a:gd name="T0" fmla="*/ 37 w 193"/>
                <a:gd name="T1" fmla="*/ 7 h 377"/>
                <a:gd name="T2" fmla="*/ 193 w 193"/>
                <a:gd name="T3" fmla="*/ 361 h 377"/>
                <a:gd name="T4" fmla="*/ 164 w 193"/>
                <a:gd name="T5" fmla="*/ 377 h 377"/>
                <a:gd name="T6" fmla="*/ 0 w 193"/>
                <a:gd name="T7" fmla="*/ 18 h 377"/>
                <a:gd name="T8" fmla="*/ 3 w 193"/>
                <a:gd name="T9" fmla="*/ 10 h 377"/>
                <a:gd name="T10" fmla="*/ 5 w 193"/>
                <a:gd name="T11" fmla="*/ 5 h 377"/>
                <a:gd name="T12" fmla="*/ 8 w 193"/>
                <a:gd name="T13" fmla="*/ 2 h 377"/>
                <a:gd name="T14" fmla="*/ 13 w 193"/>
                <a:gd name="T15" fmla="*/ 0 h 377"/>
                <a:gd name="T16" fmla="*/ 21 w 193"/>
                <a:gd name="T17" fmla="*/ 0 h 377"/>
                <a:gd name="T18" fmla="*/ 27 w 193"/>
                <a:gd name="T19" fmla="*/ 0 h 377"/>
                <a:gd name="T20" fmla="*/ 32 w 193"/>
                <a:gd name="T21" fmla="*/ 2 h 377"/>
                <a:gd name="T22" fmla="*/ 37 w 193"/>
                <a:gd name="T23" fmla="*/ 7 h 3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3" h="377">
                  <a:moveTo>
                    <a:pt x="37" y="7"/>
                  </a:moveTo>
                  <a:lnTo>
                    <a:pt x="193" y="361"/>
                  </a:lnTo>
                  <a:lnTo>
                    <a:pt x="164" y="377"/>
                  </a:lnTo>
                  <a:lnTo>
                    <a:pt x="0" y="18"/>
                  </a:lnTo>
                  <a:lnTo>
                    <a:pt x="3" y="10"/>
                  </a:lnTo>
                  <a:lnTo>
                    <a:pt x="5" y="5"/>
                  </a:lnTo>
                  <a:lnTo>
                    <a:pt x="8" y="2"/>
                  </a:lnTo>
                  <a:lnTo>
                    <a:pt x="13" y="0"/>
                  </a:lnTo>
                  <a:lnTo>
                    <a:pt x="21" y="0"/>
                  </a:lnTo>
                  <a:lnTo>
                    <a:pt x="27" y="0"/>
                  </a:lnTo>
                  <a:lnTo>
                    <a:pt x="32" y="2"/>
                  </a:lnTo>
                  <a:lnTo>
                    <a:pt x="37" y="7"/>
                  </a:lnTo>
                  <a:close/>
                </a:path>
              </a:pathLst>
            </a:custGeom>
            <a:solidFill>
              <a:srgbClr val="FDFB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" name="Freeform 85"/>
            <p:cNvSpPr>
              <a:spLocks noChangeAspect="1"/>
            </p:cNvSpPr>
            <p:nvPr/>
          </p:nvSpPr>
          <p:spPr bwMode="auto">
            <a:xfrm>
              <a:off x="1168" y="1746"/>
              <a:ext cx="193" cy="377"/>
            </a:xfrm>
            <a:custGeom>
              <a:avLst/>
              <a:gdLst>
                <a:gd name="T0" fmla="*/ 37 w 193"/>
                <a:gd name="T1" fmla="*/ 7 h 377"/>
                <a:gd name="T2" fmla="*/ 193 w 193"/>
                <a:gd name="T3" fmla="*/ 361 h 377"/>
                <a:gd name="T4" fmla="*/ 164 w 193"/>
                <a:gd name="T5" fmla="*/ 377 h 377"/>
                <a:gd name="T6" fmla="*/ 0 w 193"/>
                <a:gd name="T7" fmla="*/ 18 h 377"/>
                <a:gd name="T8" fmla="*/ 3 w 193"/>
                <a:gd name="T9" fmla="*/ 10 h 377"/>
                <a:gd name="T10" fmla="*/ 5 w 193"/>
                <a:gd name="T11" fmla="*/ 5 h 377"/>
                <a:gd name="T12" fmla="*/ 8 w 193"/>
                <a:gd name="T13" fmla="*/ 2 h 377"/>
                <a:gd name="T14" fmla="*/ 13 w 193"/>
                <a:gd name="T15" fmla="*/ 0 h 377"/>
                <a:gd name="T16" fmla="*/ 21 w 193"/>
                <a:gd name="T17" fmla="*/ 0 h 377"/>
                <a:gd name="T18" fmla="*/ 27 w 193"/>
                <a:gd name="T19" fmla="*/ 0 h 377"/>
                <a:gd name="T20" fmla="*/ 32 w 193"/>
                <a:gd name="T21" fmla="*/ 2 h 377"/>
                <a:gd name="T22" fmla="*/ 37 w 193"/>
                <a:gd name="T23" fmla="*/ 7 h 3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3" h="377">
                  <a:moveTo>
                    <a:pt x="37" y="7"/>
                  </a:moveTo>
                  <a:lnTo>
                    <a:pt x="193" y="361"/>
                  </a:lnTo>
                  <a:lnTo>
                    <a:pt x="164" y="377"/>
                  </a:lnTo>
                  <a:lnTo>
                    <a:pt x="0" y="18"/>
                  </a:lnTo>
                  <a:lnTo>
                    <a:pt x="3" y="10"/>
                  </a:lnTo>
                  <a:lnTo>
                    <a:pt x="5" y="5"/>
                  </a:lnTo>
                  <a:lnTo>
                    <a:pt x="8" y="2"/>
                  </a:lnTo>
                  <a:lnTo>
                    <a:pt x="13" y="0"/>
                  </a:lnTo>
                  <a:lnTo>
                    <a:pt x="21" y="0"/>
                  </a:lnTo>
                  <a:lnTo>
                    <a:pt x="27" y="0"/>
                  </a:lnTo>
                  <a:lnTo>
                    <a:pt x="32" y="2"/>
                  </a:lnTo>
                  <a:lnTo>
                    <a:pt x="37" y="7"/>
                  </a:lnTo>
                </a:path>
              </a:pathLst>
            </a:custGeom>
            <a:noFill/>
            <a:ln w="4763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" name="Freeform 86"/>
            <p:cNvSpPr>
              <a:spLocks noChangeAspect="1"/>
            </p:cNvSpPr>
            <p:nvPr/>
          </p:nvSpPr>
          <p:spPr bwMode="auto">
            <a:xfrm>
              <a:off x="1237" y="1972"/>
              <a:ext cx="171" cy="172"/>
            </a:xfrm>
            <a:custGeom>
              <a:avLst/>
              <a:gdLst>
                <a:gd name="T0" fmla="*/ 84 w 171"/>
                <a:gd name="T1" fmla="*/ 172 h 172"/>
                <a:gd name="T2" fmla="*/ 103 w 171"/>
                <a:gd name="T3" fmla="*/ 169 h 172"/>
                <a:gd name="T4" fmla="*/ 118 w 171"/>
                <a:gd name="T5" fmla="*/ 164 h 172"/>
                <a:gd name="T6" fmla="*/ 134 w 171"/>
                <a:gd name="T7" fmla="*/ 156 h 172"/>
                <a:gd name="T8" fmla="*/ 145 w 171"/>
                <a:gd name="T9" fmla="*/ 146 h 172"/>
                <a:gd name="T10" fmla="*/ 155 w 171"/>
                <a:gd name="T11" fmla="*/ 135 h 172"/>
                <a:gd name="T12" fmla="*/ 163 w 171"/>
                <a:gd name="T13" fmla="*/ 119 h 172"/>
                <a:gd name="T14" fmla="*/ 168 w 171"/>
                <a:gd name="T15" fmla="*/ 103 h 172"/>
                <a:gd name="T16" fmla="*/ 171 w 171"/>
                <a:gd name="T17" fmla="*/ 85 h 172"/>
                <a:gd name="T18" fmla="*/ 168 w 171"/>
                <a:gd name="T19" fmla="*/ 69 h 172"/>
                <a:gd name="T20" fmla="*/ 163 w 171"/>
                <a:gd name="T21" fmla="*/ 53 h 172"/>
                <a:gd name="T22" fmla="*/ 155 w 171"/>
                <a:gd name="T23" fmla="*/ 37 h 172"/>
                <a:gd name="T24" fmla="*/ 145 w 171"/>
                <a:gd name="T25" fmla="*/ 24 h 172"/>
                <a:gd name="T26" fmla="*/ 134 w 171"/>
                <a:gd name="T27" fmla="*/ 14 h 172"/>
                <a:gd name="T28" fmla="*/ 118 w 171"/>
                <a:gd name="T29" fmla="*/ 6 h 172"/>
                <a:gd name="T30" fmla="*/ 103 w 171"/>
                <a:gd name="T31" fmla="*/ 0 h 172"/>
                <a:gd name="T32" fmla="*/ 84 w 171"/>
                <a:gd name="T33" fmla="*/ 0 h 172"/>
                <a:gd name="T34" fmla="*/ 68 w 171"/>
                <a:gd name="T35" fmla="*/ 0 h 172"/>
                <a:gd name="T36" fmla="*/ 52 w 171"/>
                <a:gd name="T37" fmla="*/ 6 h 172"/>
                <a:gd name="T38" fmla="*/ 37 w 171"/>
                <a:gd name="T39" fmla="*/ 14 h 172"/>
                <a:gd name="T40" fmla="*/ 23 w 171"/>
                <a:gd name="T41" fmla="*/ 24 h 172"/>
                <a:gd name="T42" fmla="*/ 13 w 171"/>
                <a:gd name="T43" fmla="*/ 37 h 172"/>
                <a:gd name="T44" fmla="*/ 5 w 171"/>
                <a:gd name="T45" fmla="*/ 53 h 172"/>
                <a:gd name="T46" fmla="*/ 0 w 171"/>
                <a:gd name="T47" fmla="*/ 69 h 172"/>
                <a:gd name="T48" fmla="*/ 0 w 171"/>
                <a:gd name="T49" fmla="*/ 85 h 172"/>
                <a:gd name="T50" fmla="*/ 0 w 171"/>
                <a:gd name="T51" fmla="*/ 103 h 172"/>
                <a:gd name="T52" fmla="*/ 5 w 171"/>
                <a:gd name="T53" fmla="*/ 119 h 172"/>
                <a:gd name="T54" fmla="*/ 13 w 171"/>
                <a:gd name="T55" fmla="*/ 135 h 172"/>
                <a:gd name="T56" fmla="*/ 23 w 171"/>
                <a:gd name="T57" fmla="*/ 146 h 172"/>
                <a:gd name="T58" fmla="*/ 37 w 171"/>
                <a:gd name="T59" fmla="*/ 156 h 172"/>
                <a:gd name="T60" fmla="*/ 52 w 171"/>
                <a:gd name="T61" fmla="*/ 164 h 172"/>
                <a:gd name="T62" fmla="*/ 68 w 171"/>
                <a:gd name="T63" fmla="*/ 169 h 172"/>
                <a:gd name="T64" fmla="*/ 84 w 171"/>
                <a:gd name="T65" fmla="*/ 17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71" h="172">
                  <a:moveTo>
                    <a:pt x="84" y="172"/>
                  </a:moveTo>
                  <a:lnTo>
                    <a:pt x="103" y="169"/>
                  </a:lnTo>
                  <a:lnTo>
                    <a:pt x="118" y="164"/>
                  </a:lnTo>
                  <a:lnTo>
                    <a:pt x="134" y="156"/>
                  </a:lnTo>
                  <a:lnTo>
                    <a:pt x="145" y="146"/>
                  </a:lnTo>
                  <a:lnTo>
                    <a:pt x="155" y="135"/>
                  </a:lnTo>
                  <a:lnTo>
                    <a:pt x="163" y="119"/>
                  </a:lnTo>
                  <a:lnTo>
                    <a:pt x="168" y="103"/>
                  </a:lnTo>
                  <a:lnTo>
                    <a:pt x="171" y="85"/>
                  </a:lnTo>
                  <a:lnTo>
                    <a:pt x="168" y="69"/>
                  </a:lnTo>
                  <a:lnTo>
                    <a:pt x="163" y="53"/>
                  </a:lnTo>
                  <a:lnTo>
                    <a:pt x="155" y="37"/>
                  </a:lnTo>
                  <a:lnTo>
                    <a:pt x="145" y="24"/>
                  </a:lnTo>
                  <a:lnTo>
                    <a:pt x="134" y="14"/>
                  </a:lnTo>
                  <a:lnTo>
                    <a:pt x="118" y="6"/>
                  </a:lnTo>
                  <a:lnTo>
                    <a:pt x="103" y="0"/>
                  </a:lnTo>
                  <a:lnTo>
                    <a:pt x="84" y="0"/>
                  </a:lnTo>
                  <a:lnTo>
                    <a:pt x="68" y="0"/>
                  </a:lnTo>
                  <a:lnTo>
                    <a:pt x="52" y="6"/>
                  </a:lnTo>
                  <a:lnTo>
                    <a:pt x="37" y="14"/>
                  </a:lnTo>
                  <a:lnTo>
                    <a:pt x="23" y="24"/>
                  </a:lnTo>
                  <a:lnTo>
                    <a:pt x="13" y="37"/>
                  </a:lnTo>
                  <a:lnTo>
                    <a:pt x="5" y="53"/>
                  </a:lnTo>
                  <a:lnTo>
                    <a:pt x="0" y="69"/>
                  </a:lnTo>
                  <a:lnTo>
                    <a:pt x="0" y="85"/>
                  </a:lnTo>
                  <a:lnTo>
                    <a:pt x="0" y="103"/>
                  </a:lnTo>
                  <a:lnTo>
                    <a:pt x="5" y="119"/>
                  </a:lnTo>
                  <a:lnTo>
                    <a:pt x="13" y="135"/>
                  </a:lnTo>
                  <a:lnTo>
                    <a:pt x="23" y="146"/>
                  </a:lnTo>
                  <a:lnTo>
                    <a:pt x="37" y="156"/>
                  </a:lnTo>
                  <a:lnTo>
                    <a:pt x="52" y="164"/>
                  </a:lnTo>
                  <a:lnTo>
                    <a:pt x="68" y="169"/>
                  </a:lnTo>
                  <a:lnTo>
                    <a:pt x="84" y="172"/>
                  </a:lnTo>
                  <a:close/>
                </a:path>
              </a:pathLst>
            </a:custGeom>
            <a:solidFill>
              <a:srgbClr val="4957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" name="Freeform 87"/>
            <p:cNvSpPr>
              <a:spLocks noChangeAspect="1"/>
            </p:cNvSpPr>
            <p:nvPr/>
          </p:nvSpPr>
          <p:spPr bwMode="auto">
            <a:xfrm>
              <a:off x="1237" y="1972"/>
              <a:ext cx="171" cy="172"/>
            </a:xfrm>
            <a:custGeom>
              <a:avLst/>
              <a:gdLst>
                <a:gd name="T0" fmla="*/ 84 w 171"/>
                <a:gd name="T1" fmla="*/ 172 h 172"/>
                <a:gd name="T2" fmla="*/ 103 w 171"/>
                <a:gd name="T3" fmla="*/ 169 h 172"/>
                <a:gd name="T4" fmla="*/ 118 w 171"/>
                <a:gd name="T5" fmla="*/ 164 h 172"/>
                <a:gd name="T6" fmla="*/ 134 w 171"/>
                <a:gd name="T7" fmla="*/ 156 h 172"/>
                <a:gd name="T8" fmla="*/ 145 w 171"/>
                <a:gd name="T9" fmla="*/ 146 h 172"/>
                <a:gd name="T10" fmla="*/ 155 w 171"/>
                <a:gd name="T11" fmla="*/ 135 h 172"/>
                <a:gd name="T12" fmla="*/ 163 w 171"/>
                <a:gd name="T13" fmla="*/ 119 h 172"/>
                <a:gd name="T14" fmla="*/ 168 w 171"/>
                <a:gd name="T15" fmla="*/ 103 h 172"/>
                <a:gd name="T16" fmla="*/ 171 w 171"/>
                <a:gd name="T17" fmla="*/ 85 h 172"/>
                <a:gd name="T18" fmla="*/ 168 w 171"/>
                <a:gd name="T19" fmla="*/ 69 h 172"/>
                <a:gd name="T20" fmla="*/ 163 w 171"/>
                <a:gd name="T21" fmla="*/ 53 h 172"/>
                <a:gd name="T22" fmla="*/ 155 w 171"/>
                <a:gd name="T23" fmla="*/ 37 h 172"/>
                <a:gd name="T24" fmla="*/ 145 w 171"/>
                <a:gd name="T25" fmla="*/ 24 h 172"/>
                <a:gd name="T26" fmla="*/ 134 w 171"/>
                <a:gd name="T27" fmla="*/ 14 h 172"/>
                <a:gd name="T28" fmla="*/ 118 w 171"/>
                <a:gd name="T29" fmla="*/ 6 h 172"/>
                <a:gd name="T30" fmla="*/ 103 w 171"/>
                <a:gd name="T31" fmla="*/ 0 h 172"/>
                <a:gd name="T32" fmla="*/ 84 w 171"/>
                <a:gd name="T33" fmla="*/ 0 h 172"/>
                <a:gd name="T34" fmla="*/ 68 w 171"/>
                <a:gd name="T35" fmla="*/ 0 h 172"/>
                <a:gd name="T36" fmla="*/ 52 w 171"/>
                <a:gd name="T37" fmla="*/ 6 h 172"/>
                <a:gd name="T38" fmla="*/ 37 w 171"/>
                <a:gd name="T39" fmla="*/ 14 h 172"/>
                <a:gd name="T40" fmla="*/ 23 w 171"/>
                <a:gd name="T41" fmla="*/ 24 h 172"/>
                <a:gd name="T42" fmla="*/ 13 w 171"/>
                <a:gd name="T43" fmla="*/ 37 h 172"/>
                <a:gd name="T44" fmla="*/ 5 w 171"/>
                <a:gd name="T45" fmla="*/ 53 h 172"/>
                <a:gd name="T46" fmla="*/ 0 w 171"/>
                <a:gd name="T47" fmla="*/ 69 h 172"/>
                <a:gd name="T48" fmla="*/ 0 w 171"/>
                <a:gd name="T49" fmla="*/ 85 h 172"/>
                <a:gd name="T50" fmla="*/ 0 w 171"/>
                <a:gd name="T51" fmla="*/ 103 h 172"/>
                <a:gd name="T52" fmla="*/ 5 w 171"/>
                <a:gd name="T53" fmla="*/ 119 h 172"/>
                <a:gd name="T54" fmla="*/ 13 w 171"/>
                <a:gd name="T55" fmla="*/ 135 h 172"/>
                <a:gd name="T56" fmla="*/ 23 w 171"/>
                <a:gd name="T57" fmla="*/ 146 h 172"/>
                <a:gd name="T58" fmla="*/ 37 w 171"/>
                <a:gd name="T59" fmla="*/ 156 h 172"/>
                <a:gd name="T60" fmla="*/ 52 w 171"/>
                <a:gd name="T61" fmla="*/ 164 h 172"/>
                <a:gd name="T62" fmla="*/ 68 w 171"/>
                <a:gd name="T63" fmla="*/ 169 h 172"/>
                <a:gd name="T64" fmla="*/ 84 w 171"/>
                <a:gd name="T65" fmla="*/ 17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71" h="172">
                  <a:moveTo>
                    <a:pt x="84" y="172"/>
                  </a:moveTo>
                  <a:lnTo>
                    <a:pt x="103" y="169"/>
                  </a:lnTo>
                  <a:lnTo>
                    <a:pt x="118" y="164"/>
                  </a:lnTo>
                  <a:lnTo>
                    <a:pt x="134" y="156"/>
                  </a:lnTo>
                  <a:lnTo>
                    <a:pt x="145" y="146"/>
                  </a:lnTo>
                  <a:lnTo>
                    <a:pt x="155" y="135"/>
                  </a:lnTo>
                  <a:lnTo>
                    <a:pt x="163" y="119"/>
                  </a:lnTo>
                  <a:lnTo>
                    <a:pt x="168" y="103"/>
                  </a:lnTo>
                  <a:lnTo>
                    <a:pt x="171" y="85"/>
                  </a:lnTo>
                  <a:lnTo>
                    <a:pt x="168" y="69"/>
                  </a:lnTo>
                  <a:lnTo>
                    <a:pt x="163" y="53"/>
                  </a:lnTo>
                  <a:lnTo>
                    <a:pt x="155" y="37"/>
                  </a:lnTo>
                  <a:lnTo>
                    <a:pt x="145" y="24"/>
                  </a:lnTo>
                  <a:lnTo>
                    <a:pt x="134" y="14"/>
                  </a:lnTo>
                  <a:lnTo>
                    <a:pt x="118" y="6"/>
                  </a:lnTo>
                  <a:lnTo>
                    <a:pt x="103" y="0"/>
                  </a:lnTo>
                  <a:lnTo>
                    <a:pt x="84" y="0"/>
                  </a:lnTo>
                  <a:lnTo>
                    <a:pt x="68" y="0"/>
                  </a:lnTo>
                  <a:lnTo>
                    <a:pt x="52" y="6"/>
                  </a:lnTo>
                  <a:lnTo>
                    <a:pt x="37" y="14"/>
                  </a:lnTo>
                  <a:lnTo>
                    <a:pt x="23" y="24"/>
                  </a:lnTo>
                  <a:lnTo>
                    <a:pt x="13" y="37"/>
                  </a:lnTo>
                  <a:lnTo>
                    <a:pt x="5" y="53"/>
                  </a:lnTo>
                  <a:lnTo>
                    <a:pt x="0" y="69"/>
                  </a:lnTo>
                  <a:lnTo>
                    <a:pt x="0" y="85"/>
                  </a:lnTo>
                  <a:lnTo>
                    <a:pt x="0" y="103"/>
                  </a:lnTo>
                  <a:lnTo>
                    <a:pt x="5" y="119"/>
                  </a:lnTo>
                  <a:lnTo>
                    <a:pt x="13" y="135"/>
                  </a:lnTo>
                  <a:lnTo>
                    <a:pt x="23" y="146"/>
                  </a:lnTo>
                  <a:lnTo>
                    <a:pt x="37" y="156"/>
                  </a:lnTo>
                  <a:lnTo>
                    <a:pt x="52" y="164"/>
                  </a:lnTo>
                  <a:lnTo>
                    <a:pt x="68" y="169"/>
                  </a:lnTo>
                  <a:lnTo>
                    <a:pt x="84" y="172"/>
                  </a:lnTo>
                </a:path>
              </a:pathLst>
            </a:custGeom>
            <a:noFill/>
            <a:ln w="4763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" name="Freeform 88"/>
            <p:cNvSpPr>
              <a:spLocks noChangeAspect="1"/>
            </p:cNvSpPr>
            <p:nvPr/>
          </p:nvSpPr>
          <p:spPr bwMode="auto">
            <a:xfrm>
              <a:off x="1321" y="1658"/>
              <a:ext cx="161" cy="351"/>
            </a:xfrm>
            <a:custGeom>
              <a:avLst/>
              <a:gdLst>
                <a:gd name="T0" fmla="*/ 0 w 161"/>
                <a:gd name="T1" fmla="*/ 330 h 351"/>
                <a:gd name="T2" fmla="*/ 132 w 161"/>
                <a:gd name="T3" fmla="*/ 0 h 351"/>
                <a:gd name="T4" fmla="*/ 161 w 161"/>
                <a:gd name="T5" fmla="*/ 19 h 351"/>
                <a:gd name="T6" fmla="*/ 34 w 161"/>
                <a:gd name="T7" fmla="*/ 349 h 351"/>
                <a:gd name="T8" fmla="*/ 26 w 161"/>
                <a:gd name="T9" fmla="*/ 351 h 351"/>
                <a:gd name="T10" fmla="*/ 21 w 161"/>
                <a:gd name="T11" fmla="*/ 351 h 351"/>
                <a:gd name="T12" fmla="*/ 13 w 161"/>
                <a:gd name="T13" fmla="*/ 351 h 351"/>
                <a:gd name="T14" fmla="*/ 8 w 161"/>
                <a:gd name="T15" fmla="*/ 349 h 351"/>
                <a:gd name="T16" fmla="*/ 5 w 161"/>
                <a:gd name="T17" fmla="*/ 346 h 351"/>
                <a:gd name="T18" fmla="*/ 0 w 161"/>
                <a:gd name="T19" fmla="*/ 341 h 351"/>
                <a:gd name="T20" fmla="*/ 0 w 161"/>
                <a:gd name="T21" fmla="*/ 336 h 351"/>
                <a:gd name="T22" fmla="*/ 0 w 161"/>
                <a:gd name="T23" fmla="*/ 330 h 3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61" h="351">
                  <a:moveTo>
                    <a:pt x="0" y="330"/>
                  </a:moveTo>
                  <a:lnTo>
                    <a:pt x="132" y="0"/>
                  </a:lnTo>
                  <a:lnTo>
                    <a:pt x="161" y="19"/>
                  </a:lnTo>
                  <a:lnTo>
                    <a:pt x="34" y="349"/>
                  </a:lnTo>
                  <a:lnTo>
                    <a:pt x="26" y="351"/>
                  </a:lnTo>
                  <a:lnTo>
                    <a:pt x="21" y="351"/>
                  </a:lnTo>
                  <a:lnTo>
                    <a:pt x="13" y="351"/>
                  </a:lnTo>
                  <a:lnTo>
                    <a:pt x="8" y="349"/>
                  </a:lnTo>
                  <a:lnTo>
                    <a:pt x="5" y="346"/>
                  </a:lnTo>
                  <a:lnTo>
                    <a:pt x="0" y="341"/>
                  </a:lnTo>
                  <a:lnTo>
                    <a:pt x="0" y="336"/>
                  </a:lnTo>
                  <a:lnTo>
                    <a:pt x="0" y="330"/>
                  </a:lnTo>
                  <a:close/>
                </a:path>
              </a:pathLst>
            </a:custGeom>
            <a:solidFill>
              <a:srgbClr val="FDFB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" name="Freeform 89"/>
            <p:cNvSpPr>
              <a:spLocks noChangeAspect="1"/>
            </p:cNvSpPr>
            <p:nvPr/>
          </p:nvSpPr>
          <p:spPr bwMode="auto">
            <a:xfrm>
              <a:off x="1321" y="1658"/>
              <a:ext cx="161" cy="351"/>
            </a:xfrm>
            <a:custGeom>
              <a:avLst/>
              <a:gdLst>
                <a:gd name="T0" fmla="*/ 0 w 161"/>
                <a:gd name="T1" fmla="*/ 330 h 351"/>
                <a:gd name="T2" fmla="*/ 132 w 161"/>
                <a:gd name="T3" fmla="*/ 0 h 351"/>
                <a:gd name="T4" fmla="*/ 161 w 161"/>
                <a:gd name="T5" fmla="*/ 19 h 351"/>
                <a:gd name="T6" fmla="*/ 34 w 161"/>
                <a:gd name="T7" fmla="*/ 349 h 351"/>
                <a:gd name="T8" fmla="*/ 26 w 161"/>
                <a:gd name="T9" fmla="*/ 351 h 351"/>
                <a:gd name="T10" fmla="*/ 21 w 161"/>
                <a:gd name="T11" fmla="*/ 351 h 351"/>
                <a:gd name="T12" fmla="*/ 13 w 161"/>
                <a:gd name="T13" fmla="*/ 351 h 351"/>
                <a:gd name="T14" fmla="*/ 8 w 161"/>
                <a:gd name="T15" fmla="*/ 349 h 351"/>
                <a:gd name="T16" fmla="*/ 5 w 161"/>
                <a:gd name="T17" fmla="*/ 346 h 351"/>
                <a:gd name="T18" fmla="*/ 0 w 161"/>
                <a:gd name="T19" fmla="*/ 341 h 351"/>
                <a:gd name="T20" fmla="*/ 0 w 161"/>
                <a:gd name="T21" fmla="*/ 336 h 351"/>
                <a:gd name="T22" fmla="*/ 0 w 161"/>
                <a:gd name="T23" fmla="*/ 330 h 3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61" h="351">
                  <a:moveTo>
                    <a:pt x="0" y="330"/>
                  </a:moveTo>
                  <a:lnTo>
                    <a:pt x="132" y="0"/>
                  </a:lnTo>
                  <a:lnTo>
                    <a:pt x="161" y="19"/>
                  </a:lnTo>
                  <a:lnTo>
                    <a:pt x="34" y="349"/>
                  </a:lnTo>
                  <a:lnTo>
                    <a:pt x="26" y="351"/>
                  </a:lnTo>
                  <a:lnTo>
                    <a:pt x="21" y="351"/>
                  </a:lnTo>
                  <a:lnTo>
                    <a:pt x="13" y="351"/>
                  </a:lnTo>
                  <a:lnTo>
                    <a:pt x="8" y="349"/>
                  </a:lnTo>
                  <a:lnTo>
                    <a:pt x="5" y="346"/>
                  </a:lnTo>
                  <a:lnTo>
                    <a:pt x="0" y="341"/>
                  </a:lnTo>
                  <a:lnTo>
                    <a:pt x="0" y="336"/>
                  </a:lnTo>
                  <a:lnTo>
                    <a:pt x="0" y="330"/>
                  </a:lnTo>
                </a:path>
              </a:pathLst>
            </a:custGeom>
            <a:noFill/>
            <a:ln w="4763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" name="Freeform 90"/>
            <p:cNvSpPr>
              <a:spLocks noChangeAspect="1"/>
            </p:cNvSpPr>
            <p:nvPr/>
          </p:nvSpPr>
          <p:spPr bwMode="auto">
            <a:xfrm>
              <a:off x="1371" y="2073"/>
              <a:ext cx="441" cy="250"/>
            </a:xfrm>
            <a:custGeom>
              <a:avLst/>
              <a:gdLst>
                <a:gd name="T0" fmla="*/ 29 w 441"/>
                <a:gd name="T1" fmla="*/ 0 h 250"/>
                <a:gd name="T2" fmla="*/ 441 w 441"/>
                <a:gd name="T3" fmla="*/ 219 h 250"/>
                <a:gd name="T4" fmla="*/ 425 w 441"/>
                <a:gd name="T5" fmla="*/ 250 h 250"/>
                <a:gd name="T6" fmla="*/ 0 w 441"/>
                <a:gd name="T7" fmla="*/ 29 h 250"/>
                <a:gd name="T8" fmla="*/ 0 w 441"/>
                <a:gd name="T9" fmla="*/ 21 h 250"/>
                <a:gd name="T10" fmla="*/ 0 w 441"/>
                <a:gd name="T11" fmla="*/ 16 h 250"/>
                <a:gd name="T12" fmla="*/ 3 w 441"/>
                <a:gd name="T13" fmla="*/ 10 h 250"/>
                <a:gd name="T14" fmla="*/ 5 w 441"/>
                <a:gd name="T15" fmla="*/ 5 h 250"/>
                <a:gd name="T16" fmla="*/ 11 w 441"/>
                <a:gd name="T17" fmla="*/ 2 h 250"/>
                <a:gd name="T18" fmla="*/ 16 w 441"/>
                <a:gd name="T19" fmla="*/ 0 h 250"/>
                <a:gd name="T20" fmla="*/ 21 w 441"/>
                <a:gd name="T21" fmla="*/ 0 h 250"/>
                <a:gd name="T22" fmla="*/ 29 w 441"/>
                <a:gd name="T23" fmla="*/ 0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41" h="250">
                  <a:moveTo>
                    <a:pt x="29" y="0"/>
                  </a:moveTo>
                  <a:lnTo>
                    <a:pt x="441" y="219"/>
                  </a:lnTo>
                  <a:lnTo>
                    <a:pt x="425" y="250"/>
                  </a:lnTo>
                  <a:lnTo>
                    <a:pt x="0" y="29"/>
                  </a:lnTo>
                  <a:lnTo>
                    <a:pt x="0" y="21"/>
                  </a:lnTo>
                  <a:lnTo>
                    <a:pt x="0" y="16"/>
                  </a:lnTo>
                  <a:lnTo>
                    <a:pt x="3" y="10"/>
                  </a:lnTo>
                  <a:lnTo>
                    <a:pt x="5" y="5"/>
                  </a:lnTo>
                  <a:lnTo>
                    <a:pt x="11" y="2"/>
                  </a:lnTo>
                  <a:lnTo>
                    <a:pt x="16" y="0"/>
                  </a:lnTo>
                  <a:lnTo>
                    <a:pt x="21" y="0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FDFB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" name="Freeform 91"/>
            <p:cNvSpPr>
              <a:spLocks noChangeAspect="1"/>
            </p:cNvSpPr>
            <p:nvPr/>
          </p:nvSpPr>
          <p:spPr bwMode="auto">
            <a:xfrm>
              <a:off x="1371" y="2073"/>
              <a:ext cx="441" cy="250"/>
            </a:xfrm>
            <a:custGeom>
              <a:avLst/>
              <a:gdLst>
                <a:gd name="T0" fmla="*/ 29 w 441"/>
                <a:gd name="T1" fmla="*/ 0 h 250"/>
                <a:gd name="T2" fmla="*/ 441 w 441"/>
                <a:gd name="T3" fmla="*/ 219 h 250"/>
                <a:gd name="T4" fmla="*/ 425 w 441"/>
                <a:gd name="T5" fmla="*/ 250 h 250"/>
                <a:gd name="T6" fmla="*/ 0 w 441"/>
                <a:gd name="T7" fmla="*/ 29 h 250"/>
                <a:gd name="T8" fmla="*/ 0 w 441"/>
                <a:gd name="T9" fmla="*/ 21 h 250"/>
                <a:gd name="T10" fmla="*/ 0 w 441"/>
                <a:gd name="T11" fmla="*/ 16 h 250"/>
                <a:gd name="T12" fmla="*/ 3 w 441"/>
                <a:gd name="T13" fmla="*/ 10 h 250"/>
                <a:gd name="T14" fmla="*/ 5 w 441"/>
                <a:gd name="T15" fmla="*/ 5 h 250"/>
                <a:gd name="T16" fmla="*/ 11 w 441"/>
                <a:gd name="T17" fmla="*/ 2 h 250"/>
                <a:gd name="T18" fmla="*/ 16 w 441"/>
                <a:gd name="T19" fmla="*/ 0 h 250"/>
                <a:gd name="T20" fmla="*/ 21 w 441"/>
                <a:gd name="T21" fmla="*/ 0 h 250"/>
                <a:gd name="T22" fmla="*/ 29 w 441"/>
                <a:gd name="T23" fmla="*/ 0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41" h="250">
                  <a:moveTo>
                    <a:pt x="29" y="0"/>
                  </a:moveTo>
                  <a:lnTo>
                    <a:pt x="441" y="219"/>
                  </a:lnTo>
                  <a:lnTo>
                    <a:pt x="425" y="250"/>
                  </a:lnTo>
                  <a:lnTo>
                    <a:pt x="0" y="29"/>
                  </a:lnTo>
                  <a:lnTo>
                    <a:pt x="0" y="21"/>
                  </a:lnTo>
                  <a:lnTo>
                    <a:pt x="0" y="16"/>
                  </a:lnTo>
                  <a:lnTo>
                    <a:pt x="3" y="10"/>
                  </a:lnTo>
                  <a:lnTo>
                    <a:pt x="5" y="5"/>
                  </a:lnTo>
                  <a:lnTo>
                    <a:pt x="11" y="2"/>
                  </a:lnTo>
                  <a:lnTo>
                    <a:pt x="16" y="0"/>
                  </a:lnTo>
                  <a:lnTo>
                    <a:pt x="21" y="0"/>
                  </a:lnTo>
                  <a:lnTo>
                    <a:pt x="29" y="0"/>
                  </a:lnTo>
                </a:path>
              </a:pathLst>
            </a:custGeom>
            <a:noFill/>
            <a:ln w="4763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" name="Freeform 92"/>
            <p:cNvSpPr>
              <a:spLocks noChangeAspect="1"/>
            </p:cNvSpPr>
            <p:nvPr/>
          </p:nvSpPr>
          <p:spPr bwMode="auto">
            <a:xfrm>
              <a:off x="751" y="2073"/>
              <a:ext cx="528" cy="319"/>
            </a:xfrm>
            <a:custGeom>
              <a:avLst/>
              <a:gdLst>
                <a:gd name="T0" fmla="*/ 525 w 528"/>
                <a:gd name="T1" fmla="*/ 31 h 319"/>
                <a:gd name="T2" fmla="*/ 22 w 528"/>
                <a:gd name="T3" fmla="*/ 319 h 319"/>
                <a:gd name="T4" fmla="*/ 0 w 528"/>
                <a:gd name="T5" fmla="*/ 293 h 319"/>
                <a:gd name="T6" fmla="*/ 507 w 528"/>
                <a:gd name="T7" fmla="*/ 0 h 319"/>
                <a:gd name="T8" fmla="*/ 512 w 528"/>
                <a:gd name="T9" fmla="*/ 2 h 319"/>
                <a:gd name="T10" fmla="*/ 520 w 528"/>
                <a:gd name="T11" fmla="*/ 2 h 319"/>
                <a:gd name="T12" fmla="*/ 523 w 528"/>
                <a:gd name="T13" fmla="*/ 5 h 319"/>
                <a:gd name="T14" fmla="*/ 528 w 528"/>
                <a:gd name="T15" fmla="*/ 8 h 319"/>
                <a:gd name="T16" fmla="*/ 528 w 528"/>
                <a:gd name="T17" fmla="*/ 13 h 319"/>
                <a:gd name="T18" fmla="*/ 528 w 528"/>
                <a:gd name="T19" fmla="*/ 18 h 319"/>
                <a:gd name="T20" fmla="*/ 528 w 528"/>
                <a:gd name="T21" fmla="*/ 23 h 319"/>
                <a:gd name="T22" fmla="*/ 525 w 528"/>
                <a:gd name="T23" fmla="*/ 31 h 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28" h="319">
                  <a:moveTo>
                    <a:pt x="525" y="31"/>
                  </a:moveTo>
                  <a:lnTo>
                    <a:pt x="22" y="319"/>
                  </a:lnTo>
                  <a:lnTo>
                    <a:pt x="0" y="293"/>
                  </a:lnTo>
                  <a:lnTo>
                    <a:pt x="507" y="0"/>
                  </a:lnTo>
                  <a:lnTo>
                    <a:pt x="512" y="2"/>
                  </a:lnTo>
                  <a:lnTo>
                    <a:pt x="520" y="2"/>
                  </a:lnTo>
                  <a:lnTo>
                    <a:pt x="523" y="5"/>
                  </a:lnTo>
                  <a:lnTo>
                    <a:pt x="528" y="8"/>
                  </a:lnTo>
                  <a:lnTo>
                    <a:pt x="528" y="13"/>
                  </a:lnTo>
                  <a:lnTo>
                    <a:pt x="528" y="18"/>
                  </a:lnTo>
                  <a:lnTo>
                    <a:pt x="528" y="23"/>
                  </a:lnTo>
                  <a:lnTo>
                    <a:pt x="525" y="31"/>
                  </a:lnTo>
                  <a:close/>
                </a:path>
              </a:pathLst>
            </a:custGeom>
            <a:solidFill>
              <a:srgbClr val="FDFB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" name="Freeform 93"/>
            <p:cNvSpPr>
              <a:spLocks noChangeAspect="1"/>
            </p:cNvSpPr>
            <p:nvPr/>
          </p:nvSpPr>
          <p:spPr bwMode="auto">
            <a:xfrm>
              <a:off x="751" y="2073"/>
              <a:ext cx="528" cy="319"/>
            </a:xfrm>
            <a:custGeom>
              <a:avLst/>
              <a:gdLst>
                <a:gd name="T0" fmla="*/ 525 w 528"/>
                <a:gd name="T1" fmla="*/ 31 h 319"/>
                <a:gd name="T2" fmla="*/ 22 w 528"/>
                <a:gd name="T3" fmla="*/ 319 h 319"/>
                <a:gd name="T4" fmla="*/ 0 w 528"/>
                <a:gd name="T5" fmla="*/ 293 h 319"/>
                <a:gd name="T6" fmla="*/ 507 w 528"/>
                <a:gd name="T7" fmla="*/ 0 h 319"/>
                <a:gd name="T8" fmla="*/ 512 w 528"/>
                <a:gd name="T9" fmla="*/ 2 h 319"/>
                <a:gd name="T10" fmla="*/ 520 w 528"/>
                <a:gd name="T11" fmla="*/ 2 h 319"/>
                <a:gd name="T12" fmla="*/ 523 w 528"/>
                <a:gd name="T13" fmla="*/ 5 h 319"/>
                <a:gd name="T14" fmla="*/ 528 w 528"/>
                <a:gd name="T15" fmla="*/ 8 h 319"/>
                <a:gd name="T16" fmla="*/ 528 w 528"/>
                <a:gd name="T17" fmla="*/ 13 h 319"/>
                <a:gd name="T18" fmla="*/ 528 w 528"/>
                <a:gd name="T19" fmla="*/ 18 h 319"/>
                <a:gd name="T20" fmla="*/ 528 w 528"/>
                <a:gd name="T21" fmla="*/ 23 h 319"/>
                <a:gd name="T22" fmla="*/ 525 w 528"/>
                <a:gd name="T23" fmla="*/ 31 h 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28" h="319">
                  <a:moveTo>
                    <a:pt x="525" y="31"/>
                  </a:moveTo>
                  <a:lnTo>
                    <a:pt x="22" y="319"/>
                  </a:lnTo>
                  <a:lnTo>
                    <a:pt x="0" y="293"/>
                  </a:lnTo>
                  <a:lnTo>
                    <a:pt x="507" y="0"/>
                  </a:lnTo>
                  <a:lnTo>
                    <a:pt x="512" y="2"/>
                  </a:lnTo>
                  <a:lnTo>
                    <a:pt x="520" y="2"/>
                  </a:lnTo>
                  <a:lnTo>
                    <a:pt x="523" y="5"/>
                  </a:lnTo>
                  <a:lnTo>
                    <a:pt x="528" y="8"/>
                  </a:lnTo>
                  <a:lnTo>
                    <a:pt x="528" y="13"/>
                  </a:lnTo>
                  <a:lnTo>
                    <a:pt x="528" y="18"/>
                  </a:lnTo>
                  <a:lnTo>
                    <a:pt x="528" y="23"/>
                  </a:lnTo>
                  <a:lnTo>
                    <a:pt x="525" y="31"/>
                  </a:lnTo>
                </a:path>
              </a:pathLst>
            </a:custGeom>
            <a:noFill/>
            <a:ln w="4763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" name="Freeform 94"/>
            <p:cNvSpPr>
              <a:spLocks noChangeAspect="1"/>
            </p:cNvSpPr>
            <p:nvPr/>
          </p:nvSpPr>
          <p:spPr bwMode="auto">
            <a:xfrm>
              <a:off x="1390" y="1540"/>
              <a:ext cx="195" cy="195"/>
            </a:xfrm>
            <a:custGeom>
              <a:avLst/>
              <a:gdLst>
                <a:gd name="T0" fmla="*/ 97 w 195"/>
                <a:gd name="T1" fmla="*/ 195 h 195"/>
                <a:gd name="T2" fmla="*/ 116 w 195"/>
                <a:gd name="T3" fmla="*/ 192 h 195"/>
                <a:gd name="T4" fmla="*/ 134 w 195"/>
                <a:gd name="T5" fmla="*/ 187 h 195"/>
                <a:gd name="T6" fmla="*/ 153 w 195"/>
                <a:gd name="T7" fmla="*/ 177 h 195"/>
                <a:gd name="T8" fmla="*/ 166 w 195"/>
                <a:gd name="T9" fmla="*/ 166 h 195"/>
                <a:gd name="T10" fmla="*/ 179 w 195"/>
                <a:gd name="T11" fmla="*/ 150 h 195"/>
                <a:gd name="T12" fmla="*/ 187 w 195"/>
                <a:gd name="T13" fmla="*/ 134 h 195"/>
                <a:gd name="T14" fmla="*/ 192 w 195"/>
                <a:gd name="T15" fmla="*/ 116 h 195"/>
                <a:gd name="T16" fmla="*/ 195 w 195"/>
                <a:gd name="T17" fmla="*/ 97 h 195"/>
                <a:gd name="T18" fmla="*/ 192 w 195"/>
                <a:gd name="T19" fmla="*/ 76 h 195"/>
                <a:gd name="T20" fmla="*/ 187 w 195"/>
                <a:gd name="T21" fmla="*/ 58 h 195"/>
                <a:gd name="T22" fmla="*/ 179 w 195"/>
                <a:gd name="T23" fmla="*/ 42 h 195"/>
                <a:gd name="T24" fmla="*/ 166 w 195"/>
                <a:gd name="T25" fmla="*/ 26 h 195"/>
                <a:gd name="T26" fmla="*/ 153 w 195"/>
                <a:gd name="T27" fmla="*/ 16 h 195"/>
                <a:gd name="T28" fmla="*/ 134 w 195"/>
                <a:gd name="T29" fmla="*/ 5 h 195"/>
                <a:gd name="T30" fmla="*/ 116 w 195"/>
                <a:gd name="T31" fmla="*/ 0 h 195"/>
                <a:gd name="T32" fmla="*/ 97 w 195"/>
                <a:gd name="T33" fmla="*/ 0 h 195"/>
                <a:gd name="T34" fmla="*/ 79 w 195"/>
                <a:gd name="T35" fmla="*/ 0 h 195"/>
                <a:gd name="T36" fmla="*/ 60 w 195"/>
                <a:gd name="T37" fmla="*/ 5 h 195"/>
                <a:gd name="T38" fmla="*/ 42 w 195"/>
                <a:gd name="T39" fmla="*/ 16 h 195"/>
                <a:gd name="T40" fmla="*/ 29 w 195"/>
                <a:gd name="T41" fmla="*/ 26 h 195"/>
                <a:gd name="T42" fmla="*/ 15 w 195"/>
                <a:gd name="T43" fmla="*/ 42 h 195"/>
                <a:gd name="T44" fmla="*/ 8 w 195"/>
                <a:gd name="T45" fmla="*/ 58 h 195"/>
                <a:gd name="T46" fmla="*/ 2 w 195"/>
                <a:gd name="T47" fmla="*/ 76 h 195"/>
                <a:gd name="T48" fmla="*/ 0 w 195"/>
                <a:gd name="T49" fmla="*/ 97 h 195"/>
                <a:gd name="T50" fmla="*/ 2 w 195"/>
                <a:gd name="T51" fmla="*/ 116 h 195"/>
                <a:gd name="T52" fmla="*/ 8 w 195"/>
                <a:gd name="T53" fmla="*/ 134 h 195"/>
                <a:gd name="T54" fmla="*/ 15 w 195"/>
                <a:gd name="T55" fmla="*/ 150 h 195"/>
                <a:gd name="T56" fmla="*/ 29 w 195"/>
                <a:gd name="T57" fmla="*/ 166 h 195"/>
                <a:gd name="T58" fmla="*/ 42 w 195"/>
                <a:gd name="T59" fmla="*/ 177 h 195"/>
                <a:gd name="T60" fmla="*/ 60 w 195"/>
                <a:gd name="T61" fmla="*/ 187 h 195"/>
                <a:gd name="T62" fmla="*/ 79 w 195"/>
                <a:gd name="T63" fmla="*/ 192 h 195"/>
                <a:gd name="T64" fmla="*/ 97 w 195"/>
                <a:gd name="T65" fmla="*/ 195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95" h="195">
                  <a:moveTo>
                    <a:pt x="97" y="195"/>
                  </a:moveTo>
                  <a:lnTo>
                    <a:pt x="116" y="192"/>
                  </a:lnTo>
                  <a:lnTo>
                    <a:pt x="134" y="187"/>
                  </a:lnTo>
                  <a:lnTo>
                    <a:pt x="153" y="177"/>
                  </a:lnTo>
                  <a:lnTo>
                    <a:pt x="166" y="166"/>
                  </a:lnTo>
                  <a:lnTo>
                    <a:pt x="179" y="150"/>
                  </a:lnTo>
                  <a:lnTo>
                    <a:pt x="187" y="134"/>
                  </a:lnTo>
                  <a:lnTo>
                    <a:pt x="192" y="116"/>
                  </a:lnTo>
                  <a:lnTo>
                    <a:pt x="195" y="97"/>
                  </a:lnTo>
                  <a:lnTo>
                    <a:pt x="192" y="76"/>
                  </a:lnTo>
                  <a:lnTo>
                    <a:pt x="187" y="58"/>
                  </a:lnTo>
                  <a:lnTo>
                    <a:pt x="179" y="42"/>
                  </a:lnTo>
                  <a:lnTo>
                    <a:pt x="166" y="26"/>
                  </a:lnTo>
                  <a:lnTo>
                    <a:pt x="153" y="16"/>
                  </a:lnTo>
                  <a:lnTo>
                    <a:pt x="134" y="5"/>
                  </a:lnTo>
                  <a:lnTo>
                    <a:pt x="116" y="0"/>
                  </a:lnTo>
                  <a:lnTo>
                    <a:pt x="97" y="0"/>
                  </a:lnTo>
                  <a:lnTo>
                    <a:pt x="79" y="0"/>
                  </a:lnTo>
                  <a:lnTo>
                    <a:pt x="60" y="5"/>
                  </a:lnTo>
                  <a:lnTo>
                    <a:pt x="42" y="16"/>
                  </a:lnTo>
                  <a:lnTo>
                    <a:pt x="29" y="26"/>
                  </a:lnTo>
                  <a:lnTo>
                    <a:pt x="15" y="42"/>
                  </a:lnTo>
                  <a:lnTo>
                    <a:pt x="8" y="58"/>
                  </a:lnTo>
                  <a:lnTo>
                    <a:pt x="2" y="76"/>
                  </a:lnTo>
                  <a:lnTo>
                    <a:pt x="0" y="97"/>
                  </a:lnTo>
                  <a:lnTo>
                    <a:pt x="2" y="116"/>
                  </a:lnTo>
                  <a:lnTo>
                    <a:pt x="8" y="134"/>
                  </a:lnTo>
                  <a:lnTo>
                    <a:pt x="15" y="150"/>
                  </a:lnTo>
                  <a:lnTo>
                    <a:pt x="29" y="166"/>
                  </a:lnTo>
                  <a:lnTo>
                    <a:pt x="42" y="177"/>
                  </a:lnTo>
                  <a:lnTo>
                    <a:pt x="60" y="187"/>
                  </a:lnTo>
                  <a:lnTo>
                    <a:pt x="79" y="192"/>
                  </a:lnTo>
                  <a:lnTo>
                    <a:pt x="97" y="195"/>
                  </a:lnTo>
                  <a:close/>
                </a:path>
              </a:pathLst>
            </a:custGeom>
            <a:solidFill>
              <a:srgbClr val="4957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4" name="Freeform 95"/>
            <p:cNvSpPr>
              <a:spLocks noChangeAspect="1"/>
            </p:cNvSpPr>
            <p:nvPr/>
          </p:nvSpPr>
          <p:spPr bwMode="auto">
            <a:xfrm>
              <a:off x="1390" y="1540"/>
              <a:ext cx="195" cy="195"/>
            </a:xfrm>
            <a:custGeom>
              <a:avLst/>
              <a:gdLst>
                <a:gd name="T0" fmla="*/ 97 w 195"/>
                <a:gd name="T1" fmla="*/ 195 h 195"/>
                <a:gd name="T2" fmla="*/ 116 w 195"/>
                <a:gd name="T3" fmla="*/ 192 h 195"/>
                <a:gd name="T4" fmla="*/ 134 w 195"/>
                <a:gd name="T5" fmla="*/ 187 h 195"/>
                <a:gd name="T6" fmla="*/ 153 w 195"/>
                <a:gd name="T7" fmla="*/ 177 h 195"/>
                <a:gd name="T8" fmla="*/ 166 w 195"/>
                <a:gd name="T9" fmla="*/ 166 h 195"/>
                <a:gd name="T10" fmla="*/ 179 w 195"/>
                <a:gd name="T11" fmla="*/ 150 h 195"/>
                <a:gd name="T12" fmla="*/ 187 w 195"/>
                <a:gd name="T13" fmla="*/ 134 h 195"/>
                <a:gd name="T14" fmla="*/ 192 w 195"/>
                <a:gd name="T15" fmla="*/ 116 h 195"/>
                <a:gd name="T16" fmla="*/ 195 w 195"/>
                <a:gd name="T17" fmla="*/ 97 h 195"/>
                <a:gd name="T18" fmla="*/ 192 w 195"/>
                <a:gd name="T19" fmla="*/ 76 h 195"/>
                <a:gd name="T20" fmla="*/ 187 w 195"/>
                <a:gd name="T21" fmla="*/ 58 h 195"/>
                <a:gd name="T22" fmla="*/ 179 w 195"/>
                <a:gd name="T23" fmla="*/ 42 h 195"/>
                <a:gd name="T24" fmla="*/ 166 w 195"/>
                <a:gd name="T25" fmla="*/ 26 h 195"/>
                <a:gd name="T26" fmla="*/ 153 w 195"/>
                <a:gd name="T27" fmla="*/ 16 h 195"/>
                <a:gd name="T28" fmla="*/ 134 w 195"/>
                <a:gd name="T29" fmla="*/ 5 h 195"/>
                <a:gd name="T30" fmla="*/ 116 w 195"/>
                <a:gd name="T31" fmla="*/ 0 h 195"/>
                <a:gd name="T32" fmla="*/ 97 w 195"/>
                <a:gd name="T33" fmla="*/ 0 h 195"/>
                <a:gd name="T34" fmla="*/ 79 w 195"/>
                <a:gd name="T35" fmla="*/ 0 h 195"/>
                <a:gd name="T36" fmla="*/ 60 w 195"/>
                <a:gd name="T37" fmla="*/ 5 h 195"/>
                <a:gd name="T38" fmla="*/ 42 w 195"/>
                <a:gd name="T39" fmla="*/ 16 h 195"/>
                <a:gd name="T40" fmla="*/ 29 w 195"/>
                <a:gd name="T41" fmla="*/ 26 h 195"/>
                <a:gd name="T42" fmla="*/ 15 w 195"/>
                <a:gd name="T43" fmla="*/ 42 h 195"/>
                <a:gd name="T44" fmla="*/ 8 w 195"/>
                <a:gd name="T45" fmla="*/ 58 h 195"/>
                <a:gd name="T46" fmla="*/ 2 w 195"/>
                <a:gd name="T47" fmla="*/ 76 h 195"/>
                <a:gd name="T48" fmla="*/ 0 w 195"/>
                <a:gd name="T49" fmla="*/ 97 h 195"/>
                <a:gd name="T50" fmla="*/ 2 w 195"/>
                <a:gd name="T51" fmla="*/ 116 h 195"/>
                <a:gd name="T52" fmla="*/ 8 w 195"/>
                <a:gd name="T53" fmla="*/ 134 h 195"/>
                <a:gd name="T54" fmla="*/ 15 w 195"/>
                <a:gd name="T55" fmla="*/ 150 h 195"/>
                <a:gd name="T56" fmla="*/ 29 w 195"/>
                <a:gd name="T57" fmla="*/ 166 h 195"/>
                <a:gd name="T58" fmla="*/ 42 w 195"/>
                <a:gd name="T59" fmla="*/ 177 h 195"/>
                <a:gd name="T60" fmla="*/ 60 w 195"/>
                <a:gd name="T61" fmla="*/ 187 h 195"/>
                <a:gd name="T62" fmla="*/ 79 w 195"/>
                <a:gd name="T63" fmla="*/ 192 h 195"/>
                <a:gd name="T64" fmla="*/ 97 w 195"/>
                <a:gd name="T65" fmla="*/ 195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95" h="195">
                  <a:moveTo>
                    <a:pt x="97" y="195"/>
                  </a:moveTo>
                  <a:lnTo>
                    <a:pt x="116" y="192"/>
                  </a:lnTo>
                  <a:lnTo>
                    <a:pt x="134" y="187"/>
                  </a:lnTo>
                  <a:lnTo>
                    <a:pt x="153" y="177"/>
                  </a:lnTo>
                  <a:lnTo>
                    <a:pt x="166" y="166"/>
                  </a:lnTo>
                  <a:lnTo>
                    <a:pt x="179" y="150"/>
                  </a:lnTo>
                  <a:lnTo>
                    <a:pt x="187" y="134"/>
                  </a:lnTo>
                  <a:lnTo>
                    <a:pt x="192" y="116"/>
                  </a:lnTo>
                  <a:lnTo>
                    <a:pt x="195" y="97"/>
                  </a:lnTo>
                  <a:lnTo>
                    <a:pt x="192" y="76"/>
                  </a:lnTo>
                  <a:lnTo>
                    <a:pt x="187" y="58"/>
                  </a:lnTo>
                  <a:lnTo>
                    <a:pt x="179" y="42"/>
                  </a:lnTo>
                  <a:lnTo>
                    <a:pt x="166" y="26"/>
                  </a:lnTo>
                  <a:lnTo>
                    <a:pt x="153" y="16"/>
                  </a:lnTo>
                  <a:lnTo>
                    <a:pt x="134" y="5"/>
                  </a:lnTo>
                  <a:lnTo>
                    <a:pt x="116" y="0"/>
                  </a:lnTo>
                  <a:lnTo>
                    <a:pt x="97" y="0"/>
                  </a:lnTo>
                  <a:lnTo>
                    <a:pt x="79" y="0"/>
                  </a:lnTo>
                  <a:lnTo>
                    <a:pt x="60" y="5"/>
                  </a:lnTo>
                  <a:lnTo>
                    <a:pt x="42" y="16"/>
                  </a:lnTo>
                  <a:lnTo>
                    <a:pt x="29" y="26"/>
                  </a:lnTo>
                  <a:lnTo>
                    <a:pt x="15" y="42"/>
                  </a:lnTo>
                  <a:lnTo>
                    <a:pt x="8" y="58"/>
                  </a:lnTo>
                  <a:lnTo>
                    <a:pt x="2" y="76"/>
                  </a:lnTo>
                  <a:lnTo>
                    <a:pt x="0" y="97"/>
                  </a:lnTo>
                  <a:lnTo>
                    <a:pt x="2" y="116"/>
                  </a:lnTo>
                  <a:lnTo>
                    <a:pt x="8" y="134"/>
                  </a:lnTo>
                  <a:lnTo>
                    <a:pt x="15" y="150"/>
                  </a:lnTo>
                  <a:lnTo>
                    <a:pt x="29" y="166"/>
                  </a:lnTo>
                  <a:lnTo>
                    <a:pt x="42" y="177"/>
                  </a:lnTo>
                  <a:lnTo>
                    <a:pt x="60" y="187"/>
                  </a:lnTo>
                  <a:lnTo>
                    <a:pt x="79" y="192"/>
                  </a:lnTo>
                  <a:lnTo>
                    <a:pt x="97" y="195"/>
                  </a:lnTo>
                </a:path>
              </a:pathLst>
            </a:custGeom>
            <a:noFill/>
            <a:ln w="4763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" name="Freeform 96"/>
            <p:cNvSpPr>
              <a:spLocks noChangeAspect="1"/>
            </p:cNvSpPr>
            <p:nvPr/>
          </p:nvSpPr>
          <p:spPr bwMode="auto">
            <a:xfrm>
              <a:off x="1785" y="2247"/>
              <a:ext cx="156" cy="156"/>
            </a:xfrm>
            <a:custGeom>
              <a:avLst/>
              <a:gdLst>
                <a:gd name="T0" fmla="*/ 77 w 156"/>
                <a:gd name="T1" fmla="*/ 156 h 156"/>
                <a:gd name="T2" fmla="*/ 93 w 156"/>
                <a:gd name="T3" fmla="*/ 153 h 156"/>
                <a:gd name="T4" fmla="*/ 108 w 156"/>
                <a:gd name="T5" fmla="*/ 150 h 156"/>
                <a:gd name="T6" fmla="*/ 122 w 156"/>
                <a:gd name="T7" fmla="*/ 142 h 156"/>
                <a:gd name="T8" fmla="*/ 132 w 156"/>
                <a:gd name="T9" fmla="*/ 132 h 156"/>
                <a:gd name="T10" fmla="*/ 143 w 156"/>
                <a:gd name="T11" fmla="*/ 121 h 156"/>
                <a:gd name="T12" fmla="*/ 151 w 156"/>
                <a:gd name="T13" fmla="*/ 108 h 156"/>
                <a:gd name="T14" fmla="*/ 153 w 156"/>
                <a:gd name="T15" fmla="*/ 92 h 156"/>
                <a:gd name="T16" fmla="*/ 156 w 156"/>
                <a:gd name="T17" fmla="*/ 76 h 156"/>
                <a:gd name="T18" fmla="*/ 153 w 156"/>
                <a:gd name="T19" fmla="*/ 61 h 156"/>
                <a:gd name="T20" fmla="*/ 151 w 156"/>
                <a:gd name="T21" fmla="*/ 47 h 156"/>
                <a:gd name="T22" fmla="*/ 143 w 156"/>
                <a:gd name="T23" fmla="*/ 34 h 156"/>
                <a:gd name="T24" fmla="*/ 132 w 156"/>
                <a:gd name="T25" fmla="*/ 21 h 156"/>
                <a:gd name="T26" fmla="*/ 122 w 156"/>
                <a:gd name="T27" fmla="*/ 13 h 156"/>
                <a:gd name="T28" fmla="*/ 108 w 156"/>
                <a:gd name="T29" fmla="*/ 5 h 156"/>
                <a:gd name="T30" fmla="*/ 93 w 156"/>
                <a:gd name="T31" fmla="*/ 0 h 156"/>
                <a:gd name="T32" fmla="*/ 77 w 156"/>
                <a:gd name="T33" fmla="*/ 0 h 156"/>
                <a:gd name="T34" fmla="*/ 61 w 156"/>
                <a:gd name="T35" fmla="*/ 0 h 156"/>
                <a:gd name="T36" fmla="*/ 48 w 156"/>
                <a:gd name="T37" fmla="*/ 5 h 156"/>
                <a:gd name="T38" fmla="*/ 35 w 156"/>
                <a:gd name="T39" fmla="*/ 13 h 156"/>
                <a:gd name="T40" fmla="*/ 21 w 156"/>
                <a:gd name="T41" fmla="*/ 21 h 156"/>
                <a:gd name="T42" fmla="*/ 13 w 156"/>
                <a:gd name="T43" fmla="*/ 34 h 156"/>
                <a:gd name="T44" fmla="*/ 5 w 156"/>
                <a:gd name="T45" fmla="*/ 47 h 156"/>
                <a:gd name="T46" fmla="*/ 0 w 156"/>
                <a:gd name="T47" fmla="*/ 61 h 156"/>
                <a:gd name="T48" fmla="*/ 0 w 156"/>
                <a:gd name="T49" fmla="*/ 76 h 156"/>
                <a:gd name="T50" fmla="*/ 0 w 156"/>
                <a:gd name="T51" fmla="*/ 92 h 156"/>
                <a:gd name="T52" fmla="*/ 5 w 156"/>
                <a:gd name="T53" fmla="*/ 108 h 156"/>
                <a:gd name="T54" fmla="*/ 13 w 156"/>
                <a:gd name="T55" fmla="*/ 121 h 156"/>
                <a:gd name="T56" fmla="*/ 21 w 156"/>
                <a:gd name="T57" fmla="*/ 132 h 156"/>
                <a:gd name="T58" fmla="*/ 35 w 156"/>
                <a:gd name="T59" fmla="*/ 142 h 156"/>
                <a:gd name="T60" fmla="*/ 48 w 156"/>
                <a:gd name="T61" fmla="*/ 150 h 156"/>
                <a:gd name="T62" fmla="*/ 61 w 156"/>
                <a:gd name="T63" fmla="*/ 153 h 156"/>
                <a:gd name="T64" fmla="*/ 77 w 156"/>
                <a:gd name="T65" fmla="*/ 156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56" h="156">
                  <a:moveTo>
                    <a:pt x="77" y="156"/>
                  </a:moveTo>
                  <a:lnTo>
                    <a:pt x="93" y="153"/>
                  </a:lnTo>
                  <a:lnTo>
                    <a:pt x="108" y="150"/>
                  </a:lnTo>
                  <a:lnTo>
                    <a:pt x="122" y="142"/>
                  </a:lnTo>
                  <a:lnTo>
                    <a:pt x="132" y="132"/>
                  </a:lnTo>
                  <a:lnTo>
                    <a:pt x="143" y="121"/>
                  </a:lnTo>
                  <a:lnTo>
                    <a:pt x="151" y="108"/>
                  </a:lnTo>
                  <a:lnTo>
                    <a:pt x="153" y="92"/>
                  </a:lnTo>
                  <a:lnTo>
                    <a:pt x="156" y="76"/>
                  </a:lnTo>
                  <a:lnTo>
                    <a:pt x="153" y="61"/>
                  </a:lnTo>
                  <a:lnTo>
                    <a:pt x="151" y="47"/>
                  </a:lnTo>
                  <a:lnTo>
                    <a:pt x="143" y="34"/>
                  </a:lnTo>
                  <a:lnTo>
                    <a:pt x="132" y="21"/>
                  </a:lnTo>
                  <a:lnTo>
                    <a:pt x="122" y="13"/>
                  </a:lnTo>
                  <a:lnTo>
                    <a:pt x="108" y="5"/>
                  </a:lnTo>
                  <a:lnTo>
                    <a:pt x="93" y="0"/>
                  </a:lnTo>
                  <a:lnTo>
                    <a:pt x="77" y="0"/>
                  </a:lnTo>
                  <a:lnTo>
                    <a:pt x="61" y="0"/>
                  </a:lnTo>
                  <a:lnTo>
                    <a:pt x="48" y="5"/>
                  </a:lnTo>
                  <a:lnTo>
                    <a:pt x="35" y="13"/>
                  </a:lnTo>
                  <a:lnTo>
                    <a:pt x="21" y="21"/>
                  </a:lnTo>
                  <a:lnTo>
                    <a:pt x="13" y="34"/>
                  </a:lnTo>
                  <a:lnTo>
                    <a:pt x="5" y="47"/>
                  </a:lnTo>
                  <a:lnTo>
                    <a:pt x="0" y="61"/>
                  </a:lnTo>
                  <a:lnTo>
                    <a:pt x="0" y="76"/>
                  </a:lnTo>
                  <a:lnTo>
                    <a:pt x="0" y="92"/>
                  </a:lnTo>
                  <a:lnTo>
                    <a:pt x="5" y="108"/>
                  </a:lnTo>
                  <a:lnTo>
                    <a:pt x="13" y="121"/>
                  </a:lnTo>
                  <a:lnTo>
                    <a:pt x="21" y="132"/>
                  </a:lnTo>
                  <a:lnTo>
                    <a:pt x="35" y="142"/>
                  </a:lnTo>
                  <a:lnTo>
                    <a:pt x="48" y="150"/>
                  </a:lnTo>
                  <a:lnTo>
                    <a:pt x="61" y="153"/>
                  </a:lnTo>
                  <a:lnTo>
                    <a:pt x="77" y="156"/>
                  </a:lnTo>
                  <a:close/>
                </a:path>
              </a:pathLst>
            </a:custGeom>
            <a:solidFill>
              <a:srgbClr val="4957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" name="Freeform 97"/>
            <p:cNvSpPr>
              <a:spLocks noChangeAspect="1"/>
            </p:cNvSpPr>
            <p:nvPr/>
          </p:nvSpPr>
          <p:spPr bwMode="auto">
            <a:xfrm>
              <a:off x="1785" y="2247"/>
              <a:ext cx="156" cy="156"/>
            </a:xfrm>
            <a:custGeom>
              <a:avLst/>
              <a:gdLst>
                <a:gd name="T0" fmla="*/ 77 w 156"/>
                <a:gd name="T1" fmla="*/ 156 h 156"/>
                <a:gd name="T2" fmla="*/ 93 w 156"/>
                <a:gd name="T3" fmla="*/ 153 h 156"/>
                <a:gd name="T4" fmla="*/ 108 w 156"/>
                <a:gd name="T5" fmla="*/ 150 h 156"/>
                <a:gd name="T6" fmla="*/ 122 w 156"/>
                <a:gd name="T7" fmla="*/ 142 h 156"/>
                <a:gd name="T8" fmla="*/ 132 w 156"/>
                <a:gd name="T9" fmla="*/ 132 h 156"/>
                <a:gd name="T10" fmla="*/ 143 w 156"/>
                <a:gd name="T11" fmla="*/ 121 h 156"/>
                <a:gd name="T12" fmla="*/ 151 w 156"/>
                <a:gd name="T13" fmla="*/ 108 h 156"/>
                <a:gd name="T14" fmla="*/ 153 w 156"/>
                <a:gd name="T15" fmla="*/ 92 h 156"/>
                <a:gd name="T16" fmla="*/ 156 w 156"/>
                <a:gd name="T17" fmla="*/ 76 h 156"/>
                <a:gd name="T18" fmla="*/ 153 w 156"/>
                <a:gd name="T19" fmla="*/ 61 h 156"/>
                <a:gd name="T20" fmla="*/ 151 w 156"/>
                <a:gd name="T21" fmla="*/ 47 h 156"/>
                <a:gd name="T22" fmla="*/ 143 w 156"/>
                <a:gd name="T23" fmla="*/ 34 h 156"/>
                <a:gd name="T24" fmla="*/ 132 w 156"/>
                <a:gd name="T25" fmla="*/ 21 h 156"/>
                <a:gd name="T26" fmla="*/ 122 w 156"/>
                <a:gd name="T27" fmla="*/ 13 h 156"/>
                <a:gd name="T28" fmla="*/ 108 w 156"/>
                <a:gd name="T29" fmla="*/ 5 h 156"/>
                <a:gd name="T30" fmla="*/ 93 w 156"/>
                <a:gd name="T31" fmla="*/ 0 h 156"/>
                <a:gd name="T32" fmla="*/ 77 w 156"/>
                <a:gd name="T33" fmla="*/ 0 h 156"/>
                <a:gd name="T34" fmla="*/ 61 w 156"/>
                <a:gd name="T35" fmla="*/ 0 h 156"/>
                <a:gd name="T36" fmla="*/ 48 w 156"/>
                <a:gd name="T37" fmla="*/ 5 h 156"/>
                <a:gd name="T38" fmla="*/ 35 w 156"/>
                <a:gd name="T39" fmla="*/ 13 h 156"/>
                <a:gd name="T40" fmla="*/ 21 w 156"/>
                <a:gd name="T41" fmla="*/ 21 h 156"/>
                <a:gd name="T42" fmla="*/ 13 w 156"/>
                <a:gd name="T43" fmla="*/ 34 h 156"/>
                <a:gd name="T44" fmla="*/ 5 w 156"/>
                <a:gd name="T45" fmla="*/ 47 h 156"/>
                <a:gd name="T46" fmla="*/ 0 w 156"/>
                <a:gd name="T47" fmla="*/ 61 h 156"/>
                <a:gd name="T48" fmla="*/ 0 w 156"/>
                <a:gd name="T49" fmla="*/ 76 h 156"/>
                <a:gd name="T50" fmla="*/ 0 w 156"/>
                <a:gd name="T51" fmla="*/ 92 h 156"/>
                <a:gd name="T52" fmla="*/ 5 w 156"/>
                <a:gd name="T53" fmla="*/ 108 h 156"/>
                <a:gd name="T54" fmla="*/ 13 w 156"/>
                <a:gd name="T55" fmla="*/ 121 h 156"/>
                <a:gd name="T56" fmla="*/ 21 w 156"/>
                <a:gd name="T57" fmla="*/ 132 h 156"/>
                <a:gd name="T58" fmla="*/ 35 w 156"/>
                <a:gd name="T59" fmla="*/ 142 h 156"/>
                <a:gd name="T60" fmla="*/ 48 w 156"/>
                <a:gd name="T61" fmla="*/ 150 h 156"/>
                <a:gd name="T62" fmla="*/ 61 w 156"/>
                <a:gd name="T63" fmla="*/ 153 h 156"/>
                <a:gd name="T64" fmla="*/ 77 w 156"/>
                <a:gd name="T65" fmla="*/ 156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56" h="156">
                  <a:moveTo>
                    <a:pt x="77" y="156"/>
                  </a:moveTo>
                  <a:lnTo>
                    <a:pt x="93" y="153"/>
                  </a:lnTo>
                  <a:lnTo>
                    <a:pt x="108" y="150"/>
                  </a:lnTo>
                  <a:lnTo>
                    <a:pt x="122" y="142"/>
                  </a:lnTo>
                  <a:lnTo>
                    <a:pt x="132" y="132"/>
                  </a:lnTo>
                  <a:lnTo>
                    <a:pt x="143" y="121"/>
                  </a:lnTo>
                  <a:lnTo>
                    <a:pt x="151" y="108"/>
                  </a:lnTo>
                  <a:lnTo>
                    <a:pt x="153" y="92"/>
                  </a:lnTo>
                  <a:lnTo>
                    <a:pt x="156" y="76"/>
                  </a:lnTo>
                  <a:lnTo>
                    <a:pt x="153" y="61"/>
                  </a:lnTo>
                  <a:lnTo>
                    <a:pt x="151" y="47"/>
                  </a:lnTo>
                  <a:lnTo>
                    <a:pt x="143" y="34"/>
                  </a:lnTo>
                  <a:lnTo>
                    <a:pt x="132" y="21"/>
                  </a:lnTo>
                  <a:lnTo>
                    <a:pt x="122" y="13"/>
                  </a:lnTo>
                  <a:lnTo>
                    <a:pt x="108" y="5"/>
                  </a:lnTo>
                  <a:lnTo>
                    <a:pt x="93" y="0"/>
                  </a:lnTo>
                  <a:lnTo>
                    <a:pt x="77" y="0"/>
                  </a:lnTo>
                  <a:lnTo>
                    <a:pt x="61" y="0"/>
                  </a:lnTo>
                  <a:lnTo>
                    <a:pt x="48" y="5"/>
                  </a:lnTo>
                  <a:lnTo>
                    <a:pt x="35" y="13"/>
                  </a:lnTo>
                  <a:lnTo>
                    <a:pt x="21" y="21"/>
                  </a:lnTo>
                  <a:lnTo>
                    <a:pt x="13" y="34"/>
                  </a:lnTo>
                  <a:lnTo>
                    <a:pt x="5" y="47"/>
                  </a:lnTo>
                  <a:lnTo>
                    <a:pt x="0" y="61"/>
                  </a:lnTo>
                  <a:lnTo>
                    <a:pt x="0" y="76"/>
                  </a:lnTo>
                  <a:lnTo>
                    <a:pt x="0" y="92"/>
                  </a:lnTo>
                  <a:lnTo>
                    <a:pt x="5" y="108"/>
                  </a:lnTo>
                  <a:lnTo>
                    <a:pt x="13" y="121"/>
                  </a:lnTo>
                  <a:lnTo>
                    <a:pt x="21" y="132"/>
                  </a:lnTo>
                  <a:lnTo>
                    <a:pt x="35" y="142"/>
                  </a:lnTo>
                  <a:lnTo>
                    <a:pt x="48" y="150"/>
                  </a:lnTo>
                  <a:lnTo>
                    <a:pt x="61" y="153"/>
                  </a:lnTo>
                  <a:lnTo>
                    <a:pt x="77" y="156"/>
                  </a:lnTo>
                </a:path>
              </a:pathLst>
            </a:custGeom>
            <a:noFill/>
            <a:ln w="4763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" name="Freeform 98"/>
            <p:cNvSpPr>
              <a:spLocks noChangeAspect="1"/>
            </p:cNvSpPr>
            <p:nvPr/>
          </p:nvSpPr>
          <p:spPr bwMode="auto">
            <a:xfrm>
              <a:off x="617" y="2315"/>
              <a:ext cx="187" cy="188"/>
            </a:xfrm>
            <a:custGeom>
              <a:avLst/>
              <a:gdLst>
                <a:gd name="T0" fmla="*/ 92 w 187"/>
                <a:gd name="T1" fmla="*/ 188 h 188"/>
                <a:gd name="T2" fmla="*/ 113 w 187"/>
                <a:gd name="T3" fmla="*/ 185 h 188"/>
                <a:gd name="T4" fmla="*/ 129 w 187"/>
                <a:gd name="T5" fmla="*/ 180 h 188"/>
                <a:gd name="T6" fmla="*/ 145 w 187"/>
                <a:gd name="T7" fmla="*/ 172 h 188"/>
                <a:gd name="T8" fmla="*/ 161 w 187"/>
                <a:gd name="T9" fmla="*/ 161 h 188"/>
                <a:gd name="T10" fmla="*/ 171 w 187"/>
                <a:gd name="T11" fmla="*/ 146 h 188"/>
                <a:gd name="T12" fmla="*/ 179 w 187"/>
                <a:gd name="T13" fmla="*/ 130 h 188"/>
                <a:gd name="T14" fmla="*/ 185 w 187"/>
                <a:gd name="T15" fmla="*/ 114 h 188"/>
                <a:gd name="T16" fmla="*/ 187 w 187"/>
                <a:gd name="T17" fmla="*/ 93 h 188"/>
                <a:gd name="T18" fmla="*/ 185 w 187"/>
                <a:gd name="T19" fmla="*/ 74 h 188"/>
                <a:gd name="T20" fmla="*/ 179 w 187"/>
                <a:gd name="T21" fmla="*/ 59 h 188"/>
                <a:gd name="T22" fmla="*/ 171 w 187"/>
                <a:gd name="T23" fmla="*/ 40 h 188"/>
                <a:gd name="T24" fmla="*/ 161 w 187"/>
                <a:gd name="T25" fmla="*/ 27 h 188"/>
                <a:gd name="T26" fmla="*/ 145 w 187"/>
                <a:gd name="T27" fmla="*/ 16 h 188"/>
                <a:gd name="T28" fmla="*/ 129 w 187"/>
                <a:gd name="T29" fmla="*/ 6 h 188"/>
                <a:gd name="T30" fmla="*/ 113 w 187"/>
                <a:gd name="T31" fmla="*/ 0 h 188"/>
                <a:gd name="T32" fmla="*/ 92 w 187"/>
                <a:gd name="T33" fmla="*/ 0 h 188"/>
                <a:gd name="T34" fmla="*/ 74 w 187"/>
                <a:gd name="T35" fmla="*/ 0 h 188"/>
                <a:gd name="T36" fmla="*/ 58 w 187"/>
                <a:gd name="T37" fmla="*/ 6 h 188"/>
                <a:gd name="T38" fmla="*/ 42 w 187"/>
                <a:gd name="T39" fmla="*/ 16 h 188"/>
                <a:gd name="T40" fmla="*/ 26 w 187"/>
                <a:gd name="T41" fmla="*/ 27 h 188"/>
                <a:gd name="T42" fmla="*/ 16 w 187"/>
                <a:gd name="T43" fmla="*/ 40 h 188"/>
                <a:gd name="T44" fmla="*/ 8 w 187"/>
                <a:gd name="T45" fmla="*/ 59 h 188"/>
                <a:gd name="T46" fmla="*/ 0 w 187"/>
                <a:gd name="T47" fmla="*/ 74 h 188"/>
                <a:gd name="T48" fmla="*/ 0 w 187"/>
                <a:gd name="T49" fmla="*/ 93 h 188"/>
                <a:gd name="T50" fmla="*/ 0 w 187"/>
                <a:gd name="T51" fmla="*/ 114 h 188"/>
                <a:gd name="T52" fmla="*/ 8 w 187"/>
                <a:gd name="T53" fmla="*/ 130 h 188"/>
                <a:gd name="T54" fmla="*/ 16 w 187"/>
                <a:gd name="T55" fmla="*/ 146 h 188"/>
                <a:gd name="T56" fmla="*/ 26 w 187"/>
                <a:gd name="T57" fmla="*/ 161 h 188"/>
                <a:gd name="T58" fmla="*/ 42 w 187"/>
                <a:gd name="T59" fmla="*/ 172 h 188"/>
                <a:gd name="T60" fmla="*/ 58 w 187"/>
                <a:gd name="T61" fmla="*/ 180 h 188"/>
                <a:gd name="T62" fmla="*/ 74 w 187"/>
                <a:gd name="T63" fmla="*/ 185 h 188"/>
                <a:gd name="T64" fmla="*/ 92 w 187"/>
                <a:gd name="T65" fmla="*/ 188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87" h="188">
                  <a:moveTo>
                    <a:pt x="92" y="188"/>
                  </a:moveTo>
                  <a:lnTo>
                    <a:pt x="113" y="185"/>
                  </a:lnTo>
                  <a:lnTo>
                    <a:pt x="129" y="180"/>
                  </a:lnTo>
                  <a:lnTo>
                    <a:pt x="145" y="172"/>
                  </a:lnTo>
                  <a:lnTo>
                    <a:pt x="161" y="161"/>
                  </a:lnTo>
                  <a:lnTo>
                    <a:pt x="171" y="146"/>
                  </a:lnTo>
                  <a:lnTo>
                    <a:pt x="179" y="130"/>
                  </a:lnTo>
                  <a:lnTo>
                    <a:pt x="185" y="114"/>
                  </a:lnTo>
                  <a:lnTo>
                    <a:pt x="187" y="93"/>
                  </a:lnTo>
                  <a:lnTo>
                    <a:pt x="185" y="74"/>
                  </a:lnTo>
                  <a:lnTo>
                    <a:pt x="179" y="59"/>
                  </a:lnTo>
                  <a:lnTo>
                    <a:pt x="171" y="40"/>
                  </a:lnTo>
                  <a:lnTo>
                    <a:pt x="161" y="27"/>
                  </a:lnTo>
                  <a:lnTo>
                    <a:pt x="145" y="16"/>
                  </a:lnTo>
                  <a:lnTo>
                    <a:pt x="129" y="6"/>
                  </a:lnTo>
                  <a:lnTo>
                    <a:pt x="113" y="0"/>
                  </a:lnTo>
                  <a:lnTo>
                    <a:pt x="92" y="0"/>
                  </a:lnTo>
                  <a:lnTo>
                    <a:pt x="74" y="0"/>
                  </a:lnTo>
                  <a:lnTo>
                    <a:pt x="58" y="6"/>
                  </a:lnTo>
                  <a:lnTo>
                    <a:pt x="42" y="16"/>
                  </a:lnTo>
                  <a:lnTo>
                    <a:pt x="26" y="27"/>
                  </a:lnTo>
                  <a:lnTo>
                    <a:pt x="16" y="40"/>
                  </a:lnTo>
                  <a:lnTo>
                    <a:pt x="8" y="59"/>
                  </a:lnTo>
                  <a:lnTo>
                    <a:pt x="0" y="74"/>
                  </a:lnTo>
                  <a:lnTo>
                    <a:pt x="0" y="93"/>
                  </a:lnTo>
                  <a:lnTo>
                    <a:pt x="0" y="114"/>
                  </a:lnTo>
                  <a:lnTo>
                    <a:pt x="8" y="130"/>
                  </a:lnTo>
                  <a:lnTo>
                    <a:pt x="16" y="146"/>
                  </a:lnTo>
                  <a:lnTo>
                    <a:pt x="26" y="161"/>
                  </a:lnTo>
                  <a:lnTo>
                    <a:pt x="42" y="172"/>
                  </a:lnTo>
                  <a:lnTo>
                    <a:pt x="58" y="180"/>
                  </a:lnTo>
                  <a:lnTo>
                    <a:pt x="74" y="185"/>
                  </a:lnTo>
                  <a:lnTo>
                    <a:pt x="92" y="188"/>
                  </a:lnTo>
                  <a:close/>
                </a:path>
              </a:pathLst>
            </a:custGeom>
            <a:solidFill>
              <a:srgbClr val="4957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" name="Freeform 99"/>
            <p:cNvSpPr>
              <a:spLocks noChangeAspect="1"/>
            </p:cNvSpPr>
            <p:nvPr/>
          </p:nvSpPr>
          <p:spPr bwMode="auto">
            <a:xfrm>
              <a:off x="617" y="2315"/>
              <a:ext cx="187" cy="188"/>
            </a:xfrm>
            <a:custGeom>
              <a:avLst/>
              <a:gdLst>
                <a:gd name="T0" fmla="*/ 92 w 187"/>
                <a:gd name="T1" fmla="*/ 188 h 188"/>
                <a:gd name="T2" fmla="*/ 113 w 187"/>
                <a:gd name="T3" fmla="*/ 185 h 188"/>
                <a:gd name="T4" fmla="*/ 129 w 187"/>
                <a:gd name="T5" fmla="*/ 180 h 188"/>
                <a:gd name="T6" fmla="*/ 145 w 187"/>
                <a:gd name="T7" fmla="*/ 172 h 188"/>
                <a:gd name="T8" fmla="*/ 161 w 187"/>
                <a:gd name="T9" fmla="*/ 161 h 188"/>
                <a:gd name="T10" fmla="*/ 171 w 187"/>
                <a:gd name="T11" fmla="*/ 146 h 188"/>
                <a:gd name="T12" fmla="*/ 179 w 187"/>
                <a:gd name="T13" fmla="*/ 130 h 188"/>
                <a:gd name="T14" fmla="*/ 185 w 187"/>
                <a:gd name="T15" fmla="*/ 114 h 188"/>
                <a:gd name="T16" fmla="*/ 187 w 187"/>
                <a:gd name="T17" fmla="*/ 93 h 188"/>
                <a:gd name="T18" fmla="*/ 185 w 187"/>
                <a:gd name="T19" fmla="*/ 74 h 188"/>
                <a:gd name="T20" fmla="*/ 179 w 187"/>
                <a:gd name="T21" fmla="*/ 59 h 188"/>
                <a:gd name="T22" fmla="*/ 171 w 187"/>
                <a:gd name="T23" fmla="*/ 40 h 188"/>
                <a:gd name="T24" fmla="*/ 161 w 187"/>
                <a:gd name="T25" fmla="*/ 27 h 188"/>
                <a:gd name="T26" fmla="*/ 145 w 187"/>
                <a:gd name="T27" fmla="*/ 16 h 188"/>
                <a:gd name="T28" fmla="*/ 129 w 187"/>
                <a:gd name="T29" fmla="*/ 6 h 188"/>
                <a:gd name="T30" fmla="*/ 113 w 187"/>
                <a:gd name="T31" fmla="*/ 0 h 188"/>
                <a:gd name="T32" fmla="*/ 92 w 187"/>
                <a:gd name="T33" fmla="*/ 0 h 188"/>
                <a:gd name="T34" fmla="*/ 74 w 187"/>
                <a:gd name="T35" fmla="*/ 0 h 188"/>
                <a:gd name="T36" fmla="*/ 58 w 187"/>
                <a:gd name="T37" fmla="*/ 6 h 188"/>
                <a:gd name="T38" fmla="*/ 42 w 187"/>
                <a:gd name="T39" fmla="*/ 16 h 188"/>
                <a:gd name="T40" fmla="*/ 26 w 187"/>
                <a:gd name="T41" fmla="*/ 27 h 188"/>
                <a:gd name="T42" fmla="*/ 16 w 187"/>
                <a:gd name="T43" fmla="*/ 40 h 188"/>
                <a:gd name="T44" fmla="*/ 8 w 187"/>
                <a:gd name="T45" fmla="*/ 59 h 188"/>
                <a:gd name="T46" fmla="*/ 0 w 187"/>
                <a:gd name="T47" fmla="*/ 74 h 188"/>
                <a:gd name="T48" fmla="*/ 0 w 187"/>
                <a:gd name="T49" fmla="*/ 93 h 188"/>
                <a:gd name="T50" fmla="*/ 0 w 187"/>
                <a:gd name="T51" fmla="*/ 114 h 188"/>
                <a:gd name="T52" fmla="*/ 8 w 187"/>
                <a:gd name="T53" fmla="*/ 130 h 188"/>
                <a:gd name="T54" fmla="*/ 16 w 187"/>
                <a:gd name="T55" fmla="*/ 146 h 188"/>
                <a:gd name="T56" fmla="*/ 26 w 187"/>
                <a:gd name="T57" fmla="*/ 161 h 188"/>
                <a:gd name="T58" fmla="*/ 42 w 187"/>
                <a:gd name="T59" fmla="*/ 172 h 188"/>
                <a:gd name="T60" fmla="*/ 58 w 187"/>
                <a:gd name="T61" fmla="*/ 180 h 188"/>
                <a:gd name="T62" fmla="*/ 74 w 187"/>
                <a:gd name="T63" fmla="*/ 185 h 188"/>
                <a:gd name="T64" fmla="*/ 92 w 187"/>
                <a:gd name="T65" fmla="*/ 188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87" h="188">
                  <a:moveTo>
                    <a:pt x="92" y="188"/>
                  </a:moveTo>
                  <a:lnTo>
                    <a:pt x="113" y="185"/>
                  </a:lnTo>
                  <a:lnTo>
                    <a:pt x="129" y="180"/>
                  </a:lnTo>
                  <a:lnTo>
                    <a:pt x="145" y="172"/>
                  </a:lnTo>
                  <a:lnTo>
                    <a:pt x="161" y="161"/>
                  </a:lnTo>
                  <a:lnTo>
                    <a:pt x="171" y="146"/>
                  </a:lnTo>
                  <a:lnTo>
                    <a:pt x="179" y="130"/>
                  </a:lnTo>
                  <a:lnTo>
                    <a:pt x="185" y="114"/>
                  </a:lnTo>
                  <a:lnTo>
                    <a:pt x="187" y="93"/>
                  </a:lnTo>
                  <a:lnTo>
                    <a:pt x="185" y="74"/>
                  </a:lnTo>
                  <a:lnTo>
                    <a:pt x="179" y="59"/>
                  </a:lnTo>
                  <a:lnTo>
                    <a:pt x="171" y="40"/>
                  </a:lnTo>
                  <a:lnTo>
                    <a:pt x="161" y="27"/>
                  </a:lnTo>
                  <a:lnTo>
                    <a:pt x="145" y="16"/>
                  </a:lnTo>
                  <a:lnTo>
                    <a:pt x="129" y="6"/>
                  </a:lnTo>
                  <a:lnTo>
                    <a:pt x="113" y="0"/>
                  </a:lnTo>
                  <a:lnTo>
                    <a:pt x="92" y="0"/>
                  </a:lnTo>
                  <a:lnTo>
                    <a:pt x="74" y="0"/>
                  </a:lnTo>
                  <a:lnTo>
                    <a:pt x="58" y="6"/>
                  </a:lnTo>
                  <a:lnTo>
                    <a:pt x="42" y="16"/>
                  </a:lnTo>
                  <a:lnTo>
                    <a:pt x="26" y="27"/>
                  </a:lnTo>
                  <a:lnTo>
                    <a:pt x="16" y="40"/>
                  </a:lnTo>
                  <a:lnTo>
                    <a:pt x="8" y="59"/>
                  </a:lnTo>
                  <a:lnTo>
                    <a:pt x="0" y="74"/>
                  </a:lnTo>
                  <a:lnTo>
                    <a:pt x="0" y="93"/>
                  </a:lnTo>
                  <a:lnTo>
                    <a:pt x="0" y="114"/>
                  </a:lnTo>
                  <a:lnTo>
                    <a:pt x="8" y="130"/>
                  </a:lnTo>
                  <a:lnTo>
                    <a:pt x="16" y="146"/>
                  </a:lnTo>
                  <a:lnTo>
                    <a:pt x="26" y="161"/>
                  </a:lnTo>
                  <a:lnTo>
                    <a:pt x="42" y="172"/>
                  </a:lnTo>
                  <a:lnTo>
                    <a:pt x="58" y="180"/>
                  </a:lnTo>
                  <a:lnTo>
                    <a:pt x="74" y="185"/>
                  </a:lnTo>
                  <a:lnTo>
                    <a:pt x="92" y="188"/>
                  </a:lnTo>
                </a:path>
              </a:pathLst>
            </a:custGeom>
            <a:noFill/>
            <a:ln w="4763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9" name="Group 216"/>
          <p:cNvGrpSpPr>
            <a:grpSpLocks/>
          </p:cNvGrpSpPr>
          <p:nvPr/>
        </p:nvGrpSpPr>
        <p:grpSpPr bwMode="auto">
          <a:xfrm>
            <a:off x="10617809" y="2479938"/>
            <a:ext cx="1102783" cy="433388"/>
            <a:chOff x="1105" y="1870"/>
            <a:chExt cx="521" cy="273"/>
          </a:xfrm>
        </p:grpSpPr>
        <p:sp>
          <p:nvSpPr>
            <p:cNvPr id="60" name="Text Box 217"/>
            <p:cNvSpPr txBox="1">
              <a:spLocks noChangeArrowheads="1"/>
            </p:cNvSpPr>
            <p:nvPr/>
          </p:nvSpPr>
          <p:spPr bwMode="auto">
            <a:xfrm>
              <a:off x="1105" y="1910"/>
              <a:ext cx="521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2">
                      <a:alpha val="50000"/>
                    </a:schemeClr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algn="ctr"/>
              <a:r>
                <a:rPr lang="en-US" altLang="en-US">
                  <a:solidFill>
                    <a:srgbClr val="FD253A"/>
                  </a:solidFill>
                  <a:latin typeface="Arial" charset="0"/>
                </a:rPr>
                <a:t>H</a:t>
              </a:r>
              <a:r>
                <a:rPr lang="en-US" altLang="en-US" baseline="-25000">
                  <a:solidFill>
                    <a:srgbClr val="FD253A"/>
                  </a:solidFill>
                  <a:latin typeface="Arial" charset="0"/>
                </a:rPr>
                <a:t>BC</a:t>
              </a:r>
              <a:endParaRPr lang="en-US" altLang="en-US">
                <a:solidFill>
                  <a:srgbClr val="FD253A"/>
                </a:solidFill>
                <a:latin typeface="Arial" charset="0"/>
              </a:endParaRPr>
            </a:p>
          </p:txBody>
        </p:sp>
        <p:sp>
          <p:nvSpPr>
            <p:cNvPr id="61" name="Text Box 218"/>
            <p:cNvSpPr txBox="1">
              <a:spLocks noChangeArrowheads="1"/>
            </p:cNvSpPr>
            <p:nvPr/>
          </p:nvSpPr>
          <p:spPr bwMode="auto">
            <a:xfrm>
              <a:off x="1345" y="1870"/>
              <a:ext cx="178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2">
                      <a:alpha val="50000"/>
                    </a:schemeClr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algn="ctr"/>
              <a:r>
                <a:rPr lang="en-US" altLang="en-US" baseline="30000" dirty="0">
                  <a:solidFill>
                    <a:srgbClr val="FD253A"/>
                  </a:solidFill>
                  <a:latin typeface="Arial" charset="0"/>
                </a:rPr>
                <a:t>(+)</a:t>
              </a:r>
              <a:endParaRPr lang="en-US" altLang="en-US" dirty="0">
                <a:solidFill>
                  <a:schemeClr val="tx2"/>
                </a:solidFill>
                <a:latin typeface="Arial" charset="0"/>
              </a:endParaRPr>
            </a:p>
          </p:txBody>
        </p:sp>
      </p:grpSp>
      <p:sp>
        <p:nvSpPr>
          <p:cNvPr id="286725" name="Text Box 5"/>
          <p:cNvSpPr txBox="1">
            <a:spLocks noChangeArrowheads="1"/>
          </p:cNvSpPr>
          <p:nvPr/>
        </p:nvSpPr>
        <p:spPr bwMode="auto">
          <a:xfrm>
            <a:off x="2530047" y="1373480"/>
            <a:ext cx="6012703" cy="116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en-US" altLang="en-US" sz="2000" b="1" dirty="0">
                <a:solidFill>
                  <a:schemeClr val="tx2"/>
                </a:solidFill>
              </a:rPr>
              <a:t>Hydrogen is a common impurity in crystalline silicon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altLang="en-US" sz="2000" b="1" dirty="0">
                <a:solidFill>
                  <a:schemeClr val="tx2"/>
                </a:solidFill>
              </a:rPr>
              <a:t>Vibrational lifetimes of the hydrogen can be measured by a pump-probe of bleaching decay</a:t>
            </a:r>
            <a:endParaRPr lang="en-US" altLang="en-US" sz="20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7653403" y="2818161"/>
            <a:ext cx="827471" cy="40011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I (arb)</a:t>
            </a:r>
            <a:endParaRPr lang="en-US" sz="2000" b="1" dirty="0"/>
          </a:p>
        </p:txBody>
      </p:sp>
      <p:sp>
        <p:nvSpPr>
          <p:cNvPr id="63" name="TextBox 62"/>
          <p:cNvSpPr txBox="1"/>
          <p:nvPr/>
        </p:nvSpPr>
        <p:spPr>
          <a:xfrm>
            <a:off x="10022910" y="4785790"/>
            <a:ext cx="730008" cy="40011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b="1" dirty="0"/>
              <a:t>t</a:t>
            </a:r>
            <a:r>
              <a:rPr lang="en-US" sz="2000" b="1" dirty="0" smtClean="0"/>
              <a:t> (</a:t>
            </a:r>
            <a:r>
              <a:rPr lang="en-US" sz="2000" b="1" dirty="0" err="1" smtClean="0"/>
              <a:t>ps</a:t>
            </a:r>
            <a:r>
              <a:rPr lang="en-US" sz="2000" b="1" dirty="0" smtClean="0"/>
              <a:t>)</a:t>
            </a:r>
            <a:endParaRPr lang="en-US" sz="2000" b="1" dirty="0"/>
          </a:p>
        </p:txBody>
      </p:sp>
      <p:sp>
        <p:nvSpPr>
          <p:cNvPr id="64" name="TextBox 63"/>
          <p:cNvSpPr txBox="1"/>
          <p:nvPr/>
        </p:nvSpPr>
        <p:spPr>
          <a:xfrm>
            <a:off x="9498390" y="1133578"/>
            <a:ext cx="17132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Bleaching decay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93043252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034" name="Rectangle 2"/>
          <p:cNvSpPr>
            <a:spLocks noChangeArrowheads="1"/>
          </p:cNvSpPr>
          <p:nvPr/>
        </p:nvSpPr>
        <p:spPr bwMode="auto">
          <a:xfrm>
            <a:off x="0" y="5867400"/>
            <a:ext cx="12192000" cy="1143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0035" name="Text Box 3"/>
          <p:cNvSpPr txBox="1">
            <a:spLocks noChangeArrowheads="1"/>
          </p:cNvSpPr>
          <p:nvPr/>
        </p:nvSpPr>
        <p:spPr bwMode="auto">
          <a:xfrm>
            <a:off x="1049386" y="947739"/>
            <a:ext cx="4826962" cy="35548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lnSpc>
                <a:spcPct val="95000"/>
              </a:lnSpc>
            </a:pPr>
            <a:r>
              <a:rPr lang="en-US" altLang="en-US" sz="1800" b="1">
                <a:solidFill>
                  <a:srgbClr val="003399"/>
                </a:solidFill>
                <a:latin typeface="Arial" charset="0"/>
              </a:rPr>
              <a:t>Pulsed laser deposition with the JLab-FEL</a:t>
            </a:r>
          </a:p>
        </p:txBody>
      </p:sp>
      <p:sp>
        <p:nvSpPr>
          <p:cNvPr id="300036" name="Text Box 4"/>
          <p:cNvSpPr txBox="1">
            <a:spLocks noChangeArrowheads="1"/>
          </p:cNvSpPr>
          <p:nvPr/>
        </p:nvSpPr>
        <p:spPr bwMode="auto">
          <a:xfrm>
            <a:off x="914400" y="1657350"/>
            <a:ext cx="10769600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800"/>
              <a:t>Deposition of metals with high rate (up to 200 Å/sec)</a:t>
            </a:r>
          </a:p>
          <a:p>
            <a:pPr>
              <a:spcBef>
                <a:spcPct val="50000"/>
              </a:spcBef>
            </a:pPr>
            <a:r>
              <a:rPr lang="en-US" altLang="en-US" sz="1800"/>
              <a:t>Particulate free films (&lt; 1 cm</a:t>
            </a:r>
            <a:r>
              <a:rPr lang="en-US" altLang="en-US" sz="1800" baseline="30000"/>
              <a:t>-2</a:t>
            </a:r>
            <a:r>
              <a:rPr lang="en-US" altLang="en-US" sz="1800"/>
              <a:t>) of high quality compared to low repetition rate Amplified Ti:Sapphire deposition</a:t>
            </a:r>
            <a:endParaRPr lang="en-US" altLang="en-US"/>
          </a:p>
        </p:txBody>
      </p:sp>
      <p:sp>
        <p:nvSpPr>
          <p:cNvPr id="300037" name="Text Box 5"/>
          <p:cNvSpPr txBox="1">
            <a:spLocks noChangeArrowheads="1"/>
          </p:cNvSpPr>
          <p:nvPr/>
        </p:nvSpPr>
        <p:spPr bwMode="auto">
          <a:xfrm>
            <a:off x="440267" y="5842000"/>
            <a:ext cx="5558367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/>
            <a:r>
              <a:rPr lang="en-US" altLang="en-US" sz="1800">
                <a:solidFill>
                  <a:srgbClr val="0000FF"/>
                </a:solidFill>
              </a:rPr>
              <a:t>SEM (left) and AFM (right) of NiFe films grown with an amplified Ti:Saph (top) and the FEL (bottom).</a:t>
            </a:r>
          </a:p>
        </p:txBody>
      </p:sp>
      <p:grpSp>
        <p:nvGrpSpPr>
          <p:cNvPr id="300038" name="Group 6"/>
          <p:cNvGrpSpPr>
            <a:grpSpLocks/>
          </p:cNvGrpSpPr>
          <p:nvPr/>
        </p:nvGrpSpPr>
        <p:grpSpPr bwMode="auto">
          <a:xfrm>
            <a:off x="609600" y="2781301"/>
            <a:ext cx="6333067" cy="3101975"/>
            <a:chOff x="288" y="1584"/>
            <a:chExt cx="2992" cy="1954"/>
          </a:xfrm>
        </p:grpSpPr>
        <p:grpSp>
          <p:nvGrpSpPr>
            <p:cNvPr id="300039" name="Group 7"/>
            <p:cNvGrpSpPr>
              <a:grpSpLocks/>
            </p:cNvGrpSpPr>
            <p:nvPr/>
          </p:nvGrpSpPr>
          <p:grpSpPr bwMode="auto">
            <a:xfrm>
              <a:off x="288" y="1584"/>
              <a:ext cx="2992" cy="1954"/>
              <a:chOff x="480" y="1824"/>
              <a:chExt cx="2992" cy="1954"/>
            </a:xfrm>
          </p:grpSpPr>
          <p:graphicFrame>
            <p:nvGraphicFramePr>
              <p:cNvPr id="300040" name="Object 8"/>
              <p:cNvGraphicFramePr>
                <a:graphicFrameLocks noChangeAspect="1"/>
              </p:cNvGraphicFramePr>
              <p:nvPr/>
            </p:nvGraphicFramePr>
            <p:xfrm>
              <a:off x="480" y="1824"/>
              <a:ext cx="1200" cy="899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179" name="Document" r:id="rId3" imgW="2693160" imgH="2019600" progId="Word.Document.8">
                      <p:embed/>
                    </p:oleObj>
                  </mc:Choice>
                  <mc:Fallback>
                    <p:oleObj name="Document" r:id="rId3" imgW="2693160" imgH="2019600" progId="Word.Document.8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80" y="1824"/>
                            <a:ext cx="1200" cy="899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00041" name="Object 9"/>
              <p:cNvGraphicFramePr>
                <a:graphicFrameLocks noChangeAspect="1"/>
              </p:cNvGraphicFramePr>
              <p:nvPr/>
            </p:nvGraphicFramePr>
            <p:xfrm>
              <a:off x="480" y="2832"/>
              <a:ext cx="1233" cy="931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180" name="Document" r:id="rId5" imgW="2693160" imgH="2033280" progId="Word.Document.8">
                      <p:embed/>
                    </p:oleObj>
                  </mc:Choice>
                  <mc:Fallback>
                    <p:oleObj name="Document" r:id="rId5" imgW="2693160" imgH="2033280" progId="Word.Document.8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80" y="2832"/>
                            <a:ext cx="1233" cy="931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00042" name="Object 10"/>
              <p:cNvGraphicFramePr>
                <a:graphicFrameLocks noChangeAspect="1"/>
              </p:cNvGraphicFramePr>
              <p:nvPr/>
            </p:nvGraphicFramePr>
            <p:xfrm>
              <a:off x="1776" y="1872"/>
              <a:ext cx="1576" cy="83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181" name="Document" r:id="rId7" imgW="2502360" imgH="1325880" progId="Word.Document.8">
                      <p:embed/>
                    </p:oleObj>
                  </mc:Choice>
                  <mc:Fallback>
                    <p:oleObj name="Document" r:id="rId7" imgW="2502360" imgH="1325880" progId="Word.Document.8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776" y="1872"/>
                            <a:ext cx="1576" cy="835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00043" name="Object 11"/>
              <p:cNvGraphicFramePr>
                <a:graphicFrameLocks noChangeAspect="1"/>
              </p:cNvGraphicFramePr>
              <p:nvPr/>
            </p:nvGraphicFramePr>
            <p:xfrm>
              <a:off x="1824" y="2880"/>
              <a:ext cx="1648" cy="89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182" name="Document" r:id="rId9" imgW="2616840" imgH="1426320" progId="Word.Document.8">
                      <p:embed/>
                    </p:oleObj>
                  </mc:Choice>
                  <mc:Fallback>
                    <p:oleObj name="Document" r:id="rId9" imgW="2616840" imgH="1426320" progId="Word.Document.8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0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824" y="2880"/>
                            <a:ext cx="1648" cy="898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sp>
          <p:nvSpPr>
            <p:cNvPr id="300044" name="Text Box 12"/>
            <p:cNvSpPr txBox="1">
              <a:spLocks noChangeArrowheads="1"/>
            </p:cNvSpPr>
            <p:nvPr/>
          </p:nvSpPr>
          <p:spPr bwMode="auto">
            <a:xfrm>
              <a:off x="1488" y="1584"/>
              <a:ext cx="576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b="1">
                  <a:solidFill>
                    <a:schemeClr val="accent2"/>
                  </a:solidFill>
                </a:rPr>
                <a:t>TS</a:t>
              </a:r>
              <a:endParaRPr lang="en-US" altLang="en-US"/>
            </a:p>
          </p:txBody>
        </p:sp>
        <p:sp>
          <p:nvSpPr>
            <p:cNvPr id="300045" name="Text Box 13"/>
            <p:cNvSpPr txBox="1">
              <a:spLocks noChangeArrowheads="1"/>
            </p:cNvSpPr>
            <p:nvPr/>
          </p:nvSpPr>
          <p:spPr bwMode="auto">
            <a:xfrm>
              <a:off x="1526" y="2570"/>
              <a:ext cx="236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b="1">
                  <a:solidFill>
                    <a:srgbClr val="FF5050"/>
                  </a:solidFill>
                </a:rPr>
                <a:t>FEL</a:t>
              </a:r>
              <a:endParaRPr lang="en-US" altLang="en-US"/>
            </a:p>
          </p:txBody>
        </p:sp>
      </p:grpSp>
      <p:graphicFrame>
        <p:nvGraphicFramePr>
          <p:cNvPr id="300046" name="Object 14"/>
          <p:cNvGraphicFramePr>
            <a:graphicFrameLocks noChangeAspect="1"/>
          </p:cNvGraphicFramePr>
          <p:nvPr/>
        </p:nvGraphicFramePr>
        <p:xfrm>
          <a:off x="6807200" y="2781300"/>
          <a:ext cx="5080000" cy="3049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83" name="KGPlot" r:id="rId11" imgW="6057720" imgH="4851360" progId="KGraph_Plot">
                  <p:embed/>
                </p:oleObj>
              </mc:Choice>
              <mc:Fallback>
                <p:oleObj name="KGPlot" r:id="rId11" imgW="6057720" imgH="4851360" progId="KGraph_Plot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07200" y="2781300"/>
                        <a:ext cx="5080000" cy="3049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0047" name="Text Box 15"/>
          <p:cNvSpPr txBox="1">
            <a:spLocks noChangeArrowheads="1"/>
          </p:cNvSpPr>
          <p:nvPr/>
        </p:nvSpPr>
        <p:spPr bwMode="auto">
          <a:xfrm>
            <a:off x="6024034" y="5842001"/>
            <a:ext cx="6117167" cy="92333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/>
            <a:r>
              <a:rPr lang="en-US" altLang="en-US" sz="1800">
                <a:solidFill>
                  <a:srgbClr val="0000FF"/>
                </a:solidFill>
              </a:rPr>
              <a:t>Magnetization of NiFe films grown with amplified Ti:Saph and FEL. Note high quality, low coercivity (~ 5 Gauss) of FEL film.</a:t>
            </a:r>
          </a:p>
          <a:p>
            <a:pPr algn="just"/>
            <a:endParaRPr lang="en-US" altLang="en-US" sz="1800">
              <a:solidFill>
                <a:srgbClr val="0000FF"/>
              </a:solidFill>
            </a:endParaRPr>
          </a:p>
        </p:txBody>
      </p:sp>
      <p:sp>
        <p:nvSpPr>
          <p:cNvPr id="300048" name="Text Box 16"/>
          <p:cNvSpPr txBox="1">
            <a:spLocks noChangeArrowheads="1"/>
          </p:cNvSpPr>
          <p:nvPr/>
        </p:nvSpPr>
        <p:spPr bwMode="auto">
          <a:xfrm>
            <a:off x="7554384" y="1046164"/>
            <a:ext cx="3375668" cy="5909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sz="1800" b="1">
                <a:solidFill>
                  <a:srgbClr val="003399"/>
                </a:solidFill>
                <a:latin typeface="Arial" charset="0"/>
              </a:rPr>
              <a:t>A. Reilly et al. CWM</a:t>
            </a:r>
          </a:p>
          <a:p>
            <a:pPr>
              <a:lnSpc>
                <a:spcPct val="90000"/>
              </a:lnSpc>
            </a:pPr>
            <a:r>
              <a:rPr lang="en-US" altLang="en-US" sz="1800" b="1">
                <a:solidFill>
                  <a:srgbClr val="003399"/>
                </a:solidFill>
                <a:latin typeface="Arial" charset="0"/>
              </a:rPr>
              <a:t>J. Appl. Phys. </a:t>
            </a:r>
            <a:r>
              <a:rPr lang="en-US" altLang="en-US" sz="1800" b="1" u="sng">
                <a:solidFill>
                  <a:srgbClr val="003399"/>
                </a:solidFill>
                <a:latin typeface="Arial" charset="0"/>
              </a:rPr>
              <a:t>95</a:t>
            </a:r>
            <a:r>
              <a:rPr lang="en-US" altLang="en-US" sz="1800" b="1">
                <a:solidFill>
                  <a:srgbClr val="003399"/>
                </a:solidFill>
                <a:latin typeface="Arial" charset="0"/>
              </a:rPr>
              <a:t> 3098 (2003)</a:t>
            </a:r>
            <a:r>
              <a:rPr lang="en-US" altLang="en-US" sz="1800">
                <a:solidFill>
                  <a:srgbClr val="FF03BD"/>
                </a:solidFill>
              </a:rPr>
              <a:t> </a:t>
            </a:r>
          </a:p>
        </p:txBody>
      </p:sp>
      <p:sp useBgFill="1">
        <p:nvSpPr>
          <p:cNvPr id="300049" name="Rectangle 17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76200"/>
            <a:ext cx="8737600" cy="469900"/>
          </a:xfrm>
        </p:spPr>
        <p:txBody>
          <a:bodyPr/>
          <a:lstStyle/>
          <a:p>
            <a:r>
              <a:rPr lang="en-US" altLang="en-US" sz="2500" b="1">
                <a:solidFill>
                  <a:schemeClr val="accent1"/>
                </a:solidFill>
                <a:latin typeface="Arial" charset="0"/>
              </a:rPr>
              <a:t>Benefits of short pulses and high rep. rate</a:t>
            </a:r>
          </a:p>
        </p:txBody>
      </p:sp>
    </p:spTree>
    <p:extLst>
      <p:ext uri="{BB962C8B-B14F-4D97-AF65-F5344CB8AC3E}">
        <p14:creationId xmlns:p14="http://schemas.microsoft.com/office/powerpoint/2010/main" val="13596903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9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699" y="990600"/>
            <a:ext cx="4561417" cy="419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9555" name="Text Box 3"/>
          <p:cNvSpPr txBox="1">
            <a:spLocks noChangeArrowheads="1"/>
          </p:cNvSpPr>
          <p:nvPr/>
        </p:nvSpPr>
        <p:spPr bwMode="auto">
          <a:xfrm>
            <a:off x="1422401" y="6019800"/>
            <a:ext cx="3438185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/>
              <a:t>TEM images by  D. Luzzi and B. Smith, UPenn</a:t>
            </a:r>
          </a:p>
        </p:txBody>
      </p:sp>
      <p:sp>
        <p:nvSpPr>
          <p:cNvPr id="279556" name="Line 4"/>
          <p:cNvSpPr>
            <a:spLocks noChangeShapeType="1"/>
          </p:cNvSpPr>
          <p:nvPr/>
        </p:nvSpPr>
        <p:spPr bwMode="auto">
          <a:xfrm>
            <a:off x="812800" y="6572250"/>
            <a:ext cx="5283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9557" name="Text Box 5"/>
          <p:cNvSpPr txBox="1">
            <a:spLocks noChangeArrowheads="1"/>
          </p:cNvSpPr>
          <p:nvPr/>
        </p:nvSpPr>
        <p:spPr bwMode="auto">
          <a:xfrm>
            <a:off x="406400" y="5257800"/>
            <a:ext cx="52832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sz="1800" b="1" i="1">
                <a:latin typeface="Arial" charset="0"/>
              </a:rPr>
              <a:t>TEM indicates tube dia (~1.4 nm) and small bundle size (~12 nm)</a:t>
            </a:r>
          </a:p>
        </p:txBody>
      </p:sp>
      <p:sp>
        <p:nvSpPr>
          <p:cNvPr id="279558" name="Rectangle 6"/>
          <p:cNvSpPr>
            <a:spLocks noChangeArrowheads="1"/>
          </p:cNvSpPr>
          <p:nvPr/>
        </p:nvSpPr>
        <p:spPr bwMode="auto">
          <a:xfrm>
            <a:off x="0" y="-61913"/>
            <a:ext cx="121920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2400" b="1" dirty="0">
                <a:solidFill>
                  <a:schemeClr val="accent1"/>
                </a:solidFill>
              </a:rPr>
              <a:t>H</a:t>
            </a:r>
            <a:r>
              <a:rPr lang="en-US" altLang="en-US" sz="2400" b="1" dirty="0" smtClean="0">
                <a:solidFill>
                  <a:schemeClr val="accent1"/>
                </a:solidFill>
              </a:rPr>
              <a:t>igh </a:t>
            </a:r>
            <a:r>
              <a:rPr lang="en-US" altLang="en-US" sz="2400" b="1" dirty="0">
                <a:solidFill>
                  <a:schemeClr val="accent1"/>
                </a:solidFill>
              </a:rPr>
              <a:t>quality carbon nanotube </a:t>
            </a:r>
            <a:r>
              <a:rPr lang="en-US" altLang="en-US" sz="2400" b="1" dirty="0" smtClean="0">
                <a:solidFill>
                  <a:schemeClr val="accent1"/>
                </a:solidFill>
              </a:rPr>
              <a:t>produced: transitioned to unique capability through boron nitride tubes now in commercial production in R&amp;D quantities at spinoff small business</a:t>
            </a:r>
            <a:endParaRPr lang="en-US" altLang="en-US" sz="2400" b="1" dirty="0">
              <a:solidFill>
                <a:schemeClr val="accent1"/>
              </a:solidFill>
            </a:endParaRPr>
          </a:p>
        </p:txBody>
      </p:sp>
      <p:pic>
        <p:nvPicPr>
          <p:cNvPr id="16" name="Picture 2" descr="Laser Focus World cov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8718" y="945105"/>
            <a:ext cx="5235385" cy="5382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0437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3"/>
          <a:srcRect l="2750" t="10292" r="3625" b="25166"/>
          <a:stretch>
            <a:fillRect/>
          </a:stretch>
        </p:blipFill>
        <p:spPr bwMode="auto">
          <a:xfrm>
            <a:off x="0" y="1035051"/>
            <a:ext cx="12192000" cy="472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3" name="Text Box 3"/>
          <p:cNvSpPr txBox="1">
            <a:spLocks noChangeArrowheads="1"/>
          </p:cNvSpPr>
          <p:nvPr/>
        </p:nvSpPr>
        <p:spPr bwMode="auto">
          <a:xfrm>
            <a:off x="4847896" y="1144588"/>
            <a:ext cx="226760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600">
                <a:solidFill>
                  <a:schemeClr val="bg1"/>
                </a:solidFill>
                <a:latin typeface="Arial" pitchFamily="34" charset="0"/>
              </a:rPr>
              <a:t>Monday, April 10, 2006</a:t>
            </a:r>
          </a:p>
        </p:txBody>
      </p:sp>
      <p:sp>
        <p:nvSpPr>
          <p:cNvPr id="30724" name="Rectangle 4"/>
          <p:cNvSpPr>
            <a:spLocks noChangeArrowheads="1"/>
          </p:cNvSpPr>
          <p:nvPr/>
        </p:nvSpPr>
        <p:spPr bwMode="auto">
          <a:xfrm>
            <a:off x="0" y="22225"/>
            <a:ext cx="12024784" cy="45085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85000"/>
              </a:lnSpc>
            </a:pPr>
            <a:r>
              <a:rPr lang="en-US" sz="2400" b="1" dirty="0">
                <a:solidFill>
                  <a:srgbClr val="003399"/>
                </a:solidFill>
                <a:latin typeface="Arial" pitchFamily="34" charset="0"/>
              </a:rPr>
              <a:t>The benefits of high power and </a:t>
            </a:r>
            <a:r>
              <a:rPr lang="en-US" sz="2400" b="1" dirty="0" err="1" smtClean="0">
                <a:solidFill>
                  <a:srgbClr val="003399"/>
                </a:solidFill>
                <a:latin typeface="Arial" pitchFamily="34" charset="0"/>
              </a:rPr>
              <a:t>tunability</a:t>
            </a:r>
            <a:r>
              <a:rPr lang="en-US" sz="2400" b="1" dirty="0" smtClean="0">
                <a:solidFill>
                  <a:srgbClr val="003399"/>
                </a:solidFill>
                <a:latin typeface="Arial" pitchFamily="34" charset="0"/>
              </a:rPr>
              <a:t>: kill fat cells under the skin; </a:t>
            </a:r>
            <a:br>
              <a:rPr lang="en-US" sz="2400" b="1" dirty="0" smtClean="0">
                <a:solidFill>
                  <a:srgbClr val="003399"/>
                </a:solidFill>
                <a:latin typeface="Arial" pitchFamily="34" charset="0"/>
              </a:rPr>
            </a:br>
            <a:r>
              <a:rPr lang="en-US" sz="2400" b="1" dirty="0" smtClean="0">
                <a:solidFill>
                  <a:srgbClr val="003399"/>
                </a:solidFill>
                <a:latin typeface="Arial" pitchFamily="34" charset="0"/>
              </a:rPr>
              <a:t>laser based treatment developed by R. Anderson, Wellman Center, Harvard</a:t>
            </a:r>
            <a:endParaRPr lang="en-US" sz="2400" dirty="0">
              <a:solidFill>
                <a:srgbClr val="00279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658301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CLS-II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38100">
          <a:solidFill>
            <a:srgbClr val="FF0000"/>
          </a:solidFill>
        </a:ln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LCLS-II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38100">
          <a:solidFill>
            <a:srgbClr val="FF0000"/>
          </a:solidFill>
        </a:ln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1503</TotalTime>
  <Words>1550</Words>
  <Application>Microsoft Office PowerPoint</Application>
  <PresentationFormat>Custom</PresentationFormat>
  <Paragraphs>237</Paragraphs>
  <Slides>27</Slides>
  <Notes>14</Notes>
  <HiddenSlides>3</HiddenSlides>
  <MMClips>0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27</vt:i4>
      </vt:variant>
    </vt:vector>
  </HeadingPairs>
  <TitlesOfParts>
    <vt:vector size="32" baseType="lpstr">
      <vt:lpstr>LCLS-II Theme</vt:lpstr>
      <vt:lpstr>1_LCLS-II Theme</vt:lpstr>
      <vt:lpstr>Document</vt:lpstr>
      <vt:lpstr>KGPlot</vt:lpstr>
      <vt:lpstr>Photo Editor Photo</vt:lpstr>
      <vt:lpstr>The  Low Energy Recirculation Facility</vt:lpstr>
      <vt:lpstr>The  Low Energy Recirculation Facility</vt:lpstr>
      <vt:lpstr>JLAB ERL: Low Energy Research Facility (LERF)</vt:lpstr>
      <vt:lpstr>LERF Capabilities</vt:lpstr>
      <vt:lpstr>The  Low Energy Recirculation Facility</vt:lpstr>
      <vt:lpstr>Lifetime of Hydrogen in Silicon</vt:lpstr>
      <vt:lpstr>Benefits of short pulses and high rep. rate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 Low Energy Recirculation Facility User Labs</vt:lpstr>
      <vt:lpstr>Generic User Lab Capabilities</vt:lpstr>
      <vt:lpstr>The  Low Energy Recirculation Facility</vt:lpstr>
      <vt:lpstr>PowerPoint Presentation</vt:lpstr>
      <vt:lpstr>DarkLIGHT Experiment - Status</vt:lpstr>
      <vt:lpstr>Proposal to DOE</vt:lpstr>
      <vt:lpstr>Low Power Gallium Target</vt:lpstr>
      <vt:lpstr>High Power Gallium Target Design</vt:lpstr>
      <vt:lpstr>PowerPoint Presentation</vt:lpstr>
      <vt:lpstr>The  Low Energy Recirculation Facility</vt:lpstr>
      <vt:lpstr>Generic User Lab Capabilities</vt:lpstr>
      <vt:lpstr>User Lab Capabilities</vt:lpstr>
      <vt:lpstr>Outlook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 Low Energy Recirculation Facility User Labs</dc:title>
  <dc:creator>Microsoft Office User</dc:creator>
  <cp:lastModifiedBy>George Neil</cp:lastModifiedBy>
  <cp:revision>27</cp:revision>
  <dcterms:created xsi:type="dcterms:W3CDTF">2017-03-13T19:31:03Z</dcterms:created>
  <dcterms:modified xsi:type="dcterms:W3CDTF">2017-03-15T16:16:23Z</dcterms:modified>
</cp:coreProperties>
</file>