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7" r:id="rId4"/>
    <p:sldId id="266" r:id="rId5"/>
    <p:sldId id="259" r:id="rId6"/>
    <p:sldId id="260" r:id="rId7"/>
    <p:sldId id="261" r:id="rId8"/>
    <p:sldId id="262" r:id="rId9"/>
    <p:sldId id="263" r:id="rId10"/>
    <p:sldId id="268" r:id="rId11"/>
    <p:sldId id="269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0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EA1EC-DC0B-42E0-929A-034341395358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60770-55B5-475B-8D91-21981601B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41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251-EA76-453C-8722-466FDFD9A7EC}" type="datetime1">
              <a:rPr lang="en-US" smtClean="0"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Gulakhshan Hamad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233C-4F60-4624-8A82-2B6D193DE937}" type="datetime1">
              <a:rPr lang="en-US" smtClean="0"/>
              <a:t>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Gulakhshan Hamad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0526-6359-46A6-BE74-25A667685A03}" type="datetime1">
              <a:rPr lang="en-US" smtClean="0"/>
              <a:t>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Gulakhshan Hamad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68D8-AA5C-4FF2-A800-80781593579D}" type="datetime1">
              <a:rPr lang="en-US" smtClean="0"/>
              <a:t>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Gulakhshan Hamad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E3D-7806-4F04-BB30-5F2D135AC692}" type="datetime1">
              <a:rPr lang="en-US" smtClean="0"/>
              <a:t>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Gulakhshan Hamad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69F7-CAAD-4E4E-8C47-D533E5143EFC}" type="datetime1">
              <a:rPr lang="en-US" smtClean="0"/>
              <a:t>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Gulakhshan Hamad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BA1A-796B-4980-BA91-01E874637ED2}" type="datetime1">
              <a:rPr lang="en-US" smtClean="0"/>
              <a:t>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Gulakhshan Hamad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5246-4545-419F-915A-8816C4064231}" type="datetime1">
              <a:rPr lang="en-US" smtClean="0"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Gulakhshan Hamad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97C2-5445-4F4B-8F41-E342F15CF97B}" type="datetime1">
              <a:rPr lang="en-US" smtClean="0"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Gulakhshan Hamad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557-7563-4156-AF1D-506CDD8A0DFB}" type="datetime1">
              <a:rPr lang="en-US" smtClean="0"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Gulakhshan Hamad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16BC-1211-453A-B74E-D6DA0A4A23D0}" type="datetime1">
              <a:rPr lang="en-US" smtClean="0"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Gulakhshan Hamad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48A3-1F9F-4B73-B6B2-08C90750D781}" type="datetime1">
              <a:rPr lang="en-US" smtClean="0"/>
              <a:t>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Gulakhshan Hamad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78E2-2A1F-488E-8C55-B9EB255D4720}" type="datetime1">
              <a:rPr lang="en-US" smtClean="0"/>
              <a:t>1/16/2017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Gulakhshan Hamad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4189-219A-4799-A937-BC6C4879AEF1}" type="datetime1">
              <a:rPr lang="en-US" smtClean="0"/>
              <a:t>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Gulakhshan Hamad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389E-DC68-4AC6-8EF4-DE9019FAD6B9}" type="datetime1">
              <a:rPr lang="en-US" smtClean="0"/>
              <a:t>1/16/2017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Gulakhshan Hamad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3848-BA20-4C1F-A046-DA96CBA136FB}" type="datetime1">
              <a:rPr lang="en-US" smtClean="0"/>
              <a:t>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Gulakhshan Hamad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BDB5-7E10-4428-923B-0D783BD5A95C}" type="datetime1">
              <a:rPr lang="en-US" smtClean="0"/>
              <a:t>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Gulakhshan Hamad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A8055F3-13AD-4EFD-81EA-B78E2366EA87}" type="datetime1">
              <a:rPr lang="en-US" smtClean="0"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Gulakhshan Hamad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HRS Acceptance analysis with R_function for DVCS3.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Gulakhshan Hamad</a:t>
            </a:r>
            <a:br>
              <a:rPr lang="en-US" sz="2400" dirty="0"/>
            </a:br>
            <a:r>
              <a:rPr lang="en-US" sz="2400" dirty="0"/>
              <a:t>Ohio University</a:t>
            </a:r>
            <a:br>
              <a:rPr lang="en-US" sz="2400" dirty="0"/>
            </a:br>
            <a:r>
              <a:rPr lang="en-US" sz="2400" dirty="0"/>
              <a:t>DVCS collaboration meeting,</a:t>
            </a:r>
            <a:br>
              <a:rPr lang="en-US" sz="2400" dirty="0"/>
            </a:br>
            <a:r>
              <a:rPr lang="en-US" sz="2400" dirty="0"/>
              <a:t> January, 2017, Athens, OH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62" y="5334001"/>
            <a:ext cx="2324100" cy="638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6096" y="5334001"/>
            <a:ext cx="2930924" cy="788240"/>
          </a:xfrm>
          <a:prstGeom prst="rect">
            <a:avLst/>
          </a:prstGeom>
          <a:noFill/>
          <a:effectLst>
            <a:glow>
              <a:schemeClr val="accent1">
                <a:alpha val="55000"/>
              </a:schemeClr>
            </a:glow>
            <a:softEdge rad="889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979182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006" y="609599"/>
            <a:ext cx="2474213" cy="5181599"/>
          </a:xfrm>
          <a:prstGeom prst="roundRect">
            <a:avLst>
              <a:gd name="adj" fmla="val 2392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110" y="609600"/>
            <a:ext cx="2500122" cy="5181600"/>
          </a:xfrm>
          <a:prstGeom prst="roundRect">
            <a:avLst>
              <a:gd name="adj" fmla="val 2392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8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618517"/>
            <a:ext cx="3893976" cy="1596177"/>
          </a:xfrm>
        </p:spPr>
        <p:txBody>
          <a:bodyPr anchor="b">
            <a:normAutofit/>
          </a:bodyPr>
          <a:lstStyle/>
          <a:p>
            <a:r>
              <a:rPr lang="en-US" sz="3200" dirty="0"/>
              <a:t>Calculated R_function for 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893978" cy="3424107"/>
          </a:xfrm>
        </p:spPr>
        <p:txBody>
          <a:bodyPr>
            <a:normAutofit/>
          </a:bodyPr>
          <a:lstStyle/>
          <a:p>
            <a:pPr algn="just"/>
            <a:r>
              <a:rPr lang="en-US" sz="1800" dirty="0"/>
              <a:t>The left plot shows R_2d for the  data in each of the six planes.</a:t>
            </a:r>
          </a:p>
          <a:p>
            <a:pPr algn="just"/>
            <a:r>
              <a:rPr lang="en-US" dirty="0"/>
              <a:t>The right plot shows the minimum r for data in between all of the six planes.  </a:t>
            </a:r>
          </a:p>
          <a:p>
            <a:pPr algn="ctr"/>
            <a:endParaRPr lang="en-US" sz="1600" dirty="0"/>
          </a:p>
        </p:txBody>
      </p:sp>
      <p:sp>
        <p:nvSpPr>
          <p:cNvPr id="6" name="Oval 5"/>
          <p:cNvSpPr/>
          <p:nvPr/>
        </p:nvSpPr>
        <p:spPr>
          <a:xfrm>
            <a:off x="9010776" y="618517"/>
            <a:ext cx="254337" cy="899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270347" y="618517"/>
            <a:ext cx="266448" cy="47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968387" y="2367092"/>
            <a:ext cx="296726" cy="672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270347" y="2367092"/>
            <a:ext cx="266448" cy="672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010776" y="4111772"/>
            <a:ext cx="314893" cy="96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270347" y="4111772"/>
            <a:ext cx="266448" cy="96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831571" y="609599"/>
            <a:ext cx="254336" cy="9891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072975" y="618517"/>
            <a:ext cx="272503" cy="47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31571" y="2367092"/>
            <a:ext cx="254336" cy="672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18474" y="2367092"/>
            <a:ext cx="399672" cy="672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89181" y="4111772"/>
            <a:ext cx="296726" cy="96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72975" y="4111772"/>
            <a:ext cx="272503" cy="14533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909993" y="2293005"/>
            <a:ext cx="8709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th_dp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32256" y="534596"/>
            <a:ext cx="8709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Ph_dp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21526" y="2293005"/>
            <a:ext cx="6799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Ph_y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08568" y="558397"/>
            <a:ext cx="6799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Ph_th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84497" y="4052495"/>
            <a:ext cx="3770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Th_y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153036" y="558397"/>
            <a:ext cx="4090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ph_th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06201" y="4100940"/>
            <a:ext cx="4042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Y_dp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144862" y="4076717"/>
            <a:ext cx="4042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Y_dp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892169" y="551332"/>
            <a:ext cx="4491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ph_dp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74005" y="2326641"/>
            <a:ext cx="4881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Th_dp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842466" y="2293005"/>
            <a:ext cx="10167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ph_y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92169" y="4100940"/>
            <a:ext cx="3770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Th_y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46372" y="18200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R_2D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478808" y="182000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R&gt;0</a:t>
            </a:r>
          </a:p>
        </p:txBody>
      </p:sp>
    </p:spTree>
    <p:extLst>
      <p:ext uri="{BB962C8B-B14F-4D97-AF65-F5344CB8AC3E}">
        <p14:creationId xmlns:p14="http://schemas.microsoft.com/office/powerpoint/2010/main" val="2354317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R_function for the data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3740" y="1982523"/>
            <a:ext cx="10824519" cy="4522573"/>
          </a:xfrm>
        </p:spPr>
      </p:pic>
      <p:sp>
        <p:nvSpPr>
          <p:cNvPr id="5" name="TextBox 4"/>
          <p:cNvSpPr txBox="1"/>
          <p:nvPr/>
        </p:nvSpPr>
        <p:spPr>
          <a:xfrm rot="16200000">
            <a:off x="415629" y="2500403"/>
            <a:ext cx="737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80005" y="6194908"/>
            <a:ext cx="906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R_value</a:t>
            </a:r>
          </a:p>
        </p:txBody>
      </p:sp>
    </p:spTree>
    <p:extLst>
      <p:ext uri="{BB962C8B-B14F-4D97-AF65-F5344CB8AC3E}">
        <p14:creationId xmlns:p14="http://schemas.microsoft.com/office/powerpoint/2010/main" val="2833877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 will do the simulation for KIn48_1.</a:t>
            </a:r>
          </a:p>
          <a:p>
            <a:r>
              <a:rPr lang="en-US" dirty="0"/>
              <a:t>I will define the acceptance for all the other kinematics using R_function.</a:t>
            </a:r>
          </a:p>
          <a:p>
            <a:r>
              <a:rPr lang="en-US" dirty="0"/>
              <a:t>I will evaluate the  cross-section.</a:t>
            </a:r>
          </a:p>
        </p:txBody>
      </p:sp>
    </p:spTree>
    <p:extLst>
      <p:ext uri="{BB962C8B-B14F-4D97-AF65-F5344CB8AC3E}">
        <p14:creationId xmlns:p14="http://schemas.microsoft.com/office/powerpoint/2010/main" val="79771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30762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L-HRS Acceptance.</a:t>
            </a:r>
          </a:p>
          <a:p>
            <a:r>
              <a:rPr lang="en-US" sz="9600" dirty="0"/>
              <a:t>Why do we need to study the HRS acceptance 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9600" dirty="0"/>
              <a:t>General R_function definition.</a:t>
            </a:r>
          </a:p>
          <a:p>
            <a:r>
              <a:rPr lang="en-US" sz="9600" dirty="0"/>
              <a:t>Defining the boundary line of a polygon.</a:t>
            </a:r>
          </a:p>
          <a:p>
            <a:r>
              <a:rPr lang="en-US" sz="9600" dirty="0"/>
              <a:t>HRS acceptance changed because Q1 was detuned.</a:t>
            </a:r>
          </a:p>
          <a:p>
            <a:r>
              <a:rPr lang="en-US" sz="9600" dirty="0"/>
              <a:t>Calculated R_function for data.</a:t>
            </a:r>
          </a:p>
          <a:p>
            <a:r>
              <a:rPr lang="en-US" sz="9600" dirty="0"/>
              <a:t>Future plans.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11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L-HRS Acceptance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0397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A well-defined HRS acceptance  boundary is critical for accurate evaluation of the cross section.</a:t>
            </a:r>
          </a:p>
          <a:p>
            <a:pPr algn="just"/>
            <a:r>
              <a:rPr lang="en-US" dirty="0"/>
              <a:t>The quality of the optics elements at the HRS acceptance edge is not as good as in the central acceptance area.</a:t>
            </a:r>
          </a:p>
          <a:p>
            <a:pPr algn="just"/>
            <a:r>
              <a:rPr lang="en-US" dirty="0"/>
              <a:t>We must apply acceptance cuts on the target variables (θ,</a:t>
            </a:r>
            <a:r>
              <a:rPr lang="en-US" cap="none" dirty="0">
                <a:solidFill>
                  <a:prstClr val="black"/>
                </a:solidFill>
                <a:latin typeface="Calibri" panose="020F0502020204030204"/>
              </a:rPr>
              <a:t> , </a:t>
            </a:r>
            <a:r>
              <a:rPr lang="el-GR" cap="none" dirty="0">
                <a:solidFill>
                  <a:prstClr val="black"/>
                </a:solidFill>
                <a:latin typeface="Calibri" panose="020F0502020204030204"/>
              </a:rPr>
              <a:t>δ</a:t>
            </a:r>
            <a:r>
              <a:rPr lang="en-US" dirty="0"/>
              <a:t> ,φ, y, x=0 is assumed).</a:t>
            </a:r>
          </a:p>
          <a:p>
            <a:pPr algn="just"/>
            <a:r>
              <a:rPr lang="en-US" dirty="0"/>
              <a:t>The events at the acceptance edge may be excluded to suppress the effect of the imperfect optics.</a:t>
            </a:r>
          </a:p>
          <a:p>
            <a:pPr algn="just"/>
            <a:r>
              <a:rPr lang="en-US" dirty="0"/>
              <a:t>L-HRS acceptance can be defined by a cut in the 5-D space.</a:t>
            </a:r>
          </a:p>
          <a:p>
            <a:pPr algn="just"/>
            <a:r>
              <a:rPr lang="en-US" dirty="0"/>
              <a:t>A cut in the 5-D space is not straightforward.</a:t>
            </a:r>
          </a:p>
          <a:p>
            <a:pPr algn="just"/>
            <a:r>
              <a:rPr lang="en-US" dirty="0"/>
              <a:t>R_function provides a convenient acceptance cut to select the acceptance region.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70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Why do we need to study the HRS acceptance for dvcs3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7570162" cy="3424107"/>
          </a:xfrm>
        </p:spPr>
        <p:txBody>
          <a:bodyPr/>
          <a:lstStyle/>
          <a:p>
            <a:r>
              <a:rPr lang="en-US" dirty="0"/>
              <a:t>In spring 2016 q1 was detuned. Due to q1 the acceptance changed.</a:t>
            </a:r>
          </a:p>
          <a:p>
            <a:r>
              <a:rPr lang="en-US" dirty="0"/>
              <a:t>In fall 2016 a new q1 was used. Due to using a new q1the acceptance changed.</a:t>
            </a:r>
          </a:p>
          <a:p>
            <a:r>
              <a:rPr lang="en-US" dirty="0"/>
              <a:t>We need to define the HRS acceptance for all the kinematics. For the accurate evaluation of the cross-section.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548" y="2367091"/>
            <a:ext cx="3227146" cy="40458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608920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3682" y="3515755"/>
            <a:ext cx="2922616" cy="2732646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445" y="640831"/>
            <a:ext cx="3427091" cy="265599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640831"/>
            <a:ext cx="6564205" cy="15738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R_function was used to study the acceptance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96686" y="2367092"/>
            <a:ext cx="7199854" cy="3881309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cap="none" dirty="0">
                <a:latin typeface="Calibri" panose="020F0502020204030204"/>
              </a:rPr>
              <a:t> </a:t>
            </a:r>
            <a:r>
              <a:rPr lang="en-US" dirty="0"/>
              <a:t>R_function is the an excellent choice for such event selection. </a:t>
            </a:r>
          </a:p>
          <a:p>
            <a:pPr>
              <a:buClrTx/>
            </a:pPr>
            <a:r>
              <a:rPr lang="en-US" dirty="0"/>
              <a:t>R_function was used to define a good acceptance region;</a:t>
            </a:r>
          </a:p>
          <a:p>
            <a:pPr marL="0" indent="0">
              <a:buClrTx/>
              <a:buNone/>
            </a:pPr>
            <a:r>
              <a:rPr lang="en-US" dirty="0"/>
              <a:t>                 </a:t>
            </a:r>
            <a:r>
              <a:rPr lang="en-US" dirty="0">
                <a:solidFill>
                  <a:srgbClr val="92D050"/>
                </a:solidFill>
              </a:rPr>
              <a:t>1) Inside the polygon R&gt;0.05</a:t>
            </a:r>
            <a:br>
              <a:rPr lang="en-US" dirty="0">
                <a:solidFill>
                  <a:srgbClr val="92D050"/>
                </a:solidFill>
              </a:rPr>
            </a:br>
            <a:r>
              <a:rPr lang="en-US" dirty="0"/>
              <a:t>                 2) On the polygon boundary R=0.</a:t>
            </a:r>
            <a:br>
              <a:rPr lang="en-US" dirty="0"/>
            </a:br>
            <a:r>
              <a:rPr lang="en-US" dirty="0">
                <a:solidFill>
                  <a:srgbClr val="CCCC00"/>
                </a:solidFill>
              </a:rPr>
              <a:t>                 3) Outside the polygon boundary -0.1 R&lt;0.</a:t>
            </a:r>
            <a:br>
              <a:rPr lang="en-US" dirty="0">
                <a:solidFill>
                  <a:srgbClr val="CCCC00"/>
                </a:solidFill>
              </a:rPr>
            </a:br>
            <a:endParaRPr lang="en-US" dirty="0">
              <a:solidFill>
                <a:srgbClr val="CCCC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00103" y="6216133"/>
            <a:ext cx="5345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Retrieved from www.physics.umd.edu/enp/jjkelly/e/theses/zwchai_thesis .pdf</a:t>
            </a:r>
          </a:p>
        </p:txBody>
      </p:sp>
    </p:spTree>
    <p:extLst>
      <p:ext uri="{BB962C8B-B14F-4D97-AF65-F5344CB8AC3E}">
        <p14:creationId xmlns:p14="http://schemas.microsoft.com/office/powerpoint/2010/main" val="953444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dirty="0"/>
              <a:t>General R_function </a:t>
            </a:r>
            <a:br>
              <a:rPr lang="en-US" dirty="0"/>
            </a:br>
            <a:r>
              <a:rPr lang="en-US" dirty="0"/>
              <a:t>Definition for one segment of the polygon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2367092"/>
                <a:ext cx="10363826" cy="3424107"/>
              </a:xfrm>
            </p:spPr>
            <p:txBody>
              <a:bodyPr/>
              <a:lstStyle/>
              <a:p>
                <a:pPr lvl="0">
                  <a:lnSpc>
                    <a:spcPct val="90000"/>
                  </a:lnSpc>
                  <a:buClrTx/>
                </a:pPr>
                <a:r>
                  <a:rPr lang="en-US" cap="none" dirty="0">
                    <a:solidFill>
                      <a:prstClr val="black"/>
                    </a:solidFill>
                  </a:rPr>
                  <a:t>R_FUNCTION IS THE MINIMUM DISTANCE FROM THE TESTPOINT (X,Y) TO THE BOUNDARY OF EACH SEGMENT OF THE POLYGON. </a:t>
                </a:r>
              </a:p>
              <a:p>
                <a:pPr lvl="0">
                  <a:lnSpc>
                    <a:spcPct val="90000"/>
                  </a:lnSpc>
                  <a:buClrTx/>
                </a:pPr>
                <a:r>
                  <a:rPr lang="en-US" cap="none" dirty="0">
                    <a:solidFill>
                      <a:prstClr val="black"/>
                    </a:solidFill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𝐿𝑖𝑗</m:t>
                        </m:r>
                      </m:e>
                      <m:sup>
                        <m:r>
                          <a:rPr lang="en-US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sup>
                    </m:sSup>
                    <m:r>
                      <a:rPr lang="en-US" i="1" cap="none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𝑑𝑖</m:t>
                        </m:r>
                      </m:e>
                      <m:sup>
                        <m:r>
                          <a:rPr lang="en-US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cap="none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 cap="none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cap="none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𝑑𝑗</m:t>
                        </m:r>
                      </m:e>
                      <m:sup>
                        <m:r>
                          <a:rPr lang="en-US" i="1" cap="none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cap="none" dirty="0">
                    <a:solidFill>
                      <a:prstClr val="black"/>
                    </a:solidFill>
                  </a:rPr>
                  <a:t>&gt;0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𝐿𝑖𝑗</m:t>
                        </m:r>
                      </m:e>
                      <m:sup>
                        <m:r>
                          <a:rPr lang="en-US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sup>
                    </m:sSup>
                    <m:r>
                      <a:rPr lang="en-US" i="1" cap="none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𝑑𝑖</m:t>
                        </m:r>
                      </m:e>
                      <m:sup>
                        <m:r>
                          <a:rPr lang="en-US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cap="none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 cap="none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cap="none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𝑑𝑗</m:t>
                        </m:r>
                      </m:e>
                      <m:sup>
                        <m:r>
                          <a:rPr lang="en-US" i="1" cap="none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cap="none" dirty="0">
                    <a:solidFill>
                      <a:prstClr val="black"/>
                    </a:solidFill>
                  </a:rPr>
                  <a:t>&gt;0.   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cap="none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cap="none" dirty="0">
                    <a:solidFill>
                      <a:prstClr val="black"/>
                    </a:solidFill>
                  </a:rPr>
                  <a:t>.</a:t>
                </a:r>
              </a:p>
              <a:p>
                <a:pPr lvl="0">
                  <a:lnSpc>
                    <a:spcPct val="90000"/>
                  </a:lnSpc>
                  <a:buClrTx/>
                </a:pPr>
                <a:r>
                  <a:rPr lang="en-US" cap="none" dirty="0">
                    <a:solidFill>
                      <a:prstClr val="black"/>
                    </a:solidFill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𝐿𝑖𝑗</m:t>
                        </m:r>
                      </m:e>
                      <m:sup>
                        <m:r>
                          <a:rPr lang="en-US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sup>
                    </m:sSup>
                    <m:r>
                      <a:rPr lang="en-US" i="1" cap="none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𝑑𝑖</m:t>
                        </m:r>
                      </m:e>
                      <m:sup>
                        <m:r>
                          <a:rPr lang="en-US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cap="none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 cap="none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cap="none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𝑑𝑗</m:t>
                        </m:r>
                      </m:e>
                      <m:sup>
                        <m:r>
                          <a:rPr lang="en-US" i="1" cap="none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cap="none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cap="none" dirty="0">
                    <a:solidFill>
                      <a:prstClr val="black"/>
                    </a:solidFill>
                  </a:rPr>
                  <a:t>0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𝐿𝑖𝑗</m:t>
                        </m:r>
                      </m:e>
                      <m:sup>
                        <m:r>
                          <a:rPr lang="en-US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sup>
                    </m:sSup>
                    <m:r>
                      <a:rPr lang="en-US" i="1" cap="none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𝑑𝑖</m:t>
                        </m:r>
                      </m:e>
                      <m:sup>
                        <m:r>
                          <a:rPr lang="en-US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cap="none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 cap="none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cap="none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𝑑𝑗</m:t>
                        </m:r>
                      </m:e>
                      <m:sup>
                        <m:r>
                          <a:rPr lang="en-US" i="1" cap="none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cap="none" dirty="0">
                    <a:solidFill>
                      <a:prstClr val="black"/>
                    </a:solidFill>
                  </a:rPr>
                  <a:t>&lt;0.   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cap="none" dirty="0">
                    <a:solidFill>
                      <a:prstClr val="black"/>
                    </a:solidFill>
                  </a:rPr>
                  <a:t>=min(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cap="none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 cap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cap="none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cap="none" dirty="0">
                  <a:solidFill>
                    <a:prstClr val="black"/>
                  </a:solidFill>
                </a:endParaRPr>
              </a:p>
              <a:p>
                <a:pPr lvl="0">
                  <a:lnSpc>
                    <a:spcPct val="90000"/>
                  </a:lnSpc>
                  <a:buClrTx/>
                </a:pPr>
                <a:endParaRPr lang="en-US" cap="none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2367092"/>
                <a:ext cx="10363826" cy="3424107"/>
              </a:xfrm>
              <a:blipFill>
                <a:blip r:embed="rId2"/>
                <a:stretch>
                  <a:fillRect l="-529" t="-1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69" y="3832381"/>
            <a:ext cx="4343776" cy="27396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722817" y="3832382"/>
                <a:ext cx="4911811" cy="27396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/>
                      <m:sub/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/>
                      <m:sub/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/>
                      <m:sub/>
                    </m:sSub>
                  </m:oMath>
                </a14:m>
                <a:r>
                  <a:rPr lang="en-US" dirty="0"/>
                  <a:t>dddhdcbhdcdjdiqwsioqsncbjeujeduedebffjvhbkecjcnenckew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817" y="3832382"/>
                <a:ext cx="4911811" cy="27396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Isosceles Triangle 19"/>
              <p:cNvSpPr/>
              <p:nvPr/>
            </p:nvSpPr>
            <p:spPr>
              <a:xfrm>
                <a:off x="6722077" y="4102440"/>
                <a:ext cx="2296906" cy="1791733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/>
                        <m:sub/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/>
                        <m:sub/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Isosceles Tri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077" y="4102440"/>
                <a:ext cx="2296906" cy="1791733"/>
              </a:xfrm>
              <a:prstGeom prst="triangl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 flipV="1">
            <a:off x="6722077" y="4096265"/>
            <a:ext cx="6177" cy="2261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H="1" flipV="1">
            <a:off x="9018983" y="4096265"/>
            <a:ext cx="7629" cy="2261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472959" y="4661659"/>
                <a:ext cx="270523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959" y="4661659"/>
                <a:ext cx="270523" cy="299313"/>
              </a:xfrm>
              <a:prstGeom prst="rect">
                <a:avLst/>
              </a:prstGeom>
              <a:blipFill>
                <a:blip r:embed="rId6"/>
                <a:stretch>
                  <a:fillRect l="-20455" r="-13636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67210" y="4661659"/>
                <a:ext cx="2718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210" y="4661659"/>
                <a:ext cx="271806" cy="276999"/>
              </a:xfrm>
              <a:prstGeom prst="rect">
                <a:avLst/>
              </a:prstGeom>
              <a:blipFill>
                <a:blip r:embed="rId7"/>
                <a:stretch>
                  <a:fillRect l="-20455" r="-6818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730143" y="5935875"/>
                <a:ext cx="34073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143" y="5935875"/>
                <a:ext cx="340734" cy="299313"/>
              </a:xfrm>
              <a:prstGeom prst="rect">
                <a:avLst/>
              </a:prstGeom>
              <a:blipFill>
                <a:blip r:embed="rId8"/>
                <a:stretch>
                  <a:fillRect l="-14286" r="-8929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>
            <a:cxnSpLocks/>
          </p:cNvCxnSpPr>
          <p:nvPr/>
        </p:nvCxnSpPr>
        <p:spPr>
          <a:xfrm>
            <a:off x="7870530" y="4096265"/>
            <a:ext cx="0" cy="1791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459748" y="4960972"/>
                <a:ext cx="350352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748" y="4960972"/>
                <a:ext cx="350352" cy="299313"/>
              </a:xfrm>
              <a:prstGeom prst="rect">
                <a:avLst/>
              </a:prstGeom>
              <a:blipFill>
                <a:blip r:embed="rId9"/>
                <a:stretch>
                  <a:fillRect l="-15789" r="-10526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7606261" y="3773595"/>
            <a:ext cx="588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(x,y)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04069" y="5715000"/>
            <a:ext cx="87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(x1,y1)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9026612" y="5685828"/>
            <a:ext cx="96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(x2,y2)</a:t>
            </a:r>
          </a:p>
        </p:txBody>
      </p:sp>
    </p:spTree>
    <p:extLst>
      <p:ext uri="{BB962C8B-B14F-4D97-AF65-F5344CB8AC3E}">
        <p14:creationId xmlns:p14="http://schemas.microsoft.com/office/powerpoint/2010/main" val="3020819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polynomial definition in each of the six planes for kin48_1, which is used to define the R_function.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08869" y="2366963"/>
            <a:ext cx="6048633" cy="4191283"/>
          </a:xfrm>
        </p:spPr>
      </p:pic>
    </p:spTree>
    <p:extLst>
      <p:ext uri="{BB962C8B-B14F-4D97-AF65-F5344CB8AC3E}">
        <p14:creationId xmlns:p14="http://schemas.microsoft.com/office/powerpoint/2010/main" val="3885989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HRS acceptance changed because Q1 was detuned.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385752" y="2214695"/>
            <a:ext cx="5504934" cy="4319330"/>
          </a:xfrm>
        </p:spPr>
      </p:pic>
    </p:spTree>
    <p:extLst>
      <p:ext uri="{BB962C8B-B14F-4D97-AF65-F5344CB8AC3E}">
        <p14:creationId xmlns:p14="http://schemas.microsoft.com/office/powerpoint/2010/main" val="2183585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016" r="3205" b="-4"/>
          <a:stretch/>
        </p:blipFill>
        <p:spPr>
          <a:xfrm>
            <a:off x="6096000" y="2505456"/>
            <a:ext cx="2509245" cy="3156522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Content Placeholder 6"/>
          <p:cNvPicPr>
            <a:picLocks noChangeAspect="1"/>
          </p:cNvPicPr>
          <p:nvPr/>
        </p:nvPicPr>
        <p:blipFill rotWithShape="1">
          <a:blip r:embed="rId3"/>
          <a:srcRect l="341" r="1515" b="-4"/>
          <a:stretch/>
        </p:blipFill>
        <p:spPr>
          <a:xfrm>
            <a:off x="8768970" y="2505456"/>
            <a:ext cx="2509245" cy="3156522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n-US" dirty="0"/>
              <a:t>Calculated R_function for Generated data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752652" cy="3424107"/>
          </a:xfrm>
        </p:spPr>
        <p:txBody>
          <a:bodyPr>
            <a:normAutofit/>
          </a:bodyPr>
          <a:lstStyle/>
          <a:p>
            <a:pPr algn="just"/>
            <a:r>
              <a:rPr lang="en-US" sz="1800" dirty="0"/>
              <a:t>The left plot shows R_2d for the  generated data in each of the six planes.</a:t>
            </a:r>
          </a:p>
          <a:p>
            <a:pPr algn="just"/>
            <a:r>
              <a:rPr lang="en-US" dirty="0"/>
              <a:t>The right plot shows the minimum r for generated data in between all of the six planes.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2459" y="2100649"/>
            <a:ext cx="64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R&gt;0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24768" y="2100649"/>
            <a:ext cx="69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R_2D</a:t>
            </a:r>
          </a:p>
        </p:txBody>
      </p:sp>
    </p:spTree>
    <p:extLst>
      <p:ext uri="{BB962C8B-B14F-4D97-AF65-F5344CB8AC3E}">
        <p14:creationId xmlns:p14="http://schemas.microsoft.com/office/powerpoint/2010/main" val="123613000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428</TotalTime>
  <Words>608</Words>
  <Application>Microsoft Office PowerPoint</Application>
  <PresentationFormat>Widescreen</PresentationFormat>
  <Paragraphs>76</Paragraphs>
  <Slides>12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Tw Cen MT</vt:lpstr>
      <vt:lpstr>Droplet</vt:lpstr>
      <vt:lpstr>HRS Acceptance analysis with R_function for DVCS3. </vt:lpstr>
      <vt:lpstr>outline</vt:lpstr>
      <vt:lpstr>L-HRS Acceptance</vt:lpstr>
      <vt:lpstr>Why do we need to study the HRS acceptance for dvcs3 ?</vt:lpstr>
      <vt:lpstr>   R_function was used to study the acceptance    </vt:lpstr>
      <vt:lpstr>General R_function  Definition for one segment of the polygon</vt:lpstr>
      <vt:lpstr>Example of polynomial definition in each of the six planes for kin48_1, which is used to define the R_function.</vt:lpstr>
      <vt:lpstr> HRS acceptance changed because Q1 was detuned.</vt:lpstr>
      <vt:lpstr>Calculated R_function for Generated data</vt:lpstr>
      <vt:lpstr>Calculated R_function for  data</vt:lpstr>
      <vt:lpstr>R_function for the data</vt:lpstr>
      <vt:lpstr>Future plans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HRS Acceptance analysis with R_function for DVCS3.</dc:title>
  <dc:creator>rebin muhammad</dc:creator>
  <cp:lastModifiedBy>rebin muhammad</cp:lastModifiedBy>
  <cp:revision>105</cp:revision>
  <dcterms:created xsi:type="dcterms:W3CDTF">2017-01-14T00:44:15Z</dcterms:created>
  <dcterms:modified xsi:type="dcterms:W3CDTF">2017-01-16T19:46:22Z</dcterms:modified>
</cp:coreProperties>
</file>