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  <p:sldMasterId id="2147484033" r:id="rId2"/>
    <p:sldMasterId id="2147484060" r:id="rId3"/>
    <p:sldMasterId id="2147484048" r:id="rId4"/>
    <p:sldMasterId id="2147484087" r:id="rId5"/>
    <p:sldMasterId id="2147484089" r:id="rId6"/>
    <p:sldMasterId id="2147484093" r:id="rId7"/>
    <p:sldMasterId id="2147484173" r:id="rId8"/>
    <p:sldMasterId id="2147484189" r:id="rId9"/>
  </p:sldMasterIdLst>
  <p:notesMasterIdLst>
    <p:notesMasterId r:id="rId38"/>
  </p:notesMasterIdLst>
  <p:handoutMasterIdLst>
    <p:handoutMasterId r:id="rId39"/>
  </p:handoutMasterIdLst>
  <p:sldIdLst>
    <p:sldId id="563" r:id="rId10"/>
    <p:sldId id="669" r:id="rId11"/>
    <p:sldId id="641" r:id="rId12"/>
    <p:sldId id="628" r:id="rId13"/>
    <p:sldId id="629" r:id="rId14"/>
    <p:sldId id="686" r:id="rId15"/>
    <p:sldId id="630" r:id="rId16"/>
    <p:sldId id="679" r:id="rId17"/>
    <p:sldId id="631" r:id="rId18"/>
    <p:sldId id="680" r:id="rId19"/>
    <p:sldId id="681" r:id="rId20"/>
    <p:sldId id="639" r:id="rId21"/>
    <p:sldId id="668" r:id="rId22"/>
    <p:sldId id="678" r:id="rId23"/>
    <p:sldId id="687" r:id="rId24"/>
    <p:sldId id="683" r:id="rId25"/>
    <p:sldId id="684" r:id="rId26"/>
    <p:sldId id="685" r:id="rId27"/>
    <p:sldId id="698" r:id="rId28"/>
    <p:sldId id="688" r:id="rId29"/>
    <p:sldId id="702" r:id="rId30"/>
    <p:sldId id="701" r:id="rId31"/>
    <p:sldId id="692" r:id="rId32"/>
    <p:sldId id="693" r:id="rId33"/>
    <p:sldId id="700" r:id="rId34"/>
    <p:sldId id="699" r:id="rId35"/>
    <p:sldId id="691" r:id="rId36"/>
    <p:sldId id="659" r:id="rId3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FF33"/>
    <a:srgbClr val="FFC57F"/>
    <a:srgbClr val="000026"/>
    <a:srgbClr val="99FFCC"/>
    <a:srgbClr val="FF0000"/>
    <a:srgbClr val="FFFF99"/>
    <a:srgbClr val="FFFF00"/>
    <a:srgbClr val="FF3300"/>
    <a:srgbClr val="007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4" autoAdjust="0"/>
    <p:restoredTop sz="98451" autoAdjust="0"/>
  </p:normalViewPr>
  <p:slideViewPr>
    <p:cSldViewPr>
      <p:cViewPr>
        <p:scale>
          <a:sx n="150" d="100"/>
          <a:sy n="150" d="100"/>
        </p:scale>
        <p:origin x="-416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974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1" Type="http://schemas.openxmlformats.org/officeDocument/2006/relationships/image" Target="../media/image11.emf"/><Relationship Id="rId2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wmf"/><Relationship Id="rId5" Type="http://schemas.openxmlformats.org/officeDocument/2006/relationships/image" Target="../media/image38.wmf"/><Relationship Id="rId6" Type="http://schemas.openxmlformats.org/officeDocument/2006/relationships/image" Target="../media/image39.emf"/><Relationship Id="rId7" Type="http://schemas.openxmlformats.org/officeDocument/2006/relationships/image" Target="../media/image40.wmf"/><Relationship Id="rId8" Type="http://schemas.openxmlformats.org/officeDocument/2006/relationships/image" Target="../media/image41.e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wmf"/><Relationship Id="rId3" Type="http://schemas.openxmlformats.org/officeDocument/2006/relationships/image" Target="../media/image5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wmf"/><Relationship Id="rId5" Type="http://schemas.openxmlformats.org/officeDocument/2006/relationships/image" Target="../media/image63.emf"/><Relationship Id="rId1" Type="http://schemas.openxmlformats.org/officeDocument/2006/relationships/image" Target="NULL"/><Relationship Id="rId2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 altLang="ja-JP"/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600FDCA2-99C1-4655-B8D8-729B08BCB21F}" type="datetime1">
              <a:rPr lang="en-US" altLang="ja-JP" smtClean="0"/>
              <a:pPr/>
              <a:t>4/4/17</a:t>
            </a:fld>
            <a:endParaRPr lang="en-US" altLang="ja-JP"/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r>
              <a:rPr lang="en-US" altLang="ja-JP" smtClean="0"/>
              <a:t>UK</a:t>
            </a:r>
            <a:endParaRPr lang="en-US" altLang="ja-JP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52563E28-05B7-496B-8D56-657D5E1C494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558843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 altLang="ja-JP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F8F51B78-4F64-44B1-B462-6B1CCB41C14F}" type="datetime1">
              <a:rPr lang="en-US" altLang="ja-JP" smtClean="0"/>
              <a:pPr/>
              <a:t>4/4/17</a:t>
            </a:fld>
            <a:endParaRPr lang="en-US" altLang="ja-JP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r>
              <a:rPr lang="en-US" altLang="ja-JP" smtClean="0"/>
              <a:t>UK</a:t>
            </a:r>
            <a:endParaRPr lang="en-US" altLang="ja-JP"/>
          </a:p>
        </p:txBody>
      </p:sp>
      <p:sp>
        <p:nvSpPr>
          <p:cNvPr id="424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5CE9BDCB-5CAA-49EC-9E4A-6583A6516652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410874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454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EB8C68-0D85-482E-A43E-78CB174C856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9E43A-D100-44A4-8BAE-50AE779C801B}" type="datetime1">
              <a:rPr lang="en-US" smtClean="0"/>
              <a:pPr/>
              <a:t>4/4/17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6DBDE-D019-4FE3-86C6-3283B9CCDD04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22F81-C8C0-4C11-B8B7-9D3B5F2BD9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86F5B-B8A6-479D-AB43-5B65B353E470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1804B-8357-458B-BFE6-49FC6C65F9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95213-CC8E-4662-990F-1A564496E9D1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1869A-5E26-47E9-9EE2-B6BA678C6E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B0CD9-BB07-4280-A79C-F9F7299E4366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6572A-0CB9-497C-A5A2-16DAB738C2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9C413-F6A2-4CC4-8362-450A19A4C004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7060-5156-42CB-93FF-72B0C59E89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FD118-ECC6-4EAB-B69F-CB295D7D4D54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B5C57-957D-4666-8642-8BE7B569DA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F6322-1C8E-4316-AFCA-B0AFA5A33252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9453797E-974D-4B97-B85E-6DB30011D6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9EEC7-5D6F-4D62-A4AF-888BC3881401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6173-97B9-464A-8ACA-8C4CE7DF7F24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D502-D433-4589-AD01-4DE2128C6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F69B2-9B06-4829-8A8A-B946B1B9F2C8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50892-04E6-43C4-BCC6-53A3227E1C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5E7E3-3389-4993-85B3-126B1F0581EF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86800" y="6299200"/>
            <a:ext cx="4572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                       page </a:t>
            </a:r>
            <a:fld id="{42081ECF-4805-4BF6-BE4C-655E862E56C5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altLang="zh-TW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DB73F-8CD1-4FCC-AEC6-6FB6E0362E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4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172200"/>
            <a:ext cx="21336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8B6DEA-DF80-4640-BC64-F676D6C6B99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6234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5BA97-F32A-4344-8142-1DA576E84D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11A59-9A59-4680-B833-A091E7961B1A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C76C2-61C4-4B0A-902D-2E6432BCA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10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11A59-9A59-4680-B833-A091E7961B1A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C76C2-61C4-4B0A-902D-2E6432BCA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454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EB8C68-0D85-482E-A43E-78CB174C85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9E43A-D100-44A4-8BAE-50AE779C801B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F6322-1C8E-4316-AFCA-B0AFA5A33252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9453797E-974D-4B97-B85E-6DB30011D6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9EEC7-5D6F-4D62-A4AF-888BC3881401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DA5DE-53AF-4618-9DF8-A60DBF9ADD3C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AF442-F5F7-4492-99FA-0D194BBF8F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6173-97B9-464A-8ACA-8C4CE7DF7F24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D502-D433-4589-AD01-4DE2128C6A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F69B2-9B06-4829-8A8A-B946B1B9F2C8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50892-04E6-43C4-BCC6-53A3227E1C6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11A59-9A59-4680-B833-A091E7961B1A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C76C2-61C4-4B0A-902D-2E6432BCAC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DA5DE-53AF-4618-9DF8-A60DBF9ADD3C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AF442-F5F7-4492-99FA-0D194BBF8F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A0D87-7534-4E22-83F7-9ED57CF6CDA7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CA027F-4B8D-46FB-B668-A7B995256FA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AA952-1280-40E7-B9FE-29D6EB66033A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BE38B-802F-4EE3-B14C-F5DD55FD0D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6DBDE-D019-4FE3-86C6-3283B9CCDD04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22F81-C8C0-4C11-B8B7-9D3B5F2BD9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86F5B-B8A6-479D-AB43-5B65B353E470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1804B-8357-458B-BFE6-49FC6C65F9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95213-CC8E-4662-990F-1A564496E9D1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1869A-5E26-47E9-9EE2-B6BA678C6EC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B0CD9-BB07-4280-A79C-F9F7299E4366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6572A-0CB9-497C-A5A2-16DAB738C27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A0D87-7534-4E22-83F7-9ED57CF6CDA7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CA027F-4B8D-46FB-B668-A7B995256F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9C413-F6A2-4CC4-8362-450A19A4C004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7060-5156-42CB-93FF-72B0C59E89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FD118-ECC6-4EAB-B69F-CB295D7D4D54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B5C57-957D-4666-8642-8BE7B569DA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42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78442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09A62A-7FBE-473B-80C2-96009B78EBEC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TW" dirty="0" smtClean="0">
                <a:solidFill>
                  <a:srgbClr val="FFFFFF"/>
                </a:solidFill>
              </a:rPr>
              <a:t> </a:t>
            </a:r>
            <a:fld id="{DE0E6A09-9520-40B9-8127-9A75E1F2DC9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B1C8B-7D1D-4FC5-A5D5-BA245E03E0D1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9564A-296C-46A1-BEED-8AFC21D8575F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D5D0819E-1100-4753-8580-8C66EFE14311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A1270-5439-45ED-BACA-7E4B622F2554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2A09DD17-1D34-41E0-A5AE-11940925C8D5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F16B7-3560-4151-B599-A6ACF39D3022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C43D4750-18BA-46D5-8F24-CC8FA761F34F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D11B5-C8FA-4104-8077-269B7B23A6E1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00800" y="6096000"/>
            <a:ext cx="2514600" cy="533400"/>
          </a:xfrm>
          <a:ln/>
        </p:spPr>
        <p:txBody>
          <a:bodyPr/>
          <a:lstStyle>
            <a:lvl1pPr>
              <a:defRPr/>
            </a:lvl1pPr>
          </a:lstStyle>
          <a:p>
            <a:endParaRPr lang="en-US" dirty="0" smtClean="0"/>
          </a:p>
          <a:p>
            <a:r>
              <a:rPr lang="en-US" altLang="zh-TW" dirty="0" smtClean="0"/>
              <a:t>                                                   #</a:t>
            </a:r>
            <a:endParaRPr lang="en-US" altLang="zh-TW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5E7E3-3389-4993-85B3-126B1F0581EF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172200"/>
            <a:ext cx="2514600" cy="5334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</a:t>
            </a:r>
            <a:endParaRPr lang="en-US" dirty="0"/>
          </a:p>
          <a:p>
            <a:endParaRPr lang="en-US" altLang="zh-TW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EC0CB-AA2A-49F5-B1AD-6D504A3BA7BF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F286D538-F070-442C-8870-92EC31855D54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AA952-1280-40E7-B9FE-29D6EB66033A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BE38B-802F-4EE3-B14C-F5DD55FD0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A7865-5666-4049-8BC1-BDCF434B10C1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65B5AD78-21B6-42C9-916E-62852F9F423E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158E2-7CE2-44DC-B2E0-1011195F96F0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82C4ABA6-FB50-4500-A2CA-D5C469EDCF15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776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776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AE05F-316C-48A7-A42E-C23E2538DB53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7554B51B-196E-4949-A920-867E83EF591F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655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09205-4A11-48B6-AFB2-5C52FDBA35CE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DWF 2007,  page </a:t>
            </a:r>
            <a:fld id="{50CEA16A-C6DE-4F2E-98B9-F269BC922253}" type="slidenum">
              <a:rPr lang="en-US"/>
              <a:pPr/>
              <a:t>‹#›</a:t>
            </a:fld>
            <a:endParaRPr lang="en-US"/>
          </a:p>
          <a:p>
            <a:endParaRPr lang="en-US" altLang="zh-TW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9C413-F6A2-4CC4-8362-450A19A4C004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7060-5156-42CB-93FF-72B0C59E89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theme" Target="../theme/theme5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theme" Target="../theme/theme9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1D36173-97B9-464A-8ACA-8C4CE7DF7F24}" type="datetime1">
              <a:rPr lang="en-US" smtClean="0"/>
              <a:pPr/>
              <a:t>4/4/17</a:t>
            </a:fld>
            <a:endParaRPr lang="en-US"/>
          </a:p>
        </p:txBody>
      </p:sp>
      <p:sp>
        <p:nvSpPr>
          <p:cNvPr id="74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UK</a:t>
            </a:r>
            <a:endParaRPr lang="en-US"/>
          </a:p>
        </p:txBody>
      </p:sp>
      <p:sp>
        <p:nvSpPr>
          <p:cNvPr id="74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3C0D502-D433-4589-AD01-4DE2128C6A0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44455" name="Rectangle 7"/>
          <p:cNvSpPr>
            <a:spLocks noChangeArrowheads="1"/>
          </p:cNvSpPr>
          <p:nvPr/>
        </p:nvSpPr>
        <p:spPr bwMode="auto">
          <a:xfrm>
            <a:off x="7620000" y="6632575"/>
            <a:ext cx="1524000" cy="22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</a:pPr>
            <a:r>
              <a:rPr lang="en-US" sz="1000" dirty="0" smtClean="0">
                <a:solidFill>
                  <a:srgbClr val="FFFF66"/>
                </a:solidFill>
              </a:rPr>
              <a:t>  </a:t>
            </a:r>
            <a:endParaRPr lang="en-US" sz="1000" dirty="0">
              <a:solidFill>
                <a:srgbClr val="FFFF66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7" r:id="rId1"/>
    <p:sldLayoutId id="2147483938" r:id="rId2"/>
    <p:sldLayoutId id="2147483940" r:id="rId3"/>
    <p:sldLayoutId id="2147484032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54175-E57D-4D7F-8DC5-C420FDDF7F07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AF6CB-80D1-4A55-8E3D-410DB43DBC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595ED-105E-48D6-980A-B9F0729DD35A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0FF6E-BB52-4821-9808-D38EA79C0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5F922-C94A-473B-B561-64CB53190BB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71B73-03E0-4B9A-B17D-A90D9942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"/>
            <a:ext cx="9144000" cy="6856413"/>
            <a:chOff x="0" y="0"/>
            <a:chExt cx="5760" cy="4319"/>
          </a:xfrm>
        </p:grpSpPr>
        <p:sp>
          <p:nvSpPr>
            <p:cNvPr id="78336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6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6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6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6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6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6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7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8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39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8340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8340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8340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7834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78340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defRPr>
            </a:lvl1pPr>
          </a:lstStyle>
          <a:p>
            <a:fld id="{266D8674-C31B-4600-90C6-04B11A69DE8B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8340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defRPr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83407" name="Text Box 47"/>
          <p:cNvSpPr txBox="1">
            <a:spLocks noChangeArrowheads="1"/>
          </p:cNvSpPr>
          <p:nvPr userDrawn="1"/>
        </p:nvSpPr>
        <p:spPr bwMode="auto">
          <a:xfrm>
            <a:off x="6705600" y="6545263"/>
            <a:ext cx="2057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8" r:id="rId1"/>
    <p:sldLayoutId id="2147484172" r:id="rId2"/>
    <p:sldLayoutId id="2147484203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>
                <a:gamma/>
                <a:shade val="46275"/>
                <a:invGamma/>
              </a:srgbClr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3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3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1722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2E768EB-FCF8-4002-8A13-97528C10112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0" r:id="rId1"/>
    <p:sldLayoutId id="2147484171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54175-E57D-4D7F-8DC5-C420FDDF7F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AF6CB-80D1-4A55-8E3D-410DB43DB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1D36173-97B9-464A-8ACA-8C4CE7DF7F24}" type="datetime1">
              <a:rPr lang="en-US" smtClean="0">
                <a:solidFill>
                  <a:srgbClr val="FFFFFF"/>
                </a:solidFill>
              </a:rPr>
              <a:pPr/>
              <a:t>4/4/17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4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4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3C0D502-D433-4589-AD01-4DE2128C6A0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44455" name="Rectangle 7"/>
          <p:cNvSpPr>
            <a:spLocks noChangeArrowheads="1"/>
          </p:cNvSpPr>
          <p:nvPr/>
        </p:nvSpPr>
        <p:spPr bwMode="auto">
          <a:xfrm>
            <a:off x="7620000" y="6632575"/>
            <a:ext cx="1524000" cy="22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</a:pPr>
            <a:r>
              <a:rPr lang="en-US" sz="1000" dirty="0" smtClean="0">
                <a:solidFill>
                  <a:srgbClr val="FFFF66"/>
                </a:solidFill>
              </a:rPr>
              <a:t>  </a:t>
            </a:r>
            <a:endParaRPr lang="en-US" sz="1000" dirty="0">
              <a:solidFill>
                <a:srgbClr val="FFFF66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  <p:sldLayoutId id="2147484187" r:id="rId14"/>
    <p:sldLayoutId id="2147484188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40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7834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78340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defRPr>
            </a:lvl1pPr>
          </a:lstStyle>
          <a:p>
            <a:fld id="{266D8674-C31B-4600-90C6-04B11A69DE8B}" type="datetime1">
              <a:rPr lang="en-US" altLang="zh-TW" smtClean="0">
                <a:solidFill>
                  <a:srgbClr val="FFFFFF"/>
                </a:solidFill>
              </a:rPr>
              <a:pPr/>
              <a:t>4/4/17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8340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defRPr>
            </a:lvl1pPr>
          </a:lstStyle>
          <a:p>
            <a:r>
              <a:rPr lang="en-US" altLang="zh-TW" smtClean="0">
                <a:solidFill>
                  <a:srgbClr val="FFFFFF"/>
                </a:solidFill>
              </a:rPr>
              <a:t>UK</a:t>
            </a: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8340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3246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30000"/>
              </a:spcBef>
              <a:defRPr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defRPr>
            </a:lvl1pPr>
          </a:lstStyle>
          <a:p>
            <a:endParaRPr lang="en-US" dirty="0" smtClean="0"/>
          </a:p>
          <a:p>
            <a:endParaRPr lang="en-US" altLang="zh-TW" dirty="0"/>
          </a:p>
        </p:txBody>
      </p:sp>
      <p:sp>
        <p:nvSpPr>
          <p:cNvPr id="783407" name="Text Box 47"/>
          <p:cNvSpPr txBox="1">
            <a:spLocks noChangeArrowheads="1"/>
          </p:cNvSpPr>
          <p:nvPr userDrawn="1"/>
        </p:nvSpPr>
        <p:spPr bwMode="auto">
          <a:xfrm>
            <a:off x="6705600" y="6545263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emf"/><Relationship Id="rId7" Type="http://schemas.openxmlformats.org/officeDocument/2006/relationships/image" Target="../media/image7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1.emf"/><Relationship Id="rId5" Type="http://schemas.openxmlformats.org/officeDocument/2006/relationships/image" Target="../media/image33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7.bin"/><Relationship Id="rId20" Type="http://schemas.openxmlformats.org/officeDocument/2006/relationships/oleObject" Target="../embeddings/oleObject24.bin"/><Relationship Id="rId21" Type="http://schemas.openxmlformats.org/officeDocument/2006/relationships/image" Target="../media/image41.emf"/><Relationship Id="rId10" Type="http://schemas.openxmlformats.org/officeDocument/2006/relationships/image" Target="../media/image37.wmf"/><Relationship Id="rId11" Type="http://schemas.openxmlformats.org/officeDocument/2006/relationships/oleObject" Target="../embeddings/oleObject18.bin"/><Relationship Id="rId12" Type="http://schemas.openxmlformats.org/officeDocument/2006/relationships/oleObject" Target="../embeddings/oleObject19.bin"/><Relationship Id="rId13" Type="http://schemas.openxmlformats.org/officeDocument/2006/relationships/image" Target="../media/image38.wmf"/><Relationship Id="rId14" Type="http://schemas.openxmlformats.org/officeDocument/2006/relationships/oleObject" Target="../embeddings/oleObject20.bin"/><Relationship Id="rId15" Type="http://schemas.openxmlformats.org/officeDocument/2006/relationships/image" Target="../media/image39.emf"/><Relationship Id="rId16" Type="http://schemas.openxmlformats.org/officeDocument/2006/relationships/oleObject" Target="../embeddings/oleObject21.bin"/><Relationship Id="rId17" Type="http://schemas.openxmlformats.org/officeDocument/2006/relationships/image" Target="../media/image40.wmf"/><Relationship Id="rId18" Type="http://schemas.openxmlformats.org/officeDocument/2006/relationships/oleObject" Target="../embeddings/oleObject22.bin"/><Relationship Id="rId19" Type="http://schemas.openxmlformats.org/officeDocument/2006/relationships/oleObject" Target="../embeddings/oleObject23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8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34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emf"/><Relationship Id="rId12" Type="http://schemas.openxmlformats.org/officeDocument/2006/relationships/oleObject" Target="../embeddings/oleObject29.bin"/><Relationship Id="rId13" Type="http://schemas.openxmlformats.org/officeDocument/2006/relationships/image" Target="../media/image47.emf"/><Relationship Id="rId14" Type="http://schemas.openxmlformats.org/officeDocument/2006/relationships/oleObject" Target="../embeddings/oleObject30.bin"/><Relationship Id="rId15" Type="http://schemas.openxmlformats.org/officeDocument/2006/relationships/image" Target="../media/image4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1.xml"/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26.bin"/><Relationship Id="rId8" Type="http://schemas.openxmlformats.org/officeDocument/2006/relationships/oleObject" Target="../embeddings/oleObject27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2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58.w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5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oleObject" Target="../embeddings/oleObject35.bin"/><Relationship Id="rId5" Type="http://schemas.openxmlformats.org/officeDocument/2006/relationships/image" Target="../media/image60.w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62.wmf"/><Relationship Id="rId10" Type="http://schemas.openxmlformats.org/officeDocument/2006/relationships/oleObject" Target="../embeddings/oleObject38.bin"/><Relationship Id="rId11" Type="http://schemas.openxmlformats.org/officeDocument/2006/relationships/image" Target="../media/image6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6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5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wmf"/><Relationship Id="rId3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62" name="Text Box 6"/>
          <p:cNvSpPr txBox="1">
            <a:spLocks noChangeArrowheads="1"/>
          </p:cNvSpPr>
          <p:nvPr/>
        </p:nvSpPr>
        <p:spPr bwMode="auto">
          <a:xfrm>
            <a:off x="0" y="76200"/>
            <a:ext cx="9296400" cy="1415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solidFill>
                  <a:srgbClr val="FFC000"/>
                </a:solidFill>
                <a:latin typeface="Tahoma" pitchFamily="34" charset="0"/>
              </a:rPr>
              <a:t>Origin of Nucleon Mass in Lattice </a:t>
            </a:r>
            <a:r>
              <a:rPr lang="en-US" sz="3200" dirty="0" smtClean="0">
                <a:solidFill>
                  <a:srgbClr val="FFC000"/>
                </a:solidFill>
                <a:latin typeface="Tahoma" pitchFamily="34" charset="0"/>
              </a:rPr>
              <a:t>QCD</a:t>
            </a:r>
          </a:p>
          <a:p>
            <a:pPr algn="ctr">
              <a:spcBef>
                <a:spcPct val="50000"/>
              </a:spcBef>
            </a:pPr>
            <a:endParaRPr lang="en-US" sz="3600" dirty="0" smtClean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710663" name="Text Box 7"/>
          <p:cNvSpPr txBox="1">
            <a:spLocks noChangeArrowheads="1"/>
          </p:cNvSpPr>
          <p:nvPr/>
        </p:nvSpPr>
        <p:spPr bwMode="auto">
          <a:xfrm>
            <a:off x="990600" y="1524000"/>
            <a:ext cx="6400800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SzPct val="150000"/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Quark and glue components of hadron mass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150000"/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Decomposition of meson masses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150000"/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πN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term, strangeness and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charmness</a:t>
            </a: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150000"/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Decomposition of nucleon mass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150000"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150000"/>
              <a:buFontTx/>
              <a:buChar char="•"/>
            </a:pP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150000"/>
            </a:pP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28600" y="4114800"/>
            <a:ext cx="4191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sz="2400" b="1" dirty="0" smtClean="0">
                <a:solidFill>
                  <a:srgbClr val="FF3300"/>
                </a:solidFill>
                <a:latin typeface="MS Mincho" pitchFamily="49" charset="-128"/>
                <a:ea typeface="MS Mincho" pitchFamily="49" charset="-128"/>
              </a:rPr>
              <a:t>  </a:t>
            </a:r>
            <a:endParaRPr lang="en-US" dirty="0" smtClean="0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710665" name="Text Box 9"/>
          <p:cNvSpPr txBox="1">
            <a:spLocks noChangeArrowheads="1"/>
          </p:cNvSpPr>
          <p:nvPr/>
        </p:nvSpPr>
        <p:spPr bwMode="auto">
          <a:xfrm>
            <a:off x="6172200" y="6400800"/>
            <a:ext cx="2667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ahoma" pitchFamily="34" charset="0"/>
              </a:rPr>
              <a:t>Trento, Apr. 5, 2017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 descr="Final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00600"/>
            <a:ext cx="2590800" cy="185404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54417"/>
              </p:ext>
            </p:extLst>
          </p:nvPr>
        </p:nvGraphicFramePr>
        <p:xfrm>
          <a:off x="609600" y="4267200"/>
          <a:ext cx="311467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580" name="Equation" r:id="rId5" imgW="1384300" imgH="203200" progId="Equation.DSMT4">
                  <p:embed/>
                </p:oleObj>
              </mc:Choice>
              <mc:Fallback>
                <p:oleObj name="Equation" r:id="rId5" imgW="13843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4267200"/>
                        <a:ext cx="311467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Villa_cu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4800"/>
            <a:ext cx="3564817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1387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ρ</a:t>
            </a:r>
            <a:r>
              <a:rPr lang="en-US" sz="3200" dirty="0" smtClean="0">
                <a:solidFill>
                  <a:srgbClr val="FFFF00"/>
                </a:solidFill>
              </a:rPr>
              <a:t> Mass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vector-ligh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5" r="-18115"/>
          <a:stretch>
            <a:fillRect/>
          </a:stretch>
        </p:blipFill>
        <p:spPr>
          <a:xfrm>
            <a:off x="533400" y="1066800"/>
            <a:ext cx="8229600" cy="45307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1752" y="6400800"/>
            <a:ext cx="609600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4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>
                <a:solidFill>
                  <a:srgbClr val="FFFF00"/>
                </a:solidFill>
              </a:rPr>
              <a:t>charmonium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eta-c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5" r="-18115"/>
          <a:stretch>
            <a:fillRect/>
          </a:stretch>
        </p:blipFill>
        <p:spPr>
          <a:xfrm>
            <a:off x="-457200" y="1752600"/>
            <a:ext cx="5791200" cy="3352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542076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j-ps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343400" cy="3317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5410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CFFCC"/>
                </a:solidFill>
              </a:rPr>
              <a:t>η</a:t>
            </a:r>
            <a:r>
              <a:rPr lang="en-US" sz="4000" baseline="-25000" dirty="0" err="1" smtClean="0">
                <a:solidFill>
                  <a:srgbClr val="CCFFCC"/>
                </a:solidFill>
              </a:rPr>
              <a:t>c</a:t>
            </a:r>
            <a:endParaRPr lang="en-US" sz="4000" dirty="0">
              <a:solidFill>
                <a:srgbClr val="CC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562600"/>
            <a:ext cx="91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FFCC"/>
                </a:solidFill>
              </a:rPr>
              <a:t>J/</a:t>
            </a:r>
            <a:r>
              <a:rPr lang="en-US" sz="3200" dirty="0" err="1" smtClean="0">
                <a:solidFill>
                  <a:srgbClr val="CCFFCC"/>
                </a:solidFill>
              </a:rPr>
              <a:t>ψ</a:t>
            </a:r>
            <a:endParaRPr lang="en-US" sz="32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Hyperfine Splitting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D502-D433-4589-AD01-4DE2128C6A0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05000"/>
            <a:ext cx="6400800" cy="448056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2630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52400" y="4267200"/>
            <a:ext cx="3810000" cy="523220"/>
          </a:xfrm>
          <a:prstGeom prst="rect">
            <a:avLst/>
          </a:prstGeom>
          <a:noFill/>
          <a:ln w="28575" algn="ctr">
            <a:solidFill>
              <a:srgbClr val="00C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24^3 </a:t>
            </a:r>
            <a:r>
              <a:rPr lang="en-US" sz="2800" dirty="0"/>
              <a:t>x </a:t>
            </a:r>
            <a:r>
              <a:rPr lang="en-US" sz="2800" dirty="0" smtClean="0"/>
              <a:t>64, </a:t>
            </a:r>
            <a:r>
              <a:rPr lang="en-US" sz="2800" dirty="0"/>
              <a:t>a =</a:t>
            </a:r>
            <a:r>
              <a:rPr lang="en-US" sz="2800" dirty="0" smtClean="0"/>
              <a:t>0.115 </a:t>
            </a:r>
            <a:r>
              <a:rPr lang="en-US" sz="2800" dirty="0"/>
              <a:t>fm </a:t>
            </a:r>
            <a:r>
              <a:rPr lang="en-US" sz="2800" dirty="0" smtClean="0"/>
              <a:t> 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457200" y="3124200"/>
            <a:ext cx="32766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La ~ </a:t>
            </a:r>
            <a:r>
              <a:rPr lang="en-US" sz="2800" dirty="0" smtClean="0"/>
              <a:t>2.8 </a:t>
            </a:r>
            <a:r>
              <a:rPr lang="en-US" sz="2800" dirty="0"/>
              <a:t>fm            m</a:t>
            </a:r>
            <a:r>
              <a:rPr lang="el-GR" sz="2800" b="1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</a:t>
            </a:r>
            <a:r>
              <a:rPr lang="en-US" sz="2800" dirty="0"/>
              <a:t> ~ </a:t>
            </a:r>
            <a:r>
              <a:rPr lang="en-US" sz="2800" dirty="0" smtClean="0"/>
              <a:t>330 </a:t>
            </a:r>
            <a:r>
              <a:rPr lang="en-US" sz="2800" dirty="0" err="1"/>
              <a:t>MeV</a:t>
            </a:r>
            <a:endParaRPr lang="en-US" sz="2800" dirty="0"/>
          </a:p>
        </p:txBody>
      </p:sp>
      <p:sp>
        <p:nvSpPr>
          <p:cNvPr id="801798" name="Rectangle 6"/>
          <p:cNvSpPr>
            <a:spLocks noChangeArrowheads="1"/>
          </p:cNvSpPr>
          <p:nvPr/>
        </p:nvSpPr>
        <p:spPr bwMode="auto">
          <a:xfrm>
            <a:off x="457200" y="1143000"/>
            <a:ext cx="32004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La ~ </a:t>
            </a:r>
            <a:r>
              <a:rPr lang="en-US" sz="2800" dirty="0" smtClean="0"/>
              <a:t>4.5 </a:t>
            </a:r>
            <a:r>
              <a:rPr lang="en-US" sz="2800" dirty="0"/>
              <a:t>fm               m</a:t>
            </a:r>
            <a:r>
              <a:rPr lang="el-GR" sz="2800" b="1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</a:t>
            </a:r>
            <a:r>
              <a:rPr lang="en-US" sz="2800" b="1" baseline="-25000" dirty="0"/>
              <a:t> </a:t>
            </a:r>
            <a:r>
              <a:rPr lang="en-US" sz="2800" dirty="0"/>
              <a:t>~ </a:t>
            </a:r>
            <a:r>
              <a:rPr lang="en-US" sz="2800" dirty="0" smtClean="0"/>
              <a:t>170 </a:t>
            </a:r>
            <a:r>
              <a:rPr lang="en-US" sz="2800" dirty="0"/>
              <a:t>MeV</a:t>
            </a:r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876800" y="6172200"/>
            <a:ext cx="4114800" cy="523220"/>
          </a:xfrm>
          <a:prstGeom prst="rect">
            <a:avLst/>
          </a:prstGeom>
          <a:noFill/>
          <a:ln w="28575" algn="ctr">
            <a:solidFill>
              <a:srgbClr val="00C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/>
              <a:t>64^3 </a:t>
            </a:r>
            <a:r>
              <a:rPr lang="en-US" sz="2800" dirty="0"/>
              <a:t>x </a:t>
            </a:r>
            <a:r>
              <a:rPr lang="en-US" sz="2800" dirty="0" smtClean="0"/>
              <a:t>128, </a:t>
            </a:r>
            <a:r>
              <a:rPr lang="en-US" sz="2800" dirty="0"/>
              <a:t>a =</a:t>
            </a:r>
            <a:r>
              <a:rPr lang="en-US" sz="2800" dirty="0" smtClean="0"/>
              <a:t>0.085 </a:t>
            </a:r>
            <a:r>
              <a:rPr lang="en-US" sz="2800" dirty="0"/>
              <a:t>fm </a:t>
            </a:r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152400" y="2286000"/>
            <a:ext cx="3886200" cy="52322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32^3 x 64, a =</a:t>
            </a:r>
            <a:r>
              <a:rPr lang="en-US" sz="2800" dirty="0" smtClean="0"/>
              <a:t>0.137 </a:t>
            </a:r>
            <a:r>
              <a:rPr lang="en-US" sz="2800" dirty="0"/>
              <a:t>fm </a:t>
            </a:r>
          </a:p>
        </p:txBody>
      </p:sp>
      <p:sp>
        <p:nvSpPr>
          <p:cNvPr id="801803" name="AutoShape 11"/>
          <p:cNvSpPr>
            <a:spLocks noChangeArrowheads="1"/>
          </p:cNvSpPr>
          <p:nvPr/>
        </p:nvSpPr>
        <p:spPr bwMode="auto">
          <a:xfrm>
            <a:off x="4495800" y="1905000"/>
            <a:ext cx="228600" cy="987552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01804" name="AutoShape 12"/>
          <p:cNvSpPr>
            <a:spLocks noChangeArrowheads="1"/>
          </p:cNvSpPr>
          <p:nvPr/>
        </p:nvSpPr>
        <p:spPr bwMode="auto">
          <a:xfrm>
            <a:off x="4419600" y="34290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3300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  <a:scene3d>
              <a:camera prst="orthographicFront">
                <a:rot lat="0" lon="0" rev="21299999"/>
              </a:camera>
              <a:lightRig rig="threePt" dir="t"/>
            </a:scene3d>
          </a:bodyPr>
          <a:lstStyle/>
          <a:p>
            <a:endParaRPr lang="en-US"/>
          </a:p>
        </p:txBody>
      </p:sp>
      <p:sp>
        <p:nvSpPr>
          <p:cNvPr id="27659" name="TextBox 14"/>
          <p:cNvSpPr txBox="1">
            <a:spLocks noChangeArrowheads="1"/>
          </p:cNvSpPr>
          <p:nvPr/>
        </p:nvSpPr>
        <p:spPr bwMode="auto">
          <a:xfrm>
            <a:off x="1143000" y="228600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2+1 flavor DWF configurations (RBC-UKQCD)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5105400"/>
            <a:ext cx="266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/>
              <a:t>La ~ 2.7 fm   m</a:t>
            </a:r>
            <a:r>
              <a:rPr lang="el-GR" sz="2800" b="1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</a:t>
            </a:r>
            <a:r>
              <a:rPr lang="en-US" sz="2800" dirty="0" smtClean="0"/>
              <a:t> ~ 295 MeV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2209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</a:rPr>
              <a:t>O</a:t>
            </a:r>
            <a:r>
              <a:rPr lang="en-US" sz="2400" dirty="0" smtClean="0">
                <a:solidFill>
                  <a:srgbClr val="FFFF00"/>
                </a:solidFill>
              </a:rPr>
              <a:t>(a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) extrapolation)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172200" y="1676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419600" y="54864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3300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  <a:scene3d>
              <a:camera prst="orthographicFront">
                <a:rot lat="0" lon="0" rev="21299999"/>
              </a:camera>
              <a:lightRig rig="threePt" dir="t"/>
            </a:scene3d>
          </a:bodyPr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410200" y="3124200"/>
            <a:ext cx="32766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La ~ </a:t>
            </a:r>
            <a:r>
              <a:rPr lang="en-US" sz="2800" dirty="0" smtClean="0"/>
              <a:t>5.5 </a:t>
            </a:r>
            <a:r>
              <a:rPr lang="en-US" sz="2800" dirty="0"/>
              <a:t>fm            m</a:t>
            </a:r>
            <a:r>
              <a:rPr lang="el-GR" sz="2800" b="1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</a:t>
            </a:r>
            <a:r>
              <a:rPr lang="en-US" sz="2800" dirty="0"/>
              <a:t> ~ </a:t>
            </a:r>
            <a:r>
              <a:rPr lang="en-US" sz="2800" dirty="0" smtClean="0"/>
              <a:t>140 </a:t>
            </a:r>
            <a:r>
              <a:rPr lang="en-US" sz="2800" dirty="0"/>
              <a:t>MeV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876800" y="4267200"/>
            <a:ext cx="4038600" cy="523220"/>
          </a:xfrm>
          <a:prstGeom prst="rect">
            <a:avLst/>
          </a:prstGeom>
          <a:noFill/>
          <a:ln w="28575" algn="ctr">
            <a:solidFill>
              <a:srgbClr val="00C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48^3 </a:t>
            </a:r>
            <a:r>
              <a:rPr lang="en-US" sz="2800" dirty="0"/>
              <a:t>x </a:t>
            </a:r>
            <a:r>
              <a:rPr lang="en-US" sz="2800" dirty="0" smtClean="0"/>
              <a:t>96, </a:t>
            </a:r>
            <a:r>
              <a:rPr lang="en-US" sz="2800" dirty="0"/>
              <a:t>a =</a:t>
            </a:r>
            <a:r>
              <a:rPr lang="en-US" sz="2800" dirty="0" smtClean="0"/>
              <a:t>0.115 </a:t>
            </a:r>
            <a:r>
              <a:rPr lang="en-US" sz="2800" dirty="0"/>
              <a:t>fm </a:t>
            </a:r>
            <a:r>
              <a:rPr lang="en-US" sz="2800" dirty="0" smtClean="0"/>
              <a:t> 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5410200" y="5105400"/>
            <a:ext cx="266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/>
              <a:t>La ~ 5.5 fm   m</a:t>
            </a:r>
            <a:r>
              <a:rPr lang="el-GR" sz="2800" b="1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</a:t>
            </a:r>
            <a:r>
              <a:rPr lang="en-US" sz="2800" dirty="0" smtClean="0"/>
              <a:t> ~ 140 MeV</a:t>
            </a:r>
            <a:endParaRPr lang="en-US" sz="2800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228600" y="6172200"/>
            <a:ext cx="3886200" cy="523220"/>
          </a:xfrm>
          <a:prstGeom prst="rect">
            <a:avLst/>
          </a:prstGeom>
          <a:noFill/>
          <a:ln w="28575" algn="ctr">
            <a:solidFill>
              <a:srgbClr val="00C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32^3 </a:t>
            </a:r>
            <a:r>
              <a:rPr lang="en-US" sz="2800" dirty="0"/>
              <a:t>x </a:t>
            </a:r>
            <a:r>
              <a:rPr lang="en-US" sz="2800" dirty="0" smtClean="0"/>
              <a:t>64, </a:t>
            </a:r>
            <a:r>
              <a:rPr lang="en-US" sz="2800" dirty="0"/>
              <a:t>a =</a:t>
            </a:r>
            <a:r>
              <a:rPr lang="en-US" sz="2800" dirty="0" smtClean="0"/>
              <a:t>0.085 </a:t>
            </a:r>
            <a:r>
              <a:rPr lang="en-US" sz="2800" dirty="0"/>
              <a:t>fm </a:t>
            </a:r>
          </a:p>
        </p:txBody>
      </p:sp>
    </p:spTree>
    <p:extLst>
      <p:ext uri="{BB962C8B-B14F-4D97-AF65-F5344CB8AC3E}">
        <p14:creationId xmlns:p14="http://schemas.microsoft.com/office/powerpoint/2010/main" val="127468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0387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Nucleon Mass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477000"/>
            <a:ext cx="514204" cy="3810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186992"/>
              </p:ext>
            </p:extLst>
          </p:nvPr>
        </p:nvGraphicFramePr>
        <p:xfrm>
          <a:off x="838200" y="4942929"/>
          <a:ext cx="7500196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055" name="Equation" r:id="rId3" imgW="5384800" imgH="1485900" progId="Equation.DSMT4">
                  <p:embed/>
                </p:oleObj>
              </mc:Choice>
              <mc:Fallback>
                <p:oleObj name="Equation" r:id="rId3" imgW="5384800" imgH="148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4942929"/>
                        <a:ext cx="7500196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proton_mas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37238"/>
            <a:ext cx="5638800" cy="3682213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615293"/>
              </p:ext>
            </p:extLst>
          </p:nvPr>
        </p:nvGraphicFramePr>
        <p:xfrm>
          <a:off x="4648200" y="6477000"/>
          <a:ext cx="3162301" cy="278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056" name="Equation" r:id="rId6" imgW="2311400" imgH="203200" progId="Equation.DSMT4">
                  <p:embed/>
                </p:oleObj>
              </mc:Choice>
              <mc:Fallback>
                <p:oleObj name="Equation" r:id="rId6" imgW="2311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8200" y="6477000"/>
                        <a:ext cx="3162301" cy="278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31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9144000" cy="144780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Hadron Structure with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Quarks and Glue</a:t>
            </a:r>
            <a:r>
              <a:rPr lang="en-US" sz="4000" dirty="0" smtClean="0"/>
              <a:t> 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1219200"/>
            <a:ext cx="8534400" cy="5562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Quark and Glue Momentum and Angular Momentum in the Nucleon</a:t>
            </a:r>
          </a:p>
          <a:p>
            <a:pPr eaLnBrk="1" hangingPunct="1"/>
            <a:endParaRPr lang="en-US" sz="2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33400" y="3962400"/>
            <a:ext cx="3927475" cy="2590801"/>
            <a:chOff x="0" y="4038600"/>
            <a:chExt cx="3927475" cy="2590801"/>
          </a:xfrm>
        </p:grpSpPr>
        <p:sp>
          <p:nvSpPr>
            <p:cNvPr id="11300" name="AutoShape 6"/>
            <p:cNvSpPr>
              <a:spLocks noChangeArrowheads="1"/>
            </p:cNvSpPr>
            <p:nvPr/>
          </p:nvSpPr>
          <p:spPr bwMode="auto">
            <a:xfrm>
              <a:off x="0" y="5210175"/>
              <a:ext cx="354013" cy="835025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1273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342885"/>
                </p:ext>
              </p:extLst>
            </p:nvPr>
          </p:nvGraphicFramePr>
          <p:xfrm>
            <a:off x="58738" y="6142038"/>
            <a:ext cx="260350" cy="487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46" name="Equation" r:id="rId3" imgW="152280" imgH="241200" progId="Equation.3">
                    <p:embed/>
                  </p:oleObj>
                </mc:Choice>
                <mc:Fallback>
                  <p:oleObj name="Equation" r:id="rId3" imgW="1522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38" y="6142038"/>
                          <a:ext cx="260350" cy="487363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1" name="AutoShape 7"/>
            <p:cNvSpPr>
              <a:spLocks noChangeArrowheads="1"/>
            </p:cNvSpPr>
            <p:nvPr/>
          </p:nvSpPr>
          <p:spPr bwMode="auto">
            <a:xfrm>
              <a:off x="2416175" y="5521325"/>
              <a:ext cx="708025" cy="3492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02" name="Freeform 8"/>
            <p:cNvSpPr>
              <a:spLocks/>
            </p:cNvSpPr>
            <p:nvPr/>
          </p:nvSpPr>
          <p:spPr bwMode="auto">
            <a:xfrm>
              <a:off x="295275" y="5029200"/>
              <a:ext cx="2327275" cy="527050"/>
            </a:xfrm>
            <a:custGeom>
              <a:avLst/>
              <a:gdLst>
                <a:gd name="T0" fmla="*/ 0 w 1896"/>
                <a:gd name="T1" fmla="*/ 280 h 364"/>
                <a:gd name="T2" fmla="*/ 606 w 1896"/>
                <a:gd name="T3" fmla="*/ 60 h 364"/>
                <a:gd name="T4" fmla="*/ 1338 w 1896"/>
                <a:gd name="T5" fmla="*/ 66 h 364"/>
                <a:gd name="T6" fmla="*/ 1626 w 1896"/>
                <a:gd name="T7" fmla="*/ 174 h 364"/>
                <a:gd name="T8" fmla="*/ 1896 w 1896"/>
                <a:gd name="T9" fmla="*/ 364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96"/>
                <a:gd name="T16" fmla="*/ 0 h 364"/>
                <a:gd name="T17" fmla="*/ 1896 w 1896"/>
                <a:gd name="T18" fmla="*/ 364 h 3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96" h="364">
                  <a:moveTo>
                    <a:pt x="0" y="280"/>
                  </a:moveTo>
                  <a:cubicBezTo>
                    <a:pt x="101" y="243"/>
                    <a:pt x="383" y="96"/>
                    <a:pt x="606" y="60"/>
                  </a:cubicBezTo>
                  <a:cubicBezTo>
                    <a:pt x="829" y="21"/>
                    <a:pt x="1158" y="0"/>
                    <a:pt x="1338" y="66"/>
                  </a:cubicBezTo>
                  <a:cubicBezTo>
                    <a:pt x="1518" y="132"/>
                    <a:pt x="1533" y="124"/>
                    <a:pt x="1626" y="174"/>
                  </a:cubicBezTo>
                  <a:cubicBezTo>
                    <a:pt x="1719" y="224"/>
                    <a:pt x="1840" y="325"/>
                    <a:pt x="1896" y="364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03" name="Line 9"/>
            <p:cNvSpPr>
              <a:spLocks noChangeShapeType="1"/>
            </p:cNvSpPr>
            <p:nvPr/>
          </p:nvSpPr>
          <p:spPr bwMode="auto">
            <a:xfrm>
              <a:off x="354013" y="5697538"/>
              <a:ext cx="206216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04" name="Freeform 10"/>
            <p:cNvSpPr>
              <a:spLocks/>
            </p:cNvSpPr>
            <p:nvPr/>
          </p:nvSpPr>
          <p:spPr bwMode="auto">
            <a:xfrm>
              <a:off x="295275" y="5870575"/>
              <a:ext cx="2357438" cy="358775"/>
            </a:xfrm>
            <a:custGeom>
              <a:avLst/>
              <a:gdLst>
                <a:gd name="T0" fmla="*/ 0 w 1920"/>
                <a:gd name="T1" fmla="*/ 48 h 248"/>
                <a:gd name="T2" fmla="*/ 378 w 1920"/>
                <a:gd name="T3" fmla="*/ 163 h 248"/>
                <a:gd name="T4" fmla="*/ 918 w 1920"/>
                <a:gd name="T5" fmla="*/ 247 h 248"/>
                <a:gd name="T6" fmla="*/ 1446 w 1920"/>
                <a:gd name="T7" fmla="*/ 169 h 248"/>
                <a:gd name="T8" fmla="*/ 1920 w 1920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48"/>
                <a:gd name="T17" fmla="*/ 1920 w 1920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48">
                  <a:moveTo>
                    <a:pt x="0" y="48"/>
                  </a:moveTo>
                  <a:cubicBezTo>
                    <a:pt x="63" y="67"/>
                    <a:pt x="225" y="130"/>
                    <a:pt x="378" y="163"/>
                  </a:cubicBezTo>
                  <a:cubicBezTo>
                    <a:pt x="531" y="196"/>
                    <a:pt x="740" y="246"/>
                    <a:pt x="918" y="247"/>
                  </a:cubicBezTo>
                  <a:cubicBezTo>
                    <a:pt x="1096" y="248"/>
                    <a:pt x="1279" y="210"/>
                    <a:pt x="1446" y="169"/>
                  </a:cubicBezTo>
                  <a:cubicBezTo>
                    <a:pt x="1613" y="128"/>
                    <a:pt x="1821" y="35"/>
                    <a:pt x="1920" y="0"/>
                  </a:cubicBezTo>
                </a:path>
              </a:pathLst>
            </a:custGeom>
            <a:noFill/>
            <a:ln w="28575" cap="flat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1274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935726"/>
                </p:ext>
              </p:extLst>
            </p:nvPr>
          </p:nvGraphicFramePr>
          <p:xfrm>
            <a:off x="2590800" y="6096000"/>
            <a:ext cx="282575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47" name="Equation" r:id="rId5" imgW="190440" imgH="304560" progId="Equation.3">
                    <p:embed/>
                  </p:oleObj>
                </mc:Choice>
                <mc:Fallback>
                  <p:oleObj name="Equation" r:id="rId5" imgW="19044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0800" y="6096000"/>
                          <a:ext cx="282575" cy="452438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5" name="Line 12"/>
            <p:cNvSpPr>
              <a:spLocks noChangeShapeType="1"/>
            </p:cNvSpPr>
            <p:nvPr/>
          </p:nvSpPr>
          <p:spPr bwMode="auto">
            <a:xfrm flipV="1">
              <a:off x="1219200" y="5105400"/>
              <a:ext cx="176213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06" name="Line 13"/>
            <p:cNvSpPr>
              <a:spLocks noChangeShapeType="1"/>
            </p:cNvSpPr>
            <p:nvPr/>
          </p:nvSpPr>
          <p:spPr bwMode="auto">
            <a:xfrm>
              <a:off x="1473200" y="5697538"/>
              <a:ext cx="58738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07" name="Line 14"/>
            <p:cNvSpPr>
              <a:spLocks noChangeShapeType="1"/>
            </p:cNvSpPr>
            <p:nvPr/>
          </p:nvSpPr>
          <p:spPr bwMode="auto">
            <a:xfrm flipV="1">
              <a:off x="1355725" y="6254750"/>
              <a:ext cx="176213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08" name="Oval 15"/>
            <p:cNvSpPr>
              <a:spLocks noChangeArrowheads="1"/>
            </p:cNvSpPr>
            <p:nvPr/>
          </p:nvSpPr>
          <p:spPr bwMode="auto">
            <a:xfrm>
              <a:off x="1066800" y="4191000"/>
              <a:ext cx="609600" cy="609600"/>
            </a:xfrm>
            <a:prstGeom prst="ellips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1275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6897530"/>
                </p:ext>
              </p:extLst>
            </p:nvPr>
          </p:nvGraphicFramePr>
          <p:xfrm>
            <a:off x="1219200" y="4038600"/>
            <a:ext cx="346075" cy="317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48" name="Equation" r:id="rId7" imgW="139700" imgH="139700" progId="Equation.DSMT4">
                    <p:embed/>
                  </p:oleObj>
                </mc:Choice>
                <mc:Fallback>
                  <p:oleObj name="Equation" r:id="rId7" imgW="139700" imgH="139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200" y="4038600"/>
                          <a:ext cx="346075" cy="3176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6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7123413"/>
                </p:ext>
              </p:extLst>
            </p:nvPr>
          </p:nvGraphicFramePr>
          <p:xfrm>
            <a:off x="1905000" y="4267200"/>
            <a:ext cx="2022475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49" name="Equation" r:id="rId9" imgW="1218960" imgH="253800" progId="Equation.DSMT4">
                    <p:embed/>
                  </p:oleObj>
                </mc:Choice>
                <mc:Fallback>
                  <p:oleObj name="Equation" r:id="rId9" imgW="121896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0" y="4267200"/>
                          <a:ext cx="2022475" cy="4572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352800" y="1752600"/>
            <a:ext cx="3168650" cy="1947863"/>
            <a:chOff x="2064" y="1322"/>
            <a:chExt cx="1996" cy="1227"/>
          </a:xfrm>
        </p:grpSpPr>
        <p:graphicFrame>
          <p:nvGraphicFramePr>
            <p:cNvPr id="11269" name="Object 19"/>
            <p:cNvGraphicFramePr>
              <a:graphicFrameLocks noChangeAspect="1"/>
            </p:cNvGraphicFramePr>
            <p:nvPr/>
          </p:nvGraphicFramePr>
          <p:xfrm>
            <a:off x="2102" y="2291"/>
            <a:ext cx="161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50" name="Equation" r:id="rId11" imgW="152280" imgH="241200" progId="Equation.3">
                    <p:embed/>
                  </p:oleObj>
                </mc:Choice>
                <mc:Fallback>
                  <p:oleObj name="Equation" r:id="rId11" imgW="1522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2" y="2291"/>
                          <a:ext cx="161" cy="258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91" name="AutoShape 20"/>
            <p:cNvSpPr>
              <a:spLocks noChangeArrowheads="1"/>
            </p:cNvSpPr>
            <p:nvPr/>
          </p:nvSpPr>
          <p:spPr bwMode="auto">
            <a:xfrm>
              <a:off x="2064" y="1775"/>
              <a:ext cx="218" cy="388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2" name="AutoShape 21"/>
            <p:cNvSpPr>
              <a:spLocks noChangeArrowheads="1"/>
            </p:cNvSpPr>
            <p:nvPr/>
          </p:nvSpPr>
          <p:spPr bwMode="auto">
            <a:xfrm>
              <a:off x="3623" y="1947"/>
              <a:ext cx="437" cy="162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3" name="Freeform 22"/>
            <p:cNvSpPr>
              <a:spLocks/>
            </p:cNvSpPr>
            <p:nvPr/>
          </p:nvSpPr>
          <p:spPr bwMode="auto">
            <a:xfrm>
              <a:off x="2254" y="1674"/>
              <a:ext cx="1438" cy="245"/>
            </a:xfrm>
            <a:custGeom>
              <a:avLst/>
              <a:gdLst>
                <a:gd name="T0" fmla="*/ 0 w 1896"/>
                <a:gd name="T1" fmla="*/ 280 h 364"/>
                <a:gd name="T2" fmla="*/ 606 w 1896"/>
                <a:gd name="T3" fmla="*/ 60 h 364"/>
                <a:gd name="T4" fmla="*/ 1338 w 1896"/>
                <a:gd name="T5" fmla="*/ 66 h 364"/>
                <a:gd name="T6" fmla="*/ 1626 w 1896"/>
                <a:gd name="T7" fmla="*/ 174 h 364"/>
                <a:gd name="T8" fmla="*/ 1896 w 1896"/>
                <a:gd name="T9" fmla="*/ 364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96"/>
                <a:gd name="T16" fmla="*/ 0 h 364"/>
                <a:gd name="T17" fmla="*/ 1896 w 1896"/>
                <a:gd name="T18" fmla="*/ 364 h 3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96" h="364">
                  <a:moveTo>
                    <a:pt x="0" y="280"/>
                  </a:moveTo>
                  <a:cubicBezTo>
                    <a:pt x="101" y="243"/>
                    <a:pt x="383" y="96"/>
                    <a:pt x="606" y="60"/>
                  </a:cubicBezTo>
                  <a:cubicBezTo>
                    <a:pt x="829" y="21"/>
                    <a:pt x="1158" y="0"/>
                    <a:pt x="1338" y="66"/>
                  </a:cubicBezTo>
                  <a:cubicBezTo>
                    <a:pt x="1518" y="132"/>
                    <a:pt x="1533" y="124"/>
                    <a:pt x="1626" y="174"/>
                  </a:cubicBezTo>
                  <a:cubicBezTo>
                    <a:pt x="1719" y="224"/>
                    <a:pt x="1840" y="325"/>
                    <a:pt x="1896" y="364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4" name="Line 23"/>
            <p:cNvSpPr>
              <a:spLocks noChangeShapeType="1"/>
            </p:cNvSpPr>
            <p:nvPr/>
          </p:nvSpPr>
          <p:spPr bwMode="auto">
            <a:xfrm>
              <a:off x="2292" y="2044"/>
              <a:ext cx="1273" cy="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5" name="Freeform 24"/>
            <p:cNvSpPr>
              <a:spLocks/>
            </p:cNvSpPr>
            <p:nvPr/>
          </p:nvSpPr>
          <p:spPr bwMode="auto">
            <a:xfrm>
              <a:off x="2254" y="2140"/>
              <a:ext cx="1456" cy="167"/>
            </a:xfrm>
            <a:custGeom>
              <a:avLst/>
              <a:gdLst>
                <a:gd name="T0" fmla="*/ 0 w 1920"/>
                <a:gd name="T1" fmla="*/ 48 h 248"/>
                <a:gd name="T2" fmla="*/ 378 w 1920"/>
                <a:gd name="T3" fmla="*/ 163 h 248"/>
                <a:gd name="T4" fmla="*/ 918 w 1920"/>
                <a:gd name="T5" fmla="*/ 247 h 248"/>
                <a:gd name="T6" fmla="*/ 1446 w 1920"/>
                <a:gd name="T7" fmla="*/ 169 h 248"/>
                <a:gd name="T8" fmla="*/ 1920 w 1920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48"/>
                <a:gd name="T17" fmla="*/ 1920 w 1920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48">
                  <a:moveTo>
                    <a:pt x="0" y="48"/>
                  </a:moveTo>
                  <a:cubicBezTo>
                    <a:pt x="63" y="67"/>
                    <a:pt x="225" y="130"/>
                    <a:pt x="378" y="163"/>
                  </a:cubicBezTo>
                  <a:cubicBezTo>
                    <a:pt x="531" y="196"/>
                    <a:pt x="740" y="246"/>
                    <a:pt x="918" y="247"/>
                  </a:cubicBezTo>
                  <a:cubicBezTo>
                    <a:pt x="1096" y="248"/>
                    <a:pt x="1279" y="210"/>
                    <a:pt x="1446" y="169"/>
                  </a:cubicBezTo>
                  <a:cubicBezTo>
                    <a:pt x="1613" y="128"/>
                    <a:pt x="1821" y="35"/>
                    <a:pt x="1920" y="0"/>
                  </a:cubicBezTo>
                </a:path>
              </a:pathLst>
            </a:custGeom>
            <a:noFill/>
            <a:ln w="28575" cap="flat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1270" name="Object 25"/>
            <p:cNvGraphicFramePr>
              <a:graphicFrameLocks noChangeAspect="1"/>
            </p:cNvGraphicFramePr>
            <p:nvPr/>
          </p:nvGraphicFramePr>
          <p:xfrm>
            <a:off x="3686" y="2238"/>
            <a:ext cx="211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51" name="Equation" r:id="rId12" imgW="190440" imgH="266400" progId="Equation.3">
                    <p:embed/>
                  </p:oleObj>
                </mc:Choice>
                <mc:Fallback>
                  <p:oleObj name="Equation" r:id="rId12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6" y="2238"/>
                          <a:ext cx="211" cy="271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96" name="Line 26"/>
            <p:cNvSpPr>
              <a:spLocks noChangeShapeType="1"/>
            </p:cNvSpPr>
            <p:nvPr/>
          </p:nvSpPr>
          <p:spPr bwMode="auto">
            <a:xfrm flipV="1">
              <a:off x="2546" y="1755"/>
              <a:ext cx="84" cy="3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7" name="Line 27"/>
            <p:cNvSpPr>
              <a:spLocks noChangeShapeType="1"/>
            </p:cNvSpPr>
            <p:nvPr/>
          </p:nvSpPr>
          <p:spPr bwMode="auto">
            <a:xfrm>
              <a:off x="3015" y="2044"/>
              <a:ext cx="36" cy="1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8" name="Line 28"/>
            <p:cNvSpPr>
              <a:spLocks noChangeShapeType="1"/>
            </p:cNvSpPr>
            <p:nvPr/>
          </p:nvSpPr>
          <p:spPr bwMode="auto">
            <a:xfrm flipV="1">
              <a:off x="2939" y="2352"/>
              <a:ext cx="109" cy="1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9" name="Line 29"/>
            <p:cNvSpPr>
              <a:spLocks noChangeShapeType="1"/>
            </p:cNvSpPr>
            <p:nvPr/>
          </p:nvSpPr>
          <p:spPr bwMode="auto">
            <a:xfrm>
              <a:off x="3466" y="1795"/>
              <a:ext cx="84" cy="3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127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5423324"/>
                </p:ext>
              </p:extLst>
            </p:nvPr>
          </p:nvGraphicFramePr>
          <p:xfrm>
            <a:off x="2880" y="1583"/>
            <a:ext cx="240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52" name="Equation" r:id="rId14" imgW="139700" imgH="139700" progId="Equation.DSMT4">
                    <p:embed/>
                  </p:oleObj>
                </mc:Choice>
                <mc:Fallback>
                  <p:oleObj name="Equation" r:id="rId14" imgW="139700" imgH="139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583"/>
                          <a:ext cx="240" cy="21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2" name="Object 31"/>
            <p:cNvGraphicFramePr>
              <a:graphicFrameLocks noChangeAspect="1"/>
            </p:cNvGraphicFramePr>
            <p:nvPr/>
          </p:nvGraphicFramePr>
          <p:xfrm>
            <a:off x="2318" y="1322"/>
            <a:ext cx="126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53" name="Equation" r:id="rId16" imgW="1422360" imgH="253800" progId="Equation.DSMT4">
                    <p:embed/>
                  </p:oleObj>
                </mc:Choice>
                <mc:Fallback>
                  <p:oleObj name="Equation" r:id="rId16" imgW="142236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8" y="1322"/>
                          <a:ext cx="1265" cy="20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899025" y="4094163"/>
            <a:ext cx="3876675" cy="2500313"/>
            <a:chOff x="3086" y="2579"/>
            <a:chExt cx="2442" cy="1575"/>
          </a:xfrm>
        </p:grpSpPr>
        <p:graphicFrame>
          <p:nvGraphicFramePr>
            <p:cNvPr id="11266" name="Object 33"/>
            <p:cNvGraphicFramePr>
              <a:graphicFrameLocks noChangeAspect="1"/>
            </p:cNvGraphicFramePr>
            <p:nvPr/>
          </p:nvGraphicFramePr>
          <p:xfrm>
            <a:off x="3123" y="3847"/>
            <a:ext cx="164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54" name="Equation" r:id="rId18" imgW="152280" imgH="241200" progId="Equation.3">
                    <p:embed/>
                  </p:oleObj>
                </mc:Choice>
                <mc:Fallback>
                  <p:oleObj name="Equation" r:id="rId18" imgW="1522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3" y="3847"/>
                          <a:ext cx="164" cy="30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2" name="AutoShape 34"/>
            <p:cNvSpPr>
              <a:spLocks noChangeArrowheads="1"/>
            </p:cNvSpPr>
            <p:nvPr/>
          </p:nvSpPr>
          <p:spPr bwMode="auto">
            <a:xfrm>
              <a:off x="3086" y="3260"/>
              <a:ext cx="223" cy="526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83" name="AutoShape 35"/>
            <p:cNvSpPr>
              <a:spLocks noChangeArrowheads="1"/>
            </p:cNvSpPr>
            <p:nvPr/>
          </p:nvSpPr>
          <p:spPr bwMode="auto">
            <a:xfrm>
              <a:off x="4608" y="3456"/>
              <a:ext cx="446" cy="22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84" name="Freeform 36"/>
            <p:cNvSpPr>
              <a:spLocks/>
            </p:cNvSpPr>
            <p:nvPr/>
          </p:nvSpPr>
          <p:spPr bwMode="auto">
            <a:xfrm>
              <a:off x="3272" y="3146"/>
              <a:ext cx="1466" cy="332"/>
            </a:xfrm>
            <a:custGeom>
              <a:avLst/>
              <a:gdLst>
                <a:gd name="T0" fmla="*/ 0 w 1896"/>
                <a:gd name="T1" fmla="*/ 280 h 364"/>
                <a:gd name="T2" fmla="*/ 606 w 1896"/>
                <a:gd name="T3" fmla="*/ 60 h 364"/>
                <a:gd name="T4" fmla="*/ 1338 w 1896"/>
                <a:gd name="T5" fmla="*/ 66 h 364"/>
                <a:gd name="T6" fmla="*/ 1626 w 1896"/>
                <a:gd name="T7" fmla="*/ 174 h 364"/>
                <a:gd name="T8" fmla="*/ 1896 w 1896"/>
                <a:gd name="T9" fmla="*/ 364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96"/>
                <a:gd name="T16" fmla="*/ 0 h 364"/>
                <a:gd name="T17" fmla="*/ 1896 w 1896"/>
                <a:gd name="T18" fmla="*/ 364 h 3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96" h="364">
                  <a:moveTo>
                    <a:pt x="0" y="280"/>
                  </a:moveTo>
                  <a:cubicBezTo>
                    <a:pt x="101" y="243"/>
                    <a:pt x="383" y="96"/>
                    <a:pt x="606" y="60"/>
                  </a:cubicBezTo>
                  <a:cubicBezTo>
                    <a:pt x="829" y="21"/>
                    <a:pt x="1158" y="0"/>
                    <a:pt x="1338" y="66"/>
                  </a:cubicBezTo>
                  <a:cubicBezTo>
                    <a:pt x="1518" y="132"/>
                    <a:pt x="1533" y="124"/>
                    <a:pt x="1626" y="174"/>
                  </a:cubicBezTo>
                  <a:cubicBezTo>
                    <a:pt x="1719" y="224"/>
                    <a:pt x="1840" y="325"/>
                    <a:pt x="1896" y="364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85" name="Line 37"/>
            <p:cNvSpPr>
              <a:spLocks noChangeShapeType="1"/>
            </p:cNvSpPr>
            <p:nvPr/>
          </p:nvSpPr>
          <p:spPr bwMode="auto">
            <a:xfrm>
              <a:off x="3309" y="3567"/>
              <a:ext cx="129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86" name="Freeform 38"/>
            <p:cNvSpPr>
              <a:spLocks/>
            </p:cNvSpPr>
            <p:nvPr/>
          </p:nvSpPr>
          <p:spPr bwMode="auto">
            <a:xfrm>
              <a:off x="3272" y="3676"/>
              <a:ext cx="1485" cy="226"/>
            </a:xfrm>
            <a:custGeom>
              <a:avLst/>
              <a:gdLst>
                <a:gd name="T0" fmla="*/ 0 w 1920"/>
                <a:gd name="T1" fmla="*/ 48 h 248"/>
                <a:gd name="T2" fmla="*/ 378 w 1920"/>
                <a:gd name="T3" fmla="*/ 163 h 248"/>
                <a:gd name="T4" fmla="*/ 918 w 1920"/>
                <a:gd name="T5" fmla="*/ 247 h 248"/>
                <a:gd name="T6" fmla="*/ 1446 w 1920"/>
                <a:gd name="T7" fmla="*/ 169 h 248"/>
                <a:gd name="T8" fmla="*/ 1920 w 1920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48"/>
                <a:gd name="T17" fmla="*/ 1920 w 1920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48">
                  <a:moveTo>
                    <a:pt x="0" y="48"/>
                  </a:moveTo>
                  <a:cubicBezTo>
                    <a:pt x="63" y="67"/>
                    <a:pt x="225" y="130"/>
                    <a:pt x="378" y="163"/>
                  </a:cubicBezTo>
                  <a:cubicBezTo>
                    <a:pt x="531" y="196"/>
                    <a:pt x="740" y="246"/>
                    <a:pt x="918" y="247"/>
                  </a:cubicBezTo>
                  <a:cubicBezTo>
                    <a:pt x="1096" y="248"/>
                    <a:pt x="1279" y="210"/>
                    <a:pt x="1446" y="169"/>
                  </a:cubicBezTo>
                  <a:cubicBezTo>
                    <a:pt x="1613" y="128"/>
                    <a:pt x="1821" y="35"/>
                    <a:pt x="1920" y="0"/>
                  </a:cubicBezTo>
                </a:path>
              </a:pathLst>
            </a:custGeom>
            <a:noFill/>
            <a:ln w="28575" cap="flat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1267" name="Object 39"/>
            <p:cNvGraphicFramePr>
              <a:graphicFrameLocks noChangeAspect="1"/>
            </p:cNvGraphicFramePr>
            <p:nvPr/>
          </p:nvGraphicFramePr>
          <p:xfrm>
            <a:off x="4718" y="3818"/>
            <a:ext cx="178" cy="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55" name="Equation" r:id="rId19" imgW="190440" imgH="304560" progId="Equation.3">
                    <p:embed/>
                  </p:oleObj>
                </mc:Choice>
                <mc:Fallback>
                  <p:oleObj name="Equation" r:id="rId19" imgW="19044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8" y="3818"/>
                          <a:ext cx="178" cy="28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7" name="Line 40"/>
            <p:cNvSpPr>
              <a:spLocks noChangeShapeType="1"/>
            </p:cNvSpPr>
            <p:nvPr/>
          </p:nvSpPr>
          <p:spPr bwMode="auto">
            <a:xfrm flipV="1">
              <a:off x="3854" y="3194"/>
              <a:ext cx="111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88" name="Line 41"/>
            <p:cNvSpPr>
              <a:spLocks noChangeShapeType="1"/>
            </p:cNvSpPr>
            <p:nvPr/>
          </p:nvSpPr>
          <p:spPr bwMode="auto">
            <a:xfrm>
              <a:off x="4014" y="3567"/>
              <a:ext cx="37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89" name="Line 42"/>
            <p:cNvSpPr>
              <a:spLocks noChangeShapeType="1"/>
            </p:cNvSpPr>
            <p:nvPr/>
          </p:nvSpPr>
          <p:spPr bwMode="auto">
            <a:xfrm flipV="1">
              <a:off x="3940" y="3918"/>
              <a:ext cx="111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90" name="Oval 44"/>
            <p:cNvSpPr>
              <a:spLocks noChangeArrowheads="1"/>
            </p:cNvSpPr>
            <p:nvPr/>
          </p:nvSpPr>
          <p:spPr bwMode="auto">
            <a:xfrm>
              <a:off x="3840" y="2688"/>
              <a:ext cx="192" cy="192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1268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0449668"/>
                </p:ext>
              </p:extLst>
            </p:nvPr>
          </p:nvGraphicFramePr>
          <p:xfrm>
            <a:off x="4217" y="2579"/>
            <a:ext cx="1311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156" name="Equation" r:id="rId20" imgW="1092200" imgH="419100" progId="Equation.DSMT4">
                    <p:embed/>
                  </p:oleObj>
                </mc:Choice>
                <mc:Fallback>
                  <p:oleObj name="Equation" r:id="rId20" imgW="1092200" imgH="419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7" y="2579"/>
                          <a:ext cx="1311" cy="4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797E-974D-4B97-B85E-6DB30011D6D8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Yibo_mass_decomp_2016 23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" t="-1" r="-208" b="-279"/>
          <a:stretch/>
        </p:blipFill>
        <p:spPr>
          <a:xfrm>
            <a:off x="210155" y="191864"/>
            <a:ext cx="8826484" cy="65690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533400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2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Yibo_mass_decomp_2016 24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43638"/>
            <a:ext cx="457200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ompare_l-eps-converted-to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9785" r="-1890" b="-11695"/>
          <a:stretch/>
        </p:blipFill>
        <p:spPr>
          <a:xfrm>
            <a:off x="1" y="0"/>
            <a:ext cx="4419599" cy="4180891"/>
          </a:xfrm>
          <a:solidFill>
            <a:schemeClr val="tx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533400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compare_s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4953000" cy="4191000"/>
          </a:xfrm>
          <a:prstGeom prst="rect">
            <a:avLst/>
          </a:prstGeom>
          <a:solidFill>
            <a:schemeClr val="tx2"/>
          </a:solidFill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580969"/>
              </p:ext>
            </p:extLst>
          </p:nvPr>
        </p:nvGraphicFramePr>
        <p:xfrm>
          <a:off x="6096000" y="4495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4495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109132"/>
              </p:ext>
            </p:extLst>
          </p:nvPr>
        </p:nvGraphicFramePr>
        <p:xfrm>
          <a:off x="6096000" y="4495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4495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946540"/>
              </p:ext>
            </p:extLst>
          </p:nvPr>
        </p:nvGraphicFramePr>
        <p:xfrm>
          <a:off x="533400" y="5105400"/>
          <a:ext cx="2935941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8" imgW="1663700" imgH="215900" progId="Equation.DSMT4">
                  <p:embed/>
                </p:oleObj>
              </mc:Choice>
              <mc:Fallback>
                <p:oleObj name="Equation" r:id="rId8" imgW="16637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3400" y="5105400"/>
                        <a:ext cx="2935941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249336"/>
              </p:ext>
            </p:extLst>
          </p:nvPr>
        </p:nvGraphicFramePr>
        <p:xfrm>
          <a:off x="5114925" y="5029200"/>
          <a:ext cx="300355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10" imgW="1701800" imgH="203200" progId="Equation.DSMT4">
                  <p:embed/>
                </p:oleObj>
              </mc:Choice>
              <mc:Fallback>
                <p:oleObj name="Equation" r:id="rId10" imgW="170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14925" y="5029200"/>
                        <a:ext cx="3003550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2351"/>
              </p:ext>
            </p:extLst>
          </p:nvPr>
        </p:nvGraphicFramePr>
        <p:xfrm>
          <a:off x="76200" y="4343400"/>
          <a:ext cx="4291013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12" imgW="3136900" imgH="393700" progId="Equation.DSMT4">
                  <p:embed/>
                </p:oleObj>
              </mc:Choice>
              <mc:Fallback>
                <p:oleObj name="Equation" r:id="rId12" imgW="3136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00" y="4343400"/>
                        <a:ext cx="4291013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530089"/>
              </p:ext>
            </p:extLst>
          </p:nvPr>
        </p:nvGraphicFramePr>
        <p:xfrm>
          <a:off x="2790825" y="5943600"/>
          <a:ext cx="3343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14" imgW="1485900" imgH="203200" progId="Equation.DSMT4">
                  <p:embed/>
                </p:oleObj>
              </mc:Choice>
              <mc:Fallback>
                <p:oleObj name="Equation" r:id="rId14" imgW="1485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790825" y="5943600"/>
                        <a:ext cx="33432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68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              page </a:t>
            </a:r>
            <a:fld id="{42081ECF-4805-4BF6-BE4C-655E862E56C5}" type="slidenum">
              <a:rPr lang="en-US" smtClean="0"/>
              <a:pPr/>
              <a:t>19</a:t>
            </a:fld>
            <a:endParaRPr lang="en-US" smtClean="0"/>
          </a:p>
          <a:p>
            <a:endParaRPr lang="en-US" altLang="zh-TW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6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ark_mat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111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543800" cy="6858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Quark Momentum Fraction -- DI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243638"/>
            <a:ext cx="533400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extra-continuum-ud-j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990600"/>
            <a:ext cx="3714750" cy="2286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" name="Picture 5" descr="extra-continuum-s-jo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90600"/>
            <a:ext cx="3733800" cy="231648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 descr="rati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33800"/>
            <a:ext cx="38608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9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867400"/>
            <a:ext cx="5715000" cy="469900"/>
          </a:xfrm>
        </p:spPr>
        <p:txBody>
          <a:bodyPr/>
          <a:lstStyle/>
          <a:p>
            <a:r>
              <a:rPr lang="en-US" sz="2800" dirty="0" smtClean="0">
                <a:solidFill>
                  <a:srgbClr val="CCFFCC"/>
                </a:solidFill>
              </a:rPr>
              <a:t>&lt;x&gt;</a:t>
            </a:r>
            <a:r>
              <a:rPr lang="en-US" sz="2800" baseline="-25000" dirty="0" smtClean="0">
                <a:solidFill>
                  <a:srgbClr val="CCFFCC"/>
                </a:solidFill>
              </a:rPr>
              <a:t>s</a:t>
            </a:r>
            <a:r>
              <a:rPr lang="en-US" sz="2800" dirty="0">
                <a:solidFill>
                  <a:srgbClr val="CCFFCC"/>
                </a:solidFill>
              </a:rPr>
              <a:t> </a:t>
            </a:r>
            <a:r>
              <a:rPr lang="en-US" sz="2800" dirty="0" smtClean="0">
                <a:solidFill>
                  <a:srgbClr val="CCFFCC"/>
                </a:solidFill>
              </a:rPr>
              <a:t>/&lt;x&gt;</a:t>
            </a:r>
            <a:r>
              <a:rPr lang="en-US" sz="2800" baseline="-25000" dirty="0" smtClean="0">
                <a:solidFill>
                  <a:srgbClr val="CCFFCC"/>
                </a:solidFill>
              </a:rPr>
              <a:t>u/d</a:t>
            </a:r>
            <a:r>
              <a:rPr lang="en-US" sz="2800" dirty="0" smtClean="0">
                <a:solidFill>
                  <a:srgbClr val="CCFFCC"/>
                </a:solidFill>
              </a:rPr>
              <a:t>(DI</a:t>
            </a:r>
            <a:r>
              <a:rPr lang="en-US" sz="2800" dirty="0" smtClean="0">
                <a:solidFill>
                  <a:srgbClr val="CCFFCC"/>
                </a:solidFill>
              </a:rPr>
              <a:t>) = </a:t>
            </a:r>
            <a:r>
              <a:rPr lang="en-US" sz="2800" dirty="0" smtClean="0">
                <a:solidFill>
                  <a:srgbClr val="CCFFCC"/>
                </a:solidFill>
              </a:rPr>
              <a:t>0.83(7)</a:t>
            </a:r>
            <a:endParaRPr lang="en-US" sz="2800" dirty="0">
              <a:solidFill>
                <a:srgbClr val="CCFF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1000"/>
            <a:ext cx="685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Lattice input to global fitting of PDF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" name="Picture 6" descr="Screen Shot 2016-11-10 at 9.29.12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8620" y="547357"/>
            <a:ext cx="4568538" cy="591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              page </a:t>
            </a:r>
            <a:fld id="{42081ECF-4805-4BF6-BE4C-655E862E56C5}" type="slidenum">
              <a:rPr lang="en-US" smtClean="0"/>
              <a:pPr/>
              <a:t>22</a:t>
            </a:fld>
            <a:endParaRPr lang="en-US" smtClean="0"/>
          </a:p>
          <a:p>
            <a:endParaRPr lang="en-US" altLang="zh-TW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" y="6350"/>
            <a:ext cx="9135533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62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77200" y="6324600"/>
            <a:ext cx="2514600" cy="5334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                                        page </a:t>
            </a:r>
            <a:fld id="{42081ECF-4805-4BF6-BE4C-655E862E56C5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 smtClean="0">
              <a:solidFill>
                <a:srgbClr val="FFFFFF"/>
              </a:solidFill>
            </a:endParaRPr>
          </a:p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286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Momenta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and Angular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Momenta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of Quarks and Glue 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990600"/>
            <a:ext cx="8229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Energy momentum tensor operators decomposed in quark and</a:t>
            </a:r>
            <a:b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glue parts gauge invariantly  --- </a:t>
            </a:r>
            <a:r>
              <a:rPr lang="en-US" sz="24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Xiangdong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Ji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(1997)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Nucleon form factors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Momentum and Angular Momentum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734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136425"/>
              </p:ext>
            </p:extLst>
          </p:nvPr>
        </p:nvGraphicFramePr>
        <p:xfrm>
          <a:off x="61912" y="1676400"/>
          <a:ext cx="9082088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06" name="Equation" r:id="rId3" imgW="4445000" imgH="1079500" progId="Equation.DSMT4">
                  <p:embed/>
                </p:oleObj>
              </mc:Choice>
              <mc:Fallback>
                <p:oleObj name="Equation" r:id="rId3" imgW="4445000" imgH="1079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" y="1676400"/>
                        <a:ext cx="9082088" cy="240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44" name="Object 4"/>
          <p:cNvGraphicFramePr>
            <a:graphicFrameLocks noChangeAspect="1"/>
          </p:cNvGraphicFramePr>
          <p:nvPr/>
        </p:nvGraphicFramePr>
        <p:xfrm>
          <a:off x="0" y="4114800"/>
          <a:ext cx="914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07" name="Equation" r:id="rId5" imgW="4165560" imgH="545760" progId="Equation.DSMT4">
                  <p:embed/>
                </p:oleObj>
              </mc:Choice>
              <mc:Fallback>
                <p:oleObj name="Equation" r:id="rId5" imgW="416556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14800"/>
                        <a:ext cx="914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11081"/>
              </p:ext>
            </p:extLst>
          </p:nvPr>
        </p:nvGraphicFramePr>
        <p:xfrm>
          <a:off x="298450" y="5813425"/>
          <a:ext cx="849312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08" name="Equation" r:id="rId7" imgW="4610100" imgH="508000" progId="Equation.DSMT4">
                  <p:embed/>
                </p:oleObj>
              </mc:Choice>
              <mc:Fallback>
                <p:oleObj name="Equation" r:id="rId7" imgW="46101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" y="5813425"/>
                        <a:ext cx="8493125" cy="11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Renormalization and Quark-Glue Mixing</a:t>
            </a:r>
          </a:p>
        </p:txBody>
      </p:sp>
      <p:graphicFrame>
        <p:nvGraphicFramePr>
          <p:cNvPr id="13314" name="Rectangle 5"/>
          <p:cNvGraphicFramePr>
            <a:graphicFrameLocks noGrp="1"/>
          </p:cNvGraphicFramePr>
          <p:nvPr>
            <p:ph sz="half" idx="1"/>
          </p:nvPr>
        </p:nvGraphicFramePr>
        <p:xfrm>
          <a:off x="2474913" y="3962400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51" name="Equation" r:id="rId3" imgW="0" imgH="0" progId="Equation.3">
                  <p:embed/>
                </p:oleObj>
              </mc:Choice>
              <mc:Fallback>
                <p:oleObj name="Equation" r:id="rId3" imgW="0" imgH="0" progId="Equation.3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913" y="3962400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86728055"/>
              </p:ext>
            </p:extLst>
          </p:nvPr>
        </p:nvGraphicFramePr>
        <p:xfrm>
          <a:off x="1066800" y="5410200"/>
          <a:ext cx="5278437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52" name="Equation" r:id="rId4" imgW="2438280" imgH="558720" progId="Equation.DSMT4">
                  <p:embed/>
                </p:oleObj>
              </mc:Choice>
              <mc:Fallback>
                <p:oleObj name="Equation" r:id="rId4" imgW="24382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5278437" cy="1209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7641" name="Text Box 9"/>
          <p:cNvSpPr txBox="1">
            <a:spLocks noChangeArrowheads="1"/>
          </p:cNvSpPr>
          <p:nvPr/>
        </p:nvSpPr>
        <p:spPr bwMode="auto">
          <a:xfrm>
            <a:off x="381000" y="1143000"/>
            <a:ext cx="80772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6600"/>
                </a:solidFill>
              </a:rPr>
              <a:t>Normalization from Momentum </a:t>
            </a:r>
            <a:r>
              <a:rPr lang="en-US" sz="20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 dirty="0">
                <a:solidFill>
                  <a:srgbClr val="FF6600"/>
                </a:solidFill>
              </a:rPr>
              <a:t> Angular Momentum Sum Rules</a:t>
            </a:r>
          </a:p>
        </p:txBody>
      </p:sp>
      <p:graphicFrame>
        <p:nvGraphicFramePr>
          <p:cNvPr id="837642" name="Object 10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289586040"/>
              </p:ext>
            </p:extLst>
          </p:nvPr>
        </p:nvGraphicFramePr>
        <p:xfrm>
          <a:off x="76200" y="1600200"/>
          <a:ext cx="5011738" cy="315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53" name="Equation" r:id="rId6" imgW="1917700" imgH="1270000" progId="Equation.DSMT4">
                  <p:embed/>
                </p:oleObj>
              </mc:Choice>
              <mc:Fallback>
                <p:oleObj name="Equation" r:id="rId6" imgW="1917700" imgH="12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600200"/>
                        <a:ext cx="5011738" cy="31575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57200" cy="304800"/>
          </a:xfrm>
        </p:spPr>
        <p:txBody>
          <a:bodyPr/>
          <a:lstStyle/>
          <a:p>
            <a:fld id="{22237060-5156-42CB-93FF-72B0C59E89D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953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Renormalization and Mixing</a:t>
            </a:r>
            <a:endParaRPr lang="en-US" sz="2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090600"/>
              </p:ext>
            </p:extLst>
          </p:nvPr>
        </p:nvGraphicFramePr>
        <p:xfrm>
          <a:off x="3124200" y="3352800"/>
          <a:ext cx="5322888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54" name="Equation" r:id="rId8" imgW="2565360" imgH="812520" progId="Equation.DSMT4">
                  <p:embed/>
                </p:oleObj>
              </mc:Choice>
              <mc:Fallback>
                <p:oleObj name="Equation" r:id="rId8" imgW="256536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352800"/>
                        <a:ext cx="5322888" cy="168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29400" y="5867400"/>
            <a:ext cx="2160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M. </a:t>
            </a:r>
            <a:r>
              <a:rPr lang="en-US" sz="1600" dirty="0" err="1" smtClean="0">
                <a:solidFill>
                  <a:srgbClr val="FFFFFF"/>
                </a:solidFill>
              </a:rPr>
              <a:t>Glatzmaier</a:t>
            </a:r>
            <a:r>
              <a:rPr lang="en-US" sz="1600" dirty="0" smtClean="0">
                <a:solidFill>
                  <a:srgbClr val="FFFFFF"/>
                </a:solidFill>
              </a:rPr>
              <a:t>, KFL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arXiv:1403.7211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4572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C57F"/>
                </a:solidFill>
              </a:rPr>
              <a:t>No anomalous </a:t>
            </a:r>
            <a:r>
              <a:rPr lang="en-US" sz="1200" dirty="0" err="1" smtClean="0">
                <a:solidFill>
                  <a:srgbClr val="FFC57F"/>
                </a:solidFill>
              </a:rPr>
              <a:t>gravito</a:t>
            </a:r>
            <a:r>
              <a:rPr lang="en-US" sz="1200" dirty="0" smtClean="0">
                <a:solidFill>
                  <a:srgbClr val="FFC57F"/>
                </a:solidFill>
              </a:rPr>
              <a:t>-magnetic moment – S. Brodsky</a:t>
            </a:r>
            <a:endParaRPr lang="en-US" sz="1200" dirty="0">
              <a:solidFill>
                <a:srgbClr val="FFC57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198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831061"/>
              </p:ext>
            </p:extLst>
          </p:nvPr>
        </p:nvGraphicFramePr>
        <p:xfrm>
          <a:off x="5029200" y="838200"/>
          <a:ext cx="403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55" name="Equation" r:id="rId10" imgW="3022600" imgH="203200" progId="Equation.DSMT4">
                  <p:embed/>
                </p:oleObj>
              </mc:Choice>
              <mc:Fallback>
                <p:oleObj name="Equation" r:id="rId10" imgW="3022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29200" y="838200"/>
                        <a:ext cx="4038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3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1" grpId="0"/>
      <p:bldP spid="8" grpId="0"/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              page </a:t>
            </a:r>
            <a:fld id="{42081ECF-4805-4BF6-BE4C-655E862E56C5}" type="slidenum">
              <a:rPr lang="en-US" smtClean="0"/>
              <a:pPr/>
              <a:t>25</a:t>
            </a:fld>
            <a:endParaRPr lang="en-US" smtClean="0"/>
          </a:p>
          <a:p>
            <a:endParaRPr lang="en-US" altLang="zh-TW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38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              page </a:t>
            </a:r>
            <a:fld id="{42081ECF-4805-4BF6-BE4C-655E862E56C5}" type="slidenum">
              <a:rPr lang="en-US" smtClean="0"/>
              <a:pPr/>
              <a:t>26</a:t>
            </a:fld>
            <a:endParaRPr lang="en-US" smtClean="0"/>
          </a:p>
          <a:p>
            <a:endParaRPr lang="en-US" altLang="zh-TW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21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6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Nucleon Mass Components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8333" y="6400800"/>
            <a:ext cx="457200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pie_char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b="1329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7162800" y="2057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26"/>
                </a:solidFill>
              </a:rPr>
              <a:t>x 1/4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5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3" y="-152400"/>
            <a:ext cx="8229600" cy="13843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Summary and Challenges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715000"/>
          </a:xfrm>
        </p:spPr>
        <p:txBody>
          <a:bodyPr/>
          <a:lstStyle/>
          <a:p>
            <a:pPr>
              <a:buSzPct val="175000"/>
            </a:pPr>
            <a:r>
              <a:rPr lang="en-US" sz="2400" dirty="0" smtClean="0">
                <a:latin typeface="Comic Sans MS" panose="030F0702030302020204" pitchFamily="66" charset="0"/>
              </a:rPr>
              <a:t>Decomposition of hadron masses into quark and glue components on the lattice is becoming feasible.</a:t>
            </a:r>
          </a:p>
          <a:p>
            <a:pPr>
              <a:buSzPct val="175000"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>
              <a:buSzPct val="175000"/>
            </a:pPr>
            <a:r>
              <a:rPr lang="en-US" sz="2400" dirty="0" smtClean="0">
                <a:latin typeface="Comic Sans MS" panose="030F0702030302020204" pitchFamily="66" charset="0"/>
              </a:rPr>
              <a:t>Normalization, </a:t>
            </a:r>
            <a:r>
              <a:rPr lang="en-US" sz="2400" dirty="0" err="1" smtClean="0">
                <a:latin typeface="Comic Sans MS" panose="030F0702030302020204" pitchFamily="66" charset="0"/>
              </a:rPr>
              <a:t>renomalization</a:t>
            </a:r>
            <a:r>
              <a:rPr lang="en-US" sz="2400" dirty="0" smtClean="0">
                <a:latin typeface="Comic Sans MS" panose="030F0702030302020204" pitchFamily="66" charset="0"/>
              </a:rPr>
              <a:t> and mixing to obtain quark and glue momentum fraction in      scheme at 2 </a:t>
            </a:r>
            <a:r>
              <a:rPr lang="en-US" sz="2400" dirty="0" err="1" smtClean="0">
                <a:latin typeface="Comic Sans MS" panose="030F0702030302020204" pitchFamily="66" charset="0"/>
              </a:rPr>
              <a:t>GeV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is begin carried out. </a:t>
            </a:r>
          </a:p>
          <a:p>
            <a:pPr>
              <a:buSzPct val="175000"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>
              <a:buSzPct val="175000"/>
            </a:pPr>
            <a:r>
              <a:rPr lang="en-US" sz="2400" dirty="0" smtClean="0">
                <a:latin typeface="Comic Sans MS" panose="030F0702030302020204" pitchFamily="66" charset="0"/>
              </a:rPr>
              <a:t>System errors due to continuum </a:t>
            </a:r>
            <a:r>
              <a:rPr lang="en-US" sz="2400" dirty="0">
                <a:latin typeface="Comic Sans MS" panose="030F0702030302020204" pitchFamily="66" charset="0"/>
              </a:rPr>
              <a:t>limit at physical pion mass and </a:t>
            </a:r>
            <a:r>
              <a:rPr lang="en-US" sz="2400" dirty="0" smtClean="0">
                <a:latin typeface="Comic Sans MS" panose="030F0702030302020204" pitchFamily="66" charset="0"/>
              </a:rPr>
              <a:t>large </a:t>
            </a:r>
            <a:r>
              <a:rPr lang="en-US" sz="2400" dirty="0">
                <a:latin typeface="Comic Sans MS" panose="030F0702030302020204" pitchFamily="66" charset="0"/>
              </a:rPr>
              <a:t>lattice </a:t>
            </a:r>
            <a:r>
              <a:rPr lang="en-US" sz="2400" dirty="0" smtClean="0">
                <a:latin typeface="Comic Sans MS" panose="030F0702030302020204" pitchFamily="66" charset="0"/>
              </a:rPr>
              <a:t>volume </a:t>
            </a:r>
            <a:r>
              <a:rPr lang="en-US" sz="2400" dirty="0" smtClean="0">
                <a:latin typeface="Comic Sans MS" panose="030F0702030302020204" pitchFamily="66" charset="0"/>
              </a:rPr>
              <a:t>with </a:t>
            </a:r>
            <a:r>
              <a:rPr lang="en-US" sz="2400" dirty="0">
                <a:latin typeface="Comic Sans MS" panose="030F0702030302020204" pitchFamily="66" charset="0"/>
              </a:rPr>
              <a:t>chiral fermions are being carried out. 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pPr>
              <a:buSzPct val="175000"/>
            </a:pPr>
            <a:endParaRPr lang="en-US" sz="2400" dirty="0">
              <a:latin typeface="Comic Sans MS" panose="030F0702030302020204" pitchFamily="66" charset="0"/>
            </a:endParaRPr>
          </a:p>
          <a:p>
            <a:pPr>
              <a:buSzPct val="175000"/>
            </a:pPr>
            <a:r>
              <a:rPr lang="en-US" sz="2400" dirty="0" smtClean="0">
                <a:latin typeface="Comic Sans MS" panose="030F0702030302020204" pitchFamily="66" charset="0"/>
              </a:rPr>
              <a:t>Implication on and connection to experiments need to be addressed.</a:t>
            </a:r>
            <a:endParaRPr lang="en-US" sz="2400" dirty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797E-974D-4B97-B85E-6DB30011D6D8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551447"/>
              </p:ext>
            </p:extLst>
          </p:nvPr>
        </p:nvGraphicFramePr>
        <p:xfrm>
          <a:off x="5029200" y="2654300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40" name="Equation" r:id="rId3" imgW="266700" imgH="203200" progId="Equation.DSMT4">
                  <p:embed/>
                </p:oleObj>
              </mc:Choice>
              <mc:Fallback>
                <p:oleObj name="Equation" r:id="rId3" imgW="2667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200" y="2654300"/>
                        <a:ext cx="38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11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229600" cy="138430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Where does the mass of the hadron come from?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4572000"/>
            <a:ext cx="4038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CFFCC"/>
                </a:solidFill>
              </a:rPr>
              <a:t>Canonical Conformal Anomaly</a:t>
            </a:r>
          </a:p>
          <a:p>
            <a:pPr algn="ctr">
              <a:lnSpc>
                <a:spcPct val="50000"/>
              </a:lnSpc>
            </a:pP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M. </a:t>
            </a:r>
            <a:r>
              <a:rPr lang="en-US" dirty="0" err="1" smtClean="0"/>
              <a:t>Chanowitz</a:t>
            </a:r>
            <a:r>
              <a:rPr lang="en-US" dirty="0" smtClean="0"/>
              <a:t> and J. Ellis, </a:t>
            </a:r>
          </a:p>
          <a:p>
            <a:pPr algn="ctr"/>
            <a:r>
              <a:rPr lang="en-US" dirty="0" smtClean="0"/>
              <a:t>PRD 7, 2490 (1973)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13843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Quark and Glue Components of Hadron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470" y="1447800"/>
            <a:ext cx="8229600" cy="4800600"/>
          </a:xfrm>
        </p:spPr>
        <p:txBody>
          <a:bodyPr/>
          <a:lstStyle/>
          <a:p>
            <a:r>
              <a:rPr lang="en-US" sz="2400" dirty="0" smtClean="0"/>
              <a:t>Energy momentum tensor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Trace anomaly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Separate into traceless part      and trace part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797E-974D-4B97-B85E-6DB30011D6D8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277851"/>
              </p:ext>
            </p:extLst>
          </p:nvPr>
        </p:nvGraphicFramePr>
        <p:xfrm>
          <a:off x="908050" y="1979613"/>
          <a:ext cx="419576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47" name="Equation" r:id="rId3" imgW="2298700" imgH="406400" progId="Equation.DSMT4">
                  <p:embed/>
                </p:oleObj>
              </mc:Choice>
              <mc:Fallback>
                <p:oleObj name="Equation" r:id="rId3" imgW="22987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8050" y="1979613"/>
                        <a:ext cx="4195763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044450"/>
              </p:ext>
            </p:extLst>
          </p:nvPr>
        </p:nvGraphicFramePr>
        <p:xfrm>
          <a:off x="5543857" y="2164940"/>
          <a:ext cx="2487921" cy="42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48" name="Equation" r:id="rId5" imgW="1409400" imgH="241200" progId="Equation.DSMT4">
                  <p:embed/>
                </p:oleObj>
              </mc:Choice>
              <mc:Fallback>
                <p:oleObj name="Equation" r:id="rId5" imgW="1409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43857" y="2164940"/>
                        <a:ext cx="2487921" cy="425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294086"/>
              </p:ext>
            </p:extLst>
          </p:nvPr>
        </p:nvGraphicFramePr>
        <p:xfrm>
          <a:off x="820738" y="3295650"/>
          <a:ext cx="330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49" name="Equation" r:id="rId7" imgW="1917700" imgH="444500" progId="Equation.DSMT4">
                  <p:embed/>
                </p:oleObj>
              </mc:Choice>
              <mc:Fallback>
                <p:oleObj name="Equation" r:id="rId7" imgW="19177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0738" y="3295650"/>
                        <a:ext cx="3305175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813638"/>
              </p:ext>
            </p:extLst>
          </p:nvPr>
        </p:nvGraphicFramePr>
        <p:xfrm>
          <a:off x="4610100" y="4114800"/>
          <a:ext cx="481760" cy="535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50" name="Equation" r:id="rId9" imgW="228600" imgH="253800" progId="Equation.DSMT4">
                  <p:embed/>
                </p:oleObj>
              </mc:Choice>
              <mc:Fallback>
                <p:oleObj name="Equation" r:id="rId9" imgW="228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10100" y="4114800"/>
                        <a:ext cx="481760" cy="535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194890"/>
              </p:ext>
            </p:extLst>
          </p:nvPr>
        </p:nvGraphicFramePr>
        <p:xfrm>
          <a:off x="7162800" y="4038600"/>
          <a:ext cx="533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51" name="Equation" r:id="rId11" imgW="228600" imgH="266400" progId="Equation.DSMT4">
                  <p:embed/>
                </p:oleObj>
              </mc:Choice>
              <mc:Fallback>
                <p:oleObj name="Equation" r:id="rId11" imgW="228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2800" y="4038600"/>
                        <a:ext cx="533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951638"/>
              </p:ext>
            </p:extLst>
          </p:nvPr>
        </p:nvGraphicFramePr>
        <p:xfrm>
          <a:off x="769294" y="4782526"/>
          <a:ext cx="7553951" cy="126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52" name="Equation" r:id="rId13" imgW="4394160" imgH="660240" progId="Equation.DSMT4">
                  <p:embed/>
                </p:oleObj>
              </mc:Choice>
              <mc:Fallback>
                <p:oleObj name="Equation" r:id="rId13" imgW="439416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9294" y="4782526"/>
                        <a:ext cx="7553951" cy="126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487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70" y="362634"/>
            <a:ext cx="8229600" cy="4114800"/>
          </a:xfrm>
        </p:spPr>
        <p:txBody>
          <a:bodyPr/>
          <a:lstStyle/>
          <a:p>
            <a:r>
              <a:rPr lang="en-US" dirty="0" smtClean="0"/>
              <a:t>Decomposition of hadron mass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Equation of 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797E-974D-4B97-B85E-6DB30011D6D8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83432"/>
              </p:ext>
            </p:extLst>
          </p:nvPr>
        </p:nvGraphicFramePr>
        <p:xfrm>
          <a:off x="271463" y="1522413"/>
          <a:ext cx="8539162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7" name="Equation" r:id="rId3" imgW="5105400" imgH="1727200" progId="Equation.DSMT4">
                  <p:embed/>
                </p:oleObj>
              </mc:Choice>
              <mc:Fallback>
                <p:oleObj name="Equation" r:id="rId3" imgW="5105400" imgH="172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463" y="1522413"/>
                        <a:ext cx="8539162" cy="277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81600" y="97459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"/>
              </a:rPr>
              <a:t>Xiangdong</a:t>
            </a:r>
            <a:r>
              <a:rPr lang="en-US" dirty="0" smtClean="0">
                <a:solidFill>
                  <a:srgbClr val="FFFF00"/>
                </a:solidFill>
                <a:latin typeface="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"/>
              </a:rPr>
              <a:t>Ji</a:t>
            </a:r>
            <a:r>
              <a:rPr lang="en-US" dirty="0" smtClean="0">
                <a:solidFill>
                  <a:srgbClr val="FFFF00"/>
                </a:solidFill>
                <a:latin typeface=""/>
              </a:rPr>
              <a:t>, PRL </a:t>
            </a:r>
            <a:r>
              <a:rPr lang="en-US" dirty="0">
                <a:solidFill>
                  <a:srgbClr val="FFFF00"/>
                </a:solidFill>
                <a:latin typeface=""/>
              </a:rPr>
              <a:t>74, 1071 </a:t>
            </a:r>
            <a:r>
              <a:rPr lang="en-US" dirty="0" smtClean="0">
                <a:solidFill>
                  <a:srgbClr val="FFFF00"/>
                </a:solidFill>
                <a:latin typeface=""/>
              </a:rPr>
              <a:t>(1995);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                   PRD 52, 271 (1995)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782449"/>
              </p:ext>
            </p:extLst>
          </p:nvPr>
        </p:nvGraphicFramePr>
        <p:xfrm>
          <a:off x="352425" y="5067300"/>
          <a:ext cx="7296150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68" name="Equation" r:id="rId5" imgW="4597400" imgH="990600" progId="Equation.DSMT4">
                  <p:embed/>
                </p:oleObj>
              </mc:Choice>
              <mc:Fallback>
                <p:oleObj name="Equation" r:id="rId5" imgW="4597400" imgH="990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425" y="5067300"/>
                        <a:ext cx="7296150" cy="157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08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D502-D433-4589-AD01-4DE2128C6A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8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F442-F5F7-4492-99FA-0D194BBF8FA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1289"/>
            <a:ext cx="4659020" cy="347091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89" y="2701290"/>
            <a:ext cx="4765221" cy="34709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1524000" y="762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Pseudoscalar</a:t>
            </a:r>
            <a:r>
              <a:rPr lang="en-US" sz="3200" dirty="0" smtClean="0">
                <a:solidFill>
                  <a:srgbClr val="FFFF00"/>
                </a:solidFill>
              </a:rPr>
              <a:t> meson masses from m</a:t>
            </a:r>
            <a:r>
              <a:rPr lang="el-GR" sz="3200" b="1" baseline="-25000" dirty="0" smtClean="0">
                <a:solidFill>
                  <a:srgbClr val="FFFF00"/>
                </a:solidFill>
              </a:rPr>
              <a:t>π</a:t>
            </a:r>
            <a:r>
              <a:rPr lang="en-US" sz="3200" dirty="0" smtClean="0">
                <a:solidFill>
                  <a:srgbClr val="FFFF00"/>
                </a:solidFill>
              </a:rPr>
              <a:t> ~ 200 MeV to </a:t>
            </a:r>
            <a:r>
              <a:rPr lang="el-GR" sz="3200" dirty="0" smtClean="0">
                <a:solidFill>
                  <a:srgbClr val="FFFF00"/>
                </a:solidFill>
              </a:rPr>
              <a:t>η</a:t>
            </a:r>
            <a:r>
              <a:rPr lang="en-US" sz="3200" b="1" baseline="-25000" dirty="0" smtClean="0">
                <a:solidFill>
                  <a:srgbClr val="FFFF00"/>
                </a:solidFill>
              </a:rPr>
              <a:t>c</a:t>
            </a:r>
            <a:r>
              <a:rPr lang="en-US" sz="3200" dirty="0" smtClean="0">
                <a:solidFill>
                  <a:srgbClr val="FFFF00"/>
                </a:solidFill>
              </a:rPr>
              <a:t> ~3 </a:t>
            </a:r>
            <a:r>
              <a:rPr lang="en-US" sz="3200" dirty="0" err="1" smtClean="0">
                <a:solidFill>
                  <a:srgbClr val="FFFF00"/>
                </a:solidFill>
              </a:rPr>
              <a:t>GeV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7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01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Decomposition of Pion Mass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381000" cy="457200"/>
          </a:xfrm>
        </p:spPr>
        <p:txBody>
          <a:bodyPr/>
          <a:lstStyle/>
          <a:p>
            <a:pPr>
              <a:defRPr/>
            </a:pPr>
            <a:fld id="{68BDB73F-8CD1-4FCC-AEC6-6FB6E0362EB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 descr="ps-light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32" t="-11217" r="-17032" b="-6444"/>
          <a:stretch/>
        </p:blipFill>
        <p:spPr>
          <a:xfrm>
            <a:off x="838200" y="533400"/>
            <a:ext cx="7086600" cy="4603906"/>
          </a:xfr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415985"/>
              </p:ext>
            </p:extLst>
          </p:nvPr>
        </p:nvGraphicFramePr>
        <p:xfrm>
          <a:off x="6527800" y="50546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353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27800" y="50546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946133"/>
              </p:ext>
            </p:extLst>
          </p:nvPr>
        </p:nvGraphicFramePr>
        <p:xfrm>
          <a:off x="3048000" y="5257800"/>
          <a:ext cx="2743200" cy="121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354" name="Equation" r:id="rId6" imgW="2120900" imgH="939800" progId="Equation.DSMT4">
                  <p:embed/>
                </p:oleObj>
              </mc:Choice>
              <mc:Fallback>
                <p:oleObj name="Equation" r:id="rId6" imgW="21209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0" y="5257800"/>
                        <a:ext cx="2743200" cy="121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18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F442-F5F7-4492-99FA-0D194BBF8FA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2971799"/>
            <a:ext cx="4724401" cy="330708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1524000" y="762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Vector meson masses from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m</a:t>
            </a:r>
            <a:r>
              <a:rPr lang="el-GR" sz="3200" b="1" baseline="-25000" dirty="0">
                <a:solidFill>
                  <a:srgbClr val="FFFF00"/>
                </a:solidFill>
              </a:rPr>
              <a:t>ρ</a:t>
            </a:r>
            <a:r>
              <a:rPr lang="en-US" sz="3200" dirty="0" smtClean="0">
                <a:solidFill>
                  <a:srgbClr val="FFFF00"/>
                </a:solidFill>
              </a:rPr>
              <a:t> ~ 800 MeV to J/ψ ~3 </a:t>
            </a:r>
            <a:r>
              <a:rPr lang="en-US" sz="3200" dirty="0" err="1" smtClean="0">
                <a:solidFill>
                  <a:srgbClr val="FFFF00"/>
                </a:solidFill>
              </a:rPr>
              <a:t>GeV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0"/>
            <a:ext cx="4724401" cy="330708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3591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in_den_mesonium">
  <a:themeElements>
    <a:clrScheme name="Custom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fin_den_mesonium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n_den_mesonium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fin_den_mesonium">
  <a:themeElements>
    <a:clrScheme name="fin_den_mesonium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fin_den_mesonium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in_den_mesonium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fin_den_mesonium">
  <a:themeElements>
    <a:clrScheme name="fin_den_mesonium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fin_den_mesonium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n_den_mesonium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_den_mesonium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41985</TotalTime>
  <Words>478</Words>
  <Application>Microsoft Macintosh PowerPoint</Application>
  <PresentationFormat>On-screen Show (4:3)</PresentationFormat>
  <Paragraphs>123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fin_den_mesonium</vt:lpstr>
      <vt:lpstr>Custom Design</vt:lpstr>
      <vt:lpstr>2_Custom Design</vt:lpstr>
      <vt:lpstr>1_Custom Design</vt:lpstr>
      <vt:lpstr>3_Beam</vt:lpstr>
      <vt:lpstr>1_fin_den_mesonium</vt:lpstr>
      <vt:lpstr>3_Custom Design</vt:lpstr>
      <vt:lpstr>2_fin_den_mesonium</vt:lpstr>
      <vt:lpstr>1_Beam</vt:lpstr>
      <vt:lpstr>Equation</vt:lpstr>
      <vt:lpstr>MathType 6.0 Equation</vt:lpstr>
      <vt:lpstr>PowerPoint Presentation</vt:lpstr>
      <vt:lpstr>PowerPoint Presentation</vt:lpstr>
      <vt:lpstr>Where does the mass of the hadron come from?</vt:lpstr>
      <vt:lpstr>Quark and Glue Components of Hadron Mass</vt:lpstr>
      <vt:lpstr>PowerPoint Presentation</vt:lpstr>
      <vt:lpstr>PowerPoint Presentation</vt:lpstr>
      <vt:lpstr>PowerPoint Presentation</vt:lpstr>
      <vt:lpstr>Decomposition of Pion Mass</vt:lpstr>
      <vt:lpstr>PowerPoint Presentation</vt:lpstr>
      <vt:lpstr>ρ Mass </vt:lpstr>
      <vt:lpstr> charmonium </vt:lpstr>
      <vt:lpstr>Hyperfine Splitting</vt:lpstr>
      <vt:lpstr>PowerPoint Presentation</vt:lpstr>
      <vt:lpstr>Nucleon Mass</vt:lpstr>
      <vt:lpstr> Hadron Structure with Quarks and Glue </vt:lpstr>
      <vt:lpstr>PowerPoint Presentation</vt:lpstr>
      <vt:lpstr>PowerPoint Presentation</vt:lpstr>
      <vt:lpstr>PowerPoint Presentation</vt:lpstr>
      <vt:lpstr>PowerPoint Presentation</vt:lpstr>
      <vt:lpstr>Quark Momentum Fraction -- DI</vt:lpstr>
      <vt:lpstr>&lt;x&gt;s /&lt;x&gt;u/d(DI) = 0.83(7)</vt:lpstr>
      <vt:lpstr>PowerPoint Presentation</vt:lpstr>
      <vt:lpstr>PowerPoint Presentation</vt:lpstr>
      <vt:lpstr>Renormalization and Quark-Glue Mixing</vt:lpstr>
      <vt:lpstr>PowerPoint Presentation</vt:lpstr>
      <vt:lpstr>PowerPoint Presentation</vt:lpstr>
      <vt:lpstr>Nucleon Mass Components</vt:lpstr>
      <vt:lpstr>Summary and Challenges </vt:lpstr>
    </vt:vector>
  </TitlesOfParts>
  <Company>University of Kentucky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 Finite Density and Mesoniums</dc:title>
  <dc:creator>Brian C. Doyle</dc:creator>
  <cp:lastModifiedBy>Keh-Fei Liu</cp:lastModifiedBy>
  <cp:revision>603</cp:revision>
  <cp:lastPrinted>2013-01-17T23:46:52Z</cp:lastPrinted>
  <dcterms:created xsi:type="dcterms:W3CDTF">2004-12-30T14:49:29Z</dcterms:created>
  <dcterms:modified xsi:type="dcterms:W3CDTF">2017-04-05T14:01:19Z</dcterms:modified>
</cp:coreProperties>
</file>