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9" r:id="rId3"/>
    <p:sldId id="291" r:id="rId4"/>
    <p:sldId id="297" r:id="rId5"/>
    <p:sldId id="296" r:id="rId6"/>
    <p:sldId id="295" r:id="rId7"/>
    <p:sldId id="294" r:id="rId8"/>
    <p:sldId id="302" r:id="rId9"/>
    <p:sldId id="360" r:id="rId10"/>
    <p:sldId id="298" r:id="rId11"/>
    <p:sldId id="306" r:id="rId12"/>
    <p:sldId id="305" r:id="rId13"/>
    <p:sldId id="304" r:id="rId14"/>
    <p:sldId id="303" r:id="rId15"/>
    <p:sldId id="299" r:id="rId16"/>
    <p:sldId id="340" r:id="rId17"/>
    <p:sldId id="339" r:id="rId18"/>
    <p:sldId id="307" r:id="rId19"/>
    <p:sldId id="311" r:id="rId20"/>
    <p:sldId id="310" r:id="rId21"/>
    <p:sldId id="309" r:id="rId22"/>
    <p:sldId id="308" r:id="rId23"/>
    <p:sldId id="262" r:id="rId24"/>
    <p:sldId id="266" r:id="rId25"/>
    <p:sldId id="265" r:id="rId26"/>
    <p:sldId id="267" r:id="rId27"/>
    <p:sldId id="301" r:id="rId28"/>
    <p:sldId id="362" r:id="rId29"/>
    <p:sldId id="361" r:id="rId30"/>
    <p:sldId id="312" r:id="rId31"/>
    <p:sldId id="322" r:id="rId32"/>
    <p:sldId id="315" r:id="rId33"/>
    <p:sldId id="313" r:id="rId34"/>
    <p:sldId id="352" r:id="rId35"/>
    <p:sldId id="351" r:id="rId36"/>
    <p:sldId id="350" r:id="rId37"/>
    <p:sldId id="349" r:id="rId38"/>
    <p:sldId id="348" r:id="rId39"/>
    <p:sldId id="317" r:id="rId40"/>
    <p:sldId id="334" r:id="rId41"/>
    <p:sldId id="335" r:id="rId42"/>
    <p:sldId id="325" r:id="rId43"/>
    <p:sldId id="332" r:id="rId44"/>
    <p:sldId id="333" r:id="rId45"/>
    <p:sldId id="321" r:id="rId46"/>
    <p:sldId id="343" r:id="rId47"/>
    <p:sldId id="337" r:id="rId48"/>
    <p:sldId id="336" r:id="rId49"/>
    <p:sldId id="327" r:id="rId50"/>
    <p:sldId id="338" r:id="rId51"/>
    <p:sldId id="331" r:id="rId52"/>
    <p:sldId id="326" r:id="rId53"/>
    <p:sldId id="328" r:id="rId54"/>
    <p:sldId id="329" r:id="rId55"/>
    <p:sldId id="268" r:id="rId56"/>
    <p:sldId id="363" r:id="rId57"/>
    <p:sldId id="364" r:id="rId58"/>
    <p:sldId id="275" r:id="rId59"/>
    <p:sldId id="366" r:id="rId60"/>
    <p:sldId id="365" r:id="rId61"/>
    <p:sldId id="276" r:id="rId62"/>
    <p:sldId id="278" r:id="rId63"/>
    <p:sldId id="273" r:id="rId64"/>
    <p:sldId id="272" r:id="rId65"/>
    <p:sldId id="274" r:id="rId66"/>
    <p:sldId id="368" r:id="rId67"/>
    <p:sldId id="367" r:id="rId68"/>
    <p:sldId id="257" r:id="rId69"/>
    <p:sldId id="277" r:id="rId70"/>
    <p:sldId id="290" r:id="rId71"/>
    <p:sldId id="279" r:id="rId72"/>
    <p:sldId id="271" r:id="rId73"/>
    <p:sldId id="283" r:id="rId74"/>
    <p:sldId id="281" r:id="rId75"/>
    <p:sldId id="284" r:id="rId76"/>
    <p:sldId id="285" r:id="rId77"/>
    <p:sldId id="286" r:id="rId78"/>
    <p:sldId id="282" r:id="rId79"/>
    <p:sldId id="287" r:id="rId80"/>
    <p:sldId id="270" r:id="rId81"/>
    <p:sldId id="288" r:id="rId82"/>
    <p:sldId id="292" r:id="rId83"/>
    <p:sldId id="346" r:id="rId84"/>
    <p:sldId id="359" r:id="rId85"/>
    <p:sldId id="358" r:id="rId86"/>
    <p:sldId id="357" r:id="rId87"/>
    <p:sldId id="356" r:id="rId88"/>
    <p:sldId id="355" r:id="rId89"/>
    <p:sldId id="347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8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7" y="62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4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3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2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8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79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0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96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5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6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6F5F-B498-47A2-87B0-AC27B432A47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E07E9-79E2-4F14-93B6-FB890136F0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54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3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4.tmp"/><Relationship Id="rId4" Type="http://schemas.openxmlformats.org/officeDocument/2006/relationships/image" Target="../media/image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mp"/><Relationship Id="rId4" Type="http://schemas.openxmlformats.org/officeDocument/2006/relationships/image" Target="../media/image2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7" Type="http://schemas.openxmlformats.org/officeDocument/2006/relationships/image" Target="../media/image19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5" Type="http://schemas.openxmlformats.org/officeDocument/2006/relationships/image" Target="../media/image21.tmp"/><Relationship Id="rId4" Type="http://schemas.openxmlformats.org/officeDocument/2006/relationships/image" Target="../media/image22.tm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20.tmp"/><Relationship Id="rId7" Type="http://schemas.openxmlformats.org/officeDocument/2006/relationships/image" Target="../media/image19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5" Type="http://schemas.openxmlformats.org/officeDocument/2006/relationships/image" Target="../media/image21.tmp"/><Relationship Id="rId4" Type="http://schemas.openxmlformats.org/officeDocument/2006/relationships/image" Target="../media/image22.tm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image" Target="../media/image26.tmp"/><Relationship Id="rId7" Type="http://schemas.openxmlformats.org/officeDocument/2006/relationships/image" Target="../media/image30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Relationship Id="rId9" Type="http://schemas.openxmlformats.org/officeDocument/2006/relationships/image" Target="../media/image32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tmp"/><Relationship Id="rId5" Type="http://schemas.openxmlformats.org/officeDocument/2006/relationships/image" Target="../media/image43.tmp"/><Relationship Id="rId4" Type="http://schemas.openxmlformats.org/officeDocument/2006/relationships/image" Target="../media/image44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tmp"/><Relationship Id="rId5" Type="http://schemas.openxmlformats.org/officeDocument/2006/relationships/image" Target="../media/image45.tmp"/><Relationship Id="rId4" Type="http://schemas.openxmlformats.org/officeDocument/2006/relationships/image" Target="../media/image44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tmp"/><Relationship Id="rId5" Type="http://schemas.openxmlformats.org/officeDocument/2006/relationships/image" Target="../media/image49.tmp"/><Relationship Id="rId4" Type="http://schemas.openxmlformats.org/officeDocument/2006/relationships/image" Target="../media/image51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7" Type="http://schemas.openxmlformats.org/officeDocument/2006/relationships/image" Target="../media/image52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tmp"/><Relationship Id="rId5" Type="http://schemas.openxmlformats.org/officeDocument/2006/relationships/image" Target="../media/image49.tmp"/><Relationship Id="rId4" Type="http://schemas.openxmlformats.org/officeDocument/2006/relationships/image" Target="../media/image51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7" Type="http://schemas.openxmlformats.org/officeDocument/2006/relationships/image" Target="../media/image53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tmp"/><Relationship Id="rId5" Type="http://schemas.openxmlformats.org/officeDocument/2006/relationships/image" Target="../media/image49.tmp"/><Relationship Id="rId4" Type="http://schemas.openxmlformats.org/officeDocument/2006/relationships/image" Target="../media/image51.tm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tmp"/><Relationship Id="rId3" Type="http://schemas.openxmlformats.org/officeDocument/2006/relationships/image" Target="../media/image50.tmp"/><Relationship Id="rId7" Type="http://schemas.openxmlformats.org/officeDocument/2006/relationships/image" Target="../media/image53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tmp"/><Relationship Id="rId5" Type="http://schemas.openxmlformats.org/officeDocument/2006/relationships/image" Target="../media/image49.tmp"/><Relationship Id="rId4" Type="http://schemas.openxmlformats.org/officeDocument/2006/relationships/image" Target="../media/image51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7" Type="http://schemas.openxmlformats.org/officeDocument/2006/relationships/image" Target="../media/image59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tmp"/><Relationship Id="rId5" Type="http://schemas.openxmlformats.org/officeDocument/2006/relationships/image" Target="../media/image57.tmp"/><Relationship Id="rId4" Type="http://schemas.openxmlformats.org/officeDocument/2006/relationships/image" Target="../media/image56.tm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tmp"/><Relationship Id="rId3" Type="http://schemas.openxmlformats.org/officeDocument/2006/relationships/image" Target="../media/image44.tmp"/><Relationship Id="rId7" Type="http://schemas.openxmlformats.org/officeDocument/2006/relationships/image" Target="../media/image60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tmp"/><Relationship Id="rId5" Type="http://schemas.openxmlformats.org/officeDocument/2006/relationships/image" Target="../media/image57.tmp"/><Relationship Id="rId4" Type="http://schemas.openxmlformats.org/officeDocument/2006/relationships/image" Target="../media/image56.tmp"/><Relationship Id="rId9" Type="http://schemas.openxmlformats.org/officeDocument/2006/relationships/image" Target="../media/image59.tm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tmp"/><Relationship Id="rId3" Type="http://schemas.openxmlformats.org/officeDocument/2006/relationships/image" Target="../media/image44.tmp"/><Relationship Id="rId7" Type="http://schemas.openxmlformats.org/officeDocument/2006/relationships/image" Target="../media/image60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tmp"/><Relationship Id="rId5" Type="http://schemas.openxmlformats.org/officeDocument/2006/relationships/image" Target="../media/image57.tmp"/><Relationship Id="rId10" Type="http://schemas.openxmlformats.org/officeDocument/2006/relationships/image" Target="../media/image59.tmp"/><Relationship Id="rId4" Type="http://schemas.openxmlformats.org/officeDocument/2006/relationships/image" Target="../media/image56.tmp"/><Relationship Id="rId9" Type="http://schemas.openxmlformats.org/officeDocument/2006/relationships/image" Target="../media/image62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tmp"/><Relationship Id="rId4" Type="http://schemas.openxmlformats.org/officeDocument/2006/relationships/image" Target="../media/image65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7" Type="http://schemas.openxmlformats.org/officeDocument/2006/relationships/image" Target="../media/image61.tmp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tmp"/><Relationship Id="rId5" Type="http://schemas.openxmlformats.org/officeDocument/2006/relationships/image" Target="../media/image66.tmp"/><Relationship Id="rId4" Type="http://schemas.openxmlformats.org/officeDocument/2006/relationships/image" Target="../media/image6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tmp"/><Relationship Id="rId4" Type="http://schemas.openxmlformats.org/officeDocument/2006/relationships/image" Target="../media/image72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tmp"/><Relationship Id="rId4" Type="http://schemas.openxmlformats.org/officeDocument/2006/relationships/image" Target="../media/image75.tmp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20.png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tmp"/><Relationship Id="rId5" Type="http://schemas.openxmlformats.org/officeDocument/2006/relationships/image" Target="../media/image78.tmp"/><Relationship Id="rId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20.png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tmp"/><Relationship Id="rId5" Type="http://schemas.openxmlformats.org/officeDocument/2006/relationships/image" Target="../media/image78.tmp"/><Relationship Id="rId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3.png"/><Relationship Id="rId7" Type="http://schemas.openxmlformats.org/officeDocument/2006/relationships/image" Target="../media/image79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tmp"/><Relationship Id="rId5" Type="http://schemas.openxmlformats.org/officeDocument/2006/relationships/image" Target="../media/image84.tmp"/><Relationship Id="rId4" Type="http://schemas.openxmlformats.org/officeDocument/2006/relationships/image" Target="../media/image69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3.tmp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3.png"/><Relationship Id="rId7" Type="http://schemas.openxmlformats.org/officeDocument/2006/relationships/image" Target="../media/image79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tmp"/><Relationship Id="rId5" Type="http://schemas.openxmlformats.org/officeDocument/2006/relationships/image" Target="../media/image84.tmp"/><Relationship Id="rId10" Type="http://schemas.openxmlformats.org/officeDocument/2006/relationships/image" Target="../media/image86.tmp"/><Relationship Id="rId4" Type="http://schemas.openxmlformats.org/officeDocument/2006/relationships/image" Target="../media/image69.tmp"/><Relationship Id="rId9" Type="http://schemas.openxmlformats.org/officeDocument/2006/relationships/image" Target="../media/image85.tmp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3.png"/><Relationship Id="rId7" Type="http://schemas.openxmlformats.org/officeDocument/2006/relationships/image" Target="../media/image79.jp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tmp"/><Relationship Id="rId11" Type="http://schemas.openxmlformats.org/officeDocument/2006/relationships/image" Target="../media/image86.tmp"/><Relationship Id="rId5" Type="http://schemas.openxmlformats.org/officeDocument/2006/relationships/image" Target="../media/image84.tmp"/><Relationship Id="rId10" Type="http://schemas.openxmlformats.org/officeDocument/2006/relationships/image" Target="../media/image78.tmp"/><Relationship Id="rId4" Type="http://schemas.openxmlformats.org/officeDocument/2006/relationships/image" Target="../media/image69.tmp"/><Relationship Id="rId9" Type="http://schemas.openxmlformats.org/officeDocument/2006/relationships/image" Target="../media/image85.tmp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image" Target="../media/image29.tmp"/><Relationship Id="rId7" Type="http://schemas.openxmlformats.org/officeDocument/2006/relationships/image" Target="../media/image27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30.tmp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tmp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tm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tmp"/><Relationship Id="rId4" Type="http://schemas.openxmlformats.org/officeDocument/2006/relationships/image" Target="../media/image94.tm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tmp"/><Relationship Id="rId4" Type="http://schemas.openxmlformats.org/officeDocument/2006/relationships/image" Target="../media/image95.tm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image" Target="../media/image9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tmp"/><Relationship Id="rId5" Type="http://schemas.openxmlformats.org/officeDocument/2006/relationships/image" Target="../media/image93.tmp"/><Relationship Id="rId4" Type="http://schemas.openxmlformats.org/officeDocument/2006/relationships/image" Target="../media/image92.tm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mp"/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4.tm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tmp"/><Relationship Id="rId4" Type="http://schemas.openxmlformats.org/officeDocument/2006/relationships/image" Target="../media/image99.tm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10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tmp"/><Relationship Id="rId5" Type="http://schemas.openxmlformats.org/officeDocument/2006/relationships/image" Target="../media/image87.tmp"/><Relationship Id="rId4" Type="http://schemas.openxmlformats.org/officeDocument/2006/relationships/image" Target="../media/image99.tm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7" Type="http://schemas.openxmlformats.org/officeDocument/2006/relationships/image" Target="../media/image100.tmp"/><Relationship Id="rId2" Type="http://schemas.openxmlformats.org/officeDocument/2006/relationships/image" Target="../media/image10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tmp"/><Relationship Id="rId5" Type="http://schemas.openxmlformats.org/officeDocument/2006/relationships/image" Target="../media/image87.tmp"/><Relationship Id="rId4" Type="http://schemas.openxmlformats.org/officeDocument/2006/relationships/image" Target="../media/image99.tm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tmp"/><Relationship Id="rId4" Type="http://schemas.openxmlformats.org/officeDocument/2006/relationships/image" Target="../media/image87.tm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7" Type="http://schemas.openxmlformats.org/officeDocument/2006/relationships/image" Target="../media/image106.tmp"/><Relationship Id="rId2" Type="http://schemas.openxmlformats.org/officeDocument/2006/relationships/image" Target="../media/image10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tmp"/><Relationship Id="rId5" Type="http://schemas.openxmlformats.org/officeDocument/2006/relationships/image" Target="../media/image87.tmp"/><Relationship Id="rId4" Type="http://schemas.openxmlformats.org/officeDocument/2006/relationships/image" Target="../media/image99.tm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mp"/><Relationship Id="rId7" Type="http://schemas.openxmlformats.org/officeDocument/2006/relationships/image" Target="../media/image105.tmp"/><Relationship Id="rId2" Type="http://schemas.openxmlformats.org/officeDocument/2006/relationships/image" Target="../media/image10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tmp"/><Relationship Id="rId5" Type="http://schemas.openxmlformats.org/officeDocument/2006/relationships/image" Target="../media/image103.tmp"/><Relationship Id="rId4" Type="http://schemas.openxmlformats.org/officeDocument/2006/relationships/image" Target="../media/image98.tmp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tmp"/><Relationship Id="rId3" Type="http://schemas.openxmlformats.org/officeDocument/2006/relationships/image" Target="../media/image106.tmp"/><Relationship Id="rId7" Type="http://schemas.openxmlformats.org/officeDocument/2006/relationships/image" Target="../media/image109.tmp"/><Relationship Id="rId2" Type="http://schemas.openxmlformats.org/officeDocument/2006/relationships/image" Target="../media/image10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tmp"/><Relationship Id="rId5" Type="http://schemas.openxmlformats.org/officeDocument/2006/relationships/image" Target="../media/image98.tmp"/><Relationship Id="rId4" Type="http://schemas.openxmlformats.org/officeDocument/2006/relationships/image" Target="../media/image99.tmp"/><Relationship Id="rId9" Type="http://schemas.openxmlformats.org/officeDocument/2006/relationships/image" Target="../media/image105.tm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10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tmp"/><Relationship Id="rId5" Type="http://schemas.openxmlformats.org/officeDocument/2006/relationships/image" Target="../media/image111.tmp"/><Relationship Id="rId4" Type="http://schemas.openxmlformats.org/officeDocument/2006/relationships/image" Target="../media/image109.tm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mp"/><Relationship Id="rId2" Type="http://schemas.openxmlformats.org/officeDocument/2006/relationships/image" Target="../media/image11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tmp"/><Relationship Id="rId5" Type="http://schemas.openxmlformats.org/officeDocument/2006/relationships/image" Target="../media/image114.tmp"/><Relationship Id="rId4" Type="http://schemas.openxmlformats.org/officeDocument/2006/relationships/image" Target="../media/image113.tm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mp"/><Relationship Id="rId7" Type="http://schemas.openxmlformats.org/officeDocument/2006/relationships/image" Target="../media/image114.tmp"/><Relationship Id="rId2" Type="http://schemas.openxmlformats.org/officeDocument/2006/relationships/image" Target="../media/image1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tmp"/><Relationship Id="rId5" Type="http://schemas.openxmlformats.org/officeDocument/2006/relationships/image" Target="../media/image113.tmp"/><Relationship Id="rId4" Type="http://schemas.openxmlformats.org/officeDocument/2006/relationships/image" Target="../media/image11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mp"/><Relationship Id="rId7" Type="http://schemas.openxmlformats.org/officeDocument/2006/relationships/image" Target="../media/image99.tmp"/><Relationship Id="rId2" Type="http://schemas.openxmlformats.org/officeDocument/2006/relationships/image" Target="../media/image1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tmp"/><Relationship Id="rId5" Type="http://schemas.openxmlformats.org/officeDocument/2006/relationships/image" Target="../media/image113.tmp"/><Relationship Id="rId4" Type="http://schemas.openxmlformats.org/officeDocument/2006/relationships/image" Target="../media/image116.tm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tmp"/><Relationship Id="rId2" Type="http://schemas.openxmlformats.org/officeDocument/2006/relationships/image" Target="../media/image117.tmp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tmp"/><Relationship Id="rId4" Type="http://schemas.openxmlformats.org/officeDocument/2006/relationships/image" Target="../media/image119.tm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tm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tmp"/><Relationship Id="rId5" Type="http://schemas.openxmlformats.org/officeDocument/2006/relationships/image" Target="../media/image43.tmp"/><Relationship Id="rId4" Type="http://schemas.openxmlformats.org/officeDocument/2006/relationships/image" Target="../media/image60.tm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7" Type="http://schemas.openxmlformats.org/officeDocument/2006/relationships/image" Target="../media/image72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tmp"/><Relationship Id="rId5" Type="http://schemas.openxmlformats.org/officeDocument/2006/relationships/image" Target="../media/image121.tmp"/><Relationship Id="rId4" Type="http://schemas.openxmlformats.org/officeDocument/2006/relationships/image" Target="../media/image43.tmp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tmp"/><Relationship Id="rId3" Type="http://schemas.openxmlformats.org/officeDocument/2006/relationships/image" Target="../media/image60.tmp"/><Relationship Id="rId7" Type="http://schemas.openxmlformats.org/officeDocument/2006/relationships/image" Target="../media/image121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tmp"/><Relationship Id="rId5" Type="http://schemas.openxmlformats.org/officeDocument/2006/relationships/image" Target="../media/image43.tmp"/><Relationship Id="rId4" Type="http://schemas.openxmlformats.org/officeDocument/2006/relationships/image" Target="../media/image72.tmp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tmp"/><Relationship Id="rId3" Type="http://schemas.openxmlformats.org/officeDocument/2006/relationships/image" Target="../media/image60.tmp"/><Relationship Id="rId7" Type="http://schemas.openxmlformats.org/officeDocument/2006/relationships/image" Target="../media/image59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tmp"/><Relationship Id="rId5" Type="http://schemas.openxmlformats.org/officeDocument/2006/relationships/image" Target="../media/image122.tmp"/><Relationship Id="rId4" Type="http://schemas.openxmlformats.org/officeDocument/2006/relationships/image" Target="../media/image43.tmp"/><Relationship Id="rId9" Type="http://schemas.openxmlformats.org/officeDocument/2006/relationships/image" Target="../media/image72.tmp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tmp"/><Relationship Id="rId3" Type="http://schemas.openxmlformats.org/officeDocument/2006/relationships/image" Target="../media/image121.tmp"/><Relationship Id="rId7" Type="http://schemas.openxmlformats.org/officeDocument/2006/relationships/image" Target="../media/image122.tmp"/><Relationship Id="rId2" Type="http://schemas.openxmlformats.org/officeDocument/2006/relationships/image" Target="../media/image12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tmp"/><Relationship Id="rId5" Type="http://schemas.openxmlformats.org/officeDocument/2006/relationships/image" Target="../media/image60.tmp"/><Relationship Id="rId4" Type="http://schemas.openxmlformats.org/officeDocument/2006/relationships/image" Target="../media/image57.tmp"/><Relationship Id="rId9" Type="http://schemas.openxmlformats.org/officeDocument/2006/relationships/image" Target="../media/image7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>
            <a:grpSpLocks noChangeAspect="1"/>
          </p:cNvGrpSpPr>
          <p:nvPr/>
        </p:nvGrpSpPr>
        <p:grpSpPr>
          <a:xfrm>
            <a:off x="2457394" y="4125530"/>
            <a:ext cx="7277211" cy="2432850"/>
            <a:chOff x="1612841" y="3477901"/>
            <a:chExt cx="8804853" cy="2943557"/>
          </a:xfrm>
        </p:grpSpPr>
        <p:pic>
          <p:nvPicPr>
            <p:cNvPr id="7" name="Immagine 6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"/>
            <a:stretch/>
          </p:blipFill>
          <p:spPr>
            <a:xfrm>
              <a:off x="1774306" y="3477901"/>
              <a:ext cx="8643388" cy="2943557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1612841" y="3707331"/>
              <a:ext cx="1121376" cy="451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21892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09492" y="72747"/>
            <a:ext cx="103364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Book Antiqua" panose="02040602050305030304" pitchFamily="18" charset="0"/>
              </a:rPr>
              <a:t>Quark’s angular momentum </a:t>
            </a:r>
          </a:p>
          <a:p>
            <a:pPr algn="ctr"/>
            <a:r>
              <a:rPr lang="en-US" sz="6000" dirty="0">
                <a:latin typeface="Book Antiqua" panose="02040602050305030304" pitchFamily="18" charset="0"/>
              </a:rPr>
              <a:t>densities in position space</a:t>
            </a:r>
            <a:endParaRPr lang="en-GB" sz="6000" dirty="0"/>
          </a:p>
        </p:txBody>
      </p:sp>
      <p:sp>
        <p:nvSpPr>
          <p:cNvPr id="3" name="Rectangle 2"/>
          <p:cNvSpPr txBox="1">
            <a:spLocks/>
          </p:cNvSpPr>
          <p:nvPr/>
        </p:nvSpPr>
        <p:spPr>
          <a:xfrm>
            <a:off x="3687653" y="3203575"/>
            <a:ext cx="4816694" cy="5135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5000" dirty="0">
                <a:latin typeface="Book Antiqua" panose="02040602050305030304" pitchFamily="18" charset="0"/>
                <a:cs typeface="Arial" panose="020B0604020202020204" pitchFamily="34" charset="0"/>
              </a:rPr>
              <a:t>Luca Mantovani</a:t>
            </a:r>
          </a:p>
        </p:txBody>
      </p:sp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295102" y="2574198"/>
            <a:ext cx="11165263" cy="58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700" dirty="0" err="1">
                <a:latin typeface="Book Antiqua" panose="02040602050305030304" pitchFamily="18" charset="0"/>
              </a:rPr>
              <a:t>Based</a:t>
            </a:r>
            <a:r>
              <a:rPr lang="it-IT" sz="2700" dirty="0">
                <a:latin typeface="Book Antiqua" panose="02040602050305030304" pitchFamily="18" charset="0"/>
              </a:rPr>
              <a:t> on: LM, </a:t>
            </a:r>
            <a:r>
              <a:rPr lang="it-IT" sz="2700" dirty="0" err="1">
                <a:latin typeface="Book Antiqua" panose="02040602050305030304" pitchFamily="18" charset="0"/>
              </a:rPr>
              <a:t>Lorcé</a:t>
            </a:r>
            <a:r>
              <a:rPr lang="it-IT" sz="2700" dirty="0">
                <a:latin typeface="Book Antiqua" panose="02040602050305030304" pitchFamily="18" charset="0"/>
              </a:rPr>
              <a:t>, Pasquini (in </a:t>
            </a:r>
            <a:r>
              <a:rPr lang="it-IT" sz="2700" dirty="0" err="1">
                <a:latin typeface="Book Antiqua" panose="02040602050305030304" pitchFamily="18" charset="0"/>
              </a:rPr>
              <a:t>preparation</a:t>
            </a:r>
            <a:r>
              <a:rPr lang="it-IT" sz="2700" dirty="0">
                <a:latin typeface="Book Antiqua" panose="0204060205030503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088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66991" y="143800"/>
            <a:ext cx="605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improved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EMT</a:t>
            </a:r>
          </a:p>
        </p:txBody>
      </p:sp>
      <p:pic>
        <p:nvPicPr>
          <p:cNvPr id="8" name="Immagine 7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5"/>
          <a:stretch/>
        </p:blipFill>
        <p:spPr>
          <a:xfrm>
            <a:off x="2771370" y="2673282"/>
            <a:ext cx="6538527" cy="566594"/>
          </a:xfrm>
          <a:prstGeom prst="rect">
            <a:avLst/>
          </a:prstGeom>
        </p:spPr>
      </p:pic>
      <p:pic>
        <p:nvPicPr>
          <p:cNvPr id="9" name="Immagine 8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4" b="58356"/>
          <a:stretch/>
        </p:blipFill>
        <p:spPr>
          <a:xfrm>
            <a:off x="4069182" y="1219753"/>
            <a:ext cx="4053636" cy="41890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95550" y="1921713"/>
            <a:ext cx="871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Generalized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Angular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Momentum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34911" y="3230723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latin typeface="Book Antiqua" panose="02040602050305030304" pitchFamily="18" charset="0"/>
              </a:rPr>
              <a:t>with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05" y="3763096"/>
            <a:ext cx="7407282" cy="662997"/>
          </a:xfrm>
          <a:prstGeom prst="rect">
            <a:avLst/>
          </a:prstGeom>
        </p:spPr>
      </p:pic>
      <p:cxnSp>
        <p:nvCxnSpPr>
          <p:cNvPr id="18" name="Connettore 2 17"/>
          <p:cNvCxnSpPr>
            <a:cxnSpLocks/>
          </p:cNvCxnSpPr>
          <p:nvPr/>
        </p:nvCxnSpPr>
        <p:spPr>
          <a:xfrm>
            <a:off x="6059488" y="4496801"/>
            <a:ext cx="0" cy="6410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78" y="5287016"/>
            <a:ext cx="4244708" cy="457240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8122818" y="6205069"/>
            <a:ext cx="333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Belinfante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Rosenfeld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(1940)</a:t>
            </a:r>
          </a:p>
        </p:txBody>
      </p:sp>
      <p:sp>
        <p:nvSpPr>
          <p:cNvPr id="13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426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07758" y="136049"/>
            <a:ext cx="777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Canonical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vs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total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AM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135809" y="1091023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84473" y="1091023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Canonical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3185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35809" y="1091023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84473" y="1091023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Canonical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2" y="2573526"/>
            <a:ext cx="3833192" cy="4572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85911" y="1691365"/>
            <a:ext cx="4597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Clear </a:t>
            </a:r>
            <a:r>
              <a:rPr lang="it-IT" sz="2400" dirty="0" err="1">
                <a:latin typeface="Book Antiqua" panose="02040602050305030304" pitchFamily="18" charset="0"/>
              </a:rPr>
              <a:t>distinction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between</a:t>
            </a:r>
            <a:r>
              <a:rPr lang="it-IT" sz="2400" dirty="0">
                <a:latin typeface="Book Antiqua" panose="02040602050305030304" pitchFamily="18" charset="0"/>
              </a:rPr>
              <a:t> OAM </a:t>
            </a:r>
          </a:p>
          <a:p>
            <a:pPr algn="ctr"/>
            <a:r>
              <a:rPr lang="it-IT" sz="2400" dirty="0">
                <a:latin typeface="Book Antiqua" panose="02040602050305030304" pitchFamily="18" charset="0"/>
              </a:rPr>
              <a:t>and spin </a:t>
            </a:r>
            <a:r>
              <a:rPr lang="it-IT" sz="2400" dirty="0" err="1">
                <a:latin typeface="Book Antiqua" panose="02040602050305030304" pitchFamily="18" charset="0"/>
              </a:rPr>
              <a:t>at</a:t>
            </a:r>
            <a:r>
              <a:rPr lang="it-IT" sz="2400" dirty="0">
                <a:latin typeface="Book Antiqua" panose="02040602050305030304" pitchFamily="18" charset="0"/>
              </a:rPr>
              <a:t> the </a:t>
            </a:r>
            <a:r>
              <a:rPr lang="it-IT" sz="2400" dirty="0" err="1">
                <a:latin typeface="Book Antiqua" panose="02040602050305030304" pitchFamily="18" charset="0"/>
              </a:rPr>
              <a:t>density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level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20254" y="1870542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Purely</a:t>
            </a:r>
            <a:r>
              <a:rPr lang="it-IT" sz="2400" dirty="0">
                <a:latin typeface="Book Antiqua" panose="02040602050305030304" pitchFamily="18" charset="0"/>
              </a:rPr>
              <a:t> OAM </a:t>
            </a:r>
            <a:r>
              <a:rPr lang="it-IT" sz="2400" dirty="0" err="1">
                <a:latin typeface="Book Antiqua" panose="02040602050305030304" pitchFamily="18" charset="0"/>
              </a:rPr>
              <a:t>density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89" y="2569749"/>
            <a:ext cx="4244708" cy="45724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207758" y="136049"/>
            <a:ext cx="777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Canonical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vs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total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AM</a:t>
            </a:r>
          </a:p>
        </p:txBody>
      </p:sp>
      <p:sp>
        <p:nvSpPr>
          <p:cNvPr id="12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81327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35809" y="1091023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2" y="2573526"/>
            <a:ext cx="3833192" cy="4572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85911" y="1691365"/>
            <a:ext cx="4597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Clear </a:t>
            </a:r>
            <a:r>
              <a:rPr lang="it-IT" sz="2400" dirty="0" err="1">
                <a:latin typeface="Book Antiqua" panose="02040602050305030304" pitchFamily="18" charset="0"/>
              </a:rPr>
              <a:t>distinction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between</a:t>
            </a:r>
            <a:r>
              <a:rPr lang="it-IT" sz="2400" dirty="0">
                <a:latin typeface="Book Antiqua" panose="02040602050305030304" pitchFamily="18" charset="0"/>
              </a:rPr>
              <a:t> OAM </a:t>
            </a:r>
          </a:p>
          <a:p>
            <a:pPr algn="ctr"/>
            <a:r>
              <a:rPr lang="it-IT" sz="2400" dirty="0">
                <a:latin typeface="Book Antiqua" panose="02040602050305030304" pitchFamily="18" charset="0"/>
              </a:rPr>
              <a:t>and spin </a:t>
            </a:r>
            <a:r>
              <a:rPr lang="it-IT" sz="2400" dirty="0" err="1">
                <a:latin typeface="Book Antiqua" panose="02040602050305030304" pitchFamily="18" charset="0"/>
              </a:rPr>
              <a:t>at</a:t>
            </a:r>
            <a:r>
              <a:rPr lang="it-IT" sz="2400" dirty="0">
                <a:latin typeface="Book Antiqua" panose="02040602050305030304" pitchFamily="18" charset="0"/>
              </a:rPr>
              <a:t> the </a:t>
            </a:r>
            <a:r>
              <a:rPr lang="it-IT" sz="2400" dirty="0" err="1">
                <a:latin typeface="Book Antiqua" panose="02040602050305030304" pitchFamily="18" charset="0"/>
              </a:rPr>
              <a:t>density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level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20254" y="1870542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Purely</a:t>
            </a:r>
            <a:r>
              <a:rPr lang="it-IT" sz="2400" dirty="0">
                <a:latin typeface="Book Antiqua" panose="02040602050305030304" pitchFamily="18" charset="0"/>
              </a:rPr>
              <a:t> OAM </a:t>
            </a:r>
            <a:r>
              <a:rPr lang="it-IT" sz="2400" dirty="0" err="1">
                <a:latin typeface="Book Antiqua" panose="02040602050305030304" pitchFamily="18" charset="0"/>
              </a:rPr>
              <a:t>density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89" y="2569749"/>
            <a:ext cx="4244708" cy="45724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496473" y="3336782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In general non-</a:t>
            </a:r>
            <a:r>
              <a:rPr lang="it-IT" sz="2400" dirty="0" err="1">
                <a:latin typeface="Book Antiqua" panose="02040602050305030304" pitchFamily="18" charset="0"/>
              </a:rPr>
              <a:t>symmetric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265652" y="3334811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Symmetric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1477213" y="3802225"/>
            <a:ext cx="3615130" cy="546211"/>
            <a:chOff x="202578" y="3882864"/>
            <a:chExt cx="3615130" cy="546211"/>
          </a:xfrm>
        </p:grpSpPr>
        <p:pic>
          <p:nvPicPr>
            <p:cNvPr id="23" name="Immagine 22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2" t="-2683" b="-1"/>
            <a:stretch/>
          </p:blipFill>
          <p:spPr>
            <a:xfrm>
              <a:off x="3269907" y="3882864"/>
              <a:ext cx="547801" cy="477333"/>
            </a:xfrm>
            <a:prstGeom prst="rect">
              <a:avLst/>
            </a:prstGeom>
          </p:spPr>
        </p:pic>
        <p:pic>
          <p:nvPicPr>
            <p:cNvPr id="24" name="Immagine 23" descr="Ritaglio schermat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78" y="3918491"/>
              <a:ext cx="3048264" cy="510584"/>
            </a:xfrm>
            <a:prstGeom prst="rect">
              <a:avLst/>
            </a:prstGeom>
          </p:spPr>
        </p:pic>
      </p:grpSp>
      <p:grpSp>
        <p:nvGrpSpPr>
          <p:cNvPr id="25" name="Gruppo 24"/>
          <p:cNvGrpSpPr/>
          <p:nvPr/>
        </p:nvGrpSpPr>
        <p:grpSpPr>
          <a:xfrm>
            <a:off x="8265652" y="3768805"/>
            <a:ext cx="1712458" cy="544171"/>
            <a:chOff x="8029553" y="3796476"/>
            <a:chExt cx="1712458" cy="544171"/>
          </a:xfrm>
        </p:grpSpPr>
        <p:pic>
          <p:nvPicPr>
            <p:cNvPr id="26" name="Immagine 25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90" t="1" r="51373" b="-1717"/>
            <a:stretch/>
          </p:blipFill>
          <p:spPr>
            <a:xfrm>
              <a:off x="9193160" y="3796476"/>
              <a:ext cx="548851" cy="472837"/>
            </a:xfrm>
            <a:prstGeom prst="rect">
              <a:avLst/>
            </a:prstGeom>
          </p:spPr>
        </p:pic>
        <p:pic>
          <p:nvPicPr>
            <p:cNvPr id="27" name="Immagine 26" descr="Ritaglio schermata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827" b="3051"/>
            <a:stretch/>
          </p:blipFill>
          <p:spPr>
            <a:xfrm>
              <a:off x="8029553" y="3845641"/>
              <a:ext cx="1163607" cy="495006"/>
            </a:xfrm>
            <a:prstGeom prst="rect">
              <a:avLst/>
            </a:prstGeom>
          </p:spPr>
        </p:pic>
      </p:grpSp>
      <p:sp>
        <p:nvSpPr>
          <p:cNvPr id="18" name="CasellaDiTesto 17"/>
          <p:cNvSpPr txBox="1"/>
          <p:nvPr/>
        </p:nvSpPr>
        <p:spPr>
          <a:xfrm>
            <a:off x="2384473" y="1091023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Canonical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207758" y="136049"/>
            <a:ext cx="777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Canonical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vs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total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AM</a:t>
            </a:r>
          </a:p>
        </p:txBody>
      </p:sp>
      <p:sp>
        <p:nvSpPr>
          <p:cNvPr id="2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4211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35809" y="1091023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2" y="2573526"/>
            <a:ext cx="3833192" cy="4572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85911" y="1691365"/>
            <a:ext cx="4597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Clear </a:t>
            </a:r>
            <a:r>
              <a:rPr lang="it-IT" sz="2400" dirty="0" err="1">
                <a:latin typeface="Book Antiqua" panose="02040602050305030304" pitchFamily="18" charset="0"/>
              </a:rPr>
              <a:t>distinction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between</a:t>
            </a:r>
            <a:r>
              <a:rPr lang="it-IT" sz="2400" dirty="0">
                <a:latin typeface="Book Antiqua" panose="02040602050305030304" pitchFamily="18" charset="0"/>
              </a:rPr>
              <a:t> OAM </a:t>
            </a:r>
          </a:p>
          <a:p>
            <a:pPr algn="ctr"/>
            <a:r>
              <a:rPr lang="it-IT" sz="2400" dirty="0">
                <a:latin typeface="Book Antiqua" panose="02040602050305030304" pitchFamily="18" charset="0"/>
              </a:rPr>
              <a:t>and spin </a:t>
            </a:r>
            <a:r>
              <a:rPr lang="it-IT" sz="2400" dirty="0" err="1">
                <a:latin typeface="Book Antiqua" panose="02040602050305030304" pitchFamily="18" charset="0"/>
              </a:rPr>
              <a:t>at</a:t>
            </a:r>
            <a:r>
              <a:rPr lang="it-IT" sz="2400" dirty="0">
                <a:latin typeface="Book Antiqua" panose="02040602050305030304" pitchFamily="18" charset="0"/>
              </a:rPr>
              <a:t> the </a:t>
            </a:r>
            <a:r>
              <a:rPr lang="it-IT" sz="2400" dirty="0" err="1">
                <a:latin typeface="Book Antiqua" panose="02040602050305030304" pitchFamily="18" charset="0"/>
              </a:rPr>
              <a:t>density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level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20254" y="1870542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Purely</a:t>
            </a:r>
            <a:r>
              <a:rPr lang="it-IT" sz="2400" dirty="0">
                <a:latin typeface="Book Antiqua" panose="02040602050305030304" pitchFamily="18" charset="0"/>
              </a:rPr>
              <a:t> OAM </a:t>
            </a:r>
            <a:r>
              <a:rPr lang="it-IT" sz="2400" dirty="0" err="1">
                <a:latin typeface="Book Antiqua" panose="02040602050305030304" pitchFamily="18" charset="0"/>
              </a:rPr>
              <a:t>density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89" y="2569749"/>
            <a:ext cx="4244708" cy="457240"/>
          </a:xfrm>
          <a:prstGeom prst="rect">
            <a:avLst/>
          </a:prstGeom>
        </p:spPr>
      </p:pic>
      <p:pic>
        <p:nvPicPr>
          <p:cNvPr id="11" name="Immagine 10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5"/>
          <a:stretch/>
        </p:blipFill>
        <p:spPr>
          <a:xfrm>
            <a:off x="4002106" y="4645989"/>
            <a:ext cx="6538527" cy="56659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496473" y="3336782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In general non-</a:t>
            </a:r>
            <a:r>
              <a:rPr lang="it-IT" sz="2400" dirty="0" err="1">
                <a:latin typeface="Book Antiqua" panose="02040602050305030304" pitchFamily="18" charset="0"/>
              </a:rPr>
              <a:t>symmetric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265652" y="3334811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Symmetric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27" y="5179165"/>
            <a:ext cx="3215919" cy="876376"/>
          </a:xfrm>
          <a:prstGeom prst="rect">
            <a:avLst/>
          </a:prstGeom>
        </p:spPr>
      </p:pic>
      <p:grpSp>
        <p:nvGrpSpPr>
          <p:cNvPr id="22" name="Gruppo 21"/>
          <p:cNvGrpSpPr/>
          <p:nvPr/>
        </p:nvGrpSpPr>
        <p:grpSpPr>
          <a:xfrm>
            <a:off x="1477213" y="3802225"/>
            <a:ext cx="3615130" cy="546211"/>
            <a:chOff x="202578" y="3882864"/>
            <a:chExt cx="3615130" cy="546211"/>
          </a:xfrm>
        </p:grpSpPr>
        <p:pic>
          <p:nvPicPr>
            <p:cNvPr id="18" name="Immagine 17" descr="Ritaglio schermata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2" t="-2683" b="-1"/>
            <a:stretch/>
          </p:blipFill>
          <p:spPr>
            <a:xfrm>
              <a:off x="3269907" y="3882864"/>
              <a:ext cx="547801" cy="477333"/>
            </a:xfrm>
            <a:prstGeom prst="rect">
              <a:avLst/>
            </a:prstGeom>
          </p:spPr>
        </p:pic>
        <p:pic>
          <p:nvPicPr>
            <p:cNvPr id="16" name="Immagine 15" descr="Ritaglio schermat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78" y="3918491"/>
              <a:ext cx="3048264" cy="510584"/>
            </a:xfrm>
            <a:prstGeom prst="rect">
              <a:avLst/>
            </a:prstGeom>
          </p:spPr>
        </p:pic>
      </p:grpSp>
      <p:grpSp>
        <p:nvGrpSpPr>
          <p:cNvPr id="23" name="Gruppo 22"/>
          <p:cNvGrpSpPr/>
          <p:nvPr/>
        </p:nvGrpSpPr>
        <p:grpSpPr>
          <a:xfrm>
            <a:off x="8265652" y="3768805"/>
            <a:ext cx="1712458" cy="544171"/>
            <a:chOff x="8029553" y="3796476"/>
            <a:chExt cx="1712458" cy="544171"/>
          </a:xfrm>
        </p:grpSpPr>
        <p:pic>
          <p:nvPicPr>
            <p:cNvPr id="17" name="Immagine 16" descr="Ritaglio schermata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90" t="1" r="51373" b="-1717"/>
            <a:stretch/>
          </p:blipFill>
          <p:spPr>
            <a:xfrm>
              <a:off x="9193160" y="3796476"/>
              <a:ext cx="548851" cy="472837"/>
            </a:xfrm>
            <a:prstGeom prst="rect">
              <a:avLst/>
            </a:prstGeom>
          </p:spPr>
        </p:pic>
        <p:pic>
          <p:nvPicPr>
            <p:cNvPr id="27" name="Immagine 26" descr="Ritaglio schermata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827" b="3051"/>
            <a:stretch/>
          </p:blipFill>
          <p:spPr>
            <a:xfrm>
              <a:off x="8029553" y="3845641"/>
              <a:ext cx="1163607" cy="495006"/>
            </a:xfrm>
            <a:prstGeom prst="rect">
              <a:avLst/>
            </a:prstGeom>
          </p:spPr>
        </p:pic>
      </p:grpSp>
      <p:sp>
        <p:nvSpPr>
          <p:cNvPr id="24" name="CasellaDiTesto 23"/>
          <p:cNvSpPr txBox="1"/>
          <p:nvPr/>
        </p:nvSpPr>
        <p:spPr>
          <a:xfrm>
            <a:off x="1754494" y="4703038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Density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level</a:t>
            </a:r>
            <a:r>
              <a:rPr lang="it-IT" sz="2400" dirty="0"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754494" y="5386520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Integrating</a:t>
            </a:r>
            <a:r>
              <a:rPr lang="it-IT" sz="2400" dirty="0"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384473" y="1091023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Canonical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207758" y="136049"/>
            <a:ext cx="777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Canonical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vs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total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AM</a:t>
            </a:r>
          </a:p>
        </p:txBody>
      </p:sp>
      <p:sp>
        <p:nvSpPr>
          <p:cNvPr id="29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4776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35809" y="1091023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2" y="2573526"/>
            <a:ext cx="3833192" cy="4572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85911" y="1691365"/>
            <a:ext cx="4597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Clear </a:t>
            </a:r>
            <a:r>
              <a:rPr lang="it-IT" sz="2400" dirty="0" err="1">
                <a:latin typeface="Book Antiqua" panose="02040602050305030304" pitchFamily="18" charset="0"/>
              </a:rPr>
              <a:t>distinction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between</a:t>
            </a:r>
            <a:r>
              <a:rPr lang="it-IT" sz="2400" dirty="0">
                <a:latin typeface="Book Antiqua" panose="02040602050305030304" pitchFamily="18" charset="0"/>
              </a:rPr>
              <a:t> OAM </a:t>
            </a:r>
          </a:p>
          <a:p>
            <a:pPr algn="ctr"/>
            <a:r>
              <a:rPr lang="it-IT" sz="2400" dirty="0">
                <a:latin typeface="Book Antiqua" panose="02040602050305030304" pitchFamily="18" charset="0"/>
              </a:rPr>
              <a:t>and spin </a:t>
            </a:r>
            <a:r>
              <a:rPr lang="it-IT" sz="2400" dirty="0" err="1">
                <a:latin typeface="Book Antiqua" panose="02040602050305030304" pitchFamily="18" charset="0"/>
              </a:rPr>
              <a:t>at</a:t>
            </a:r>
            <a:r>
              <a:rPr lang="it-IT" sz="2400" dirty="0">
                <a:latin typeface="Book Antiqua" panose="02040602050305030304" pitchFamily="18" charset="0"/>
              </a:rPr>
              <a:t> the </a:t>
            </a:r>
            <a:r>
              <a:rPr lang="it-IT" sz="2400" dirty="0" err="1">
                <a:latin typeface="Book Antiqua" panose="02040602050305030304" pitchFamily="18" charset="0"/>
              </a:rPr>
              <a:t>density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level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20254" y="1870542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Purely</a:t>
            </a:r>
            <a:r>
              <a:rPr lang="it-IT" sz="2400" dirty="0">
                <a:latin typeface="Book Antiqua" panose="02040602050305030304" pitchFamily="18" charset="0"/>
              </a:rPr>
              <a:t> OAM </a:t>
            </a:r>
            <a:r>
              <a:rPr lang="it-IT" sz="2400" dirty="0" err="1">
                <a:latin typeface="Book Antiqua" panose="02040602050305030304" pitchFamily="18" charset="0"/>
              </a:rPr>
              <a:t>density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089" y="2569749"/>
            <a:ext cx="4244708" cy="45724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496473" y="3336782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In general non-</a:t>
            </a:r>
            <a:r>
              <a:rPr lang="it-IT" sz="2400" dirty="0" err="1">
                <a:latin typeface="Book Antiqua" panose="02040602050305030304" pitchFamily="18" charset="0"/>
              </a:rPr>
              <a:t>symmetric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265652" y="3334811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Symmetric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870323" y="6055541"/>
            <a:ext cx="8451353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No </a:t>
            </a:r>
            <a:r>
              <a:rPr lang="it-IT" sz="2800" dirty="0" err="1">
                <a:latin typeface="Book Antiqua" panose="02040602050305030304" pitchFamily="18" charset="0"/>
              </a:rPr>
              <a:t>reason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i="1" dirty="0">
                <a:latin typeface="Book Antiqua" panose="02040602050305030304" pitchFamily="18" charset="0"/>
              </a:rPr>
              <a:t>a priori </a:t>
            </a:r>
            <a:r>
              <a:rPr lang="it-IT" sz="2800" dirty="0">
                <a:latin typeface="Book Antiqua" panose="02040602050305030304" pitchFamily="18" charset="0"/>
              </a:rPr>
              <a:t>to </a:t>
            </a:r>
            <a:r>
              <a:rPr lang="it-IT" sz="2800" dirty="0" err="1">
                <a:latin typeface="Book Antiqua" panose="02040602050305030304" pitchFamily="18" charset="0"/>
              </a:rPr>
              <a:t>choose</a:t>
            </a:r>
            <a:r>
              <a:rPr lang="it-IT" sz="2800" dirty="0">
                <a:latin typeface="Book Antiqua" panose="02040602050305030304" pitchFamily="18" charset="0"/>
              </a:rPr>
              <a:t> the </a:t>
            </a:r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version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1477213" y="3802225"/>
            <a:ext cx="3615130" cy="546211"/>
            <a:chOff x="202578" y="3882864"/>
            <a:chExt cx="3615130" cy="546211"/>
          </a:xfrm>
        </p:grpSpPr>
        <p:pic>
          <p:nvPicPr>
            <p:cNvPr id="29" name="Immagine 28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02" t="-2683" b="-1"/>
            <a:stretch/>
          </p:blipFill>
          <p:spPr>
            <a:xfrm>
              <a:off x="3269907" y="3882864"/>
              <a:ext cx="547801" cy="477333"/>
            </a:xfrm>
            <a:prstGeom prst="rect">
              <a:avLst/>
            </a:prstGeom>
          </p:spPr>
        </p:pic>
        <p:pic>
          <p:nvPicPr>
            <p:cNvPr id="30" name="Immagine 29" descr="Ritaglio schermat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78" y="3918491"/>
              <a:ext cx="3048264" cy="510584"/>
            </a:xfrm>
            <a:prstGeom prst="rect">
              <a:avLst/>
            </a:prstGeom>
          </p:spPr>
        </p:pic>
      </p:grpSp>
      <p:grpSp>
        <p:nvGrpSpPr>
          <p:cNvPr id="31" name="Gruppo 30"/>
          <p:cNvGrpSpPr/>
          <p:nvPr/>
        </p:nvGrpSpPr>
        <p:grpSpPr>
          <a:xfrm>
            <a:off x="8265652" y="3768805"/>
            <a:ext cx="1712458" cy="544171"/>
            <a:chOff x="8029553" y="3796476"/>
            <a:chExt cx="1712458" cy="544171"/>
          </a:xfrm>
        </p:grpSpPr>
        <p:pic>
          <p:nvPicPr>
            <p:cNvPr id="32" name="Immagine 31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90" t="1" r="51373" b="-1717"/>
            <a:stretch/>
          </p:blipFill>
          <p:spPr>
            <a:xfrm>
              <a:off x="9193160" y="3796476"/>
              <a:ext cx="548851" cy="472837"/>
            </a:xfrm>
            <a:prstGeom prst="rect">
              <a:avLst/>
            </a:prstGeom>
          </p:spPr>
        </p:pic>
        <p:pic>
          <p:nvPicPr>
            <p:cNvPr id="33" name="Immagine 32" descr="Ritaglio schermata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827" b="3051"/>
            <a:stretch/>
          </p:blipFill>
          <p:spPr>
            <a:xfrm>
              <a:off x="8029553" y="3845641"/>
              <a:ext cx="1163607" cy="495006"/>
            </a:xfrm>
            <a:prstGeom prst="rect">
              <a:avLst/>
            </a:prstGeom>
          </p:spPr>
        </p:pic>
      </p:grpSp>
      <p:pic>
        <p:nvPicPr>
          <p:cNvPr id="23" name="Immagine 22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5"/>
          <a:stretch/>
        </p:blipFill>
        <p:spPr>
          <a:xfrm>
            <a:off x="4002106" y="4645989"/>
            <a:ext cx="6538527" cy="566594"/>
          </a:xfrm>
          <a:prstGeom prst="rect">
            <a:avLst/>
          </a:prstGeom>
        </p:spPr>
      </p:pic>
      <p:pic>
        <p:nvPicPr>
          <p:cNvPr id="34" name="Immagine 33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27" y="5179165"/>
            <a:ext cx="3215919" cy="876376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1754494" y="4703038"/>
            <a:ext cx="2044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Density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level</a:t>
            </a:r>
            <a:r>
              <a:rPr lang="it-IT" sz="2400" dirty="0"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1754494" y="5386520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Integrating</a:t>
            </a:r>
            <a:r>
              <a:rPr lang="it-IT" sz="2400" dirty="0">
                <a:latin typeface="Book Antiqua" panose="02040602050305030304" pitchFamily="18" charset="0"/>
              </a:rPr>
              <a:t>: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2384473" y="1091023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Canonical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2207758" y="136049"/>
            <a:ext cx="777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Canonical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vs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total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AM</a:t>
            </a:r>
          </a:p>
        </p:txBody>
      </p:sp>
      <p:sp>
        <p:nvSpPr>
          <p:cNvPr id="25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7644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65902" y="143800"/>
            <a:ext cx="4660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EMT in QCD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563896" y="1600415"/>
            <a:ext cx="1571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Ji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(1997)</a:t>
            </a: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14" y="1263425"/>
            <a:ext cx="3825572" cy="457240"/>
          </a:xfrm>
          <a:prstGeom prst="rect">
            <a:avLst/>
          </a:prstGeom>
        </p:spPr>
      </p:pic>
      <p:sp>
        <p:nvSpPr>
          <p:cNvPr id="7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89940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65902" y="143800"/>
            <a:ext cx="4660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EMT in QCD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563896" y="1600415"/>
            <a:ext cx="1571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Ji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(1997)</a:t>
            </a: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14" y="1263425"/>
            <a:ext cx="3825572" cy="45724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2404" y="2044410"/>
            <a:ext cx="3890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We</a:t>
            </a:r>
            <a:r>
              <a:rPr lang="it-IT" sz="2400" dirty="0">
                <a:latin typeface="Book Antiqua" panose="02040602050305030304" pitchFamily="18" charset="0"/>
              </a:rPr>
              <a:t> focus on the quark part</a:t>
            </a:r>
          </a:p>
        </p:txBody>
      </p:sp>
      <p:sp>
        <p:nvSpPr>
          <p:cNvPr id="12" name="Ovale 11"/>
          <p:cNvSpPr/>
          <p:nvPr/>
        </p:nvSpPr>
        <p:spPr>
          <a:xfrm>
            <a:off x="5427406" y="1170039"/>
            <a:ext cx="1229033" cy="630431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uppo 14"/>
          <p:cNvGrpSpPr/>
          <p:nvPr/>
        </p:nvGrpSpPr>
        <p:grpSpPr>
          <a:xfrm>
            <a:off x="2388028" y="2828373"/>
            <a:ext cx="7342919" cy="670618"/>
            <a:chOff x="2792764" y="2828373"/>
            <a:chExt cx="7342919" cy="670618"/>
          </a:xfrm>
        </p:grpSpPr>
        <p:pic>
          <p:nvPicPr>
            <p:cNvPr id="11" name="Immagine 10" descr="Ritaglio schermat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764" y="2828373"/>
              <a:ext cx="3863675" cy="670618"/>
            </a:xfrm>
            <a:prstGeom prst="rect">
              <a:avLst/>
            </a:prstGeom>
          </p:spPr>
        </p:pic>
        <p:pic>
          <p:nvPicPr>
            <p:cNvPr id="14" name="Immagine 13" descr="Ritaglio schermat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968" y="2889338"/>
              <a:ext cx="2476715" cy="548688"/>
            </a:xfrm>
            <a:prstGeom prst="rect">
              <a:avLst/>
            </a:prstGeom>
          </p:spPr>
        </p:pic>
      </p:grpSp>
      <p:sp>
        <p:nvSpPr>
          <p:cNvPr id="13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8343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65902" y="143800"/>
            <a:ext cx="4660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EMT in QCD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563896" y="1600415"/>
            <a:ext cx="1571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Ji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(1995)</a:t>
            </a: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214" y="1263425"/>
            <a:ext cx="3825572" cy="45724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2404" y="2044410"/>
            <a:ext cx="3890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We</a:t>
            </a:r>
            <a:r>
              <a:rPr lang="it-IT" sz="2400" dirty="0">
                <a:latin typeface="Book Antiqua" panose="02040602050305030304" pitchFamily="18" charset="0"/>
              </a:rPr>
              <a:t> focus on the quark part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2388028" y="2828373"/>
            <a:ext cx="7342919" cy="670618"/>
            <a:chOff x="2792764" y="2828373"/>
            <a:chExt cx="7342919" cy="670618"/>
          </a:xfrm>
        </p:grpSpPr>
        <p:pic>
          <p:nvPicPr>
            <p:cNvPr id="11" name="Immagine 10" descr="Ritaglio schermat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2764" y="2828373"/>
              <a:ext cx="3863675" cy="670618"/>
            </a:xfrm>
            <a:prstGeom prst="rect">
              <a:avLst/>
            </a:prstGeom>
          </p:spPr>
        </p:pic>
        <p:pic>
          <p:nvPicPr>
            <p:cNvPr id="14" name="Immagine 13" descr="Ritaglio schermat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8968" y="2889338"/>
              <a:ext cx="2476715" cy="548688"/>
            </a:xfrm>
            <a:prstGeom prst="rect">
              <a:avLst/>
            </a:prstGeom>
          </p:spPr>
        </p:pic>
      </p:grpSp>
      <p:sp>
        <p:nvSpPr>
          <p:cNvPr id="16" name="CasellaDiTesto 15"/>
          <p:cNvSpPr txBox="1"/>
          <p:nvPr/>
        </p:nvSpPr>
        <p:spPr>
          <a:xfrm>
            <a:off x="318058" y="4145034"/>
            <a:ext cx="3839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The </a:t>
            </a:r>
            <a:r>
              <a:rPr lang="it-IT" sz="2400" dirty="0" err="1">
                <a:latin typeface="Book Antiqua" panose="02040602050305030304" pitchFamily="18" charset="0"/>
              </a:rPr>
              <a:t>quark’s</a:t>
            </a:r>
            <a:r>
              <a:rPr lang="it-IT" sz="2400" dirty="0">
                <a:latin typeface="Book Antiqua" panose="02040602050305030304" pitchFamily="18" charset="0"/>
              </a:rPr>
              <a:t> spin </a:t>
            </a:r>
            <a:r>
              <a:rPr lang="it-IT" sz="2400" dirty="0" err="1">
                <a:latin typeface="Book Antiqua" panose="02040602050305030304" pitchFamily="18" charset="0"/>
              </a:rPr>
              <a:t>density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is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18" name="Immagine 17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32" y="4906002"/>
            <a:ext cx="4290432" cy="693480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5427406" y="1170039"/>
            <a:ext cx="1229033" cy="630431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58999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14202" y="143800"/>
            <a:ext cx="776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vs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quark EMT</a:t>
            </a:r>
          </a:p>
        </p:txBody>
      </p:sp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26" y="1555481"/>
            <a:ext cx="3863675" cy="670618"/>
          </a:xfrm>
          <a:prstGeom prst="rect">
            <a:avLst/>
          </a:prstGeom>
        </p:spPr>
      </p:pic>
      <p:pic>
        <p:nvPicPr>
          <p:cNvPr id="37" name="Immagine 36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6"/>
          <a:stretch/>
        </p:blipFill>
        <p:spPr>
          <a:xfrm>
            <a:off x="8055842" y="1513465"/>
            <a:ext cx="2156647" cy="689973"/>
          </a:xfrm>
          <a:prstGeom prst="rect">
            <a:avLst/>
          </a:prstGeom>
        </p:spPr>
      </p:pic>
      <p:sp>
        <p:nvSpPr>
          <p:cNvPr id="6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0910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70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182929" y="143800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Outline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8876" y="1312516"/>
            <a:ext cx="7016664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Angular</a:t>
            </a:r>
            <a:r>
              <a:rPr lang="it-IT" sz="32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32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Momentum</a:t>
            </a:r>
            <a:r>
              <a:rPr lang="it-IT" sz="32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32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definitions</a:t>
            </a:r>
            <a:r>
              <a:rPr lang="it-IT" sz="32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kern="0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Densities</a:t>
            </a:r>
            <a:r>
              <a:rPr lang="it-IT" sz="32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in position </a:t>
            </a:r>
            <a:r>
              <a:rPr lang="it-IT" sz="32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space</a:t>
            </a:r>
            <a:endParaRPr lang="it-IT" sz="3200" kern="0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3D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space</a:t>
            </a:r>
            <a:endParaRPr lang="it-IT" sz="2700" kern="0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Impact-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parameter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space</a:t>
            </a:r>
            <a:endParaRPr lang="it-IT" sz="2700" kern="0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  <a:p>
            <a:endParaRPr lang="it-IT" sz="3200" kern="0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Results</a:t>
            </a:r>
            <a:r>
              <a:rPr lang="it-IT" sz="32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in the Scalar </a:t>
            </a:r>
            <a:r>
              <a:rPr lang="it-IT" sz="32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Diquark</a:t>
            </a:r>
            <a:r>
              <a:rPr lang="it-IT" sz="32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kern="0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Summary</a:t>
            </a:r>
            <a:r>
              <a:rPr lang="it-IT" sz="32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and </a:t>
            </a:r>
            <a:r>
              <a:rPr lang="it-IT" sz="32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conclusions</a:t>
            </a:r>
            <a:endParaRPr lang="it-IT" sz="3200" kern="0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  <a:p>
            <a:endParaRPr lang="it-IT" sz="3200" kern="0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7428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14202" y="143800"/>
            <a:ext cx="776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vs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quark EMT</a:t>
            </a:r>
          </a:p>
        </p:txBody>
      </p:sp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26" y="1555481"/>
            <a:ext cx="3863675" cy="670618"/>
          </a:xfrm>
          <a:prstGeom prst="rect">
            <a:avLst/>
          </a:prstGeom>
        </p:spPr>
      </p:pic>
      <p:pic>
        <p:nvPicPr>
          <p:cNvPr id="16" name="Immagine 15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49" y="3210593"/>
            <a:ext cx="3301728" cy="44276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320503" y="2614045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Total AM</a:t>
            </a:r>
          </a:p>
        </p:txBody>
      </p:sp>
      <p:cxnSp>
        <p:nvCxnSpPr>
          <p:cNvPr id="21" name="Connettore 2 20"/>
          <p:cNvCxnSpPr>
            <a:cxnSpLocks/>
            <a:stCxn id="16" idx="2"/>
          </p:cNvCxnSpPr>
          <p:nvPr/>
        </p:nvCxnSpPr>
        <p:spPr>
          <a:xfrm>
            <a:off x="3140713" y="3653353"/>
            <a:ext cx="0" cy="5056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31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79" y="4230996"/>
            <a:ext cx="2156875" cy="347883"/>
          </a:xfrm>
          <a:prstGeom prst="rect">
            <a:avLst/>
          </a:prstGeom>
        </p:spPr>
      </p:pic>
      <p:pic>
        <p:nvPicPr>
          <p:cNvPr id="37" name="Immagine 36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6"/>
          <a:stretch/>
        </p:blipFill>
        <p:spPr>
          <a:xfrm>
            <a:off x="8055842" y="1513465"/>
            <a:ext cx="2156647" cy="689973"/>
          </a:xfrm>
          <a:prstGeom prst="rect">
            <a:avLst/>
          </a:prstGeom>
        </p:spPr>
      </p:pic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83300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14202" y="143800"/>
            <a:ext cx="776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vs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quark EMT</a:t>
            </a:r>
          </a:p>
        </p:txBody>
      </p:sp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26" y="1555481"/>
            <a:ext cx="3863675" cy="670618"/>
          </a:xfrm>
          <a:prstGeom prst="rect">
            <a:avLst/>
          </a:prstGeom>
        </p:spPr>
      </p:pic>
      <p:pic>
        <p:nvPicPr>
          <p:cNvPr id="16" name="Immagine 15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49" y="3210593"/>
            <a:ext cx="3301728" cy="44276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320503" y="2614045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Total AM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387006" y="2614044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Total AM</a:t>
            </a:r>
          </a:p>
        </p:txBody>
      </p:sp>
      <p:cxnSp>
        <p:nvCxnSpPr>
          <p:cNvPr id="21" name="Connettore 2 20"/>
          <p:cNvCxnSpPr>
            <a:cxnSpLocks/>
            <a:stCxn id="16" idx="2"/>
          </p:cNvCxnSpPr>
          <p:nvPr/>
        </p:nvCxnSpPr>
        <p:spPr>
          <a:xfrm>
            <a:off x="3140713" y="3653353"/>
            <a:ext cx="0" cy="5056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99" y="3075709"/>
            <a:ext cx="5717934" cy="657816"/>
          </a:xfrm>
          <a:prstGeom prst="rect">
            <a:avLst/>
          </a:prstGeom>
        </p:spPr>
      </p:pic>
      <p:cxnSp>
        <p:nvCxnSpPr>
          <p:cNvPr id="26" name="Connettore 2 25"/>
          <p:cNvCxnSpPr>
            <a:cxnSpLocks/>
            <a:stCxn id="23" idx="2"/>
          </p:cNvCxnSpPr>
          <p:nvPr/>
        </p:nvCxnSpPr>
        <p:spPr>
          <a:xfrm>
            <a:off x="9134166" y="3733525"/>
            <a:ext cx="0" cy="4255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31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79" y="4230996"/>
            <a:ext cx="2156875" cy="347883"/>
          </a:xfrm>
          <a:prstGeom prst="rect">
            <a:avLst/>
          </a:prstGeom>
        </p:spPr>
      </p:pic>
      <p:pic>
        <p:nvPicPr>
          <p:cNvPr id="35" name="Immagine 34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86" y="4230996"/>
            <a:ext cx="2555360" cy="379509"/>
          </a:xfrm>
          <a:prstGeom prst="rect">
            <a:avLst/>
          </a:prstGeom>
        </p:spPr>
      </p:pic>
      <p:pic>
        <p:nvPicPr>
          <p:cNvPr id="37" name="Immagine 36" descr="Ritaglio schermat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6"/>
          <a:stretch/>
        </p:blipFill>
        <p:spPr>
          <a:xfrm>
            <a:off x="8055842" y="1513465"/>
            <a:ext cx="2156647" cy="689973"/>
          </a:xfrm>
          <a:prstGeom prst="rect">
            <a:avLst/>
          </a:prstGeom>
        </p:spPr>
      </p:pic>
      <p:sp>
        <p:nvSpPr>
          <p:cNvPr id="14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03729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14202" y="143800"/>
            <a:ext cx="776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vs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quark EMT</a:t>
            </a:r>
          </a:p>
        </p:txBody>
      </p:sp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26" y="1555481"/>
            <a:ext cx="3863675" cy="670618"/>
          </a:xfrm>
          <a:prstGeom prst="rect">
            <a:avLst/>
          </a:prstGeom>
        </p:spPr>
      </p:pic>
      <p:pic>
        <p:nvPicPr>
          <p:cNvPr id="16" name="Immagine 15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49" y="3210593"/>
            <a:ext cx="3301728" cy="44276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320503" y="2614045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Total AM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8387006" y="2614044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Total AM</a:t>
            </a:r>
          </a:p>
        </p:txBody>
      </p:sp>
      <p:cxnSp>
        <p:nvCxnSpPr>
          <p:cNvPr id="21" name="Connettore 2 20"/>
          <p:cNvCxnSpPr>
            <a:cxnSpLocks/>
            <a:stCxn id="16" idx="2"/>
          </p:cNvCxnSpPr>
          <p:nvPr/>
        </p:nvCxnSpPr>
        <p:spPr>
          <a:xfrm>
            <a:off x="3140713" y="3653353"/>
            <a:ext cx="0" cy="5056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99" y="3075709"/>
            <a:ext cx="5717934" cy="657816"/>
          </a:xfrm>
          <a:prstGeom prst="rect">
            <a:avLst/>
          </a:prstGeom>
        </p:spPr>
      </p:pic>
      <p:cxnSp>
        <p:nvCxnSpPr>
          <p:cNvPr id="26" name="Connettore 2 25"/>
          <p:cNvCxnSpPr>
            <a:cxnSpLocks/>
            <a:stCxn id="23" idx="2"/>
          </p:cNvCxnSpPr>
          <p:nvPr/>
        </p:nvCxnSpPr>
        <p:spPr>
          <a:xfrm>
            <a:off x="9134166" y="3733525"/>
            <a:ext cx="0" cy="4255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31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79" y="4230996"/>
            <a:ext cx="2156875" cy="347883"/>
          </a:xfrm>
          <a:prstGeom prst="rect">
            <a:avLst/>
          </a:prstGeom>
        </p:spPr>
      </p:pic>
      <p:pic>
        <p:nvPicPr>
          <p:cNvPr id="35" name="Immagine 34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86" y="4230996"/>
            <a:ext cx="2555360" cy="379509"/>
          </a:xfrm>
          <a:prstGeom prst="rect">
            <a:avLst/>
          </a:prstGeom>
        </p:spPr>
      </p:pic>
      <p:pic>
        <p:nvPicPr>
          <p:cNvPr id="37" name="Immagine 36" descr="Ritaglio schermat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6"/>
          <a:stretch/>
        </p:blipFill>
        <p:spPr>
          <a:xfrm>
            <a:off x="8055842" y="1513465"/>
            <a:ext cx="2156647" cy="689973"/>
          </a:xfrm>
          <a:prstGeom prst="rect">
            <a:avLst/>
          </a:prstGeom>
        </p:spPr>
      </p:pic>
      <p:pic>
        <p:nvPicPr>
          <p:cNvPr id="39" name="Immagine 38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49" y="5593601"/>
            <a:ext cx="3147333" cy="556308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1896368" y="5045442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latin typeface="Book Antiqua" panose="02040602050305030304" pitchFamily="18" charset="0"/>
              </a:rPr>
              <a:t>Non-</a:t>
            </a:r>
            <a:r>
              <a:rPr lang="it-IT" sz="2400" dirty="0" err="1">
                <a:latin typeface="Book Antiqua" panose="02040602050305030304" pitchFamily="18" charset="0"/>
              </a:rPr>
              <a:t>symmetric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8304450" y="5045441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err="1">
                <a:latin typeface="Book Antiqua" panose="02040602050305030304" pitchFamily="18" charset="0"/>
              </a:rPr>
              <a:t>Symmetric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19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113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50198" y="143800"/>
            <a:ext cx="6891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Form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factors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of the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EMT</a:t>
            </a:r>
          </a:p>
        </p:txBody>
      </p:sp>
      <p:pic>
        <p:nvPicPr>
          <p:cNvPr id="13" name="Immagine 1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9" y="1311518"/>
            <a:ext cx="10803658" cy="1428417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278774" y="2746400"/>
            <a:ext cx="397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Bakker, Leader,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Trueman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(2004)</a:t>
            </a:r>
          </a:p>
        </p:txBody>
      </p:sp>
      <p:grpSp>
        <p:nvGrpSpPr>
          <p:cNvPr id="10" name="Gruppo 9"/>
          <p:cNvGrpSpPr>
            <a:grpSpLocks noChangeAspect="1"/>
          </p:cNvGrpSpPr>
          <p:nvPr/>
        </p:nvGrpSpPr>
        <p:grpSpPr>
          <a:xfrm>
            <a:off x="3629349" y="5290561"/>
            <a:ext cx="4860277" cy="641029"/>
            <a:chOff x="4791810" y="5697247"/>
            <a:chExt cx="4591186" cy="605537"/>
          </a:xfrm>
        </p:grpSpPr>
        <p:pic>
          <p:nvPicPr>
            <p:cNvPr id="32" name="Immagine 31" descr="Ritaglio schermat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810" y="5821116"/>
              <a:ext cx="2683503" cy="357800"/>
            </a:xfrm>
            <a:prstGeom prst="rect">
              <a:avLst/>
            </a:prstGeom>
          </p:spPr>
        </p:pic>
        <p:pic>
          <p:nvPicPr>
            <p:cNvPr id="9" name="Immagine 8" descr="Ritaglio schermat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301" y="5697247"/>
              <a:ext cx="1259695" cy="605537"/>
            </a:xfrm>
            <a:prstGeom prst="rect">
              <a:avLst/>
            </a:prstGeom>
          </p:spPr>
        </p:pic>
        <p:pic>
          <p:nvPicPr>
            <p:cNvPr id="21" name="Immagine 20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7" t="26607" r="83857" b="63470"/>
            <a:stretch/>
          </p:blipFill>
          <p:spPr>
            <a:xfrm>
              <a:off x="7438206" y="6034370"/>
              <a:ext cx="63233" cy="146574"/>
            </a:xfrm>
            <a:prstGeom prst="rect">
              <a:avLst/>
            </a:prstGeom>
          </p:spPr>
        </p:pic>
      </p:grpSp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4528967" y="3310103"/>
            <a:ext cx="3368152" cy="1746252"/>
            <a:chOff x="4094854" y="3662283"/>
            <a:chExt cx="4263487" cy="2210445"/>
          </a:xfrm>
        </p:grpSpPr>
        <p:pic>
          <p:nvPicPr>
            <p:cNvPr id="33" name="Immagine 32" descr="Ritaglio schermat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80000">
              <a:off x="6871589" y="4944139"/>
              <a:ext cx="851515" cy="922147"/>
            </a:xfrm>
            <a:prstGeom prst="rect">
              <a:avLst/>
            </a:prstGeom>
          </p:spPr>
        </p:pic>
        <p:pic>
          <p:nvPicPr>
            <p:cNvPr id="23" name="Immagine 22" descr="Ritaglio schermata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982" r="-1"/>
            <a:stretch/>
          </p:blipFill>
          <p:spPr>
            <a:xfrm>
              <a:off x="6584660" y="3684351"/>
              <a:ext cx="167655" cy="1091158"/>
            </a:xfrm>
            <a:prstGeom prst="rect">
              <a:avLst/>
            </a:prstGeom>
          </p:spPr>
        </p:pic>
        <p:pic>
          <p:nvPicPr>
            <p:cNvPr id="17" name="Immagine 16" descr="Ritaglio schermat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591" y="3662283"/>
              <a:ext cx="187773" cy="1133345"/>
            </a:xfrm>
            <a:prstGeom prst="rect">
              <a:avLst/>
            </a:prstGeom>
          </p:spPr>
        </p:pic>
        <p:pic>
          <p:nvPicPr>
            <p:cNvPr id="34" name="Immagine 33" descr="Ritaglio schermat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415" y="4950581"/>
              <a:ext cx="851515" cy="922147"/>
            </a:xfrm>
            <a:prstGeom prst="rect">
              <a:avLst/>
            </a:prstGeom>
          </p:spPr>
        </p:pic>
        <p:sp>
          <p:nvSpPr>
            <p:cNvPr id="16" name="Ovale 15"/>
            <p:cNvSpPr/>
            <p:nvPr/>
          </p:nvSpPr>
          <p:spPr>
            <a:xfrm>
              <a:off x="5139911" y="4668402"/>
              <a:ext cx="1875429" cy="7648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Immagine 24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" t="13535" r="94158" b="64415"/>
            <a:stretch/>
          </p:blipFill>
          <p:spPr>
            <a:xfrm>
              <a:off x="7722836" y="5164840"/>
              <a:ext cx="635505" cy="382558"/>
            </a:xfrm>
            <a:prstGeom prst="rect">
              <a:avLst/>
            </a:prstGeom>
          </p:spPr>
        </p:pic>
        <p:pic>
          <p:nvPicPr>
            <p:cNvPr id="26" name="Immagine 25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07" t="17681" r="82225" b="63470"/>
            <a:stretch/>
          </p:blipFill>
          <p:spPr>
            <a:xfrm>
              <a:off x="4094854" y="5220376"/>
              <a:ext cx="481320" cy="327022"/>
            </a:xfrm>
            <a:prstGeom prst="rect">
              <a:avLst/>
            </a:prstGeom>
          </p:spPr>
        </p:pic>
        <p:pic>
          <p:nvPicPr>
            <p:cNvPr id="14" name="Immagine 13" descr="Ritaglio schermata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" t="10238" r="58842" b="10796"/>
            <a:stretch/>
          </p:blipFill>
          <p:spPr>
            <a:xfrm>
              <a:off x="4452121" y="4056706"/>
              <a:ext cx="793150" cy="625543"/>
            </a:xfrm>
            <a:prstGeom prst="rect">
              <a:avLst/>
            </a:prstGeom>
          </p:spPr>
        </p:pic>
        <p:pic>
          <p:nvPicPr>
            <p:cNvPr id="27" name="Immagine 26" descr="Ritaglio schermata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49" t="7429" r="3792" b="14545"/>
            <a:stretch/>
          </p:blipFill>
          <p:spPr>
            <a:xfrm>
              <a:off x="6906574" y="4015349"/>
              <a:ext cx="775323" cy="618097"/>
            </a:xfrm>
            <a:prstGeom prst="rect">
              <a:avLst/>
            </a:prstGeom>
          </p:spPr>
        </p:pic>
      </p:grpSp>
      <p:grpSp>
        <p:nvGrpSpPr>
          <p:cNvPr id="5" name="Gruppo 4"/>
          <p:cNvGrpSpPr/>
          <p:nvPr/>
        </p:nvGrpSpPr>
        <p:grpSpPr>
          <a:xfrm>
            <a:off x="2206747" y="6084594"/>
            <a:ext cx="7777215" cy="547911"/>
            <a:chOff x="2944492" y="6107722"/>
            <a:chExt cx="7777215" cy="547911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2944492" y="6107722"/>
              <a:ext cx="74959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latin typeface="Book Antiqua" panose="02040602050305030304" pitchFamily="18" charset="0"/>
                </a:rPr>
                <a:t>The </a:t>
              </a:r>
              <a:r>
                <a:rPr lang="it-IT" sz="2800" dirty="0" err="1">
                  <a:latin typeface="Book Antiqua" panose="02040602050305030304" pitchFamily="18" charset="0"/>
                </a:rPr>
                <a:t>average</a:t>
              </a:r>
              <a:r>
                <a:rPr lang="it-IT" sz="2800" dirty="0">
                  <a:latin typeface="Book Antiqua" panose="02040602050305030304" pitchFamily="18" charset="0"/>
                </a:rPr>
                <a:t> position     </a:t>
              </a:r>
              <a:r>
                <a:rPr lang="it-IT" sz="2800" dirty="0" err="1">
                  <a:latin typeface="Book Antiqua" panose="02040602050305030304" pitchFamily="18" charset="0"/>
                </a:rPr>
                <a:t>is</a:t>
              </a:r>
              <a:r>
                <a:rPr lang="it-IT" sz="2800" dirty="0">
                  <a:latin typeface="Book Antiqua" panose="02040602050305030304" pitchFamily="18" charset="0"/>
                </a:rPr>
                <a:t> Fourier </a:t>
              </a:r>
              <a:r>
                <a:rPr lang="it-IT" sz="2800" dirty="0" err="1">
                  <a:latin typeface="Book Antiqua" panose="02040602050305030304" pitchFamily="18" charset="0"/>
                </a:rPr>
                <a:t>conjugate</a:t>
              </a:r>
              <a:r>
                <a:rPr lang="it-IT" sz="2800" dirty="0">
                  <a:latin typeface="Book Antiqua" panose="02040602050305030304" pitchFamily="18" charset="0"/>
                </a:rPr>
                <a:t> of</a:t>
              </a:r>
            </a:p>
          </p:txBody>
        </p:sp>
        <p:pic>
          <p:nvPicPr>
            <p:cNvPr id="4" name="Immagine 3" descr="Ritaglio schermata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10" y="6244807"/>
              <a:ext cx="312447" cy="312447"/>
            </a:xfrm>
            <a:prstGeom prst="rect">
              <a:avLst/>
            </a:prstGeom>
          </p:spPr>
        </p:pic>
        <p:pic>
          <p:nvPicPr>
            <p:cNvPr id="24" name="Immagine 23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89848" b="-14927"/>
            <a:stretch/>
          </p:blipFill>
          <p:spPr>
            <a:xfrm>
              <a:off x="10384357" y="6146427"/>
              <a:ext cx="337350" cy="509206"/>
            </a:xfrm>
            <a:prstGeom prst="rect">
              <a:avLst/>
            </a:prstGeom>
          </p:spPr>
        </p:pic>
      </p:grpSp>
      <p:sp>
        <p:nvSpPr>
          <p:cNvPr id="8" name="Rettangolo 7"/>
          <p:cNvSpPr/>
          <p:nvPr/>
        </p:nvSpPr>
        <p:spPr>
          <a:xfrm>
            <a:off x="2206747" y="6084594"/>
            <a:ext cx="7862804" cy="5479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72034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9" y="1292476"/>
            <a:ext cx="10814311" cy="146794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38873" y="143800"/>
            <a:ext cx="5314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Form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factors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of the EMT</a:t>
            </a:r>
          </a:p>
        </p:txBody>
      </p:sp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69" y="3999710"/>
            <a:ext cx="3555038" cy="514394"/>
          </a:xfrm>
          <a:prstGeom prst="rect">
            <a:avLst/>
          </a:prstGeom>
        </p:spPr>
      </p:pic>
      <p:sp>
        <p:nvSpPr>
          <p:cNvPr id="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97962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74346" y="143800"/>
            <a:ext cx="8443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Form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factors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of the quark spin operator</a:t>
            </a:r>
          </a:p>
        </p:txBody>
      </p:sp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66" y="1624658"/>
            <a:ext cx="9320068" cy="800169"/>
          </a:xfrm>
          <a:prstGeom prst="rect">
            <a:avLst/>
          </a:prstGeom>
        </p:spPr>
      </p:pic>
      <p:sp>
        <p:nvSpPr>
          <p:cNvPr id="5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1820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76" y="1633368"/>
            <a:ext cx="9312447" cy="76968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74346" y="143800"/>
            <a:ext cx="8443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Form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factors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of the quark spin operator</a:t>
            </a:r>
          </a:p>
        </p:txBody>
      </p:sp>
      <p:pic>
        <p:nvPicPr>
          <p:cNvPr id="9" name="Immagine 8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17350" r="11223" b="18710"/>
          <a:stretch/>
        </p:blipFill>
        <p:spPr>
          <a:xfrm>
            <a:off x="1439776" y="4027714"/>
            <a:ext cx="885714" cy="578140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9" t="21431" r="31078" b="20070"/>
          <a:stretch/>
        </p:blipFill>
        <p:spPr>
          <a:xfrm>
            <a:off x="1427507" y="2950913"/>
            <a:ext cx="910252" cy="52894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964543" y="2984551"/>
            <a:ext cx="346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Book Antiqua" panose="02040602050305030304" pitchFamily="18" charset="0"/>
              </a:rPr>
              <a:t>Axial-vector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form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factor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964543" y="4085951"/>
            <a:ext cx="480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Book Antiqua" panose="02040602050305030304" pitchFamily="18" charset="0"/>
              </a:rPr>
              <a:t>Induced-pseudoscalar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form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factor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77" y="5159435"/>
            <a:ext cx="2333675" cy="53390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439776" y="5126252"/>
            <a:ext cx="525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From QCD Equations of </a:t>
            </a:r>
            <a:r>
              <a:rPr lang="it-IT" sz="2800" dirty="0" err="1">
                <a:latin typeface="Book Antiqua" panose="02040602050305030304" pitchFamily="18" charset="0"/>
              </a:rPr>
              <a:t>motion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14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30435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68607" y="3009556"/>
            <a:ext cx="9381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>
                <a:latin typeface="Book Antiqua" panose="02040602050305030304" pitchFamily="18" charset="0"/>
              </a:rPr>
              <a:t>Densities</a:t>
            </a:r>
            <a:r>
              <a:rPr lang="it-IT" sz="4400" b="1" dirty="0">
                <a:latin typeface="Book Antiqua" panose="02040602050305030304" pitchFamily="18" charset="0"/>
              </a:rPr>
              <a:t> in position </a:t>
            </a:r>
            <a:r>
              <a:rPr lang="it-IT" sz="4400" b="1" dirty="0" err="1">
                <a:latin typeface="Book Antiqua" panose="02040602050305030304" pitchFamily="18" charset="0"/>
              </a:rPr>
              <a:t>space</a:t>
            </a:r>
            <a:endParaRPr lang="it-IT" sz="4400" b="1" dirty="0">
              <a:latin typeface="Book Antiqua" panose="02040602050305030304" pitchFamily="18" charset="0"/>
            </a:endParaRPr>
          </a:p>
        </p:txBody>
      </p:sp>
      <p:sp>
        <p:nvSpPr>
          <p:cNvPr id="3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54195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60428" r="33278"/>
          <a:stretch/>
        </p:blipFill>
        <p:spPr>
          <a:xfrm>
            <a:off x="7540532" y="1083124"/>
            <a:ext cx="3358663" cy="895644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973824" y="1021578"/>
            <a:ext cx="4707229" cy="1018736"/>
            <a:chOff x="770759" y="1144171"/>
            <a:chExt cx="4707229" cy="1018736"/>
          </a:xfrm>
        </p:grpSpPr>
        <p:pic>
          <p:nvPicPr>
            <p:cNvPr id="4" name="Immagine 3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11" b="54990"/>
            <a:stretch/>
          </p:blipFill>
          <p:spPr>
            <a:xfrm>
              <a:off x="770759" y="1144171"/>
              <a:ext cx="1313122" cy="1018736"/>
            </a:xfrm>
            <a:prstGeom prst="rect">
              <a:avLst/>
            </a:prstGeom>
          </p:spPr>
        </p:pic>
        <p:pic>
          <p:nvPicPr>
            <p:cNvPr id="6" name="Immagine 5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03" b="54990"/>
            <a:stretch/>
          </p:blipFill>
          <p:spPr>
            <a:xfrm>
              <a:off x="2083880" y="1144171"/>
              <a:ext cx="3394108" cy="1018736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46091" y="153946"/>
            <a:ext cx="869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OAM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density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in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four-dimensional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space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06290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60428" r="33278"/>
          <a:stretch/>
        </p:blipFill>
        <p:spPr>
          <a:xfrm>
            <a:off x="7540532" y="1083124"/>
            <a:ext cx="3358663" cy="895644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973824" y="1021578"/>
            <a:ext cx="4707229" cy="1018736"/>
            <a:chOff x="770759" y="1144171"/>
            <a:chExt cx="4707229" cy="1018736"/>
          </a:xfrm>
        </p:grpSpPr>
        <p:pic>
          <p:nvPicPr>
            <p:cNvPr id="4" name="Immagine 3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11" b="54990"/>
            <a:stretch/>
          </p:blipFill>
          <p:spPr>
            <a:xfrm>
              <a:off x="770759" y="1144171"/>
              <a:ext cx="1313122" cy="1018736"/>
            </a:xfrm>
            <a:prstGeom prst="rect">
              <a:avLst/>
            </a:prstGeom>
          </p:spPr>
        </p:pic>
        <p:pic>
          <p:nvPicPr>
            <p:cNvPr id="6" name="Immagine 5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03" b="54990"/>
            <a:stretch/>
          </p:blipFill>
          <p:spPr>
            <a:xfrm>
              <a:off x="2083880" y="1144171"/>
              <a:ext cx="3394108" cy="1018736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46091" y="153946"/>
            <a:ext cx="869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OAM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density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in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four-dimensional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space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73824" y="2436695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From on-</a:t>
            </a:r>
            <a:r>
              <a:rPr lang="it-IT" sz="2800" dirty="0" err="1">
                <a:latin typeface="Book Antiqua" panose="02040602050305030304" pitchFamily="18" charset="0"/>
              </a:rPr>
              <a:t>shell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conditions</a:t>
            </a:r>
            <a:r>
              <a:rPr lang="it-IT" sz="2800" dirty="0">
                <a:latin typeface="Book Antiqua" panose="02040602050305030304" pitchFamily="18" charset="0"/>
              </a:rPr>
              <a:t>:</a:t>
            </a:r>
          </a:p>
        </p:txBody>
      </p:sp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08" y="2332513"/>
            <a:ext cx="1607959" cy="731583"/>
          </a:xfrm>
          <a:prstGeom prst="rect">
            <a:avLst/>
          </a:prstGeom>
        </p:spPr>
      </p:pic>
      <p:pic>
        <p:nvPicPr>
          <p:cNvPr id="16" name="Immagine 15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20" y="2332513"/>
            <a:ext cx="1988992" cy="769687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097954" y="3637309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depends</a:t>
            </a:r>
            <a:r>
              <a:rPr lang="it-IT" sz="2800" dirty="0">
                <a:latin typeface="Book Antiqua" panose="02040602050305030304" pitchFamily="18" charset="0"/>
              </a:rPr>
              <a:t> on     !!</a:t>
            </a:r>
          </a:p>
        </p:txBody>
      </p:sp>
      <p:pic>
        <p:nvPicPr>
          <p:cNvPr id="18" name="Immagine 17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8" r="70444" b="27611"/>
          <a:stretch/>
        </p:blipFill>
        <p:spPr>
          <a:xfrm>
            <a:off x="4686209" y="3683038"/>
            <a:ext cx="475253" cy="395205"/>
          </a:xfrm>
          <a:prstGeom prst="rect">
            <a:avLst/>
          </a:prstGeom>
        </p:spPr>
      </p:pic>
      <p:pic>
        <p:nvPicPr>
          <p:cNvPr id="19" name="Immagine 18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2" b="50976"/>
          <a:stretch/>
        </p:blipFill>
        <p:spPr>
          <a:xfrm>
            <a:off x="7091446" y="3719595"/>
            <a:ext cx="352757" cy="35864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686209" y="3637309"/>
            <a:ext cx="3010956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0066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68607" y="3044279"/>
            <a:ext cx="9381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>
                <a:latin typeface="Book Antiqua" panose="02040602050305030304" pitchFamily="18" charset="0"/>
              </a:rPr>
              <a:t>Angular</a:t>
            </a:r>
            <a:r>
              <a:rPr lang="it-IT" sz="4400" b="1" dirty="0">
                <a:latin typeface="Book Antiqua" panose="02040602050305030304" pitchFamily="18" charset="0"/>
              </a:rPr>
              <a:t> </a:t>
            </a:r>
            <a:r>
              <a:rPr lang="it-IT" sz="4400" b="1" dirty="0" err="1">
                <a:latin typeface="Book Antiqua" panose="02040602050305030304" pitchFamily="18" charset="0"/>
              </a:rPr>
              <a:t>momentum</a:t>
            </a:r>
            <a:r>
              <a:rPr lang="it-IT" sz="4400" b="1" dirty="0">
                <a:latin typeface="Book Antiqua" panose="02040602050305030304" pitchFamily="18" charset="0"/>
              </a:rPr>
              <a:t> </a:t>
            </a:r>
            <a:r>
              <a:rPr lang="it-IT" sz="4400" b="1" dirty="0" err="1">
                <a:latin typeface="Book Antiqua" panose="02040602050305030304" pitchFamily="18" charset="0"/>
              </a:rPr>
              <a:t>definitions</a:t>
            </a:r>
            <a:endParaRPr lang="it-IT" sz="4400" b="1" dirty="0">
              <a:latin typeface="Book Antiqua" panose="0204060205030503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366450" y="4186444"/>
            <a:ext cx="2863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See</a:t>
            </a:r>
            <a:r>
              <a:rPr lang="it-IT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 talk by C. </a:t>
            </a:r>
            <a:r>
              <a:rPr lang="it-IT" sz="24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Lorcé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7501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60428" r="33278"/>
          <a:stretch/>
        </p:blipFill>
        <p:spPr>
          <a:xfrm>
            <a:off x="7540532" y="1083124"/>
            <a:ext cx="3358663" cy="895644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973824" y="1021578"/>
            <a:ext cx="4707229" cy="1018736"/>
            <a:chOff x="770759" y="1144171"/>
            <a:chExt cx="4707229" cy="1018736"/>
          </a:xfrm>
        </p:grpSpPr>
        <p:pic>
          <p:nvPicPr>
            <p:cNvPr id="4" name="Immagine 3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11" b="54990"/>
            <a:stretch/>
          </p:blipFill>
          <p:spPr>
            <a:xfrm>
              <a:off x="770759" y="1144171"/>
              <a:ext cx="1313122" cy="1018736"/>
            </a:xfrm>
            <a:prstGeom prst="rect">
              <a:avLst/>
            </a:prstGeom>
          </p:spPr>
        </p:pic>
        <p:pic>
          <p:nvPicPr>
            <p:cNvPr id="6" name="Immagine 5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03" b="54990"/>
            <a:stretch/>
          </p:blipFill>
          <p:spPr>
            <a:xfrm>
              <a:off x="2083880" y="1144171"/>
              <a:ext cx="3394108" cy="1018736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46091" y="153946"/>
            <a:ext cx="869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OAM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density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in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four-dimensional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space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73824" y="2436695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From on-</a:t>
            </a:r>
            <a:r>
              <a:rPr lang="it-IT" sz="2800" dirty="0" err="1">
                <a:latin typeface="Book Antiqua" panose="02040602050305030304" pitchFamily="18" charset="0"/>
              </a:rPr>
              <a:t>shell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conditions</a:t>
            </a:r>
            <a:r>
              <a:rPr lang="it-IT" sz="2800" dirty="0">
                <a:latin typeface="Book Antiqua" panose="02040602050305030304" pitchFamily="18" charset="0"/>
              </a:rPr>
              <a:t>:</a:t>
            </a:r>
          </a:p>
        </p:txBody>
      </p:sp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08" y="2332513"/>
            <a:ext cx="1607959" cy="731583"/>
          </a:xfrm>
          <a:prstGeom prst="rect">
            <a:avLst/>
          </a:prstGeom>
        </p:spPr>
      </p:pic>
      <p:pic>
        <p:nvPicPr>
          <p:cNvPr id="16" name="Immagine 15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20" y="2332513"/>
            <a:ext cx="1988992" cy="769687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097954" y="3637309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depends</a:t>
            </a:r>
            <a:r>
              <a:rPr lang="it-IT" sz="2800" dirty="0">
                <a:latin typeface="Book Antiqua" panose="02040602050305030304" pitchFamily="18" charset="0"/>
              </a:rPr>
              <a:t> on     !!</a:t>
            </a:r>
          </a:p>
        </p:txBody>
      </p:sp>
      <p:pic>
        <p:nvPicPr>
          <p:cNvPr id="18" name="Immagine 17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8" r="70444" b="27611"/>
          <a:stretch/>
        </p:blipFill>
        <p:spPr>
          <a:xfrm>
            <a:off x="4686209" y="3683038"/>
            <a:ext cx="475253" cy="395205"/>
          </a:xfrm>
          <a:prstGeom prst="rect">
            <a:avLst/>
          </a:prstGeom>
        </p:spPr>
      </p:pic>
      <p:pic>
        <p:nvPicPr>
          <p:cNvPr id="19" name="Immagine 18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2" b="50976"/>
          <a:stretch/>
        </p:blipFill>
        <p:spPr>
          <a:xfrm>
            <a:off x="7091446" y="3719595"/>
            <a:ext cx="352757" cy="35864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4686209" y="3637309"/>
            <a:ext cx="3010956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ttore 2 21"/>
          <p:cNvCxnSpPr/>
          <p:nvPr/>
        </p:nvCxnSpPr>
        <p:spPr>
          <a:xfrm>
            <a:off x="1076446" y="5069711"/>
            <a:ext cx="131951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23" y="4618456"/>
            <a:ext cx="8321761" cy="944962"/>
          </a:xfrm>
          <a:prstGeom prst="rect">
            <a:avLst/>
          </a:prstGeom>
        </p:spPr>
      </p:pic>
      <p:sp>
        <p:nvSpPr>
          <p:cNvPr id="28" name="Ovale 27"/>
          <p:cNvSpPr/>
          <p:nvPr/>
        </p:nvSpPr>
        <p:spPr>
          <a:xfrm>
            <a:off x="8120599" y="4631523"/>
            <a:ext cx="417838" cy="438188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sellaDiTesto 28"/>
          <p:cNvSpPr txBox="1"/>
          <p:nvPr/>
        </p:nvSpPr>
        <p:spPr>
          <a:xfrm>
            <a:off x="2845016" y="5842021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Explicit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dependence</a:t>
            </a:r>
            <a:r>
              <a:rPr lang="it-IT" sz="2800" dirty="0">
                <a:latin typeface="Book Antiqua" panose="02040602050305030304" pitchFamily="18" charset="0"/>
              </a:rPr>
              <a:t> on time</a:t>
            </a:r>
          </a:p>
        </p:txBody>
      </p:sp>
      <p:cxnSp>
        <p:nvCxnSpPr>
          <p:cNvPr id="31" name="Connettore curvo 30"/>
          <p:cNvCxnSpPr>
            <a:cxnSpLocks/>
            <a:stCxn id="29" idx="3"/>
          </p:cNvCxnSpPr>
          <p:nvPr/>
        </p:nvCxnSpPr>
        <p:spPr>
          <a:xfrm flipV="1">
            <a:off x="7540532" y="5563419"/>
            <a:ext cx="788986" cy="540212"/>
          </a:xfrm>
          <a:prstGeom prst="curvedConnector3">
            <a:avLst>
              <a:gd name="adj1" fmla="val 9893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15171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17" y="4039074"/>
            <a:ext cx="5593565" cy="823031"/>
          </a:xfrm>
          <a:prstGeom prst="rect">
            <a:avLst/>
          </a:prstGeom>
        </p:spPr>
      </p:pic>
      <p:pic>
        <p:nvPicPr>
          <p:cNvPr id="43" name="Immagine 42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46" y="2373312"/>
            <a:ext cx="1010500" cy="420661"/>
          </a:xfrm>
          <a:prstGeom prst="rect">
            <a:avLst/>
          </a:prstGeom>
        </p:spPr>
      </p:pic>
      <p:grpSp>
        <p:nvGrpSpPr>
          <p:cNvPr id="44" name="Gruppo 43"/>
          <p:cNvGrpSpPr/>
          <p:nvPr/>
        </p:nvGrpSpPr>
        <p:grpSpPr>
          <a:xfrm>
            <a:off x="2194560" y="1128411"/>
            <a:ext cx="3770625" cy="2577827"/>
            <a:chOff x="2194560" y="1128411"/>
            <a:chExt cx="3770625" cy="2577827"/>
          </a:xfrm>
        </p:grpSpPr>
        <p:cxnSp>
          <p:nvCxnSpPr>
            <p:cNvPr id="45" name="Connettore diritto 44"/>
            <p:cNvCxnSpPr>
              <a:cxnSpLocks/>
            </p:cNvCxnSpPr>
            <p:nvPr/>
          </p:nvCxnSpPr>
          <p:spPr>
            <a:xfrm>
              <a:off x="3955899" y="1597572"/>
              <a:ext cx="0" cy="18679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diritto 45"/>
            <p:cNvCxnSpPr>
              <a:cxnSpLocks/>
            </p:cNvCxnSpPr>
            <p:nvPr/>
          </p:nvCxnSpPr>
          <p:spPr>
            <a:xfrm>
              <a:off x="2539280" y="1904939"/>
              <a:ext cx="2994926" cy="155243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diritto 46"/>
            <p:cNvCxnSpPr>
              <a:cxnSpLocks/>
            </p:cNvCxnSpPr>
            <p:nvPr/>
          </p:nvCxnSpPr>
          <p:spPr>
            <a:xfrm flipH="1">
              <a:off x="2194560" y="2636217"/>
              <a:ext cx="36742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/>
            <p:cNvCxnSpPr>
              <a:cxnSpLocks/>
            </p:cNvCxnSpPr>
            <p:nvPr/>
          </p:nvCxnSpPr>
          <p:spPr>
            <a:xfrm flipH="1" flipV="1">
              <a:off x="2458511" y="1863141"/>
              <a:ext cx="83574" cy="46224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>
            <a:xfrm>
              <a:off x="5772385" y="2636217"/>
              <a:ext cx="1928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2 49"/>
            <p:cNvCxnSpPr>
              <a:cxnSpLocks/>
            </p:cNvCxnSpPr>
            <p:nvPr/>
          </p:nvCxnSpPr>
          <p:spPr>
            <a:xfrm flipV="1">
              <a:off x="3955899" y="1215957"/>
              <a:ext cx="0" cy="3816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/>
            <p:cNvCxnSpPr>
              <a:cxnSpLocks/>
            </p:cNvCxnSpPr>
            <p:nvPr/>
          </p:nvCxnSpPr>
          <p:spPr>
            <a:xfrm flipV="1">
              <a:off x="3955899" y="3359147"/>
              <a:ext cx="0" cy="3470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Immagine 51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74" b="10157"/>
            <a:stretch/>
          </p:blipFill>
          <p:spPr>
            <a:xfrm>
              <a:off x="5403703" y="2730525"/>
              <a:ext cx="261007" cy="256338"/>
            </a:xfrm>
            <a:prstGeom prst="rect">
              <a:avLst/>
            </a:prstGeom>
          </p:spPr>
        </p:pic>
        <p:pic>
          <p:nvPicPr>
            <p:cNvPr id="53" name="Immagine 52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8" t="-1" b="3827"/>
            <a:stretch/>
          </p:blipFill>
          <p:spPr>
            <a:xfrm>
              <a:off x="3554968" y="1128411"/>
              <a:ext cx="248697" cy="274402"/>
            </a:xfrm>
            <a:prstGeom prst="rect">
              <a:avLst/>
            </a:prstGeom>
          </p:spPr>
        </p:pic>
        <p:cxnSp>
          <p:nvCxnSpPr>
            <p:cNvPr id="55" name="Connettore 2 54"/>
            <p:cNvCxnSpPr>
              <a:cxnSpLocks/>
            </p:cNvCxnSpPr>
            <p:nvPr/>
          </p:nvCxnSpPr>
          <p:spPr>
            <a:xfrm>
              <a:off x="5530727" y="3457023"/>
              <a:ext cx="65346" cy="31966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magine 4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3" b="-4301"/>
          <a:stretch/>
        </p:blipFill>
        <p:spPr>
          <a:xfrm>
            <a:off x="2694319" y="1524724"/>
            <a:ext cx="282853" cy="453064"/>
          </a:xfrm>
          <a:prstGeom prst="rect">
            <a:avLst/>
          </a:prstGeom>
        </p:spPr>
      </p:pic>
      <p:pic>
        <p:nvPicPr>
          <p:cNvPr id="59" name="Immagine 58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13475" b="9403"/>
          <a:stretch/>
        </p:blipFill>
        <p:spPr>
          <a:xfrm>
            <a:off x="5045825" y="3401065"/>
            <a:ext cx="354398" cy="335005"/>
          </a:xfrm>
          <a:prstGeom prst="rect">
            <a:avLst/>
          </a:prstGeom>
        </p:spPr>
      </p:pic>
      <p:sp>
        <p:nvSpPr>
          <p:cNvPr id="19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790561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19353" y="5827625"/>
            <a:ext cx="7362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True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r>
              <a:rPr lang="it-IT" sz="2800" dirty="0">
                <a:latin typeface="Book Antiqua" panose="02040602050305030304" pitchFamily="18" charset="0"/>
              </a:rPr>
              <a:t> with </a:t>
            </a:r>
            <a:r>
              <a:rPr lang="it-IT" sz="2800" dirty="0" err="1">
                <a:latin typeface="Book Antiqua" panose="02040602050305030304" pitchFamily="18" charset="0"/>
              </a:rPr>
              <a:t>probabilistic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interpretation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1" name="Immagine 10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12575" b="1"/>
          <a:stretch/>
        </p:blipFill>
        <p:spPr>
          <a:xfrm>
            <a:off x="5772385" y="5165108"/>
            <a:ext cx="1763920" cy="406401"/>
          </a:xfrm>
          <a:prstGeom prst="rect">
            <a:avLst/>
          </a:prstGeom>
        </p:spPr>
      </p:pic>
      <p:pic>
        <p:nvPicPr>
          <p:cNvPr id="13" name="Immagine 12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17" y="4039074"/>
            <a:ext cx="5593565" cy="823031"/>
          </a:xfrm>
          <a:prstGeom prst="rect">
            <a:avLst/>
          </a:prstGeom>
        </p:spPr>
      </p:pic>
      <p:grpSp>
        <p:nvGrpSpPr>
          <p:cNvPr id="95" name="Gruppo 94"/>
          <p:cNvGrpSpPr/>
          <p:nvPr/>
        </p:nvGrpSpPr>
        <p:grpSpPr>
          <a:xfrm>
            <a:off x="2194560" y="1128411"/>
            <a:ext cx="3770625" cy="2577827"/>
            <a:chOff x="2194560" y="1128411"/>
            <a:chExt cx="3770625" cy="2577827"/>
          </a:xfrm>
        </p:grpSpPr>
        <p:cxnSp>
          <p:nvCxnSpPr>
            <p:cNvPr id="96" name="Connettore diritto 95"/>
            <p:cNvCxnSpPr>
              <a:cxnSpLocks/>
            </p:cNvCxnSpPr>
            <p:nvPr/>
          </p:nvCxnSpPr>
          <p:spPr>
            <a:xfrm>
              <a:off x="3955899" y="1597572"/>
              <a:ext cx="0" cy="18679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diritto 96"/>
            <p:cNvCxnSpPr>
              <a:cxnSpLocks/>
            </p:cNvCxnSpPr>
            <p:nvPr/>
          </p:nvCxnSpPr>
          <p:spPr>
            <a:xfrm>
              <a:off x="2539280" y="1904939"/>
              <a:ext cx="2994926" cy="155243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diritto 97"/>
            <p:cNvCxnSpPr>
              <a:cxnSpLocks/>
            </p:cNvCxnSpPr>
            <p:nvPr/>
          </p:nvCxnSpPr>
          <p:spPr>
            <a:xfrm flipH="1">
              <a:off x="2194560" y="2636217"/>
              <a:ext cx="36742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2 98"/>
            <p:cNvCxnSpPr>
              <a:cxnSpLocks/>
            </p:cNvCxnSpPr>
            <p:nvPr/>
          </p:nvCxnSpPr>
          <p:spPr>
            <a:xfrm flipH="1" flipV="1">
              <a:off x="2458511" y="1863141"/>
              <a:ext cx="83574" cy="46224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2 99"/>
            <p:cNvCxnSpPr/>
            <p:nvPr/>
          </p:nvCxnSpPr>
          <p:spPr>
            <a:xfrm>
              <a:off x="5772385" y="2636217"/>
              <a:ext cx="1928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2 100"/>
            <p:cNvCxnSpPr>
              <a:cxnSpLocks/>
            </p:cNvCxnSpPr>
            <p:nvPr/>
          </p:nvCxnSpPr>
          <p:spPr>
            <a:xfrm flipV="1">
              <a:off x="3955899" y="1215957"/>
              <a:ext cx="0" cy="3816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diritto 101"/>
            <p:cNvCxnSpPr>
              <a:cxnSpLocks/>
            </p:cNvCxnSpPr>
            <p:nvPr/>
          </p:nvCxnSpPr>
          <p:spPr>
            <a:xfrm flipV="1">
              <a:off x="3955899" y="3359147"/>
              <a:ext cx="0" cy="3470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" name="Immagine 102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74" b="10157"/>
            <a:stretch/>
          </p:blipFill>
          <p:spPr>
            <a:xfrm>
              <a:off x="5403703" y="2730525"/>
              <a:ext cx="261007" cy="256338"/>
            </a:xfrm>
            <a:prstGeom prst="rect">
              <a:avLst/>
            </a:prstGeom>
          </p:spPr>
        </p:pic>
        <p:pic>
          <p:nvPicPr>
            <p:cNvPr id="104" name="Immagine 103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8" t="-1" b="3827"/>
            <a:stretch/>
          </p:blipFill>
          <p:spPr>
            <a:xfrm>
              <a:off x="3554968" y="1128411"/>
              <a:ext cx="248697" cy="274402"/>
            </a:xfrm>
            <a:prstGeom prst="rect">
              <a:avLst/>
            </a:prstGeom>
          </p:spPr>
        </p:pic>
        <p:cxnSp>
          <p:nvCxnSpPr>
            <p:cNvPr id="106" name="Connettore 2 105"/>
            <p:cNvCxnSpPr>
              <a:cxnSpLocks/>
            </p:cNvCxnSpPr>
            <p:nvPr/>
          </p:nvCxnSpPr>
          <p:spPr>
            <a:xfrm>
              <a:off x="5530727" y="3457023"/>
              <a:ext cx="65346" cy="31966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Immagine 107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44" y="5193032"/>
            <a:ext cx="842083" cy="350551"/>
          </a:xfrm>
          <a:prstGeom prst="rect">
            <a:avLst/>
          </a:prstGeom>
        </p:spPr>
      </p:pic>
      <p:pic>
        <p:nvPicPr>
          <p:cNvPr id="109" name="Immagine 108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3" b="-4301"/>
          <a:stretch/>
        </p:blipFill>
        <p:spPr>
          <a:xfrm>
            <a:off x="2694319" y="1524724"/>
            <a:ext cx="282853" cy="453064"/>
          </a:xfrm>
          <a:prstGeom prst="rect">
            <a:avLst/>
          </a:prstGeom>
        </p:spPr>
      </p:pic>
      <p:pic>
        <p:nvPicPr>
          <p:cNvPr id="110" name="Immagine 109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13475" b="9403"/>
          <a:stretch/>
        </p:blipFill>
        <p:spPr>
          <a:xfrm>
            <a:off x="5045825" y="3401065"/>
            <a:ext cx="354398" cy="335005"/>
          </a:xfrm>
          <a:prstGeom prst="rect">
            <a:avLst/>
          </a:prstGeom>
        </p:spPr>
      </p:pic>
      <p:pic>
        <p:nvPicPr>
          <p:cNvPr id="21" name="Immagine 20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46" y="2373312"/>
            <a:ext cx="1010500" cy="420661"/>
          </a:xfrm>
          <a:prstGeom prst="rect">
            <a:avLst/>
          </a:prstGeom>
        </p:spPr>
      </p:pic>
      <p:sp>
        <p:nvSpPr>
          <p:cNvPr id="22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99028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Immagine 1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17" y="4039074"/>
            <a:ext cx="5593565" cy="823031"/>
          </a:xfrm>
          <a:prstGeom prst="rect">
            <a:avLst/>
          </a:prstGeom>
        </p:spPr>
      </p:pic>
      <p:sp>
        <p:nvSpPr>
          <p:cNvPr id="15" name="Ovale 14"/>
          <p:cNvSpPr/>
          <p:nvPr/>
        </p:nvSpPr>
        <p:spPr>
          <a:xfrm>
            <a:off x="7711610" y="3902649"/>
            <a:ext cx="731520" cy="538480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9016966" y="3465513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Book Antiqua" panose="02040602050305030304" pitchFamily="18" charset="0"/>
              </a:rPr>
              <a:t>With </a:t>
            </a:r>
            <a:r>
              <a:rPr lang="it-IT" sz="2400" dirty="0" err="1">
                <a:latin typeface="Book Antiqua" panose="02040602050305030304" pitchFamily="18" charset="0"/>
              </a:rPr>
              <a:t>form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factors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cxnSp>
        <p:nvCxnSpPr>
          <p:cNvPr id="18" name="Connettore curvo 17"/>
          <p:cNvCxnSpPr>
            <a:stCxn id="15" idx="0"/>
            <a:endCxn id="16" idx="1"/>
          </p:cNvCxnSpPr>
          <p:nvPr/>
        </p:nvCxnSpPr>
        <p:spPr>
          <a:xfrm rot="5400000" flipH="1" flipV="1">
            <a:off x="8444017" y="3329700"/>
            <a:ext cx="206303" cy="939596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46" y="2373312"/>
            <a:ext cx="1010500" cy="420661"/>
          </a:xfrm>
          <a:prstGeom prst="rect">
            <a:avLst/>
          </a:prstGeom>
        </p:spPr>
      </p:pic>
      <p:grpSp>
        <p:nvGrpSpPr>
          <p:cNvPr id="43" name="Gruppo 42"/>
          <p:cNvGrpSpPr/>
          <p:nvPr/>
        </p:nvGrpSpPr>
        <p:grpSpPr>
          <a:xfrm>
            <a:off x="2194560" y="1128411"/>
            <a:ext cx="3770625" cy="2577827"/>
            <a:chOff x="2194560" y="1128411"/>
            <a:chExt cx="3770625" cy="2577827"/>
          </a:xfrm>
        </p:grpSpPr>
        <p:cxnSp>
          <p:nvCxnSpPr>
            <p:cNvPr id="20" name="Connettore diritto 19"/>
            <p:cNvCxnSpPr>
              <a:cxnSpLocks/>
            </p:cNvCxnSpPr>
            <p:nvPr/>
          </p:nvCxnSpPr>
          <p:spPr>
            <a:xfrm>
              <a:off x="3955899" y="1597572"/>
              <a:ext cx="0" cy="18679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>
              <a:cxnSpLocks/>
            </p:cNvCxnSpPr>
            <p:nvPr/>
          </p:nvCxnSpPr>
          <p:spPr>
            <a:xfrm>
              <a:off x="2539280" y="1904939"/>
              <a:ext cx="2994926" cy="155243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/>
            <p:cNvCxnSpPr>
              <a:cxnSpLocks/>
            </p:cNvCxnSpPr>
            <p:nvPr/>
          </p:nvCxnSpPr>
          <p:spPr>
            <a:xfrm flipH="1">
              <a:off x="2194560" y="2636217"/>
              <a:ext cx="367422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>
              <a:cxnSpLocks/>
            </p:cNvCxnSpPr>
            <p:nvPr/>
          </p:nvCxnSpPr>
          <p:spPr>
            <a:xfrm flipH="1" flipV="1">
              <a:off x="2458511" y="1863141"/>
              <a:ext cx="83574" cy="46224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>
              <a:cxnSpLocks/>
            </p:cNvCxnSpPr>
            <p:nvPr/>
          </p:nvCxnSpPr>
          <p:spPr>
            <a:xfrm>
              <a:off x="5772385" y="2636217"/>
              <a:ext cx="1928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>
              <a:cxnSpLocks/>
            </p:cNvCxnSpPr>
            <p:nvPr/>
          </p:nvCxnSpPr>
          <p:spPr>
            <a:xfrm flipV="1">
              <a:off x="3955899" y="1215957"/>
              <a:ext cx="0" cy="3816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/>
            <p:cNvCxnSpPr>
              <a:cxnSpLocks/>
            </p:cNvCxnSpPr>
            <p:nvPr/>
          </p:nvCxnSpPr>
          <p:spPr>
            <a:xfrm flipV="1">
              <a:off x="3955899" y="3359147"/>
              <a:ext cx="0" cy="3470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Immagine 28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74" b="10157"/>
            <a:stretch/>
          </p:blipFill>
          <p:spPr>
            <a:xfrm>
              <a:off x="5403703" y="2730525"/>
              <a:ext cx="261007" cy="256338"/>
            </a:xfrm>
            <a:prstGeom prst="rect">
              <a:avLst/>
            </a:prstGeom>
          </p:spPr>
        </p:pic>
        <p:pic>
          <p:nvPicPr>
            <p:cNvPr id="30" name="Immagine 29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8" t="-1" b="3827"/>
            <a:stretch/>
          </p:blipFill>
          <p:spPr>
            <a:xfrm>
              <a:off x="3554968" y="1128411"/>
              <a:ext cx="248697" cy="274402"/>
            </a:xfrm>
            <a:prstGeom prst="rect">
              <a:avLst/>
            </a:prstGeom>
          </p:spPr>
        </p:pic>
        <p:cxnSp>
          <p:nvCxnSpPr>
            <p:cNvPr id="39" name="Connettore 2 38"/>
            <p:cNvCxnSpPr>
              <a:cxnSpLocks/>
            </p:cNvCxnSpPr>
            <p:nvPr/>
          </p:nvCxnSpPr>
          <p:spPr>
            <a:xfrm>
              <a:off x="5530727" y="3457023"/>
              <a:ext cx="65346" cy="31966"/>
            </a:xfrm>
            <a:prstGeom prst="straightConnector1">
              <a:avLst/>
            </a:prstGeom>
            <a:ln w="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Immagine 43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3" b="-4301"/>
          <a:stretch/>
        </p:blipFill>
        <p:spPr>
          <a:xfrm>
            <a:off x="2694319" y="1524724"/>
            <a:ext cx="282853" cy="453064"/>
          </a:xfrm>
          <a:prstGeom prst="rect">
            <a:avLst/>
          </a:prstGeom>
        </p:spPr>
      </p:pic>
      <p:pic>
        <p:nvPicPr>
          <p:cNvPr id="45" name="Immagine 44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13475" b="9403"/>
          <a:stretch/>
        </p:blipFill>
        <p:spPr>
          <a:xfrm>
            <a:off x="5045825" y="3401065"/>
            <a:ext cx="354398" cy="335005"/>
          </a:xfrm>
          <a:prstGeom prst="rect">
            <a:avLst/>
          </a:prstGeom>
        </p:spPr>
      </p:pic>
      <p:pic>
        <p:nvPicPr>
          <p:cNvPr id="25" name="Immagine 24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6" t="12575" b="1"/>
          <a:stretch/>
        </p:blipFill>
        <p:spPr>
          <a:xfrm>
            <a:off x="5772385" y="5165108"/>
            <a:ext cx="1763920" cy="406401"/>
          </a:xfrm>
          <a:prstGeom prst="rect">
            <a:avLst/>
          </a:prstGeom>
        </p:spPr>
      </p:pic>
      <p:pic>
        <p:nvPicPr>
          <p:cNvPr id="32" name="Immagine 3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44" y="5193032"/>
            <a:ext cx="842083" cy="350551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2419353" y="5827625"/>
            <a:ext cx="7362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True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r>
              <a:rPr lang="it-IT" sz="2800" dirty="0">
                <a:latin typeface="Book Antiqua" panose="02040602050305030304" pitchFamily="18" charset="0"/>
              </a:rPr>
              <a:t> with </a:t>
            </a:r>
            <a:r>
              <a:rPr lang="it-IT" sz="2800" dirty="0" err="1">
                <a:latin typeface="Book Antiqua" panose="02040602050305030304" pitchFamily="18" charset="0"/>
              </a:rPr>
              <a:t>probabilistic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interpretation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34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65633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1687" y="972495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1375300"/>
            <a:ext cx="7470381" cy="864183"/>
          </a:xfrm>
          <a:prstGeom prst="rect">
            <a:avLst/>
          </a:prstGeom>
        </p:spPr>
      </p:pic>
      <p:pic>
        <p:nvPicPr>
          <p:cNvPr id="25" name="Immagine 24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6"/>
          <a:stretch/>
        </p:blipFill>
        <p:spPr>
          <a:xfrm>
            <a:off x="8646827" y="1470036"/>
            <a:ext cx="2989432" cy="674710"/>
          </a:xfrm>
          <a:prstGeom prst="rect">
            <a:avLst/>
          </a:prstGeom>
        </p:spPr>
      </p:pic>
      <p:sp>
        <p:nvSpPr>
          <p:cNvPr id="7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87913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1687" y="972495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1687" y="2170354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total</a:t>
            </a:r>
            <a:r>
              <a:rPr lang="it-IT" sz="2800" dirty="0">
                <a:latin typeface="Book Antiqua" panose="02040602050305030304" pitchFamily="18" charset="0"/>
              </a:rPr>
              <a:t> AM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1375300"/>
            <a:ext cx="7470381" cy="864183"/>
          </a:xfrm>
          <a:prstGeom prst="rect">
            <a:avLst/>
          </a:prstGeom>
        </p:spPr>
      </p:pic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2738948"/>
            <a:ext cx="7636816" cy="736156"/>
          </a:xfrm>
          <a:prstGeom prst="rect">
            <a:avLst/>
          </a:prstGeom>
        </p:spPr>
      </p:pic>
      <p:pic>
        <p:nvPicPr>
          <p:cNvPr id="24" name="Immagine 23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56162" r="11745"/>
          <a:stretch/>
        </p:blipFill>
        <p:spPr>
          <a:xfrm>
            <a:off x="9044869" y="2711838"/>
            <a:ext cx="2193347" cy="743649"/>
          </a:xfrm>
          <a:prstGeom prst="rect">
            <a:avLst/>
          </a:prstGeom>
        </p:spPr>
      </p:pic>
      <p:pic>
        <p:nvPicPr>
          <p:cNvPr id="25" name="Immagine 24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6"/>
          <a:stretch/>
        </p:blipFill>
        <p:spPr>
          <a:xfrm>
            <a:off x="8646827" y="1470036"/>
            <a:ext cx="2989432" cy="674710"/>
          </a:xfrm>
          <a:prstGeom prst="rect">
            <a:avLst/>
          </a:prstGeom>
        </p:spPr>
      </p:pic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34228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1687" y="972495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71687" y="349271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Spin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1687" y="2170354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total</a:t>
            </a:r>
            <a:r>
              <a:rPr lang="it-IT" sz="2800" dirty="0">
                <a:latin typeface="Book Antiqua" panose="02040602050305030304" pitchFamily="18" charset="0"/>
              </a:rPr>
              <a:t> AM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1375300"/>
            <a:ext cx="7470381" cy="864183"/>
          </a:xfrm>
          <a:prstGeom prst="rect">
            <a:avLst/>
          </a:prstGeom>
        </p:spPr>
      </p:pic>
      <p:pic>
        <p:nvPicPr>
          <p:cNvPr id="18" name="Immagine 17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3974569"/>
            <a:ext cx="6772634" cy="800170"/>
          </a:xfrm>
          <a:prstGeom prst="rect">
            <a:avLst/>
          </a:prstGeom>
        </p:spPr>
      </p:pic>
      <p:pic>
        <p:nvPicPr>
          <p:cNvPr id="20" name="Immagine 19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547" y="4022579"/>
            <a:ext cx="3731990" cy="704149"/>
          </a:xfrm>
          <a:prstGeom prst="rect">
            <a:avLst/>
          </a:prstGeom>
        </p:spPr>
      </p:pic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2738948"/>
            <a:ext cx="7636816" cy="736156"/>
          </a:xfrm>
          <a:prstGeom prst="rect">
            <a:avLst/>
          </a:prstGeom>
        </p:spPr>
      </p:pic>
      <p:pic>
        <p:nvPicPr>
          <p:cNvPr id="24" name="Immagine 23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56162" r="11745"/>
          <a:stretch/>
        </p:blipFill>
        <p:spPr>
          <a:xfrm>
            <a:off x="9044869" y="2711838"/>
            <a:ext cx="2193347" cy="743649"/>
          </a:xfrm>
          <a:prstGeom prst="rect">
            <a:avLst/>
          </a:prstGeom>
        </p:spPr>
      </p:pic>
      <p:pic>
        <p:nvPicPr>
          <p:cNvPr id="25" name="Immagine 24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6"/>
          <a:stretch/>
        </p:blipFill>
        <p:spPr>
          <a:xfrm>
            <a:off x="8646827" y="1470036"/>
            <a:ext cx="2989432" cy="6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0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1687" y="972495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71687" y="349271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Spin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1687" y="2170354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total</a:t>
            </a:r>
            <a:r>
              <a:rPr lang="it-IT" sz="2800" dirty="0">
                <a:latin typeface="Book Antiqua" panose="02040602050305030304" pitchFamily="18" charset="0"/>
              </a:rPr>
              <a:t> AM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1375300"/>
            <a:ext cx="7470381" cy="864183"/>
          </a:xfrm>
          <a:prstGeom prst="rect">
            <a:avLst/>
          </a:prstGeom>
        </p:spPr>
      </p:pic>
      <p:pic>
        <p:nvPicPr>
          <p:cNvPr id="18" name="Immagine 17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3974569"/>
            <a:ext cx="6772634" cy="800170"/>
          </a:xfrm>
          <a:prstGeom prst="rect">
            <a:avLst/>
          </a:prstGeom>
        </p:spPr>
      </p:pic>
      <p:pic>
        <p:nvPicPr>
          <p:cNvPr id="20" name="Immagine 19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547" y="4022579"/>
            <a:ext cx="3731990" cy="704149"/>
          </a:xfrm>
          <a:prstGeom prst="rect">
            <a:avLst/>
          </a:prstGeom>
        </p:spPr>
      </p:pic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2738948"/>
            <a:ext cx="7636816" cy="736156"/>
          </a:xfrm>
          <a:prstGeom prst="rect">
            <a:avLst/>
          </a:prstGeom>
        </p:spPr>
      </p:pic>
      <p:pic>
        <p:nvPicPr>
          <p:cNvPr id="24" name="Immagine 23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56162" r="11745"/>
          <a:stretch/>
        </p:blipFill>
        <p:spPr>
          <a:xfrm>
            <a:off x="9044869" y="2711838"/>
            <a:ext cx="2193347" cy="743649"/>
          </a:xfrm>
          <a:prstGeom prst="rect">
            <a:avLst/>
          </a:prstGeom>
        </p:spPr>
      </p:pic>
      <p:pic>
        <p:nvPicPr>
          <p:cNvPr id="25" name="Immagine 24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6"/>
          <a:stretch/>
        </p:blipFill>
        <p:spPr>
          <a:xfrm>
            <a:off x="8646827" y="1470036"/>
            <a:ext cx="2989432" cy="674710"/>
          </a:xfrm>
          <a:prstGeom prst="rect">
            <a:avLst/>
          </a:prstGeom>
        </p:spPr>
      </p:pic>
      <p:pic>
        <p:nvPicPr>
          <p:cNvPr id="15" name="Immagine 14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12" y="5542420"/>
            <a:ext cx="3817951" cy="50296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70834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1687" y="972495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71687" y="349271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Spin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1687" y="2170354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total</a:t>
            </a:r>
            <a:r>
              <a:rPr lang="it-IT" sz="2800" dirty="0">
                <a:latin typeface="Book Antiqua" panose="02040602050305030304" pitchFamily="18" charset="0"/>
              </a:rPr>
              <a:t> AM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1375300"/>
            <a:ext cx="7470381" cy="864183"/>
          </a:xfrm>
          <a:prstGeom prst="rect">
            <a:avLst/>
          </a:prstGeom>
        </p:spPr>
      </p:pic>
      <p:pic>
        <p:nvPicPr>
          <p:cNvPr id="18" name="Immagine 17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3974569"/>
            <a:ext cx="6772634" cy="800170"/>
          </a:xfrm>
          <a:prstGeom prst="rect">
            <a:avLst/>
          </a:prstGeom>
        </p:spPr>
      </p:pic>
      <p:pic>
        <p:nvPicPr>
          <p:cNvPr id="20" name="Immagine 19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547" y="4022579"/>
            <a:ext cx="3731990" cy="704149"/>
          </a:xfrm>
          <a:prstGeom prst="rect">
            <a:avLst/>
          </a:prstGeom>
        </p:spPr>
      </p:pic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2738948"/>
            <a:ext cx="7636816" cy="736156"/>
          </a:xfrm>
          <a:prstGeom prst="rect">
            <a:avLst/>
          </a:prstGeom>
        </p:spPr>
      </p:pic>
      <p:pic>
        <p:nvPicPr>
          <p:cNvPr id="24" name="Immagine 23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56162" r="11745"/>
          <a:stretch/>
        </p:blipFill>
        <p:spPr>
          <a:xfrm>
            <a:off x="9044869" y="2711838"/>
            <a:ext cx="2193347" cy="743649"/>
          </a:xfrm>
          <a:prstGeom prst="rect">
            <a:avLst/>
          </a:prstGeom>
        </p:spPr>
      </p:pic>
      <p:pic>
        <p:nvPicPr>
          <p:cNvPr id="25" name="Immagine 24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6"/>
          <a:stretch/>
        </p:blipFill>
        <p:spPr>
          <a:xfrm>
            <a:off x="8646827" y="1470036"/>
            <a:ext cx="2989432" cy="67471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71686" y="4774739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Surface </a:t>
            </a:r>
            <a:r>
              <a:rPr lang="it-IT" sz="2800" dirty="0" err="1">
                <a:latin typeface="Book Antiqua" panose="02040602050305030304" pitchFamily="18" charset="0"/>
              </a:rPr>
              <a:t>term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5" name="Immagine 14" descr="Ritaglio schermat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9"/>
          <a:stretch/>
        </p:blipFill>
        <p:spPr>
          <a:xfrm>
            <a:off x="471686" y="5315568"/>
            <a:ext cx="9083522" cy="832587"/>
          </a:xfrm>
          <a:prstGeom prst="rect">
            <a:avLst/>
          </a:prstGeom>
        </p:spPr>
      </p:pic>
      <p:sp>
        <p:nvSpPr>
          <p:cNvPr id="16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30924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1687" y="972495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71687" y="349271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Spin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1687" y="2170354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total</a:t>
            </a:r>
            <a:r>
              <a:rPr lang="it-IT" sz="2800" dirty="0">
                <a:latin typeface="Book Antiqua" panose="02040602050305030304" pitchFamily="18" charset="0"/>
              </a:rPr>
              <a:t> AM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1375300"/>
            <a:ext cx="7470381" cy="864183"/>
          </a:xfrm>
          <a:prstGeom prst="rect">
            <a:avLst/>
          </a:prstGeom>
        </p:spPr>
      </p:pic>
      <p:pic>
        <p:nvPicPr>
          <p:cNvPr id="18" name="Immagine 17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3974569"/>
            <a:ext cx="6772634" cy="800170"/>
          </a:xfrm>
          <a:prstGeom prst="rect">
            <a:avLst/>
          </a:prstGeom>
        </p:spPr>
      </p:pic>
      <p:pic>
        <p:nvPicPr>
          <p:cNvPr id="20" name="Immagine 19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547" y="4022579"/>
            <a:ext cx="3731990" cy="704149"/>
          </a:xfrm>
          <a:prstGeom prst="rect">
            <a:avLst/>
          </a:prstGeom>
        </p:spPr>
      </p:pic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7" y="2738948"/>
            <a:ext cx="7636816" cy="736156"/>
          </a:xfrm>
          <a:prstGeom prst="rect">
            <a:avLst/>
          </a:prstGeom>
        </p:spPr>
      </p:pic>
      <p:pic>
        <p:nvPicPr>
          <p:cNvPr id="24" name="Immagine 23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56162" r="11745"/>
          <a:stretch/>
        </p:blipFill>
        <p:spPr>
          <a:xfrm>
            <a:off x="9044869" y="2711838"/>
            <a:ext cx="2193347" cy="743649"/>
          </a:xfrm>
          <a:prstGeom prst="rect">
            <a:avLst/>
          </a:prstGeom>
        </p:spPr>
      </p:pic>
      <p:pic>
        <p:nvPicPr>
          <p:cNvPr id="25" name="Immagine 24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6"/>
          <a:stretch/>
        </p:blipFill>
        <p:spPr>
          <a:xfrm>
            <a:off x="8646827" y="1470036"/>
            <a:ext cx="2989432" cy="67471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71686" y="4774739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Surface </a:t>
            </a:r>
            <a:r>
              <a:rPr lang="it-IT" sz="2800" dirty="0" err="1">
                <a:latin typeface="Book Antiqua" panose="02040602050305030304" pitchFamily="18" charset="0"/>
              </a:rPr>
              <a:t>term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9"/>
          <a:stretch/>
        </p:blipFill>
        <p:spPr>
          <a:xfrm>
            <a:off x="471686" y="5315568"/>
            <a:ext cx="9083522" cy="832587"/>
          </a:xfrm>
          <a:prstGeom prst="rect">
            <a:avLst/>
          </a:prstGeom>
        </p:spPr>
      </p:pic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63" y="6292721"/>
            <a:ext cx="5212532" cy="36579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810763" y="6221346"/>
            <a:ext cx="5212532" cy="4879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4657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50342" y="143800"/>
            <a:ext cx="5891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Field-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theoretical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definition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561746" y="1098774"/>
            <a:ext cx="9068508" cy="523220"/>
            <a:chOff x="1220306" y="1202262"/>
            <a:chExt cx="9068508" cy="523220"/>
          </a:xfrm>
        </p:grpSpPr>
        <p:sp>
          <p:nvSpPr>
            <p:cNvPr id="5" name="CasellaDiTesto 4"/>
            <p:cNvSpPr txBox="1"/>
            <p:nvPr/>
          </p:nvSpPr>
          <p:spPr>
            <a:xfrm>
              <a:off x="1220306" y="1202262"/>
              <a:ext cx="906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>
                  <a:latin typeface="Book Antiqua" panose="02040602050305030304" pitchFamily="18" charset="0"/>
                </a:rPr>
                <a:t>Lagrangian</a:t>
              </a:r>
              <a:r>
                <a:rPr lang="it-IT" sz="2800" dirty="0">
                  <a:latin typeface="Book Antiqua" panose="02040602050305030304" pitchFamily="18" charset="0"/>
                </a:rPr>
                <a:t>      </a:t>
              </a:r>
              <a:r>
                <a:rPr lang="it-IT" sz="2800" dirty="0" err="1">
                  <a:latin typeface="Book Antiqua" panose="02040602050305030304" pitchFamily="18" charset="0"/>
                </a:rPr>
                <a:t>invariant</a:t>
              </a:r>
              <a:r>
                <a:rPr lang="it-IT" sz="2800" dirty="0">
                  <a:latin typeface="Book Antiqua" panose="02040602050305030304" pitchFamily="18" charset="0"/>
                </a:rPr>
                <a:t> under </a:t>
              </a:r>
              <a:r>
                <a:rPr lang="it-IT" sz="2800" dirty="0" err="1">
                  <a:latin typeface="Book Antiqua" panose="02040602050305030304" pitchFamily="18" charset="0"/>
                </a:rPr>
                <a:t>Lorentz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  <a:r>
                <a:rPr lang="it-IT" sz="2800" dirty="0" err="1">
                  <a:latin typeface="Book Antiqua" panose="02040602050305030304" pitchFamily="18" charset="0"/>
                </a:rPr>
                <a:t>transformations</a:t>
              </a:r>
              <a:endParaRPr lang="it-IT" sz="2800" dirty="0">
                <a:latin typeface="Book Antiqua" panose="02040602050305030304" pitchFamily="18" charset="0"/>
              </a:endParaRPr>
            </a:p>
          </p:txBody>
        </p:sp>
        <p:pic>
          <p:nvPicPr>
            <p:cNvPr id="10" name="Immagine 9" descr="Ritaglio schermat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221" y="1259181"/>
              <a:ext cx="409382" cy="409382"/>
            </a:xfrm>
            <a:prstGeom prst="rect">
              <a:avLst/>
            </a:prstGeom>
          </p:spPr>
        </p:pic>
      </p:grp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8212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319712" y="1355186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total</a:t>
            </a:r>
            <a:r>
              <a:rPr lang="it-IT" sz="2800" dirty="0">
                <a:latin typeface="Book Antiqua" panose="02040602050305030304" pitchFamily="18" charset="0"/>
              </a:rPr>
              <a:t> AM</a:t>
            </a:r>
          </a:p>
        </p:txBody>
      </p:sp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92" y="2097530"/>
            <a:ext cx="7636816" cy="736156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808759" y="3100357"/>
            <a:ext cx="10574481" cy="775541"/>
            <a:chOff x="382855" y="3081989"/>
            <a:chExt cx="10574481" cy="775541"/>
          </a:xfrm>
        </p:grpSpPr>
        <p:pic>
          <p:nvPicPr>
            <p:cNvPr id="7" name="Immagine 6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27" t="51156"/>
            <a:stretch/>
          </p:blipFill>
          <p:spPr>
            <a:xfrm>
              <a:off x="5497974" y="3138394"/>
              <a:ext cx="5459362" cy="719136"/>
            </a:xfrm>
            <a:prstGeom prst="rect">
              <a:avLst/>
            </a:prstGeom>
          </p:spPr>
        </p:pic>
        <p:pic>
          <p:nvPicPr>
            <p:cNvPr id="17" name="Immagine 16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7" r="11648" b="49226"/>
            <a:stretch/>
          </p:blipFill>
          <p:spPr>
            <a:xfrm>
              <a:off x="382855" y="3081989"/>
              <a:ext cx="4852614" cy="747551"/>
            </a:xfrm>
            <a:prstGeom prst="rect">
              <a:avLst/>
            </a:prstGeom>
          </p:spPr>
        </p:pic>
        <p:pic>
          <p:nvPicPr>
            <p:cNvPr id="19" name="Immagine 18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12" t="17809" r="36359" b="66013"/>
            <a:stretch/>
          </p:blipFill>
          <p:spPr>
            <a:xfrm>
              <a:off x="5235469" y="3346418"/>
              <a:ext cx="262505" cy="238190"/>
            </a:xfrm>
            <a:prstGeom prst="rect">
              <a:avLst/>
            </a:prstGeom>
          </p:spPr>
        </p:pic>
      </p:grpSp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59787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319712" y="1355186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total</a:t>
            </a:r>
            <a:r>
              <a:rPr lang="it-IT" sz="2800" dirty="0">
                <a:latin typeface="Book Antiqua" panose="02040602050305030304" pitchFamily="18" charset="0"/>
              </a:rPr>
              <a:t> AM</a:t>
            </a:r>
          </a:p>
        </p:txBody>
      </p:sp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92" y="2097530"/>
            <a:ext cx="7636816" cy="736156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808759" y="3100357"/>
            <a:ext cx="10574481" cy="775541"/>
            <a:chOff x="382855" y="3081989"/>
            <a:chExt cx="10574481" cy="775541"/>
          </a:xfrm>
        </p:grpSpPr>
        <p:pic>
          <p:nvPicPr>
            <p:cNvPr id="7" name="Immagine 6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27" t="51156"/>
            <a:stretch/>
          </p:blipFill>
          <p:spPr>
            <a:xfrm>
              <a:off x="5497974" y="3138394"/>
              <a:ext cx="5459362" cy="719136"/>
            </a:xfrm>
            <a:prstGeom prst="rect">
              <a:avLst/>
            </a:prstGeom>
          </p:spPr>
        </p:pic>
        <p:pic>
          <p:nvPicPr>
            <p:cNvPr id="17" name="Immagine 16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7" r="11648" b="49226"/>
            <a:stretch/>
          </p:blipFill>
          <p:spPr>
            <a:xfrm>
              <a:off x="382855" y="3081989"/>
              <a:ext cx="4852614" cy="747551"/>
            </a:xfrm>
            <a:prstGeom prst="rect">
              <a:avLst/>
            </a:prstGeom>
          </p:spPr>
        </p:pic>
        <p:pic>
          <p:nvPicPr>
            <p:cNvPr id="19" name="Immagine 18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12" t="17809" r="36359" b="66013"/>
            <a:stretch/>
          </p:blipFill>
          <p:spPr>
            <a:xfrm>
              <a:off x="5235469" y="3346418"/>
              <a:ext cx="262505" cy="238190"/>
            </a:xfrm>
            <a:prstGeom prst="rect">
              <a:avLst/>
            </a:prstGeom>
          </p:spPr>
        </p:pic>
      </p:grpSp>
      <p:sp>
        <p:nvSpPr>
          <p:cNvPr id="11" name="Ovale 10"/>
          <p:cNvSpPr/>
          <p:nvPr/>
        </p:nvSpPr>
        <p:spPr>
          <a:xfrm>
            <a:off x="2997843" y="2916820"/>
            <a:ext cx="1979271" cy="1077694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sellaDiTesto 20"/>
          <p:cNvSpPr txBox="1"/>
          <p:nvPr/>
        </p:nvSpPr>
        <p:spPr>
          <a:xfrm>
            <a:off x="1301684" y="4624591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Monopole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contribution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cxnSp>
        <p:nvCxnSpPr>
          <p:cNvPr id="15" name="Connettore curvo 14"/>
          <p:cNvCxnSpPr>
            <a:stCxn id="21" idx="0"/>
            <a:endCxn id="11" idx="4"/>
          </p:cNvCxnSpPr>
          <p:nvPr/>
        </p:nvCxnSpPr>
        <p:spPr>
          <a:xfrm rot="5400000" flipH="1" flipV="1">
            <a:off x="3296234" y="3933347"/>
            <a:ext cx="630077" cy="752413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24746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10763" y="153946"/>
            <a:ext cx="4570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Breit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319712" y="1355186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total</a:t>
            </a:r>
            <a:r>
              <a:rPr lang="it-IT" sz="2800" dirty="0">
                <a:latin typeface="Book Antiqua" panose="02040602050305030304" pitchFamily="18" charset="0"/>
              </a:rPr>
              <a:t> AM</a:t>
            </a:r>
          </a:p>
        </p:txBody>
      </p:sp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92" y="2097530"/>
            <a:ext cx="7636816" cy="736156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808759" y="3100357"/>
            <a:ext cx="10574481" cy="775541"/>
            <a:chOff x="382855" y="3081989"/>
            <a:chExt cx="10574481" cy="775541"/>
          </a:xfrm>
        </p:grpSpPr>
        <p:pic>
          <p:nvPicPr>
            <p:cNvPr id="7" name="Immagine 6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27" t="51156"/>
            <a:stretch/>
          </p:blipFill>
          <p:spPr>
            <a:xfrm>
              <a:off x="5497974" y="3138394"/>
              <a:ext cx="5459362" cy="719136"/>
            </a:xfrm>
            <a:prstGeom prst="rect">
              <a:avLst/>
            </a:prstGeom>
          </p:spPr>
        </p:pic>
        <p:pic>
          <p:nvPicPr>
            <p:cNvPr id="17" name="Immagine 16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7" r="11648" b="49226"/>
            <a:stretch/>
          </p:blipFill>
          <p:spPr>
            <a:xfrm>
              <a:off x="382855" y="3081989"/>
              <a:ext cx="4852614" cy="747551"/>
            </a:xfrm>
            <a:prstGeom prst="rect">
              <a:avLst/>
            </a:prstGeom>
          </p:spPr>
        </p:pic>
        <p:pic>
          <p:nvPicPr>
            <p:cNvPr id="19" name="Immagine 18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12" t="17809" r="36359" b="66013"/>
            <a:stretch/>
          </p:blipFill>
          <p:spPr>
            <a:xfrm>
              <a:off x="5235469" y="3346418"/>
              <a:ext cx="262505" cy="238190"/>
            </a:xfrm>
            <a:prstGeom prst="rect">
              <a:avLst/>
            </a:prstGeom>
          </p:spPr>
        </p:pic>
      </p:grpSp>
      <p:sp>
        <p:nvSpPr>
          <p:cNvPr id="11" name="Ovale 10"/>
          <p:cNvSpPr/>
          <p:nvPr/>
        </p:nvSpPr>
        <p:spPr>
          <a:xfrm>
            <a:off x="2997843" y="2916820"/>
            <a:ext cx="1979271" cy="1077694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sellaDiTesto 20"/>
          <p:cNvSpPr txBox="1"/>
          <p:nvPr/>
        </p:nvSpPr>
        <p:spPr>
          <a:xfrm>
            <a:off x="1301684" y="4624591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Monopole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contribution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cxnSp>
        <p:nvCxnSpPr>
          <p:cNvPr id="15" name="Connettore curvo 14"/>
          <p:cNvCxnSpPr>
            <a:stCxn id="21" idx="0"/>
            <a:endCxn id="11" idx="4"/>
          </p:cNvCxnSpPr>
          <p:nvPr/>
        </p:nvCxnSpPr>
        <p:spPr>
          <a:xfrm rot="5400000" flipH="1" flipV="1">
            <a:off x="3296234" y="3933347"/>
            <a:ext cx="630077" cy="752413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7101830" y="4624591"/>
            <a:ext cx="427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Quadrupole </a:t>
            </a:r>
            <a:r>
              <a:rPr lang="it-IT" sz="2800" dirty="0" err="1">
                <a:latin typeface="Book Antiqua" panose="02040602050305030304" pitchFamily="18" charset="0"/>
              </a:rPr>
              <a:t>contribution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7872289" y="2945033"/>
            <a:ext cx="2042120" cy="1049481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Connettore curvo 29"/>
          <p:cNvCxnSpPr>
            <a:cxnSpLocks/>
            <a:endCxn id="29" idx="4"/>
          </p:cNvCxnSpPr>
          <p:nvPr/>
        </p:nvCxnSpPr>
        <p:spPr>
          <a:xfrm rot="16200000" flipV="1">
            <a:off x="8870035" y="4017829"/>
            <a:ext cx="748693" cy="702064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6553580" y="5291499"/>
            <a:ext cx="538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Often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discarded</a:t>
            </a:r>
            <a:r>
              <a:rPr lang="it-IT" sz="2800" dirty="0">
                <a:latin typeface="Book Antiqua" panose="02040602050305030304" pitchFamily="18" charset="0"/>
              </a:rPr>
              <a:t> in the literature!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9319898" y="5896504"/>
            <a:ext cx="229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Polyakov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(2003)</a:t>
            </a:r>
          </a:p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Goeke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it-IT" sz="2000" i="1" dirty="0">
                <a:solidFill>
                  <a:srgbClr val="002060"/>
                </a:solidFill>
                <a:latin typeface="Book Antiqua" panose="02040602050305030304" pitchFamily="18" charset="0"/>
              </a:rPr>
              <a:t>et al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. (2007) </a:t>
            </a:r>
          </a:p>
        </p:txBody>
      </p:sp>
      <p:sp>
        <p:nvSpPr>
          <p:cNvPr id="1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86300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magine 75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13475" b="9403"/>
          <a:stretch/>
        </p:blipFill>
        <p:spPr>
          <a:xfrm>
            <a:off x="3638843" y="2403000"/>
            <a:ext cx="354398" cy="335005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31228" y="153946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Elastic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70" name="Gruppo 69"/>
          <p:cNvGrpSpPr>
            <a:grpSpLocks noChangeAspect="1"/>
          </p:cNvGrpSpPr>
          <p:nvPr/>
        </p:nvGrpSpPr>
        <p:grpSpPr>
          <a:xfrm>
            <a:off x="1605533" y="1410354"/>
            <a:ext cx="3451797" cy="2176441"/>
            <a:chOff x="1981914" y="1868908"/>
            <a:chExt cx="2971165" cy="1872441"/>
          </a:xfrm>
        </p:grpSpPr>
        <p:grpSp>
          <p:nvGrpSpPr>
            <p:cNvPr id="64" name="Gruppo 63"/>
            <p:cNvGrpSpPr/>
            <p:nvPr/>
          </p:nvGrpSpPr>
          <p:grpSpPr>
            <a:xfrm>
              <a:off x="1981914" y="1868908"/>
              <a:ext cx="2971165" cy="1872441"/>
              <a:chOff x="2928257" y="1868908"/>
              <a:chExt cx="2971165" cy="1872441"/>
            </a:xfrm>
          </p:grpSpPr>
          <p:cxnSp>
            <p:nvCxnSpPr>
              <p:cNvPr id="9" name="Connettore 2 8"/>
              <p:cNvCxnSpPr>
                <a:cxnSpLocks/>
              </p:cNvCxnSpPr>
              <p:nvPr/>
            </p:nvCxnSpPr>
            <p:spPr>
              <a:xfrm flipH="1" flipV="1">
                <a:off x="3174981" y="2678943"/>
                <a:ext cx="30744" cy="38620"/>
              </a:xfrm>
              <a:prstGeom prst="straightConnector1">
                <a:avLst/>
              </a:prstGeom>
              <a:ln w="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2 9"/>
              <p:cNvCxnSpPr>
                <a:cxnSpLocks/>
              </p:cNvCxnSpPr>
              <p:nvPr/>
            </p:nvCxnSpPr>
            <p:spPr>
              <a:xfrm flipV="1">
                <a:off x="4594543" y="2672120"/>
                <a:ext cx="99792" cy="115389"/>
              </a:xfrm>
              <a:prstGeom prst="straightConnector1">
                <a:avLst/>
              </a:prstGeom>
              <a:ln w="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uppo 62"/>
              <p:cNvGrpSpPr/>
              <p:nvPr/>
            </p:nvGrpSpPr>
            <p:grpSpPr>
              <a:xfrm>
                <a:off x="2928257" y="1868908"/>
                <a:ext cx="2971165" cy="1872441"/>
                <a:chOff x="2928257" y="1868908"/>
                <a:chExt cx="2971165" cy="1872441"/>
              </a:xfrm>
            </p:grpSpPr>
            <p:cxnSp>
              <p:nvCxnSpPr>
                <p:cNvPr id="6" name="Connettore diritto 5"/>
                <p:cNvCxnSpPr>
                  <a:cxnSpLocks/>
                </p:cNvCxnSpPr>
                <p:nvPr/>
              </p:nvCxnSpPr>
              <p:spPr>
                <a:xfrm>
                  <a:off x="3208263" y="2725482"/>
                  <a:ext cx="713994" cy="695239"/>
                </a:xfrm>
                <a:prstGeom prst="line">
                  <a:avLst/>
                </a:prstGeom>
                <a:ln w="317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ttore diritto 6"/>
                <p:cNvCxnSpPr>
                  <a:cxnSpLocks/>
                </p:cNvCxnSpPr>
                <p:nvPr/>
              </p:nvCxnSpPr>
              <p:spPr>
                <a:xfrm flipV="1">
                  <a:off x="3920533" y="2717563"/>
                  <a:ext cx="736925" cy="716084"/>
                </a:xfrm>
                <a:prstGeom prst="line">
                  <a:avLst/>
                </a:prstGeom>
                <a:ln w="3492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ttore diritto 7"/>
                <p:cNvCxnSpPr>
                  <a:cxnSpLocks/>
                </p:cNvCxnSpPr>
                <p:nvPr/>
              </p:nvCxnSpPr>
              <p:spPr>
                <a:xfrm flipH="1">
                  <a:off x="2928257" y="3433646"/>
                  <a:ext cx="2729219" cy="646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ttore 2 10"/>
                <p:cNvCxnSpPr/>
                <p:nvPr/>
              </p:nvCxnSpPr>
              <p:spPr>
                <a:xfrm>
                  <a:off x="5498858" y="3433646"/>
                  <a:ext cx="192800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ttore 2 11"/>
                <p:cNvCxnSpPr>
                  <a:cxnSpLocks/>
                </p:cNvCxnSpPr>
                <p:nvPr/>
              </p:nvCxnSpPr>
              <p:spPr>
                <a:xfrm flipV="1">
                  <a:off x="3927907" y="1989959"/>
                  <a:ext cx="7366" cy="6821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ttore diritto 12"/>
                <p:cNvCxnSpPr>
                  <a:cxnSpLocks/>
                </p:cNvCxnSpPr>
                <p:nvPr/>
              </p:nvCxnSpPr>
              <p:spPr>
                <a:xfrm flipV="1">
                  <a:off x="3927907" y="3394258"/>
                  <a:ext cx="0" cy="34709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Immagine 13" descr="Ritaglio schermata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7474" b="10157"/>
                <a:stretch/>
              </p:blipFill>
              <p:spPr>
                <a:xfrm>
                  <a:off x="5657476" y="3483556"/>
                  <a:ext cx="241946" cy="237498"/>
                </a:xfrm>
                <a:prstGeom prst="rect">
                  <a:avLst/>
                </a:prstGeom>
              </p:spPr>
            </p:pic>
            <p:pic>
              <p:nvPicPr>
                <p:cNvPr id="15" name="Immagine 14" descr="Ritaglio schermata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08" t="-1" b="3827"/>
                <a:stretch/>
              </p:blipFill>
              <p:spPr>
                <a:xfrm>
                  <a:off x="3644550" y="1868908"/>
                  <a:ext cx="230534" cy="254233"/>
                </a:xfrm>
                <a:prstGeom prst="rect">
                  <a:avLst/>
                </a:prstGeom>
              </p:spPr>
            </p:pic>
            <p:cxnSp>
              <p:nvCxnSpPr>
                <p:cNvPr id="37" name="Connettore diritto 36"/>
                <p:cNvCxnSpPr>
                  <a:cxnSpLocks/>
                </p:cNvCxnSpPr>
                <p:nvPr/>
              </p:nvCxnSpPr>
              <p:spPr>
                <a:xfrm>
                  <a:off x="3927907" y="2678943"/>
                  <a:ext cx="0" cy="74824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ttore diritto 42"/>
                <p:cNvCxnSpPr>
                  <a:cxnSpLocks/>
                </p:cNvCxnSpPr>
                <p:nvPr/>
              </p:nvCxnSpPr>
              <p:spPr>
                <a:xfrm>
                  <a:off x="3935273" y="3433185"/>
                  <a:ext cx="1434455" cy="461"/>
                </a:xfrm>
                <a:prstGeom prst="line">
                  <a:avLst/>
                </a:prstGeom>
                <a:ln w="317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nettore 2 53"/>
              <p:cNvCxnSpPr>
                <a:cxnSpLocks/>
              </p:cNvCxnSpPr>
              <p:nvPr/>
            </p:nvCxnSpPr>
            <p:spPr>
              <a:xfrm flipV="1">
                <a:off x="5327737" y="3430413"/>
                <a:ext cx="115195" cy="6465"/>
              </a:xfrm>
              <a:prstGeom prst="straightConnector1">
                <a:avLst/>
              </a:prstGeom>
              <a:ln w="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2 55"/>
              <p:cNvCxnSpPr>
                <a:cxnSpLocks/>
              </p:cNvCxnSpPr>
              <p:nvPr/>
            </p:nvCxnSpPr>
            <p:spPr>
              <a:xfrm flipV="1">
                <a:off x="3928081" y="2614425"/>
                <a:ext cx="0" cy="115390"/>
              </a:xfrm>
              <a:prstGeom prst="straightConnector1">
                <a:avLst/>
              </a:prstGeom>
              <a:ln w="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Immagine 65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899" b="8086"/>
            <a:stretch/>
          </p:blipFill>
          <p:spPr>
            <a:xfrm>
              <a:off x="3041754" y="2363110"/>
              <a:ext cx="280406" cy="331731"/>
            </a:xfrm>
            <a:prstGeom prst="rect">
              <a:avLst/>
            </a:prstGeom>
          </p:spPr>
        </p:pic>
        <p:pic>
          <p:nvPicPr>
            <p:cNvPr id="67" name="Immagine 66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64" t="2721" b="-1"/>
            <a:stretch/>
          </p:blipFill>
          <p:spPr>
            <a:xfrm>
              <a:off x="4339922" y="3039101"/>
              <a:ext cx="313336" cy="351098"/>
            </a:xfrm>
            <a:prstGeom prst="rect">
              <a:avLst/>
            </a:prstGeom>
          </p:spPr>
        </p:pic>
      </p:grpSp>
      <p:pic>
        <p:nvPicPr>
          <p:cNvPr id="72" name="Immagine 71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/>
          <a:stretch/>
        </p:blipFill>
        <p:spPr>
          <a:xfrm>
            <a:off x="7184901" y="1705863"/>
            <a:ext cx="3638866" cy="457240"/>
          </a:xfrm>
          <a:prstGeom prst="rect">
            <a:avLst/>
          </a:prstGeom>
        </p:spPr>
      </p:pic>
      <p:pic>
        <p:nvPicPr>
          <p:cNvPr id="74" name="Immagine 7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01" y="2608792"/>
            <a:ext cx="3269263" cy="365792"/>
          </a:xfrm>
          <a:prstGeom prst="rect">
            <a:avLst/>
          </a:prstGeom>
        </p:spPr>
      </p:pic>
      <p:pic>
        <p:nvPicPr>
          <p:cNvPr id="75" name="Immagine 74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3" b="-4301"/>
          <a:stretch/>
        </p:blipFill>
        <p:spPr>
          <a:xfrm>
            <a:off x="1578257" y="2343971"/>
            <a:ext cx="282853" cy="453064"/>
          </a:xfrm>
          <a:prstGeom prst="rect">
            <a:avLst/>
          </a:prstGeom>
        </p:spPr>
      </p:pic>
      <p:pic>
        <p:nvPicPr>
          <p:cNvPr id="100" name="Immagine 99" descr="Ritaglio schermat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6" t="13976"/>
          <a:stretch/>
        </p:blipFill>
        <p:spPr>
          <a:xfrm>
            <a:off x="6842581" y="1764595"/>
            <a:ext cx="276702" cy="339776"/>
          </a:xfrm>
          <a:prstGeom prst="rect">
            <a:avLst/>
          </a:prstGeom>
        </p:spPr>
      </p:pic>
      <p:sp>
        <p:nvSpPr>
          <p:cNvPr id="2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27958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magine 75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13475" b="9403"/>
          <a:stretch/>
        </p:blipFill>
        <p:spPr>
          <a:xfrm>
            <a:off x="3638843" y="2403000"/>
            <a:ext cx="354398" cy="335005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31228" y="153946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Elastic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70" name="Gruppo 69"/>
          <p:cNvGrpSpPr>
            <a:grpSpLocks noChangeAspect="1"/>
          </p:cNvGrpSpPr>
          <p:nvPr/>
        </p:nvGrpSpPr>
        <p:grpSpPr>
          <a:xfrm>
            <a:off x="1605533" y="1410354"/>
            <a:ext cx="3451797" cy="2176441"/>
            <a:chOff x="1981914" y="1868908"/>
            <a:chExt cx="2971165" cy="1872441"/>
          </a:xfrm>
        </p:grpSpPr>
        <p:grpSp>
          <p:nvGrpSpPr>
            <p:cNvPr id="64" name="Gruppo 63"/>
            <p:cNvGrpSpPr/>
            <p:nvPr/>
          </p:nvGrpSpPr>
          <p:grpSpPr>
            <a:xfrm>
              <a:off x="1981914" y="1868908"/>
              <a:ext cx="2971165" cy="1872441"/>
              <a:chOff x="2928257" y="1868908"/>
              <a:chExt cx="2971165" cy="1872441"/>
            </a:xfrm>
          </p:grpSpPr>
          <p:cxnSp>
            <p:nvCxnSpPr>
              <p:cNvPr id="9" name="Connettore 2 8"/>
              <p:cNvCxnSpPr>
                <a:cxnSpLocks/>
              </p:cNvCxnSpPr>
              <p:nvPr/>
            </p:nvCxnSpPr>
            <p:spPr>
              <a:xfrm flipH="1" flipV="1">
                <a:off x="3174981" y="2678943"/>
                <a:ext cx="30744" cy="38620"/>
              </a:xfrm>
              <a:prstGeom prst="straightConnector1">
                <a:avLst/>
              </a:prstGeom>
              <a:ln w="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2 9"/>
              <p:cNvCxnSpPr>
                <a:cxnSpLocks/>
              </p:cNvCxnSpPr>
              <p:nvPr/>
            </p:nvCxnSpPr>
            <p:spPr>
              <a:xfrm flipV="1">
                <a:off x="4594543" y="2672120"/>
                <a:ext cx="99792" cy="115389"/>
              </a:xfrm>
              <a:prstGeom prst="straightConnector1">
                <a:avLst/>
              </a:prstGeom>
              <a:ln w="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uppo 62"/>
              <p:cNvGrpSpPr/>
              <p:nvPr/>
            </p:nvGrpSpPr>
            <p:grpSpPr>
              <a:xfrm>
                <a:off x="2928257" y="1868908"/>
                <a:ext cx="2971165" cy="1872441"/>
                <a:chOff x="2928257" y="1868908"/>
                <a:chExt cx="2971165" cy="1872441"/>
              </a:xfrm>
            </p:grpSpPr>
            <p:cxnSp>
              <p:nvCxnSpPr>
                <p:cNvPr id="6" name="Connettore diritto 5"/>
                <p:cNvCxnSpPr>
                  <a:cxnSpLocks/>
                </p:cNvCxnSpPr>
                <p:nvPr/>
              </p:nvCxnSpPr>
              <p:spPr>
                <a:xfrm>
                  <a:off x="3208263" y="2725482"/>
                  <a:ext cx="713994" cy="695239"/>
                </a:xfrm>
                <a:prstGeom prst="line">
                  <a:avLst/>
                </a:prstGeom>
                <a:ln w="317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ttore diritto 6"/>
                <p:cNvCxnSpPr>
                  <a:cxnSpLocks/>
                </p:cNvCxnSpPr>
                <p:nvPr/>
              </p:nvCxnSpPr>
              <p:spPr>
                <a:xfrm flipV="1">
                  <a:off x="3920533" y="2717563"/>
                  <a:ext cx="736925" cy="716084"/>
                </a:xfrm>
                <a:prstGeom prst="line">
                  <a:avLst/>
                </a:prstGeom>
                <a:ln w="3492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ttore diritto 7"/>
                <p:cNvCxnSpPr>
                  <a:cxnSpLocks/>
                </p:cNvCxnSpPr>
                <p:nvPr/>
              </p:nvCxnSpPr>
              <p:spPr>
                <a:xfrm flipH="1">
                  <a:off x="2928257" y="3433646"/>
                  <a:ext cx="2729219" cy="646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ttore 2 10"/>
                <p:cNvCxnSpPr/>
                <p:nvPr/>
              </p:nvCxnSpPr>
              <p:spPr>
                <a:xfrm>
                  <a:off x="5498858" y="3433646"/>
                  <a:ext cx="192800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ttore 2 11"/>
                <p:cNvCxnSpPr>
                  <a:cxnSpLocks/>
                </p:cNvCxnSpPr>
                <p:nvPr/>
              </p:nvCxnSpPr>
              <p:spPr>
                <a:xfrm flipV="1">
                  <a:off x="3927907" y="1989959"/>
                  <a:ext cx="7366" cy="6821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ttore diritto 12"/>
                <p:cNvCxnSpPr>
                  <a:cxnSpLocks/>
                </p:cNvCxnSpPr>
                <p:nvPr/>
              </p:nvCxnSpPr>
              <p:spPr>
                <a:xfrm flipV="1">
                  <a:off x="3927907" y="3394258"/>
                  <a:ext cx="0" cy="34709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Immagine 13" descr="Ritaglio schermata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7474" b="10157"/>
                <a:stretch/>
              </p:blipFill>
              <p:spPr>
                <a:xfrm>
                  <a:off x="5657476" y="3483556"/>
                  <a:ext cx="241946" cy="237498"/>
                </a:xfrm>
                <a:prstGeom prst="rect">
                  <a:avLst/>
                </a:prstGeom>
              </p:spPr>
            </p:pic>
            <p:pic>
              <p:nvPicPr>
                <p:cNvPr id="15" name="Immagine 14" descr="Ritaglio schermata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08" t="-1" b="3827"/>
                <a:stretch/>
              </p:blipFill>
              <p:spPr>
                <a:xfrm>
                  <a:off x="3644550" y="1868908"/>
                  <a:ext cx="230534" cy="254233"/>
                </a:xfrm>
                <a:prstGeom prst="rect">
                  <a:avLst/>
                </a:prstGeom>
              </p:spPr>
            </p:pic>
            <p:cxnSp>
              <p:nvCxnSpPr>
                <p:cNvPr id="37" name="Connettore diritto 36"/>
                <p:cNvCxnSpPr>
                  <a:cxnSpLocks/>
                </p:cNvCxnSpPr>
                <p:nvPr/>
              </p:nvCxnSpPr>
              <p:spPr>
                <a:xfrm>
                  <a:off x="3927907" y="2678943"/>
                  <a:ext cx="0" cy="74824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ttore diritto 42"/>
                <p:cNvCxnSpPr>
                  <a:cxnSpLocks/>
                </p:cNvCxnSpPr>
                <p:nvPr/>
              </p:nvCxnSpPr>
              <p:spPr>
                <a:xfrm>
                  <a:off x="3935273" y="3433185"/>
                  <a:ext cx="1434455" cy="461"/>
                </a:xfrm>
                <a:prstGeom prst="line">
                  <a:avLst/>
                </a:prstGeom>
                <a:ln w="317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nettore 2 53"/>
              <p:cNvCxnSpPr>
                <a:cxnSpLocks/>
              </p:cNvCxnSpPr>
              <p:nvPr/>
            </p:nvCxnSpPr>
            <p:spPr>
              <a:xfrm flipV="1">
                <a:off x="5327737" y="3430413"/>
                <a:ext cx="115195" cy="6465"/>
              </a:xfrm>
              <a:prstGeom prst="straightConnector1">
                <a:avLst/>
              </a:prstGeom>
              <a:ln w="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2 55"/>
              <p:cNvCxnSpPr>
                <a:cxnSpLocks/>
              </p:cNvCxnSpPr>
              <p:nvPr/>
            </p:nvCxnSpPr>
            <p:spPr>
              <a:xfrm flipV="1">
                <a:off x="3928081" y="2614425"/>
                <a:ext cx="0" cy="115390"/>
              </a:xfrm>
              <a:prstGeom prst="straightConnector1">
                <a:avLst/>
              </a:prstGeom>
              <a:ln w="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Immagine 65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899" b="8086"/>
            <a:stretch/>
          </p:blipFill>
          <p:spPr>
            <a:xfrm>
              <a:off x="3041754" y="2363110"/>
              <a:ext cx="280406" cy="331731"/>
            </a:xfrm>
            <a:prstGeom prst="rect">
              <a:avLst/>
            </a:prstGeom>
          </p:spPr>
        </p:pic>
        <p:pic>
          <p:nvPicPr>
            <p:cNvPr id="67" name="Immagine 66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64" t="2721" b="-1"/>
            <a:stretch/>
          </p:blipFill>
          <p:spPr>
            <a:xfrm>
              <a:off x="4339922" y="3039101"/>
              <a:ext cx="313336" cy="351098"/>
            </a:xfrm>
            <a:prstGeom prst="rect">
              <a:avLst/>
            </a:prstGeom>
          </p:spPr>
        </p:pic>
      </p:grpSp>
      <p:pic>
        <p:nvPicPr>
          <p:cNvPr id="72" name="Immagine 71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/>
          <a:stretch/>
        </p:blipFill>
        <p:spPr>
          <a:xfrm>
            <a:off x="7184901" y="1705863"/>
            <a:ext cx="3638866" cy="457240"/>
          </a:xfrm>
          <a:prstGeom prst="rect">
            <a:avLst/>
          </a:prstGeom>
        </p:spPr>
      </p:pic>
      <p:pic>
        <p:nvPicPr>
          <p:cNvPr id="74" name="Immagine 7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01" y="2608792"/>
            <a:ext cx="3269263" cy="365792"/>
          </a:xfrm>
          <a:prstGeom prst="rect">
            <a:avLst/>
          </a:prstGeom>
        </p:spPr>
      </p:pic>
      <p:pic>
        <p:nvPicPr>
          <p:cNvPr id="75" name="Immagine 74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3" b="-4301"/>
          <a:stretch/>
        </p:blipFill>
        <p:spPr>
          <a:xfrm>
            <a:off x="1578257" y="2343971"/>
            <a:ext cx="282853" cy="453064"/>
          </a:xfrm>
          <a:prstGeom prst="rect">
            <a:avLst/>
          </a:prstGeom>
        </p:spPr>
      </p:pic>
      <p:pic>
        <p:nvPicPr>
          <p:cNvPr id="78" name="Immagine 77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7" y="4042804"/>
            <a:ext cx="2643760" cy="659340"/>
          </a:xfrm>
          <a:prstGeom prst="rect">
            <a:avLst/>
          </a:prstGeom>
        </p:spPr>
      </p:pic>
      <p:grpSp>
        <p:nvGrpSpPr>
          <p:cNvPr id="89" name="Gruppo 88"/>
          <p:cNvGrpSpPr/>
          <p:nvPr/>
        </p:nvGrpSpPr>
        <p:grpSpPr>
          <a:xfrm>
            <a:off x="3385741" y="4110864"/>
            <a:ext cx="8360896" cy="523220"/>
            <a:chOff x="3686187" y="4108740"/>
            <a:chExt cx="8360896" cy="523220"/>
          </a:xfrm>
        </p:grpSpPr>
        <p:sp>
          <p:nvSpPr>
            <p:cNvPr id="83" name="CasellaDiTesto 82"/>
            <p:cNvSpPr txBox="1"/>
            <p:nvPr/>
          </p:nvSpPr>
          <p:spPr>
            <a:xfrm>
              <a:off x="3686187" y="4108740"/>
              <a:ext cx="6997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latin typeface="Book Antiqua" panose="02040602050305030304" pitchFamily="18" charset="0"/>
                </a:rPr>
                <a:t>2D </a:t>
              </a:r>
              <a:r>
                <a:rPr lang="it-IT" sz="2800" dirty="0" err="1">
                  <a:latin typeface="Book Antiqua" panose="02040602050305030304" pitchFamily="18" charset="0"/>
                </a:rPr>
                <a:t>densities</a:t>
              </a:r>
              <a:r>
                <a:rPr lang="it-IT" sz="2800" dirty="0">
                  <a:latin typeface="Book Antiqua" panose="02040602050305030304" pitchFamily="18" charset="0"/>
                </a:rPr>
                <a:t> in the impact-</a:t>
              </a:r>
              <a:r>
                <a:rPr lang="it-IT" sz="2800" dirty="0" err="1">
                  <a:latin typeface="Book Antiqua" panose="02040602050305030304" pitchFamily="18" charset="0"/>
                </a:rPr>
                <a:t>parameter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  <a:r>
                <a:rPr lang="it-IT" sz="2800" dirty="0" err="1">
                  <a:latin typeface="Book Antiqua" panose="02040602050305030304" pitchFamily="18" charset="0"/>
                </a:rPr>
                <a:t>space</a:t>
              </a:r>
              <a:endParaRPr lang="it-IT" sz="2800" dirty="0">
                <a:latin typeface="Book Antiqua" panose="02040602050305030304" pitchFamily="18" charset="0"/>
              </a:endParaRPr>
            </a:p>
          </p:txBody>
        </p:sp>
        <p:pic>
          <p:nvPicPr>
            <p:cNvPr id="88" name="Immagine 87" descr="Ritaglio schermata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592" y="4203610"/>
              <a:ext cx="1420491" cy="396274"/>
            </a:xfrm>
            <a:prstGeom prst="rect">
              <a:avLst/>
            </a:prstGeom>
          </p:spPr>
        </p:pic>
      </p:grpSp>
      <p:pic>
        <p:nvPicPr>
          <p:cNvPr id="100" name="Immagine 99" descr="Ritaglio schermata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6" t="13976"/>
          <a:stretch/>
        </p:blipFill>
        <p:spPr>
          <a:xfrm>
            <a:off x="6842581" y="1764595"/>
            <a:ext cx="276702" cy="339776"/>
          </a:xfrm>
          <a:prstGeom prst="rect">
            <a:avLst/>
          </a:prstGeom>
        </p:spPr>
      </p:pic>
      <p:sp>
        <p:nvSpPr>
          <p:cNvPr id="32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45393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magine 75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6" t="13475" b="9403"/>
          <a:stretch/>
        </p:blipFill>
        <p:spPr>
          <a:xfrm>
            <a:off x="3638843" y="2403000"/>
            <a:ext cx="354398" cy="335005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31228" y="153946"/>
            <a:ext cx="492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Elastic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frame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70" name="Gruppo 69"/>
          <p:cNvGrpSpPr>
            <a:grpSpLocks noChangeAspect="1"/>
          </p:cNvGrpSpPr>
          <p:nvPr/>
        </p:nvGrpSpPr>
        <p:grpSpPr>
          <a:xfrm>
            <a:off x="1605533" y="1410354"/>
            <a:ext cx="3451797" cy="2176441"/>
            <a:chOff x="1981914" y="1868908"/>
            <a:chExt cx="2971165" cy="1872441"/>
          </a:xfrm>
        </p:grpSpPr>
        <p:grpSp>
          <p:nvGrpSpPr>
            <p:cNvPr id="64" name="Gruppo 63"/>
            <p:cNvGrpSpPr/>
            <p:nvPr/>
          </p:nvGrpSpPr>
          <p:grpSpPr>
            <a:xfrm>
              <a:off x="1981914" y="1868908"/>
              <a:ext cx="2971165" cy="1872441"/>
              <a:chOff x="2928257" y="1868908"/>
              <a:chExt cx="2971165" cy="1872441"/>
            </a:xfrm>
          </p:grpSpPr>
          <p:cxnSp>
            <p:nvCxnSpPr>
              <p:cNvPr id="9" name="Connettore 2 8"/>
              <p:cNvCxnSpPr>
                <a:cxnSpLocks/>
              </p:cNvCxnSpPr>
              <p:nvPr/>
            </p:nvCxnSpPr>
            <p:spPr>
              <a:xfrm flipH="1" flipV="1">
                <a:off x="3174981" y="2678943"/>
                <a:ext cx="30744" cy="38620"/>
              </a:xfrm>
              <a:prstGeom prst="straightConnector1">
                <a:avLst/>
              </a:prstGeom>
              <a:ln w="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2 9"/>
              <p:cNvCxnSpPr>
                <a:cxnSpLocks/>
              </p:cNvCxnSpPr>
              <p:nvPr/>
            </p:nvCxnSpPr>
            <p:spPr>
              <a:xfrm flipV="1">
                <a:off x="4594543" y="2672120"/>
                <a:ext cx="99792" cy="115389"/>
              </a:xfrm>
              <a:prstGeom prst="straightConnector1">
                <a:avLst/>
              </a:prstGeom>
              <a:ln w="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uppo 62"/>
              <p:cNvGrpSpPr/>
              <p:nvPr/>
            </p:nvGrpSpPr>
            <p:grpSpPr>
              <a:xfrm>
                <a:off x="2928257" y="1868908"/>
                <a:ext cx="2971165" cy="1872441"/>
                <a:chOff x="2928257" y="1868908"/>
                <a:chExt cx="2971165" cy="1872441"/>
              </a:xfrm>
            </p:grpSpPr>
            <p:cxnSp>
              <p:nvCxnSpPr>
                <p:cNvPr id="6" name="Connettore diritto 5"/>
                <p:cNvCxnSpPr>
                  <a:cxnSpLocks/>
                </p:cNvCxnSpPr>
                <p:nvPr/>
              </p:nvCxnSpPr>
              <p:spPr>
                <a:xfrm>
                  <a:off x="3208263" y="2725482"/>
                  <a:ext cx="713994" cy="695239"/>
                </a:xfrm>
                <a:prstGeom prst="line">
                  <a:avLst/>
                </a:prstGeom>
                <a:ln w="317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Connettore diritto 6"/>
                <p:cNvCxnSpPr>
                  <a:cxnSpLocks/>
                </p:cNvCxnSpPr>
                <p:nvPr/>
              </p:nvCxnSpPr>
              <p:spPr>
                <a:xfrm flipV="1">
                  <a:off x="3920533" y="2717563"/>
                  <a:ext cx="736925" cy="716084"/>
                </a:xfrm>
                <a:prstGeom prst="line">
                  <a:avLst/>
                </a:prstGeom>
                <a:ln w="3492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ttore diritto 7"/>
                <p:cNvCxnSpPr>
                  <a:cxnSpLocks/>
                </p:cNvCxnSpPr>
                <p:nvPr/>
              </p:nvCxnSpPr>
              <p:spPr>
                <a:xfrm flipH="1">
                  <a:off x="2928257" y="3433646"/>
                  <a:ext cx="2729219" cy="646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ttore 2 10"/>
                <p:cNvCxnSpPr/>
                <p:nvPr/>
              </p:nvCxnSpPr>
              <p:spPr>
                <a:xfrm>
                  <a:off x="5498858" y="3433646"/>
                  <a:ext cx="192800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ttore 2 11"/>
                <p:cNvCxnSpPr>
                  <a:cxnSpLocks/>
                </p:cNvCxnSpPr>
                <p:nvPr/>
              </p:nvCxnSpPr>
              <p:spPr>
                <a:xfrm flipV="1">
                  <a:off x="3927907" y="1989959"/>
                  <a:ext cx="7366" cy="68216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ttore diritto 12"/>
                <p:cNvCxnSpPr>
                  <a:cxnSpLocks/>
                </p:cNvCxnSpPr>
                <p:nvPr/>
              </p:nvCxnSpPr>
              <p:spPr>
                <a:xfrm flipV="1">
                  <a:off x="3927907" y="3394258"/>
                  <a:ext cx="0" cy="347091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Immagine 13" descr="Ritaglio schermata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7474" b="10157"/>
                <a:stretch/>
              </p:blipFill>
              <p:spPr>
                <a:xfrm>
                  <a:off x="5657476" y="3483556"/>
                  <a:ext cx="241946" cy="237498"/>
                </a:xfrm>
                <a:prstGeom prst="rect">
                  <a:avLst/>
                </a:prstGeom>
              </p:spPr>
            </p:pic>
            <p:pic>
              <p:nvPicPr>
                <p:cNvPr id="15" name="Immagine 14" descr="Ritaglio schermata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9008" t="-1" b="3827"/>
                <a:stretch/>
              </p:blipFill>
              <p:spPr>
                <a:xfrm>
                  <a:off x="3644550" y="1868908"/>
                  <a:ext cx="230534" cy="254233"/>
                </a:xfrm>
                <a:prstGeom prst="rect">
                  <a:avLst/>
                </a:prstGeom>
              </p:spPr>
            </p:pic>
            <p:cxnSp>
              <p:nvCxnSpPr>
                <p:cNvPr id="37" name="Connettore diritto 36"/>
                <p:cNvCxnSpPr>
                  <a:cxnSpLocks/>
                </p:cNvCxnSpPr>
                <p:nvPr/>
              </p:nvCxnSpPr>
              <p:spPr>
                <a:xfrm>
                  <a:off x="3927907" y="2678943"/>
                  <a:ext cx="0" cy="74824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ttore diritto 42"/>
                <p:cNvCxnSpPr>
                  <a:cxnSpLocks/>
                </p:cNvCxnSpPr>
                <p:nvPr/>
              </p:nvCxnSpPr>
              <p:spPr>
                <a:xfrm>
                  <a:off x="3935273" y="3433185"/>
                  <a:ext cx="1434455" cy="461"/>
                </a:xfrm>
                <a:prstGeom prst="line">
                  <a:avLst/>
                </a:prstGeom>
                <a:ln w="317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Connettore 2 53"/>
              <p:cNvCxnSpPr>
                <a:cxnSpLocks/>
              </p:cNvCxnSpPr>
              <p:nvPr/>
            </p:nvCxnSpPr>
            <p:spPr>
              <a:xfrm flipV="1">
                <a:off x="5327737" y="3430413"/>
                <a:ext cx="115195" cy="6465"/>
              </a:xfrm>
              <a:prstGeom prst="straightConnector1">
                <a:avLst/>
              </a:prstGeom>
              <a:ln w="0">
                <a:solidFill>
                  <a:srgbClr val="00B05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2 55"/>
              <p:cNvCxnSpPr>
                <a:cxnSpLocks/>
              </p:cNvCxnSpPr>
              <p:nvPr/>
            </p:nvCxnSpPr>
            <p:spPr>
              <a:xfrm flipV="1">
                <a:off x="3928081" y="2614425"/>
                <a:ext cx="0" cy="115390"/>
              </a:xfrm>
              <a:prstGeom prst="straightConnector1">
                <a:avLst/>
              </a:prstGeom>
              <a:ln w="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Immagine 65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899" b="8086"/>
            <a:stretch/>
          </p:blipFill>
          <p:spPr>
            <a:xfrm>
              <a:off x="3041754" y="2363110"/>
              <a:ext cx="280406" cy="331731"/>
            </a:xfrm>
            <a:prstGeom prst="rect">
              <a:avLst/>
            </a:prstGeom>
          </p:spPr>
        </p:pic>
        <p:pic>
          <p:nvPicPr>
            <p:cNvPr id="67" name="Immagine 66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64" t="2721" b="-1"/>
            <a:stretch/>
          </p:blipFill>
          <p:spPr>
            <a:xfrm>
              <a:off x="4339922" y="3039101"/>
              <a:ext cx="313336" cy="351098"/>
            </a:xfrm>
            <a:prstGeom prst="rect">
              <a:avLst/>
            </a:prstGeom>
          </p:spPr>
        </p:pic>
      </p:grpSp>
      <p:pic>
        <p:nvPicPr>
          <p:cNvPr id="72" name="Immagine 71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/>
          <a:stretch/>
        </p:blipFill>
        <p:spPr>
          <a:xfrm>
            <a:off x="7184901" y="1705863"/>
            <a:ext cx="3638866" cy="457240"/>
          </a:xfrm>
          <a:prstGeom prst="rect">
            <a:avLst/>
          </a:prstGeom>
        </p:spPr>
      </p:pic>
      <p:pic>
        <p:nvPicPr>
          <p:cNvPr id="74" name="Immagine 7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901" y="2608792"/>
            <a:ext cx="3269263" cy="365792"/>
          </a:xfrm>
          <a:prstGeom prst="rect">
            <a:avLst/>
          </a:prstGeom>
        </p:spPr>
      </p:pic>
      <p:pic>
        <p:nvPicPr>
          <p:cNvPr id="75" name="Immagine 74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3" b="-4301"/>
          <a:stretch/>
        </p:blipFill>
        <p:spPr>
          <a:xfrm>
            <a:off x="1578257" y="2343971"/>
            <a:ext cx="282853" cy="453064"/>
          </a:xfrm>
          <a:prstGeom prst="rect">
            <a:avLst/>
          </a:prstGeom>
        </p:spPr>
      </p:pic>
      <p:pic>
        <p:nvPicPr>
          <p:cNvPr id="78" name="Immagine 77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7" y="4042804"/>
            <a:ext cx="2643760" cy="659340"/>
          </a:xfrm>
          <a:prstGeom prst="rect">
            <a:avLst/>
          </a:prstGeom>
        </p:spPr>
      </p:pic>
      <p:grpSp>
        <p:nvGrpSpPr>
          <p:cNvPr id="89" name="Gruppo 88"/>
          <p:cNvGrpSpPr/>
          <p:nvPr/>
        </p:nvGrpSpPr>
        <p:grpSpPr>
          <a:xfrm>
            <a:off x="3385741" y="4110864"/>
            <a:ext cx="8360896" cy="523220"/>
            <a:chOff x="3686187" y="4108740"/>
            <a:chExt cx="8360896" cy="523220"/>
          </a:xfrm>
        </p:grpSpPr>
        <p:sp>
          <p:nvSpPr>
            <p:cNvPr id="83" name="CasellaDiTesto 82"/>
            <p:cNvSpPr txBox="1"/>
            <p:nvPr/>
          </p:nvSpPr>
          <p:spPr>
            <a:xfrm>
              <a:off x="3686187" y="4108740"/>
              <a:ext cx="6997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latin typeface="Book Antiqua" panose="02040602050305030304" pitchFamily="18" charset="0"/>
                </a:rPr>
                <a:t>2D </a:t>
              </a:r>
              <a:r>
                <a:rPr lang="it-IT" sz="2800" dirty="0" err="1">
                  <a:latin typeface="Book Antiqua" panose="02040602050305030304" pitchFamily="18" charset="0"/>
                </a:rPr>
                <a:t>densities</a:t>
              </a:r>
              <a:r>
                <a:rPr lang="it-IT" sz="2800" dirty="0">
                  <a:latin typeface="Book Antiqua" panose="02040602050305030304" pitchFamily="18" charset="0"/>
                </a:rPr>
                <a:t> in the impact-</a:t>
              </a:r>
              <a:r>
                <a:rPr lang="it-IT" sz="2800" dirty="0" err="1">
                  <a:latin typeface="Book Antiqua" panose="02040602050305030304" pitchFamily="18" charset="0"/>
                </a:rPr>
                <a:t>parameter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  <a:r>
                <a:rPr lang="it-IT" sz="2800" dirty="0" err="1">
                  <a:latin typeface="Book Antiqua" panose="02040602050305030304" pitchFamily="18" charset="0"/>
                </a:rPr>
                <a:t>space</a:t>
              </a:r>
              <a:endParaRPr lang="it-IT" sz="2800" dirty="0">
                <a:latin typeface="Book Antiqua" panose="02040602050305030304" pitchFamily="18" charset="0"/>
              </a:endParaRPr>
            </a:p>
          </p:txBody>
        </p:sp>
        <p:pic>
          <p:nvPicPr>
            <p:cNvPr id="88" name="Immagine 87" descr="Ritaglio schermata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592" y="4203610"/>
              <a:ext cx="1420491" cy="396274"/>
            </a:xfrm>
            <a:prstGeom prst="rect">
              <a:avLst/>
            </a:prstGeom>
          </p:spPr>
        </p:pic>
      </p:grpSp>
      <p:sp>
        <p:nvSpPr>
          <p:cNvPr id="91" name="CasellaDiTesto 90"/>
          <p:cNvSpPr txBox="1"/>
          <p:nvPr/>
        </p:nvSpPr>
        <p:spPr>
          <a:xfrm>
            <a:off x="430767" y="5249356"/>
            <a:ext cx="1121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We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consider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only</a:t>
            </a:r>
            <a:r>
              <a:rPr lang="it-IT" sz="2800" dirty="0">
                <a:latin typeface="Book Antiqua" panose="02040602050305030304" pitchFamily="18" charset="0"/>
              </a:rPr>
              <a:t> the </a:t>
            </a:r>
            <a:r>
              <a:rPr lang="it-IT" sz="2800" dirty="0" err="1">
                <a:latin typeface="Book Antiqua" panose="02040602050305030304" pitchFamily="18" charset="0"/>
              </a:rPr>
              <a:t>longitudal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components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94" name="Immagine 93" descr="Ritaglio schermat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65" y="5297970"/>
            <a:ext cx="1518035" cy="420661"/>
          </a:xfrm>
          <a:prstGeom prst="rect">
            <a:avLst/>
          </a:prstGeom>
        </p:spPr>
      </p:pic>
      <p:cxnSp>
        <p:nvCxnSpPr>
          <p:cNvPr id="96" name="Connettore 2 95"/>
          <p:cNvCxnSpPr/>
          <p:nvPr/>
        </p:nvCxnSpPr>
        <p:spPr>
          <a:xfrm>
            <a:off x="602166" y="6300439"/>
            <a:ext cx="97609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sellaDiTesto 96"/>
          <p:cNvSpPr txBox="1"/>
          <p:nvPr/>
        </p:nvSpPr>
        <p:spPr>
          <a:xfrm>
            <a:off x="1787695" y="6023125"/>
            <a:ext cx="7322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No </a:t>
            </a:r>
            <a:r>
              <a:rPr lang="it-IT" sz="2800" dirty="0" err="1">
                <a:latin typeface="Book Antiqua" panose="02040602050305030304" pitchFamily="18" charset="0"/>
              </a:rPr>
              <a:t>explicit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dependence</a:t>
            </a:r>
            <a:r>
              <a:rPr lang="it-IT" sz="2800" dirty="0">
                <a:latin typeface="Book Antiqua" panose="02040602050305030304" pitchFamily="18" charset="0"/>
              </a:rPr>
              <a:t> on </a:t>
            </a:r>
          </a:p>
        </p:txBody>
      </p:sp>
      <p:pic>
        <p:nvPicPr>
          <p:cNvPr id="99" name="Immagine 98" descr="Ritaglio schermat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89" y="6023126"/>
            <a:ext cx="1005927" cy="445046"/>
          </a:xfrm>
          <a:prstGeom prst="rect">
            <a:avLst/>
          </a:prstGeom>
        </p:spPr>
      </p:pic>
      <p:pic>
        <p:nvPicPr>
          <p:cNvPr id="100" name="Immagine 99" descr="Ritaglio schermata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6" t="13976"/>
          <a:stretch/>
        </p:blipFill>
        <p:spPr>
          <a:xfrm>
            <a:off x="6842581" y="1764595"/>
            <a:ext cx="276702" cy="339776"/>
          </a:xfrm>
          <a:prstGeom prst="rect">
            <a:avLst/>
          </a:prstGeom>
        </p:spPr>
      </p:pic>
      <p:pic>
        <p:nvPicPr>
          <p:cNvPr id="38" name="Immagine 37" descr="Ritaglio schermata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4297" r="70689" b="49114"/>
          <a:stretch/>
        </p:blipFill>
        <p:spPr>
          <a:xfrm>
            <a:off x="8155710" y="1953692"/>
            <a:ext cx="184727" cy="195980"/>
          </a:xfrm>
          <a:prstGeom prst="rect">
            <a:avLst/>
          </a:prstGeom>
        </p:spPr>
      </p:pic>
      <p:sp>
        <p:nvSpPr>
          <p:cNvPr id="39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30390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30015" y="153946"/>
            <a:ext cx="4532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Light-front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1688" y="1247870"/>
            <a:ext cx="381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Light-</a:t>
            </a:r>
            <a:r>
              <a:rPr lang="it-IT" sz="2800" dirty="0" err="1">
                <a:latin typeface="Book Antiqua" panose="02040602050305030304" pitchFamily="18" charset="0"/>
              </a:rPr>
              <a:t>cone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coordinates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25" y="1322774"/>
            <a:ext cx="2415749" cy="373412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8" y="1268126"/>
            <a:ext cx="2469094" cy="50296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71687" y="2221364"/>
            <a:ext cx="381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15" y="2134100"/>
            <a:ext cx="4941846" cy="697748"/>
          </a:xfrm>
          <a:prstGeom prst="rect">
            <a:avLst/>
          </a:prstGeom>
        </p:spPr>
      </p:pic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70949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30015" y="153946"/>
            <a:ext cx="4532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Light-front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1688" y="1247870"/>
            <a:ext cx="381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Light-</a:t>
            </a:r>
            <a:r>
              <a:rPr lang="it-IT" sz="2800" dirty="0" err="1">
                <a:latin typeface="Book Antiqua" panose="02040602050305030304" pitchFamily="18" charset="0"/>
              </a:rPr>
              <a:t>cone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coordinates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25" y="1322774"/>
            <a:ext cx="2415749" cy="373412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8" y="1268126"/>
            <a:ext cx="2469094" cy="50296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71687" y="2221364"/>
            <a:ext cx="381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15" y="2134100"/>
            <a:ext cx="4941846" cy="697748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7825066" y="2221364"/>
            <a:ext cx="731520" cy="538480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9893645" y="64302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37875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30015" y="153946"/>
            <a:ext cx="4532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Light-front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1688" y="1247870"/>
            <a:ext cx="381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Light-</a:t>
            </a:r>
            <a:r>
              <a:rPr lang="it-IT" sz="2800" dirty="0" err="1">
                <a:latin typeface="Book Antiqua" panose="02040602050305030304" pitchFamily="18" charset="0"/>
              </a:rPr>
              <a:t>cone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coordinates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25" y="1322774"/>
            <a:ext cx="2415749" cy="373412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8" y="1268126"/>
            <a:ext cx="2469094" cy="50296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71687" y="2221364"/>
            <a:ext cx="381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15" y="2134100"/>
            <a:ext cx="4941846" cy="697748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7825066" y="2221364"/>
            <a:ext cx="731520" cy="538480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magine 13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3" b="-2047"/>
          <a:stretch/>
        </p:blipFill>
        <p:spPr>
          <a:xfrm>
            <a:off x="1810314" y="3600040"/>
            <a:ext cx="1104175" cy="41216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5" name="Immagine 14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3" b="-13345"/>
          <a:stretch/>
        </p:blipFill>
        <p:spPr>
          <a:xfrm>
            <a:off x="7537718" y="3560717"/>
            <a:ext cx="1253463" cy="45779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129093" y="3506026"/>
            <a:ext cx="293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Drell-Yan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649844" y="3470414"/>
            <a:ext cx="244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(</a:t>
            </a:r>
            <a:r>
              <a:rPr lang="it-IT" sz="2800" dirty="0" err="1">
                <a:latin typeface="Book Antiqua" panose="02040602050305030304" pitchFamily="18" charset="0"/>
              </a:rPr>
              <a:t>also</a:t>
            </a:r>
            <a:r>
              <a:rPr lang="it-IT" sz="2800" dirty="0">
                <a:latin typeface="Book Antiqua" panose="02040602050305030304" pitchFamily="18" charset="0"/>
              </a:rPr>
              <a:t>               )      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768733" y="4213114"/>
            <a:ext cx="229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Burkardt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(2002)</a:t>
            </a:r>
          </a:p>
        </p:txBody>
      </p:sp>
      <p:sp>
        <p:nvSpPr>
          <p:cNvPr id="1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5869459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30015" y="153946"/>
            <a:ext cx="4532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Light-front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1688" y="1247870"/>
            <a:ext cx="381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Light-</a:t>
            </a:r>
            <a:r>
              <a:rPr lang="it-IT" sz="2800" dirty="0" err="1">
                <a:latin typeface="Book Antiqua" panose="02040602050305030304" pitchFamily="18" charset="0"/>
              </a:rPr>
              <a:t>cone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coordinates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25" y="1322774"/>
            <a:ext cx="2415749" cy="373412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8" y="1268126"/>
            <a:ext cx="2469094" cy="50296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71687" y="2221364"/>
            <a:ext cx="381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15" y="2134100"/>
            <a:ext cx="4941846" cy="697748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7825066" y="2221364"/>
            <a:ext cx="731520" cy="538480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magine 13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3" b="-2047"/>
          <a:stretch/>
        </p:blipFill>
        <p:spPr>
          <a:xfrm>
            <a:off x="1810314" y="3600040"/>
            <a:ext cx="1104175" cy="41216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5" name="Immagine 14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3" b="-13345"/>
          <a:stretch/>
        </p:blipFill>
        <p:spPr>
          <a:xfrm>
            <a:off x="7537718" y="3560717"/>
            <a:ext cx="1253463" cy="45779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129093" y="3506026"/>
            <a:ext cx="293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Drell-Yan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649844" y="3470414"/>
            <a:ext cx="244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(</a:t>
            </a:r>
            <a:r>
              <a:rPr lang="it-IT" sz="2800" dirty="0" err="1">
                <a:latin typeface="Book Antiqua" panose="02040602050305030304" pitchFamily="18" charset="0"/>
              </a:rPr>
              <a:t>also</a:t>
            </a:r>
            <a:r>
              <a:rPr lang="it-IT" sz="2800" dirty="0">
                <a:latin typeface="Book Antiqua" panose="02040602050305030304" pitchFamily="18" charset="0"/>
              </a:rPr>
              <a:t>               )      </a:t>
            </a:r>
          </a:p>
        </p:txBody>
      </p:sp>
      <p:cxnSp>
        <p:nvCxnSpPr>
          <p:cNvPr id="20" name="Connettore 2 19"/>
          <p:cNvCxnSpPr/>
          <p:nvPr/>
        </p:nvCxnSpPr>
        <p:spPr>
          <a:xfrm>
            <a:off x="3122879" y="5319607"/>
            <a:ext cx="106070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50" y="4884702"/>
            <a:ext cx="3604572" cy="792549"/>
          </a:xfrm>
          <a:prstGeom prst="rect">
            <a:avLst/>
          </a:prstGeom>
        </p:spPr>
      </p:pic>
      <p:grpSp>
        <p:nvGrpSpPr>
          <p:cNvPr id="23" name="Gruppo 22"/>
          <p:cNvGrpSpPr/>
          <p:nvPr/>
        </p:nvGrpSpPr>
        <p:grpSpPr>
          <a:xfrm>
            <a:off x="1879040" y="5784878"/>
            <a:ext cx="8360896" cy="523220"/>
            <a:chOff x="3686187" y="4108740"/>
            <a:chExt cx="8360896" cy="523220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3686187" y="4108740"/>
              <a:ext cx="6997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latin typeface="Book Antiqua" panose="02040602050305030304" pitchFamily="18" charset="0"/>
                </a:rPr>
                <a:t>2D </a:t>
              </a:r>
              <a:r>
                <a:rPr lang="it-IT" sz="2800" dirty="0" err="1">
                  <a:latin typeface="Book Antiqua" panose="02040602050305030304" pitchFamily="18" charset="0"/>
                </a:rPr>
                <a:t>densities</a:t>
              </a:r>
              <a:r>
                <a:rPr lang="it-IT" sz="2800" dirty="0">
                  <a:latin typeface="Book Antiqua" panose="02040602050305030304" pitchFamily="18" charset="0"/>
                </a:rPr>
                <a:t> in the impact-</a:t>
              </a:r>
              <a:r>
                <a:rPr lang="it-IT" sz="2800" dirty="0" err="1">
                  <a:latin typeface="Book Antiqua" panose="02040602050305030304" pitchFamily="18" charset="0"/>
                </a:rPr>
                <a:t>parameter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  <a:r>
                <a:rPr lang="it-IT" sz="2800" dirty="0" err="1">
                  <a:latin typeface="Book Antiqua" panose="02040602050305030304" pitchFamily="18" charset="0"/>
                </a:rPr>
                <a:t>space</a:t>
              </a:r>
              <a:endParaRPr lang="it-IT" sz="2800" dirty="0">
                <a:latin typeface="Book Antiqua" panose="02040602050305030304" pitchFamily="18" charset="0"/>
              </a:endParaRPr>
            </a:p>
          </p:txBody>
        </p:sp>
        <p:pic>
          <p:nvPicPr>
            <p:cNvPr id="25" name="Immagine 24" descr="Ritaglio schermat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592" y="4203610"/>
              <a:ext cx="1420491" cy="396274"/>
            </a:xfrm>
            <a:prstGeom prst="rect">
              <a:avLst/>
            </a:prstGeom>
          </p:spPr>
        </p:pic>
      </p:grpSp>
      <p:sp>
        <p:nvSpPr>
          <p:cNvPr id="29" name="CasellaDiTesto 28"/>
          <p:cNvSpPr txBox="1"/>
          <p:nvPr/>
        </p:nvSpPr>
        <p:spPr>
          <a:xfrm>
            <a:off x="1768733" y="4213114"/>
            <a:ext cx="229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Burkardt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(2002)</a:t>
            </a:r>
          </a:p>
        </p:txBody>
      </p:sp>
      <p:sp>
        <p:nvSpPr>
          <p:cNvPr id="21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1364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50342" y="143800"/>
            <a:ext cx="5891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Field-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theoretical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definition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Connettore 2 6"/>
          <p:cNvCxnSpPr>
            <a:cxnSpLocks/>
          </p:cNvCxnSpPr>
          <p:nvPr/>
        </p:nvCxnSpPr>
        <p:spPr>
          <a:xfrm>
            <a:off x="6059488" y="1621994"/>
            <a:ext cx="0" cy="9543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/>
          <p:cNvGrpSpPr/>
          <p:nvPr/>
        </p:nvGrpSpPr>
        <p:grpSpPr>
          <a:xfrm>
            <a:off x="1561746" y="1098774"/>
            <a:ext cx="9068508" cy="523220"/>
            <a:chOff x="1220306" y="1202262"/>
            <a:chExt cx="9068508" cy="523220"/>
          </a:xfrm>
        </p:grpSpPr>
        <p:sp>
          <p:nvSpPr>
            <p:cNvPr id="5" name="CasellaDiTesto 4"/>
            <p:cNvSpPr txBox="1"/>
            <p:nvPr/>
          </p:nvSpPr>
          <p:spPr>
            <a:xfrm>
              <a:off x="1220306" y="1202262"/>
              <a:ext cx="906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>
                  <a:latin typeface="Book Antiqua" panose="02040602050305030304" pitchFamily="18" charset="0"/>
                </a:rPr>
                <a:t>Lagrangian</a:t>
              </a:r>
              <a:r>
                <a:rPr lang="it-IT" sz="2800" dirty="0">
                  <a:latin typeface="Book Antiqua" panose="02040602050305030304" pitchFamily="18" charset="0"/>
                </a:rPr>
                <a:t>      </a:t>
              </a:r>
              <a:r>
                <a:rPr lang="it-IT" sz="2800" dirty="0" err="1">
                  <a:latin typeface="Book Antiqua" panose="02040602050305030304" pitchFamily="18" charset="0"/>
                </a:rPr>
                <a:t>invariant</a:t>
              </a:r>
              <a:r>
                <a:rPr lang="it-IT" sz="2800" dirty="0">
                  <a:latin typeface="Book Antiqua" panose="02040602050305030304" pitchFamily="18" charset="0"/>
                </a:rPr>
                <a:t> under </a:t>
              </a:r>
              <a:r>
                <a:rPr lang="it-IT" sz="2800" dirty="0" err="1">
                  <a:latin typeface="Book Antiqua" panose="02040602050305030304" pitchFamily="18" charset="0"/>
                </a:rPr>
                <a:t>Lorentz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  <a:r>
                <a:rPr lang="it-IT" sz="2800" dirty="0" err="1">
                  <a:latin typeface="Book Antiqua" panose="02040602050305030304" pitchFamily="18" charset="0"/>
                </a:rPr>
                <a:t>transformations</a:t>
              </a:r>
              <a:endParaRPr lang="it-IT" sz="2800" dirty="0">
                <a:latin typeface="Book Antiqua" panose="02040602050305030304" pitchFamily="18" charset="0"/>
              </a:endParaRPr>
            </a:p>
          </p:txBody>
        </p:sp>
        <p:pic>
          <p:nvPicPr>
            <p:cNvPr id="10" name="Immagine 9" descr="Ritaglio schermat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221" y="1259181"/>
              <a:ext cx="409382" cy="409382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6305052" y="1868318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Book Antiqua" panose="02040602050305030304" pitchFamily="18" charset="0"/>
              </a:rPr>
              <a:t>Noether’s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theorem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46" y="3444432"/>
            <a:ext cx="3833192" cy="457240"/>
          </a:xfrm>
          <a:prstGeom prst="rect">
            <a:avLst/>
          </a:prstGeom>
        </p:spPr>
      </p:pic>
      <p:pic>
        <p:nvPicPr>
          <p:cNvPr id="15" name="Immagine 14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97" y="3444432"/>
            <a:ext cx="4267570" cy="44961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653391" y="2635899"/>
            <a:ext cx="688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Generalized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Angular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Momentum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13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47257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30015" y="153946"/>
            <a:ext cx="4532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Light-front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21" name="Gruppo 20"/>
          <p:cNvGrpSpPr>
            <a:grpSpLocks noChangeAspect="1"/>
          </p:cNvGrpSpPr>
          <p:nvPr/>
        </p:nvGrpSpPr>
        <p:grpSpPr>
          <a:xfrm>
            <a:off x="3203418" y="1224700"/>
            <a:ext cx="5209678" cy="4304402"/>
            <a:chOff x="2489772" y="0"/>
            <a:chExt cx="8300357" cy="6858000"/>
          </a:xfrm>
        </p:grpSpPr>
        <p:pic>
          <p:nvPicPr>
            <p:cNvPr id="22" name="Immagine 21" descr="Ritaglio schermat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772" y="0"/>
              <a:ext cx="8300357" cy="6858000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3896751" y="2608293"/>
              <a:ext cx="2968283" cy="37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4" name="Immagine 23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6" t="12308" r="2897" b="19493"/>
          <a:stretch/>
        </p:blipFill>
        <p:spPr>
          <a:xfrm>
            <a:off x="4658308" y="3958378"/>
            <a:ext cx="353654" cy="245638"/>
          </a:xfrm>
          <a:prstGeom prst="rect">
            <a:avLst/>
          </a:prstGeom>
        </p:spPr>
      </p:pic>
      <p:sp>
        <p:nvSpPr>
          <p:cNvPr id="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33516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830015" y="153946"/>
            <a:ext cx="4532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Light-front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37882" y="5817101"/>
            <a:ext cx="10812870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Instant </a:t>
            </a:r>
            <a:r>
              <a:rPr lang="it-IT" sz="2800" dirty="0" err="1">
                <a:latin typeface="Book Antiqua" panose="02040602050305030304" pitchFamily="18" charset="0"/>
              </a:rPr>
              <a:t>form</a:t>
            </a:r>
            <a:r>
              <a:rPr lang="it-IT" sz="2800" dirty="0">
                <a:latin typeface="Book Antiqua" panose="02040602050305030304" pitchFamily="18" charset="0"/>
              </a:rPr>
              <a:t> in </a:t>
            </a:r>
            <a:r>
              <a:rPr lang="it-IT" sz="2800" dirty="0" err="1">
                <a:latin typeface="Book Antiqua" panose="02040602050305030304" pitchFamily="18" charset="0"/>
              </a:rPr>
              <a:t>elastic</a:t>
            </a:r>
            <a:r>
              <a:rPr lang="it-IT" sz="2800" dirty="0">
                <a:latin typeface="Book Antiqua" panose="02040602050305030304" pitchFamily="18" charset="0"/>
              </a:rPr>
              <a:t> frame for                 </a:t>
            </a:r>
            <a:r>
              <a:rPr lang="it-IT" sz="2800" dirty="0" err="1">
                <a:latin typeface="Book Antiqua" panose="02040602050305030304" pitchFamily="18" charset="0"/>
              </a:rPr>
              <a:t>is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equivalent</a:t>
            </a:r>
            <a:r>
              <a:rPr lang="it-IT" sz="2800" dirty="0">
                <a:latin typeface="Book Antiqua" panose="02040602050305030304" pitchFamily="18" charset="0"/>
              </a:rPr>
              <a:t> to light-front</a:t>
            </a:r>
          </a:p>
        </p:txBody>
      </p:sp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93" y="5907246"/>
            <a:ext cx="1348857" cy="342930"/>
          </a:xfrm>
          <a:prstGeom prst="rect">
            <a:avLst/>
          </a:prstGeom>
        </p:spPr>
      </p:pic>
      <p:grpSp>
        <p:nvGrpSpPr>
          <p:cNvPr id="21" name="Gruppo 20"/>
          <p:cNvGrpSpPr>
            <a:grpSpLocks noChangeAspect="1"/>
          </p:cNvGrpSpPr>
          <p:nvPr/>
        </p:nvGrpSpPr>
        <p:grpSpPr>
          <a:xfrm>
            <a:off x="3203418" y="1224700"/>
            <a:ext cx="5209678" cy="4304402"/>
            <a:chOff x="2489772" y="0"/>
            <a:chExt cx="8300357" cy="6858000"/>
          </a:xfrm>
        </p:grpSpPr>
        <p:pic>
          <p:nvPicPr>
            <p:cNvPr id="22" name="Immagine 21" descr="Ritaglio schermat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772" y="0"/>
              <a:ext cx="8300357" cy="6858000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3896751" y="2608293"/>
              <a:ext cx="2968283" cy="379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4" name="Immagine 23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6" t="12308" r="2897" b="19493"/>
          <a:stretch/>
        </p:blipFill>
        <p:spPr>
          <a:xfrm>
            <a:off x="4658308" y="3958378"/>
            <a:ext cx="353654" cy="245638"/>
          </a:xfrm>
          <a:prstGeom prst="rect">
            <a:avLst/>
          </a:prstGeom>
        </p:spPr>
      </p:pic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0580020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84579" y="153946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in the impact-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parameter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space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48" y="1856606"/>
            <a:ext cx="4269703" cy="77456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71687" y="1247870"/>
            <a:ext cx="1121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Fourier </a:t>
            </a:r>
            <a:r>
              <a:rPr lang="it-IT" sz="2800" dirty="0" err="1">
                <a:latin typeface="Book Antiqua" panose="02040602050305030304" pitchFamily="18" charset="0"/>
              </a:rPr>
              <a:t>transform</a:t>
            </a:r>
            <a:r>
              <a:rPr lang="it-IT" sz="2800" dirty="0">
                <a:latin typeface="Book Antiqua" panose="02040602050305030304" pitchFamily="18" charset="0"/>
              </a:rPr>
              <a:t> of the </a:t>
            </a:r>
            <a:r>
              <a:rPr lang="it-IT" sz="2800" dirty="0" err="1">
                <a:latin typeface="Book Antiqua" panose="02040602050305030304" pitchFamily="18" charset="0"/>
              </a:rPr>
              <a:t>form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factors</a:t>
            </a:r>
            <a:r>
              <a:rPr lang="it-IT" sz="2800" dirty="0">
                <a:latin typeface="Book Antiqua" panose="02040602050305030304" pitchFamily="18" charset="0"/>
              </a:rPr>
              <a:t> in the       </a:t>
            </a:r>
            <a:r>
              <a:rPr lang="it-IT" sz="2800" dirty="0" err="1">
                <a:latin typeface="Book Antiqua" panose="02040602050305030304" pitchFamily="18" charset="0"/>
              </a:rPr>
              <a:t>space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7" name="Immagine 6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6" b="2610"/>
          <a:stretch/>
        </p:blipFill>
        <p:spPr>
          <a:xfrm>
            <a:off x="7406252" y="1351800"/>
            <a:ext cx="464270" cy="36663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71686" y="2942293"/>
            <a:ext cx="1121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6" y="3582563"/>
            <a:ext cx="5882845" cy="716952"/>
          </a:xfrm>
          <a:prstGeom prst="rect">
            <a:avLst/>
          </a:prstGeom>
        </p:spPr>
      </p:pic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6"/>
          <a:stretch/>
        </p:blipFill>
        <p:spPr>
          <a:xfrm>
            <a:off x="7498426" y="3603684"/>
            <a:ext cx="2989432" cy="674710"/>
          </a:xfrm>
          <a:prstGeom prst="rect">
            <a:avLst/>
          </a:prstGeom>
        </p:spPr>
      </p:pic>
      <p:sp>
        <p:nvSpPr>
          <p:cNvPr id="11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4906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84579" y="153946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in the impact-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parameter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space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2141" y="1197469"/>
            <a:ext cx="116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OAM</a:t>
            </a: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6"/>
          <a:stretch/>
        </p:blipFill>
        <p:spPr>
          <a:xfrm>
            <a:off x="5175102" y="1635288"/>
            <a:ext cx="2989432" cy="674710"/>
          </a:xfrm>
          <a:prstGeom prst="rect">
            <a:avLst/>
          </a:prstGeom>
        </p:spPr>
      </p:pic>
      <p:pic>
        <p:nvPicPr>
          <p:cNvPr id="13" name="Immagine 12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r="33538" b="74118"/>
          <a:stretch/>
        </p:blipFill>
        <p:spPr>
          <a:xfrm>
            <a:off x="447916" y="1583190"/>
            <a:ext cx="2907458" cy="725678"/>
          </a:xfrm>
          <a:prstGeom prst="rect">
            <a:avLst/>
          </a:prstGeom>
        </p:spPr>
      </p:pic>
      <p:pic>
        <p:nvPicPr>
          <p:cNvPr id="14" name="Immagine 13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25059" r="44281" b="54711"/>
          <a:stretch/>
        </p:blipFill>
        <p:spPr>
          <a:xfrm>
            <a:off x="447916" y="4057483"/>
            <a:ext cx="2421896" cy="567207"/>
          </a:xfrm>
          <a:prstGeom prst="rect">
            <a:avLst/>
          </a:prstGeom>
        </p:spPr>
      </p:pic>
      <p:pic>
        <p:nvPicPr>
          <p:cNvPr id="15" name="Immagine 14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7"/>
          <a:stretch/>
        </p:blipFill>
        <p:spPr>
          <a:xfrm>
            <a:off x="447916" y="5269256"/>
            <a:ext cx="4640982" cy="822436"/>
          </a:xfrm>
          <a:prstGeom prst="rect">
            <a:avLst/>
          </a:prstGeom>
        </p:spPr>
      </p:pic>
      <p:pic>
        <p:nvPicPr>
          <p:cNvPr id="16" name="Immagine 15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4" r="33518" b="29340"/>
          <a:stretch/>
        </p:blipFill>
        <p:spPr>
          <a:xfrm>
            <a:off x="447916" y="2828896"/>
            <a:ext cx="3085418" cy="73336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52139" y="2367177"/>
            <a:ext cx="3541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total</a:t>
            </a:r>
            <a:r>
              <a:rPr lang="it-IT" sz="2800" dirty="0">
                <a:latin typeface="Book Antiqua" panose="02040602050305030304" pitchFamily="18" charset="0"/>
              </a:rPr>
              <a:t> AM</a:t>
            </a:r>
          </a:p>
        </p:txBody>
      </p:sp>
      <p:pic>
        <p:nvPicPr>
          <p:cNvPr id="18" name="Immagine 17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56162" r="11745"/>
          <a:stretch/>
        </p:blipFill>
        <p:spPr>
          <a:xfrm>
            <a:off x="5573144" y="2790614"/>
            <a:ext cx="2193347" cy="743649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47916" y="3534263"/>
            <a:ext cx="97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Spin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447916" y="4618040"/>
            <a:ext cx="2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Surface </a:t>
            </a:r>
            <a:r>
              <a:rPr lang="it-IT" sz="2800" dirty="0" err="1">
                <a:latin typeface="Book Antiqua" panose="02040602050305030304" pitchFamily="18" charset="0"/>
              </a:rPr>
              <a:t>term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21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91372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84579" y="153946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Densities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in the impact-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parameter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space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Immagine 15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4" r="33518" b="29340"/>
          <a:stretch/>
        </p:blipFill>
        <p:spPr>
          <a:xfrm>
            <a:off x="4259439" y="2110435"/>
            <a:ext cx="3673117" cy="87304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4325317" y="1415916"/>
            <a:ext cx="3541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total</a:t>
            </a:r>
            <a:r>
              <a:rPr lang="it-IT" sz="2800" dirty="0">
                <a:latin typeface="Book Antiqua" panose="02040602050305030304" pitchFamily="18" charset="0"/>
              </a:rPr>
              <a:t> AM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2552163" y="3154782"/>
            <a:ext cx="7087668" cy="1018334"/>
            <a:chOff x="1894114" y="3187756"/>
            <a:chExt cx="7087668" cy="1018334"/>
          </a:xfrm>
        </p:grpSpPr>
        <p:pic>
          <p:nvPicPr>
            <p:cNvPr id="5" name="Immagine 4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87" r="7542" b="51630"/>
            <a:stretch/>
          </p:blipFill>
          <p:spPr>
            <a:xfrm>
              <a:off x="1894114" y="3187756"/>
              <a:ext cx="3526160" cy="969460"/>
            </a:xfrm>
            <a:prstGeom prst="rect">
              <a:avLst/>
            </a:prstGeom>
          </p:spPr>
        </p:pic>
        <p:pic>
          <p:nvPicPr>
            <p:cNvPr id="21" name="Immagine 20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71" t="50830"/>
            <a:stretch/>
          </p:blipFill>
          <p:spPr>
            <a:xfrm>
              <a:off x="5374423" y="3223371"/>
              <a:ext cx="3607359" cy="982719"/>
            </a:xfrm>
            <a:prstGeom prst="rect">
              <a:avLst/>
            </a:prstGeom>
          </p:spPr>
        </p:pic>
      </p:grpSp>
      <p:sp>
        <p:nvSpPr>
          <p:cNvPr id="22" name="Ovale 21"/>
          <p:cNvSpPr/>
          <p:nvPr/>
        </p:nvSpPr>
        <p:spPr>
          <a:xfrm>
            <a:off x="2845034" y="2983483"/>
            <a:ext cx="3233289" cy="1439226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Connettore curvo 22"/>
          <p:cNvCxnSpPr>
            <a:cxnSpLocks/>
            <a:stCxn id="33" idx="0"/>
            <a:endCxn id="22" idx="4"/>
          </p:cNvCxnSpPr>
          <p:nvPr/>
        </p:nvCxnSpPr>
        <p:spPr>
          <a:xfrm rot="5400000" flipH="1" flipV="1">
            <a:off x="3858521" y="4417731"/>
            <a:ext cx="598180" cy="60813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e 24"/>
          <p:cNvSpPr/>
          <p:nvPr/>
        </p:nvSpPr>
        <p:spPr>
          <a:xfrm>
            <a:off x="6158204" y="2983483"/>
            <a:ext cx="3481627" cy="1308599"/>
          </a:xfrm>
          <a:prstGeom prst="ellipse">
            <a:avLst/>
          </a:prstGeom>
          <a:solidFill>
            <a:srgbClr val="0070C0">
              <a:alpha val="25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Connettore curvo 25"/>
          <p:cNvCxnSpPr>
            <a:cxnSpLocks/>
            <a:stCxn id="41" idx="0"/>
          </p:cNvCxnSpPr>
          <p:nvPr/>
        </p:nvCxnSpPr>
        <p:spPr>
          <a:xfrm rot="16200000" flipV="1">
            <a:off x="7614878" y="4434916"/>
            <a:ext cx="658273" cy="54850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magine 32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73" y="5020889"/>
            <a:ext cx="3002540" cy="800169"/>
          </a:xfrm>
          <a:prstGeom prst="rect">
            <a:avLst/>
          </a:prstGeom>
        </p:spPr>
      </p:pic>
      <p:sp>
        <p:nvSpPr>
          <p:cNvPr id="38" name="CasellaDiTesto 37"/>
          <p:cNvSpPr txBox="1"/>
          <p:nvPr/>
        </p:nvSpPr>
        <p:spPr>
          <a:xfrm>
            <a:off x="1920161" y="5819102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Monopole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contribution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6327989" y="5815643"/>
            <a:ext cx="4272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Quadrupole </a:t>
            </a:r>
            <a:r>
              <a:rPr lang="it-IT" sz="2800" dirty="0" err="1">
                <a:latin typeface="Book Antiqua" panose="02040602050305030304" pitchFamily="18" charset="0"/>
              </a:rPr>
              <a:t>contribution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41" name="Immagine 40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28" y="5038303"/>
            <a:ext cx="2903472" cy="762066"/>
          </a:xfrm>
          <a:prstGeom prst="rect">
            <a:avLst/>
          </a:prstGeom>
        </p:spPr>
      </p:pic>
      <p:sp>
        <p:nvSpPr>
          <p:cNvPr id="1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045560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68607" y="3044279"/>
            <a:ext cx="9381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>
                <a:latin typeface="Book Antiqua" panose="02040602050305030304" pitchFamily="18" charset="0"/>
              </a:rPr>
              <a:t>Results</a:t>
            </a:r>
            <a:r>
              <a:rPr lang="it-IT" sz="4400" b="1" dirty="0">
                <a:latin typeface="Book Antiqua" panose="02040602050305030304" pitchFamily="18" charset="0"/>
              </a:rPr>
              <a:t> in the scalar </a:t>
            </a:r>
            <a:r>
              <a:rPr lang="it-IT" sz="4400" b="1" dirty="0" err="1">
                <a:latin typeface="Book Antiqua" panose="02040602050305030304" pitchFamily="18" charset="0"/>
              </a:rPr>
              <a:t>diquark</a:t>
            </a:r>
            <a:r>
              <a:rPr lang="it-IT" sz="4400" b="1" dirty="0">
                <a:latin typeface="Book Antiqua" panose="02040602050305030304" pitchFamily="18" charset="0"/>
              </a:rPr>
              <a:t> model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061693" y="3898319"/>
            <a:ext cx="3594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See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Adhikari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Burkardt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(2016)</a:t>
            </a:r>
          </a:p>
        </p:txBody>
      </p:sp>
      <p:sp>
        <p:nvSpPr>
          <p:cNvPr id="4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4245107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3836" y="143800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Scalar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diquark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model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3191" r="7202" b="4946"/>
          <a:stretch/>
        </p:blipFill>
        <p:spPr>
          <a:xfrm>
            <a:off x="2423244" y="1585856"/>
            <a:ext cx="2756263" cy="2783359"/>
          </a:xfrm>
          <a:prstGeom prst="rect">
            <a:avLst/>
          </a:prstGeom>
        </p:spPr>
      </p:pic>
      <p:sp>
        <p:nvSpPr>
          <p:cNvPr id="76" name="CasellaDiTesto 75"/>
          <p:cNvSpPr txBox="1"/>
          <p:nvPr/>
        </p:nvSpPr>
        <p:spPr>
          <a:xfrm>
            <a:off x="166693" y="453578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Nucleon</a:t>
            </a:r>
            <a:r>
              <a:rPr lang="it-IT" sz="2800" dirty="0">
                <a:latin typeface="Book Antiqua" panose="02040602050305030304" pitchFamily="18" charset="0"/>
              </a:rPr>
              <a:t>, mass</a:t>
            </a:r>
          </a:p>
        </p:txBody>
      </p:sp>
      <p:cxnSp>
        <p:nvCxnSpPr>
          <p:cNvPr id="78" name="Connettore curvo 77"/>
          <p:cNvCxnSpPr>
            <a:cxnSpLocks/>
          </p:cNvCxnSpPr>
          <p:nvPr/>
        </p:nvCxnSpPr>
        <p:spPr>
          <a:xfrm rot="10800000" flipV="1">
            <a:off x="834390" y="3465513"/>
            <a:ext cx="1588857" cy="994848"/>
          </a:xfrm>
          <a:prstGeom prst="curvedConnector3">
            <a:avLst>
              <a:gd name="adj1" fmla="val 10035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Immagine 85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8" t="7766" r="36644" b="77330"/>
          <a:stretch/>
        </p:blipFill>
        <p:spPr>
          <a:xfrm>
            <a:off x="2672594" y="4692672"/>
            <a:ext cx="331383" cy="259504"/>
          </a:xfrm>
          <a:prstGeom prst="rect">
            <a:avLst/>
          </a:prstGeom>
        </p:spPr>
      </p:pic>
      <p:sp>
        <p:nvSpPr>
          <p:cNvPr id="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8458516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3836" y="143800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Scalar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diquark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model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3191" r="7202" b="4946"/>
          <a:stretch/>
        </p:blipFill>
        <p:spPr>
          <a:xfrm>
            <a:off x="2423244" y="1585856"/>
            <a:ext cx="2756263" cy="2783359"/>
          </a:xfrm>
          <a:prstGeom prst="rect">
            <a:avLst/>
          </a:prstGeom>
        </p:spPr>
      </p:pic>
      <p:grpSp>
        <p:nvGrpSpPr>
          <p:cNvPr id="48" name="Gruppo 47"/>
          <p:cNvGrpSpPr/>
          <p:nvPr/>
        </p:nvGrpSpPr>
        <p:grpSpPr>
          <a:xfrm>
            <a:off x="6981600" y="1639078"/>
            <a:ext cx="2651759" cy="2730137"/>
            <a:chOff x="6988338" y="1620765"/>
            <a:chExt cx="2651759" cy="2730137"/>
          </a:xfrm>
        </p:grpSpPr>
        <p:grpSp>
          <p:nvGrpSpPr>
            <p:cNvPr id="14" name="Gruppo 13"/>
            <p:cNvGrpSpPr/>
            <p:nvPr/>
          </p:nvGrpSpPr>
          <p:grpSpPr>
            <a:xfrm>
              <a:off x="6988338" y="1620765"/>
              <a:ext cx="2651759" cy="2730137"/>
              <a:chOff x="7876612" y="1620766"/>
              <a:chExt cx="2651759" cy="2730137"/>
            </a:xfrm>
          </p:grpSpPr>
          <p:pic>
            <p:nvPicPr>
              <p:cNvPr id="11" name="Immagin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321" y="1891937"/>
                <a:ext cx="1267968" cy="1267968"/>
              </a:xfrm>
              <a:prstGeom prst="rect">
                <a:avLst/>
              </a:prstGeom>
            </p:spPr>
          </p:pic>
          <p:sp>
            <p:nvSpPr>
              <p:cNvPr id="8" name="Ovale 7"/>
              <p:cNvSpPr/>
              <p:nvPr/>
            </p:nvSpPr>
            <p:spPr>
              <a:xfrm>
                <a:off x="7876612" y="1620766"/>
                <a:ext cx="2651759" cy="27301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356" y="2985833"/>
              <a:ext cx="1085850" cy="1085850"/>
            </a:xfrm>
            <a:prstGeom prst="rect">
              <a:avLst/>
            </a:prstGeom>
          </p:spPr>
        </p:pic>
      </p:grpSp>
      <p:sp>
        <p:nvSpPr>
          <p:cNvPr id="24" name="CasellaDiTesto 23"/>
          <p:cNvSpPr txBox="1"/>
          <p:nvPr/>
        </p:nvSpPr>
        <p:spPr>
          <a:xfrm>
            <a:off x="9439277" y="1306608"/>
            <a:ext cx="26132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Spin 0 </a:t>
            </a:r>
            <a:r>
              <a:rPr lang="it-IT" sz="2800" dirty="0" err="1">
                <a:latin typeface="Book Antiqua" panose="02040602050305030304" pitchFamily="18" charset="0"/>
              </a:rPr>
              <a:t>diquark</a:t>
            </a:r>
            <a:r>
              <a:rPr lang="it-IT" sz="2800" dirty="0">
                <a:latin typeface="Book Antiqua" panose="02040602050305030304" pitchFamily="18" charset="0"/>
              </a:rPr>
              <a:t>,</a:t>
            </a:r>
          </a:p>
          <a:p>
            <a:r>
              <a:rPr lang="it-IT" sz="2800" dirty="0">
                <a:latin typeface="Book Antiqua" panose="02040602050305030304" pitchFamily="18" charset="0"/>
              </a:rPr>
              <a:t>mass </a:t>
            </a:r>
          </a:p>
        </p:txBody>
      </p:sp>
      <p:cxnSp>
        <p:nvCxnSpPr>
          <p:cNvPr id="28" name="Connettore curvo 27"/>
          <p:cNvCxnSpPr>
            <a:cxnSpLocks/>
          </p:cNvCxnSpPr>
          <p:nvPr/>
        </p:nvCxnSpPr>
        <p:spPr>
          <a:xfrm flipV="1">
            <a:off x="9354078" y="2279961"/>
            <a:ext cx="1274908" cy="664817"/>
          </a:xfrm>
          <a:prstGeom prst="curvedConnector3">
            <a:avLst>
              <a:gd name="adj1" fmla="val 9954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549805" y="4797397"/>
            <a:ext cx="469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Spin 1/2 </a:t>
            </a:r>
            <a:r>
              <a:rPr lang="it-IT" sz="2800" dirty="0" err="1">
                <a:latin typeface="Book Antiqua" panose="02040602050305030304" pitchFamily="18" charset="0"/>
              </a:rPr>
              <a:t>active</a:t>
            </a:r>
            <a:r>
              <a:rPr lang="it-IT" sz="2800" dirty="0">
                <a:latin typeface="Book Antiqua" panose="02040602050305030304" pitchFamily="18" charset="0"/>
              </a:rPr>
              <a:t> quark, mass</a:t>
            </a:r>
          </a:p>
        </p:txBody>
      </p:sp>
      <p:cxnSp>
        <p:nvCxnSpPr>
          <p:cNvPr id="32" name="Connettore curvo 31"/>
          <p:cNvCxnSpPr>
            <a:cxnSpLocks/>
          </p:cNvCxnSpPr>
          <p:nvPr/>
        </p:nvCxnSpPr>
        <p:spPr>
          <a:xfrm rot="5400000">
            <a:off x="7235471" y="4203660"/>
            <a:ext cx="662619" cy="513402"/>
          </a:xfrm>
          <a:prstGeom prst="curvedConnector3">
            <a:avLst>
              <a:gd name="adj1" fmla="val 50000"/>
            </a:avLst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Immagine 71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4" t="9555" r="27876" b="74685"/>
          <a:stretch/>
        </p:blipFill>
        <p:spPr>
          <a:xfrm>
            <a:off x="9101612" y="4952176"/>
            <a:ext cx="322232" cy="306691"/>
          </a:xfrm>
          <a:prstGeom prst="rect">
            <a:avLst/>
          </a:prstGeom>
        </p:spPr>
      </p:pic>
      <p:pic>
        <p:nvPicPr>
          <p:cNvPr id="74" name="Immagine 7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04" y="1870032"/>
            <a:ext cx="562481" cy="316105"/>
          </a:xfrm>
          <a:prstGeom prst="rect">
            <a:avLst/>
          </a:prstGeom>
        </p:spPr>
      </p:pic>
      <p:sp>
        <p:nvSpPr>
          <p:cNvPr id="76" name="CasellaDiTesto 75"/>
          <p:cNvSpPr txBox="1"/>
          <p:nvPr/>
        </p:nvSpPr>
        <p:spPr>
          <a:xfrm>
            <a:off x="166693" y="453578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Nucleon</a:t>
            </a:r>
            <a:r>
              <a:rPr lang="it-IT" sz="2800" dirty="0">
                <a:latin typeface="Book Antiqua" panose="02040602050305030304" pitchFamily="18" charset="0"/>
              </a:rPr>
              <a:t>, mass</a:t>
            </a:r>
          </a:p>
        </p:txBody>
      </p:sp>
      <p:cxnSp>
        <p:nvCxnSpPr>
          <p:cNvPr id="78" name="Connettore curvo 77"/>
          <p:cNvCxnSpPr>
            <a:cxnSpLocks/>
          </p:cNvCxnSpPr>
          <p:nvPr/>
        </p:nvCxnSpPr>
        <p:spPr>
          <a:xfrm rot="10800000" flipV="1">
            <a:off x="834390" y="3465513"/>
            <a:ext cx="1588857" cy="994848"/>
          </a:xfrm>
          <a:prstGeom prst="curvedConnector3">
            <a:avLst>
              <a:gd name="adj1" fmla="val 10035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Immagine 85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8" t="7766" r="36644" b="77330"/>
          <a:stretch/>
        </p:blipFill>
        <p:spPr>
          <a:xfrm>
            <a:off x="2672594" y="4692672"/>
            <a:ext cx="331383" cy="259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asellaDiTesto 86"/>
              <p:cNvSpPr txBox="1"/>
              <p:nvPr/>
            </p:nvSpPr>
            <p:spPr>
              <a:xfrm>
                <a:off x="5658963" y="2465537"/>
                <a:ext cx="843180" cy="1077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GB" sz="7000" b="1" dirty="0"/>
              </a:p>
            </p:txBody>
          </p:sp>
        </mc:Choice>
        <mc:Fallback xmlns="">
          <p:sp>
            <p:nvSpPr>
              <p:cNvPr id="87" name="CasellaDiTesto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963" y="2465537"/>
                <a:ext cx="84318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991545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33836" y="143800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Scalar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diquark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model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2578838" y="5715970"/>
            <a:ext cx="6532049" cy="532009"/>
            <a:chOff x="2663898" y="5209035"/>
            <a:chExt cx="6532049" cy="532009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2663898" y="5209035"/>
              <a:ext cx="30433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err="1">
                  <a:latin typeface="Book Antiqua" panose="02040602050305030304" pitchFamily="18" charset="0"/>
                </a:rPr>
                <a:t>Yukawa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  <a:r>
                <a:rPr lang="it-IT" sz="2800" dirty="0" err="1">
                  <a:latin typeface="Book Antiqua" panose="02040602050305030304" pitchFamily="18" charset="0"/>
                </a:rPr>
                <a:t>coupling</a:t>
              </a:r>
              <a:endParaRPr lang="it-IT" sz="2800" dirty="0">
                <a:latin typeface="Book Antiqua" panose="02040602050305030304" pitchFamily="18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634614" y="5217824"/>
              <a:ext cx="256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latin typeface="Book Antiqua" panose="02040602050305030304" pitchFamily="18" charset="0"/>
                </a:rPr>
                <a:t>No </a:t>
              </a:r>
              <a:r>
                <a:rPr lang="it-IT" sz="2800" dirty="0" err="1">
                  <a:latin typeface="Book Antiqua" panose="02040602050305030304" pitchFamily="18" charset="0"/>
                </a:rPr>
                <a:t>gauge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  <a:r>
                <a:rPr lang="it-IT" sz="2800" dirty="0" err="1">
                  <a:latin typeface="Book Antiqua" panose="02040602050305030304" pitchFamily="18" charset="0"/>
                </a:rPr>
                <a:t>field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</a:p>
          </p:txBody>
        </p:sp>
        <p:cxnSp>
          <p:nvCxnSpPr>
            <p:cNvPr id="22" name="Connettore 2 21"/>
            <p:cNvCxnSpPr>
              <a:stCxn id="19" idx="3"/>
              <a:endCxn id="20" idx="1"/>
            </p:cNvCxnSpPr>
            <p:nvPr/>
          </p:nvCxnSpPr>
          <p:spPr>
            <a:xfrm>
              <a:off x="5707253" y="5470645"/>
              <a:ext cx="927361" cy="87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magine 4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3191" r="7202" b="4946"/>
          <a:stretch/>
        </p:blipFill>
        <p:spPr>
          <a:xfrm>
            <a:off x="2423244" y="1585856"/>
            <a:ext cx="2756263" cy="2783359"/>
          </a:xfrm>
          <a:prstGeom prst="rect">
            <a:avLst/>
          </a:prstGeom>
        </p:spPr>
      </p:pic>
      <p:grpSp>
        <p:nvGrpSpPr>
          <p:cNvPr id="48" name="Gruppo 47"/>
          <p:cNvGrpSpPr/>
          <p:nvPr/>
        </p:nvGrpSpPr>
        <p:grpSpPr>
          <a:xfrm>
            <a:off x="6981600" y="1639078"/>
            <a:ext cx="2651759" cy="2730137"/>
            <a:chOff x="6988338" y="1620765"/>
            <a:chExt cx="2651759" cy="2730137"/>
          </a:xfrm>
        </p:grpSpPr>
        <p:grpSp>
          <p:nvGrpSpPr>
            <p:cNvPr id="14" name="Gruppo 13"/>
            <p:cNvGrpSpPr/>
            <p:nvPr/>
          </p:nvGrpSpPr>
          <p:grpSpPr>
            <a:xfrm>
              <a:off x="6988338" y="1620765"/>
              <a:ext cx="2651759" cy="2730137"/>
              <a:chOff x="7876612" y="1620766"/>
              <a:chExt cx="2651759" cy="2730137"/>
            </a:xfrm>
          </p:grpSpPr>
          <p:pic>
            <p:nvPicPr>
              <p:cNvPr id="11" name="Immagin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6321" y="1891937"/>
                <a:ext cx="1267968" cy="1267968"/>
              </a:xfrm>
              <a:prstGeom prst="rect">
                <a:avLst/>
              </a:prstGeom>
            </p:spPr>
          </p:pic>
          <p:sp>
            <p:nvSpPr>
              <p:cNvPr id="8" name="Ovale 7"/>
              <p:cNvSpPr/>
              <p:nvPr/>
            </p:nvSpPr>
            <p:spPr>
              <a:xfrm>
                <a:off x="7876612" y="1620766"/>
                <a:ext cx="2651759" cy="273013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356" y="2985833"/>
              <a:ext cx="1085850" cy="1085850"/>
            </a:xfrm>
            <a:prstGeom prst="rect">
              <a:avLst/>
            </a:prstGeom>
          </p:spPr>
        </p:pic>
      </p:grpSp>
      <p:sp>
        <p:nvSpPr>
          <p:cNvPr id="24" name="CasellaDiTesto 23"/>
          <p:cNvSpPr txBox="1"/>
          <p:nvPr/>
        </p:nvSpPr>
        <p:spPr>
          <a:xfrm>
            <a:off x="9439277" y="1306608"/>
            <a:ext cx="26132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Spin 0 </a:t>
            </a:r>
            <a:r>
              <a:rPr lang="it-IT" sz="2800" dirty="0" err="1">
                <a:latin typeface="Book Antiqua" panose="02040602050305030304" pitchFamily="18" charset="0"/>
              </a:rPr>
              <a:t>diquark</a:t>
            </a:r>
            <a:r>
              <a:rPr lang="it-IT" sz="2800" dirty="0">
                <a:latin typeface="Book Antiqua" panose="02040602050305030304" pitchFamily="18" charset="0"/>
              </a:rPr>
              <a:t>,</a:t>
            </a:r>
          </a:p>
          <a:p>
            <a:r>
              <a:rPr lang="it-IT" sz="2800" dirty="0">
                <a:latin typeface="Book Antiqua" panose="02040602050305030304" pitchFamily="18" charset="0"/>
              </a:rPr>
              <a:t>mass </a:t>
            </a:r>
          </a:p>
        </p:txBody>
      </p:sp>
      <p:cxnSp>
        <p:nvCxnSpPr>
          <p:cNvPr id="28" name="Connettore curvo 27"/>
          <p:cNvCxnSpPr>
            <a:cxnSpLocks/>
          </p:cNvCxnSpPr>
          <p:nvPr/>
        </p:nvCxnSpPr>
        <p:spPr>
          <a:xfrm flipV="1">
            <a:off x="9354078" y="2279961"/>
            <a:ext cx="1274908" cy="664817"/>
          </a:xfrm>
          <a:prstGeom prst="curvedConnector3">
            <a:avLst>
              <a:gd name="adj1" fmla="val 9954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549805" y="4797397"/>
            <a:ext cx="469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Spin 1/2 </a:t>
            </a:r>
            <a:r>
              <a:rPr lang="it-IT" sz="2800" dirty="0" err="1">
                <a:latin typeface="Book Antiqua" panose="02040602050305030304" pitchFamily="18" charset="0"/>
              </a:rPr>
              <a:t>active</a:t>
            </a:r>
            <a:r>
              <a:rPr lang="it-IT" sz="2800" dirty="0">
                <a:latin typeface="Book Antiqua" panose="02040602050305030304" pitchFamily="18" charset="0"/>
              </a:rPr>
              <a:t> quark, mass</a:t>
            </a:r>
          </a:p>
        </p:txBody>
      </p:sp>
      <p:cxnSp>
        <p:nvCxnSpPr>
          <p:cNvPr id="32" name="Connettore curvo 31"/>
          <p:cNvCxnSpPr>
            <a:cxnSpLocks/>
          </p:cNvCxnSpPr>
          <p:nvPr/>
        </p:nvCxnSpPr>
        <p:spPr>
          <a:xfrm rot="5400000">
            <a:off x="7235471" y="4203660"/>
            <a:ext cx="662619" cy="513402"/>
          </a:xfrm>
          <a:prstGeom prst="curvedConnector3">
            <a:avLst>
              <a:gd name="adj1" fmla="val 50000"/>
            </a:avLst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Immagine 71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4" t="9555" r="27876" b="74685"/>
          <a:stretch/>
        </p:blipFill>
        <p:spPr>
          <a:xfrm>
            <a:off x="9101612" y="4952176"/>
            <a:ext cx="322232" cy="306691"/>
          </a:xfrm>
          <a:prstGeom prst="rect">
            <a:avLst/>
          </a:prstGeom>
        </p:spPr>
      </p:pic>
      <p:pic>
        <p:nvPicPr>
          <p:cNvPr id="74" name="Immagine 7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004" y="1870032"/>
            <a:ext cx="562481" cy="316105"/>
          </a:xfrm>
          <a:prstGeom prst="rect">
            <a:avLst/>
          </a:prstGeom>
        </p:spPr>
      </p:pic>
      <p:sp>
        <p:nvSpPr>
          <p:cNvPr id="76" name="CasellaDiTesto 75"/>
          <p:cNvSpPr txBox="1"/>
          <p:nvPr/>
        </p:nvSpPr>
        <p:spPr>
          <a:xfrm>
            <a:off x="166693" y="4535787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Nucleon</a:t>
            </a:r>
            <a:r>
              <a:rPr lang="it-IT" sz="2800" dirty="0">
                <a:latin typeface="Book Antiqua" panose="02040602050305030304" pitchFamily="18" charset="0"/>
              </a:rPr>
              <a:t>, mass</a:t>
            </a:r>
          </a:p>
        </p:txBody>
      </p:sp>
      <p:cxnSp>
        <p:nvCxnSpPr>
          <p:cNvPr id="78" name="Connettore curvo 77"/>
          <p:cNvCxnSpPr>
            <a:cxnSpLocks/>
          </p:cNvCxnSpPr>
          <p:nvPr/>
        </p:nvCxnSpPr>
        <p:spPr>
          <a:xfrm rot="10800000" flipV="1">
            <a:off x="834390" y="3465513"/>
            <a:ext cx="1588857" cy="994848"/>
          </a:xfrm>
          <a:prstGeom prst="curvedConnector3">
            <a:avLst>
              <a:gd name="adj1" fmla="val 10035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Immagine 85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8" t="7766" r="36644" b="77330"/>
          <a:stretch/>
        </p:blipFill>
        <p:spPr>
          <a:xfrm>
            <a:off x="2672594" y="4692672"/>
            <a:ext cx="331383" cy="259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asellaDiTesto 86"/>
              <p:cNvSpPr txBox="1"/>
              <p:nvPr/>
            </p:nvSpPr>
            <p:spPr>
              <a:xfrm>
                <a:off x="5658963" y="2465537"/>
                <a:ext cx="843180" cy="1077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GB" sz="7000" b="1" dirty="0"/>
              </a:p>
            </p:txBody>
          </p:sp>
        </mc:Choice>
        <mc:Fallback xmlns="">
          <p:sp>
            <p:nvSpPr>
              <p:cNvPr id="87" name="CasellaDiTesto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963" y="2465537"/>
                <a:ext cx="84318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9778710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150074" y="143800"/>
            <a:ext cx="789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Quark’s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Light-Front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Wave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Functions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56" name="Gruppo 55"/>
          <p:cNvGrpSpPr/>
          <p:nvPr/>
        </p:nvGrpSpPr>
        <p:grpSpPr>
          <a:xfrm>
            <a:off x="139911" y="2069333"/>
            <a:ext cx="6442539" cy="4363937"/>
            <a:chOff x="347729" y="1972352"/>
            <a:chExt cx="6442539" cy="4363937"/>
          </a:xfrm>
        </p:grpSpPr>
        <p:pic>
          <p:nvPicPr>
            <p:cNvPr id="40" name="Immagin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348" y="5474773"/>
              <a:ext cx="1127096" cy="861516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189" y="3855594"/>
              <a:ext cx="2592997" cy="1541590"/>
            </a:xfrm>
            <a:prstGeom prst="rect">
              <a:avLst/>
            </a:prstGeom>
          </p:spPr>
        </p:pic>
        <p:pic>
          <p:nvPicPr>
            <p:cNvPr id="26" name="Immagine 25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97" b="19494"/>
            <a:stretch/>
          </p:blipFill>
          <p:spPr>
            <a:xfrm>
              <a:off x="2191708" y="3215900"/>
              <a:ext cx="1219620" cy="289967"/>
            </a:xfrm>
            <a:prstGeom prst="rect">
              <a:avLst/>
            </a:prstGeom>
          </p:spPr>
        </p:pic>
        <p:pic>
          <p:nvPicPr>
            <p:cNvPr id="28" name="Immagine 27" descr="Ritaglio schermat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163" y="3505867"/>
              <a:ext cx="372823" cy="318263"/>
            </a:xfrm>
            <a:prstGeom prst="rect">
              <a:avLst/>
            </a:prstGeom>
          </p:spPr>
        </p:pic>
        <p:pic>
          <p:nvPicPr>
            <p:cNvPr id="29" name="Immagine 28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46" t="12308" r="2897" b="19493"/>
            <a:stretch/>
          </p:blipFill>
          <p:spPr>
            <a:xfrm>
              <a:off x="2004415" y="4728838"/>
              <a:ext cx="353654" cy="245638"/>
            </a:xfrm>
            <a:prstGeom prst="rect">
              <a:avLst/>
            </a:prstGeom>
          </p:spPr>
        </p:pic>
        <p:pic>
          <p:nvPicPr>
            <p:cNvPr id="30" name="Immagine 29" descr="Ritaglio schermata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1" t="72662" r="65818" b="5746"/>
            <a:stretch/>
          </p:blipFill>
          <p:spPr>
            <a:xfrm>
              <a:off x="347729" y="5130797"/>
              <a:ext cx="1771477" cy="1159703"/>
            </a:xfrm>
            <a:prstGeom prst="rect">
              <a:avLst/>
            </a:prstGeom>
          </p:spPr>
        </p:pic>
        <p:grpSp>
          <p:nvGrpSpPr>
            <p:cNvPr id="37" name="Gruppo 36"/>
            <p:cNvGrpSpPr/>
            <p:nvPr/>
          </p:nvGrpSpPr>
          <p:grpSpPr>
            <a:xfrm>
              <a:off x="2888106" y="1972352"/>
              <a:ext cx="3902162" cy="3970321"/>
              <a:chOff x="3317367" y="1749064"/>
              <a:chExt cx="4185898" cy="4259014"/>
            </a:xfrm>
          </p:grpSpPr>
          <p:sp>
            <p:nvSpPr>
              <p:cNvPr id="3" name="Rettangolo 2"/>
              <p:cNvSpPr>
                <a:spLocks noChangeAspect="1"/>
              </p:cNvSpPr>
              <p:nvPr/>
            </p:nvSpPr>
            <p:spPr>
              <a:xfrm>
                <a:off x="3317367" y="1749064"/>
                <a:ext cx="4185898" cy="42590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scene3d>
                <a:camera prst="orthographicFront">
                  <a:rot lat="180000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" name="Gruppo 34"/>
              <p:cNvGrpSpPr/>
              <p:nvPr/>
            </p:nvGrpSpPr>
            <p:grpSpPr>
              <a:xfrm>
                <a:off x="3779483" y="2199536"/>
                <a:ext cx="3261665" cy="3358069"/>
                <a:chOff x="3779483" y="2199536"/>
                <a:chExt cx="3261665" cy="3358069"/>
              </a:xfrm>
            </p:grpSpPr>
            <p:pic>
              <p:nvPicPr>
                <p:cNvPr id="10" name="Immagine 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2165" y="4102690"/>
                  <a:ext cx="1219200" cy="1219200"/>
                </a:xfrm>
                <a:prstGeom prst="rect">
                  <a:avLst/>
                </a:prstGeom>
                <a:scene3d>
                  <a:camera prst="orthographicFront">
                    <a:rot lat="1800000" lon="3000000" rev="0"/>
                  </a:camera>
                  <a:lightRig rig="threePt" dir="t"/>
                </a:scene3d>
              </p:spPr>
            </p:pic>
            <p:pic>
              <p:nvPicPr>
                <p:cNvPr id="9" name="Immagine 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7765" y="2575145"/>
                  <a:ext cx="914400" cy="914400"/>
                </a:xfrm>
                <a:prstGeom prst="rect">
                  <a:avLst/>
                </a:prstGeom>
                <a:scene3d>
                  <a:camera prst="orthographicFront">
                    <a:rot lat="1800000" lon="3000000" rev="0"/>
                  </a:camera>
                  <a:lightRig rig="threePt" dir="t"/>
                </a:scene3d>
              </p:spPr>
            </p:pic>
            <p:sp>
              <p:nvSpPr>
                <p:cNvPr id="11" name="Ovale 10"/>
                <p:cNvSpPr/>
                <p:nvPr/>
              </p:nvSpPr>
              <p:spPr>
                <a:xfrm>
                  <a:off x="3779483" y="2199536"/>
                  <a:ext cx="3261665" cy="335806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cene3d>
                  <a:camera prst="orthographicFront">
                    <a:rot lat="1800000" lon="30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8" name="Connettore 2 17"/>
            <p:cNvCxnSpPr>
              <a:cxnSpLocks/>
            </p:cNvCxnSpPr>
            <p:nvPr/>
          </p:nvCxnSpPr>
          <p:spPr>
            <a:xfrm flipH="1" flipV="1">
              <a:off x="4307852" y="3121567"/>
              <a:ext cx="463498" cy="89548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>
              <a:cxnSpLocks/>
            </p:cNvCxnSpPr>
            <p:nvPr/>
          </p:nvCxnSpPr>
          <p:spPr>
            <a:xfrm flipH="1">
              <a:off x="2246189" y="3156140"/>
              <a:ext cx="2007182" cy="86090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79436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97" y="3457348"/>
            <a:ext cx="4263592" cy="422289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50342" y="143800"/>
            <a:ext cx="5891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Field-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theoretical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definition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Connettore 2 6"/>
          <p:cNvCxnSpPr>
            <a:cxnSpLocks/>
          </p:cNvCxnSpPr>
          <p:nvPr/>
        </p:nvCxnSpPr>
        <p:spPr>
          <a:xfrm>
            <a:off x="6059488" y="1621994"/>
            <a:ext cx="0" cy="9543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/>
          <p:cNvGrpSpPr/>
          <p:nvPr/>
        </p:nvGrpSpPr>
        <p:grpSpPr>
          <a:xfrm>
            <a:off x="1561746" y="1098774"/>
            <a:ext cx="9068508" cy="523220"/>
            <a:chOff x="1220306" y="1202262"/>
            <a:chExt cx="9068508" cy="523220"/>
          </a:xfrm>
        </p:grpSpPr>
        <p:sp>
          <p:nvSpPr>
            <p:cNvPr id="5" name="CasellaDiTesto 4"/>
            <p:cNvSpPr txBox="1"/>
            <p:nvPr/>
          </p:nvSpPr>
          <p:spPr>
            <a:xfrm>
              <a:off x="1220306" y="1202262"/>
              <a:ext cx="906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>
                  <a:latin typeface="Book Antiqua" panose="02040602050305030304" pitchFamily="18" charset="0"/>
                </a:rPr>
                <a:t>Lagrangian</a:t>
              </a:r>
              <a:r>
                <a:rPr lang="it-IT" sz="2800" dirty="0">
                  <a:latin typeface="Book Antiqua" panose="02040602050305030304" pitchFamily="18" charset="0"/>
                </a:rPr>
                <a:t>      </a:t>
              </a:r>
              <a:r>
                <a:rPr lang="it-IT" sz="2800" dirty="0" err="1">
                  <a:latin typeface="Book Antiqua" panose="02040602050305030304" pitchFamily="18" charset="0"/>
                </a:rPr>
                <a:t>invariant</a:t>
              </a:r>
              <a:r>
                <a:rPr lang="it-IT" sz="2800" dirty="0">
                  <a:latin typeface="Book Antiqua" panose="02040602050305030304" pitchFamily="18" charset="0"/>
                </a:rPr>
                <a:t> under </a:t>
              </a:r>
              <a:r>
                <a:rPr lang="it-IT" sz="2800" dirty="0" err="1">
                  <a:latin typeface="Book Antiqua" panose="02040602050305030304" pitchFamily="18" charset="0"/>
                </a:rPr>
                <a:t>Lorentz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  <a:r>
                <a:rPr lang="it-IT" sz="2800" dirty="0" err="1">
                  <a:latin typeface="Book Antiqua" panose="02040602050305030304" pitchFamily="18" charset="0"/>
                </a:rPr>
                <a:t>transformations</a:t>
              </a:r>
              <a:endParaRPr lang="it-IT" sz="2800" dirty="0">
                <a:latin typeface="Book Antiqua" panose="02040602050305030304" pitchFamily="18" charset="0"/>
              </a:endParaRPr>
            </a:p>
          </p:txBody>
        </p:sp>
        <p:pic>
          <p:nvPicPr>
            <p:cNvPr id="10" name="Immagine 9" descr="Ritaglio schermat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221" y="1259181"/>
              <a:ext cx="409382" cy="409382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6305052" y="1868318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Book Antiqua" panose="02040602050305030304" pitchFamily="18" charset="0"/>
              </a:rPr>
              <a:t>Noether’s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theorem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22" name="Immagine 21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46" y="3444432"/>
            <a:ext cx="3833192" cy="457240"/>
          </a:xfrm>
          <a:prstGeom prst="rect">
            <a:avLst/>
          </a:prstGeom>
        </p:spPr>
      </p:pic>
      <p:cxnSp>
        <p:nvCxnSpPr>
          <p:cNvPr id="23" name="Connettore 2 22"/>
          <p:cNvCxnSpPr>
            <a:cxnSpLocks/>
            <a:endCxn id="13" idx="2"/>
          </p:cNvCxnSpPr>
          <p:nvPr/>
        </p:nvCxnSpPr>
        <p:spPr>
          <a:xfrm flipV="1">
            <a:off x="8196146" y="3879637"/>
            <a:ext cx="687447" cy="79272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525143" y="4656827"/>
            <a:ext cx="5344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Book Antiqua" panose="02040602050305030304" pitchFamily="18" charset="0"/>
              </a:rPr>
              <a:t>Canonical</a:t>
            </a:r>
            <a:r>
              <a:rPr lang="it-IT" sz="2400" dirty="0">
                <a:latin typeface="Book Antiqua" panose="02040602050305030304" pitchFamily="18" charset="0"/>
              </a:rPr>
              <a:t> Energy-</a:t>
            </a:r>
            <a:r>
              <a:rPr lang="it-IT" sz="2400" dirty="0" err="1">
                <a:latin typeface="Book Antiqua" panose="02040602050305030304" pitchFamily="18" charset="0"/>
              </a:rPr>
              <a:t>Momentum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Tensor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6945302" y="5353120"/>
            <a:ext cx="3174972" cy="461665"/>
            <a:chOff x="2933114" y="5603977"/>
            <a:chExt cx="3174972" cy="461665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2933114" y="5603977"/>
              <a:ext cx="1710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latin typeface="Book Antiqua" panose="02040602050305030304" pitchFamily="18" charset="0"/>
                </a:rPr>
                <a:t>In general: </a:t>
              </a:r>
            </a:p>
          </p:txBody>
        </p:sp>
        <p:pic>
          <p:nvPicPr>
            <p:cNvPr id="28" name="Immagine 27" descr="Ritaglio schermat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9678" y="5638118"/>
              <a:ext cx="1478408" cy="403895"/>
            </a:xfrm>
            <a:prstGeom prst="rect">
              <a:avLst/>
            </a:prstGeom>
          </p:spPr>
        </p:pic>
      </p:grpSp>
      <p:sp>
        <p:nvSpPr>
          <p:cNvPr id="30" name="Rettangolo 29"/>
          <p:cNvSpPr/>
          <p:nvPr/>
        </p:nvSpPr>
        <p:spPr>
          <a:xfrm>
            <a:off x="6945302" y="5353120"/>
            <a:ext cx="3174972" cy="46166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asellaDiTesto 17"/>
          <p:cNvSpPr txBox="1"/>
          <p:nvPr/>
        </p:nvSpPr>
        <p:spPr>
          <a:xfrm>
            <a:off x="2653391" y="2635899"/>
            <a:ext cx="688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Generalized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Angular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Momentum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19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981344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150074" y="143800"/>
            <a:ext cx="789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Quark’s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Light-Front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Wave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Functions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56" name="Gruppo 55"/>
          <p:cNvGrpSpPr/>
          <p:nvPr/>
        </p:nvGrpSpPr>
        <p:grpSpPr>
          <a:xfrm>
            <a:off x="139911" y="2069333"/>
            <a:ext cx="6442539" cy="4363937"/>
            <a:chOff x="347729" y="1972352"/>
            <a:chExt cx="6442539" cy="4363937"/>
          </a:xfrm>
        </p:grpSpPr>
        <p:pic>
          <p:nvPicPr>
            <p:cNvPr id="40" name="Immagin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348" y="5474773"/>
              <a:ext cx="1127096" cy="861516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189" y="3855594"/>
              <a:ext cx="2592997" cy="1541590"/>
            </a:xfrm>
            <a:prstGeom prst="rect">
              <a:avLst/>
            </a:prstGeom>
          </p:spPr>
        </p:pic>
        <p:pic>
          <p:nvPicPr>
            <p:cNvPr id="26" name="Immagine 25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97" b="19494"/>
            <a:stretch/>
          </p:blipFill>
          <p:spPr>
            <a:xfrm>
              <a:off x="2191708" y="3215900"/>
              <a:ext cx="1219620" cy="289967"/>
            </a:xfrm>
            <a:prstGeom prst="rect">
              <a:avLst/>
            </a:prstGeom>
          </p:spPr>
        </p:pic>
        <p:pic>
          <p:nvPicPr>
            <p:cNvPr id="28" name="Immagine 27" descr="Ritaglio schermat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163" y="3505867"/>
              <a:ext cx="372823" cy="318263"/>
            </a:xfrm>
            <a:prstGeom prst="rect">
              <a:avLst/>
            </a:prstGeom>
          </p:spPr>
        </p:pic>
        <p:pic>
          <p:nvPicPr>
            <p:cNvPr id="29" name="Immagine 28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46" t="12308" r="2897" b="19493"/>
            <a:stretch/>
          </p:blipFill>
          <p:spPr>
            <a:xfrm>
              <a:off x="2004415" y="4728838"/>
              <a:ext cx="353654" cy="245638"/>
            </a:xfrm>
            <a:prstGeom prst="rect">
              <a:avLst/>
            </a:prstGeom>
          </p:spPr>
        </p:pic>
        <p:pic>
          <p:nvPicPr>
            <p:cNvPr id="30" name="Immagine 29" descr="Ritaglio schermata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1" t="72662" r="65818" b="5746"/>
            <a:stretch/>
          </p:blipFill>
          <p:spPr>
            <a:xfrm>
              <a:off x="347729" y="5130797"/>
              <a:ext cx="1771477" cy="1159703"/>
            </a:xfrm>
            <a:prstGeom prst="rect">
              <a:avLst/>
            </a:prstGeom>
          </p:spPr>
        </p:pic>
        <p:grpSp>
          <p:nvGrpSpPr>
            <p:cNvPr id="37" name="Gruppo 36"/>
            <p:cNvGrpSpPr/>
            <p:nvPr/>
          </p:nvGrpSpPr>
          <p:grpSpPr>
            <a:xfrm>
              <a:off x="2888106" y="1972352"/>
              <a:ext cx="3902162" cy="3970321"/>
              <a:chOff x="3317367" y="1749064"/>
              <a:chExt cx="4185898" cy="4259014"/>
            </a:xfrm>
          </p:grpSpPr>
          <p:sp>
            <p:nvSpPr>
              <p:cNvPr id="3" name="Rettangolo 2"/>
              <p:cNvSpPr>
                <a:spLocks noChangeAspect="1"/>
              </p:cNvSpPr>
              <p:nvPr/>
            </p:nvSpPr>
            <p:spPr>
              <a:xfrm>
                <a:off x="3317367" y="1749064"/>
                <a:ext cx="4185898" cy="42590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scene3d>
                <a:camera prst="orthographicFront">
                  <a:rot lat="180000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" name="Gruppo 34"/>
              <p:cNvGrpSpPr/>
              <p:nvPr/>
            </p:nvGrpSpPr>
            <p:grpSpPr>
              <a:xfrm>
                <a:off x="3779483" y="2199536"/>
                <a:ext cx="3261665" cy="3358069"/>
                <a:chOff x="3779483" y="2199536"/>
                <a:chExt cx="3261665" cy="3358069"/>
              </a:xfrm>
            </p:grpSpPr>
            <p:pic>
              <p:nvPicPr>
                <p:cNvPr id="10" name="Immagine 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2165" y="4102690"/>
                  <a:ext cx="1219200" cy="1219200"/>
                </a:xfrm>
                <a:prstGeom prst="rect">
                  <a:avLst/>
                </a:prstGeom>
                <a:scene3d>
                  <a:camera prst="orthographicFront">
                    <a:rot lat="1800000" lon="3000000" rev="0"/>
                  </a:camera>
                  <a:lightRig rig="threePt" dir="t"/>
                </a:scene3d>
              </p:spPr>
            </p:pic>
            <p:pic>
              <p:nvPicPr>
                <p:cNvPr id="9" name="Immagine 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7765" y="2575145"/>
                  <a:ext cx="914400" cy="914400"/>
                </a:xfrm>
                <a:prstGeom prst="rect">
                  <a:avLst/>
                </a:prstGeom>
                <a:scene3d>
                  <a:camera prst="orthographicFront">
                    <a:rot lat="1800000" lon="3000000" rev="0"/>
                  </a:camera>
                  <a:lightRig rig="threePt" dir="t"/>
                </a:scene3d>
              </p:spPr>
            </p:pic>
            <p:sp>
              <p:nvSpPr>
                <p:cNvPr id="11" name="Ovale 10"/>
                <p:cNvSpPr/>
                <p:nvPr/>
              </p:nvSpPr>
              <p:spPr>
                <a:xfrm>
                  <a:off x="3779483" y="2199536"/>
                  <a:ext cx="3261665" cy="335806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cene3d>
                  <a:camera prst="orthographicFront">
                    <a:rot lat="1800000" lon="30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8" name="Connettore 2 17"/>
            <p:cNvCxnSpPr>
              <a:cxnSpLocks/>
            </p:cNvCxnSpPr>
            <p:nvPr/>
          </p:nvCxnSpPr>
          <p:spPr>
            <a:xfrm flipH="1" flipV="1">
              <a:off x="4307852" y="3121567"/>
              <a:ext cx="463498" cy="89548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>
              <a:cxnSpLocks/>
            </p:cNvCxnSpPr>
            <p:nvPr/>
          </p:nvCxnSpPr>
          <p:spPr>
            <a:xfrm flipH="1">
              <a:off x="2246189" y="3156140"/>
              <a:ext cx="2007182" cy="86090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Immagine 41" descr="Ritaglio schermat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28" y="1397496"/>
            <a:ext cx="5679678" cy="671837"/>
          </a:xfrm>
          <a:prstGeom prst="rect">
            <a:avLst/>
          </a:prstGeom>
        </p:spPr>
      </p:pic>
      <p:sp>
        <p:nvSpPr>
          <p:cNvPr id="67" name="CasellaDiTesto 66"/>
          <p:cNvSpPr txBox="1"/>
          <p:nvPr/>
        </p:nvSpPr>
        <p:spPr>
          <a:xfrm>
            <a:off x="8702565" y="2089160"/>
            <a:ext cx="311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Adhikari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Burkardt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(2016)</a:t>
            </a:r>
          </a:p>
        </p:txBody>
      </p:sp>
      <p:grpSp>
        <p:nvGrpSpPr>
          <p:cNvPr id="81" name="Gruppo 80"/>
          <p:cNvGrpSpPr/>
          <p:nvPr/>
        </p:nvGrpSpPr>
        <p:grpSpPr>
          <a:xfrm>
            <a:off x="8508460" y="3125382"/>
            <a:ext cx="3226870" cy="954107"/>
            <a:chOff x="8457871" y="2988459"/>
            <a:chExt cx="3226870" cy="954107"/>
          </a:xfrm>
        </p:grpSpPr>
        <p:sp>
          <p:nvSpPr>
            <p:cNvPr id="78" name="CasellaDiTesto 77"/>
            <p:cNvSpPr txBox="1"/>
            <p:nvPr/>
          </p:nvSpPr>
          <p:spPr>
            <a:xfrm>
              <a:off x="9307167" y="2988459"/>
              <a:ext cx="237757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>
                  <a:latin typeface="Book Antiqua" panose="02040602050305030304" pitchFamily="18" charset="0"/>
                </a:rPr>
                <a:t>Probabilistic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</a:p>
            <a:p>
              <a:r>
                <a:rPr lang="it-IT" sz="2800" dirty="0" err="1">
                  <a:latin typeface="Book Antiqua" panose="02040602050305030304" pitchFamily="18" charset="0"/>
                </a:rPr>
                <a:t>interpretation</a:t>
              </a:r>
              <a:endParaRPr lang="it-IT" sz="2800" dirty="0">
                <a:latin typeface="Book Antiqua" panose="02040602050305030304" pitchFamily="18" charset="0"/>
              </a:endParaRPr>
            </a:p>
          </p:txBody>
        </p:sp>
        <p:cxnSp>
          <p:nvCxnSpPr>
            <p:cNvPr id="79" name="Connettore 2 78"/>
            <p:cNvCxnSpPr>
              <a:cxnSpLocks/>
            </p:cNvCxnSpPr>
            <p:nvPr/>
          </p:nvCxnSpPr>
          <p:spPr>
            <a:xfrm>
              <a:off x="8457871" y="3321579"/>
              <a:ext cx="7176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Immagine 30" descr="Ritaglio schermat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42" y="3206382"/>
            <a:ext cx="1607959" cy="502964"/>
          </a:xfrm>
          <a:prstGeom prst="rect">
            <a:avLst/>
          </a:prstGeom>
        </p:spPr>
      </p:pic>
      <p:sp>
        <p:nvSpPr>
          <p:cNvPr id="25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5021801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2150074" y="143800"/>
            <a:ext cx="789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Quark’s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Light-Front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Wave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Functions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56" name="Gruppo 55"/>
          <p:cNvGrpSpPr/>
          <p:nvPr/>
        </p:nvGrpSpPr>
        <p:grpSpPr>
          <a:xfrm>
            <a:off x="139911" y="2069333"/>
            <a:ext cx="6442539" cy="4363937"/>
            <a:chOff x="347729" y="1972352"/>
            <a:chExt cx="6442539" cy="4363937"/>
          </a:xfrm>
        </p:grpSpPr>
        <p:pic>
          <p:nvPicPr>
            <p:cNvPr id="40" name="Immagin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348" y="5474773"/>
              <a:ext cx="1127096" cy="861516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189" y="3855594"/>
              <a:ext cx="2592997" cy="1541590"/>
            </a:xfrm>
            <a:prstGeom prst="rect">
              <a:avLst/>
            </a:prstGeom>
          </p:spPr>
        </p:pic>
        <p:pic>
          <p:nvPicPr>
            <p:cNvPr id="26" name="Immagine 25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97" b="19494"/>
            <a:stretch/>
          </p:blipFill>
          <p:spPr>
            <a:xfrm>
              <a:off x="2191708" y="3215900"/>
              <a:ext cx="1219620" cy="289967"/>
            </a:xfrm>
            <a:prstGeom prst="rect">
              <a:avLst/>
            </a:prstGeom>
          </p:spPr>
        </p:pic>
        <p:pic>
          <p:nvPicPr>
            <p:cNvPr id="28" name="Immagine 27" descr="Ritaglio schermat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163" y="3505867"/>
              <a:ext cx="372823" cy="318263"/>
            </a:xfrm>
            <a:prstGeom prst="rect">
              <a:avLst/>
            </a:prstGeom>
          </p:spPr>
        </p:pic>
        <p:pic>
          <p:nvPicPr>
            <p:cNvPr id="29" name="Immagine 28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46" t="12308" r="2897" b="19493"/>
            <a:stretch/>
          </p:blipFill>
          <p:spPr>
            <a:xfrm>
              <a:off x="2004415" y="4728838"/>
              <a:ext cx="353654" cy="245638"/>
            </a:xfrm>
            <a:prstGeom prst="rect">
              <a:avLst/>
            </a:prstGeom>
          </p:spPr>
        </p:pic>
        <p:pic>
          <p:nvPicPr>
            <p:cNvPr id="30" name="Immagine 29" descr="Ritaglio schermata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1" t="72662" r="65818" b="5746"/>
            <a:stretch/>
          </p:blipFill>
          <p:spPr>
            <a:xfrm>
              <a:off x="347729" y="5130797"/>
              <a:ext cx="1771477" cy="1159703"/>
            </a:xfrm>
            <a:prstGeom prst="rect">
              <a:avLst/>
            </a:prstGeom>
          </p:spPr>
        </p:pic>
        <p:grpSp>
          <p:nvGrpSpPr>
            <p:cNvPr id="37" name="Gruppo 36"/>
            <p:cNvGrpSpPr/>
            <p:nvPr/>
          </p:nvGrpSpPr>
          <p:grpSpPr>
            <a:xfrm>
              <a:off x="2888106" y="1972352"/>
              <a:ext cx="3902162" cy="3970321"/>
              <a:chOff x="3317367" y="1749064"/>
              <a:chExt cx="4185898" cy="4259014"/>
            </a:xfrm>
          </p:grpSpPr>
          <p:sp>
            <p:nvSpPr>
              <p:cNvPr id="3" name="Rettangolo 2"/>
              <p:cNvSpPr>
                <a:spLocks noChangeAspect="1"/>
              </p:cNvSpPr>
              <p:nvPr/>
            </p:nvSpPr>
            <p:spPr>
              <a:xfrm>
                <a:off x="3317367" y="1749064"/>
                <a:ext cx="4185898" cy="425901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scene3d>
                <a:camera prst="orthographicFront">
                  <a:rot lat="1800000" lon="30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" name="Gruppo 34"/>
              <p:cNvGrpSpPr/>
              <p:nvPr/>
            </p:nvGrpSpPr>
            <p:grpSpPr>
              <a:xfrm>
                <a:off x="3779483" y="2199536"/>
                <a:ext cx="3261665" cy="3358069"/>
                <a:chOff x="3779483" y="2199536"/>
                <a:chExt cx="3261665" cy="3358069"/>
              </a:xfrm>
            </p:grpSpPr>
            <p:pic>
              <p:nvPicPr>
                <p:cNvPr id="10" name="Immagine 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2165" y="4102690"/>
                  <a:ext cx="1219200" cy="1219200"/>
                </a:xfrm>
                <a:prstGeom prst="rect">
                  <a:avLst/>
                </a:prstGeom>
                <a:scene3d>
                  <a:camera prst="orthographicFront">
                    <a:rot lat="1800000" lon="3000000" rev="0"/>
                  </a:camera>
                  <a:lightRig rig="threePt" dir="t"/>
                </a:scene3d>
              </p:spPr>
            </p:pic>
            <p:pic>
              <p:nvPicPr>
                <p:cNvPr id="9" name="Immagine 8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7765" y="2575145"/>
                  <a:ext cx="914400" cy="914400"/>
                </a:xfrm>
                <a:prstGeom prst="rect">
                  <a:avLst/>
                </a:prstGeom>
                <a:scene3d>
                  <a:camera prst="orthographicFront">
                    <a:rot lat="1800000" lon="3000000" rev="0"/>
                  </a:camera>
                  <a:lightRig rig="threePt" dir="t"/>
                </a:scene3d>
              </p:spPr>
            </p:pic>
            <p:sp>
              <p:nvSpPr>
                <p:cNvPr id="11" name="Ovale 10"/>
                <p:cNvSpPr/>
                <p:nvPr/>
              </p:nvSpPr>
              <p:spPr>
                <a:xfrm>
                  <a:off x="3779483" y="2199536"/>
                  <a:ext cx="3261665" cy="335806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  <a:scene3d>
                  <a:camera prst="orthographicFront">
                    <a:rot lat="1800000" lon="30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18" name="Connettore 2 17"/>
            <p:cNvCxnSpPr>
              <a:cxnSpLocks/>
            </p:cNvCxnSpPr>
            <p:nvPr/>
          </p:nvCxnSpPr>
          <p:spPr>
            <a:xfrm flipH="1" flipV="1">
              <a:off x="4307852" y="3121567"/>
              <a:ext cx="463498" cy="89548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>
              <a:cxnSpLocks/>
            </p:cNvCxnSpPr>
            <p:nvPr/>
          </p:nvCxnSpPr>
          <p:spPr>
            <a:xfrm flipH="1">
              <a:off x="2246189" y="3156140"/>
              <a:ext cx="2007182" cy="860909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Immagine 41" descr="Ritaglio schermat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28" y="1397496"/>
            <a:ext cx="5679678" cy="671837"/>
          </a:xfrm>
          <a:prstGeom prst="rect">
            <a:avLst/>
          </a:prstGeom>
        </p:spPr>
      </p:pic>
      <p:pic>
        <p:nvPicPr>
          <p:cNvPr id="62" name="Immagine 61" descr="Ritaglio schermata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1" r="652"/>
          <a:stretch/>
        </p:blipFill>
        <p:spPr>
          <a:xfrm>
            <a:off x="6396765" y="4715602"/>
            <a:ext cx="5588741" cy="1324052"/>
          </a:xfrm>
          <a:prstGeom prst="rect">
            <a:avLst/>
          </a:prstGeom>
        </p:spPr>
      </p:pic>
      <p:sp>
        <p:nvSpPr>
          <p:cNvPr id="67" name="CasellaDiTesto 66"/>
          <p:cNvSpPr txBox="1"/>
          <p:nvPr/>
        </p:nvSpPr>
        <p:spPr>
          <a:xfrm>
            <a:off x="8702565" y="2089160"/>
            <a:ext cx="311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Adhikari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Burkardt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(2016)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7895868" y="6155560"/>
            <a:ext cx="3629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Brodsky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Diehl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Hwang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(2000)</a:t>
            </a:r>
          </a:p>
        </p:txBody>
      </p:sp>
      <p:grpSp>
        <p:nvGrpSpPr>
          <p:cNvPr id="81" name="Gruppo 80"/>
          <p:cNvGrpSpPr/>
          <p:nvPr/>
        </p:nvGrpSpPr>
        <p:grpSpPr>
          <a:xfrm>
            <a:off x="8508460" y="3125382"/>
            <a:ext cx="3226870" cy="954107"/>
            <a:chOff x="8457871" y="2988459"/>
            <a:chExt cx="3226870" cy="954107"/>
          </a:xfrm>
        </p:grpSpPr>
        <p:sp>
          <p:nvSpPr>
            <p:cNvPr id="78" name="CasellaDiTesto 77"/>
            <p:cNvSpPr txBox="1"/>
            <p:nvPr/>
          </p:nvSpPr>
          <p:spPr>
            <a:xfrm>
              <a:off x="9307167" y="2988459"/>
              <a:ext cx="237757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>
                  <a:latin typeface="Book Antiqua" panose="02040602050305030304" pitchFamily="18" charset="0"/>
                </a:rPr>
                <a:t>Probabilistic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</a:p>
            <a:p>
              <a:r>
                <a:rPr lang="it-IT" sz="2800" dirty="0" err="1">
                  <a:latin typeface="Book Antiqua" panose="02040602050305030304" pitchFamily="18" charset="0"/>
                </a:rPr>
                <a:t>interpretation</a:t>
              </a:r>
              <a:endParaRPr lang="it-IT" sz="2800" dirty="0">
                <a:latin typeface="Book Antiqua" panose="02040602050305030304" pitchFamily="18" charset="0"/>
              </a:endParaRPr>
            </a:p>
          </p:txBody>
        </p:sp>
        <p:cxnSp>
          <p:nvCxnSpPr>
            <p:cNvPr id="79" name="Connettore 2 78"/>
            <p:cNvCxnSpPr>
              <a:cxnSpLocks/>
            </p:cNvCxnSpPr>
            <p:nvPr/>
          </p:nvCxnSpPr>
          <p:spPr>
            <a:xfrm>
              <a:off x="8457871" y="3321579"/>
              <a:ext cx="7176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42" y="3206382"/>
            <a:ext cx="1607959" cy="502964"/>
          </a:xfrm>
          <a:prstGeom prst="rect">
            <a:avLst/>
          </a:prstGeom>
        </p:spPr>
      </p:pic>
      <p:sp>
        <p:nvSpPr>
          <p:cNvPr id="27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2334173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0000">
            <a:off x="6871589" y="4944139"/>
            <a:ext cx="851515" cy="922147"/>
          </a:xfrm>
          <a:prstGeom prst="rect">
            <a:avLst/>
          </a:prstGeom>
        </p:spPr>
      </p:pic>
      <p:pic>
        <p:nvPicPr>
          <p:cNvPr id="23" name="Immagine 22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82" r="-1"/>
          <a:stretch/>
        </p:blipFill>
        <p:spPr>
          <a:xfrm>
            <a:off x="6584660" y="3684351"/>
            <a:ext cx="167655" cy="1091158"/>
          </a:xfrm>
          <a:prstGeom prst="rect">
            <a:avLst/>
          </a:prstGeom>
        </p:spPr>
      </p:pic>
      <p:pic>
        <p:nvPicPr>
          <p:cNvPr id="17" name="Immagine 16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1" y="3662283"/>
            <a:ext cx="187773" cy="113334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38873" y="143800"/>
            <a:ext cx="5314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Form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factors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of the EMT</a:t>
            </a:r>
          </a:p>
        </p:txBody>
      </p:sp>
      <p:pic>
        <p:nvPicPr>
          <p:cNvPr id="13" name="Immagine 12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9" y="1921446"/>
            <a:ext cx="10803658" cy="1428417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288010" y="1222582"/>
            <a:ext cx="6301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For </a:t>
            </a:r>
            <a:r>
              <a:rPr lang="it-IT" sz="2800" dirty="0" err="1">
                <a:latin typeface="Book Antiqua" panose="02040602050305030304" pitchFamily="18" charset="0"/>
              </a:rPr>
              <a:t>both</a:t>
            </a:r>
            <a:r>
              <a:rPr lang="it-IT" sz="2800" dirty="0">
                <a:latin typeface="Book Antiqua" panose="02040602050305030304" pitchFamily="18" charset="0"/>
              </a:rPr>
              <a:t> quark and </a:t>
            </a:r>
            <a:r>
              <a:rPr lang="it-IT" sz="2800" dirty="0" err="1">
                <a:latin typeface="Book Antiqua" panose="02040602050305030304" pitchFamily="18" charset="0"/>
              </a:rPr>
              <a:t>gluon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components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88010" y="3374530"/>
            <a:ext cx="3978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Bakker, Leader,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Trueman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(2004)</a:t>
            </a:r>
          </a:p>
        </p:txBody>
      </p:sp>
      <p:pic>
        <p:nvPicPr>
          <p:cNvPr id="34" name="Immagine 33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15" y="4950581"/>
            <a:ext cx="851515" cy="922147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5139911" y="4668402"/>
            <a:ext cx="1875429" cy="7648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Immagine 24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13535" r="94158" b="64415"/>
          <a:stretch/>
        </p:blipFill>
        <p:spPr>
          <a:xfrm>
            <a:off x="7722836" y="5164840"/>
            <a:ext cx="635505" cy="382558"/>
          </a:xfrm>
          <a:prstGeom prst="rect">
            <a:avLst/>
          </a:prstGeom>
        </p:spPr>
      </p:pic>
      <p:pic>
        <p:nvPicPr>
          <p:cNvPr id="26" name="Immagine 25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t="17681" r="82225" b="63470"/>
          <a:stretch/>
        </p:blipFill>
        <p:spPr>
          <a:xfrm>
            <a:off x="4094854" y="5220376"/>
            <a:ext cx="481320" cy="327022"/>
          </a:xfrm>
          <a:prstGeom prst="rect">
            <a:avLst/>
          </a:prstGeom>
        </p:spPr>
      </p:pic>
      <p:grpSp>
        <p:nvGrpSpPr>
          <p:cNvPr id="10" name="Gruppo 9"/>
          <p:cNvGrpSpPr>
            <a:grpSpLocks noChangeAspect="1"/>
          </p:cNvGrpSpPr>
          <p:nvPr/>
        </p:nvGrpSpPr>
        <p:grpSpPr>
          <a:xfrm>
            <a:off x="3435645" y="5911298"/>
            <a:ext cx="5317504" cy="701332"/>
            <a:chOff x="4791810" y="5697247"/>
            <a:chExt cx="4591186" cy="605537"/>
          </a:xfrm>
        </p:grpSpPr>
        <p:pic>
          <p:nvPicPr>
            <p:cNvPr id="32" name="Immagine 31" descr="Ritaglio schermat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810" y="5821116"/>
              <a:ext cx="2683503" cy="357800"/>
            </a:xfrm>
            <a:prstGeom prst="rect">
              <a:avLst/>
            </a:prstGeom>
          </p:spPr>
        </p:pic>
        <p:pic>
          <p:nvPicPr>
            <p:cNvPr id="9" name="Immagine 8" descr="Ritaglio schermat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3301" y="5697247"/>
              <a:ext cx="1259695" cy="605537"/>
            </a:xfrm>
            <a:prstGeom prst="rect">
              <a:avLst/>
            </a:prstGeom>
          </p:spPr>
        </p:pic>
        <p:pic>
          <p:nvPicPr>
            <p:cNvPr id="21" name="Immagine 20" descr="Ritaglio schermata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77" t="26607" r="83857" b="63470"/>
            <a:stretch/>
          </p:blipFill>
          <p:spPr>
            <a:xfrm>
              <a:off x="7438206" y="6034370"/>
              <a:ext cx="63233" cy="146574"/>
            </a:xfrm>
            <a:prstGeom prst="rect">
              <a:avLst/>
            </a:prstGeom>
          </p:spPr>
        </p:pic>
      </p:grpSp>
      <p:pic>
        <p:nvPicPr>
          <p:cNvPr id="14" name="Immagine 13" descr="Ritaglio schermata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10238" r="58842" b="10796"/>
          <a:stretch/>
        </p:blipFill>
        <p:spPr>
          <a:xfrm>
            <a:off x="4452121" y="4056706"/>
            <a:ext cx="793150" cy="625543"/>
          </a:xfrm>
          <a:prstGeom prst="rect">
            <a:avLst/>
          </a:prstGeom>
        </p:spPr>
      </p:pic>
      <p:pic>
        <p:nvPicPr>
          <p:cNvPr id="27" name="Immagine 26" descr="Ritaglio schermata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9" t="7429" r="3792" b="14545"/>
          <a:stretch/>
        </p:blipFill>
        <p:spPr>
          <a:xfrm>
            <a:off x="6906574" y="4015349"/>
            <a:ext cx="775323" cy="618097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5636936" y="4867606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Book Antiqua" panose="02040602050305030304" pitchFamily="18" charset="0"/>
              </a:rPr>
              <a:t>GPD</a:t>
            </a:r>
          </a:p>
        </p:txBody>
      </p:sp>
      <p:sp>
        <p:nvSpPr>
          <p:cNvPr id="22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9365809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8" y="1098774"/>
            <a:ext cx="4938188" cy="1577477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3655" y="143800"/>
            <a:ext cx="7904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Form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factors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in LFWF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representation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395060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8" y="1182602"/>
            <a:ext cx="4983693" cy="1495871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cxnSp>
        <p:nvCxnSpPr>
          <p:cNvPr id="14" name="Connettore 2 13"/>
          <p:cNvCxnSpPr>
            <a:cxnSpLocks/>
          </p:cNvCxnSpPr>
          <p:nvPr/>
        </p:nvCxnSpPr>
        <p:spPr>
          <a:xfrm>
            <a:off x="5634945" y="1682816"/>
            <a:ext cx="831169" cy="75558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45" y="2470626"/>
            <a:ext cx="6020322" cy="1630821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2143655" y="143800"/>
            <a:ext cx="7904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Form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factors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in LFWF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representation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63846" y="1531208"/>
            <a:ext cx="3804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Book Antiqua" panose="02040602050305030304" pitchFamily="18" charset="0"/>
              </a:rPr>
              <a:t>Form </a:t>
            </a:r>
            <a:r>
              <a:rPr lang="it-IT" sz="2400" dirty="0" err="1">
                <a:latin typeface="Book Antiqua" panose="02040602050305030304" pitchFamily="18" charset="0"/>
              </a:rPr>
              <a:t>factors</a:t>
            </a:r>
            <a:r>
              <a:rPr lang="it-IT" sz="2400" dirty="0">
                <a:latin typeface="Book Antiqua" panose="02040602050305030304" pitchFamily="18" charset="0"/>
              </a:rPr>
              <a:t> from </a:t>
            </a:r>
            <a:r>
              <a:rPr lang="it-IT" sz="2400" dirty="0" err="1">
                <a:latin typeface="Book Antiqua" panose="02040602050305030304" pitchFamily="18" charset="0"/>
              </a:rPr>
              <a:t>GPDs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</a:p>
          <a:p>
            <a:r>
              <a:rPr lang="it-IT" sz="2400" dirty="0">
                <a:latin typeface="Book Antiqua" panose="02040602050305030304" pitchFamily="18" charset="0"/>
              </a:rPr>
              <a:t>in impact-</a:t>
            </a:r>
            <a:r>
              <a:rPr lang="it-IT" sz="2400" dirty="0" err="1">
                <a:latin typeface="Book Antiqua" panose="02040602050305030304" pitchFamily="18" charset="0"/>
              </a:rPr>
              <a:t>parameter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space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597714" y="4286522"/>
            <a:ext cx="159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Diehl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(2003)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597714" y="3926050"/>
            <a:ext cx="159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Ji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(1997)</a:t>
            </a:r>
          </a:p>
        </p:txBody>
      </p:sp>
      <p:sp>
        <p:nvSpPr>
          <p:cNvPr id="13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8776567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" y="4422575"/>
            <a:ext cx="10095851" cy="2331923"/>
          </a:xfrm>
          <a:prstGeom prst="rect">
            <a:avLst/>
          </a:prstGeom>
        </p:spPr>
      </p:pic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32" y="2470626"/>
            <a:ext cx="6060635" cy="1669611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cxnSp>
        <p:nvCxnSpPr>
          <p:cNvPr id="14" name="Connettore 2 13"/>
          <p:cNvCxnSpPr>
            <a:cxnSpLocks/>
          </p:cNvCxnSpPr>
          <p:nvPr/>
        </p:nvCxnSpPr>
        <p:spPr>
          <a:xfrm>
            <a:off x="5634945" y="1682816"/>
            <a:ext cx="831169" cy="75558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0597714" y="4286522"/>
            <a:ext cx="159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Diehl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(2003)</a:t>
            </a:r>
          </a:p>
        </p:txBody>
      </p:sp>
      <p:cxnSp>
        <p:nvCxnSpPr>
          <p:cNvPr id="3" name="Connettore 2 2"/>
          <p:cNvCxnSpPr/>
          <p:nvPr/>
        </p:nvCxnSpPr>
        <p:spPr>
          <a:xfrm flipH="1">
            <a:off x="4430485" y="3780318"/>
            <a:ext cx="783772" cy="64225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8" y="1098774"/>
            <a:ext cx="4938188" cy="157747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143655" y="143800"/>
            <a:ext cx="7904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Form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factors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in LFWF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representation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662314" y="6280107"/>
            <a:ext cx="3019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Burkardt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Hwang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(2004)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12180" y="3780318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Book Antiqua" panose="02040602050305030304" pitchFamily="18" charset="0"/>
              </a:rPr>
              <a:t>GPDs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overlap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representation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597714" y="3926050"/>
            <a:ext cx="159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Ji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(1997)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463846" y="1531208"/>
            <a:ext cx="3804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Book Antiqua" panose="02040602050305030304" pitchFamily="18" charset="0"/>
              </a:rPr>
              <a:t>Form </a:t>
            </a:r>
            <a:r>
              <a:rPr lang="it-IT" sz="2400" dirty="0" err="1">
                <a:latin typeface="Book Antiqua" panose="02040602050305030304" pitchFamily="18" charset="0"/>
              </a:rPr>
              <a:t>factors</a:t>
            </a:r>
            <a:r>
              <a:rPr lang="it-IT" sz="2400" dirty="0">
                <a:latin typeface="Book Antiqua" panose="02040602050305030304" pitchFamily="18" charset="0"/>
              </a:rPr>
              <a:t> from </a:t>
            </a:r>
            <a:r>
              <a:rPr lang="it-IT" sz="2400" dirty="0" err="1">
                <a:latin typeface="Book Antiqua" panose="02040602050305030304" pitchFamily="18" charset="0"/>
              </a:rPr>
              <a:t>GPDs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</a:p>
          <a:p>
            <a:r>
              <a:rPr lang="it-IT" sz="2400" dirty="0">
                <a:latin typeface="Book Antiqua" panose="02040602050305030304" pitchFamily="18" charset="0"/>
              </a:rPr>
              <a:t>in impact-</a:t>
            </a:r>
            <a:r>
              <a:rPr lang="it-IT" sz="2400" dirty="0" err="1">
                <a:latin typeface="Book Antiqua" panose="02040602050305030304" pitchFamily="18" charset="0"/>
              </a:rPr>
              <a:t>parameter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space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1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42290583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pic>
        <p:nvPicPr>
          <p:cNvPr id="26" name="Immagine 2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" y="1717947"/>
            <a:ext cx="5029865" cy="3252422"/>
          </a:xfrm>
          <a:prstGeom prst="rect">
            <a:avLst/>
          </a:prstGeom>
        </p:spPr>
      </p:pic>
      <p:pic>
        <p:nvPicPr>
          <p:cNvPr id="30" name="Immagine 2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5" y="5063683"/>
            <a:ext cx="5605300" cy="1343522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858" y="3183665"/>
            <a:ext cx="913565" cy="32098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516102" y="143800"/>
            <a:ext cx="315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OAM </a:t>
            </a:r>
          </a:p>
        </p:txBody>
      </p:sp>
      <p:pic>
        <p:nvPicPr>
          <p:cNvPr id="13" name="Immagine 12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30802" r="81290" b="27875"/>
          <a:stretch/>
        </p:blipFill>
        <p:spPr>
          <a:xfrm>
            <a:off x="298459" y="3800939"/>
            <a:ext cx="286327" cy="29954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2062650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175975" y="143800"/>
            <a:ext cx="584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OAM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directly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from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LFWFs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637482" y="5883985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Jaffe-Manohar</a:t>
            </a:r>
            <a:r>
              <a:rPr lang="it-IT" sz="2800" dirty="0">
                <a:latin typeface="Book Antiqua" panose="02040602050305030304" pitchFamily="18" charset="0"/>
              </a:rPr>
              <a:t> OAM</a:t>
            </a:r>
          </a:p>
        </p:txBody>
      </p:sp>
      <p:pic>
        <p:nvPicPr>
          <p:cNvPr id="26" name="Immagine 2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" y="1717947"/>
            <a:ext cx="5029865" cy="3252422"/>
          </a:xfrm>
          <a:prstGeom prst="rect">
            <a:avLst/>
          </a:prstGeom>
        </p:spPr>
      </p:pic>
      <p:pic>
        <p:nvPicPr>
          <p:cNvPr id="30" name="Immagine 2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5" y="5063683"/>
            <a:ext cx="5605300" cy="1343522"/>
          </a:xfrm>
          <a:prstGeom prst="rect">
            <a:avLst/>
          </a:prstGeom>
        </p:spPr>
      </p:pic>
      <p:pic>
        <p:nvPicPr>
          <p:cNvPr id="32" name="Immagine 31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55" y="5063683"/>
            <a:ext cx="3811854" cy="72487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965664" y="1098774"/>
            <a:ext cx="669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Scalar </a:t>
            </a:r>
            <a:r>
              <a:rPr lang="it-IT" sz="2800" dirty="0" err="1">
                <a:latin typeface="Book Antiqua" panose="02040602050305030304" pitchFamily="18" charset="0"/>
              </a:rPr>
              <a:t>Diquark</a:t>
            </a:r>
            <a:r>
              <a:rPr lang="it-IT" sz="2800" dirty="0">
                <a:latin typeface="Book Antiqua" panose="02040602050305030304" pitchFamily="18" charset="0"/>
              </a:rPr>
              <a:t> Model </a:t>
            </a:r>
            <a:r>
              <a:rPr lang="it-IT" sz="2800" dirty="0" err="1">
                <a:latin typeface="Book Antiqua" panose="02040602050305030304" pitchFamily="18" charset="0"/>
              </a:rPr>
              <a:t>has</a:t>
            </a:r>
            <a:r>
              <a:rPr lang="it-IT" sz="2800" dirty="0">
                <a:latin typeface="Book Antiqua" panose="02040602050305030304" pitchFamily="18" charset="0"/>
              </a:rPr>
              <a:t> no </a:t>
            </a:r>
            <a:r>
              <a:rPr lang="it-IT" sz="2800" dirty="0" err="1">
                <a:latin typeface="Book Antiqua" panose="02040602050305030304" pitchFamily="18" charset="0"/>
              </a:rPr>
              <a:t>gauge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field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858" y="3183665"/>
            <a:ext cx="913565" cy="320982"/>
          </a:xfrm>
          <a:prstGeom prst="rect">
            <a:avLst/>
          </a:prstGeom>
        </p:spPr>
      </p:pic>
      <p:pic>
        <p:nvPicPr>
          <p:cNvPr id="13" name="Immagine 12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30802" r="81290" b="27875"/>
          <a:stretch/>
        </p:blipFill>
        <p:spPr>
          <a:xfrm>
            <a:off x="298459" y="3800939"/>
            <a:ext cx="286327" cy="29954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4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0412552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pic>
        <p:nvPicPr>
          <p:cNvPr id="8" name="Immagine 7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1" r="82571" b="29352"/>
          <a:stretch/>
        </p:blipFill>
        <p:spPr>
          <a:xfrm rot="16200000">
            <a:off x="6086327" y="3187824"/>
            <a:ext cx="768152" cy="312668"/>
          </a:xfrm>
          <a:prstGeom prst="rect">
            <a:avLst/>
          </a:prstGeom>
        </p:spPr>
      </p:pic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858" y="3183665"/>
            <a:ext cx="913565" cy="320982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3175975" y="143800"/>
            <a:ext cx="584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OAM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directly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from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LFWFs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637482" y="5883985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Jaffe-Manohar</a:t>
            </a:r>
            <a:r>
              <a:rPr lang="it-IT" sz="2800" dirty="0">
                <a:latin typeface="Book Antiqua" panose="02040602050305030304" pitchFamily="18" charset="0"/>
              </a:rPr>
              <a:t> OAM</a:t>
            </a:r>
          </a:p>
        </p:txBody>
      </p:sp>
      <p:pic>
        <p:nvPicPr>
          <p:cNvPr id="25" name="Immagine 24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51" y="1784066"/>
            <a:ext cx="5029865" cy="3252422"/>
          </a:xfrm>
          <a:prstGeom prst="rect">
            <a:avLst/>
          </a:prstGeom>
        </p:spPr>
      </p:pic>
      <p:pic>
        <p:nvPicPr>
          <p:cNvPr id="26" name="Immagine 25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" y="1717947"/>
            <a:ext cx="5029865" cy="3252422"/>
          </a:xfrm>
          <a:prstGeom prst="rect">
            <a:avLst/>
          </a:prstGeom>
        </p:spPr>
      </p:pic>
      <p:pic>
        <p:nvPicPr>
          <p:cNvPr id="30" name="Immagine 29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5" y="5063683"/>
            <a:ext cx="5605300" cy="1343522"/>
          </a:xfrm>
          <a:prstGeom prst="rect">
            <a:avLst/>
          </a:prstGeom>
        </p:spPr>
      </p:pic>
      <p:pic>
        <p:nvPicPr>
          <p:cNvPr id="32" name="Immagine 31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55" y="5063683"/>
            <a:ext cx="3811854" cy="72487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965664" y="1098774"/>
            <a:ext cx="669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Scalar </a:t>
            </a:r>
            <a:r>
              <a:rPr lang="it-IT" sz="2800" dirty="0" err="1">
                <a:latin typeface="Book Antiqua" panose="02040602050305030304" pitchFamily="18" charset="0"/>
              </a:rPr>
              <a:t>Diquark</a:t>
            </a:r>
            <a:r>
              <a:rPr lang="it-IT" sz="2800" dirty="0">
                <a:latin typeface="Book Antiqua" panose="02040602050305030304" pitchFamily="18" charset="0"/>
              </a:rPr>
              <a:t> Model </a:t>
            </a:r>
            <a:r>
              <a:rPr lang="it-IT" sz="2800" dirty="0" err="1">
                <a:latin typeface="Book Antiqua" panose="02040602050305030304" pitchFamily="18" charset="0"/>
              </a:rPr>
              <a:t>has</a:t>
            </a:r>
            <a:r>
              <a:rPr lang="it-IT" sz="2800" dirty="0">
                <a:latin typeface="Book Antiqua" panose="02040602050305030304" pitchFamily="18" charset="0"/>
              </a:rPr>
              <a:t> no </a:t>
            </a:r>
            <a:r>
              <a:rPr lang="it-IT" sz="2800" dirty="0" err="1">
                <a:latin typeface="Book Antiqua" panose="02040602050305030304" pitchFamily="18" charset="0"/>
              </a:rPr>
              <a:t>gauge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field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3" name="Immagine 12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30802" r="81290" b="27875"/>
          <a:stretch/>
        </p:blipFill>
        <p:spPr>
          <a:xfrm>
            <a:off x="6318358" y="3728234"/>
            <a:ext cx="286327" cy="29954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5" name="Immagine 14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8" t="30802" r="81290" b="27875"/>
          <a:stretch/>
        </p:blipFill>
        <p:spPr>
          <a:xfrm>
            <a:off x="298459" y="3800939"/>
            <a:ext cx="286327" cy="29954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16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8766512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175975" y="143800"/>
            <a:ext cx="584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OAM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directly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from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LFWFs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159013" y="2199863"/>
            <a:ext cx="9839244" cy="1396639"/>
            <a:chOff x="2073101" y="2908647"/>
            <a:chExt cx="9839244" cy="1396639"/>
          </a:xfrm>
        </p:grpSpPr>
        <p:pic>
          <p:nvPicPr>
            <p:cNvPr id="30" name="Immagine 29" descr="Ritaglio schermat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045" y="2961764"/>
              <a:ext cx="5605300" cy="1343522"/>
            </a:xfrm>
            <a:prstGeom prst="rect">
              <a:avLst/>
            </a:prstGeom>
          </p:spPr>
        </p:pic>
        <p:pic>
          <p:nvPicPr>
            <p:cNvPr id="32" name="Immagine 31" descr="Ritaglio schermat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101" y="2908647"/>
              <a:ext cx="3811854" cy="72487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/>
                <p:cNvSpPr txBox="1"/>
                <p:nvPr/>
              </p:nvSpPr>
              <p:spPr>
                <a:xfrm>
                  <a:off x="5909250" y="3040253"/>
                  <a:ext cx="373500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3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CasellaDiTes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9250" y="3040253"/>
                  <a:ext cx="37350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CasellaDiTesto 12"/>
          <p:cNvSpPr txBox="1"/>
          <p:nvPr/>
        </p:nvSpPr>
        <p:spPr>
          <a:xfrm>
            <a:off x="2729890" y="4319508"/>
            <a:ext cx="665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Valid</a:t>
            </a:r>
            <a:r>
              <a:rPr lang="it-IT" sz="2800" dirty="0">
                <a:latin typeface="Book Antiqua" panose="02040602050305030304" pitchFamily="18" charset="0"/>
              </a:rPr>
              <a:t> for </a:t>
            </a:r>
            <a:r>
              <a:rPr lang="it-IT" sz="2800" dirty="0" err="1">
                <a:latin typeface="Book Antiqua" panose="02040602050305030304" pitchFamily="18" charset="0"/>
              </a:rPr>
              <a:t>all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models</a:t>
            </a:r>
            <a:r>
              <a:rPr lang="it-IT" sz="2800" dirty="0">
                <a:latin typeface="Book Antiqua" panose="02040602050305030304" pitchFamily="18" charset="0"/>
              </a:rPr>
              <a:t> with no </a:t>
            </a:r>
            <a:r>
              <a:rPr lang="it-IT" sz="2800" dirty="0" err="1">
                <a:latin typeface="Book Antiqua" panose="02040602050305030304" pitchFamily="18" charset="0"/>
              </a:rPr>
              <a:t>gauge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fields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43768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50342" y="143800"/>
            <a:ext cx="5891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Field-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theoretical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definition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Connettore 2 6"/>
          <p:cNvCxnSpPr>
            <a:cxnSpLocks/>
          </p:cNvCxnSpPr>
          <p:nvPr/>
        </p:nvCxnSpPr>
        <p:spPr>
          <a:xfrm>
            <a:off x="6059488" y="1621994"/>
            <a:ext cx="0" cy="9543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o 10"/>
          <p:cNvGrpSpPr/>
          <p:nvPr/>
        </p:nvGrpSpPr>
        <p:grpSpPr>
          <a:xfrm>
            <a:off x="1561746" y="1098774"/>
            <a:ext cx="9068508" cy="523220"/>
            <a:chOff x="1220306" y="1202262"/>
            <a:chExt cx="9068508" cy="523220"/>
          </a:xfrm>
        </p:grpSpPr>
        <p:sp>
          <p:nvSpPr>
            <p:cNvPr id="5" name="CasellaDiTesto 4"/>
            <p:cNvSpPr txBox="1"/>
            <p:nvPr/>
          </p:nvSpPr>
          <p:spPr>
            <a:xfrm>
              <a:off x="1220306" y="1202262"/>
              <a:ext cx="906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err="1">
                  <a:latin typeface="Book Antiqua" panose="02040602050305030304" pitchFamily="18" charset="0"/>
                </a:rPr>
                <a:t>Lagrangian</a:t>
              </a:r>
              <a:r>
                <a:rPr lang="it-IT" sz="2800" dirty="0">
                  <a:latin typeface="Book Antiqua" panose="02040602050305030304" pitchFamily="18" charset="0"/>
                </a:rPr>
                <a:t>      </a:t>
              </a:r>
              <a:r>
                <a:rPr lang="it-IT" sz="2800" dirty="0" err="1">
                  <a:latin typeface="Book Antiqua" panose="02040602050305030304" pitchFamily="18" charset="0"/>
                </a:rPr>
                <a:t>invariant</a:t>
              </a:r>
              <a:r>
                <a:rPr lang="it-IT" sz="2800" dirty="0">
                  <a:latin typeface="Book Antiqua" panose="02040602050305030304" pitchFamily="18" charset="0"/>
                </a:rPr>
                <a:t> under </a:t>
              </a:r>
              <a:r>
                <a:rPr lang="it-IT" sz="2800" dirty="0" err="1">
                  <a:latin typeface="Book Antiqua" panose="02040602050305030304" pitchFamily="18" charset="0"/>
                </a:rPr>
                <a:t>Lorentz</a:t>
              </a:r>
              <a:r>
                <a:rPr lang="it-IT" sz="2800" dirty="0">
                  <a:latin typeface="Book Antiqua" panose="02040602050305030304" pitchFamily="18" charset="0"/>
                </a:rPr>
                <a:t> </a:t>
              </a:r>
              <a:r>
                <a:rPr lang="it-IT" sz="2800" dirty="0" err="1">
                  <a:latin typeface="Book Antiqua" panose="02040602050305030304" pitchFamily="18" charset="0"/>
                </a:rPr>
                <a:t>transformations</a:t>
              </a:r>
              <a:endParaRPr lang="it-IT" sz="2800" dirty="0">
                <a:latin typeface="Book Antiqua" panose="02040602050305030304" pitchFamily="18" charset="0"/>
              </a:endParaRPr>
            </a:p>
          </p:txBody>
        </p:sp>
        <p:pic>
          <p:nvPicPr>
            <p:cNvPr id="10" name="Immagine 9" descr="Ritaglio schermat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221" y="1259181"/>
              <a:ext cx="409382" cy="409382"/>
            </a:xfrm>
            <a:prstGeom prst="rect">
              <a:avLst/>
            </a:prstGeom>
          </p:spPr>
        </p:pic>
      </p:grpSp>
      <p:sp>
        <p:nvSpPr>
          <p:cNvPr id="14" name="CasellaDiTesto 13"/>
          <p:cNvSpPr txBox="1"/>
          <p:nvPr/>
        </p:nvSpPr>
        <p:spPr>
          <a:xfrm>
            <a:off x="6305052" y="1868318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Book Antiqua" panose="02040602050305030304" pitchFamily="18" charset="0"/>
              </a:rPr>
              <a:t>Noether’s</a:t>
            </a:r>
            <a:r>
              <a:rPr lang="it-IT" sz="2400" dirty="0"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latin typeface="Book Antiqua" panose="02040602050305030304" pitchFamily="18" charset="0"/>
              </a:rPr>
              <a:t>theorem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cxnSp>
        <p:nvCxnSpPr>
          <p:cNvPr id="15" name="Connettore 2 14"/>
          <p:cNvCxnSpPr>
            <a:cxnSpLocks/>
          </p:cNvCxnSpPr>
          <p:nvPr/>
        </p:nvCxnSpPr>
        <p:spPr>
          <a:xfrm>
            <a:off x="6059488" y="3996954"/>
            <a:ext cx="0" cy="9288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300253" y="4304889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Book Antiqua" panose="02040602050305030304" pitchFamily="18" charset="0"/>
              </a:rPr>
              <a:t>Space </a:t>
            </a:r>
            <a:r>
              <a:rPr lang="it-IT" sz="2400" dirty="0" err="1">
                <a:latin typeface="Book Antiqua" panose="02040602050305030304" pitchFamily="18" charset="0"/>
              </a:rPr>
              <a:t>components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653391" y="2635899"/>
            <a:ext cx="6885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Generalized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Angular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Momentum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1561746" y="3444432"/>
            <a:ext cx="9457621" cy="457240"/>
            <a:chOff x="1561746" y="3444432"/>
            <a:chExt cx="9457621" cy="457240"/>
          </a:xfrm>
        </p:grpSpPr>
        <p:pic>
          <p:nvPicPr>
            <p:cNvPr id="20" name="Immagine 19" descr="Ritaglio schermata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746" y="3444432"/>
              <a:ext cx="3833192" cy="457240"/>
            </a:xfrm>
            <a:prstGeom prst="rect">
              <a:avLst/>
            </a:prstGeom>
          </p:spPr>
        </p:pic>
        <p:pic>
          <p:nvPicPr>
            <p:cNvPr id="9" name="Immagine 8" descr="Ritaglio schermat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797" y="3444432"/>
              <a:ext cx="4267570" cy="449619"/>
            </a:xfrm>
            <a:prstGeom prst="rect">
              <a:avLst/>
            </a:prstGeom>
          </p:spPr>
        </p:pic>
      </p:grpSp>
      <p:pic>
        <p:nvPicPr>
          <p:cNvPr id="23" name="Immagine 22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12" y="5012993"/>
            <a:ext cx="1867976" cy="668179"/>
          </a:xfrm>
          <a:prstGeom prst="rect">
            <a:avLst/>
          </a:prstGeom>
        </p:spPr>
      </p:pic>
      <p:cxnSp>
        <p:nvCxnSpPr>
          <p:cNvPr id="27" name="Connettore curvo 26"/>
          <p:cNvCxnSpPr>
            <a:cxnSpLocks/>
            <a:endCxn id="31" idx="3"/>
          </p:cNvCxnSpPr>
          <p:nvPr/>
        </p:nvCxnSpPr>
        <p:spPr>
          <a:xfrm rot="10800000" flipV="1">
            <a:off x="7666270" y="5716489"/>
            <a:ext cx="1187799" cy="603980"/>
          </a:xfrm>
          <a:prstGeom prst="curvedConnector3">
            <a:avLst>
              <a:gd name="adj1" fmla="val -696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2544354" y="6089636"/>
            <a:ext cx="5121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Orbital</a:t>
            </a:r>
            <a:r>
              <a:rPr lang="it-IT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Angular</a:t>
            </a:r>
            <a:r>
              <a:rPr lang="it-IT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Book Antiqua" panose="02040602050305030304" pitchFamily="18" charset="0"/>
              </a:rPr>
              <a:t>Momentum</a:t>
            </a:r>
            <a:r>
              <a:rPr lang="it-IT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 (OAM)</a:t>
            </a:r>
          </a:p>
        </p:txBody>
      </p:sp>
      <p:cxnSp>
        <p:nvCxnSpPr>
          <p:cNvPr id="35" name="Connettore curvo 34"/>
          <p:cNvCxnSpPr>
            <a:cxnSpLocks/>
          </p:cNvCxnSpPr>
          <p:nvPr/>
        </p:nvCxnSpPr>
        <p:spPr>
          <a:xfrm flipV="1">
            <a:off x="9412964" y="4694979"/>
            <a:ext cx="1046883" cy="410384"/>
          </a:xfrm>
          <a:prstGeom prst="curvedConnector3">
            <a:avLst>
              <a:gd name="adj1" fmla="val 22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10459847" y="44641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Spin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973192" y="5105363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Book Antiqua" panose="02040602050305030304" pitchFamily="18" charset="0"/>
              </a:rPr>
              <a:t>Total AM</a:t>
            </a:r>
          </a:p>
        </p:txBody>
      </p:sp>
      <p:pic>
        <p:nvPicPr>
          <p:cNvPr id="47" name="Immagine 46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46" y="5229164"/>
            <a:ext cx="1433446" cy="321897"/>
          </a:xfrm>
          <a:prstGeom prst="rect">
            <a:avLst/>
          </a:prstGeom>
        </p:spPr>
      </p:pic>
      <p:sp>
        <p:nvSpPr>
          <p:cNvPr id="22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46878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77" y="1098774"/>
            <a:ext cx="8361846" cy="5509204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16102" y="143800"/>
            <a:ext cx="315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OAM </a:t>
            </a:r>
          </a:p>
        </p:txBody>
      </p:sp>
      <p:pic>
        <p:nvPicPr>
          <p:cNvPr id="8" name="Immagine 7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5" t="25672" r="15889" b="60793"/>
          <a:stretch/>
        </p:blipFill>
        <p:spPr>
          <a:xfrm>
            <a:off x="5169801" y="2100649"/>
            <a:ext cx="1779373" cy="741405"/>
          </a:xfrm>
          <a:prstGeom prst="rect">
            <a:avLst/>
          </a:prstGeom>
        </p:spPr>
      </p:pic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7" y="1247369"/>
            <a:ext cx="857096" cy="368078"/>
          </a:xfrm>
          <a:prstGeom prst="rect">
            <a:avLst/>
          </a:prstGeom>
        </p:spPr>
      </p:pic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36" y="2030552"/>
            <a:ext cx="4139542" cy="810838"/>
          </a:xfrm>
          <a:prstGeom prst="rect">
            <a:avLst/>
          </a:prstGeom>
        </p:spPr>
      </p:pic>
      <p:sp>
        <p:nvSpPr>
          <p:cNvPr id="9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3692544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64" y="1098774"/>
            <a:ext cx="8393471" cy="5502879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69855" y="143800"/>
            <a:ext cx="385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spin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term</a:t>
            </a:r>
            <a:endParaRPr lang="it-IT" sz="3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Immagine 7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5" t="27251" r="15889" b="48773"/>
          <a:stretch/>
        </p:blipFill>
        <p:spPr>
          <a:xfrm>
            <a:off x="5169801" y="2187146"/>
            <a:ext cx="1779373" cy="1313292"/>
          </a:xfrm>
          <a:prstGeom prst="rect">
            <a:avLst/>
          </a:prstGeom>
        </p:spPr>
      </p:pic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7" y="1247369"/>
            <a:ext cx="857096" cy="368078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7488636" y="2030552"/>
            <a:ext cx="4139542" cy="1469886"/>
            <a:chOff x="7488636" y="2030552"/>
            <a:chExt cx="4139542" cy="1469886"/>
          </a:xfrm>
        </p:grpSpPr>
        <p:pic>
          <p:nvPicPr>
            <p:cNvPr id="17" name="Immagine 16" descr="Ritaglio schermata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10" r="40904"/>
            <a:stretch/>
          </p:blipFill>
          <p:spPr>
            <a:xfrm>
              <a:off x="7488636" y="2940908"/>
              <a:ext cx="2363810" cy="559530"/>
            </a:xfrm>
            <a:prstGeom prst="rect">
              <a:avLst/>
            </a:prstGeom>
          </p:spPr>
        </p:pic>
        <p:pic>
          <p:nvPicPr>
            <p:cNvPr id="19" name="Immagine 18" descr="Ritaglio schermat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636" y="2030552"/>
              <a:ext cx="4139542" cy="810838"/>
            </a:xfrm>
            <a:prstGeom prst="rect">
              <a:avLst/>
            </a:prstGeom>
          </p:spPr>
        </p:pic>
      </p:grpSp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7104186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77" y="1098774"/>
            <a:ext cx="8361846" cy="5502879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33974" y="143800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total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AM</a:t>
            </a: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5" t="14682" r="15889" b="48773"/>
          <a:stretch/>
        </p:blipFill>
        <p:spPr>
          <a:xfrm>
            <a:off x="5169801" y="1498643"/>
            <a:ext cx="1779373" cy="2001795"/>
          </a:xfrm>
          <a:prstGeom prst="rect">
            <a:avLst/>
          </a:prstGeom>
        </p:spPr>
      </p:pic>
      <p:pic>
        <p:nvPicPr>
          <p:cNvPr id="18" name="Immagine 17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7" y="1247369"/>
            <a:ext cx="857096" cy="368078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7488636" y="1607904"/>
            <a:ext cx="4139542" cy="1892534"/>
            <a:chOff x="7488636" y="1607904"/>
            <a:chExt cx="4139542" cy="1892534"/>
          </a:xfrm>
        </p:grpSpPr>
        <p:pic>
          <p:nvPicPr>
            <p:cNvPr id="11" name="Immagine 10" descr="Ritaglio schermata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210" r="40904"/>
            <a:stretch/>
          </p:blipFill>
          <p:spPr>
            <a:xfrm>
              <a:off x="7488636" y="2940908"/>
              <a:ext cx="2363810" cy="559530"/>
            </a:xfrm>
            <a:prstGeom prst="rect">
              <a:avLst/>
            </a:prstGeom>
          </p:spPr>
        </p:pic>
        <p:pic>
          <p:nvPicPr>
            <p:cNvPr id="14" name="Immagine 13" descr="Ritaglio schermata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636" y="1607904"/>
              <a:ext cx="3367355" cy="323130"/>
            </a:xfrm>
            <a:prstGeom prst="rect">
              <a:avLst/>
            </a:prstGeom>
          </p:spPr>
        </p:pic>
        <p:pic>
          <p:nvPicPr>
            <p:cNvPr id="3" name="Immagine 2" descr="Ritaglio schermat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636" y="2030552"/>
              <a:ext cx="4139542" cy="810838"/>
            </a:xfrm>
            <a:prstGeom prst="rect">
              <a:avLst/>
            </a:prstGeom>
          </p:spPr>
        </p:pic>
      </p:grpSp>
      <p:sp>
        <p:nvSpPr>
          <p:cNvPr id="12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000364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77" y="1098774"/>
            <a:ext cx="8361846" cy="5509204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16102" y="143800"/>
            <a:ext cx="315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OAM </a:t>
            </a:r>
          </a:p>
        </p:txBody>
      </p:sp>
      <p:pic>
        <p:nvPicPr>
          <p:cNvPr id="8" name="Immagine 7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5" t="25672" r="15889" b="60793"/>
          <a:stretch/>
        </p:blipFill>
        <p:spPr>
          <a:xfrm>
            <a:off x="5169801" y="2100649"/>
            <a:ext cx="1779373" cy="741405"/>
          </a:xfrm>
          <a:prstGeom prst="rect">
            <a:avLst/>
          </a:prstGeom>
        </p:spPr>
      </p:pic>
      <p:pic>
        <p:nvPicPr>
          <p:cNvPr id="9" name="Immagine 8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8"/>
          <a:stretch/>
        </p:blipFill>
        <p:spPr>
          <a:xfrm>
            <a:off x="7488636" y="2100649"/>
            <a:ext cx="3999932" cy="721702"/>
          </a:xfrm>
          <a:prstGeom prst="rect">
            <a:avLst/>
          </a:prstGeom>
        </p:spPr>
      </p:pic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7" y="1247369"/>
            <a:ext cx="857096" cy="368078"/>
          </a:xfrm>
          <a:prstGeom prst="rect">
            <a:avLst/>
          </a:prstGeom>
        </p:spPr>
      </p:pic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3643590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76" y="1098774"/>
            <a:ext cx="8412447" cy="5490228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208329" y="143800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AM </a:t>
            </a:r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5" t="25672" r="15889" b="60793"/>
          <a:stretch/>
        </p:blipFill>
        <p:spPr>
          <a:xfrm>
            <a:off x="5169801" y="2100649"/>
            <a:ext cx="1779373" cy="741405"/>
          </a:xfrm>
          <a:prstGeom prst="rect">
            <a:avLst/>
          </a:prstGeom>
        </p:spPr>
      </p:pic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7" y="1247369"/>
            <a:ext cx="857096" cy="368078"/>
          </a:xfrm>
          <a:prstGeom prst="rect">
            <a:avLst/>
          </a:prstGeom>
        </p:spPr>
      </p:pic>
      <p:pic>
        <p:nvPicPr>
          <p:cNvPr id="11" name="Immagine 10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18"/>
          <a:stretch/>
        </p:blipFill>
        <p:spPr>
          <a:xfrm>
            <a:off x="7488636" y="2100649"/>
            <a:ext cx="3999932" cy="721702"/>
          </a:xfrm>
          <a:prstGeom prst="rect">
            <a:avLst/>
          </a:prstGeom>
        </p:spPr>
      </p:pic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36" y="1309032"/>
            <a:ext cx="3820923" cy="765419"/>
          </a:xfrm>
          <a:prstGeom prst="rect">
            <a:avLst/>
          </a:prstGeom>
        </p:spPr>
      </p:pic>
      <p:pic>
        <p:nvPicPr>
          <p:cNvPr id="13" name="Immagine 12" descr="Ritaglio schermat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2" t="7897" r="7705" b="80858"/>
          <a:stretch/>
        </p:blipFill>
        <p:spPr>
          <a:xfrm>
            <a:off x="5251418" y="1400084"/>
            <a:ext cx="2250501" cy="580185"/>
          </a:xfrm>
          <a:prstGeom prst="rect">
            <a:avLst/>
          </a:prstGeom>
        </p:spPr>
      </p:pic>
      <p:sp>
        <p:nvSpPr>
          <p:cNvPr id="15" name="Segnaposto numero diapositiva 3"/>
          <p:cNvSpPr txBox="1">
            <a:spLocks/>
          </p:cNvSpPr>
          <p:nvPr/>
        </p:nvSpPr>
        <p:spPr>
          <a:xfrm>
            <a:off x="9893645" y="64302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34335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77" y="1098774"/>
            <a:ext cx="8361846" cy="5483904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32207" y="143800"/>
            <a:ext cx="732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and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total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AM </a:t>
            </a: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7" y="1247369"/>
            <a:ext cx="857096" cy="368078"/>
          </a:xfrm>
          <a:prstGeom prst="rect">
            <a:avLst/>
          </a:prstGeom>
        </p:spPr>
      </p:pic>
      <p:pic>
        <p:nvPicPr>
          <p:cNvPr id="14" name="Immagine 13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5" t="25672" r="26402" b="62001"/>
          <a:stretch/>
        </p:blipFill>
        <p:spPr>
          <a:xfrm>
            <a:off x="5169801" y="2100650"/>
            <a:ext cx="889687" cy="675208"/>
          </a:xfrm>
          <a:prstGeom prst="rect">
            <a:avLst/>
          </a:prstGeom>
        </p:spPr>
      </p:pic>
      <p:pic>
        <p:nvPicPr>
          <p:cNvPr id="15" name="Immagine 14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7" t="14946" r="15889" b="75847"/>
          <a:stretch/>
        </p:blipFill>
        <p:spPr>
          <a:xfrm>
            <a:off x="5951500" y="2271528"/>
            <a:ext cx="994688" cy="504330"/>
          </a:xfrm>
          <a:prstGeom prst="rect">
            <a:avLst/>
          </a:prstGeom>
        </p:spPr>
      </p:pic>
      <p:pic>
        <p:nvPicPr>
          <p:cNvPr id="18" name="Immagine 17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36" y="2377069"/>
            <a:ext cx="3367355" cy="323130"/>
          </a:xfrm>
          <a:prstGeom prst="rect">
            <a:avLst/>
          </a:prstGeom>
        </p:spPr>
      </p:pic>
      <p:pic>
        <p:nvPicPr>
          <p:cNvPr id="13" name="Immagine 12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2" t="7897" r="7705" b="80858"/>
          <a:stretch/>
        </p:blipFill>
        <p:spPr>
          <a:xfrm>
            <a:off x="5251418" y="1400084"/>
            <a:ext cx="2250501" cy="580185"/>
          </a:xfrm>
          <a:prstGeom prst="rect">
            <a:avLst/>
          </a:prstGeom>
        </p:spPr>
      </p:pic>
      <p:pic>
        <p:nvPicPr>
          <p:cNvPr id="16" name="Immagine 15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36" y="1309032"/>
            <a:ext cx="3820923" cy="765419"/>
          </a:xfrm>
          <a:prstGeom prst="rect">
            <a:avLst/>
          </a:prstGeom>
        </p:spPr>
      </p:pic>
      <p:sp>
        <p:nvSpPr>
          <p:cNvPr id="11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1424590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/>
          <a:stretch/>
        </p:blipFill>
        <p:spPr>
          <a:xfrm>
            <a:off x="1896101" y="1098774"/>
            <a:ext cx="8399797" cy="5465516"/>
          </a:xfrm>
          <a:prstGeom prst="rect">
            <a:avLst/>
          </a:prstGeom>
        </p:spPr>
      </p:pic>
      <p:pic>
        <p:nvPicPr>
          <p:cNvPr id="3" name="Immagine 2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2" t="7897" r="7705" b="80858"/>
          <a:stretch/>
        </p:blipFill>
        <p:spPr>
          <a:xfrm>
            <a:off x="5251418" y="1400084"/>
            <a:ext cx="2250501" cy="580185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32207" y="143800"/>
            <a:ext cx="732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and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total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AM </a:t>
            </a: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7" y="1247369"/>
            <a:ext cx="857096" cy="368078"/>
          </a:xfrm>
          <a:prstGeom prst="rect">
            <a:avLst/>
          </a:prstGeom>
        </p:spPr>
      </p:pic>
      <p:pic>
        <p:nvPicPr>
          <p:cNvPr id="14" name="Immagine 13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5" t="25672" r="26402" b="62001"/>
          <a:stretch/>
        </p:blipFill>
        <p:spPr>
          <a:xfrm>
            <a:off x="5169801" y="2100650"/>
            <a:ext cx="889687" cy="675208"/>
          </a:xfrm>
          <a:prstGeom prst="rect">
            <a:avLst/>
          </a:prstGeom>
        </p:spPr>
      </p:pic>
      <p:pic>
        <p:nvPicPr>
          <p:cNvPr id="15" name="Immagine 14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7" t="14946" r="15889" b="75847"/>
          <a:stretch/>
        </p:blipFill>
        <p:spPr>
          <a:xfrm>
            <a:off x="5951500" y="2271528"/>
            <a:ext cx="994688" cy="504330"/>
          </a:xfrm>
          <a:prstGeom prst="rect">
            <a:avLst/>
          </a:prstGeom>
        </p:spPr>
      </p:pic>
      <p:pic>
        <p:nvPicPr>
          <p:cNvPr id="16" name="Immagine 15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36" y="2377069"/>
            <a:ext cx="3367355" cy="323130"/>
          </a:xfrm>
          <a:prstGeom prst="rect">
            <a:avLst/>
          </a:prstGeom>
        </p:spPr>
      </p:pic>
      <p:pic>
        <p:nvPicPr>
          <p:cNvPr id="17" name="Immagine 16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5" t="42443" r="15889" b="48773"/>
          <a:stretch/>
        </p:blipFill>
        <p:spPr>
          <a:xfrm>
            <a:off x="5169801" y="3019320"/>
            <a:ext cx="1779373" cy="481118"/>
          </a:xfrm>
          <a:prstGeom prst="rect">
            <a:avLst/>
          </a:prstGeom>
        </p:spPr>
      </p:pic>
      <p:pic>
        <p:nvPicPr>
          <p:cNvPr id="18" name="Immagine 17" descr="Ritaglio schermat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4" t="38371" r="14918" b="55369"/>
          <a:stretch/>
        </p:blipFill>
        <p:spPr>
          <a:xfrm>
            <a:off x="6280316" y="3088035"/>
            <a:ext cx="665872" cy="343688"/>
          </a:xfrm>
          <a:prstGeom prst="rect">
            <a:avLst/>
          </a:prstGeom>
        </p:spPr>
      </p:pic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36" y="2836413"/>
            <a:ext cx="4476376" cy="884377"/>
          </a:xfrm>
          <a:prstGeom prst="rect">
            <a:avLst/>
          </a:prstGeom>
        </p:spPr>
      </p:pic>
      <p:pic>
        <p:nvPicPr>
          <p:cNvPr id="19" name="Immagine 18" descr="Ritaglio schermat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36" y="1309032"/>
            <a:ext cx="3820923" cy="765419"/>
          </a:xfrm>
          <a:prstGeom prst="rect">
            <a:avLst/>
          </a:prstGeom>
        </p:spPr>
      </p:pic>
      <p:sp>
        <p:nvSpPr>
          <p:cNvPr id="2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867653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/>
          <a:stretch/>
        </p:blipFill>
        <p:spPr>
          <a:xfrm>
            <a:off x="1896101" y="1098774"/>
            <a:ext cx="8399797" cy="5465516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32207" y="143800"/>
            <a:ext cx="7327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and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kinetic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total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AM </a:t>
            </a:r>
          </a:p>
        </p:txBody>
      </p:sp>
      <p:pic>
        <p:nvPicPr>
          <p:cNvPr id="14" name="Immagine 13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5" t="25672" r="26402" b="62001"/>
          <a:stretch/>
        </p:blipFill>
        <p:spPr>
          <a:xfrm>
            <a:off x="5169801" y="2100650"/>
            <a:ext cx="889687" cy="675208"/>
          </a:xfrm>
          <a:prstGeom prst="rect">
            <a:avLst/>
          </a:prstGeom>
        </p:spPr>
      </p:pic>
      <p:pic>
        <p:nvPicPr>
          <p:cNvPr id="15" name="Immagine 14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7" t="14946" r="15889" b="75847"/>
          <a:stretch/>
        </p:blipFill>
        <p:spPr>
          <a:xfrm>
            <a:off x="5951500" y="2271528"/>
            <a:ext cx="994688" cy="504330"/>
          </a:xfrm>
          <a:prstGeom prst="rect">
            <a:avLst/>
          </a:prstGeom>
        </p:spPr>
      </p:pic>
      <p:pic>
        <p:nvPicPr>
          <p:cNvPr id="17" name="Immagine 16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5" t="42443" r="15889" b="48773"/>
          <a:stretch/>
        </p:blipFill>
        <p:spPr>
          <a:xfrm>
            <a:off x="5169801" y="3019320"/>
            <a:ext cx="1779373" cy="481118"/>
          </a:xfrm>
          <a:prstGeom prst="rect">
            <a:avLst/>
          </a:prstGeom>
        </p:spPr>
      </p:pic>
      <p:pic>
        <p:nvPicPr>
          <p:cNvPr id="18" name="Immagine 17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4" t="38371" r="14918" b="55369"/>
          <a:stretch/>
        </p:blipFill>
        <p:spPr>
          <a:xfrm>
            <a:off x="6280316" y="3088035"/>
            <a:ext cx="665872" cy="343688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097" y="2178249"/>
            <a:ext cx="4298357" cy="68791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1" name="Immagine 10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2" t="7897" r="7705" b="80858"/>
          <a:stretch/>
        </p:blipFill>
        <p:spPr>
          <a:xfrm>
            <a:off x="5251418" y="1400084"/>
            <a:ext cx="2250501" cy="580185"/>
          </a:xfrm>
          <a:prstGeom prst="rect">
            <a:avLst/>
          </a:prstGeom>
        </p:spPr>
      </p:pic>
      <p:sp>
        <p:nvSpPr>
          <p:cNvPr id="12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5496270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/>
          <a:stretch/>
        </p:blipFill>
        <p:spPr>
          <a:xfrm>
            <a:off x="371706" y="1133942"/>
            <a:ext cx="8496507" cy="5471253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75725" y="143800"/>
            <a:ext cx="7840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monopole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contribution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magine 7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2" t="7897" r="7705" b="80858"/>
          <a:stretch/>
        </p:blipFill>
        <p:spPr>
          <a:xfrm>
            <a:off x="4613562" y="1301524"/>
            <a:ext cx="2394857" cy="617361"/>
          </a:xfrm>
          <a:prstGeom prst="rect">
            <a:avLst/>
          </a:prstGeom>
        </p:spPr>
      </p:pic>
      <p:pic>
        <p:nvPicPr>
          <p:cNvPr id="21" name="Immagine 20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04" y="1284846"/>
            <a:ext cx="2883658" cy="634039"/>
          </a:xfrm>
          <a:prstGeom prst="rect">
            <a:avLst/>
          </a:prstGeom>
        </p:spPr>
      </p:pic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58" y="3832911"/>
            <a:ext cx="2523962" cy="658425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03" y="6413322"/>
            <a:ext cx="857096" cy="368078"/>
          </a:xfrm>
          <a:prstGeom prst="rect">
            <a:avLst/>
          </a:prstGeom>
        </p:spPr>
      </p:pic>
      <p:sp>
        <p:nvSpPr>
          <p:cNvPr id="12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474166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6" y="1098774"/>
            <a:ext cx="8545275" cy="5496554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75725" y="143800"/>
            <a:ext cx="7840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monopole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contribution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4613562" y="1301524"/>
            <a:ext cx="2394857" cy="1331643"/>
            <a:chOff x="7025787" y="1418268"/>
            <a:chExt cx="2394857" cy="1331643"/>
          </a:xfrm>
        </p:grpSpPr>
        <p:pic>
          <p:nvPicPr>
            <p:cNvPr id="11" name="Immagine 10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2" t="7897" r="7705" b="80858"/>
            <a:stretch/>
          </p:blipFill>
          <p:spPr>
            <a:xfrm>
              <a:off x="7025787" y="1418268"/>
              <a:ext cx="2394857" cy="617361"/>
            </a:xfrm>
            <a:prstGeom prst="rect">
              <a:avLst/>
            </a:prstGeom>
          </p:spPr>
        </p:pic>
        <p:pic>
          <p:nvPicPr>
            <p:cNvPr id="13" name="Immagine 12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2" t="19491" r="7705" b="71388"/>
            <a:stretch/>
          </p:blipFill>
          <p:spPr>
            <a:xfrm>
              <a:off x="7025787" y="2249169"/>
              <a:ext cx="2394857" cy="500742"/>
            </a:xfrm>
            <a:prstGeom prst="rect">
              <a:avLst/>
            </a:prstGeom>
          </p:spPr>
        </p:pic>
      </p:grpSp>
      <p:grpSp>
        <p:nvGrpSpPr>
          <p:cNvPr id="6" name="Gruppo 5"/>
          <p:cNvGrpSpPr/>
          <p:nvPr/>
        </p:nvGrpSpPr>
        <p:grpSpPr>
          <a:xfrm>
            <a:off x="7140504" y="1284846"/>
            <a:ext cx="4358708" cy="1565882"/>
            <a:chOff x="7140504" y="1284846"/>
            <a:chExt cx="4358708" cy="1565882"/>
          </a:xfrm>
        </p:grpSpPr>
        <p:pic>
          <p:nvPicPr>
            <p:cNvPr id="20" name="Immagine 19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0" b="47945"/>
            <a:stretch/>
          </p:blipFill>
          <p:spPr>
            <a:xfrm>
              <a:off x="7140504" y="2009738"/>
              <a:ext cx="4358708" cy="840990"/>
            </a:xfrm>
            <a:prstGeom prst="rect">
              <a:avLst/>
            </a:prstGeom>
          </p:spPr>
        </p:pic>
        <p:pic>
          <p:nvPicPr>
            <p:cNvPr id="3" name="Immagine 2" descr="Ritaglio schermat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504" y="1284846"/>
              <a:ext cx="2883658" cy="634039"/>
            </a:xfrm>
            <a:prstGeom prst="rect">
              <a:avLst/>
            </a:prstGeom>
          </p:spPr>
        </p:pic>
      </p:grpSp>
      <p:pic>
        <p:nvPicPr>
          <p:cNvPr id="23" name="Immagine 22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03" y="6413322"/>
            <a:ext cx="857096" cy="368078"/>
          </a:xfrm>
          <a:prstGeom prst="rect">
            <a:avLst/>
          </a:prstGeom>
        </p:spPr>
      </p:pic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58" y="3832911"/>
            <a:ext cx="2523962" cy="658425"/>
          </a:xfrm>
          <a:prstGeom prst="rect">
            <a:avLst/>
          </a:prstGeom>
        </p:spPr>
      </p:pic>
      <p:sp>
        <p:nvSpPr>
          <p:cNvPr id="15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04238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66991" y="143800"/>
            <a:ext cx="605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improved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EMT</a:t>
            </a:r>
          </a:p>
        </p:txBody>
      </p:sp>
      <p:pic>
        <p:nvPicPr>
          <p:cNvPr id="13" name="Immagine 12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4" b="58356"/>
          <a:stretch/>
        </p:blipFill>
        <p:spPr>
          <a:xfrm>
            <a:off x="4069182" y="1219753"/>
            <a:ext cx="4053636" cy="4189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122818" y="6205069"/>
            <a:ext cx="333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Belinfante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Rosenfeld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(1940)</a:t>
            </a:r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520855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/>
          <a:stretch/>
        </p:blipFill>
        <p:spPr>
          <a:xfrm>
            <a:off x="382006" y="1098774"/>
            <a:ext cx="8463113" cy="5490228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4613562" y="1301524"/>
            <a:ext cx="2394857" cy="2198914"/>
            <a:chOff x="7025787" y="1418268"/>
            <a:chExt cx="2394857" cy="2198914"/>
          </a:xfrm>
        </p:grpSpPr>
        <p:pic>
          <p:nvPicPr>
            <p:cNvPr id="3" name="Immagine 2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2" t="7897" r="7705" b="80858"/>
            <a:stretch/>
          </p:blipFill>
          <p:spPr>
            <a:xfrm>
              <a:off x="7025787" y="1418268"/>
              <a:ext cx="2394857" cy="617361"/>
            </a:xfrm>
            <a:prstGeom prst="rect">
              <a:avLst/>
            </a:prstGeom>
          </p:spPr>
        </p:pic>
        <p:pic>
          <p:nvPicPr>
            <p:cNvPr id="7" name="Immagine 6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2" t="19491" r="7705" b="71388"/>
            <a:stretch/>
          </p:blipFill>
          <p:spPr>
            <a:xfrm>
              <a:off x="7025787" y="2249169"/>
              <a:ext cx="2394857" cy="500742"/>
            </a:xfrm>
            <a:prstGeom prst="rect">
              <a:avLst/>
            </a:prstGeom>
          </p:spPr>
        </p:pic>
        <p:pic>
          <p:nvPicPr>
            <p:cNvPr id="8" name="Immagine 7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2" t="30047" r="7705" b="59586"/>
            <a:stretch/>
          </p:blipFill>
          <p:spPr>
            <a:xfrm>
              <a:off x="7025787" y="3047999"/>
              <a:ext cx="2394857" cy="569183"/>
            </a:xfrm>
            <a:prstGeom prst="rect">
              <a:avLst/>
            </a:prstGeom>
          </p:spPr>
        </p:pic>
      </p:grp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09013" y="143800"/>
            <a:ext cx="817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quadrupole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contribution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7140504" y="1284846"/>
            <a:ext cx="4706520" cy="2371572"/>
            <a:chOff x="7140504" y="1284846"/>
            <a:chExt cx="4706520" cy="2371572"/>
          </a:xfrm>
        </p:grpSpPr>
        <p:pic>
          <p:nvPicPr>
            <p:cNvPr id="20" name="Immagine 19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30"/>
            <a:stretch/>
          </p:blipFill>
          <p:spPr>
            <a:xfrm>
              <a:off x="7140504" y="2850728"/>
              <a:ext cx="4706520" cy="805690"/>
            </a:xfrm>
            <a:prstGeom prst="rect">
              <a:avLst/>
            </a:prstGeom>
          </p:spPr>
        </p:pic>
        <p:pic>
          <p:nvPicPr>
            <p:cNvPr id="21" name="Immagine 20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0" b="47945"/>
            <a:stretch/>
          </p:blipFill>
          <p:spPr>
            <a:xfrm>
              <a:off x="7140504" y="2009738"/>
              <a:ext cx="4358708" cy="840990"/>
            </a:xfrm>
            <a:prstGeom prst="rect">
              <a:avLst/>
            </a:prstGeom>
          </p:spPr>
        </p:pic>
        <p:pic>
          <p:nvPicPr>
            <p:cNvPr id="22" name="Immagine 21" descr="Ritaglio schermat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504" y="1284846"/>
              <a:ext cx="2883658" cy="634039"/>
            </a:xfrm>
            <a:prstGeom prst="rect">
              <a:avLst/>
            </a:prstGeom>
          </p:spPr>
        </p:pic>
      </p:grpSp>
      <p:pic>
        <p:nvPicPr>
          <p:cNvPr id="24" name="Immagine 2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58" y="3832911"/>
            <a:ext cx="2523962" cy="658425"/>
          </a:xfrm>
          <a:prstGeom prst="rect">
            <a:avLst/>
          </a:prstGeom>
        </p:spPr>
      </p:pic>
      <p:pic>
        <p:nvPicPr>
          <p:cNvPr id="15" name="Immagine 14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03" y="6413322"/>
            <a:ext cx="857096" cy="368078"/>
          </a:xfrm>
          <a:prstGeom prst="rect">
            <a:avLst/>
          </a:prstGeom>
        </p:spPr>
      </p:pic>
      <p:sp>
        <p:nvSpPr>
          <p:cNvPr id="16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4347753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/>
          <a:stretch/>
        </p:blipFill>
        <p:spPr>
          <a:xfrm>
            <a:off x="389347" y="1098774"/>
            <a:ext cx="8463113" cy="5490228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09013" y="143800"/>
            <a:ext cx="817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quadrupole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contribution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88" y="2307024"/>
            <a:ext cx="5585944" cy="800169"/>
          </a:xfrm>
          <a:prstGeom prst="rect">
            <a:avLst/>
          </a:prstGeom>
          <a:ln w="15875">
            <a:solidFill>
              <a:srgbClr val="FF0000"/>
            </a:solidFill>
          </a:ln>
        </p:spPr>
      </p:pic>
      <p:sp>
        <p:nvSpPr>
          <p:cNvPr id="6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7842392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68607" y="3080792"/>
            <a:ext cx="9381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>
                <a:latin typeface="Book Antiqua" panose="02040602050305030304" pitchFamily="18" charset="0"/>
              </a:rPr>
              <a:t>Summary</a:t>
            </a:r>
            <a:r>
              <a:rPr lang="it-IT" sz="4400" b="1" dirty="0">
                <a:latin typeface="Book Antiqua" panose="02040602050305030304" pitchFamily="18" charset="0"/>
              </a:rPr>
              <a:t> and </a:t>
            </a:r>
            <a:r>
              <a:rPr lang="it-IT" sz="4400" b="1" dirty="0" err="1">
                <a:latin typeface="Book Antiqua" panose="02040602050305030304" pitchFamily="18" charset="0"/>
              </a:rPr>
              <a:t>conclusions</a:t>
            </a:r>
            <a:endParaRPr lang="it-IT" sz="4400" b="1" dirty="0">
              <a:latin typeface="Book Antiqua" panose="02040602050305030304" pitchFamily="18" charset="0"/>
            </a:endParaRPr>
          </a:p>
        </p:txBody>
      </p:sp>
      <p:sp>
        <p:nvSpPr>
          <p:cNvPr id="3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0812043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70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66470" y="82245"/>
            <a:ext cx="845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</a:rPr>
              <a:t>Summary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8114" y="952204"/>
            <a:ext cx="1156279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I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discussed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densities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of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angular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momentum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in position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space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, in 3D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Breit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 and 2D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Elastic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 and light front).</a:t>
            </a:r>
          </a:p>
          <a:p>
            <a:endParaRPr lang="it-IT" sz="2700" kern="0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Comparison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between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kinetic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and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Belinfante’s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version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of the quark EMT: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at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density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level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,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we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have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8" y="3348446"/>
            <a:ext cx="3817951" cy="50296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78" y="3417032"/>
            <a:ext cx="5212532" cy="36579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536378" y="3345657"/>
            <a:ext cx="5212532" cy="4879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554423" y="4092505"/>
            <a:ext cx="3982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while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when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integrating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3" y="4856820"/>
            <a:ext cx="5036647" cy="63739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684" y="4856820"/>
            <a:ext cx="1955919" cy="63739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3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4833216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70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66470" y="82245"/>
            <a:ext cx="845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</a:rPr>
              <a:t>Summary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8114" y="952204"/>
            <a:ext cx="11562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I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discussed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densities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of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angular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momentum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in position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space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, in 3D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Breit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 and 2D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Elastic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 and light front in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Drell-Yan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976142" y="3093106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Elastic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2" b="-7215"/>
          <a:stretch/>
        </p:blipFill>
        <p:spPr>
          <a:xfrm>
            <a:off x="5310971" y="4082573"/>
            <a:ext cx="1487523" cy="41179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9280858" y="307042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DY frame</a:t>
            </a:r>
          </a:p>
        </p:txBody>
      </p:sp>
      <p:pic>
        <p:nvPicPr>
          <p:cNvPr id="17" name="Immagine 16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36" y="2962624"/>
            <a:ext cx="1348857" cy="342930"/>
          </a:xfrm>
          <a:prstGeom prst="rect">
            <a:avLst/>
          </a:prstGeom>
        </p:spPr>
      </p:pic>
      <p:cxnSp>
        <p:nvCxnSpPr>
          <p:cNvPr id="18" name="Connettore 2 17"/>
          <p:cNvCxnSpPr/>
          <p:nvPr/>
        </p:nvCxnSpPr>
        <p:spPr>
          <a:xfrm>
            <a:off x="7614936" y="3383677"/>
            <a:ext cx="13488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o 23"/>
          <p:cNvGrpSpPr/>
          <p:nvPr/>
        </p:nvGrpSpPr>
        <p:grpSpPr>
          <a:xfrm>
            <a:off x="5397894" y="3631644"/>
            <a:ext cx="1433258" cy="384638"/>
            <a:chOff x="5397894" y="3631644"/>
            <a:chExt cx="1433258" cy="384638"/>
          </a:xfrm>
        </p:grpSpPr>
        <p:pic>
          <p:nvPicPr>
            <p:cNvPr id="25" name="Immagine 24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6" t="13976"/>
            <a:stretch/>
          </p:blipFill>
          <p:spPr>
            <a:xfrm>
              <a:off x="5397894" y="3681257"/>
              <a:ext cx="232430" cy="285412"/>
            </a:xfrm>
            <a:prstGeom prst="rect">
              <a:avLst/>
            </a:prstGeom>
          </p:spPr>
        </p:pic>
        <p:pic>
          <p:nvPicPr>
            <p:cNvPr id="26" name="Immagine 25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1" r="56601" b="-145"/>
            <a:stretch/>
          </p:blipFill>
          <p:spPr>
            <a:xfrm>
              <a:off x="5680345" y="3631644"/>
              <a:ext cx="1150807" cy="384638"/>
            </a:xfrm>
            <a:prstGeom prst="rect">
              <a:avLst/>
            </a:prstGeom>
          </p:spPr>
        </p:pic>
      </p:grpSp>
      <p:sp>
        <p:nvSpPr>
          <p:cNvPr id="14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4151217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70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66470" y="82245"/>
            <a:ext cx="845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</a:rPr>
              <a:t>Summary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8114" y="952204"/>
            <a:ext cx="11562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I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discussed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densities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of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angular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momentum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in position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space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, in 3D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Breit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 and 2D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Elastic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 and light front in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Drell-Yan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976142" y="3093106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Elastic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2" b="-7215"/>
          <a:stretch/>
        </p:blipFill>
        <p:spPr>
          <a:xfrm>
            <a:off x="5310971" y="4082573"/>
            <a:ext cx="1487523" cy="411793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5397894" y="3631644"/>
            <a:ext cx="1433258" cy="384638"/>
            <a:chOff x="5397894" y="3631644"/>
            <a:chExt cx="1433258" cy="384638"/>
          </a:xfrm>
        </p:grpSpPr>
        <p:pic>
          <p:nvPicPr>
            <p:cNvPr id="13" name="Immagine 12" descr="Ritaglio schermata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6" t="13976"/>
            <a:stretch/>
          </p:blipFill>
          <p:spPr>
            <a:xfrm>
              <a:off x="5397894" y="3681257"/>
              <a:ext cx="232430" cy="285412"/>
            </a:xfrm>
            <a:prstGeom prst="rect">
              <a:avLst/>
            </a:prstGeom>
          </p:spPr>
        </p:pic>
        <p:pic>
          <p:nvPicPr>
            <p:cNvPr id="14" name="Immagine 13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1" r="56601" b="-145"/>
            <a:stretch/>
          </p:blipFill>
          <p:spPr>
            <a:xfrm>
              <a:off x="5680345" y="3631644"/>
              <a:ext cx="1150807" cy="384638"/>
            </a:xfrm>
            <a:prstGeom prst="rect">
              <a:avLst/>
            </a:prstGeom>
          </p:spPr>
        </p:pic>
      </p:grpSp>
      <p:sp>
        <p:nvSpPr>
          <p:cNvPr id="15" name="CasellaDiTesto 14"/>
          <p:cNvSpPr txBox="1"/>
          <p:nvPr/>
        </p:nvSpPr>
        <p:spPr>
          <a:xfrm>
            <a:off x="547305" y="2365218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Longitudinal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components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6" name="Immagine 15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r="36988" b="1526"/>
          <a:stretch/>
        </p:blipFill>
        <p:spPr>
          <a:xfrm>
            <a:off x="7932001" y="2965687"/>
            <a:ext cx="714728" cy="77295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9280858" y="307042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DY frame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88491" y="3063820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Breit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3209191" y="3368837"/>
            <a:ext cx="13488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92" y="3616326"/>
            <a:ext cx="808400" cy="336528"/>
          </a:xfrm>
          <a:prstGeom prst="rect">
            <a:avLst/>
          </a:prstGeom>
        </p:spPr>
      </p:pic>
      <p:pic>
        <p:nvPicPr>
          <p:cNvPr id="24" name="Immagine 23" descr="Ritaglio scherma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t="1" r="65626" b="270"/>
          <a:stretch/>
        </p:blipFill>
        <p:spPr>
          <a:xfrm>
            <a:off x="3580207" y="3448329"/>
            <a:ext cx="695958" cy="715017"/>
          </a:xfrm>
          <a:prstGeom prst="rect">
            <a:avLst/>
          </a:prstGeom>
        </p:spPr>
      </p:pic>
      <p:sp>
        <p:nvSpPr>
          <p:cNvPr id="1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5520353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70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66470" y="82245"/>
            <a:ext cx="845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</a:rPr>
              <a:t>Summary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8114" y="952204"/>
            <a:ext cx="11562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I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discussed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densities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of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angular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momentum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in position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space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, in 3D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Breit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 and 2D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Elastic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 and light front in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Drell-Yan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976142" y="3093106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Elastic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2" b="-7215"/>
          <a:stretch/>
        </p:blipFill>
        <p:spPr>
          <a:xfrm>
            <a:off x="5310971" y="4082573"/>
            <a:ext cx="1487523" cy="41179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47305" y="2365218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Longitudinal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components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6" name="Immagine 15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r="36988" b="1526"/>
          <a:stretch/>
        </p:blipFill>
        <p:spPr>
          <a:xfrm>
            <a:off x="7932001" y="2965687"/>
            <a:ext cx="714728" cy="77295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9280858" y="307042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DY frame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88491" y="3063820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Breit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3209191" y="3368837"/>
            <a:ext cx="13488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92" y="3616326"/>
            <a:ext cx="808400" cy="336528"/>
          </a:xfrm>
          <a:prstGeom prst="rect">
            <a:avLst/>
          </a:prstGeom>
        </p:spPr>
      </p:pic>
      <p:pic>
        <p:nvPicPr>
          <p:cNvPr id="24" name="Immagine 23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51" y="4643746"/>
            <a:ext cx="5786825" cy="633734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5397894" y="3631644"/>
            <a:ext cx="1433258" cy="384638"/>
            <a:chOff x="5397894" y="3631644"/>
            <a:chExt cx="1433258" cy="384638"/>
          </a:xfrm>
        </p:grpSpPr>
        <p:pic>
          <p:nvPicPr>
            <p:cNvPr id="27" name="Immagine 26" descr="Ritaglio schermata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6" t="13976"/>
            <a:stretch/>
          </p:blipFill>
          <p:spPr>
            <a:xfrm>
              <a:off x="5397894" y="3681257"/>
              <a:ext cx="232430" cy="285412"/>
            </a:xfrm>
            <a:prstGeom prst="rect">
              <a:avLst/>
            </a:prstGeom>
          </p:spPr>
        </p:pic>
        <p:pic>
          <p:nvPicPr>
            <p:cNvPr id="28" name="Immagine 27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1" r="56601" b="-145"/>
            <a:stretch/>
          </p:blipFill>
          <p:spPr>
            <a:xfrm>
              <a:off x="5680345" y="3631644"/>
              <a:ext cx="1150807" cy="384638"/>
            </a:xfrm>
            <a:prstGeom prst="rect">
              <a:avLst/>
            </a:prstGeom>
          </p:spPr>
        </p:pic>
      </p:grpSp>
      <p:pic>
        <p:nvPicPr>
          <p:cNvPr id="29" name="Immagine 28" descr="Ritaglio schermata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t="1" r="65626" b="270"/>
          <a:stretch/>
        </p:blipFill>
        <p:spPr>
          <a:xfrm>
            <a:off x="3580207" y="3448329"/>
            <a:ext cx="695958" cy="715017"/>
          </a:xfrm>
          <a:prstGeom prst="rect">
            <a:avLst/>
          </a:prstGeom>
        </p:spPr>
      </p:pic>
      <p:sp>
        <p:nvSpPr>
          <p:cNvPr id="22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19069270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70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66470" y="82245"/>
            <a:ext cx="845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</a:rPr>
              <a:t>Summary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8114" y="952204"/>
            <a:ext cx="11562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I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discussed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densities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of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angular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momentum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in position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space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, in 3D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Breit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 and 2D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Elastic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 and light front in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Drell-Yan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976142" y="3093106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Elastic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2" b="-7215"/>
          <a:stretch/>
        </p:blipFill>
        <p:spPr>
          <a:xfrm>
            <a:off x="5310971" y="4082573"/>
            <a:ext cx="1487523" cy="41179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47305" y="2365218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Longitudinal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components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6" name="Immagine 15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r="36988" b="1526"/>
          <a:stretch/>
        </p:blipFill>
        <p:spPr>
          <a:xfrm>
            <a:off x="7932001" y="2965687"/>
            <a:ext cx="714728" cy="77295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9280858" y="307042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DY frame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88491" y="3063820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Breit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3209191" y="3368837"/>
            <a:ext cx="13488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t="1" r="65626" b="270"/>
          <a:stretch/>
        </p:blipFill>
        <p:spPr>
          <a:xfrm>
            <a:off x="3580207" y="3448329"/>
            <a:ext cx="695958" cy="715017"/>
          </a:xfrm>
          <a:prstGeom prst="rect">
            <a:avLst/>
          </a:prstGeom>
        </p:spPr>
      </p:pic>
      <p:pic>
        <p:nvPicPr>
          <p:cNvPr id="23" name="Immagine 22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92" y="3616326"/>
            <a:ext cx="808400" cy="336528"/>
          </a:xfrm>
          <a:prstGeom prst="rect">
            <a:avLst/>
          </a:prstGeom>
        </p:spPr>
      </p:pic>
      <p:pic>
        <p:nvPicPr>
          <p:cNvPr id="26" name="Immagine 25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32" y="5319529"/>
            <a:ext cx="1017815" cy="416088"/>
          </a:xfrm>
          <a:prstGeom prst="rect">
            <a:avLst/>
          </a:prstGeom>
        </p:spPr>
      </p:pic>
      <p:pic>
        <p:nvPicPr>
          <p:cNvPr id="24" name="Immagine 23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51" y="4643746"/>
            <a:ext cx="5786825" cy="633734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5397894" y="3631644"/>
            <a:ext cx="1433258" cy="384638"/>
            <a:chOff x="5397894" y="3631644"/>
            <a:chExt cx="1433258" cy="384638"/>
          </a:xfrm>
        </p:grpSpPr>
        <p:pic>
          <p:nvPicPr>
            <p:cNvPr id="27" name="Immagine 26" descr="Ritaglio schermata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6" t="13976"/>
            <a:stretch/>
          </p:blipFill>
          <p:spPr>
            <a:xfrm>
              <a:off x="5397894" y="3681257"/>
              <a:ext cx="232430" cy="285412"/>
            </a:xfrm>
            <a:prstGeom prst="rect">
              <a:avLst/>
            </a:prstGeom>
          </p:spPr>
        </p:pic>
        <p:pic>
          <p:nvPicPr>
            <p:cNvPr id="29" name="Immagine 28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1" r="56601" b="-145"/>
            <a:stretch/>
          </p:blipFill>
          <p:spPr>
            <a:xfrm>
              <a:off x="5680345" y="3631644"/>
              <a:ext cx="1150807" cy="384638"/>
            </a:xfrm>
            <a:prstGeom prst="rect">
              <a:avLst/>
            </a:prstGeom>
          </p:spPr>
        </p:pic>
      </p:grpSp>
      <p:sp>
        <p:nvSpPr>
          <p:cNvPr id="3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92463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70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66470" y="82245"/>
            <a:ext cx="845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</a:rPr>
              <a:t>Summary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8114" y="952204"/>
            <a:ext cx="11562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I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discussed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densities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of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angular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momentum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in position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space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, in 3D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Breit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 and 2D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Elastic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 and light front in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Drell-Yan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976142" y="3093106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Elastic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2" b="-7215"/>
          <a:stretch/>
        </p:blipFill>
        <p:spPr>
          <a:xfrm>
            <a:off x="5310971" y="4082573"/>
            <a:ext cx="1487523" cy="41179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47305" y="2365218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Longitudinal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components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6" name="Immagine 15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r="36988" b="1526"/>
          <a:stretch/>
        </p:blipFill>
        <p:spPr>
          <a:xfrm>
            <a:off x="7932001" y="2965687"/>
            <a:ext cx="714728" cy="77295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9280858" y="307042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DY frame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88491" y="3063820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Breit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3209191" y="3368837"/>
            <a:ext cx="13488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92" y="3616326"/>
            <a:ext cx="808400" cy="336528"/>
          </a:xfrm>
          <a:prstGeom prst="rect">
            <a:avLst/>
          </a:prstGeom>
        </p:spPr>
      </p:pic>
      <p:pic>
        <p:nvPicPr>
          <p:cNvPr id="26" name="Immagine 25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32" y="5319529"/>
            <a:ext cx="1017815" cy="416088"/>
          </a:xfrm>
          <a:prstGeom prst="rect">
            <a:avLst/>
          </a:prstGeom>
        </p:spPr>
      </p:pic>
      <p:pic>
        <p:nvPicPr>
          <p:cNvPr id="24" name="Immagine 2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51" y="4643746"/>
            <a:ext cx="5786825" cy="633734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5397894" y="3631644"/>
            <a:ext cx="1433258" cy="384638"/>
            <a:chOff x="5397894" y="3631644"/>
            <a:chExt cx="1433258" cy="384638"/>
          </a:xfrm>
        </p:grpSpPr>
        <p:pic>
          <p:nvPicPr>
            <p:cNvPr id="27" name="Immagine 26" descr="Ritaglio schermata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6" t="13976"/>
            <a:stretch/>
          </p:blipFill>
          <p:spPr>
            <a:xfrm>
              <a:off x="5397894" y="3681257"/>
              <a:ext cx="232430" cy="285412"/>
            </a:xfrm>
            <a:prstGeom prst="rect">
              <a:avLst/>
            </a:prstGeom>
          </p:spPr>
        </p:pic>
        <p:pic>
          <p:nvPicPr>
            <p:cNvPr id="30" name="Immagine 29" descr="Ritaglio schermata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1" r="56601" b="-145"/>
            <a:stretch/>
          </p:blipFill>
          <p:spPr>
            <a:xfrm>
              <a:off x="5680345" y="3631644"/>
              <a:ext cx="1150807" cy="384638"/>
            </a:xfrm>
            <a:prstGeom prst="rect">
              <a:avLst/>
            </a:prstGeom>
          </p:spPr>
        </p:pic>
      </p:grpSp>
      <p:pic>
        <p:nvPicPr>
          <p:cNvPr id="34" name="Immagine 33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32" y="5819439"/>
            <a:ext cx="4039255" cy="352074"/>
          </a:xfrm>
          <a:prstGeom prst="rect">
            <a:avLst/>
          </a:prstGeom>
        </p:spPr>
      </p:pic>
      <p:pic>
        <p:nvPicPr>
          <p:cNvPr id="35" name="Immagine 34" descr="Ritaglio schermata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t="1" r="65626" b="270"/>
          <a:stretch/>
        </p:blipFill>
        <p:spPr>
          <a:xfrm>
            <a:off x="3580207" y="3448329"/>
            <a:ext cx="695958" cy="715017"/>
          </a:xfrm>
          <a:prstGeom prst="rect">
            <a:avLst/>
          </a:prstGeom>
        </p:spPr>
      </p:pic>
      <p:sp>
        <p:nvSpPr>
          <p:cNvPr id="28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56543802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magine 37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32" y="5819439"/>
            <a:ext cx="4039255" cy="352074"/>
          </a:xfrm>
          <a:prstGeom prst="rect">
            <a:avLst/>
          </a:prstGeom>
        </p:spPr>
      </p:pic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51" y="4643746"/>
            <a:ext cx="5786825" cy="633734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70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66470" y="82245"/>
            <a:ext cx="845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</a:rPr>
              <a:t>Summary</a:t>
            </a:r>
            <a:endParaRPr lang="it-IT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8114" y="952204"/>
            <a:ext cx="11562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I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discussed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densities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of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angular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momentum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in position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space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, in 3D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Breit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 and 2D (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Elastic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 and light front in the </a:t>
            </a:r>
            <a:r>
              <a:rPr lang="it-IT" sz="2700" kern="0" dirty="0" err="1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Drell-Yan</a:t>
            </a:r>
            <a:r>
              <a:rPr lang="it-IT" sz="2700" kern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frame).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976142" y="3093106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Elastic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2" b="-7215"/>
          <a:stretch/>
        </p:blipFill>
        <p:spPr>
          <a:xfrm>
            <a:off x="5310971" y="4082573"/>
            <a:ext cx="1487523" cy="41179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47305" y="2365218"/>
            <a:ext cx="429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Longitudinal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components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pic>
        <p:nvPicPr>
          <p:cNvPr id="16" name="Immagine 15" descr="Ritaglio schermata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r="36988" b="1526"/>
          <a:stretch/>
        </p:blipFill>
        <p:spPr>
          <a:xfrm>
            <a:off x="7932001" y="2965687"/>
            <a:ext cx="714728" cy="77295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9280858" y="307042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Book Antiqua" panose="02040602050305030304" pitchFamily="18" charset="0"/>
              </a:rPr>
              <a:t>DY frame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88491" y="3063820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Breit</a:t>
            </a:r>
            <a:r>
              <a:rPr lang="it-IT" sz="2800" dirty="0">
                <a:latin typeface="Book Antiqua" panose="02040602050305030304" pitchFamily="18" charset="0"/>
              </a:rPr>
              <a:t> frame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3209191" y="3368837"/>
            <a:ext cx="13488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92" y="3616326"/>
            <a:ext cx="808400" cy="336528"/>
          </a:xfrm>
          <a:prstGeom prst="rect">
            <a:avLst/>
          </a:prstGeom>
        </p:spPr>
      </p:pic>
      <p:pic>
        <p:nvPicPr>
          <p:cNvPr id="26" name="Immagine 25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32" y="5319529"/>
            <a:ext cx="1017815" cy="416088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30938" y="6014140"/>
            <a:ext cx="528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Compare with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Adhikari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Burkardt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(2016),</a:t>
            </a:r>
          </a:p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Polyakov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(2003),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Goeke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it-IT" sz="2000" i="1" dirty="0">
                <a:solidFill>
                  <a:srgbClr val="002060"/>
                </a:solidFill>
                <a:latin typeface="Book Antiqua" panose="02040602050305030304" pitchFamily="18" charset="0"/>
              </a:rPr>
              <a:t>et al. 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(2007)</a:t>
            </a:r>
          </a:p>
        </p:txBody>
      </p:sp>
      <p:sp>
        <p:nvSpPr>
          <p:cNvPr id="32" name="Ovale 31"/>
          <p:cNvSpPr/>
          <p:nvPr/>
        </p:nvSpPr>
        <p:spPr>
          <a:xfrm>
            <a:off x="4276165" y="4610270"/>
            <a:ext cx="1431505" cy="705268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e 32"/>
          <p:cNvSpPr/>
          <p:nvPr/>
        </p:nvSpPr>
        <p:spPr>
          <a:xfrm>
            <a:off x="7716284" y="5735617"/>
            <a:ext cx="1122916" cy="560402"/>
          </a:xfrm>
          <a:prstGeom prst="ellipse">
            <a:avLst/>
          </a:prstGeom>
          <a:solidFill>
            <a:srgbClr val="FF0000">
              <a:alpha val="25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uppo 24"/>
          <p:cNvGrpSpPr/>
          <p:nvPr/>
        </p:nvGrpSpPr>
        <p:grpSpPr>
          <a:xfrm>
            <a:off x="5397894" y="3631644"/>
            <a:ext cx="1433258" cy="384638"/>
            <a:chOff x="5397894" y="3631644"/>
            <a:chExt cx="1433258" cy="384638"/>
          </a:xfrm>
        </p:grpSpPr>
        <p:pic>
          <p:nvPicPr>
            <p:cNvPr id="27" name="Immagine 26" descr="Ritaglio schermata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06" t="13976"/>
            <a:stretch/>
          </p:blipFill>
          <p:spPr>
            <a:xfrm>
              <a:off x="5397894" y="3681257"/>
              <a:ext cx="232430" cy="285412"/>
            </a:xfrm>
            <a:prstGeom prst="rect">
              <a:avLst/>
            </a:prstGeom>
          </p:spPr>
        </p:pic>
        <p:pic>
          <p:nvPicPr>
            <p:cNvPr id="30" name="Immagine 29" descr="Ritaglio schermata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1" r="56601" b="-145"/>
            <a:stretch/>
          </p:blipFill>
          <p:spPr>
            <a:xfrm>
              <a:off x="5680345" y="3631644"/>
              <a:ext cx="1150807" cy="384638"/>
            </a:xfrm>
            <a:prstGeom prst="rect">
              <a:avLst/>
            </a:prstGeom>
          </p:spPr>
        </p:pic>
      </p:grpSp>
      <p:sp>
        <p:nvSpPr>
          <p:cNvPr id="34" name="CasellaDiTesto 33"/>
          <p:cNvSpPr txBox="1"/>
          <p:nvPr/>
        </p:nvSpPr>
        <p:spPr>
          <a:xfrm>
            <a:off x="9094689" y="4017312"/>
            <a:ext cx="2406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Crucial</a:t>
            </a:r>
            <a:r>
              <a:rPr lang="it-IT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at</a:t>
            </a:r>
            <a:r>
              <a:rPr lang="it-IT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 the </a:t>
            </a:r>
          </a:p>
          <a:p>
            <a:r>
              <a:rPr lang="it-IT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density</a:t>
            </a:r>
            <a:r>
              <a:rPr lang="it-IT" sz="28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level</a:t>
            </a:r>
            <a:endParaRPr lang="it-IT" sz="28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7" name="Connettore 2 16"/>
          <p:cNvCxnSpPr>
            <a:stCxn id="34" idx="1"/>
          </p:cNvCxnSpPr>
          <p:nvPr/>
        </p:nvCxnSpPr>
        <p:spPr>
          <a:xfrm flipH="1">
            <a:off x="5757691" y="4494366"/>
            <a:ext cx="3336998" cy="3062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34" idx="2"/>
          </p:cNvCxnSpPr>
          <p:nvPr/>
        </p:nvCxnSpPr>
        <p:spPr>
          <a:xfrm flipH="1">
            <a:off x="8986982" y="4971419"/>
            <a:ext cx="1310921" cy="7618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magine 38" descr="Ritaglio schermata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t="1" r="65626" b="270"/>
          <a:stretch/>
        </p:blipFill>
        <p:spPr>
          <a:xfrm>
            <a:off x="3580207" y="3448329"/>
            <a:ext cx="695958" cy="715017"/>
          </a:xfrm>
          <a:prstGeom prst="rect">
            <a:avLst/>
          </a:prstGeom>
        </p:spPr>
      </p:pic>
      <p:sp>
        <p:nvSpPr>
          <p:cNvPr id="31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63728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-18272"/>
            <a:ext cx="12192000" cy="954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30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66991" y="143800"/>
            <a:ext cx="6058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Belinfante’s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Book Antiqua" panose="02040602050305030304" pitchFamily="18" charset="0"/>
                <a:cs typeface="Arial" panose="020B0604020202020204" pitchFamily="34" charset="0"/>
              </a:rPr>
              <a:t>improved</a:t>
            </a:r>
            <a:r>
              <a:rPr lang="it-IT" sz="3600" b="1" dirty="0">
                <a:latin typeface="Book Antiqua" panose="02040602050305030304" pitchFamily="18" charset="0"/>
                <a:cs typeface="Arial" panose="020B0604020202020204" pitchFamily="34" charset="0"/>
              </a:rPr>
              <a:t> EMT</a:t>
            </a:r>
          </a:p>
        </p:txBody>
      </p:sp>
      <p:pic>
        <p:nvPicPr>
          <p:cNvPr id="8" name="Immagine 7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5"/>
          <a:stretch/>
        </p:blipFill>
        <p:spPr>
          <a:xfrm>
            <a:off x="2771370" y="2673282"/>
            <a:ext cx="6538527" cy="566594"/>
          </a:xfrm>
          <a:prstGeom prst="rect">
            <a:avLst/>
          </a:prstGeom>
        </p:spPr>
      </p:pic>
      <p:pic>
        <p:nvPicPr>
          <p:cNvPr id="9" name="Immagine 8" descr="Ritaglio schermat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4" b="58356"/>
          <a:stretch/>
        </p:blipFill>
        <p:spPr>
          <a:xfrm>
            <a:off x="4069182" y="1219753"/>
            <a:ext cx="4053636" cy="41890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95550" y="1921713"/>
            <a:ext cx="871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>
                <a:latin typeface="Book Antiqua" panose="02040602050305030304" pitchFamily="18" charset="0"/>
              </a:rPr>
              <a:t>Belinfante’s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Generalized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Angular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Momentum</a:t>
            </a:r>
            <a:r>
              <a:rPr lang="it-IT" sz="2800" dirty="0">
                <a:latin typeface="Book Antiqua" panose="02040602050305030304" pitchFamily="18" charset="0"/>
              </a:rPr>
              <a:t> </a:t>
            </a:r>
            <a:r>
              <a:rPr lang="it-IT" sz="2800" dirty="0" err="1">
                <a:latin typeface="Book Antiqua" panose="02040602050305030304" pitchFamily="18" charset="0"/>
              </a:rPr>
              <a:t>density</a:t>
            </a:r>
            <a:endParaRPr lang="it-IT" sz="2800" dirty="0">
              <a:latin typeface="Book Antiqua" panose="0204060205030503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34911" y="3230723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latin typeface="Book Antiqua" panose="02040602050305030304" pitchFamily="18" charset="0"/>
              </a:rPr>
              <a:t>with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05" y="3763096"/>
            <a:ext cx="7407282" cy="662997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8122818" y="6205069"/>
            <a:ext cx="333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Belinfante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it-IT" sz="20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Rosenfeld</a:t>
            </a:r>
            <a:r>
              <a:rPr lang="it-I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 (1940)</a:t>
            </a:r>
          </a:p>
        </p:txBody>
      </p:sp>
      <p:sp>
        <p:nvSpPr>
          <p:cNvPr id="10" name="Segnaposto numero diapositiva 3"/>
          <p:cNvSpPr txBox="1">
            <a:spLocks/>
          </p:cNvSpPr>
          <p:nvPr/>
        </p:nvSpPr>
        <p:spPr>
          <a:xfrm>
            <a:off x="9893645" y="642145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508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1318</Words>
  <Application>Microsoft Office PowerPoint</Application>
  <PresentationFormat>Widescreen</PresentationFormat>
  <Paragraphs>403</Paragraphs>
  <Slides>89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89</vt:i4>
      </vt:variant>
    </vt:vector>
  </HeadingPairs>
  <TitlesOfParts>
    <vt:vector size="95" baseType="lpstr">
      <vt:lpstr>Arial</vt:lpstr>
      <vt:lpstr>Book Antiqua</vt:lpstr>
      <vt:lpstr>Calibri</vt:lpstr>
      <vt:lpstr>Calibri Light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Mantovani</dc:creator>
  <cp:lastModifiedBy>Luca Mantovani</cp:lastModifiedBy>
  <cp:revision>419</cp:revision>
  <dcterms:created xsi:type="dcterms:W3CDTF">2017-03-27T09:22:39Z</dcterms:created>
  <dcterms:modified xsi:type="dcterms:W3CDTF">2017-04-03T20:39:56Z</dcterms:modified>
</cp:coreProperties>
</file>