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375" r:id="rId2"/>
    <p:sldId id="1409" r:id="rId3"/>
    <p:sldId id="1494" r:id="rId4"/>
    <p:sldId id="1411" r:id="rId5"/>
    <p:sldId id="1412" r:id="rId6"/>
    <p:sldId id="1413" r:id="rId7"/>
    <p:sldId id="1414" r:id="rId8"/>
    <p:sldId id="1415" r:id="rId9"/>
    <p:sldId id="1416" r:id="rId10"/>
    <p:sldId id="1417" r:id="rId11"/>
    <p:sldId id="1418" r:id="rId12"/>
    <p:sldId id="1419" r:id="rId13"/>
    <p:sldId id="1420" r:id="rId14"/>
    <p:sldId id="1421" r:id="rId15"/>
    <p:sldId id="1422" r:id="rId16"/>
    <p:sldId id="1423" r:id="rId17"/>
    <p:sldId id="1424" r:id="rId18"/>
    <p:sldId id="1425" r:id="rId19"/>
    <p:sldId id="1426" r:id="rId20"/>
    <p:sldId id="1427" r:id="rId21"/>
    <p:sldId id="1487" r:id="rId22"/>
    <p:sldId id="1429" r:id="rId23"/>
    <p:sldId id="1430" r:id="rId24"/>
    <p:sldId id="1431" r:id="rId25"/>
    <p:sldId id="1432" r:id="rId26"/>
    <p:sldId id="1433" r:id="rId27"/>
    <p:sldId id="1434" r:id="rId28"/>
    <p:sldId id="1435" r:id="rId29"/>
    <p:sldId id="1436" r:id="rId30"/>
    <p:sldId id="1437" r:id="rId31"/>
    <p:sldId id="1438" r:id="rId32"/>
    <p:sldId id="1439" r:id="rId33"/>
    <p:sldId id="1440" r:id="rId34"/>
    <p:sldId id="1441" r:id="rId35"/>
    <p:sldId id="1442" r:id="rId36"/>
    <p:sldId id="1443" r:id="rId37"/>
    <p:sldId id="1444" r:id="rId38"/>
    <p:sldId id="1488" r:id="rId39"/>
    <p:sldId id="1445" r:id="rId40"/>
    <p:sldId id="1446" r:id="rId41"/>
    <p:sldId id="1447" r:id="rId42"/>
    <p:sldId id="1448" r:id="rId43"/>
    <p:sldId id="1449" r:id="rId44"/>
    <p:sldId id="1450" r:id="rId45"/>
    <p:sldId id="1451" r:id="rId46"/>
    <p:sldId id="1452" r:id="rId47"/>
    <p:sldId id="1453" r:id="rId48"/>
    <p:sldId id="1455" r:id="rId49"/>
    <p:sldId id="1464" r:id="rId50"/>
    <p:sldId id="1465" r:id="rId51"/>
    <p:sldId id="1491" r:id="rId52"/>
    <p:sldId id="1466" r:id="rId53"/>
    <p:sldId id="1467" r:id="rId54"/>
    <p:sldId id="1493" r:id="rId55"/>
    <p:sldId id="1468" r:id="rId56"/>
    <p:sldId id="1469" r:id="rId57"/>
    <p:sldId id="1470" r:id="rId58"/>
    <p:sldId id="1471" r:id="rId59"/>
    <p:sldId id="1472" r:id="rId60"/>
    <p:sldId id="1480" r:id="rId61"/>
    <p:sldId id="1482" r:id="rId62"/>
    <p:sldId id="1483" r:id="rId63"/>
    <p:sldId id="1484" r:id="rId64"/>
    <p:sldId id="1485" r:id="rId65"/>
    <p:sldId id="1486" r:id="rId66"/>
    <p:sldId id="1473" r:id="rId67"/>
    <p:sldId id="1474" r:id="rId68"/>
    <p:sldId id="1407" r:id="rId69"/>
    <p:sldId id="1475" r:id="rId70"/>
    <p:sldId id="1476" r:id="rId71"/>
    <p:sldId id="1408" r:id="rId72"/>
    <p:sldId id="1477" r:id="rId73"/>
    <p:sldId id="1492" r:id="rId74"/>
    <p:sldId id="1478" r:id="rId75"/>
    <p:sldId id="1479" r:id="rId76"/>
  </p:sldIdLst>
  <p:sldSz cx="9144000" cy="6858000" type="screen4x3"/>
  <p:notesSz cx="7315200" cy="96012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6600CC"/>
    <a:srgbClr val="008000"/>
    <a:srgbClr val="BF0703"/>
    <a:srgbClr val="FF0000"/>
    <a:srgbClr val="000099"/>
    <a:srgbClr val="6600FF"/>
    <a:srgbClr val="0000FF"/>
    <a:srgbClr val="FF66FF"/>
    <a:srgbClr val="1C0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697" autoAdjust="0"/>
  </p:normalViewPr>
  <p:slideViewPr>
    <p:cSldViewPr>
      <p:cViewPr varScale="1">
        <p:scale>
          <a:sx n="108" d="100"/>
          <a:sy n="108" d="100"/>
        </p:scale>
        <p:origin x="7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9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6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9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4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7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6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calculation is done using </a:t>
            </a:r>
            <a:r>
              <a:rPr lang="en-AU" dirty="0" err="1" smtClean="0"/>
              <a:t>Nf</a:t>
            </a:r>
            <a:r>
              <a:rPr lang="en-AU" dirty="0" smtClean="0"/>
              <a:t> = 2 + 1 </a:t>
            </a:r>
            <a:r>
              <a:rPr lang="en-AU" dirty="0" err="1" smtClean="0"/>
              <a:t>flavors</a:t>
            </a:r>
            <a:r>
              <a:rPr lang="en-AU" dirty="0" smtClean="0"/>
              <a:t> of dynamical (clover) fermions on lattices of different volumes and pion masses down to 222 MeV. Significant SU(3) </a:t>
            </a:r>
            <a:r>
              <a:rPr lang="en-AU" dirty="0" err="1" smtClean="0"/>
              <a:t>flavor</a:t>
            </a:r>
            <a:r>
              <a:rPr lang="en-AU" dirty="0" smtClean="0"/>
              <a:t> symmetry violation effects in the shape of the distribution amplitudes are observed.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2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Alpha -&gt; alpha(zeta)</a:t>
            </a:r>
            <a:r>
              <a:rPr lang="en-GB" baseline="0" dirty="0" smtClean="0"/>
              <a:t> seems to be enough to generate M(zeta), which is large for zeta small.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6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2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477000"/>
            <a:ext cx="3657600" cy="381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477000"/>
            <a:ext cx="3657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0" y="6553200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694488?ln=en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C.85.065202" TargetMode="External"/><Relationship Id="rId5" Type="http://schemas.openxmlformats.org/officeDocument/2006/relationships/hyperlink" Target="http://inspirehep.net/record/1088835?ln=en" TargetMode="External"/><Relationship Id="rId4" Type="http://schemas.openxmlformats.org/officeDocument/2006/relationships/hyperlink" Target="http://inspirebeta.net/record/694488?ln=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aps.org/doi/10.1103/PhysRevC.84.042202" TargetMode="External"/><Relationship Id="rId3" Type="http://schemas.openxmlformats.org/officeDocument/2006/relationships/image" Target="../media/image33.gif"/><Relationship Id="rId7" Type="http://schemas.openxmlformats.org/officeDocument/2006/relationships/hyperlink" Target="http://inspirebeta.net/record/921792?ln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hyperlink" Target="http://inspirehep.net/record/1334528?ln=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inspirehep.net/record/1504060?ln=en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504060?ln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l.aps.org/abstract/PRL/v110/i13/e13200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48.jpeg"/><Relationship Id="rId4" Type="http://schemas.openxmlformats.org/officeDocument/2006/relationships/hyperlink" Target="http://prl.aps.org/abstract/PRL/v110/i13/e132001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4882?ln=en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hyperlink" Target="http://dx.doi.org/10.1103/PhysRevD.93.074021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1419649?ln=en" TargetMode="External"/><Relationship Id="rId5" Type="http://schemas.openxmlformats.org/officeDocument/2006/relationships/hyperlink" Target="http://dx.doi.org/10.1016/j.physletb.2014.08.009" TargetMode="External"/><Relationship Id="rId4" Type="http://schemas.openxmlformats.org/officeDocument/2006/relationships/hyperlink" Target="http://inspirehep.net/record/1301857?ln=en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262672?ln=en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408521?ln=en" TargetMode="External"/><Relationship Id="rId4" Type="http://schemas.openxmlformats.org/officeDocument/2006/relationships/hyperlink" Target="http://inspirehep.net/record/1286164?ln=en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anl.gov/theory/ztfr/CDRobertsNStar09.pdf" TargetMode="External"/><Relationship Id="rId7" Type="http://schemas.openxmlformats.org/officeDocument/2006/relationships/image" Target="../media/image70.jpg"/><Relationship Id="rId2" Type="http://schemas.openxmlformats.org/officeDocument/2006/relationships/hyperlink" Target="http://www.slac.stanford.edu/spires/find/hep/www?rawcmd=FIND+key+64075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1.074004" TargetMode="External"/><Relationship Id="rId5" Type="http://schemas.openxmlformats.org/officeDocument/2006/relationships/hyperlink" Target="http://inspirehep.net/record/1326919?ln=en" TargetMode="External"/><Relationship Id="rId4" Type="http://schemas.openxmlformats.org/officeDocument/2006/relationships/hyperlink" Target="http://www.slac.stanford.edu/spires/find/hep/www?eprint=arXiv:0906.4304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1066800"/>
            <a:ext cx="9138579" cy="51054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721816"/>
            <a:ext cx="909487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Perspective on </a:t>
            </a:r>
          </a:p>
          <a:p>
            <a:pPr algn="ctr"/>
            <a:r>
              <a:rPr lang="en-US" sz="8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the Origin </a:t>
            </a:r>
          </a:p>
          <a:p>
            <a:pPr algn="ctr"/>
            <a:r>
              <a:rPr lang="en-US" sz="8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of Hadron Masses</a:t>
            </a: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1722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0A0A0A"/>
                </a:solidFill>
              </a:rPr>
              <a:t>Craig Roberts</a:t>
            </a:r>
            <a:endParaRPr lang="en-US" sz="2800" kern="0" dirty="0">
              <a:solidFill>
                <a:srgbClr val="0A0A0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7575" cy="5562600"/>
          </a:xfrm>
        </p:spPr>
        <p:txBody>
          <a:bodyPr/>
          <a:lstStyle/>
          <a:p>
            <a:r>
              <a:rPr lang="en-GB" dirty="0" smtClean="0"/>
              <a:t>Knowing that a trace anomaly exists does not deliver a great deal … indicates only that a mass-scale exists</a:t>
            </a:r>
          </a:p>
          <a:p>
            <a:r>
              <a:rPr lang="en-GB" dirty="0" smtClean="0"/>
              <a:t>Can one compute and/or understand the magnitude of that scale?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One can certainly </a:t>
            </a:r>
            <a:r>
              <a:rPr lang="en-GB" i="1" dirty="0" smtClean="0">
                <a:solidFill>
                  <a:srgbClr val="008000"/>
                </a:solidFill>
              </a:rPr>
              <a:t>measure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the magnitude … consider proton: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… In QCD, </a:t>
            </a:r>
            <a:r>
              <a:rPr lang="en-GB" i="1" dirty="0" smtClean="0"/>
              <a:t>Θ</a:t>
            </a:r>
            <a:r>
              <a:rPr lang="en-GB" i="1" baseline="-25000" dirty="0" smtClean="0"/>
              <a:t>0</a:t>
            </a:r>
            <a:r>
              <a:rPr lang="en-GB" baseline="-25000" dirty="0" smtClean="0"/>
              <a:t> </a:t>
            </a:r>
            <a:r>
              <a:rPr lang="en-GB" dirty="0" smtClean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… so, from one perspective, 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p</a:t>
            </a:r>
            <a:r>
              <a:rPr lang="en-GB" dirty="0" smtClean="0"/>
              <a:t> is completely generated by glue.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163762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4419600" cy="415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7620000" cy="1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224" y="547687"/>
            <a:ext cx="38727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73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 smtClean="0"/>
              <a:t>In the chiral limit</a:t>
            </a:r>
          </a:p>
          <a:p>
            <a:pPr marL="0" indent="0">
              <a:buNone/>
            </a:pPr>
            <a:r>
              <a:rPr lang="en-GB" sz="2400" dirty="0" smtClean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C00000"/>
                </a:solidFill>
              </a:rPr>
              <a:t>Does this mean</a:t>
            </a:r>
            <a:r>
              <a:rPr lang="en-GB" sz="2400" dirty="0" smtClean="0"/>
              <a:t> that the scale anomaly vanishes trivially in the pion state, </a:t>
            </a:r>
            <a:r>
              <a:rPr lang="en-GB" sz="2400" i="1" dirty="0" smtClean="0"/>
              <a:t>i.e</a:t>
            </a:r>
            <a:r>
              <a:rPr lang="en-GB" sz="2400" dirty="0" smtClean="0"/>
              <a:t>. </a:t>
            </a:r>
            <a:r>
              <a:rPr lang="en-GB" sz="2400" dirty="0" smtClean="0">
                <a:solidFill>
                  <a:srgbClr val="C00000"/>
                </a:solidFill>
              </a:rPr>
              <a:t>gluons contribute nothing to the pion mass? </a:t>
            </a:r>
          </a:p>
          <a:p>
            <a:r>
              <a:rPr lang="en-AU" sz="2400" dirty="0" smtClean="0"/>
              <a:t>That </a:t>
            </a:r>
            <a:r>
              <a:rPr lang="en-AU" sz="2400" dirty="0"/>
              <a:t>is a difficult way to </a:t>
            </a:r>
            <a:r>
              <a:rPr lang="en-AU" sz="2400" dirty="0" smtClean="0"/>
              <a:t>obtain “zero”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Easier</a:t>
            </a:r>
            <a:r>
              <a:rPr lang="en-AU" sz="2400" dirty="0"/>
              <a:t>, perhaps, to imagine that </a:t>
            </a:r>
            <a:r>
              <a:rPr lang="en-AU" sz="2400" dirty="0" smtClean="0"/>
              <a:t>“zero” owes </a:t>
            </a:r>
            <a:r>
              <a:rPr lang="en-AU" sz="2400" dirty="0"/>
              <a:t>to cancellations between different operator-component </a:t>
            </a:r>
            <a:r>
              <a:rPr lang="en-AU" sz="2400" dirty="0" smtClean="0"/>
              <a:t>contributions to the expectation value of </a:t>
            </a:r>
            <a:r>
              <a:rPr lang="en-GB" sz="2400" i="1" dirty="0" smtClean="0"/>
              <a:t>Θ</a:t>
            </a:r>
            <a:r>
              <a:rPr lang="en-GB" sz="2400" i="1" baseline="-25000" dirty="0" smtClean="0"/>
              <a:t>0</a:t>
            </a:r>
            <a:r>
              <a:rPr lang="en-AU" sz="2400" dirty="0" smtClean="0"/>
              <a:t>.  </a:t>
            </a:r>
          </a:p>
          <a:p>
            <a:r>
              <a:rPr lang="en-AU" sz="2400" dirty="0" smtClean="0"/>
              <a:t>Of </a:t>
            </a:r>
            <a:r>
              <a:rPr lang="en-AU" sz="2400" dirty="0"/>
              <a:t>course, such precise cancellation should not be an accident.  </a:t>
            </a:r>
            <a:endParaRPr lang="en-AU" sz="2400" dirty="0" smtClean="0"/>
          </a:p>
          <a:p>
            <a:pPr marL="800100" lvl="2" indent="0">
              <a:buNone/>
            </a:pPr>
            <a:r>
              <a:rPr lang="en-AU" sz="2400" dirty="0" smtClean="0"/>
              <a:t>It </a:t>
            </a:r>
            <a:r>
              <a:rPr lang="en-AU" sz="2400" dirty="0"/>
              <a:t>could only arise naturally because of some symmetry and/or symmetry-breaking </a:t>
            </a:r>
            <a:r>
              <a:rPr lang="en-AU" sz="2400" dirty="0" smtClean="0"/>
              <a:t>pattern.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89700"/>
            <a:ext cx="2209800" cy="3683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 smtClean="0"/>
              <a:t>In the chiral limit</a:t>
            </a:r>
          </a:p>
          <a:p>
            <a:pPr marL="0" indent="0">
              <a:buNone/>
            </a:pPr>
            <a:r>
              <a:rPr lang="en-GB" sz="2400" dirty="0" smtClean="0"/>
              <a:t>					⇒</a:t>
            </a:r>
          </a:p>
          <a:p>
            <a:r>
              <a:rPr lang="en-AU" sz="2600" i="1" dirty="0" smtClean="0">
                <a:solidFill>
                  <a:srgbClr val="BF0703"/>
                </a:solidFill>
              </a:rPr>
              <a:t> </a:t>
            </a:r>
            <a:r>
              <a:rPr lang="en-AU" sz="3200" i="1" dirty="0" smtClean="0">
                <a:solidFill>
                  <a:srgbClr val="BF0703"/>
                </a:solidFill>
              </a:rPr>
              <a:t>No </a:t>
            </a:r>
            <a:r>
              <a:rPr lang="en-AU" sz="3200" i="1" dirty="0">
                <a:solidFill>
                  <a:srgbClr val="BF0703"/>
                </a:solidFill>
              </a:rPr>
              <a:t>statement of the </a:t>
            </a:r>
            <a:r>
              <a:rPr lang="en-AU" sz="3200" i="1" dirty="0" smtClean="0">
                <a:solidFill>
                  <a:srgbClr val="BF0703"/>
                </a:solidFill>
              </a:rPr>
              <a:t>question </a:t>
            </a:r>
          </a:p>
          <a:p>
            <a:pPr marL="0" indent="0">
              <a:buNone/>
            </a:pPr>
            <a:r>
              <a:rPr lang="en-AU" sz="3200" i="1" dirty="0" smtClean="0">
                <a:solidFill>
                  <a:srgbClr val="BF0703"/>
                </a:solidFill>
              </a:rPr>
              <a:t>		“Whence </a:t>
            </a:r>
            <a:r>
              <a:rPr lang="en-AU" sz="3200" i="1" dirty="0">
                <a:solidFill>
                  <a:srgbClr val="BF0703"/>
                </a:solidFill>
              </a:rPr>
              <a:t>the proton's mass</a:t>
            </a:r>
            <a:r>
              <a:rPr lang="en-AU" sz="3200" i="1" dirty="0" smtClean="0">
                <a:solidFill>
                  <a:srgbClr val="BF0703"/>
                </a:solidFill>
              </a:rPr>
              <a:t>?” </a:t>
            </a:r>
          </a:p>
          <a:p>
            <a:pPr marL="0" indent="0">
              <a:buNone/>
            </a:pPr>
            <a:r>
              <a:rPr lang="en-AU" sz="3200" i="1" dirty="0" smtClean="0">
                <a:solidFill>
                  <a:srgbClr val="BF0703"/>
                </a:solidFill>
              </a:rPr>
              <a:t>	is </a:t>
            </a:r>
            <a:r>
              <a:rPr lang="en-AU" sz="3200" i="1" dirty="0">
                <a:solidFill>
                  <a:srgbClr val="BF0703"/>
                </a:solidFill>
              </a:rPr>
              <a:t>complete without the additional clause </a:t>
            </a:r>
            <a:endParaRPr lang="en-AU" sz="3200" i="1" dirty="0" smtClean="0">
              <a:solidFill>
                <a:srgbClr val="BF0703"/>
              </a:solidFill>
            </a:endParaRPr>
          </a:p>
          <a:p>
            <a:pPr marL="0" indent="0">
              <a:buNone/>
            </a:pPr>
            <a:r>
              <a:rPr lang="en-AU" sz="3200" i="1" dirty="0" smtClean="0">
                <a:solidFill>
                  <a:srgbClr val="BF0703"/>
                </a:solidFill>
              </a:rPr>
              <a:t>	</a:t>
            </a:r>
            <a:r>
              <a:rPr lang="en-AU" sz="3200" i="1" dirty="0">
                <a:solidFill>
                  <a:srgbClr val="BF0703"/>
                </a:solidFill>
              </a:rPr>
              <a:t>	</a:t>
            </a:r>
            <a:r>
              <a:rPr lang="en-AU" sz="3200" i="1" dirty="0" smtClean="0">
                <a:solidFill>
                  <a:srgbClr val="BF0703"/>
                </a:solidFill>
              </a:rPr>
              <a:t>“Whence </a:t>
            </a:r>
            <a:r>
              <a:rPr lang="en-AU" sz="3200" i="1" dirty="0">
                <a:solidFill>
                  <a:srgbClr val="BF0703"/>
                </a:solidFill>
              </a:rPr>
              <a:t>the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absence</a:t>
            </a:r>
            <a:r>
              <a:rPr lang="en-AU" sz="3200" i="1" dirty="0">
                <a:solidFill>
                  <a:srgbClr val="BF0703"/>
                </a:solidFill>
              </a:rPr>
              <a:t> of a pion mass</a:t>
            </a:r>
            <a:r>
              <a:rPr lang="en-AU" sz="3200" i="1" dirty="0" smtClean="0">
                <a:solidFill>
                  <a:srgbClr val="BF0703"/>
                </a:solidFill>
              </a:rPr>
              <a:t>?”</a:t>
            </a:r>
          </a:p>
          <a:p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Natural nuclear-physics mass-scale must emerge simultaneously with </a:t>
            </a:r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apparent </a:t>
            </a:r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preservation of scale invariance in related systems</a:t>
            </a:r>
          </a:p>
          <a:p>
            <a:pPr lvl="1"/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in pion is always zero, irrespective of the size of the natural mass-scale for strong interactions = </a:t>
            </a:r>
            <a:r>
              <a:rPr lang="en-AU" sz="2400" i="1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89700"/>
            <a:ext cx="2286000" cy="3683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34844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760244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8175"/>
            <a:ext cx="8839200" cy="49498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Both statements are </a:t>
            </a:r>
            <a:r>
              <a:rPr lang="en-GB" sz="2400" dirty="0" err="1" smtClean="0"/>
              <a:t>Poincaré</a:t>
            </a:r>
            <a:r>
              <a:rPr lang="en-GB" sz="2400" dirty="0" smtClean="0"/>
              <a:t> invariant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/>
              <a:t>In connection with any </a:t>
            </a:r>
            <a:r>
              <a:rPr lang="en-GB" sz="2400" dirty="0" smtClean="0"/>
              <a:t>bound-state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/>
              <a:t>only two things </a:t>
            </a:r>
            <a:r>
              <a:rPr lang="en-GB" sz="2200" dirty="0" smtClean="0"/>
              <a:t>that any two observers can certainly agree </a:t>
            </a:r>
            <a:r>
              <a:rPr lang="en-GB" sz="2200" dirty="0" smtClean="0"/>
              <a:t>upon: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 smtClean="0"/>
              <a:t>eigenvalues </a:t>
            </a:r>
            <a:r>
              <a:rPr lang="en-GB" sz="2200" dirty="0" smtClean="0"/>
              <a:t>of the two Casimir operators of the </a:t>
            </a:r>
            <a:r>
              <a:rPr lang="en-GB" sz="2200" dirty="0" err="1" smtClean="0"/>
              <a:t>Poincaré</a:t>
            </a:r>
            <a:r>
              <a:rPr lang="en-GB" sz="2200" dirty="0" smtClean="0"/>
              <a:t> group evaluated in that state: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i="1" dirty="0" smtClean="0"/>
              <a:t>M</a:t>
            </a:r>
            <a:r>
              <a:rPr lang="en-GB" sz="2400" i="1" baseline="30000" dirty="0" smtClean="0"/>
              <a:t>2</a:t>
            </a:r>
            <a:r>
              <a:rPr lang="en-GB" sz="2400" dirty="0" smtClean="0"/>
              <a:t> → </a:t>
            </a:r>
            <a:r>
              <a:rPr lang="en-GB" sz="2400" i="1" dirty="0" smtClean="0"/>
              <a:t>m</a:t>
            </a:r>
            <a:r>
              <a:rPr lang="en-GB" sz="2400" i="1" baseline="30000" dirty="0" smtClean="0"/>
              <a:t>2</a:t>
            </a:r>
            <a:r>
              <a:rPr lang="en-GB" sz="2400" dirty="0" smtClean="0"/>
              <a:t>   &amp;   </a:t>
            </a:r>
            <a:r>
              <a:rPr lang="en-GB" sz="2400" i="1" dirty="0" smtClean="0"/>
              <a:t>W</a:t>
            </a:r>
            <a:r>
              <a:rPr lang="en-GB" sz="2400" i="1" baseline="30000" dirty="0" smtClean="0"/>
              <a:t>2</a:t>
            </a:r>
            <a:r>
              <a:rPr lang="en-GB" sz="2400" dirty="0" smtClean="0"/>
              <a:t> →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r>
              <a:rPr lang="en-GB" sz="2400" i="1" dirty="0" smtClean="0"/>
              <a:t>j(j+1)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/>
              <a:t>   …   the mass and total spin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No decomposition of these quantities into separate contributions from constituents can ever be </a:t>
            </a:r>
            <a:r>
              <a:rPr lang="en-GB" sz="2400" dirty="0" err="1" smtClean="0"/>
              <a:t>Poincaré</a:t>
            </a:r>
            <a:r>
              <a:rPr lang="en-GB" sz="2400" dirty="0" smtClean="0"/>
              <a:t>-invariant or scale-invariant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This fact lies at the heart of the so-called “spin-crisis”, which could therefore have been avoided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163762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52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4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8175"/>
            <a:ext cx="8839200" cy="49498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Even using light-front quantisation, both the </a:t>
            </a:r>
            <a:r>
              <a:rPr lang="en-GB" sz="2400" i="1" dirty="0" smtClean="0">
                <a:solidFill>
                  <a:srgbClr val="008000"/>
                </a:solidFill>
              </a:rPr>
              <a:t>natures</a:t>
            </a:r>
            <a:r>
              <a:rPr lang="en-GB" sz="2400" dirty="0" smtClean="0"/>
              <a:t> of and </a:t>
            </a:r>
            <a:r>
              <a:rPr lang="en-GB" sz="2400" i="1" dirty="0" smtClean="0">
                <a:solidFill>
                  <a:srgbClr val="008000"/>
                </a:solidFill>
              </a:rPr>
              <a:t>contributions</a:t>
            </a:r>
            <a:r>
              <a:rPr lang="en-GB" sz="2400" dirty="0" smtClean="0"/>
              <a:t> from constituents changes with resolving scale, </a:t>
            </a:r>
            <a:r>
              <a:rPr lang="en-GB" sz="2400" i="1" dirty="0" smtClean="0"/>
              <a:t>ζ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dirty="0" smtClean="0"/>
              <a:t>	</a:t>
            </a:r>
            <a:r>
              <a:rPr lang="en-GB" sz="2400" dirty="0" smtClean="0"/>
              <a:t>In fact, the </a:t>
            </a:r>
            <a:r>
              <a:rPr lang="en-GB" sz="2400" i="1" dirty="0" smtClean="0"/>
              <a:t>meaning</a:t>
            </a:r>
            <a:r>
              <a:rPr lang="en-GB" sz="2400" dirty="0" smtClean="0"/>
              <a:t> of </a:t>
            </a:r>
            <a:r>
              <a:rPr lang="en-GB" sz="2400" i="1" dirty="0" smtClean="0"/>
              <a:t>constituent</a:t>
            </a:r>
            <a:r>
              <a:rPr lang="en-GB" sz="2400" dirty="0" smtClean="0"/>
              <a:t> changes with </a:t>
            </a:r>
            <a:r>
              <a:rPr lang="en-GB" sz="2400" i="1" dirty="0"/>
              <a:t>ζ</a:t>
            </a:r>
            <a:endParaRPr lang="en-GB" sz="2400" dirty="0" smtClean="0"/>
          </a:p>
          <a:p>
            <a:pPr>
              <a:spcAft>
                <a:spcPts val="600"/>
              </a:spcAft>
            </a:pPr>
            <a:r>
              <a:rPr lang="en-GB" sz="2400" dirty="0" smtClean="0"/>
              <a:t>Can it be sensible to attempt an expression of these trace anomaly statements in a particular frame, </a:t>
            </a:r>
            <a:r>
              <a:rPr lang="en-GB" sz="2400" i="1" dirty="0" smtClean="0"/>
              <a:t>e.g</a:t>
            </a:r>
            <a:r>
              <a:rPr lang="en-GB" sz="2400" dirty="0" smtClean="0"/>
              <a:t>. a hadron’s rest-frame?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600" i="1" dirty="0" smtClean="0">
                <a:solidFill>
                  <a:srgbClr val="BF0703"/>
                </a:solidFill>
              </a:rPr>
              <a:t>Difficulty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600" i="1" dirty="0" smtClean="0">
                <a:solidFill>
                  <a:srgbClr val="BF0703"/>
                </a:solidFill>
              </a:rPr>
              <a:t>	… a massless particle doesn’t have a rest frame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For a unified, simultaneous description, 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/>
              <a:t>	a </a:t>
            </a:r>
            <a:r>
              <a:rPr lang="en-GB" sz="2400" dirty="0" err="1" smtClean="0"/>
              <a:t>Poincaré</a:t>
            </a:r>
            <a:r>
              <a:rPr lang="en-GB" sz="2400" dirty="0" smtClean="0"/>
              <a:t>-invariant analysis would </a:t>
            </a:r>
            <a:r>
              <a:rPr lang="en-GB" sz="2400" dirty="0" smtClean="0"/>
              <a:t>seem to be </a:t>
            </a:r>
            <a:r>
              <a:rPr lang="en-GB" sz="2400" dirty="0" smtClean="0"/>
              <a:t>advantageous</a:t>
            </a:r>
            <a:endParaRPr lang="en-GB" sz="2600" i="1" dirty="0" smtClean="0">
              <a:solidFill>
                <a:srgbClr val="BF070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163762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52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8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7575" cy="4983163"/>
          </a:xfrm>
        </p:spPr>
        <p:txBody>
          <a:bodyPr/>
          <a:lstStyle/>
          <a:p>
            <a:r>
              <a:rPr lang="en-GB" sz="2400" dirty="0" smtClean="0"/>
              <a:t>Classical chromodynamics … 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 smtClean="0"/>
              <a:t>Local gauge invariance; but there is no confinement without a mass-scale</a:t>
            </a:r>
          </a:p>
          <a:p>
            <a:pPr lvl="1"/>
            <a:r>
              <a:rPr lang="en-GB" dirty="0" smtClean="0"/>
              <a:t>Three quarks can still be colour-singlet</a:t>
            </a:r>
          </a:p>
          <a:p>
            <a:pPr lvl="1"/>
            <a:r>
              <a:rPr lang="en-GB" dirty="0" smtClean="0"/>
              <a:t>Colour rotations will keep them colour singlets</a:t>
            </a:r>
          </a:p>
          <a:p>
            <a:pPr lvl="1"/>
            <a:r>
              <a:rPr lang="en-GB" dirty="0" smtClean="0"/>
              <a:t>But they need have no proximity to one </a:t>
            </a:r>
            <a:r>
              <a:rPr lang="en-GB" dirty="0"/>
              <a:t>another </a:t>
            </a:r>
            <a:endParaRPr lang="en-GB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… proximity is meaningless in a scale-invariant theory</a:t>
            </a:r>
          </a:p>
          <a:p>
            <a:r>
              <a:rPr lang="en-GB" sz="2400" dirty="0" smtClean="0"/>
              <a:t>Whence mass … equivalent to whence a mass-scale … equivalent to whence a confinement scale</a:t>
            </a:r>
          </a:p>
          <a:p>
            <a:pPr>
              <a:spcAft>
                <a:spcPts val="0"/>
              </a:spcAft>
            </a:pPr>
            <a:r>
              <a:rPr lang="en-GB" sz="2400" i="1" dirty="0" smtClean="0">
                <a:solidFill>
                  <a:srgbClr val="BF0703"/>
                </a:solidFill>
              </a:rPr>
              <a:t>Understanding the origin and absence of mass in QCD is quite likely inseparable from the task of understanding confinement. 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i="1" dirty="0">
                <a:solidFill>
                  <a:srgbClr val="BF0703"/>
                </a:solidFill>
              </a:rPr>
              <a:t> </a:t>
            </a:r>
            <a:r>
              <a:rPr lang="en-GB" i="1" dirty="0" smtClean="0">
                <a:solidFill>
                  <a:srgbClr val="BF0703"/>
                </a:solidFill>
              </a:rPr>
              <a:t>   </a:t>
            </a:r>
            <a:r>
              <a:rPr lang="en-GB" sz="2400" i="1" dirty="0" smtClean="0">
                <a:solidFill>
                  <a:srgbClr val="BF0703"/>
                </a:solidFill>
              </a:rPr>
              <a:t>Existence </a:t>
            </a:r>
            <a:r>
              <a:rPr lang="en-GB" sz="2400" i="1" dirty="0" smtClean="0">
                <a:solidFill>
                  <a:srgbClr val="BF0703"/>
                </a:solidFill>
              </a:rPr>
              <a:t>alone of a scale anomaly answers neither question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6" y="1600200"/>
            <a:ext cx="6826880" cy="4556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 New Era for </a:t>
            </a:r>
            <a:b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en-GB" sz="3600" i="1" dirty="0" err="1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hadro</a:t>
            </a:r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-particle physics</a:t>
            </a:r>
            <a:endParaRPr lang="en-GB" sz="3600" i="1" dirty="0">
              <a:ln/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Overarching Science Challenges </a:t>
            </a:r>
            <a:b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the coming decade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What is origin of mass in our Universe?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What is the nature of confinement in real (dynamical-quarks) QCD?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How are they connected?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How can any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answers,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conjectures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and/or conclusions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sz="2800" dirty="0" smtClean="0"/>
              <a:t>   be empirically verified?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4724400"/>
            <a:ext cx="309713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Physics is an </a:t>
            </a:r>
          </a:p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Empirical Science</a:t>
            </a:r>
            <a:endParaRPr lang="en-GB" sz="3200" b="1" i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is Confinement?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285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 of Particle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429000" cy="4525963"/>
          </a:xfrm>
        </p:spPr>
        <p:txBody>
          <a:bodyPr/>
          <a:lstStyle/>
          <a:p>
            <a:r>
              <a:rPr lang="en-GB" dirty="0" smtClean="0"/>
              <a:t>Extract from</a:t>
            </a:r>
            <a:r>
              <a:rPr lang="en-GB" baseline="-25000" dirty="0" smtClean="0"/>
              <a:t> </a:t>
            </a:r>
            <a:r>
              <a:rPr lang="en-GB" dirty="0" smtClean="0"/>
              <a:t>spectrum of nucleon states (resonances) with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smtClean="0"/>
              <a:t>mass </a:t>
            </a:r>
            <a:r>
              <a:rPr lang="en-GB" dirty="0" smtClean="0"/>
              <a:t>less-than 2GeV</a:t>
            </a:r>
          </a:p>
          <a:p>
            <a:r>
              <a:rPr lang="en-GB" dirty="0" smtClean="0"/>
              <a:t>Experiment (PDG) compared with theory (AO, J, BG)</a:t>
            </a:r>
          </a:p>
          <a:p>
            <a:r>
              <a:rPr lang="en-GB" dirty="0" smtClean="0"/>
              <a:t>Theory results are outcome of massive computational effort, analysing </a:t>
            </a:r>
            <a:r>
              <a:rPr lang="en-AU" i="1" dirty="0">
                <a:solidFill>
                  <a:srgbClr val="C00000"/>
                </a:solidFill>
              </a:rPr>
              <a:t>22,348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i="1" dirty="0">
                <a:solidFill>
                  <a:srgbClr val="C00000"/>
                </a:solidFill>
              </a:rPr>
              <a:t>independent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i="1" dirty="0">
                <a:solidFill>
                  <a:srgbClr val="C00000"/>
                </a:solidFill>
              </a:rPr>
              <a:t>data points</a:t>
            </a:r>
            <a:r>
              <a:rPr lang="en-AU" dirty="0"/>
              <a:t>, representing </a:t>
            </a:r>
            <a:r>
              <a:rPr lang="en-AU" i="1" dirty="0"/>
              <a:t>complete array of partial </a:t>
            </a:r>
            <a:r>
              <a:rPr lang="en-AU" i="1" dirty="0" smtClean="0"/>
              <a:t>waves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547812"/>
            <a:ext cx="5172075" cy="376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638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Nature’s scale for visible, strongly-interacting matter </a:t>
            </a:r>
          </a:p>
          <a:p>
            <a:r>
              <a:rPr lang="en-GB" i="1" dirty="0" smtClean="0">
                <a:solidFill>
                  <a:srgbClr val="008000"/>
                </a:solidFill>
              </a:rPr>
              <a:t>= 1 GeV = </a:t>
            </a:r>
            <a:r>
              <a:rPr lang="en-GB" i="1" dirty="0">
                <a:solidFill>
                  <a:srgbClr val="008000"/>
                </a:solidFill>
              </a:rPr>
              <a:t>1.783×10</a:t>
            </a:r>
            <a:r>
              <a:rPr lang="en-GB" i="1" baseline="30000" dirty="0">
                <a:solidFill>
                  <a:srgbClr val="008000"/>
                </a:solidFill>
              </a:rPr>
              <a:t>−27</a:t>
            </a:r>
            <a:r>
              <a:rPr lang="en-GB" i="1" dirty="0">
                <a:solidFill>
                  <a:srgbClr val="008000"/>
                </a:solidFill>
              </a:rPr>
              <a:t> </a:t>
            </a:r>
            <a:r>
              <a:rPr lang="en-GB" i="1" dirty="0" smtClean="0">
                <a:solidFill>
                  <a:srgbClr val="008000"/>
                </a:solidFill>
              </a:rPr>
              <a:t>kg </a:t>
            </a:r>
            <a:r>
              <a:rPr lang="en-GB" i="1" dirty="0">
                <a:solidFill>
                  <a:srgbClr val="008000"/>
                </a:solidFill>
              </a:rPr>
              <a:t>≈ 2000 × m</a:t>
            </a:r>
            <a:r>
              <a:rPr lang="en-GB" i="1" baseline="-25000" dirty="0">
                <a:solidFill>
                  <a:srgbClr val="008000"/>
                </a:solidFill>
              </a:rPr>
              <a:t>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7778" cy="1143000"/>
          </a:xfrm>
          <a:prstGeom prst="rect">
            <a:avLst/>
          </a:prstGeom>
        </p:spPr>
      </p:pic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077" y="381000"/>
            <a:ext cx="4667924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38725"/>
            <a:ext cx="77724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38400"/>
            <a:ext cx="4419600" cy="1500187"/>
          </a:xfrm>
        </p:spPr>
        <p:txBody>
          <a:bodyPr/>
          <a:lstStyle/>
          <a:p>
            <a:pPr lvl="0"/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Millennium prize of $1,000,000 for proving that </a:t>
            </a:r>
            <a:r>
              <a:rPr lang="en-US" sz="2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</a:t>
            </a:r>
            <a:r>
              <a:rPr lang="en-US" sz="2400" b="1" i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(3) gauge theory is mathematically well-defined, which will necessarily prove or disprove a confinement conjecture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35738"/>
            <a:ext cx="3657600" cy="246062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543800" y="5105400"/>
            <a:ext cx="1371600" cy="152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82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7778" cy="1143000"/>
          </a:xfrm>
          <a:prstGeom prst="rect">
            <a:avLst/>
          </a:prstGeom>
        </p:spPr>
      </p:pic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077" y="381000"/>
            <a:ext cx="4667924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38725"/>
            <a:ext cx="77724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38400"/>
            <a:ext cx="4419600" cy="1500187"/>
          </a:xfrm>
        </p:spPr>
        <p:txBody>
          <a:bodyPr/>
          <a:lstStyle/>
          <a:p>
            <a:pPr lvl="0"/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Millennium prize of $1,000,000 for proving that </a:t>
            </a:r>
            <a:r>
              <a:rPr lang="en-US" sz="2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</a:t>
            </a:r>
            <a:r>
              <a:rPr lang="en-US" sz="2400" b="1" i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(3) gauge theory is mathematically well-defined, which will necessarily prove or disprove a confinement conjecture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35738"/>
            <a:ext cx="3657600" cy="246062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419601" y="762000"/>
            <a:ext cx="4724400" cy="666951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49"/>
            <a:ext cx="4419600" cy="22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65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657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unit area placed midway between the quarks and perpendicular to the line connecting them intercepts a constant number of field lines, independent of the distance between the quarks.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This leads to a constant force between the quarks – and a large force at that, equal to about 16 metric tons.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BaliFix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3960" y="2133600"/>
            <a:ext cx="5565571" cy="419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838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Folklore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 </a:t>
            </a:r>
            <a:r>
              <a:rPr lang="en-US" sz="2400" dirty="0" smtClean="0"/>
              <a:t>	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Hall-D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Conceptual Design Report(5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color field lines between a quark and an anti-quark form flux tubes.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4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dirty="0" smtClean="0"/>
              <a:t>Problem: </a:t>
            </a:r>
          </a:p>
          <a:p>
            <a:pPr lvl="0">
              <a:buNone/>
              <a:defRPr/>
            </a:pPr>
            <a:r>
              <a:rPr lang="en-US" sz="3600" dirty="0" smtClean="0"/>
              <a:t>	16 </a:t>
            </a:r>
            <a:r>
              <a:rPr lang="en-US" sz="3600" dirty="0" err="1" smtClean="0"/>
              <a:t>tonnes</a:t>
            </a:r>
            <a:r>
              <a:rPr lang="en-US" sz="3600" dirty="0" smtClean="0"/>
              <a:t> of force </a:t>
            </a:r>
          </a:p>
          <a:p>
            <a:pPr lvl="0">
              <a:buNone/>
              <a:defRPr/>
            </a:pPr>
            <a:r>
              <a:rPr lang="en-US" sz="3600" dirty="0" smtClean="0"/>
              <a:t>	makes a lot of </a:t>
            </a:r>
            <a:r>
              <a:rPr lang="en-US" sz="3600" dirty="0" err="1" smtClean="0"/>
              <a:t>pions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Problem: </a:t>
            </a:r>
          </a:p>
          <a:p>
            <a:pPr>
              <a:buNone/>
            </a:pPr>
            <a:r>
              <a:rPr lang="en-US" sz="3600" dirty="0" smtClean="0"/>
              <a:t>	16 </a:t>
            </a:r>
            <a:r>
              <a:rPr lang="en-US" sz="3600" dirty="0" err="1" smtClean="0"/>
              <a:t>tonnes</a:t>
            </a:r>
            <a:r>
              <a:rPr lang="en-US" sz="3600" dirty="0" smtClean="0"/>
              <a:t> of force </a:t>
            </a:r>
          </a:p>
          <a:p>
            <a:pPr>
              <a:buNone/>
            </a:pPr>
            <a:r>
              <a:rPr lang="en-US" sz="3600" dirty="0" smtClean="0"/>
              <a:t>	makes a lot of </a:t>
            </a:r>
            <a:r>
              <a:rPr lang="en-US" sz="3600" dirty="0" err="1" smtClean="0"/>
              <a:t>pions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990600" cy="990600"/>
          </a:xfrm>
          <a:prstGeom prst="rect">
            <a:avLst/>
          </a:prstGeom>
        </p:spPr>
      </p:pic>
      <p:pic>
        <p:nvPicPr>
          <p:cNvPr id="10" name="Picture 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990600" cy="990600"/>
          </a:xfrm>
          <a:prstGeom prst="rect">
            <a:avLst/>
          </a:prstGeom>
        </p:spPr>
      </p:pic>
      <p:pic>
        <p:nvPicPr>
          <p:cNvPr id="11" name="Picture 1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362200"/>
            <a:ext cx="990600" cy="990600"/>
          </a:xfrm>
          <a:prstGeom prst="rect">
            <a:avLst/>
          </a:prstGeom>
        </p:spPr>
      </p:pic>
      <p:pic>
        <p:nvPicPr>
          <p:cNvPr id="12" name="Picture 1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990600" cy="990600"/>
          </a:xfrm>
          <a:prstGeom prst="rect">
            <a:avLst/>
          </a:prstGeom>
        </p:spPr>
      </p:pic>
      <p:pic>
        <p:nvPicPr>
          <p:cNvPr id="13" name="Picture 1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590800"/>
            <a:ext cx="990600" cy="990600"/>
          </a:xfrm>
          <a:prstGeom prst="rect">
            <a:avLst/>
          </a:prstGeom>
        </p:spPr>
      </p:pic>
      <p:pic>
        <p:nvPicPr>
          <p:cNvPr id="14" name="Picture 1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429000"/>
            <a:ext cx="990600" cy="990600"/>
          </a:xfrm>
          <a:prstGeom prst="rect">
            <a:avLst/>
          </a:prstGeom>
        </p:spPr>
      </p:pic>
      <p:pic>
        <p:nvPicPr>
          <p:cNvPr id="15" name="Picture 1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76600"/>
            <a:ext cx="990600" cy="990600"/>
          </a:xfrm>
          <a:prstGeom prst="rect">
            <a:avLst/>
          </a:prstGeom>
        </p:spPr>
      </p:pic>
      <p:pic>
        <p:nvPicPr>
          <p:cNvPr id="16" name="Picture 1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990600" cy="990600"/>
          </a:xfrm>
          <a:prstGeom prst="rect">
            <a:avLst/>
          </a:prstGeom>
        </p:spPr>
      </p:pic>
      <p:pic>
        <p:nvPicPr>
          <p:cNvPr id="17" name="Picture 1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971800"/>
            <a:ext cx="990600" cy="990600"/>
          </a:xfrm>
          <a:prstGeom prst="rect">
            <a:avLst/>
          </a:prstGeom>
        </p:spPr>
      </p:pic>
      <p:pic>
        <p:nvPicPr>
          <p:cNvPr id="18" name="Picture 1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752600"/>
            <a:ext cx="990600" cy="990600"/>
          </a:xfrm>
          <a:prstGeom prst="rect">
            <a:avLst/>
          </a:prstGeom>
        </p:spPr>
      </p:pic>
      <p:pic>
        <p:nvPicPr>
          <p:cNvPr id="19" name="Picture 1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572000"/>
            <a:ext cx="990600" cy="990600"/>
          </a:xfrm>
          <a:prstGeom prst="rect">
            <a:avLst/>
          </a:prstGeom>
        </p:spPr>
      </p:pic>
      <p:pic>
        <p:nvPicPr>
          <p:cNvPr id="20" name="Picture 1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766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9906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276600"/>
            <a:ext cx="990600" cy="990600"/>
          </a:xfrm>
          <a:prstGeom prst="rect">
            <a:avLst/>
          </a:prstGeom>
        </p:spPr>
      </p:pic>
      <p:pic>
        <p:nvPicPr>
          <p:cNvPr id="23" name="Picture 2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14800"/>
            <a:ext cx="990600" cy="990600"/>
          </a:xfrm>
          <a:prstGeom prst="rect">
            <a:avLst/>
          </a:prstGeom>
        </p:spPr>
      </p:pic>
      <p:pic>
        <p:nvPicPr>
          <p:cNvPr id="24" name="Picture 2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962400"/>
            <a:ext cx="990600" cy="990600"/>
          </a:xfrm>
          <a:prstGeom prst="rect">
            <a:avLst/>
          </a:prstGeom>
        </p:spPr>
      </p:pic>
      <p:pic>
        <p:nvPicPr>
          <p:cNvPr id="25" name="Picture 2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038600"/>
            <a:ext cx="990600" cy="990600"/>
          </a:xfrm>
          <a:prstGeom prst="rect">
            <a:avLst/>
          </a:prstGeom>
        </p:spPr>
      </p:pic>
      <p:pic>
        <p:nvPicPr>
          <p:cNvPr id="26" name="Picture 2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19600"/>
            <a:ext cx="990600" cy="990600"/>
          </a:xfrm>
          <a:prstGeom prst="rect">
            <a:avLst/>
          </a:prstGeom>
        </p:spPr>
      </p:pic>
      <p:pic>
        <p:nvPicPr>
          <p:cNvPr id="27" name="Picture 2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057400"/>
            <a:ext cx="990600" cy="990600"/>
          </a:xfrm>
          <a:prstGeom prst="rect">
            <a:avLst/>
          </a:prstGeom>
        </p:spPr>
      </p:pic>
      <p:pic>
        <p:nvPicPr>
          <p:cNvPr id="28" name="Picture 2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953000"/>
            <a:ext cx="990600" cy="990600"/>
          </a:xfrm>
          <a:prstGeom prst="rect">
            <a:avLst/>
          </a:prstGeom>
        </p:spPr>
      </p:pic>
      <p:pic>
        <p:nvPicPr>
          <p:cNvPr id="29" name="Picture 2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30" name="Picture 2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219200"/>
            <a:ext cx="990600" cy="990600"/>
          </a:xfrm>
          <a:prstGeom prst="rect">
            <a:avLst/>
          </a:prstGeom>
        </p:spPr>
      </p:pic>
      <p:pic>
        <p:nvPicPr>
          <p:cNvPr id="31" name="Picture 3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905000"/>
            <a:ext cx="990600" cy="990600"/>
          </a:xfrm>
          <a:prstGeom prst="rect">
            <a:avLst/>
          </a:prstGeom>
        </p:spPr>
      </p:pic>
      <p:pic>
        <p:nvPicPr>
          <p:cNvPr id="32" name="Picture 3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200400"/>
            <a:ext cx="990600" cy="990600"/>
          </a:xfrm>
          <a:prstGeom prst="rect">
            <a:avLst/>
          </a:prstGeom>
        </p:spPr>
      </p:pic>
      <p:pic>
        <p:nvPicPr>
          <p:cNvPr id="33" name="Picture 3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962400"/>
            <a:ext cx="990600" cy="990600"/>
          </a:xfrm>
          <a:prstGeom prst="rect">
            <a:avLst/>
          </a:prstGeom>
        </p:spPr>
      </p:pic>
      <p:pic>
        <p:nvPicPr>
          <p:cNvPr id="34" name="Picture 3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4572000"/>
            <a:ext cx="990600" cy="990600"/>
          </a:xfrm>
          <a:prstGeom prst="rect">
            <a:avLst/>
          </a:prstGeom>
        </p:spPr>
      </p:pic>
      <p:pic>
        <p:nvPicPr>
          <p:cNvPr id="35" name="Picture 3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029200"/>
            <a:ext cx="990600" cy="990600"/>
          </a:xfrm>
          <a:prstGeom prst="rect">
            <a:avLst/>
          </a:prstGeom>
        </p:spPr>
      </p:pic>
      <p:pic>
        <p:nvPicPr>
          <p:cNvPr id="36" name="Picture 3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486400"/>
            <a:ext cx="990600" cy="990600"/>
          </a:xfrm>
          <a:prstGeom prst="rect">
            <a:avLst/>
          </a:prstGeom>
        </p:spPr>
      </p:pic>
      <p:pic>
        <p:nvPicPr>
          <p:cNvPr id="37" name="Picture 3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800600"/>
            <a:ext cx="990600" cy="990600"/>
          </a:xfrm>
          <a:prstGeom prst="rect">
            <a:avLst/>
          </a:prstGeom>
        </p:spPr>
      </p:pic>
      <p:pic>
        <p:nvPicPr>
          <p:cNvPr id="38" name="Picture 3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38400"/>
            <a:ext cx="990600" cy="990600"/>
          </a:xfrm>
          <a:prstGeom prst="rect">
            <a:avLst/>
          </a:prstGeom>
        </p:spPr>
      </p:pic>
      <p:pic>
        <p:nvPicPr>
          <p:cNvPr id="39" name="Picture 3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990600" cy="990600"/>
          </a:xfrm>
          <a:prstGeom prst="rect">
            <a:avLst/>
          </a:prstGeom>
        </p:spPr>
      </p:pic>
      <p:pic>
        <p:nvPicPr>
          <p:cNvPr id="40" name="Picture 3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066800"/>
            <a:ext cx="990600" cy="990600"/>
          </a:xfrm>
          <a:prstGeom prst="rect">
            <a:avLst/>
          </a:prstGeom>
        </p:spPr>
      </p:pic>
      <p:pic>
        <p:nvPicPr>
          <p:cNvPr id="41" name="Picture 4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352800"/>
            <a:ext cx="990600" cy="990600"/>
          </a:xfrm>
          <a:prstGeom prst="rect">
            <a:avLst/>
          </a:prstGeom>
        </p:spPr>
      </p:pic>
      <p:pic>
        <p:nvPicPr>
          <p:cNvPr id="42" name="Picture 4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447800"/>
            <a:ext cx="990600" cy="990600"/>
          </a:xfrm>
          <a:prstGeom prst="rect">
            <a:avLst/>
          </a:prstGeom>
        </p:spPr>
      </p:pic>
      <p:pic>
        <p:nvPicPr>
          <p:cNvPr id="43" name="Picture 4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352800"/>
            <a:ext cx="990600" cy="990600"/>
          </a:xfrm>
          <a:prstGeom prst="rect">
            <a:avLst/>
          </a:prstGeom>
        </p:spPr>
      </p:pic>
      <p:pic>
        <p:nvPicPr>
          <p:cNvPr id="44" name="Picture 4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962400"/>
            <a:ext cx="990600" cy="990600"/>
          </a:xfrm>
          <a:prstGeom prst="rect">
            <a:avLst/>
          </a:prstGeom>
        </p:spPr>
      </p:pic>
      <p:pic>
        <p:nvPicPr>
          <p:cNvPr id="45" name="Picture 4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724400"/>
            <a:ext cx="990600" cy="990600"/>
          </a:xfrm>
          <a:prstGeom prst="rect">
            <a:avLst/>
          </a:prstGeom>
        </p:spPr>
      </p:pic>
      <p:pic>
        <p:nvPicPr>
          <p:cNvPr id="46" name="Picture 4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990600" cy="990600"/>
          </a:xfrm>
          <a:prstGeom prst="rect">
            <a:avLst/>
          </a:prstGeom>
        </p:spPr>
      </p:pic>
      <p:pic>
        <p:nvPicPr>
          <p:cNvPr id="47" name="Picture 4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62000"/>
            <a:ext cx="990600" cy="990600"/>
          </a:xfrm>
          <a:prstGeom prst="rect">
            <a:avLst/>
          </a:prstGeom>
        </p:spPr>
      </p:pic>
      <p:pic>
        <p:nvPicPr>
          <p:cNvPr id="48" name="Picture 4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85800"/>
            <a:ext cx="990600" cy="990600"/>
          </a:xfrm>
          <a:prstGeom prst="rect">
            <a:avLst/>
          </a:prstGeom>
        </p:spPr>
      </p:pic>
      <p:pic>
        <p:nvPicPr>
          <p:cNvPr id="49" name="Picture 4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990600" cy="990600"/>
          </a:xfrm>
          <a:prstGeom prst="rect">
            <a:avLst/>
          </a:prstGeom>
        </p:spPr>
      </p:pic>
      <p:pic>
        <p:nvPicPr>
          <p:cNvPr id="50" name="Picture 4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990600" cy="990600"/>
          </a:xfrm>
          <a:prstGeom prst="rect">
            <a:avLst/>
          </a:prstGeom>
        </p:spPr>
      </p:pic>
      <p:pic>
        <p:nvPicPr>
          <p:cNvPr id="51" name="Picture 5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990600" cy="990600"/>
          </a:xfrm>
          <a:prstGeom prst="rect">
            <a:avLst/>
          </a:prstGeom>
        </p:spPr>
      </p:pic>
      <p:pic>
        <p:nvPicPr>
          <p:cNvPr id="52" name="Picture 5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990600" cy="990600"/>
          </a:xfrm>
          <a:prstGeom prst="rect">
            <a:avLst/>
          </a:prstGeom>
        </p:spPr>
      </p:pic>
      <p:pic>
        <p:nvPicPr>
          <p:cNvPr id="53" name="Picture 5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038600"/>
            <a:ext cx="990600" cy="990600"/>
          </a:xfrm>
          <a:prstGeom prst="rect">
            <a:avLst/>
          </a:prstGeom>
        </p:spPr>
      </p:pic>
      <p:pic>
        <p:nvPicPr>
          <p:cNvPr id="54" name="Picture 5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0"/>
            <a:ext cx="990600" cy="990600"/>
          </a:xfrm>
          <a:prstGeom prst="rect">
            <a:avLst/>
          </a:prstGeom>
        </p:spPr>
      </p:pic>
      <p:pic>
        <p:nvPicPr>
          <p:cNvPr id="55" name="Picture 5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724400"/>
            <a:ext cx="990600" cy="990600"/>
          </a:xfrm>
          <a:prstGeom prst="rect">
            <a:avLst/>
          </a:prstGeom>
        </p:spPr>
      </p:pic>
      <p:pic>
        <p:nvPicPr>
          <p:cNvPr id="56" name="Picture 5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257800"/>
            <a:ext cx="990600" cy="990600"/>
          </a:xfrm>
          <a:prstGeom prst="rect">
            <a:avLst/>
          </a:prstGeom>
        </p:spPr>
      </p:pic>
      <p:pic>
        <p:nvPicPr>
          <p:cNvPr id="57" name="Picture 5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410200"/>
            <a:ext cx="990600" cy="990600"/>
          </a:xfrm>
          <a:prstGeom prst="rect">
            <a:avLst/>
          </a:prstGeom>
        </p:spPr>
      </p:pic>
      <p:pic>
        <p:nvPicPr>
          <p:cNvPr id="58" name="Picture 5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334000"/>
            <a:ext cx="990600" cy="990600"/>
          </a:xfrm>
          <a:prstGeom prst="rect">
            <a:avLst/>
          </a:prstGeom>
        </p:spPr>
      </p:pic>
      <p:pic>
        <p:nvPicPr>
          <p:cNvPr id="59" name="Picture 5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85800"/>
            <a:ext cx="990600" cy="990600"/>
          </a:xfrm>
          <a:prstGeom prst="rect">
            <a:avLst/>
          </a:prstGeom>
        </p:spPr>
      </p:pic>
      <p:pic>
        <p:nvPicPr>
          <p:cNvPr id="60" name="Picture 5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1295400"/>
            <a:ext cx="990600" cy="990600"/>
          </a:xfrm>
          <a:prstGeom prst="rect">
            <a:avLst/>
          </a:prstGeom>
        </p:spPr>
      </p:pic>
      <p:pic>
        <p:nvPicPr>
          <p:cNvPr id="61" name="Picture 6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2209800"/>
            <a:ext cx="990600" cy="990600"/>
          </a:xfrm>
          <a:prstGeom prst="rect">
            <a:avLst/>
          </a:prstGeom>
        </p:spPr>
      </p:pic>
      <p:pic>
        <p:nvPicPr>
          <p:cNvPr id="62" name="Picture 6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2743200"/>
            <a:ext cx="990600" cy="990600"/>
          </a:xfrm>
          <a:prstGeom prst="rect">
            <a:avLst/>
          </a:prstGeom>
        </p:spPr>
      </p:pic>
      <p:pic>
        <p:nvPicPr>
          <p:cNvPr id="63" name="Picture 6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3733800"/>
            <a:ext cx="990600" cy="990600"/>
          </a:xfrm>
          <a:prstGeom prst="rect">
            <a:avLst/>
          </a:prstGeom>
        </p:spPr>
      </p:pic>
      <p:pic>
        <p:nvPicPr>
          <p:cNvPr id="64" name="Picture 6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990600" cy="990600"/>
          </a:xfrm>
          <a:prstGeom prst="rect">
            <a:avLst/>
          </a:prstGeom>
        </p:spPr>
      </p:pic>
      <p:pic>
        <p:nvPicPr>
          <p:cNvPr id="65" name="Picture 6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990600" cy="990600"/>
          </a:xfrm>
          <a:prstGeom prst="rect">
            <a:avLst/>
          </a:prstGeom>
        </p:spPr>
      </p:pic>
      <p:pic>
        <p:nvPicPr>
          <p:cNvPr id="66" name="Picture 6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990600" cy="990600"/>
          </a:xfrm>
          <a:prstGeom prst="rect">
            <a:avLst/>
          </a:prstGeom>
        </p:spPr>
      </p:pic>
      <p:pic>
        <p:nvPicPr>
          <p:cNvPr id="67" name="Picture 6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990600" cy="990600"/>
          </a:xfrm>
          <a:prstGeom prst="rect">
            <a:avLst/>
          </a:prstGeom>
        </p:spPr>
      </p:pic>
      <p:pic>
        <p:nvPicPr>
          <p:cNvPr id="68" name="Picture 6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990600" cy="990600"/>
          </a:xfrm>
          <a:prstGeom prst="rect">
            <a:avLst/>
          </a:prstGeom>
        </p:spPr>
      </p:pic>
      <p:pic>
        <p:nvPicPr>
          <p:cNvPr id="69" name="Picture 6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-228600"/>
            <a:ext cx="990600" cy="990600"/>
          </a:xfrm>
          <a:prstGeom prst="rect">
            <a:avLst/>
          </a:prstGeom>
        </p:spPr>
      </p:pic>
      <p:pic>
        <p:nvPicPr>
          <p:cNvPr id="70" name="Picture 6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90600" cy="990600"/>
          </a:xfrm>
          <a:prstGeom prst="rect">
            <a:avLst/>
          </a:prstGeom>
        </p:spPr>
      </p:pic>
      <p:pic>
        <p:nvPicPr>
          <p:cNvPr id="71" name="Picture 7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505200"/>
            <a:ext cx="990600" cy="990600"/>
          </a:xfrm>
          <a:prstGeom prst="rect">
            <a:avLst/>
          </a:prstGeom>
        </p:spPr>
      </p:pic>
      <p:pic>
        <p:nvPicPr>
          <p:cNvPr id="72" name="Picture 7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267200"/>
            <a:ext cx="990600" cy="990600"/>
          </a:xfrm>
          <a:prstGeom prst="rect">
            <a:avLst/>
          </a:prstGeom>
        </p:spPr>
      </p:pic>
      <p:pic>
        <p:nvPicPr>
          <p:cNvPr id="73" name="Picture 7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953000"/>
            <a:ext cx="990600" cy="990600"/>
          </a:xfrm>
          <a:prstGeom prst="rect">
            <a:avLst/>
          </a:prstGeom>
        </p:spPr>
      </p:pic>
      <p:pic>
        <p:nvPicPr>
          <p:cNvPr id="74" name="Picture 7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953000"/>
            <a:ext cx="990600" cy="990600"/>
          </a:xfrm>
          <a:prstGeom prst="rect">
            <a:avLst/>
          </a:prstGeom>
        </p:spPr>
      </p:pic>
      <p:pic>
        <p:nvPicPr>
          <p:cNvPr id="75" name="Picture 7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990600" cy="990600"/>
          </a:xfrm>
          <a:prstGeom prst="rect">
            <a:avLst/>
          </a:prstGeom>
        </p:spPr>
      </p:pic>
      <p:pic>
        <p:nvPicPr>
          <p:cNvPr id="76" name="Picture 7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990600" cy="990600"/>
          </a:xfrm>
          <a:prstGeom prst="rect">
            <a:avLst/>
          </a:prstGeom>
        </p:spPr>
      </p:pic>
      <p:pic>
        <p:nvPicPr>
          <p:cNvPr id="77" name="Picture 7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90600" cy="990600"/>
          </a:xfrm>
          <a:prstGeom prst="rect">
            <a:avLst/>
          </a:prstGeom>
        </p:spPr>
      </p:pic>
      <p:pic>
        <p:nvPicPr>
          <p:cNvPr id="78" name="Picture 7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4572000"/>
            <a:ext cx="990600" cy="990600"/>
          </a:xfrm>
          <a:prstGeom prst="rect">
            <a:avLst/>
          </a:prstGeom>
        </p:spPr>
      </p:pic>
      <p:pic>
        <p:nvPicPr>
          <p:cNvPr id="79" name="Picture 7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105400"/>
            <a:ext cx="990600" cy="990600"/>
          </a:xfrm>
          <a:prstGeom prst="rect">
            <a:avLst/>
          </a:prstGeom>
        </p:spPr>
      </p:pic>
      <p:pic>
        <p:nvPicPr>
          <p:cNvPr id="80" name="Picture 7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562600"/>
            <a:ext cx="990600" cy="990600"/>
          </a:xfrm>
          <a:prstGeom prst="rect">
            <a:avLst/>
          </a:prstGeom>
        </p:spPr>
      </p:pic>
      <p:pic>
        <p:nvPicPr>
          <p:cNvPr id="81" name="Picture 8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85800"/>
            <a:ext cx="990600" cy="990600"/>
          </a:xfrm>
          <a:prstGeom prst="rect">
            <a:avLst/>
          </a:prstGeom>
        </p:spPr>
      </p:pic>
      <p:pic>
        <p:nvPicPr>
          <p:cNvPr id="82" name="Picture 81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609600"/>
            <a:ext cx="990600" cy="990600"/>
          </a:xfrm>
          <a:prstGeom prst="rect">
            <a:avLst/>
          </a:prstGeom>
        </p:spPr>
      </p:pic>
      <p:pic>
        <p:nvPicPr>
          <p:cNvPr id="83" name="Picture 82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638800"/>
            <a:ext cx="990600" cy="990600"/>
          </a:xfrm>
          <a:prstGeom prst="rect">
            <a:avLst/>
          </a:prstGeom>
        </p:spPr>
      </p:pic>
      <p:pic>
        <p:nvPicPr>
          <p:cNvPr id="84" name="Picture 83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34000"/>
            <a:ext cx="990600" cy="990600"/>
          </a:xfrm>
          <a:prstGeom prst="rect">
            <a:avLst/>
          </a:prstGeom>
        </p:spPr>
      </p:pic>
      <p:pic>
        <p:nvPicPr>
          <p:cNvPr id="85" name="Picture 84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562600"/>
            <a:ext cx="990600" cy="990600"/>
          </a:xfrm>
          <a:prstGeom prst="rect">
            <a:avLst/>
          </a:prstGeom>
        </p:spPr>
      </p:pic>
      <p:pic>
        <p:nvPicPr>
          <p:cNvPr id="86" name="Picture 85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562600"/>
            <a:ext cx="990600" cy="990600"/>
          </a:xfrm>
          <a:prstGeom prst="rect">
            <a:avLst/>
          </a:prstGeom>
        </p:spPr>
      </p:pic>
      <p:pic>
        <p:nvPicPr>
          <p:cNvPr id="87" name="Picture 86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5400"/>
            <a:ext cx="990600" cy="990600"/>
          </a:xfrm>
          <a:prstGeom prst="rect">
            <a:avLst/>
          </a:prstGeom>
        </p:spPr>
      </p:pic>
      <p:pic>
        <p:nvPicPr>
          <p:cNvPr id="88" name="Picture 87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562600"/>
            <a:ext cx="990600" cy="990600"/>
          </a:xfrm>
          <a:prstGeom prst="rect">
            <a:avLst/>
          </a:prstGeom>
        </p:spPr>
      </p:pic>
      <p:pic>
        <p:nvPicPr>
          <p:cNvPr id="89" name="Picture 88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90600" cy="990600"/>
          </a:xfrm>
          <a:prstGeom prst="rect">
            <a:avLst/>
          </a:prstGeom>
        </p:spPr>
      </p:pic>
      <p:pic>
        <p:nvPicPr>
          <p:cNvPr id="90" name="Picture 89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90600" cy="990600"/>
          </a:xfrm>
          <a:prstGeom prst="rect">
            <a:avLst/>
          </a:prstGeom>
        </p:spPr>
      </p:pic>
      <p:pic>
        <p:nvPicPr>
          <p:cNvPr id="91" name="Picture 90" descr="pion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14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4525963"/>
          </a:xfrm>
        </p:spPr>
        <p:txBody>
          <a:bodyPr/>
          <a:lstStyle/>
          <a:p>
            <a:r>
              <a:rPr lang="en-US" sz="2800" dirty="0" smtClean="0"/>
              <a:t>In the presence of light quarks, </a:t>
            </a:r>
            <a:r>
              <a:rPr lang="en-US" sz="2800" i="1" dirty="0" smtClean="0">
                <a:solidFill>
                  <a:srgbClr val="FF0000"/>
                </a:solidFill>
              </a:rPr>
              <a:t>pair creation seems to occur non-localized and instantaneously</a:t>
            </a:r>
          </a:p>
          <a:p>
            <a:r>
              <a:rPr lang="en-US" sz="2800" dirty="0" smtClean="0"/>
              <a:t>No flux tube in a theory with light-quarks.  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Flux-tube is not the correct paradigm for confinement in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hadron</a:t>
            </a:r>
            <a:r>
              <a:rPr lang="en-US" sz="2800" b="1" i="1" dirty="0" smtClean="0">
                <a:solidFill>
                  <a:srgbClr val="C00000"/>
                </a:solidFill>
              </a:rPr>
              <a:t> physics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BaliFix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133600"/>
            <a:ext cx="5562600" cy="409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66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Bali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3"/>
              </a:rPr>
              <a:t>PoS</a:t>
            </a:r>
            <a:r>
              <a:rPr lang="en-US" i="1" dirty="0" smtClean="0">
                <a:hlinkClick r:id="rId3"/>
              </a:rPr>
              <a:t> LAT2005 (2006) 308</a:t>
            </a:r>
            <a:endParaRPr lang="en-US" i="1" dirty="0"/>
          </a:p>
        </p:txBody>
      </p:sp>
      <p:pic>
        <p:nvPicPr>
          <p:cNvPr id="10" name="Picture 9" descr="BaliFix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8429" y="2133600"/>
            <a:ext cx="55655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7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Light quarks &amp; 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4525963"/>
          </a:xfrm>
        </p:spPr>
        <p:txBody>
          <a:bodyPr/>
          <a:lstStyle/>
          <a:p>
            <a:r>
              <a:rPr lang="en-US" sz="2800" dirty="0" smtClean="0"/>
              <a:t>In the presence of light quarks, </a:t>
            </a:r>
            <a:r>
              <a:rPr lang="en-US" sz="2800" i="1" dirty="0" smtClean="0">
                <a:solidFill>
                  <a:srgbClr val="FF0000"/>
                </a:solidFill>
              </a:rPr>
              <a:t>pair creation seems to occur non-localized and instantaneously</a:t>
            </a:r>
          </a:p>
          <a:p>
            <a:r>
              <a:rPr lang="en-US" sz="2800" dirty="0" smtClean="0"/>
              <a:t>No flux tube in a theory with light-quarks.  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Flux-tube is not the correct paradigm for confinement in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hadron</a:t>
            </a:r>
            <a:r>
              <a:rPr lang="en-US" sz="2800" b="1" i="1" dirty="0" smtClean="0">
                <a:solidFill>
                  <a:srgbClr val="C00000"/>
                </a:solidFill>
              </a:rPr>
              <a:t> physics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BaliFix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133600"/>
            <a:ext cx="5562600" cy="409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66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Bali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4"/>
              </a:rPr>
              <a:t>PoS</a:t>
            </a:r>
            <a:r>
              <a:rPr lang="en-US" i="1" dirty="0" smtClean="0">
                <a:hlinkClick r:id="rId4"/>
              </a:rPr>
              <a:t> LAT2005 (2006) 308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 bwMode="auto">
          <a:xfrm rot="18847116">
            <a:off x="5276282" y="2896781"/>
            <a:ext cx="3581400" cy="9304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Nothing here, between the hadrons. No flux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tubes, no condensates.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It’s the “trivial vacuum.”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793" y="1076236"/>
            <a:ext cx="34628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i="1" dirty="0">
                <a:solidFill>
                  <a:srgbClr val="0000FF"/>
                </a:solidFill>
              </a:rPr>
              <a:t>Confinement contains condensates</a:t>
            </a:r>
            <a:r>
              <a:rPr lang="en-AU" sz="1100" dirty="0">
                <a:solidFill>
                  <a:srgbClr val="0000FF"/>
                </a:solidFill>
              </a:rPr>
              <a:t/>
            </a:r>
            <a:br>
              <a:rPr lang="en-AU" sz="1100" dirty="0">
                <a:solidFill>
                  <a:srgbClr val="0000FF"/>
                </a:solidFill>
              </a:rPr>
            </a:br>
            <a:r>
              <a:rPr lang="en-AU" sz="1100" dirty="0" smtClean="0">
                <a:solidFill>
                  <a:srgbClr val="0000FF"/>
                </a:solidFill>
              </a:rPr>
              <a:t>Brodsky</a:t>
            </a:r>
            <a:r>
              <a:rPr lang="en-AU" sz="1100" dirty="0">
                <a:solidFill>
                  <a:srgbClr val="0000FF"/>
                </a:solidFill>
              </a:rPr>
              <a:t>, </a:t>
            </a:r>
            <a:r>
              <a:rPr lang="en-AU" sz="1100" dirty="0" smtClean="0">
                <a:solidFill>
                  <a:srgbClr val="0000FF"/>
                </a:solidFill>
              </a:rPr>
              <a:t>Roberts</a:t>
            </a:r>
            <a:r>
              <a:rPr lang="en-AU" sz="1100" dirty="0">
                <a:solidFill>
                  <a:srgbClr val="0000FF"/>
                </a:solidFill>
              </a:rPr>
              <a:t>, </a:t>
            </a:r>
            <a:r>
              <a:rPr lang="en-AU" sz="1100" dirty="0" err="1" smtClean="0">
                <a:solidFill>
                  <a:srgbClr val="0000FF"/>
                </a:solidFill>
              </a:rPr>
              <a:t>Shrock</a:t>
            </a:r>
            <a:r>
              <a:rPr lang="en-AU" sz="1100" dirty="0" err="1">
                <a:solidFill>
                  <a:srgbClr val="0000FF"/>
                </a:solidFill>
              </a:rPr>
              <a:t>,</a:t>
            </a:r>
            <a:r>
              <a:rPr lang="en-AU" sz="1100" dirty="0" err="1" smtClean="0">
                <a:solidFill>
                  <a:srgbClr val="0000FF"/>
                </a:solidFill>
              </a:rPr>
              <a:t>Tandy</a:t>
            </a:r>
            <a:r>
              <a:rPr lang="en-AU" sz="1100" dirty="0">
                <a:solidFill>
                  <a:srgbClr val="0000FF"/>
                </a:solidFill>
              </a:rPr>
              <a:t/>
            </a:r>
            <a:br>
              <a:rPr lang="en-AU" sz="1100" dirty="0">
                <a:solidFill>
                  <a:srgbClr val="0000FF"/>
                </a:solidFill>
              </a:rPr>
            </a:br>
            <a:r>
              <a:rPr lang="en-AU" sz="1100" dirty="0">
                <a:hlinkClick r:id="rId5"/>
              </a:rPr>
              <a:t>arXiv:1202.2376 [</a:t>
            </a:r>
            <a:r>
              <a:rPr lang="en-AU" sz="1100" dirty="0" err="1">
                <a:hlinkClick r:id="rId5"/>
              </a:rPr>
              <a:t>nucl-th</a:t>
            </a:r>
            <a:r>
              <a:rPr lang="en-AU" sz="1100" dirty="0">
                <a:hlinkClick r:id="rId5"/>
              </a:rPr>
              <a:t>]</a:t>
            </a:r>
            <a:r>
              <a:rPr lang="en-AU" sz="1100" dirty="0"/>
              <a:t>, </a:t>
            </a:r>
            <a:r>
              <a:rPr lang="en-AU" sz="1100" dirty="0">
                <a:hlinkClick r:id="rId6"/>
              </a:rPr>
              <a:t>Phys. Rev. C</a:t>
            </a:r>
            <a:r>
              <a:rPr lang="en-AU" sz="1100" b="1" dirty="0">
                <a:hlinkClick r:id="rId6"/>
              </a:rPr>
              <a:t>85</a:t>
            </a:r>
            <a:r>
              <a:rPr lang="en-AU" sz="1100" dirty="0">
                <a:hlinkClick r:id="rId6"/>
              </a:rPr>
              <a:t> (2012) 065202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17846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077" y="152400"/>
            <a:ext cx="4667924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6477000"/>
            <a:ext cx="3733800" cy="246062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77936" y="533400"/>
            <a:ext cx="4666064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57200"/>
            <a:ext cx="4572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kern="0" dirty="0" smtClean="0">
                <a:solidFill>
                  <a:srgbClr val="C00000"/>
                </a:solidFill>
              </a:rPr>
              <a:t>Existence of mass-gap in pure-gauge theory</a:t>
            </a:r>
            <a:endParaRPr lang="en-US" i="1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Strong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evidence supporting this 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conjecture: </a:t>
            </a:r>
            <a:r>
              <a:rPr lang="en-AU" kern="0" dirty="0" err="1" smtClean="0">
                <a:solidFill>
                  <a:schemeClr val="tx2">
                    <a:lumMod val="75000"/>
                  </a:schemeClr>
                </a:solidFill>
              </a:rPr>
              <a:t>lQCD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 predicts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∼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 1.5 GeV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But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	Δ</a:t>
            </a:r>
            <a:r>
              <a:rPr lang="en-GB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/m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GB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&gt; 100, </a:t>
            </a:r>
          </a:p>
          <a:p>
            <a:pPr lvl="1"/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So, can mass-gap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in pure Yang-Mills 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play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any role in understanding confinement when dynamical chiral symmetry breaking (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DCSB) ensures existence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of an almost-massless strongly-interacting excitation in our Universe?  </a:t>
            </a:r>
            <a:endParaRPr lang="en-AU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u="sng" kern="0" dirty="0" smtClean="0">
                <a:solidFill>
                  <a:schemeClr val="tx2">
                    <a:lumMod val="75000"/>
                  </a:schemeClr>
                </a:solidFill>
              </a:rPr>
              <a:t>Conjecture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: If </a:t>
            </a:r>
            <a:r>
              <a:rPr lang="en-AU" i="1" kern="0" dirty="0" smtClean="0">
                <a:solidFill>
                  <a:srgbClr val="FF0000"/>
                </a:solidFill>
              </a:rPr>
              <a:t>answer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i="1" kern="0" dirty="0">
                <a:solidFill>
                  <a:srgbClr val="FF0000"/>
                </a:solidFill>
              </a:rPr>
              <a:t>is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not </a:t>
            </a:r>
            <a:r>
              <a:rPr lang="en-AU" i="1" kern="0" dirty="0" smtClean="0">
                <a:solidFill>
                  <a:srgbClr val="FF0000"/>
                </a:solidFill>
              </a:rPr>
              <a:t>simply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b="1" i="1" kern="0" dirty="0" smtClean="0">
                <a:solidFill>
                  <a:srgbClr val="BF0703"/>
                </a:solidFill>
              </a:rPr>
              <a:t>no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then it 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is probable that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one cannot claim to provide </a:t>
            </a:r>
            <a:r>
              <a:rPr lang="en-AU" kern="0" dirty="0" smtClean="0">
                <a:solidFill>
                  <a:schemeClr val="tx2">
                    <a:lumMod val="75000"/>
                  </a:schemeClr>
                </a:solidFill>
              </a:rPr>
              <a:t>an understanding 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of confinement without simultaneously explaining its connection with DCSB.  </a:t>
            </a:r>
            <a:endParaRPr lang="en-AU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u="sng" kern="0" dirty="0">
                <a:solidFill>
                  <a:schemeClr val="tx2">
                    <a:lumMod val="75000"/>
                  </a:schemeClr>
                </a:solidFill>
              </a:rPr>
              <a:t>Conjecture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AU" i="1" kern="0" dirty="0" smtClean="0">
                <a:solidFill>
                  <a:srgbClr val="FF0000"/>
                </a:solidFill>
              </a:rPr>
              <a:t>Pion </a:t>
            </a:r>
            <a:r>
              <a:rPr lang="en-AU" i="1" kern="0" dirty="0">
                <a:solidFill>
                  <a:srgbClr val="FF0000"/>
                </a:solidFill>
              </a:rPr>
              <a:t>must play </a:t>
            </a:r>
            <a:r>
              <a:rPr lang="en-AU" i="1" kern="0" dirty="0" smtClean="0">
                <a:solidFill>
                  <a:srgbClr val="FF0000"/>
                </a:solidFill>
              </a:rPr>
              <a:t>critical </a:t>
            </a:r>
            <a:r>
              <a:rPr lang="en-AU" i="1" kern="0" dirty="0">
                <a:solidFill>
                  <a:srgbClr val="FF0000"/>
                </a:solidFill>
              </a:rPr>
              <a:t>role in any explanation of </a:t>
            </a:r>
            <a:r>
              <a:rPr lang="en-AU" i="1" kern="0" dirty="0" smtClean="0">
                <a:solidFill>
                  <a:srgbClr val="FF0000"/>
                </a:solidFill>
              </a:rPr>
              <a:t>real-world confinement. Any </a:t>
            </a:r>
            <a:r>
              <a:rPr lang="en-AU" i="1" kern="0" dirty="0">
                <a:solidFill>
                  <a:srgbClr val="FF0000"/>
                </a:solidFill>
              </a:rPr>
              <a:t>discussion that omits reference to the pion's role is </a:t>
            </a:r>
            <a:r>
              <a:rPr lang="en-AU" i="1" kern="0" dirty="0" smtClean="0">
                <a:solidFill>
                  <a:srgbClr val="FF0000"/>
                </a:solidFill>
              </a:rPr>
              <a:t>possibly irrelevant.</a:t>
            </a:r>
          </a:p>
        </p:txBody>
      </p:sp>
    </p:spTree>
    <p:extLst>
      <p:ext uri="{BB962C8B-B14F-4D97-AF65-F5344CB8AC3E}">
        <p14:creationId xmlns:p14="http://schemas.microsoft.com/office/powerpoint/2010/main" val="41570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Reductive explanation of emergent phenomena?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 smtClean="0"/>
              <a:t>Confinement and DCSB are emergent phenomena</a:t>
            </a:r>
          </a:p>
          <a:p>
            <a:pPr lvl="1"/>
            <a:r>
              <a:rPr lang="en-GB" sz="2200" dirty="0" smtClean="0"/>
              <a:t>Not revealed by any amount of staring at </a:t>
            </a:r>
            <a:r>
              <a:rPr lang="en-GB" sz="2200" dirty="0">
                <a:latin typeface="AR BERKLEY" panose="02000000000000000000" pitchFamily="2" charset="0"/>
              </a:rPr>
              <a:t>L</a:t>
            </a:r>
            <a:r>
              <a:rPr lang="en-GB" sz="2200" baseline="-25000" dirty="0"/>
              <a:t>QCD</a:t>
            </a:r>
            <a:endParaRPr lang="en-GB" sz="2200" dirty="0" smtClean="0"/>
          </a:p>
          <a:p>
            <a:pPr lvl="1">
              <a:spcBef>
                <a:spcPts val="0"/>
              </a:spcBef>
            </a:pPr>
            <a:r>
              <a:rPr lang="en-GB" sz="2200" dirty="0" smtClean="0"/>
              <a:t>Yet, arguably, they determine the character of the QCD’s </a:t>
            </a:r>
            <a:r>
              <a:rPr lang="en-GB" sz="2200" dirty="0" smtClean="0"/>
              <a:t>spectrum, and the </a:t>
            </a:r>
            <a:r>
              <a:rPr lang="en-GB" sz="2200" dirty="0" smtClean="0"/>
              <a:t>structure </a:t>
            </a:r>
            <a:r>
              <a:rPr lang="en-GB" sz="2200" dirty="0" smtClean="0"/>
              <a:t>and interactions of </a:t>
            </a:r>
            <a:r>
              <a:rPr lang="en-GB" sz="2200" dirty="0" smtClean="0"/>
              <a:t>bound </a:t>
            </a:r>
            <a:r>
              <a:rPr lang="en-GB" sz="2200" dirty="0" smtClean="0"/>
              <a:t>states</a:t>
            </a:r>
            <a:endParaRPr lang="en-GB" sz="2200" dirty="0" smtClean="0"/>
          </a:p>
          <a:p>
            <a:r>
              <a:rPr lang="en-GB" dirty="0" smtClean="0"/>
              <a:t>Can one understand confinement and DCSB </a:t>
            </a:r>
            <a:r>
              <a:rPr lang="en-GB" sz="2200" dirty="0" smtClean="0"/>
              <a:t>in </a:t>
            </a:r>
            <a:r>
              <a:rPr lang="en-GB" sz="2200" dirty="0" smtClean="0"/>
              <a:t>terms of properties of the degrees-of-freedom used to formulate QCD?</a:t>
            </a:r>
          </a:p>
          <a:p>
            <a:r>
              <a:rPr lang="en-GB" u="sng" dirty="0" smtClean="0"/>
              <a:t>OR</a:t>
            </a:r>
            <a:r>
              <a:rPr lang="en-GB" dirty="0" smtClean="0"/>
              <a:t> </a:t>
            </a:r>
            <a:r>
              <a:rPr lang="en-GB" dirty="0"/>
              <a:t>… </a:t>
            </a:r>
            <a:r>
              <a:rPr lang="en-GB" dirty="0" smtClean="0"/>
              <a:t>Does </a:t>
            </a:r>
            <a:r>
              <a:rPr lang="en-GB" dirty="0"/>
              <a:t>the complexity of strong interaction phenomena make prediction and explanation impractical</a:t>
            </a:r>
            <a:r>
              <a:rPr lang="en-GB" dirty="0" smtClean="0"/>
              <a:t>?</a:t>
            </a:r>
          </a:p>
          <a:p>
            <a:pPr lvl="1"/>
            <a:r>
              <a:rPr lang="en-GB" i="1" dirty="0" smtClean="0"/>
              <a:t>E.g</a:t>
            </a:r>
            <a:r>
              <a:rPr lang="en-GB" dirty="0" smtClean="0"/>
              <a:t>., is it pointless to attempt to predict the nucleon’s form factor on a domain that is not yet empirically accessible?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3457"/>
            <a:ext cx="54985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err="1"/>
              <a:t>Nonperturbative</a:t>
            </a:r>
            <a:r>
              <a:rPr lang="en-GB" dirty="0"/>
              <a:t> QCD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YES: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Must rely on the vast </a:t>
            </a:r>
            <a:r>
              <a:rPr lang="en-GB" dirty="0"/>
              <a:t>array of effective field theories, developed for different </a:t>
            </a:r>
            <a:r>
              <a:rPr lang="en-GB" dirty="0" smtClean="0"/>
              <a:t>systems, in order, </a:t>
            </a:r>
            <a:r>
              <a:rPr lang="en-GB" i="1" dirty="0" smtClean="0"/>
              <a:t>e.g</a:t>
            </a:r>
            <a:r>
              <a:rPr lang="en-GB" dirty="0" smtClean="0"/>
              <a:t>. to express </a:t>
            </a:r>
            <a:r>
              <a:rPr lang="en-GB" dirty="0" smtClean="0"/>
              <a:t>&amp; understand </a:t>
            </a:r>
            <a:r>
              <a:rPr lang="en-GB" dirty="0" smtClean="0"/>
              <a:t>the consequences of confinement &amp; DCSB, without identifying their source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If NO</a:t>
            </a:r>
            <a:endParaRPr lang="en-GB" dirty="0"/>
          </a:p>
          <a:p>
            <a:pPr marL="514350" indent="-514350">
              <a:buFont typeface="+mj-lt"/>
              <a:buAutoNum type="alphaUcPeriod" startAt="2"/>
            </a:pPr>
            <a:r>
              <a:rPr lang="en-GB" dirty="0" smtClean="0"/>
              <a:t>Must develop </a:t>
            </a:r>
            <a:r>
              <a:rPr lang="en-GB" dirty="0" err="1" smtClean="0"/>
              <a:t>nonperturbative</a:t>
            </a:r>
            <a:r>
              <a:rPr lang="en-GB" dirty="0" smtClean="0"/>
              <a:t> </a:t>
            </a:r>
            <a:r>
              <a:rPr lang="en-GB" dirty="0" err="1" smtClean="0"/>
              <a:t>calculational</a:t>
            </a:r>
            <a:r>
              <a:rPr lang="en-GB" dirty="0" smtClean="0"/>
              <a:t> methods to define and tackle QCD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dirty="0" smtClean="0"/>
              <a:t>Lattice-regularised QCD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dirty="0" smtClean="0"/>
              <a:t>Continuum methods in quantum field theory</a:t>
            </a:r>
          </a:p>
          <a:p>
            <a:pPr marL="1314450" lvl="2" indent="-514350">
              <a:buFont typeface="Wingdings" panose="05000000000000000000" pitchFamily="2" charset="2"/>
              <a:buChar char="Ø"/>
            </a:pPr>
            <a:r>
              <a:rPr lang="en-GB" sz="1800" dirty="0" smtClean="0"/>
              <a:t>Truncation schemes and/or models, </a:t>
            </a:r>
          </a:p>
          <a:p>
            <a:pPr marL="800100" lvl="2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</a:t>
            </a:r>
            <a:r>
              <a:rPr lang="en-GB" sz="1800" dirty="0" smtClean="0"/>
              <a:t>each </a:t>
            </a:r>
            <a:r>
              <a:rPr lang="en-GB" sz="1800" dirty="0" smtClean="0"/>
              <a:t>with varying degrees of separation from QCD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dirty="0" smtClean="0"/>
              <a:t>Combinations of </a:t>
            </a:r>
            <a:r>
              <a:rPr lang="en-GB" u="sng" dirty="0" smtClean="0"/>
              <a:t>all</a:t>
            </a:r>
            <a:r>
              <a:rPr lang="en-GB" dirty="0" smtClean="0"/>
              <a:t> the above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GB" sz="2200" dirty="0" smtClean="0"/>
              <a:t>Currently, each approach has strengths and </a:t>
            </a:r>
            <a:r>
              <a:rPr lang="en-GB" sz="2200" dirty="0" smtClean="0"/>
              <a:t>weaknesses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GB" sz="2200" dirty="0" smtClean="0"/>
              <a:t>So </a:t>
            </a:r>
            <a:r>
              <a:rPr lang="en-GB" sz="2200" dirty="0" smtClean="0"/>
              <a:t>(iii) is probably the best: </a:t>
            </a:r>
            <a:endParaRPr lang="en-GB" sz="22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 smtClean="0"/>
              <a:t>combine </a:t>
            </a:r>
            <a:r>
              <a:rPr lang="en-GB" sz="2200" dirty="0" smtClean="0"/>
              <a:t>all available methods to </a:t>
            </a:r>
            <a:r>
              <a:rPr lang="en-GB" sz="2200" dirty="0" smtClean="0"/>
              <a:t>fullest </a:t>
            </a:r>
            <a:r>
              <a:rPr lang="en-GB" sz="2200" dirty="0" smtClean="0"/>
              <a:t>extent </a:t>
            </a:r>
            <a:r>
              <a:rPr lang="en-GB" sz="2200" dirty="0" smtClean="0"/>
              <a:t>reasonably </a:t>
            </a:r>
            <a:r>
              <a:rPr lang="en-GB" sz="2200" dirty="0" smtClean="0"/>
              <a:t>possible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 of Particle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429000" cy="4525963"/>
          </a:xfrm>
        </p:spPr>
        <p:txBody>
          <a:bodyPr/>
          <a:lstStyle/>
          <a:p>
            <a:r>
              <a:rPr lang="en-GB" dirty="0" smtClean="0"/>
              <a:t>Extract from</a:t>
            </a:r>
            <a:r>
              <a:rPr lang="en-GB" baseline="-25000" dirty="0" smtClean="0"/>
              <a:t> </a:t>
            </a:r>
            <a:r>
              <a:rPr lang="en-GB" dirty="0" smtClean="0"/>
              <a:t>spectrum of nucleon states (resonances) with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smtClean="0"/>
              <a:t>mass </a:t>
            </a:r>
            <a:r>
              <a:rPr lang="en-GB" dirty="0" smtClean="0"/>
              <a:t>less-than 2GeV</a:t>
            </a:r>
          </a:p>
          <a:p>
            <a:r>
              <a:rPr lang="en-GB" dirty="0" smtClean="0"/>
              <a:t>Experiment (PDG) compared with theory (AO, J, BG)</a:t>
            </a:r>
          </a:p>
          <a:p>
            <a:r>
              <a:rPr lang="en-GB" dirty="0" smtClean="0"/>
              <a:t>Theory results are outcome of massive computational effort, analysing </a:t>
            </a:r>
            <a:r>
              <a:rPr lang="en-AU" i="1" dirty="0">
                <a:solidFill>
                  <a:srgbClr val="C00000"/>
                </a:solidFill>
              </a:rPr>
              <a:t>22,348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i="1" dirty="0">
                <a:solidFill>
                  <a:srgbClr val="C00000"/>
                </a:solidFill>
              </a:rPr>
              <a:t>independent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i="1" dirty="0">
                <a:solidFill>
                  <a:srgbClr val="C00000"/>
                </a:solidFill>
              </a:rPr>
              <a:t>data points</a:t>
            </a:r>
            <a:r>
              <a:rPr lang="en-AU" dirty="0"/>
              <a:t>, representing </a:t>
            </a:r>
            <a:r>
              <a:rPr lang="en-AU" i="1" dirty="0"/>
              <a:t>complete array of partial </a:t>
            </a:r>
            <a:r>
              <a:rPr lang="en-AU" i="1" dirty="0" smtClean="0"/>
              <a:t>waves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547812"/>
            <a:ext cx="5172075" cy="376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638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Nature’s scale for visible, strongly-interacting matter </a:t>
            </a:r>
          </a:p>
          <a:p>
            <a:r>
              <a:rPr lang="en-GB" i="1" dirty="0" smtClean="0">
                <a:solidFill>
                  <a:srgbClr val="008000"/>
                </a:solidFill>
              </a:rPr>
              <a:t>= 1 GeV = </a:t>
            </a:r>
            <a:r>
              <a:rPr lang="en-GB" i="1" dirty="0">
                <a:solidFill>
                  <a:srgbClr val="008000"/>
                </a:solidFill>
              </a:rPr>
              <a:t>1.783×10</a:t>
            </a:r>
            <a:r>
              <a:rPr lang="en-GB" i="1" baseline="30000" dirty="0">
                <a:solidFill>
                  <a:srgbClr val="008000"/>
                </a:solidFill>
              </a:rPr>
              <a:t>−27</a:t>
            </a:r>
            <a:r>
              <a:rPr lang="en-GB" i="1" dirty="0">
                <a:solidFill>
                  <a:srgbClr val="008000"/>
                </a:solidFill>
              </a:rPr>
              <a:t> </a:t>
            </a:r>
            <a:r>
              <a:rPr lang="en-GB" i="1" dirty="0" smtClean="0">
                <a:solidFill>
                  <a:srgbClr val="008000"/>
                </a:solidFill>
              </a:rPr>
              <a:t>kg </a:t>
            </a:r>
            <a:r>
              <a:rPr lang="en-GB" i="1" dirty="0">
                <a:solidFill>
                  <a:srgbClr val="008000"/>
                </a:solidFill>
              </a:rPr>
              <a:t>≈ 2000 × m</a:t>
            </a:r>
            <a:r>
              <a:rPr lang="en-GB" i="1" baseline="-25000" dirty="0">
                <a:solidFill>
                  <a:srgbClr val="008000"/>
                </a:solidFill>
              </a:rPr>
              <a:t>e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6579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477000" y="1981200"/>
            <a:ext cx="2151423" cy="212365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C00000"/>
                </a:solidFill>
              </a:rPr>
              <a:t>Why?</a:t>
            </a:r>
          </a:p>
          <a:p>
            <a:r>
              <a:rPr lang="en-GB" sz="6600" dirty="0" smtClean="0">
                <a:solidFill>
                  <a:srgbClr val="C00000"/>
                </a:solidFill>
              </a:rPr>
              <a:t>How?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Gluon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477000"/>
            <a:ext cx="3657600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Pinch Technique: Theory and Applications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Joannis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Phys. Rept. 479 (2009) 1-152 </a:t>
            </a:r>
          </a:p>
        </p:txBody>
      </p:sp>
    </p:spTree>
    <p:extLst>
      <p:ext uri="{BB962C8B-B14F-4D97-AF65-F5344CB8AC3E}">
        <p14:creationId xmlns:p14="http://schemas.microsoft.com/office/powerpoint/2010/main" val="1425158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9000" y="2682689"/>
            <a:ext cx="5647762" cy="3702421"/>
          </a:xfrm>
          <a:prstGeom prst="rect">
            <a:avLst/>
          </a:prstGeom>
          <a:noFill/>
        </p:spPr>
      </p:pic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8000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D</a:t>
            </a:r>
            <a:r>
              <a:rPr lang="en-US" sz="3600" dirty="0" smtClean="0"/>
              <a:t>: Gluons</a:t>
            </a:r>
            <a:br>
              <a:rPr lang="en-US" sz="3600" dirty="0" smtClean="0"/>
            </a:br>
            <a:r>
              <a:rPr lang="en-US" sz="3600" dirty="0" smtClean="0"/>
              <a:t>become massive!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Running gluon mass</a:t>
            </a:r>
          </a:p>
          <a:p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Gluons are </a:t>
            </a:r>
            <a:r>
              <a:rPr lang="en-US" sz="2800" b="1" i="1" dirty="0" smtClean="0">
                <a:solidFill>
                  <a:srgbClr val="FF0000"/>
                </a:solidFill>
              </a:rPr>
              <a:t>cannibals</a:t>
            </a:r>
            <a:r>
              <a:rPr lang="en-US" sz="2800" dirty="0" smtClean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72113" y="1433513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55" name="Equation" r:id="rId5" imgW="1117440" imgH="482400" progId="Equation.3">
                  <p:embed/>
                </p:oleObj>
              </mc:Choice>
              <mc:Fallback>
                <p:oleObj name="Equation" r:id="rId5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433513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96000" y="42672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28575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667000"/>
            <a:ext cx="43465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</a:t>
            </a: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  <a:endParaRPr lang="en-US" sz="2400" b="1" i="1" dirty="0">
              <a:solidFill>
                <a:srgbClr val="0033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6388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Interaction model for the gap equation, </a:t>
            </a:r>
            <a:r>
              <a:rPr lang="en-US" sz="1400" dirty="0" smtClean="0"/>
              <a:t>S.-</a:t>
            </a:r>
            <a:r>
              <a:rPr lang="en-US" sz="1400" dirty="0" err="1" smtClean="0"/>
              <a:t>x.Qin</a:t>
            </a:r>
            <a:r>
              <a:rPr lang="en-US" sz="1400" dirty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smtClean="0">
                <a:hlinkClick r:id="rId7"/>
              </a:rPr>
              <a:t>arXiv:1108.0603 [</a:t>
            </a:r>
            <a:r>
              <a:rPr lang="en-US" sz="1400" dirty="0" err="1" smtClean="0">
                <a:hlinkClick r:id="rId7"/>
              </a:rPr>
              <a:t>nucl-th</a:t>
            </a:r>
            <a:r>
              <a:rPr lang="en-US" sz="1400" dirty="0" smtClean="0">
                <a:hlinkClick r:id="rId7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8"/>
              </a:rPr>
              <a:t>Phys. Rev. C </a:t>
            </a:r>
            <a:r>
              <a:rPr lang="en-US" sz="1400" b="1" dirty="0" smtClean="0">
                <a:hlinkClick r:id="rId8"/>
              </a:rPr>
              <a:t>84</a:t>
            </a:r>
            <a:r>
              <a:rPr lang="en-US" sz="1400" dirty="0" smtClean="0">
                <a:hlinkClick r:id="rId8"/>
              </a:rPr>
              <a:t> (2011) 042202(R) [5 pages] </a:t>
            </a:r>
            <a:r>
              <a:rPr lang="en-US" sz="1400" i="1" dirty="0" smtClean="0"/>
              <a:t> 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ab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962" y="5715000"/>
            <a:ext cx="27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Class A: Combining DSE, </a:t>
            </a:r>
            <a:r>
              <a:rPr lang="en-GB" i="1" dirty="0" err="1" smtClean="0">
                <a:solidFill>
                  <a:srgbClr val="008000"/>
                </a:solidFill>
              </a:rPr>
              <a:t>lQCD</a:t>
            </a:r>
            <a:r>
              <a:rPr lang="en-GB" i="1" dirty="0" smtClean="0">
                <a:solidFill>
                  <a:srgbClr val="008000"/>
                </a:solidFill>
              </a:rPr>
              <a:t> and </a:t>
            </a:r>
            <a:r>
              <a:rPr lang="en-GB" i="1" dirty="0" err="1" smtClean="0">
                <a:solidFill>
                  <a:srgbClr val="008000"/>
                </a:solidFill>
              </a:rPr>
              <a:t>pQCD</a:t>
            </a:r>
            <a:r>
              <a:rPr lang="en-GB" i="1" dirty="0" smtClean="0">
                <a:solidFill>
                  <a:srgbClr val="008000"/>
                </a:solidFill>
              </a:rPr>
              <a:t> analyses of QCD’s gauge sector</a:t>
            </a:r>
            <a:endParaRPr lang="en-GB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Massive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Gauge Bosons!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sz="2400" dirty="0" smtClean="0"/>
              <a:t>Gauge boson cannibalism </a:t>
            </a:r>
          </a:p>
          <a:p>
            <a:pPr>
              <a:buNone/>
            </a:pPr>
            <a:r>
              <a:rPr lang="en-US" sz="2400" dirty="0" smtClean="0"/>
              <a:t>	… a new physics frontier … within the Standard Model</a:t>
            </a:r>
          </a:p>
          <a:p>
            <a:r>
              <a:rPr lang="en-US" sz="2400" dirty="0" smtClean="0"/>
              <a:t>Asymptotic freedom means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… ultraviolet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QCD is controllable</a:t>
            </a:r>
          </a:p>
          <a:p>
            <a:r>
              <a:rPr lang="en-US" sz="2400" dirty="0" smtClean="0"/>
              <a:t>Dynamically generated masses for gluons and quarks means that </a:t>
            </a:r>
            <a:r>
              <a:rPr lang="en-US" sz="2400" dirty="0" smtClean="0">
                <a:solidFill>
                  <a:srgbClr val="C00000"/>
                </a:solidFill>
              </a:rPr>
              <a:t>QCD dynamically generates</a:t>
            </a:r>
            <a:r>
              <a:rPr lang="en-US" sz="2400" dirty="0" smtClean="0"/>
              <a:t> its own </a:t>
            </a:r>
            <a:r>
              <a:rPr lang="en-US" sz="2400" dirty="0" smtClean="0">
                <a:solidFill>
                  <a:srgbClr val="C00000"/>
                </a:solidFill>
              </a:rPr>
              <a:t>infrared cutoffs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Gluons and quarks with </a:t>
            </a:r>
          </a:p>
          <a:p>
            <a:pPr lvl="1">
              <a:buNone/>
            </a:pPr>
            <a:r>
              <a:rPr lang="en-US" sz="2200" dirty="0" smtClean="0"/>
              <a:t>		wavelength </a:t>
            </a:r>
            <a:r>
              <a:rPr lang="en-US" sz="2200" i="1" dirty="0" smtClean="0"/>
              <a:t>λ  &gt; 2</a:t>
            </a:r>
            <a:r>
              <a:rPr lang="en-US" sz="2200" dirty="0" smtClean="0"/>
              <a:t>/mass ≈ 1 fm </a:t>
            </a:r>
          </a:p>
          <a:p>
            <a:pPr lvl="1">
              <a:buNone/>
            </a:pPr>
            <a:r>
              <a:rPr lang="en-US" sz="2200" dirty="0" smtClean="0"/>
              <a:t>	decouple from the dynamics  … </a:t>
            </a:r>
            <a:r>
              <a:rPr lang="en-US" sz="2200" b="1" i="1" dirty="0" smtClean="0">
                <a:solidFill>
                  <a:srgbClr val="C00000"/>
                </a:solidFill>
              </a:rPr>
              <a:t>Confinement?!</a:t>
            </a:r>
          </a:p>
          <a:p>
            <a:r>
              <a:rPr lang="en-US" sz="2400" dirty="0" smtClean="0"/>
              <a:t> How does that affect observables?</a:t>
            </a:r>
            <a:endParaRPr lang="en-US" dirty="0" smtClean="0"/>
          </a:p>
          <a:p>
            <a:pPr lvl="1"/>
            <a:r>
              <a:rPr lang="en-US" sz="2200" dirty="0" smtClean="0"/>
              <a:t>It will have an impact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any continuum study</a:t>
            </a:r>
          </a:p>
          <a:p>
            <a:pPr lvl="1"/>
            <a:r>
              <a:rPr lang="en-US" sz="2200" dirty="0" smtClean="0"/>
              <a:t>Possibly (probably?) plays a role in gluon saturation ...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In fact, could be a harbinger of gluon saturation?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152400"/>
            <a:ext cx="2495550" cy="1058718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025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 is dynamical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4000" dirty="0" smtClean="0">
                <a:ln/>
                <a:solidFill>
                  <a:schemeClr val="accent3"/>
                </a:solidFill>
              </a:rPr>
              <a:t>Confinement</a:t>
            </a:r>
            <a:endParaRPr lang="en-GB" sz="400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276600" cy="4525963"/>
          </a:xfrm>
        </p:spPr>
        <p:txBody>
          <a:bodyPr/>
          <a:lstStyle/>
          <a:p>
            <a:r>
              <a:rPr lang="en-GB" dirty="0" smtClean="0"/>
              <a:t>All continuum and lattice solutions for Landau-gauge gluon &amp; quark propagators exhibit an inflection point in </a:t>
            </a:r>
            <a:r>
              <a:rPr lang="en-GB" i="1" dirty="0" smtClean="0"/>
              <a:t>k</a:t>
            </a:r>
            <a:r>
              <a:rPr lang="en-GB" i="1" baseline="30000" dirty="0" smtClean="0"/>
              <a:t>2</a:t>
            </a:r>
            <a:r>
              <a:rPr lang="en-GB" dirty="0" smtClean="0"/>
              <a:t>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Violate reflection positivity = sufficient for confinement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Such states have negative norm</a:t>
            </a:r>
            <a:endParaRPr lang="en-GB" dirty="0"/>
          </a:p>
          <a:p>
            <a:pPr>
              <a:buFont typeface="Symbol" panose="05050102010706020507" pitchFamily="18" charset="2"/>
              <a:buChar char="Þ"/>
            </a:pPr>
            <a:r>
              <a:rPr lang="en-GB" sz="2200" dirty="0" smtClean="0"/>
              <a:t>All observable states of a physical Hamiltonian have positive norm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Negative norm states are not observable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55800"/>
            <a:ext cx="5715000" cy="3683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flipH="1">
            <a:off x="4572000" y="1955800"/>
            <a:ext cx="1714500" cy="939800"/>
          </a:xfrm>
          <a:prstGeom prst="straightConnector1">
            <a:avLst/>
          </a:prstGeom>
          <a:noFill/>
          <a:ln w="9525" cap="flat" cmpd="sng" algn="ctr">
            <a:solidFill>
              <a:srgbClr val="BF070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6248400" y="1600200"/>
            <a:ext cx="2895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Inflexion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 point corresponds to </a:t>
            </a:r>
            <a:r>
              <a:rPr kumimoji="0" lang="en-GB" sz="1800" b="0" i="1" u="none" strike="noStrike" cap="none" normalizeH="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r</a:t>
            </a:r>
            <a:r>
              <a:rPr kumimoji="0" lang="en-GB" sz="1800" b="0" i="1" u="none" strike="noStrike" cap="none" normalizeH="0" baseline="-2500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C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 </a:t>
            </a:r>
            <a:r>
              <a:rPr lang="en-GB" i="1" dirty="0" smtClean="0">
                <a:solidFill>
                  <a:srgbClr val="BF0703"/>
                </a:solidFill>
              </a:rPr>
              <a:t>≈ </a:t>
            </a:r>
            <a:r>
              <a:rPr lang="en-GB" i="1" dirty="0">
                <a:solidFill>
                  <a:srgbClr val="BF0703"/>
                </a:solidFill>
              </a:rPr>
              <a:t>0.5 </a:t>
            </a:r>
            <a:r>
              <a:rPr lang="en-GB" i="1" dirty="0" err="1" smtClean="0">
                <a:solidFill>
                  <a:srgbClr val="BF0703"/>
                </a:solidFill>
              </a:rPr>
              <a:t>fm</a:t>
            </a:r>
            <a:r>
              <a:rPr lang="en-GB" i="1" dirty="0" smtClean="0">
                <a:solidFill>
                  <a:srgbClr val="BF0703"/>
                </a:solidFill>
              </a:rPr>
              <a:t>: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Parton-like behaviour at shorter distances;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But propagation characteristics changed dramatically at larger distances.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     m</a:t>
            </a:r>
            <a:r>
              <a:rPr lang="en-GB" i="1" baseline="-25000" dirty="0" smtClean="0">
                <a:solidFill>
                  <a:srgbClr val="BF0703"/>
                </a:solidFill>
              </a:rPr>
              <a:t>g</a:t>
            </a:r>
            <a:r>
              <a:rPr lang="en-GB" i="1" dirty="0" smtClean="0">
                <a:solidFill>
                  <a:srgbClr val="BF0703"/>
                </a:solidFill>
              </a:rPr>
              <a:t> </a:t>
            </a:r>
            <a:r>
              <a:rPr lang="en-GB" i="1" dirty="0">
                <a:solidFill>
                  <a:srgbClr val="BF0703"/>
                </a:solidFill>
              </a:rPr>
              <a:t>≈ </a:t>
            </a:r>
            <a:r>
              <a:rPr lang="en-GB" i="1" dirty="0" smtClean="0">
                <a:solidFill>
                  <a:srgbClr val="BF0703"/>
                </a:solidFill>
              </a:rPr>
              <a:t>½ </a:t>
            </a:r>
            <a:r>
              <a:rPr lang="en-GB" i="1" dirty="0" err="1" smtClean="0">
                <a:solidFill>
                  <a:srgbClr val="BF0703"/>
                </a:solidFill>
              </a:rPr>
              <a:t>m</a:t>
            </a:r>
            <a:r>
              <a:rPr lang="en-GB" i="1" baseline="-25000" dirty="0" err="1" smtClean="0">
                <a:solidFill>
                  <a:srgbClr val="BF0703"/>
                </a:solidFill>
              </a:rPr>
              <a:t>p</a:t>
            </a:r>
            <a:r>
              <a:rPr lang="en-GB" i="1" dirty="0" smtClean="0">
                <a:solidFill>
                  <a:srgbClr val="BF0703"/>
                </a:solidFill>
              </a:rPr>
              <a:t> </a:t>
            </a:r>
            <a:r>
              <a:rPr lang="en-GB" i="1" dirty="0">
                <a:solidFill>
                  <a:srgbClr val="BF0703"/>
                </a:solidFill>
              </a:rPr>
              <a:t>≈ </a:t>
            </a:r>
            <a:r>
              <a:rPr lang="en-GB" i="1" dirty="0" smtClean="0">
                <a:solidFill>
                  <a:srgbClr val="BF0703"/>
                </a:solidFill>
              </a:rPr>
              <a:t>0.47 GeV</a:t>
            </a:r>
            <a:endParaRPr lang="en-GB" i="1" dirty="0">
              <a:solidFill>
                <a:srgbClr val="BF0703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734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8000"/>
                </a:solidFill>
              </a:rPr>
              <a:t>Conformal anomaly: massless gauge boson acquires a Schwinger mass</a:t>
            </a:r>
            <a:endParaRPr lang="en-GB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105400" y="5440363"/>
            <a:ext cx="3581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99"/>
                </a:solidFill>
              </a:rPr>
              <a:t>Propagation described by rapidly damped wave &amp; hence state cannot exist in observable spectrum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4000" dirty="0">
                <a:ln/>
                <a:solidFill>
                  <a:srgbClr val="C00000"/>
                </a:solidFill>
              </a:rPr>
              <a:t>Confinement</a:t>
            </a:r>
            <a:endParaRPr lang="en-GB" sz="3600" dirty="0">
              <a:ln/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GB" dirty="0" smtClean="0"/>
              <a:t>Meaning (illustration) …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524000"/>
            <a:ext cx="3724211" cy="3124200"/>
          </a:xfrm>
          <a:prstGeom prst="rect">
            <a:avLst/>
          </a:prstGeom>
        </p:spPr>
      </p:pic>
      <p:pic>
        <p:nvPicPr>
          <p:cNvPr id="8" name="Picture 7" descr="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8232"/>
            <a:ext cx="3810001" cy="31961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572000" y="2819400"/>
            <a:ext cx="609600" cy="38100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7916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Real-particle mass-pole splits, moving into pair(s) of complex conjugate singularities, (or qualitatively analogous structures </a:t>
            </a:r>
            <a:r>
              <a:rPr lang="en-US" i="1" dirty="0" err="1" smtClean="0">
                <a:solidFill>
                  <a:srgbClr val="008000"/>
                </a:solidFill>
              </a:rPr>
              <a:t>chracterised</a:t>
            </a:r>
            <a:r>
              <a:rPr lang="en-US" i="1" dirty="0" smtClean="0">
                <a:solidFill>
                  <a:srgbClr val="008000"/>
                </a:solidFill>
              </a:rPr>
              <a:t> by a dynamically generated mass-scale)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48100" y="3411538"/>
            <a:ext cx="2971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σ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</a:rPr>
              <a:t> ≈ 1/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Im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(m)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</a:rPr>
              <a:t>   ≈ 1/2</a:t>
            </a:r>
            <a:r>
              <a:rPr kumimoji="0" lang="el-GR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Λ</a:t>
            </a:r>
            <a:r>
              <a:rPr kumimoji="0" lang="en-US" sz="1800" b="0" i="1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QCD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≈ 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fm</a:t>
            </a:r>
          </a:p>
        </p:txBody>
      </p:sp>
      <p:sp>
        <p:nvSpPr>
          <p:cNvPr id="13" name="Arc 12"/>
          <p:cNvSpPr/>
          <p:nvPr/>
        </p:nvSpPr>
        <p:spPr bwMode="auto">
          <a:xfrm rot="11453133">
            <a:off x="5826832" y="2812788"/>
            <a:ext cx="709917" cy="546623"/>
          </a:xfrm>
          <a:prstGeom prst="arc">
            <a:avLst>
              <a:gd name="adj1" fmla="val 13431838"/>
              <a:gd name="adj2" fmla="val 540820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83084" y="3048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82501"/>
            <a:ext cx="4587917" cy="471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Quark Fragmentation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3657600" cy="4525963"/>
          </a:xfrm>
        </p:spPr>
        <p:txBody>
          <a:bodyPr/>
          <a:lstStyle/>
          <a:p>
            <a:r>
              <a:rPr lang="en-US" sz="2400" dirty="0" smtClean="0"/>
              <a:t>A quark begins to propagate </a:t>
            </a:r>
          </a:p>
          <a:p>
            <a:r>
              <a:rPr lang="en-US" sz="2400" dirty="0" smtClean="0"/>
              <a:t>But after each “step” of length </a:t>
            </a:r>
            <a:r>
              <a:rPr lang="el-GR" sz="2400" b="1" i="1" dirty="0" smtClean="0">
                <a:solidFill>
                  <a:srgbClr val="008000"/>
                </a:solidFill>
              </a:rPr>
              <a:t>σ</a:t>
            </a:r>
            <a:r>
              <a:rPr lang="en-US" sz="2400" dirty="0" smtClean="0"/>
              <a:t>, on average, an interaction occurs, so that the quark </a:t>
            </a:r>
            <a:r>
              <a:rPr lang="en-US" sz="2400" i="1" dirty="0" smtClean="0"/>
              <a:t>loses</a:t>
            </a:r>
            <a:r>
              <a:rPr lang="en-US" sz="2400" dirty="0" smtClean="0"/>
              <a:t> its identity, sharing it with other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Finally, a cloud of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is produced, which coalesces into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-singlet final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76800" y="990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1295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1447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2743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9048" y="546758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008000"/>
                </a:solidFill>
                <a:latin typeface="Calibri" pitchFamily="34" charset="0"/>
              </a:rPr>
              <a:t>σ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5638800"/>
            <a:ext cx="2819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Confinement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is a dynamical phenomenon!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73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77000"/>
            <a:ext cx="2362200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out here?!</a:t>
            </a:r>
          </a:p>
        </p:txBody>
      </p:sp>
    </p:spTree>
    <p:extLst>
      <p:ext uri="{BB962C8B-B14F-4D97-AF65-F5344CB8AC3E}">
        <p14:creationId xmlns:p14="http://schemas.microsoft.com/office/powerpoint/2010/main" val="15272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Process-independent </a:t>
            </a:r>
            <a:br>
              <a:rPr lang="en-GB" dirty="0" smtClean="0"/>
            </a:br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559808" cy="4114800"/>
          </a:xfrm>
        </p:spPr>
        <p:txBody>
          <a:bodyPr/>
          <a:lstStyle/>
          <a:p>
            <a:r>
              <a:rPr lang="en-GB" dirty="0" smtClean="0"/>
              <a:t>Parameter-free </a:t>
            </a:r>
            <a:r>
              <a:rPr lang="en-GB" dirty="0"/>
              <a:t>prediction: </a:t>
            </a:r>
            <a:r>
              <a:rPr lang="en-GB" dirty="0" smtClean="0"/>
              <a:t>curve </a:t>
            </a:r>
            <a:r>
              <a:rPr lang="en-GB" dirty="0"/>
              <a:t>is completely determined by results obtained for </a:t>
            </a:r>
            <a:r>
              <a:rPr lang="en-GB" dirty="0" smtClean="0"/>
              <a:t>gluon </a:t>
            </a:r>
            <a:r>
              <a:rPr lang="en-GB" dirty="0"/>
              <a:t>and ghost two-point functions using continuum and lattice-regularised QCD.</a:t>
            </a:r>
          </a:p>
          <a:p>
            <a:r>
              <a:rPr lang="en-GB" dirty="0" smtClean="0"/>
              <a:t>Physical</a:t>
            </a:r>
            <a:r>
              <a:rPr lang="en-GB" dirty="0"/>
              <a:t>, in the sense that there is no Landau pole, and </a:t>
            </a:r>
            <a:r>
              <a:rPr lang="en-GB" dirty="0" smtClean="0"/>
              <a:t>saturates </a:t>
            </a:r>
            <a:r>
              <a:rPr lang="en-GB" dirty="0"/>
              <a:t>in the IR</a:t>
            </a:r>
            <a:r>
              <a:rPr lang="en-GB" dirty="0" smtClean="0"/>
              <a:t>: </a:t>
            </a:r>
            <a:r>
              <a:rPr lang="en-GB" sz="2400" i="1" dirty="0" smtClean="0"/>
              <a:t>α̂(0) </a:t>
            </a:r>
            <a:r>
              <a:rPr lang="en-GB" sz="2400" dirty="0" smtClean="0"/>
              <a:t>≈ 0.9π, </a:t>
            </a:r>
            <a:r>
              <a:rPr lang="en-GB" sz="2400" i="1" dirty="0" smtClean="0"/>
              <a:t>i.e</a:t>
            </a:r>
            <a:r>
              <a:rPr lang="en-GB" sz="2400" dirty="0" smtClean="0"/>
              <a:t>. </a:t>
            </a:r>
            <a:r>
              <a:rPr lang="en-GB" dirty="0" smtClean="0"/>
              <a:t>the </a:t>
            </a:r>
            <a:r>
              <a:rPr lang="en-GB" dirty="0"/>
              <a:t>coupling possesses an infrared fixed </a:t>
            </a:r>
            <a:r>
              <a:rPr lang="en-GB" dirty="0" smtClean="0"/>
              <a:t>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484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r>
              <a:rPr lang="en-GB" sz="1400" dirty="0">
                <a:hlinkClick r:id="rId2"/>
              </a:rPr>
              <a:t>arXiv:1612.04835 [</a:t>
            </a:r>
            <a:r>
              <a:rPr lang="en-GB" sz="1400" dirty="0" err="1">
                <a:hlinkClick r:id="rId2"/>
              </a:rPr>
              <a:t>nucl-th</a:t>
            </a:r>
            <a:r>
              <a:rPr lang="en-GB" sz="1400" dirty="0">
                <a:hlinkClick r:id="rId2"/>
              </a:rPr>
              <a:t>]</a:t>
            </a:r>
            <a:endParaRPr lang="en-GB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76" y="1191768"/>
            <a:ext cx="4267055" cy="330403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4419600"/>
            <a:ext cx="883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Prediction is </a:t>
            </a:r>
            <a:r>
              <a:rPr lang="en-GB" kern="0" dirty="0" smtClean="0"/>
              <a:t>equally </a:t>
            </a:r>
            <a:r>
              <a:rPr lang="en-GB" kern="0" dirty="0" smtClean="0"/>
              <a:t>sound at all </a:t>
            </a:r>
            <a:r>
              <a:rPr lang="en-GB" kern="0" dirty="0" err="1" smtClean="0"/>
              <a:t>spacelike</a:t>
            </a:r>
            <a:r>
              <a:rPr lang="en-GB" kern="0" dirty="0" smtClean="0"/>
              <a:t> momenta, </a:t>
            </a:r>
            <a:endParaRPr lang="en-GB" kern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kern="0" dirty="0"/>
              <a:t>	</a:t>
            </a:r>
            <a:r>
              <a:rPr lang="en-GB" kern="0" dirty="0" smtClean="0"/>
              <a:t>uniquely </a:t>
            </a:r>
            <a:r>
              <a:rPr lang="en-GB" kern="0" dirty="0" smtClean="0"/>
              <a:t>connecting </a:t>
            </a:r>
            <a:r>
              <a:rPr lang="en-GB" kern="0" dirty="0" smtClean="0"/>
              <a:t>the IR and UV </a:t>
            </a:r>
            <a:r>
              <a:rPr lang="en-GB" kern="0" dirty="0" smtClean="0"/>
              <a:t>domains</a:t>
            </a:r>
            <a:endParaRPr lang="en-GB" kern="0" dirty="0" smtClean="0"/>
          </a:p>
          <a:p>
            <a:r>
              <a:rPr lang="en-GB" kern="0" dirty="0" smtClean="0"/>
              <a:t>Essentially </a:t>
            </a:r>
            <a:r>
              <a:rPr lang="en-GB" kern="0" dirty="0" err="1" smtClean="0"/>
              <a:t>nonperturbative</a:t>
            </a:r>
            <a:r>
              <a:rPr lang="en-GB" kern="0" dirty="0" smtClean="0"/>
              <a:t>: combination of self-consistent solutions of gauge-sector gap equations and lattice simulations</a:t>
            </a:r>
            <a:endParaRPr lang="en-GB" kern="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599238" y="1801368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05500" y="2407879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ghost-gluon dynamics is quantitatively important 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4114800"/>
          </a:xfrm>
        </p:spPr>
        <p:txBody>
          <a:bodyPr/>
          <a:lstStyle/>
          <a:p>
            <a:r>
              <a:rPr lang="en-GB" dirty="0" smtClean="0"/>
              <a:t>Near precise agreement between process-independent </a:t>
            </a:r>
            <a:r>
              <a:rPr lang="en-GB" i="1" dirty="0"/>
              <a:t>α</a:t>
            </a:r>
            <a:r>
              <a:rPr lang="en-GB" i="1" dirty="0" smtClean="0"/>
              <a:t>̂</a:t>
            </a:r>
            <a:r>
              <a:rPr lang="en-GB" i="1" baseline="-25000" dirty="0" smtClean="0"/>
              <a:t>PI</a:t>
            </a:r>
            <a:r>
              <a:rPr lang="en-GB" dirty="0" smtClean="0"/>
              <a:t> and </a:t>
            </a:r>
            <a:r>
              <a:rPr lang="en-GB" i="1" dirty="0" smtClean="0"/>
              <a:t>α</a:t>
            </a:r>
            <a:r>
              <a:rPr lang="en-GB" i="1" baseline="-25000" dirty="0" smtClean="0"/>
              <a:t>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	and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 smtClean="0"/>
              <a:t>≈ </a:t>
            </a:r>
            <a:r>
              <a:rPr lang="en-GB" dirty="0"/>
              <a:t>α</a:t>
            </a:r>
            <a:r>
              <a:rPr lang="en-GB" baseline="-25000" dirty="0"/>
              <a:t>HM</a:t>
            </a:r>
            <a:endParaRPr lang="en-GB" i="1" baseline="-25000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Perturbative domain: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/>
              <a:t>difference = (1/20) </a:t>
            </a:r>
            <a:r>
              <a:rPr lang="en-GB" dirty="0" smtClean="0"/>
              <a:t>α</a:t>
            </a:r>
            <a:r>
              <a:rPr lang="en-GB" baseline="-25000" dirty="0" smtClean="0"/>
              <a:t>M</a:t>
            </a:r>
            <a:r>
              <a:rPr lang="en-GB" baseline="-25000" dirty="0"/>
              <a:t>̅S̅</a:t>
            </a:r>
            <a:r>
              <a:rPr lang="en-GB" baseline="30000" dirty="0"/>
              <a:t>2</a:t>
            </a:r>
            <a:endParaRPr lang="en-GB" baseline="30000" dirty="0"/>
          </a:p>
          <a:p>
            <a:r>
              <a:rPr lang="en-GB" dirty="0" smtClean="0"/>
              <a:t>Parameter-free </a:t>
            </a:r>
            <a:r>
              <a:rPr lang="en-GB" dirty="0"/>
              <a:t>prediction: </a:t>
            </a:r>
            <a:endParaRPr lang="en-GB" dirty="0" smtClean="0"/>
          </a:p>
          <a:p>
            <a:pPr lvl="1"/>
            <a:r>
              <a:rPr lang="en-GB" dirty="0" smtClean="0"/>
              <a:t>curve completely </a:t>
            </a:r>
            <a:r>
              <a:rPr lang="en-GB" dirty="0"/>
              <a:t>determined by results </a:t>
            </a:r>
            <a:r>
              <a:rPr lang="en-GB" dirty="0" smtClean="0"/>
              <a:t>obtained </a:t>
            </a:r>
            <a:r>
              <a:rPr lang="en-GB" dirty="0"/>
              <a:t>for </a:t>
            </a:r>
            <a:r>
              <a:rPr lang="en-GB" dirty="0" smtClean="0"/>
              <a:t>gluon </a:t>
            </a:r>
            <a:r>
              <a:rPr lang="en-GB" dirty="0" smtClean="0"/>
              <a:t>&amp; ghost </a:t>
            </a:r>
            <a:r>
              <a:rPr lang="en-GB" dirty="0"/>
              <a:t>two-point functions using continuum and lattice-regularised QCD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69" y="937974"/>
            <a:ext cx="4432731" cy="338515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5257800"/>
            <a:ext cx="883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Ghost-gluon scattering contributions are critical for agreement between the two couplings at intermediate momenta … omit them, and disagreement by factor of </a:t>
            </a:r>
            <a:r>
              <a:rPr lang="en-GB" dirty="0" smtClean="0"/>
              <a:t>∼ 2</a:t>
            </a:r>
            <a:r>
              <a:rPr lang="en-GB" kern="0" dirty="0" smtClean="0"/>
              <a:t> at intermediate momenta</a:t>
            </a:r>
            <a:endParaRPr lang="en-GB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" y="2590800"/>
            <a:ext cx="4268011" cy="631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860031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4"/>
              </a:rPr>
              <a:t>arXiv:1612.04835 [</a:t>
            </a:r>
            <a:r>
              <a:rPr lang="en-GB" sz="1200" dirty="0" err="1" smtClean="0">
                <a:hlinkClick r:id="rId4"/>
              </a:rPr>
              <a:t>nucl-th</a:t>
            </a:r>
            <a:r>
              <a:rPr lang="en-GB" sz="1200" dirty="0" smtClean="0">
                <a:hlinkClick r:id="rId4"/>
              </a:rPr>
              <a:t>]</a:t>
            </a:r>
            <a:endParaRPr lang="en-GB" sz="1200" dirty="0"/>
          </a:p>
          <a:p>
            <a:r>
              <a:rPr lang="en-A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QCD Running Coupling, </a:t>
            </a:r>
            <a:endParaRPr lang="en-AU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38096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Data: process dependent effective charge: α</a:t>
            </a:r>
            <a:r>
              <a:rPr lang="en-GB" baseline="-25000" dirty="0" smtClean="0">
                <a:solidFill>
                  <a:srgbClr val="008000"/>
                </a:solidFill>
              </a:rPr>
              <a:t>g1</a:t>
            </a:r>
            <a:r>
              <a:rPr lang="en-GB" dirty="0" smtClean="0">
                <a:solidFill>
                  <a:srgbClr val="008000"/>
                </a:solidFill>
              </a:rPr>
              <a:t> defined via </a:t>
            </a:r>
            <a:r>
              <a:rPr lang="en-GB" dirty="0" err="1" smtClean="0">
                <a:solidFill>
                  <a:srgbClr val="008000"/>
                </a:solidFill>
              </a:rPr>
              <a:t>Bjorken</a:t>
            </a:r>
            <a:r>
              <a:rPr lang="en-GB" dirty="0" smtClean="0">
                <a:solidFill>
                  <a:srgbClr val="008000"/>
                </a:solidFill>
              </a:rPr>
              <a:t> Sum Rule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 of Particle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GB" dirty="0" smtClean="0"/>
              <a:t>Only apparent scale in chromodynamics is mass of the quark field</a:t>
            </a:r>
          </a:p>
          <a:p>
            <a:r>
              <a:rPr lang="en-GB" dirty="0" smtClean="0"/>
              <a:t>In connection with everyday matter, that mass is 1/250</a:t>
            </a:r>
            <a:r>
              <a:rPr lang="en-GB" baseline="30000" dirty="0" smtClean="0"/>
              <a:t>th</a:t>
            </a:r>
            <a:r>
              <a:rPr lang="en-GB" dirty="0" smtClean="0"/>
              <a:t> of the natural (empirical)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 smtClean="0"/>
              <a:t>viz</a:t>
            </a:r>
            <a:r>
              <a:rPr lang="en-GB" dirty="0" smtClean="0"/>
              <a:t>. more-than two orders-of-magnitude smaller</a:t>
            </a:r>
          </a:p>
          <a:p>
            <a:pPr>
              <a:spcBef>
                <a:spcPts val="400"/>
              </a:spcBef>
            </a:pPr>
            <a:r>
              <a:rPr lang="en-GB" sz="2200" dirty="0" smtClean="0"/>
              <a:t>Quark </a:t>
            </a:r>
            <a:r>
              <a:rPr lang="en-GB" sz="2200" dirty="0" smtClean="0"/>
              <a:t>mass is said to be generated by Higgs boson.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Plainly, however, that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 smtClean="0">
                <a:solidFill>
                  <a:srgbClr val="C00000"/>
                </a:solidFill>
              </a:rPr>
              <a:t>Nuclear physics mass-scale </a:t>
            </a:r>
            <a:r>
              <a:rPr lang="en-GB" dirty="0" smtClean="0"/>
              <a:t>– 1 GeV – is an </a:t>
            </a:r>
            <a:r>
              <a:rPr lang="en-GB" i="1" dirty="0" smtClean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 smtClean="0"/>
              <a:t>No amount of staring at </a:t>
            </a:r>
            <a:r>
              <a:rPr lang="en-GB" sz="2200" dirty="0" smtClean="0">
                <a:latin typeface="AR BERKLEY" panose="02000000000000000000" pitchFamily="2" charset="0"/>
              </a:rPr>
              <a:t>L</a:t>
            </a:r>
            <a:r>
              <a:rPr lang="en-GB" sz="2200" baseline="-25000" dirty="0" smtClean="0"/>
              <a:t>QCD</a:t>
            </a:r>
            <a:r>
              <a:rPr lang="en-GB" sz="2200" dirty="0" smtClean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Contrast with quantum electrodynamics, </a:t>
            </a:r>
            <a:r>
              <a:rPr lang="en-GB" i="1" dirty="0" smtClean="0"/>
              <a:t>e.g</a:t>
            </a:r>
            <a:r>
              <a:rPr lang="en-GB" dirty="0" smtClean="0"/>
              <a:t>. spectrum of hydrogen levels measured in units of </a:t>
            </a:r>
            <a:r>
              <a:rPr lang="en-GB" i="1" dirty="0" smtClean="0"/>
              <a:t>m</a:t>
            </a:r>
            <a:r>
              <a:rPr lang="en-GB" i="1" baseline="-25000" dirty="0" smtClean="0"/>
              <a:t>e</a:t>
            </a:r>
            <a:r>
              <a:rPr lang="en-GB" dirty="0" smtClean="0"/>
              <a:t>, which appears in </a:t>
            </a:r>
            <a:r>
              <a:rPr lang="en-GB" dirty="0" smtClean="0">
                <a:latin typeface="AR BERKLEY" panose="02000000000000000000" pitchFamily="2" charset="0"/>
              </a:rPr>
              <a:t>L</a:t>
            </a:r>
            <a:r>
              <a:rPr lang="en-GB" baseline="-25000" dirty="0" smtClean="0"/>
              <a:t>QED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98592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4724400" y="1502925"/>
            <a:ext cx="1143000" cy="34223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70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 smtClean="0"/>
              <a:t>PI</a:t>
            </a:r>
            <a:r>
              <a:rPr lang="en-GB" dirty="0" smtClean="0"/>
              <a:t> is a new </a:t>
            </a:r>
            <a:r>
              <a:rPr lang="en-GB" dirty="0"/>
              <a:t>type of effective </a:t>
            </a:r>
            <a:r>
              <a:rPr lang="en-GB" dirty="0" smtClean="0"/>
              <a:t>charge</a:t>
            </a:r>
          </a:p>
          <a:p>
            <a:pPr lvl="1"/>
            <a:r>
              <a:rPr lang="en-GB" sz="2200" dirty="0" smtClean="0"/>
              <a:t>direct </a:t>
            </a:r>
            <a:r>
              <a:rPr lang="en-GB" sz="2200" dirty="0"/>
              <a:t>analogue of the </a:t>
            </a:r>
            <a:r>
              <a:rPr lang="en-GB" sz="2200" dirty="0" smtClean="0"/>
              <a:t>Gell-Mann–Low </a:t>
            </a:r>
            <a:r>
              <a:rPr lang="en-GB" sz="2200" dirty="0"/>
              <a:t>effective coupling in QED, being completely determined by the gauge-boson two-point function</a:t>
            </a:r>
            <a:r>
              <a:rPr lang="en-GB" sz="2200" dirty="0" smtClean="0"/>
              <a:t>.</a:t>
            </a: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rediction </a:t>
            </a:r>
            <a:r>
              <a:rPr lang="en-GB" dirty="0"/>
              <a:t>for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i="1" baseline="-25000" dirty="0" smtClean="0"/>
              <a:t> </a:t>
            </a:r>
            <a:r>
              <a:rPr lang="en-GB" dirty="0" smtClean="0"/>
              <a:t>is parameter-free</a:t>
            </a:r>
          </a:p>
          <a:p>
            <a:pPr lvl="1"/>
            <a:r>
              <a:rPr lang="en-GB" sz="2200" dirty="0" smtClean="0"/>
              <a:t>combines completely </a:t>
            </a:r>
            <a:r>
              <a:rPr lang="en-GB" sz="2200" dirty="0"/>
              <a:t>self-consistent solution of a set of Dyson-Schwinger equations with results from </a:t>
            </a:r>
            <a:r>
              <a:rPr lang="en-GB" sz="2200" dirty="0" smtClean="0"/>
              <a:t>lattice-QCD</a:t>
            </a:r>
          </a:p>
          <a:p>
            <a:r>
              <a:rPr lang="en-GB" dirty="0"/>
              <a:t>P</a:t>
            </a:r>
            <a:r>
              <a:rPr lang="en-GB" dirty="0" smtClean="0"/>
              <a:t>rediction </a:t>
            </a:r>
            <a:r>
              <a:rPr lang="en-GB" dirty="0"/>
              <a:t>for </a:t>
            </a:r>
            <a:r>
              <a:rPr lang="en-GB" i="1" dirty="0"/>
              <a:t>α̂</a:t>
            </a:r>
            <a:r>
              <a:rPr lang="en-GB" i="1" baseline="-25000" dirty="0" smtClean="0"/>
              <a:t>PI</a:t>
            </a:r>
            <a:r>
              <a:rPr lang="en-GB" dirty="0" smtClean="0"/>
              <a:t> </a:t>
            </a:r>
            <a:r>
              <a:rPr lang="en-GB" dirty="0"/>
              <a:t>smoothly unifies the </a:t>
            </a:r>
            <a:r>
              <a:rPr lang="en-GB" dirty="0" err="1"/>
              <a:t>nonperturbative</a:t>
            </a:r>
            <a:r>
              <a:rPr lang="en-GB" dirty="0"/>
              <a:t> and perturbative domains of the strong-interaction theory. 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i="1" baseline="-25000" dirty="0" smtClean="0"/>
              <a:t> </a:t>
            </a:r>
            <a:r>
              <a:rPr lang="en-GB" dirty="0" smtClean="0"/>
              <a:t>is process-independent and </a:t>
            </a:r>
            <a:r>
              <a:rPr lang="en-GB" dirty="0"/>
              <a:t>known to unify a vast array of </a:t>
            </a:r>
            <a:r>
              <a:rPr lang="en-GB" dirty="0" smtClean="0"/>
              <a:t>observables</a:t>
            </a:r>
          </a:p>
          <a:p>
            <a:r>
              <a:rPr lang="en-GB" dirty="0" smtClean="0"/>
              <a:t>Existence of infrared-stable fixed-point in QCD supports efforts to use, </a:t>
            </a:r>
            <a:r>
              <a:rPr lang="en-GB" i="1" dirty="0" smtClean="0"/>
              <a:t>e.g</a:t>
            </a:r>
            <a:r>
              <a:rPr lang="en-GB" dirty="0" smtClean="0"/>
              <a:t>. extended technicolour scenarios for extension of Standard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60031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3"/>
              </a:rPr>
              <a:t>arXiv:1612.04835 [</a:t>
            </a:r>
            <a:r>
              <a:rPr lang="en-GB" sz="1200" dirty="0" err="1" smtClean="0">
                <a:hlinkClick r:id="rId3"/>
              </a:rPr>
              <a:t>nucl-th</a:t>
            </a:r>
            <a:r>
              <a:rPr lang="en-GB" sz="1200" dirty="0" smtClean="0">
                <a:hlinkClick r:id="rId3"/>
              </a:rPr>
              <a:t>]</a:t>
            </a:r>
            <a:endParaRPr lang="en-GB" sz="1200" dirty="0"/>
          </a:p>
          <a:p>
            <a:r>
              <a:rPr lang="en-A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QCD Running Coupling, </a:t>
            </a:r>
            <a:endParaRPr lang="en-AU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Quark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477000"/>
            <a:ext cx="3657600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3" y="1066800"/>
            <a:ext cx="8132997" cy="3276600"/>
          </a:xfrm>
          <a:prstGeom prst="rect">
            <a:avLst/>
          </a:prstGeom>
        </p:spPr>
      </p:pic>
      <p:pic>
        <p:nvPicPr>
          <p:cNvPr id="8" name="Picture 7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" y="0"/>
            <a:ext cx="372851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Hadron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360433"/>
            <a:ext cx="4114801" cy="319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DCSB</a:t>
            </a:r>
            <a:endParaRPr lang="en-GB" sz="4000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334000"/>
          </a:xfrm>
        </p:spPr>
        <p:txBody>
          <a:bodyPr/>
          <a:lstStyle/>
          <a:p>
            <a:r>
              <a:rPr lang="en-AU" sz="2400" dirty="0"/>
              <a:t>Dynamical chiral symmetry breaking (DCSB) is </a:t>
            </a:r>
            <a:endParaRPr lang="en-A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 smtClean="0"/>
              <a:t>     a critical emergent phenomenon in QCD</a:t>
            </a:r>
          </a:p>
          <a:p>
            <a:r>
              <a:rPr lang="en-AU" sz="2400" dirty="0" smtClean="0"/>
              <a:t>Expressed in hadron wave functions not in vacuum condensates</a:t>
            </a:r>
          </a:p>
          <a:p>
            <a:r>
              <a:rPr lang="en-AU" sz="2400" dirty="0" smtClean="0"/>
              <a:t>Contemporary </a:t>
            </a:r>
            <a:r>
              <a:rPr lang="en-AU" sz="2400" dirty="0"/>
              <a:t>theory </a:t>
            </a:r>
            <a:r>
              <a:rPr lang="en-AU" sz="2400" dirty="0" smtClean="0"/>
              <a:t>indicates that DCSB </a:t>
            </a:r>
            <a:r>
              <a:rPr lang="en-AU" sz="2400" dirty="0"/>
              <a:t>is responsible for more than </a:t>
            </a:r>
            <a:r>
              <a:rPr lang="en-AU" sz="2400" dirty="0" smtClean="0"/>
              <a:t>98% </a:t>
            </a:r>
            <a:r>
              <a:rPr lang="en-AU" sz="2400" dirty="0"/>
              <a:t>of the visible mass in the </a:t>
            </a:r>
            <a:r>
              <a:rPr lang="en-AU" sz="2400" dirty="0" smtClean="0"/>
              <a:t>Universe; </a:t>
            </a:r>
            <a:r>
              <a:rPr lang="en-AU" sz="2400" dirty="0"/>
              <a:t>namely, given that classical massless-QCD is a </a:t>
            </a:r>
            <a:r>
              <a:rPr lang="en-AU" sz="2400" dirty="0" err="1"/>
              <a:t>conformally</a:t>
            </a:r>
            <a:r>
              <a:rPr lang="en-AU" sz="2400" dirty="0"/>
              <a:t> invariant theory, then DCSB is the origin </a:t>
            </a:r>
            <a:r>
              <a:rPr lang="en-AU" sz="2400" dirty="0" smtClean="0"/>
              <a:t>of </a:t>
            </a:r>
            <a:r>
              <a:rPr lang="en-AU" sz="2400" i="1" dirty="0" smtClean="0"/>
              <a:t>mass </a:t>
            </a:r>
            <a:r>
              <a:rPr lang="en-AU" sz="2400" i="1" dirty="0"/>
              <a:t>from </a:t>
            </a:r>
            <a:r>
              <a:rPr lang="en-AU" sz="2400" i="1" dirty="0" smtClean="0"/>
              <a:t>nothing</a:t>
            </a:r>
            <a:r>
              <a:rPr lang="en-AU" sz="2400" dirty="0" smtClean="0"/>
              <a:t>.  </a:t>
            </a:r>
          </a:p>
          <a:p>
            <a:r>
              <a:rPr lang="en-US" sz="2400" b="1" i="1" dirty="0">
                <a:solidFill>
                  <a:srgbClr val="6600CC"/>
                </a:solidFill>
              </a:rPr>
              <a:t>Dynamical</a:t>
            </a:r>
            <a:r>
              <a:rPr lang="en-US" sz="2400" dirty="0"/>
              <a:t>, not spontaneous</a:t>
            </a:r>
          </a:p>
          <a:p>
            <a:pPr lvl="1"/>
            <a:r>
              <a:rPr lang="en-US" sz="2400" dirty="0"/>
              <a:t>Add nothing to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i="1" dirty="0">
                <a:solidFill>
                  <a:srgbClr val="008000"/>
                </a:solidFill>
              </a:rPr>
              <a:t>C</a:t>
            </a:r>
            <a:r>
              <a:rPr lang="en-US" sz="2400" i="1" dirty="0"/>
              <a:t>D , </a:t>
            </a:r>
          </a:p>
          <a:p>
            <a:pPr lvl="1">
              <a:buNone/>
            </a:pPr>
            <a:r>
              <a:rPr lang="en-US" sz="2400" i="1" dirty="0"/>
              <a:t>	No Higgs field, nothing!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dirty="0"/>
              <a:t>Effect achieved purely </a:t>
            </a:r>
            <a:endParaRPr lang="en-US" sz="2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through </a:t>
            </a:r>
            <a:r>
              <a:rPr lang="en-US" sz="2400" dirty="0" err="1" smtClean="0"/>
              <a:t>quark+gluon</a:t>
            </a:r>
            <a:r>
              <a:rPr lang="en-US" sz="2400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dynamics.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003300"/>
                </a:solidFill>
              </a:rPr>
              <a:t>Trace anomaly: massless quarks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3300"/>
                </a:solidFill>
              </a:rPr>
              <a:t>     become massive</a:t>
            </a:r>
            <a:endParaRPr lang="en-US" sz="2400" b="1" i="1" dirty="0">
              <a:solidFill>
                <a:srgbClr val="003300"/>
              </a:solidFill>
            </a:endParaRPr>
          </a:p>
          <a:p>
            <a:endParaRPr lang="en-AU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011362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6195536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8000"/>
                </a:solidFill>
              </a:rPr>
              <a:t>Class A: Combining DSE, </a:t>
            </a:r>
            <a:r>
              <a:rPr lang="en-GB" sz="1400" i="1" dirty="0" err="1" smtClean="0">
                <a:solidFill>
                  <a:srgbClr val="008000"/>
                </a:solidFill>
              </a:rPr>
              <a:t>lQCD</a:t>
            </a:r>
            <a:r>
              <a:rPr lang="en-GB" sz="1400" i="1" dirty="0" smtClean="0">
                <a:solidFill>
                  <a:srgbClr val="008000"/>
                </a:solidFill>
              </a:rPr>
              <a:t> and </a:t>
            </a:r>
            <a:r>
              <a:rPr lang="en-GB" sz="1400" i="1" dirty="0" err="1" smtClean="0">
                <a:solidFill>
                  <a:srgbClr val="008000"/>
                </a:solidFill>
              </a:rPr>
              <a:t>pQCD</a:t>
            </a:r>
            <a:r>
              <a:rPr lang="en-GB" sz="1400" i="1" dirty="0" smtClean="0">
                <a:solidFill>
                  <a:srgbClr val="008000"/>
                </a:solidFill>
              </a:rPr>
              <a:t> analyses of QCD’s gauge and matter sectors</a:t>
            </a:r>
            <a:endParaRPr lang="en-GB" sz="1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8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400" y="6499224"/>
            <a:ext cx="3657600" cy="282575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2420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Goldberger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Treiman</a:t>
            </a:r>
            <a:r>
              <a:rPr lang="en-US" sz="3200" dirty="0" smtClean="0"/>
              <a:t> relation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404040"/>
                </a:solidFill>
              </a:rPr>
              <a:t>Craig Roberts. Origin of Hadron Masses (75p)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44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Pion’s</a:t>
            </a:r>
            <a:r>
              <a:rPr lang="en-US" sz="2400" dirty="0" smtClean="0"/>
              <a:t>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amplitude</a:t>
            </a:r>
          </a:p>
          <a:p>
            <a:pPr>
              <a:buNone/>
            </a:pPr>
            <a:r>
              <a:rPr lang="en-US" sz="2400" dirty="0" smtClean="0"/>
              <a:t>	Solution of the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equation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 smtClean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 smtClean="0">
                <a:solidFill>
                  <a:srgbClr val="7030A0"/>
                </a:solidFill>
              </a:rPr>
              <a:t>Chiral</a:t>
            </a:r>
            <a:r>
              <a:rPr lang="en-US" sz="2000" b="1" i="1" dirty="0" smtClean="0">
                <a:solidFill>
                  <a:srgbClr val="7030A0"/>
                </a:solidFill>
              </a:rPr>
              <a:t> QCD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3-7/04/17: ECT* - Proton Mass: At the Heart of Most Visible Matter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Miracle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Maris, Roberts and Tandy</a:t>
            </a:r>
          </a:p>
          <a:p>
            <a:r>
              <a:rPr lang="en-US" sz="1600" i="1" dirty="0" err="1" smtClean="0">
                <a:hlinkClick r:id="rId6"/>
              </a:rPr>
              <a:t>nucl-th</a:t>
            </a:r>
            <a:r>
              <a:rPr lang="en-US" sz="1600" i="1" dirty="0" smtClean="0">
                <a:hlinkClick r:id="rId6"/>
              </a:rPr>
              <a:t>/9707003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Phys.Lett</a:t>
            </a:r>
            <a:r>
              <a:rPr lang="en-US" sz="1600" i="1" dirty="0" smtClean="0"/>
              <a:t>. B</a:t>
            </a:r>
            <a:r>
              <a:rPr lang="en-US" sz="1600" b="1" i="1" dirty="0" smtClean="0"/>
              <a:t>420</a:t>
            </a:r>
            <a:r>
              <a:rPr lang="en-US" sz="1600" i="1" dirty="0" smtClean="0"/>
              <a:t> (1998) 267-273 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 smtClean="0">
                <a:solidFill>
                  <a:srgbClr val="6600FF"/>
                </a:solidFill>
              </a:rPr>
              <a:t>2</a:t>
            </a:r>
            <a:r>
              <a:rPr lang="en-US" sz="2400" b="1" i="1" dirty="0" smtClean="0">
                <a:solidFill>
                  <a:srgbClr val="6600FF"/>
                </a:solidFill>
              </a:rPr>
              <a:t>)</a:t>
            </a:r>
            <a:endParaRPr lang="en-US" sz="2400" b="1" i="1" dirty="0">
              <a:solidFill>
                <a:srgbClr val="6600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6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5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is dynamically generated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37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This is why </a:t>
            </a:r>
            <a:r>
              <a:rPr lang="en-US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l-GR" sz="5400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n-US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=0</a:t>
            </a: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in the absence of a Higgs mechanism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quark level Goldberger-</a:t>
            </a:r>
            <a:r>
              <a:rPr lang="en-US" dirty="0" err="1" smtClean="0"/>
              <a:t>Treiman</a:t>
            </a:r>
            <a:r>
              <a:rPr lang="en-US" dirty="0" smtClean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 smtClean="0"/>
              <a:t>	Goldstone's theorem is fundamentally an expression of equivalence between the one-body problem and the two-body problem in the </a:t>
            </a:r>
            <a:r>
              <a:rPr lang="en-US" dirty="0" err="1" smtClean="0"/>
              <a:t>pseudoscalar</a:t>
            </a:r>
            <a:r>
              <a:rPr lang="en-US" dirty="0" smtClean="0"/>
              <a:t> channel. 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emphasises</a:t>
            </a:r>
            <a:r>
              <a:rPr lang="en-US" dirty="0" smtClean="0"/>
              <a:t> that Goldstone's theorem has a </a:t>
            </a:r>
            <a:r>
              <a:rPr lang="en-US" dirty="0" err="1" smtClean="0"/>
              <a:t>pointwise</a:t>
            </a:r>
            <a:r>
              <a:rPr lang="en-US" dirty="0" smtClean="0"/>
              <a:t> expression in QCD</a:t>
            </a:r>
          </a:p>
          <a:p>
            <a:r>
              <a:rPr lang="en-US" dirty="0" smtClean="0"/>
              <a:t>Hence, </a:t>
            </a:r>
            <a:r>
              <a:rPr lang="en-US" dirty="0" err="1" smtClean="0"/>
              <a:t>pion</a:t>
            </a:r>
            <a:r>
              <a:rPr lang="en-US" dirty="0" smtClean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dressed-quark mass function.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responsible for almost all the visible mass in the universe.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b="0" i="1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GB" dirty="0" smtClean="0"/>
              <a:t>Renormalisation scale: </a:t>
            </a:r>
            <a:r>
              <a:rPr lang="en-GB" i="1" dirty="0" smtClean="0"/>
              <a:t>ζ</a:t>
            </a:r>
            <a:r>
              <a:rPr lang="en-GB" dirty="0" smtClean="0"/>
              <a:t> = 2GeV =:</a:t>
            </a:r>
            <a:r>
              <a:rPr lang="en-GB" dirty="0"/>
              <a:t> </a:t>
            </a:r>
            <a:r>
              <a:rPr lang="en-GB" i="1" dirty="0" smtClean="0"/>
              <a:t>ζ</a:t>
            </a:r>
            <a:r>
              <a:rPr lang="en-GB" i="1" baseline="-25000" dirty="0" smtClean="0"/>
              <a:t>2</a:t>
            </a:r>
            <a:r>
              <a:rPr lang="en-GB" dirty="0" smtClean="0"/>
              <a:t> </a:t>
            </a:r>
          </a:p>
          <a:p>
            <a:r>
              <a:rPr lang="en-GB" dirty="0" smtClean="0"/>
              <a:t>Pion’s </a:t>
            </a:r>
            <a:r>
              <a:rPr lang="en-GB" dirty="0" err="1" smtClean="0"/>
              <a:t>Poincaré</a:t>
            </a:r>
            <a:r>
              <a:rPr lang="en-GB" dirty="0" smtClean="0"/>
              <a:t>-invariant mass and </a:t>
            </a:r>
            <a:r>
              <a:rPr lang="en-GB" dirty="0" err="1" smtClean="0"/>
              <a:t>Poincaré</a:t>
            </a:r>
            <a:r>
              <a:rPr lang="en-GB" dirty="0" smtClean="0"/>
              <a:t>-covariant wave function are obtained by solving a Bethe-</a:t>
            </a:r>
            <a:r>
              <a:rPr lang="en-GB" dirty="0" err="1" smtClean="0"/>
              <a:t>Salpeter</a:t>
            </a:r>
            <a:r>
              <a:rPr lang="en-GB" dirty="0" smtClean="0"/>
              <a:t> equation. </a:t>
            </a:r>
          </a:p>
          <a:p>
            <a:r>
              <a:rPr lang="en-GB" dirty="0" smtClean="0"/>
              <a:t>This </a:t>
            </a:r>
            <a:r>
              <a:rPr lang="en-GB" dirty="0"/>
              <a:t>is a scattering problem </a:t>
            </a:r>
            <a:endParaRPr lang="en-GB" dirty="0" smtClean="0"/>
          </a:p>
          <a:p>
            <a:r>
              <a:rPr lang="en-GB" dirty="0" smtClean="0"/>
              <a:t>In chiral limit</a:t>
            </a:r>
          </a:p>
          <a:p>
            <a:pPr lvl="1"/>
            <a:r>
              <a:rPr lang="en-GB" sz="2200" dirty="0" smtClean="0"/>
              <a:t>two massless fermions interact via exchange of massless gluons …</a:t>
            </a:r>
            <a:r>
              <a:rPr lang="en-GB" sz="2200" dirty="0"/>
              <a:t> </a:t>
            </a:r>
            <a:r>
              <a:rPr lang="en-GB" sz="2200" dirty="0" smtClean="0"/>
              <a:t>initial system is massless;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/>
              <a:t> </a:t>
            </a:r>
            <a:r>
              <a:rPr lang="en-GB" sz="2200" dirty="0" smtClean="0"/>
              <a:t>   … </a:t>
            </a:r>
            <a:r>
              <a:rPr lang="en-GB" sz="2200" dirty="0"/>
              <a:t>and </a:t>
            </a:r>
            <a:r>
              <a:rPr lang="en-GB" sz="2200" dirty="0" smtClean="0"/>
              <a:t>it remains massless at every order in perturbation theory</a:t>
            </a:r>
          </a:p>
          <a:p>
            <a:r>
              <a:rPr lang="en-GB" dirty="0" smtClean="0"/>
              <a:t>But, complete the calculation using an enumerable infinity of dressings and </a:t>
            </a:r>
            <a:r>
              <a:rPr lang="en-GB" dirty="0" smtClean="0"/>
              <a:t>scatterings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Then </a:t>
            </a:r>
            <a:r>
              <a:rPr lang="en-GB" dirty="0"/>
              <a:t>…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3" y="4495800"/>
            <a:ext cx="44699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&amp;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Where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is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239962" cy="3048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024" y="547687"/>
            <a:ext cx="45471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87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803901"/>
          </a:xfrm>
        </p:spPr>
        <p:txBody>
          <a:bodyPr/>
          <a:lstStyle/>
          <a:p>
            <a:r>
              <a:rPr lang="en-GB" sz="2000" dirty="0" smtClean="0"/>
              <a:t>Obtain a </a:t>
            </a:r>
            <a:r>
              <a:rPr lang="en-GB" sz="2000" dirty="0" smtClean="0"/>
              <a:t>coupled set of gap- and Bethe-</a:t>
            </a:r>
            <a:r>
              <a:rPr lang="en-GB" sz="2000" dirty="0" err="1" smtClean="0"/>
              <a:t>Salpeter</a:t>
            </a:r>
            <a:r>
              <a:rPr lang="en-GB" sz="2000" dirty="0" smtClean="0"/>
              <a:t> equations</a:t>
            </a:r>
          </a:p>
          <a:p>
            <a:pPr lvl="1"/>
            <a:r>
              <a:rPr lang="en-GB" sz="1800" dirty="0" smtClean="0"/>
              <a:t>Bethe-</a:t>
            </a:r>
            <a:r>
              <a:rPr lang="en-GB" sz="1800" dirty="0" err="1" smtClean="0"/>
              <a:t>Salpeter</a:t>
            </a:r>
            <a:r>
              <a:rPr lang="en-GB" sz="1800" dirty="0" smtClean="0"/>
              <a:t> Kernel: </a:t>
            </a:r>
          </a:p>
          <a:p>
            <a:pPr lvl="2"/>
            <a:r>
              <a:rPr lang="en-GB" dirty="0" smtClean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 smtClean="0"/>
              <a:t>Interactions of arbitrary but enumerable complexity involving these “basis vectors”</a:t>
            </a:r>
          </a:p>
          <a:p>
            <a:pPr lvl="1"/>
            <a:r>
              <a:rPr lang="en-GB" dirty="0" smtClean="0"/>
              <a:t>Chiral limit: </a:t>
            </a:r>
          </a:p>
          <a:p>
            <a:pPr lvl="2"/>
            <a:r>
              <a:rPr lang="en-GB" dirty="0" smtClean="0"/>
              <a:t>Algebraic </a:t>
            </a:r>
            <a:r>
              <a:rPr lang="en-GB" dirty="0" smtClean="0"/>
              <a:t>proof</a:t>
            </a:r>
          </a:p>
          <a:p>
            <a:pPr lvl="3"/>
            <a:r>
              <a:rPr lang="en-GB" dirty="0" smtClean="0"/>
              <a:t>at any &amp; each finite order in symmetry-preserving construction of kernels for </a:t>
            </a:r>
          </a:p>
          <a:p>
            <a:pPr lvl="4"/>
            <a:r>
              <a:rPr lang="en-GB" dirty="0" smtClean="0"/>
              <a:t>the </a:t>
            </a:r>
            <a:r>
              <a:rPr lang="en-GB" dirty="0" smtClean="0"/>
              <a:t>gap (quark dressing) </a:t>
            </a:r>
            <a:endParaRPr lang="en-GB" dirty="0" smtClean="0"/>
          </a:p>
          <a:p>
            <a:pPr lvl="4"/>
            <a:r>
              <a:rPr lang="en-GB" dirty="0" smtClean="0"/>
              <a:t>and </a:t>
            </a:r>
            <a:r>
              <a:rPr lang="en-GB" dirty="0" smtClean="0"/>
              <a:t>Bethe-</a:t>
            </a:r>
            <a:r>
              <a:rPr lang="en-GB" dirty="0" err="1" smtClean="0"/>
              <a:t>Salpeter</a:t>
            </a:r>
            <a:r>
              <a:rPr lang="en-GB" dirty="0" smtClean="0"/>
              <a:t> (bound-state) equations, </a:t>
            </a:r>
            <a:endParaRPr lang="en-GB" dirty="0" smtClean="0"/>
          </a:p>
          <a:p>
            <a:pPr lvl="3"/>
            <a:r>
              <a:rPr lang="en-GB" dirty="0" smtClean="0"/>
              <a:t>there </a:t>
            </a:r>
            <a:r>
              <a:rPr lang="en-GB" dirty="0" smtClean="0"/>
              <a:t>is a precise cancellation between </a:t>
            </a:r>
            <a:endParaRPr lang="en-GB" dirty="0" smtClean="0"/>
          </a:p>
          <a:p>
            <a:pPr lvl="4"/>
            <a:r>
              <a:rPr lang="en-GB" dirty="0" smtClean="0"/>
              <a:t>mass-generating </a:t>
            </a:r>
            <a:r>
              <a:rPr lang="en-GB" dirty="0" smtClean="0"/>
              <a:t>effect of dressing the valence-quarks </a:t>
            </a:r>
            <a:endParaRPr lang="en-GB" dirty="0" smtClean="0"/>
          </a:p>
          <a:p>
            <a:pPr lvl="4"/>
            <a:r>
              <a:rPr lang="en-GB" dirty="0" smtClean="0"/>
              <a:t>and attraction </a:t>
            </a:r>
            <a:r>
              <a:rPr lang="en-GB" dirty="0" smtClean="0"/>
              <a:t>introduced by the scattering events</a:t>
            </a:r>
          </a:p>
          <a:p>
            <a:pPr lvl="2"/>
            <a:r>
              <a:rPr lang="en-GB" dirty="0" smtClean="0"/>
              <a:t>Cancellation guarantees that </a:t>
            </a:r>
            <a:endParaRPr lang="en-GB" dirty="0" smtClean="0"/>
          </a:p>
          <a:p>
            <a:pPr lvl="3"/>
            <a:r>
              <a:rPr lang="en-GB" dirty="0" smtClean="0"/>
              <a:t>simple </a:t>
            </a:r>
            <a:r>
              <a:rPr lang="en-GB" dirty="0" smtClean="0"/>
              <a:t>system,  which began massless, </a:t>
            </a:r>
            <a:endParaRPr lang="en-GB" dirty="0" smtClean="0"/>
          </a:p>
          <a:p>
            <a:pPr lvl="3"/>
            <a:r>
              <a:rPr lang="en-GB" dirty="0" smtClean="0"/>
              <a:t>becomes </a:t>
            </a:r>
            <a:r>
              <a:rPr lang="en-GB" dirty="0" smtClean="0"/>
              <a:t>a complex system, with </a:t>
            </a:r>
            <a:endParaRPr lang="en-GB" dirty="0" smtClean="0"/>
          </a:p>
          <a:p>
            <a:pPr lvl="4"/>
            <a:r>
              <a:rPr lang="en-GB" dirty="0" smtClean="0"/>
              <a:t>a </a:t>
            </a:r>
            <a:r>
              <a:rPr lang="en-GB" dirty="0" smtClean="0"/>
              <a:t>nontrivial bound-state wave function </a:t>
            </a:r>
            <a:endParaRPr lang="en-GB" dirty="0" smtClean="0"/>
          </a:p>
          <a:p>
            <a:pPr lvl="4"/>
            <a:r>
              <a:rPr lang="en-GB" dirty="0" smtClean="0"/>
              <a:t>attached </a:t>
            </a:r>
            <a:r>
              <a:rPr lang="en-GB" dirty="0" smtClean="0"/>
              <a:t>to a pole in the scattering matrix, which remains at </a:t>
            </a:r>
            <a:r>
              <a:rPr lang="en-GB" i="1" dirty="0" smtClean="0"/>
              <a:t>P</a:t>
            </a:r>
            <a:r>
              <a:rPr lang="en-GB" i="1" baseline="30000" dirty="0" smtClean="0"/>
              <a:t>2</a:t>
            </a:r>
            <a:r>
              <a:rPr lang="en-GB" i="1" dirty="0" smtClean="0"/>
              <a:t>=0</a:t>
            </a:r>
            <a:r>
              <a:rPr lang="en-GB" dirty="0"/>
              <a:t> </a:t>
            </a:r>
            <a:r>
              <a:rPr lang="en-GB" dirty="0" smtClean="0"/>
              <a:t>… </a:t>
            </a:r>
            <a:endParaRPr lang="en-GB" dirty="0" smtClean="0"/>
          </a:p>
          <a:p>
            <a:pPr lvl="3"/>
            <a:r>
              <a:rPr lang="en-GB" i="1" dirty="0" smtClean="0"/>
              <a:t>i.e</a:t>
            </a:r>
            <a:r>
              <a:rPr lang="en-GB" dirty="0" smtClean="0"/>
              <a:t>., interacting, bound system </a:t>
            </a:r>
            <a:r>
              <a:rPr lang="en-GB" dirty="0" smtClean="0"/>
              <a:t>remains massless</a:t>
            </a:r>
            <a:endParaRPr lang="en-GB" sz="1400" dirty="0" smtClean="0"/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112"/>
            <a:ext cx="5942013" cy="228600"/>
          </a:xfrm>
        </p:spPr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Roberts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 , Roberts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Tandy,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P.C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Qin, Roberts,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803901"/>
          </a:xfrm>
        </p:spPr>
        <p:txBody>
          <a:bodyPr/>
          <a:lstStyle/>
          <a:p>
            <a:r>
              <a:rPr lang="en-GB" sz="2000" dirty="0" smtClean="0"/>
              <a:t>Obtain a </a:t>
            </a:r>
            <a:r>
              <a:rPr lang="en-GB" sz="2000" dirty="0" smtClean="0"/>
              <a:t>coupled set of gap- and Bethe-</a:t>
            </a:r>
            <a:r>
              <a:rPr lang="en-GB" sz="2000" dirty="0" err="1" smtClean="0"/>
              <a:t>Salpeter</a:t>
            </a:r>
            <a:r>
              <a:rPr lang="en-GB" sz="2000" dirty="0" smtClean="0"/>
              <a:t> equations</a:t>
            </a:r>
          </a:p>
          <a:p>
            <a:pPr lvl="1"/>
            <a:r>
              <a:rPr lang="en-GB" sz="1800" dirty="0" smtClean="0"/>
              <a:t>Bethe-</a:t>
            </a:r>
            <a:r>
              <a:rPr lang="en-GB" sz="1800" dirty="0" err="1" smtClean="0"/>
              <a:t>Salpeter</a:t>
            </a:r>
            <a:r>
              <a:rPr lang="en-GB" sz="1800" dirty="0" smtClean="0"/>
              <a:t> Kernel: </a:t>
            </a:r>
          </a:p>
          <a:p>
            <a:pPr lvl="2"/>
            <a:r>
              <a:rPr lang="en-GB" dirty="0" smtClean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 smtClean="0"/>
              <a:t>Interactions of arbitrary but enumerable complexity involving these “basis vectors”</a:t>
            </a:r>
          </a:p>
          <a:p>
            <a:pPr lvl="1"/>
            <a:r>
              <a:rPr lang="en-GB" dirty="0" smtClean="0"/>
              <a:t>Chiral limit: </a:t>
            </a:r>
          </a:p>
          <a:p>
            <a:pPr lvl="2"/>
            <a:r>
              <a:rPr lang="en-GB" dirty="0" smtClean="0"/>
              <a:t>Algebraic </a:t>
            </a:r>
            <a:r>
              <a:rPr lang="en-GB" dirty="0" smtClean="0"/>
              <a:t>proof</a:t>
            </a:r>
          </a:p>
          <a:p>
            <a:pPr lvl="3"/>
            <a:r>
              <a:rPr lang="en-GB" dirty="0" smtClean="0"/>
              <a:t>at any &amp; each finite order in symmetry-preserving construction of kernels for </a:t>
            </a:r>
          </a:p>
          <a:p>
            <a:pPr lvl="4"/>
            <a:r>
              <a:rPr lang="en-GB" dirty="0" smtClean="0"/>
              <a:t>the </a:t>
            </a:r>
            <a:r>
              <a:rPr lang="en-GB" dirty="0" smtClean="0"/>
              <a:t>gap (quark dressing) </a:t>
            </a:r>
            <a:endParaRPr lang="en-GB" dirty="0" smtClean="0"/>
          </a:p>
          <a:p>
            <a:pPr lvl="4"/>
            <a:r>
              <a:rPr lang="en-GB" dirty="0" smtClean="0"/>
              <a:t>and </a:t>
            </a:r>
            <a:r>
              <a:rPr lang="en-GB" dirty="0" smtClean="0"/>
              <a:t>Bethe-</a:t>
            </a:r>
            <a:r>
              <a:rPr lang="en-GB" dirty="0" err="1" smtClean="0"/>
              <a:t>Salpeter</a:t>
            </a:r>
            <a:r>
              <a:rPr lang="en-GB" dirty="0" smtClean="0"/>
              <a:t> (bound-state) equations, </a:t>
            </a:r>
            <a:endParaRPr lang="en-GB" dirty="0" smtClean="0"/>
          </a:p>
          <a:p>
            <a:pPr lvl="3"/>
            <a:r>
              <a:rPr lang="en-GB" dirty="0" smtClean="0"/>
              <a:t>there </a:t>
            </a:r>
            <a:r>
              <a:rPr lang="en-GB" dirty="0" smtClean="0"/>
              <a:t>is a precise cancellation between </a:t>
            </a:r>
            <a:endParaRPr lang="en-GB" dirty="0" smtClean="0"/>
          </a:p>
          <a:p>
            <a:pPr lvl="4"/>
            <a:r>
              <a:rPr lang="en-GB" dirty="0" smtClean="0"/>
              <a:t>mass-generating </a:t>
            </a:r>
            <a:r>
              <a:rPr lang="en-GB" dirty="0" smtClean="0"/>
              <a:t>effect of dressing the valence-quarks </a:t>
            </a:r>
            <a:endParaRPr lang="en-GB" dirty="0" smtClean="0"/>
          </a:p>
          <a:p>
            <a:pPr lvl="4"/>
            <a:r>
              <a:rPr lang="en-GB" dirty="0" smtClean="0"/>
              <a:t>and attraction </a:t>
            </a:r>
            <a:r>
              <a:rPr lang="en-GB" dirty="0" smtClean="0"/>
              <a:t>introduced by the scattering events</a:t>
            </a:r>
          </a:p>
          <a:p>
            <a:pPr lvl="2"/>
            <a:r>
              <a:rPr lang="en-GB" dirty="0" smtClean="0"/>
              <a:t>Cancellation guarantees that </a:t>
            </a:r>
            <a:endParaRPr lang="en-GB" dirty="0" smtClean="0"/>
          </a:p>
          <a:p>
            <a:pPr lvl="3"/>
            <a:r>
              <a:rPr lang="en-GB" dirty="0" smtClean="0"/>
              <a:t>simple </a:t>
            </a:r>
            <a:r>
              <a:rPr lang="en-GB" dirty="0" smtClean="0"/>
              <a:t>system,  which began massless, </a:t>
            </a:r>
            <a:endParaRPr lang="en-GB" dirty="0" smtClean="0"/>
          </a:p>
          <a:p>
            <a:pPr lvl="3"/>
            <a:r>
              <a:rPr lang="en-GB" dirty="0" smtClean="0"/>
              <a:t>becomes </a:t>
            </a:r>
            <a:r>
              <a:rPr lang="en-GB" dirty="0" smtClean="0"/>
              <a:t>a complex system, with </a:t>
            </a:r>
            <a:endParaRPr lang="en-GB" dirty="0" smtClean="0"/>
          </a:p>
          <a:p>
            <a:pPr lvl="4"/>
            <a:r>
              <a:rPr lang="en-GB" dirty="0" smtClean="0"/>
              <a:t>a </a:t>
            </a:r>
            <a:r>
              <a:rPr lang="en-GB" dirty="0" smtClean="0"/>
              <a:t>nontrivial bound-state wave function </a:t>
            </a:r>
            <a:endParaRPr lang="en-GB" dirty="0" smtClean="0"/>
          </a:p>
          <a:p>
            <a:pPr lvl="4"/>
            <a:r>
              <a:rPr lang="en-GB" dirty="0" smtClean="0"/>
              <a:t>attached </a:t>
            </a:r>
            <a:r>
              <a:rPr lang="en-GB" dirty="0" smtClean="0"/>
              <a:t>to a pole in the scattering matrix, which remains at </a:t>
            </a:r>
            <a:r>
              <a:rPr lang="en-GB" i="1" dirty="0" smtClean="0"/>
              <a:t>P</a:t>
            </a:r>
            <a:r>
              <a:rPr lang="en-GB" i="1" baseline="30000" dirty="0" smtClean="0"/>
              <a:t>2</a:t>
            </a:r>
            <a:r>
              <a:rPr lang="en-GB" i="1" dirty="0" smtClean="0"/>
              <a:t>=0</a:t>
            </a:r>
            <a:r>
              <a:rPr lang="en-GB" dirty="0"/>
              <a:t> </a:t>
            </a:r>
            <a:r>
              <a:rPr lang="en-GB" dirty="0" smtClean="0"/>
              <a:t>… </a:t>
            </a:r>
            <a:endParaRPr lang="en-GB" dirty="0" smtClean="0"/>
          </a:p>
          <a:p>
            <a:pPr lvl="3"/>
            <a:r>
              <a:rPr lang="en-GB" dirty="0" smtClean="0"/>
              <a:t>i.e., interacting, bound system </a:t>
            </a:r>
            <a:r>
              <a:rPr lang="en-GB" dirty="0" smtClean="0"/>
              <a:t>remains massless</a:t>
            </a:r>
            <a:endParaRPr lang="en-GB" sz="1400" dirty="0" smtClean="0"/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406"/>
            <a:ext cx="5942013" cy="228600"/>
          </a:xfrm>
        </p:spPr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Roberts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 , Roberts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Tandy,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P.C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Qin, Roberts,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1534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8000"/>
                </a:solidFill>
              </a:rPr>
              <a:t>Quantum field theory statement: in the </a:t>
            </a:r>
            <a:r>
              <a:rPr lang="en-GB" sz="3200" b="1" i="1" dirty="0" err="1">
                <a:solidFill>
                  <a:srgbClr val="008000"/>
                </a:solidFill>
              </a:rPr>
              <a:t>pseudsocalar</a:t>
            </a:r>
            <a:r>
              <a:rPr lang="en-GB" sz="3200" b="1" i="1" dirty="0">
                <a:solidFill>
                  <a:srgbClr val="008000"/>
                </a:solidFill>
              </a:rPr>
              <a:t> channel, the dynamically generated mass of the two fermions is precisely cancelled by the attractive interactions between them – </a:t>
            </a:r>
            <a:r>
              <a:rPr lang="en-GB" sz="3200" b="1" i="1" dirty="0" err="1">
                <a:solidFill>
                  <a:srgbClr val="008000"/>
                </a:solidFill>
              </a:rPr>
              <a:t>iff</a:t>
            </a:r>
            <a:r>
              <a:rPr lang="en-GB" sz="3200" b="1" i="1" dirty="0">
                <a:solidFill>
                  <a:srgbClr val="008000"/>
                </a:solidFill>
              </a:rPr>
              <a:t> – </a:t>
            </a:r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581400"/>
            <a:ext cx="586740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66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66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66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66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6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1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362200"/>
            <a:ext cx="8842375" cy="4525963"/>
          </a:xfrm>
        </p:spPr>
        <p:txBody>
          <a:bodyPr/>
          <a:lstStyle/>
          <a:p>
            <a:r>
              <a:rPr lang="en-AU" sz="2000" dirty="0" smtClean="0"/>
              <a:t>Parton-basis </a:t>
            </a:r>
            <a:r>
              <a:rPr lang="en-AU" sz="2000" dirty="0"/>
              <a:t>chiral-limit expression of the expectation-value of the trace-anomaly in the pion </a:t>
            </a:r>
            <a:r>
              <a:rPr lang="en-AU" sz="2000" dirty="0" smtClean="0"/>
              <a:t>at </a:t>
            </a:r>
            <a:r>
              <a:rPr lang="en-GB" sz="2000" i="1" dirty="0"/>
              <a:t>ζ </a:t>
            </a:r>
            <a:r>
              <a:rPr lang="en-GB" sz="2000" dirty="0"/>
              <a:t>≫ </a:t>
            </a:r>
            <a:r>
              <a:rPr lang="en-GB" sz="2000" i="1" dirty="0" smtClean="0"/>
              <a:t>ζ</a:t>
            </a:r>
            <a:r>
              <a:rPr lang="en-GB" sz="2000" i="1" baseline="-25000" dirty="0" smtClean="0"/>
              <a:t>2</a:t>
            </a:r>
            <a:r>
              <a:rPr lang="en-GB" sz="2000" dirty="0" smtClean="0"/>
              <a:t> </a:t>
            </a:r>
            <a:endParaRPr lang="en-AU" sz="2000" dirty="0" smtClean="0"/>
          </a:p>
          <a:p>
            <a:r>
              <a:rPr lang="en-AU" sz="2000" dirty="0"/>
              <a:t>M</a:t>
            </a:r>
            <a:r>
              <a:rPr lang="en-AU" sz="2000" dirty="0" smtClean="0"/>
              <a:t>etamorphoses </a:t>
            </a:r>
            <a:r>
              <a:rPr lang="en-AU" sz="2000" dirty="0"/>
              <a:t>into a new expression, written in terms of a </a:t>
            </a:r>
            <a:r>
              <a:rPr lang="en-AU" sz="2000" dirty="0" err="1"/>
              <a:t>nonperturbatively</a:t>
            </a:r>
            <a:r>
              <a:rPr lang="en-AU" sz="2000" dirty="0"/>
              <a:t>-dressed quasi-particle </a:t>
            </a:r>
            <a:r>
              <a:rPr lang="en-AU" sz="2000" dirty="0" smtClean="0"/>
              <a:t>basis and associated, evolved wave functions</a:t>
            </a:r>
          </a:p>
          <a:p>
            <a:pPr lvl="1"/>
            <a:r>
              <a:rPr lang="en-AU" sz="2400" dirty="0" smtClean="0"/>
              <a:t>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term = </a:t>
            </a:r>
            <a:r>
              <a:rPr lang="en-AU" sz="2400" i="1" dirty="0" smtClean="0">
                <a:solidFill>
                  <a:srgbClr val="008000"/>
                </a:solidFill>
              </a:rPr>
              <a:t>positive</a:t>
            </a:r>
            <a:r>
              <a:rPr lang="en-AU" sz="2400" dirty="0" smtClean="0"/>
              <a:t> </a:t>
            </a:r>
            <a:r>
              <a:rPr lang="en-AU" sz="1800" dirty="0" smtClean="0"/>
              <a:t>= one-body dressing content of the trace anomaly </a:t>
            </a:r>
            <a:r>
              <a:rPr lang="en-GB" sz="1800" dirty="0" smtClean="0"/>
              <a:t>… Plainly, a massless valence-quark acquiring a large mass through interactions with its own gluon field is an expression of the trace-anomaly in the one-body subsector of the complete pion wave function </a:t>
            </a:r>
          </a:p>
          <a:p>
            <a:pPr lvl="1"/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term = </a:t>
            </a:r>
            <a:r>
              <a:rPr lang="en-GB" sz="2400" i="1" dirty="0" smtClean="0">
                <a:solidFill>
                  <a:srgbClr val="C00000"/>
                </a:solidFill>
              </a:rPr>
              <a:t>negative</a:t>
            </a:r>
            <a:r>
              <a:rPr lang="en-GB" sz="1800" dirty="0" smtClean="0"/>
              <a:t> (attraction) = 2-particle-irreducible scattering event content of the scale-anomaly </a:t>
            </a:r>
            <a:r>
              <a:rPr lang="en-GB" sz="1800" dirty="0"/>
              <a:t>… Plainly, </a:t>
            </a:r>
            <a:r>
              <a:rPr lang="en-GB" sz="1800" dirty="0" smtClean="0"/>
              <a:t>acquires a scale because the couplings, and the gluon- and quark-propagators in the 2PI processes have all acquired a mass-scale</a:t>
            </a:r>
          </a:p>
          <a:p>
            <a:r>
              <a:rPr lang="en-GB" sz="2000" dirty="0" smtClean="0"/>
              <a:t>Away from the chiral limit, and in other channels, the cancellation is incomplete.</a:t>
            </a:r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0" cy="1551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228600"/>
            <a:ext cx="28242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i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DCSB Paradigm</a:t>
            </a:r>
            <a:endParaRPr lang="en-GB" sz="3200" b="1" i="1" dirty="0">
              <a:ln/>
              <a:solidFill>
                <a:schemeClr val="accent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434" y="16118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̃ ̃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449234" y="1600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̃ 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849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9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23025"/>
            <a:ext cx="2362200" cy="358775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865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sz="2800" i="1" dirty="0" smtClean="0"/>
              <a:t>Observing Mass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/>
          <a:lstStyle/>
          <a:p>
            <a:r>
              <a:rPr lang="en-AU" dirty="0" smtClean="0"/>
              <a:t>Goldberger-</a:t>
            </a:r>
            <a:r>
              <a:rPr lang="en-AU" dirty="0" err="1" smtClean="0"/>
              <a:t>Treiman</a:t>
            </a:r>
            <a:r>
              <a:rPr lang="en-AU" dirty="0" smtClean="0"/>
              <a:t> relations entail </a:t>
            </a:r>
            <a:r>
              <a:rPr lang="en-AU" dirty="0"/>
              <a:t>that </a:t>
            </a:r>
            <a:r>
              <a:rPr lang="en-AU" dirty="0" smtClean="0"/>
              <a:t>on </a:t>
            </a:r>
            <a:r>
              <a:rPr lang="en-GB" i="1" dirty="0"/>
              <a:t>m</a:t>
            </a:r>
            <a:r>
              <a:rPr lang="en-GB" dirty="0"/>
              <a:t>≃</a:t>
            </a:r>
            <a:r>
              <a:rPr lang="en-GB" dirty="0" smtClean="0"/>
              <a:t>0</a:t>
            </a:r>
            <a:r>
              <a:rPr lang="en-AU" dirty="0" smtClean="0"/>
              <a:t>, dressed-quark </a:t>
            </a:r>
            <a:r>
              <a:rPr lang="en-AU" dirty="0"/>
              <a:t>mass function (almost) completely </a:t>
            </a:r>
            <a:r>
              <a:rPr lang="en-AU" dirty="0" smtClean="0"/>
              <a:t>determines </a:t>
            </a:r>
            <a:r>
              <a:rPr lang="en-GB" i="1" dirty="0" smtClean="0"/>
              <a:t>χ</a:t>
            </a:r>
            <a:r>
              <a:rPr lang="en-GB" i="1" baseline="-25000" dirty="0" smtClean="0"/>
              <a:t>π</a:t>
            </a:r>
            <a:r>
              <a:rPr lang="en-AU" dirty="0"/>
              <a:t> (wave function)</a:t>
            </a:r>
            <a:endParaRPr lang="en-AU" i="1" dirty="0" smtClean="0"/>
          </a:p>
          <a:p>
            <a:pPr>
              <a:spcBef>
                <a:spcPts val="600"/>
              </a:spcBef>
            </a:pPr>
            <a:r>
              <a:rPr lang="en-GB" i="1" dirty="0" smtClean="0"/>
              <a:t>χ</a:t>
            </a:r>
            <a:r>
              <a:rPr lang="en-GB" i="1" baseline="-25000" dirty="0" smtClean="0"/>
              <a:t>π </a:t>
            </a:r>
            <a:r>
              <a:rPr lang="en-AU" dirty="0" smtClean="0"/>
              <a:t>can </a:t>
            </a:r>
            <a:r>
              <a:rPr lang="en-AU" dirty="0"/>
              <a:t>be projected onto the </a:t>
            </a:r>
            <a:r>
              <a:rPr lang="en-AU" dirty="0" smtClean="0"/>
              <a:t>light-front</a:t>
            </a:r>
            <a:endParaRPr lang="en-AU" sz="2000" dirty="0" smtClean="0"/>
          </a:p>
          <a:p>
            <a:pPr lvl="1">
              <a:spcBef>
                <a:spcPts val="0"/>
              </a:spcBef>
            </a:pPr>
            <a:r>
              <a:rPr lang="en-AU" dirty="0" smtClean="0"/>
              <a:t>Object </a:t>
            </a:r>
            <a:r>
              <a:rPr lang="en-AU" dirty="0"/>
              <a:t>thus obtained is strictly a probability amplitude and </a:t>
            </a:r>
            <a:r>
              <a:rPr lang="en-AU" dirty="0" smtClean="0"/>
              <a:t>moments </a:t>
            </a:r>
            <a:r>
              <a:rPr lang="en-AU" dirty="0"/>
              <a:t>of a probability measure are truly observable.  </a:t>
            </a:r>
            <a:endParaRPr lang="en-AU" dirty="0" smtClean="0"/>
          </a:p>
          <a:p>
            <a:pPr lvl="1">
              <a:spcBef>
                <a:spcPts val="0"/>
              </a:spcBef>
            </a:pPr>
            <a:r>
              <a:rPr lang="en-AU" dirty="0" smtClean="0"/>
              <a:t>Consequently</a:t>
            </a:r>
            <a:r>
              <a:rPr lang="en-AU" dirty="0"/>
              <a:t>, there is a mathematically strict sense in which moments of the dressed-quark mass function are observable.  </a:t>
            </a:r>
            <a:endParaRPr lang="en-AU" dirty="0" smtClean="0"/>
          </a:p>
          <a:p>
            <a:pPr lvl="1">
              <a:spcBef>
                <a:spcPts val="0"/>
              </a:spcBef>
            </a:pPr>
            <a:r>
              <a:rPr lang="en-AU" dirty="0" smtClean="0"/>
              <a:t>Additionally, </a:t>
            </a:r>
            <a:r>
              <a:rPr lang="en-AU" i="1" dirty="0" smtClean="0"/>
              <a:t>e.g</a:t>
            </a:r>
            <a:r>
              <a:rPr lang="en-AU" dirty="0" smtClean="0"/>
              <a:t>. </a:t>
            </a:r>
            <a:r>
              <a:rPr lang="en-AU" dirty="0"/>
              <a:t>generalised </a:t>
            </a:r>
            <a:r>
              <a:rPr lang="en-AU" dirty="0" err="1"/>
              <a:t>parton</a:t>
            </a:r>
            <a:r>
              <a:rPr lang="en-AU" dirty="0"/>
              <a:t> distributions can rigorously be defined as an overlap of light-front wave functions </a:t>
            </a: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sz="2000" dirty="0"/>
              <a:t>Practically, the </a:t>
            </a:r>
            <a:r>
              <a:rPr lang="en-AU" sz="2000" dirty="0" smtClean="0"/>
              <a:t>mass </a:t>
            </a:r>
            <a:r>
              <a:rPr lang="en-AU" sz="2000" dirty="0"/>
              <a:t>function can be “measured” because it influences and determines a vast array of experimental observables</a:t>
            </a:r>
          </a:p>
          <a:p>
            <a:pPr>
              <a:spcBef>
                <a:spcPts val="600"/>
              </a:spcBef>
            </a:pPr>
            <a:r>
              <a:rPr lang="en-AU" sz="2400" i="1" dirty="0">
                <a:solidFill>
                  <a:srgbClr val="008000"/>
                </a:solidFill>
              </a:rPr>
              <a:t>In this sense, M(p</a:t>
            </a:r>
            <a:r>
              <a:rPr lang="en-AU" sz="2400" i="1" baseline="30000" dirty="0">
                <a:solidFill>
                  <a:srgbClr val="008000"/>
                </a:solidFill>
              </a:rPr>
              <a:t>2</a:t>
            </a:r>
            <a:r>
              <a:rPr lang="en-AU" sz="2400" i="1" dirty="0">
                <a:solidFill>
                  <a:srgbClr val="008000"/>
                </a:solidFill>
              </a:rPr>
              <a:t>), microscopic expression of trace anomaly, is observable at modern facilities, in measurements of</a:t>
            </a:r>
          </a:p>
          <a:p>
            <a:pPr lvl="1">
              <a:spcBef>
                <a:spcPts val="0"/>
              </a:spcBef>
            </a:pPr>
            <a:r>
              <a:rPr lang="en-AU" i="1" dirty="0">
                <a:solidFill>
                  <a:srgbClr val="008000"/>
                </a:solidFill>
              </a:rPr>
              <a:t> </a:t>
            </a:r>
            <a:r>
              <a:rPr lang="en-AU" sz="2400" i="1" dirty="0">
                <a:solidFill>
                  <a:srgbClr val="008000"/>
                </a:solidFill>
              </a:rPr>
              <a:t>form factors (elastic and transition), </a:t>
            </a:r>
            <a:endParaRPr lang="en-AU" i="1" dirty="0">
              <a:solidFill>
                <a:srgbClr val="008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AU" sz="2400" i="1" dirty="0">
                <a:solidFill>
                  <a:srgbClr val="008000"/>
                </a:solidFill>
              </a:rPr>
              <a:t>PDAs, PDFs, GPDs, TMDs, …</a:t>
            </a:r>
          </a:p>
          <a:p>
            <a:pPr>
              <a:spcBef>
                <a:spcPts val="0"/>
              </a:spcBef>
            </a:pPr>
            <a:r>
              <a:rPr lang="en-AU" sz="2400" i="1" dirty="0">
                <a:solidFill>
                  <a:srgbClr val="008000"/>
                </a:solidFill>
              </a:rPr>
              <a:t>Examples … </a:t>
            </a:r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US" dirty="0" smtClean="0"/>
              <a:t>2012 </a:t>
            </a:r>
            <a:r>
              <a:rPr lang="en-GB" dirty="0" smtClean="0"/>
              <a:t>… </a:t>
            </a:r>
            <a:r>
              <a:rPr lang="en-US" dirty="0" smtClean="0"/>
              <a:t>methods were developed that enable direct computation of the pion’s light-front wave function</a:t>
            </a:r>
          </a:p>
          <a:p>
            <a:r>
              <a:rPr lang="el-GR" i="1" dirty="0" smtClean="0"/>
              <a:t>φ</a:t>
            </a:r>
            <a:r>
              <a:rPr lang="el-GR" i="1" baseline="-25000" dirty="0" smtClean="0"/>
              <a:t>π</a:t>
            </a:r>
            <a:r>
              <a:rPr lang="en-US" i="1" dirty="0" smtClean="0"/>
              <a:t>(x)</a:t>
            </a:r>
            <a:r>
              <a:rPr lang="en-US" dirty="0" smtClean="0"/>
              <a:t> = twist-two </a:t>
            </a:r>
            <a:r>
              <a:rPr lang="en-US" dirty="0" err="1" smtClean="0"/>
              <a:t>parton</a:t>
            </a:r>
            <a:r>
              <a:rPr lang="en-US" dirty="0" smtClean="0"/>
              <a:t> distribution amplitude = projection of the </a:t>
            </a:r>
            <a:r>
              <a:rPr lang="en-US" dirty="0" err="1" smtClean="0"/>
              <a:t>pion’s</a:t>
            </a:r>
            <a:r>
              <a:rPr lang="en-US" dirty="0" smtClean="0"/>
              <a:t> </a:t>
            </a:r>
            <a:r>
              <a:rPr lang="en-US" dirty="0" err="1" smtClean="0"/>
              <a:t>Poincaré</a:t>
            </a:r>
            <a:r>
              <a:rPr lang="en-US" dirty="0" smtClean="0"/>
              <a:t>-covariant wave-function onto the light-front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have been obtained with the DCSB-improved DSE kernel, which unifies matter &amp; gauge sectors</a:t>
            </a:r>
          </a:p>
          <a:p>
            <a:pPr lvl="1" algn="ctr">
              <a:buNone/>
            </a:pPr>
            <a:r>
              <a:rPr lang="en-GB" sz="3200" dirty="0"/>
              <a:t>ϕ</a:t>
            </a:r>
            <a:r>
              <a:rPr lang="en-GB" sz="3200" i="1" baseline="-25000" dirty="0"/>
              <a:t>π</a:t>
            </a:r>
            <a:r>
              <a:rPr lang="en-GB" sz="3200" i="1" dirty="0"/>
              <a:t>(x)</a:t>
            </a:r>
            <a:r>
              <a:rPr lang="en-GB" sz="3200" dirty="0"/>
              <a:t> </a:t>
            </a:r>
            <a:r>
              <a:rPr lang="en-GB" sz="3200" dirty="0" smtClean="0"/>
              <a:t> ∝  </a:t>
            </a:r>
            <a:r>
              <a:rPr lang="en-US" sz="3200" i="1" dirty="0" smtClean="0"/>
              <a:t>x</a:t>
            </a:r>
            <a:r>
              <a:rPr lang="el-GR" sz="3200" i="1" baseline="30000" dirty="0" smtClean="0"/>
              <a:t>α</a:t>
            </a:r>
            <a:r>
              <a:rPr lang="en-US" sz="3200" i="1" dirty="0" smtClean="0"/>
              <a:t> (1-x)</a:t>
            </a:r>
            <a:r>
              <a:rPr lang="el-GR" sz="3200" i="1" baseline="30000" dirty="0" smtClean="0"/>
              <a:t>α</a:t>
            </a:r>
            <a:r>
              <a:rPr lang="en-US" sz="3200" dirty="0" smtClean="0"/>
              <a:t>, with </a:t>
            </a:r>
            <a:r>
              <a:rPr lang="el-GR" sz="3200" i="1" dirty="0" smtClean="0"/>
              <a:t>α</a:t>
            </a:r>
            <a:r>
              <a:rPr lang="en-US" sz="3200" dirty="0" smtClean="0"/>
              <a:t>≈</a:t>
            </a:r>
            <a:r>
              <a:rPr lang="en-US" sz="3200" i="1" dirty="0" smtClean="0"/>
              <a:t>0.5</a:t>
            </a:r>
            <a:endParaRPr lang="en-US" sz="3200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 smtClean="0"/>
              <a:t>Pion’s</a:t>
            </a:r>
            <a:r>
              <a:rPr lang="en-US" sz="2800" dirty="0" smtClean="0"/>
              <a:t>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 smtClean="0"/>
              <a:t>Continuum-QCD prediction: </a:t>
            </a:r>
          </a:p>
          <a:p>
            <a:pPr>
              <a:buNone/>
            </a:pPr>
            <a:r>
              <a:rPr lang="en-US" sz="2800" dirty="0" smtClean="0"/>
              <a:t>	marked broadening of </a:t>
            </a:r>
            <a:r>
              <a:rPr lang="el-GR" sz="2800" i="1" dirty="0" smtClean="0"/>
              <a:t>φ</a:t>
            </a:r>
            <a:r>
              <a:rPr lang="el-GR" sz="2800" i="1" baseline="-25000" dirty="0" smtClean="0"/>
              <a:t>π</a:t>
            </a:r>
            <a:r>
              <a:rPr lang="en-US" sz="2800" dirty="0" smtClean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133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Lattice-QCD </a:t>
            </a:r>
            <a:br>
              <a:rPr lang="en-US" sz="2800" dirty="0" smtClean="0"/>
            </a:br>
            <a:r>
              <a:rPr lang="en-US" sz="2800" dirty="0" smtClean="0"/>
              <a:t>&amp; Pion’s valence-quark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Blue solid curve = DSE prediction obtained with DB kernel</a:t>
            </a:r>
          </a:p>
          <a:p>
            <a:r>
              <a:rPr lang="en-US" dirty="0" smtClean="0"/>
              <a:t>DSE &amp; </a:t>
            </a:r>
            <a:r>
              <a:rPr lang="en-US" dirty="0" err="1" smtClean="0"/>
              <a:t>lQCD</a:t>
            </a:r>
            <a:r>
              <a:rPr lang="en-US" dirty="0" smtClean="0"/>
              <a:t> predictions are practically indistinguishable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94" y="2078941"/>
            <a:ext cx="5169876" cy="3690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36576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Pion distribution amplitude from lattice-QCD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I. C.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Cloët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arXiv:1306.2645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Rev. Lett. 111 (2013) 092001 [5 pages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symmetry breaking in the kaon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amplitude,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Chao Shi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arXiv:1406:3353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200400" y="2743200"/>
            <a:ext cx="3200400" cy="6858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276600" y="2895600"/>
            <a:ext cx="3120032" cy="106680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188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AU" sz="1400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arXiv:1307.0026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</a:t>
            </a:r>
            <a:endParaRPr lang="en-A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Phys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. Rev. Lett. </a:t>
            </a:r>
            <a:r>
              <a:rPr lang="en-AU" sz="1400" b="1" i="1" dirty="0">
                <a:solidFill>
                  <a:schemeClr val="accent1">
                    <a:lumMod val="50000"/>
                  </a:schemeClr>
                </a:solidFill>
              </a:rPr>
              <a:t>111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07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</a:p>
          <a:p>
            <a:r>
              <a:rPr lang="en-GB" sz="2800" dirty="0" smtClean="0"/>
              <a:t>Appears </a:t>
            </a:r>
            <a:r>
              <a:rPr lang="en-GB" sz="2800" dirty="0"/>
              <a:t>that JLab12 is within reach of first verification of a QCD hard-scattering formula</a:t>
            </a:r>
          </a:p>
          <a:p>
            <a:endParaRPr lang="en-GB" sz="2800" i="1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4770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6294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818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9342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0866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2390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3914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573962" y="2232567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760028" y="2246351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931807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388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2912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488362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680449" y="2311825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AU" sz="1400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arXiv:1307.0026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</a:t>
            </a:r>
            <a:endParaRPr lang="en-A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Phys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. Rev. Lett. </a:t>
            </a:r>
            <a:r>
              <a:rPr lang="en-AU" sz="1400" b="1" i="1" dirty="0">
                <a:solidFill>
                  <a:schemeClr val="accent1">
                    <a:lumMod val="50000"/>
                  </a:schemeClr>
                </a:solidFill>
              </a:rPr>
              <a:t>111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81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7575" cy="4983163"/>
          </a:xfrm>
        </p:spPr>
        <p:txBody>
          <a:bodyPr/>
          <a:lstStyle/>
          <a:p>
            <a:r>
              <a:rPr lang="en-GB" sz="2400" dirty="0" smtClean="0"/>
              <a:t>Classical </a:t>
            </a:r>
            <a:r>
              <a:rPr lang="en-GB" sz="2400" dirty="0" err="1" smtClean="0"/>
              <a:t>chromdynamics</a:t>
            </a:r>
            <a:r>
              <a:rPr lang="en-GB" sz="2400" dirty="0" smtClean="0"/>
              <a:t> </a:t>
            </a:r>
            <a:r>
              <a:rPr lang="en-GB" sz="2400" dirty="0"/>
              <a:t>… </a:t>
            </a:r>
            <a:r>
              <a:rPr lang="en-GB" sz="2400" dirty="0" smtClean="0"/>
              <a:t>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/>
              <a:t>R</a:t>
            </a:r>
            <a:r>
              <a:rPr lang="en-GB" sz="2400" dirty="0" smtClean="0"/>
              <a:t>emove the current mass … no energy scale left</a:t>
            </a:r>
          </a:p>
          <a:p>
            <a:r>
              <a:rPr lang="en-AU" sz="2400" i="1" dirty="0">
                <a:solidFill>
                  <a:srgbClr val="FF0000"/>
                </a:solidFill>
              </a:rPr>
              <a:t>N</a:t>
            </a:r>
            <a:r>
              <a:rPr lang="en-AU" sz="2400" i="1" dirty="0" smtClean="0">
                <a:solidFill>
                  <a:srgbClr val="FF0000"/>
                </a:solidFill>
              </a:rPr>
              <a:t>o </a:t>
            </a:r>
            <a:r>
              <a:rPr lang="en-AU" sz="2400" i="1" dirty="0">
                <a:solidFill>
                  <a:srgbClr val="FF0000"/>
                </a:solidFill>
              </a:rPr>
              <a:t>dynamics in a </a:t>
            </a:r>
            <a:r>
              <a:rPr lang="en-AU" sz="2400" i="1" dirty="0" smtClean="0">
                <a:solidFill>
                  <a:srgbClr val="FF0000"/>
                </a:solidFill>
              </a:rPr>
              <a:t>scale-invariant theory</a:t>
            </a:r>
            <a:r>
              <a:rPr lang="en-AU" sz="2400" dirty="0" smtClean="0"/>
              <a:t>; only kinematics … the theory looks the same at all length-scales </a:t>
            </a:r>
            <a:r>
              <a:rPr lang="en-GB" sz="2400" dirty="0"/>
              <a:t>… </a:t>
            </a:r>
            <a:r>
              <a:rPr lang="en-GB" sz="2400" dirty="0" smtClean="0"/>
              <a:t>there can be no clumps of anything </a:t>
            </a:r>
            <a:r>
              <a:rPr lang="en-GB" sz="2400" dirty="0"/>
              <a:t>… </a:t>
            </a:r>
            <a:r>
              <a:rPr lang="en-AU" sz="2400" i="1" dirty="0" smtClean="0">
                <a:solidFill>
                  <a:srgbClr val="FF0000"/>
                </a:solidFill>
              </a:rPr>
              <a:t>hence </a:t>
            </a:r>
            <a:r>
              <a:rPr lang="en-AU" sz="2400" i="1" dirty="0">
                <a:solidFill>
                  <a:srgbClr val="FF0000"/>
                </a:solidFill>
              </a:rPr>
              <a:t>bound-states are impossible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</a:t>
            </a:r>
            <a:r>
              <a:rPr lang="en-AU" sz="2800" i="1" dirty="0" smtClean="0"/>
              <a:t>Our Universe can’t exist</a:t>
            </a:r>
            <a:endParaRPr lang="en-AU" sz="2400" i="1" dirty="0" smtClean="0"/>
          </a:p>
          <a:p>
            <a:r>
              <a:rPr lang="en-AU" sz="2400" i="1" dirty="0" smtClean="0">
                <a:solidFill>
                  <a:srgbClr val="FF0000"/>
                </a:solidFill>
              </a:rPr>
              <a:t>Higgs boson doesn’t solve this problem</a:t>
            </a:r>
            <a:r>
              <a:rPr lang="en-GB" sz="2400" dirty="0"/>
              <a:t> </a:t>
            </a:r>
            <a:r>
              <a:rPr lang="en-GB" sz="2400" dirty="0" smtClean="0"/>
              <a:t>… normal matter is constituted from light-quarks &amp; the mass of protons and neutrons, the kernels of all visible matter, are 100-times larger than anything the Higgs can produce</a:t>
            </a:r>
          </a:p>
          <a:p>
            <a:r>
              <a:rPr lang="en-GB" sz="2400" dirty="0" smtClean="0"/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Where did it all begin?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… becomes </a:t>
            </a:r>
            <a:r>
              <a:rPr lang="en-GB" sz="2800" i="1" dirty="0">
                <a:solidFill>
                  <a:srgbClr val="FF0000"/>
                </a:solidFill>
              </a:rPr>
              <a:t>… </a:t>
            </a:r>
            <a:r>
              <a:rPr lang="en-GB" sz="2800" i="1" dirty="0" smtClean="0">
                <a:solidFill>
                  <a:srgbClr val="FF0000"/>
                </a:solidFill>
              </a:rPr>
              <a:t>Where did it all come from?</a:t>
            </a:r>
            <a:endParaRPr lang="en-AU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1798638"/>
            <a:ext cx="5171856" cy="376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/>
              <a:t>Emergent Mass </a:t>
            </a:r>
            <a:br>
              <a:rPr lang="en-GB" sz="2800" dirty="0" smtClean="0"/>
            </a:br>
            <a:r>
              <a:rPr lang="en-GB" sz="2800" i="1" dirty="0" smtClean="0"/>
              <a:t>vs</a:t>
            </a:r>
            <a:r>
              <a:rPr lang="en-GB" sz="2800" dirty="0" smtClean="0"/>
              <a:t>. Higgs Mechanism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4343400" cy="5440363"/>
          </a:xfrm>
        </p:spPr>
        <p:txBody>
          <a:bodyPr/>
          <a:lstStyle/>
          <a:p>
            <a:r>
              <a:rPr lang="en-GB" dirty="0" smtClean="0"/>
              <a:t>When does Higgs mechanism begin to influence mass generation?</a:t>
            </a:r>
          </a:p>
          <a:p>
            <a:r>
              <a:rPr lang="en-GB" dirty="0" smtClean="0"/>
              <a:t>limit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quark</a:t>
            </a:r>
            <a:r>
              <a:rPr lang="en-GB" dirty="0"/>
              <a:t>→ </a:t>
            </a:r>
            <a:r>
              <a:rPr lang="en-GB" dirty="0" smtClean="0"/>
              <a:t>∞</a:t>
            </a:r>
          </a:p>
          <a:p>
            <a:pPr marL="0" indent="0">
              <a:buNone/>
            </a:pPr>
            <a:r>
              <a:rPr lang="en-GB" i="1" dirty="0" smtClean="0"/>
              <a:t>	φ(x</a:t>
            </a:r>
            <a:r>
              <a:rPr lang="en-GB" i="1" dirty="0"/>
              <a:t>)</a:t>
            </a:r>
            <a:r>
              <a:rPr lang="en-GB" dirty="0"/>
              <a:t> → </a:t>
            </a:r>
            <a:r>
              <a:rPr lang="en-GB" i="1" dirty="0"/>
              <a:t>δ(x-</a:t>
            </a:r>
            <a:r>
              <a:rPr lang="en-GB" i="1" dirty="0" smtClean="0"/>
              <a:t>½)</a:t>
            </a:r>
          </a:p>
          <a:p>
            <a:r>
              <a:rPr lang="en-GB" dirty="0" smtClean="0"/>
              <a:t>limit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quark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0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φ(x</a:t>
            </a:r>
            <a:r>
              <a:rPr lang="en-GB" i="1" dirty="0"/>
              <a:t>)</a:t>
            </a:r>
            <a:r>
              <a:rPr lang="en-GB" dirty="0"/>
              <a:t> </a:t>
            </a:r>
            <a:r>
              <a:rPr lang="en-GB" dirty="0"/>
              <a:t>∼ (8/π) [x(1-x</a:t>
            </a:r>
            <a:r>
              <a:rPr lang="en-GB" dirty="0" smtClean="0"/>
              <a:t>)]</a:t>
            </a:r>
            <a:r>
              <a:rPr lang="en-GB" i="1" baseline="30000" dirty="0" smtClean="0"/>
              <a:t>½</a:t>
            </a:r>
            <a:endParaRPr lang="en-GB" baseline="30000" dirty="0" smtClean="0"/>
          </a:p>
          <a:p>
            <a:r>
              <a:rPr lang="en-GB" dirty="0" smtClean="0"/>
              <a:t>Transition boundary lies just above</a:t>
            </a:r>
            <a:r>
              <a:rPr lang="en-GB" i="1" dirty="0" smtClean="0"/>
              <a:t>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strange</a:t>
            </a:r>
            <a:endParaRPr lang="en-GB" baseline="-25000" dirty="0" smtClean="0"/>
          </a:p>
          <a:p>
            <a:r>
              <a:rPr lang="en-GB" dirty="0" smtClean="0"/>
              <a:t>Comparison between distributions of light-quarks and those involving strange-quarks is obvious place to find signals for strong-mass generation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343400" cy="673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Parton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distribution amplitudes of S-wave heavy-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quarkonia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Minghui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Ding, Fei Gao, Lei Chang, Yu-Xin Liu and Craig D. Roberts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arXiv:1511.04943 [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, Phys. Lett. B 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753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 (2016) pp. 330-335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789" y="354912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8000"/>
                </a:solidFill>
              </a:rPr>
              <a:t>q+q</a:t>
            </a:r>
            <a:r>
              <a:rPr lang="en-GB" sz="1600" baseline="-25000" dirty="0" err="1" smtClean="0">
                <a:solidFill>
                  <a:srgbClr val="008000"/>
                </a:solidFill>
              </a:rPr>
              <a:t>bar</a:t>
            </a:r>
            <a:r>
              <a:rPr lang="en-GB" sz="1600" dirty="0" smtClean="0">
                <a:solidFill>
                  <a:srgbClr val="008000"/>
                </a:solidFill>
              </a:rPr>
              <a:t>: Emergent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300" y="2331120"/>
            <a:ext cx="131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c+c</a:t>
            </a:r>
            <a:r>
              <a:rPr lang="en-GB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bar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Higgs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3184" y="2362200"/>
            <a:ext cx="103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conformal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21298"/>
            <a:ext cx="1143000" cy="502902"/>
          </a:xfrm>
          <a:prstGeom prst="straightConnector1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3055161"/>
            <a:ext cx="762000" cy="221439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47789" y="2831068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A0A0A"/>
                </a:solidFill>
              </a:rPr>
              <a:t>s+s</a:t>
            </a:r>
            <a:r>
              <a:rPr lang="en-GB" baseline="-25000" dirty="0" err="1" smtClean="0">
                <a:solidFill>
                  <a:srgbClr val="0A0A0A"/>
                </a:solidFill>
              </a:rPr>
              <a:t>bar</a:t>
            </a:r>
            <a:r>
              <a:rPr lang="en-GB" dirty="0" smtClean="0">
                <a:solidFill>
                  <a:srgbClr val="0A0A0A"/>
                </a:solidFill>
              </a:rPr>
              <a:t>: </a:t>
            </a:r>
          </a:p>
          <a:p>
            <a:r>
              <a:rPr lang="en-GB" sz="1400" dirty="0">
                <a:solidFill>
                  <a:srgbClr val="0A0A0A"/>
                </a:solidFill>
              </a:rPr>
              <a:t>o</a:t>
            </a:r>
            <a:r>
              <a:rPr lang="en-GB" sz="1400" dirty="0" smtClean="0">
                <a:solidFill>
                  <a:srgbClr val="0A0A0A"/>
                </a:solidFill>
              </a:rPr>
              <a:t>n the border</a:t>
            </a:r>
            <a:endParaRPr lang="en-GB" sz="1400" baseline="-25000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Valence-quark Distribution 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Functions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4499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78488"/>
          </a:xfrm>
        </p:spPr>
        <p:txBody>
          <a:bodyPr/>
          <a:lstStyle/>
          <a:p>
            <a:r>
              <a:rPr lang="en-AU" sz="2000" dirty="0"/>
              <a:t>Experimental data on </a:t>
            </a:r>
            <a:r>
              <a:rPr lang="en-AU" sz="2000" i="1" dirty="0"/>
              <a:t>π</a:t>
            </a:r>
            <a:r>
              <a:rPr lang="en-AU" sz="2000" dirty="0"/>
              <a:t> </a:t>
            </a:r>
            <a:r>
              <a:rPr lang="en-AU" sz="2000" dirty="0" smtClean="0"/>
              <a:t>&amp; </a:t>
            </a:r>
            <a:r>
              <a:rPr lang="en-AU" sz="2000" i="1" dirty="0" smtClean="0"/>
              <a:t>K </a:t>
            </a:r>
            <a:r>
              <a:rPr lang="en-AU" sz="2000" dirty="0" smtClean="0"/>
              <a:t>PDFs obtained </a:t>
            </a:r>
            <a:r>
              <a:rPr lang="en-AU" sz="2000" dirty="0"/>
              <a:t>in 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 scattering from nucleons in heavy </a:t>
            </a:r>
            <a:r>
              <a:rPr lang="en-AU" sz="2000" dirty="0" smtClean="0"/>
              <a:t>nuclei; but it’s old: 1980-1989</a:t>
            </a:r>
          </a:p>
          <a:p>
            <a:r>
              <a:rPr lang="en-AU" sz="2000" dirty="0" smtClean="0"/>
              <a:t>Newer data would be welcome:</a:t>
            </a:r>
            <a:endParaRPr lang="en-AU" sz="1800" dirty="0" smtClean="0"/>
          </a:p>
          <a:p>
            <a:pPr lvl="1"/>
            <a:r>
              <a:rPr lang="en-AU" sz="1800" dirty="0" smtClean="0"/>
              <a:t>persistent </a:t>
            </a:r>
            <a:r>
              <a:rPr lang="en-AU" sz="1800" dirty="0"/>
              <a:t>doubts about the </a:t>
            </a:r>
            <a:r>
              <a:rPr lang="en-AU" sz="1800" dirty="0" err="1" smtClean="0"/>
              <a:t>Bjorken</a:t>
            </a:r>
            <a:r>
              <a:rPr lang="en-AU" sz="1800" dirty="0" smtClean="0"/>
              <a:t>-</a:t>
            </a:r>
            <a:r>
              <a:rPr lang="en-AU" sz="1800" i="1" dirty="0" smtClean="0"/>
              <a:t>x</a:t>
            </a:r>
            <a:r>
              <a:rPr lang="en-GB" sz="1800" dirty="0" smtClean="0"/>
              <a:t> ≃1</a:t>
            </a:r>
            <a:r>
              <a:rPr lang="en-AU" sz="1800" dirty="0" smtClean="0"/>
              <a:t> </a:t>
            </a:r>
            <a:r>
              <a:rPr lang="en-AU" sz="1800" dirty="0"/>
              <a:t>behaviour of the pion’s valence-quark </a:t>
            </a:r>
            <a:r>
              <a:rPr lang="en-AU" sz="1800" dirty="0" smtClean="0"/>
              <a:t>PDF </a:t>
            </a:r>
          </a:p>
          <a:p>
            <a:pPr lvl="1"/>
            <a:r>
              <a:rPr lang="en-AU" sz="1800" dirty="0" smtClean="0"/>
              <a:t>single </a:t>
            </a:r>
            <a:r>
              <a:rPr lang="en-AU" sz="1800" dirty="0"/>
              <a:t>modest-quality measurement of </a:t>
            </a:r>
            <a:r>
              <a:rPr lang="en-AU" sz="1800" i="1" dirty="0" err="1" smtClean="0"/>
              <a:t>u</a:t>
            </a:r>
            <a:r>
              <a:rPr lang="en-AU" sz="1800" i="1" baseline="30000" dirty="0" err="1" smtClean="0"/>
              <a:t>K</a:t>
            </a:r>
            <a:r>
              <a:rPr lang="en-AU" sz="1800" i="1" dirty="0" smtClean="0"/>
              <a:t>(x)/u</a:t>
            </a:r>
            <a:r>
              <a:rPr lang="en-AU" sz="1800" i="1" baseline="30000" dirty="0" smtClean="0"/>
              <a:t>π</a:t>
            </a:r>
            <a:r>
              <a:rPr lang="en-AU" sz="1800" i="1" dirty="0" smtClean="0"/>
              <a:t>(x) </a:t>
            </a:r>
            <a:r>
              <a:rPr lang="en-AU" sz="1800" dirty="0" smtClean="0"/>
              <a:t>cannot </a:t>
            </a:r>
            <a:r>
              <a:rPr lang="en-AU" sz="1800" dirty="0"/>
              <a:t>be considered definitive. </a:t>
            </a:r>
            <a:endParaRPr lang="en-AU" sz="1800" dirty="0" smtClean="0"/>
          </a:p>
          <a:p>
            <a:r>
              <a:rPr lang="en-AU" sz="2000" dirty="0" smtClean="0"/>
              <a:t>Approved experiment, </a:t>
            </a:r>
            <a:r>
              <a:rPr lang="en-AU" sz="2000" dirty="0"/>
              <a:t>using tagged </a:t>
            </a:r>
            <a:r>
              <a:rPr lang="en-AU" sz="2000" dirty="0" smtClean="0"/>
              <a:t>DIS at </a:t>
            </a:r>
            <a:r>
              <a:rPr lang="en-AU" sz="2000" dirty="0" err="1" smtClean="0"/>
              <a:t>JLab</a:t>
            </a:r>
            <a:r>
              <a:rPr lang="en-AU" sz="2000" dirty="0" smtClean="0"/>
              <a:t> 12, </a:t>
            </a:r>
            <a:r>
              <a:rPr lang="en-AU" sz="2000" dirty="0"/>
              <a:t>should contribute to a resolution of </a:t>
            </a:r>
            <a:r>
              <a:rPr lang="en-AU" sz="2000" dirty="0" smtClean="0"/>
              <a:t>pion </a:t>
            </a:r>
            <a:r>
              <a:rPr lang="en-AU" sz="2000" dirty="0"/>
              <a:t>question; and a similar technique might also serve for the kaon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Furthermore: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</a:t>
            </a:r>
            <a:r>
              <a:rPr lang="en-AU" sz="1800" dirty="0" smtClean="0"/>
              <a:t>PDFs,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as </a:t>
            </a:r>
            <a:r>
              <a:rPr lang="en-AU" sz="1800" dirty="0"/>
              <a:t>could two-jet experiments at the large hadron </a:t>
            </a:r>
            <a:r>
              <a:rPr lang="en-AU" sz="1800" dirty="0" smtClean="0"/>
              <a:t>collider;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and an EIC would </a:t>
            </a:r>
            <a:r>
              <a:rPr lang="en-AU" sz="1800" dirty="0"/>
              <a:t>be capable of providing access to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 </a:t>
            </a:r>
            <a:r>
              <a:rPr lang="en-AU" sz="1800" dirty="0" smtClean="0"/>
              <a:t>PDFs through </a:t>
            </a:r>
            <a:r>
              <a:rPr lang="en-AU" sz="1800" dirty="0"/>
              <a:t>measurements of forward nucleon structure </a:t>
            </a:r>
            <a:r>
              <a:rPr lang="en-AU" sz="1800" dirty="0" smtClean="0"/>
              <a:t>functions. </a:t>
            </a:r>
          </a:p>
          <a:p>
            <a:r>
              <a:rPr lang="en-AU" sz="2000" dirty="0" err="1" smtClean="0"/>
              <a:t>Gribov-Lipatov</a:t>
            </a:r>
            <a:r>
              <a:rPr lang="en-AU" sz="2000" dirty="0" smtClean="0"/>
              <a:t> reciprocity (crossing symmetry) entails </a:t>
            </a:r>
            <a:r>
              <a:rPr lang="en-GB" sz="2000" dirty="0" smtClean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</a:t>
            </a:r>
            <a:r>
              <a:rPr lang="en-GB" sz="2000" i="1" dirty="0" smtClean="0"/>
              <a:t>1 (z </a:t>
            </a:r>
            <a:r>
              <a:rPr lang="en-GB" sz="2000" dirty="0" smtClean="0"/>
              <a:t>≥ 0.75)</a:t>
            </a:r>
            <a:endParaRPr lang="en-GB" sz="2000" i="1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/>
              <a:t>D</a:t>
            </a:r>
            <a:r>
              <a:rPr lang="en-GB" sz="2400" i="1" baseline="-25000" dirty="0" smtClean="0"/>
              <a:t>H/q</a:t>
            </a:r>
            <a:r>
              <a:rPr lang="en-GB" sz="2400" i="1" dirty="0" smtClean="0"/>
              <a:t>(z) ≈ z </a:t>
            </a:r>
            <a:r>
              <a:rPr lang="en-GB" sz="2400" i="1" dirty="0" err="1" smtClean="0"/>
              <a:t>q</a:t>
            </a:r>
            <a:r>
              <a:rPr lang="en-GB" sz="2400" i="1" baseline="30000" dirty="0" err="1" smtClean="0"/>
              <a:t>H</a:t>
            </a:r>
            <a:r>
              <a:rPr lang="en-GB" sz="2400" i="1" dirty="0" smtClean="0"/>
              <a:t>(z)</a:t>
            </a:r>
          </a:p>
          <a:p>
            <a:pPr marL="400050" lvl="1" indent="0">
              <a:buNone/>
            </a:pPr>
            <a:r>
              <a:rPr lang="en-GB" dirty="0"/>
              <a:t>R</a:t>
            </a:r>
            <a:r>
              <a:rPr lang="en-GB" dirty="0" smtClean="0"/>
              <a:t>eliable information on meson fragmentation functions is critical if the worldwide programme aimed at </a:t>
            </a:r>
            <a:r>
              <a:rPr lang="en-GB" dirty="0" err="1" smtClean="0"/>
              <a:t>determing</a:t>
            </a:r>
            <a:r>
              <a:rPr lang="en-GB" dirty="0" smtClean="0"/>
              <a:t> TMDs is to be successful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01800"/>
            <a:ext cx="57658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Gluon content of kaon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437"/>
            <a:ext cx="3530600" cy="4525963"/>
          </a:xfrm>
        </p:spPr>
        <p:txBody>
          <a:bodyPr/>
          <a:lstStyle/>
          <a:p>
            <a:r>
              <a:rPr lang="en-GB" i="1" dirty="0" smtClean="0"/>
              <a:t>〈</a:t>
            </a:r>
            <a:r>
              <a:rPr lang="en-GB" i="1" dirty="0" err="1" smtClean="0"/>
              <a:t>x〉</a:t>
            </a:r>
            <a:r>
              <a:rPr lang="en-GB" i="1" baseline="-25000" dirty="0" err="1" smtClean="0"/>
              <a:t>g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</a:t>
            </a:r>
            <a:r>
              <a:rPr lang="en-GB" i="1" dirty="0" err="1" smtClean="0"/>
              <a:t>ζ</a:t>
            </a:r>
            <a:r>
              <a:rPr lang="en-GB" i="1" baseline="-25000" dirty="0" err="1" smtClean="0"/>
              <a:t>H</a:t>
            </a:r>
            <a:r>
              <a:rPr lang="en-GB" i="1" dirty="0"/>
              <a:t>)</a:t>
            </a:r>
            <a:r>
              <a:rPr lang="en-GB" dirty="0"/>
              <a:t> = 0.05 ± </a:t>
            </a:r>
            <a:r>
              <a:rPr lang="en-GB" dirty="0" smtClean="0"/>
              <a:t>0.05</a:t>
            </a:r>
          </a:p>
          <a:p>
            <a:pPr marL="400050" lvl="1" indent="0">
              <a:buNone/>
            </a:pPr>
            <a:r>
              <a:rPr lang="en-GB" sz="2200" dirty="0"/>
              <a:t>⇒ </a:t>
            </a:r>
            <a:r>
              <a:rPr lang="en-GB" sz="2200" dirty="0" smtClean="0"/>
              <a:t>Valence quarks carry 95% of kaon’s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 smtClean="0"/>
          </a:p>
          <a:p>
            <a:r>
              <a:rPr lang="en-GB" dirty="0" smtClean="0"/>
              <a:t>Evolved to </a:t>
            </a:r>
            <a:r>
              <a:rPr lang="en-GB" sz="2400" i="1" dirty="0" smtClean="0"/>
              <a:t>ζ</a:t>
            </a:r>
            <a:r>
              <a:rPr lang="en-GB" sz="2400" i="1" baseline="-25000" dirty="0" smtClean="0"/>
              <a:t>2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200" dirty="0" smtClean="0"/>
              <a:t>Valence-quarks carry ⅔ of kaon’s light-front momentum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6764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24384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675438" y="2667000"/>
            <a:ext cx="1020762" cy="884238"/>
          </a:xfrm>
          <a:prstGeom prst="straightConnector1">
            <a:avLst/>
          </a:prstGeom>
          <a:noFill/>
          <a:ln w="9525" cap="flat" cmpd="sng" algn="ctr">
            <a:solidFill>
              <a:srgbClr val="6600FF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724400" y="3551238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1</a:t>
            </a: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st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DSE analysis (Tandy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.,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fully numerical DSE solutions)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478"/>
            <a:ext cx="3149600" cy="1244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i="1" dirty="0"/>
              <a:t>Basic features of the pion valence-quark distribution </a:t>
            </a:r>
            <a:r>
              <a:rPr lang="en-GB" sz="1100" i="1" dirty="0" smtClean="0"/>
              <a:t>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/>
              <a:t>Lei </a:t>
            </a:r>
            <a:r>
              <a:rPr lang="en-GB" sz="1100" dirty="0"/>
              <a:t>Chang,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/>
              <a:t>Mezrag</a:t>
            </a:r>
            <a:r>
              <a:rPr lang="en-GB" sz="1100" dirty="0"/>
              <a:t>, </a:t>
            </a:r>
            <a:r>
              <a:rPr lang="en-GB" sz="1100" dirty="0" err="1"/>
              <a:t>Hervé</a:t>
            </a:r>
            <a:r>
              <a:rPr lang="en-GB" sz="1100" dirty="0"/>
              <a:t> </a:t>
            </a:r>
            <a:r>
              <a:rPr lang="en-GB" sz="1100" dirty="0" err="1"/>
              <a:t>Moutarde</a:t>
            </a:r>
            <a:r>
              <a:rPr lang="en-GB" sz="1100" dirty="0"/>
              <a:t>, Craig D. Roberts, Jose Rodríguez-Quintero and Peter C. </a:t>
            </a:r>
            <a:r>
              <a:rPr lang="en-GB" sz="1100" dirty="0" smtClean="0"/>
              <a:t>Tandy,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100" dirty="0" smtClean="0">
                <a:hlinkClick r:id="rId4"/>
              </a:rPr>
              <a:t>arXiv:1406:5450 </a:t>
            </a:r>
            <a:r>
              <a:rPr lang="en-GB" sz="1100" dirty="0">
                <a:hlinkClick r:id="rId4"/>
              </a:rPr>
              <a:t>[</a:t>
            </a:r>
            <a:r>
              <a:rPr lang="en-GB" sz="1100" dirty="0" err="1">
                <a:hlinkClick r:id="rId4"/>
              </a:rPr>
              <a:t>nucl-th</a:t>
            </a:r>
            <a:r>
              <a:rPr lang="en-GB" sz="1100" dirty="0">
                <a:hlinkClick r:id="rId4"/>
              </a:rPr>
              <a:t>]</a:t>
            </a:r>
            <a:r>
              <a:rPr lang="en-GB" sz="1100" dirty="0"/>
              <a:t>, </a:t>
            </a:r>
            <a:r>
              <a:rPr lang="en-GB" sz="1100" dirty="0">
                <a:hlinkClick r:id="rId5"/>
              </a:rPr>
              <a:t>Phys. Lett. B </a:t>
            </a:r>
            <a:r>
              <a:rPr lang="en-GB" sz="1100" b="1" dirty="0">
                <a:hlinkClick r:id="rId5"/>
              </a:rPr>
              <a:t>737</a:t>
            </a:r>
            <a:r>
              <a:rPr lang="en-GB" sz="1100" dirty="0">
                <a:hlinkClick r:id="rId5"/>
              </a:rPr>
              <a:t> (2014)pp. </a:t>
            </a:r>
            <a:r>
              <a:rPr lang="en-GB" sz="1100" dirty="0" smtClean="0">
                <a:hlinkClick r:id="rId5"/>
              </a:rPr>
              <a:t>23–29</a:t>
            </a:r>
            <a:endParaRPr lang="en-GB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i="1" dirty="0"/>
              <a:t>Valence-quark distribution functions in the kaon and </a:t>
            </a:r>
            <a:r>
              <a:rPr lang="en-AU" sz="11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dirty="0" smtClean="0"/>
              <a:t>Chen </a:t>
            </a:r>
            <a:r>
              <a:rPr lang="en-AU" sz="1100" dirty="0"/>
              <a:t>Chen, Lei Chang, Craig D. Roberts, </a:t>
            </a:r>
            <a:r>
              <a:rPr lang="en-AU" sz="1100" dirty="0" err="1"/>
              <a:t>Shaolong</a:t>
            </a:r>
            <a:r>
              <a:rPr lang="en-AU" sz="1100" dirty="0"/>
              <a:t> Wan and Hong-Shi </a:t>
            </a:r>
            <a:r>
              <a:rPr lang="en-AU" sz="1100" dirty="0" err="1" smtClean="0"/>
              <a:t>Zong</a:t>
            </a:r>
            <a:r>
              <a:rPr lang="en-AU" sz="1100" dirty="0" smtClean="0"/>
              <a:t>, </a:t>
            </a:r>
            <a:r>
              <a:rPr lang="en-AU" sz="1100" dirty="0" smtClean="0">
                <a:hlinkClick r:id="rId6"/>
              </a:rPr>
              <a:t>arXiv:1602.01502 </a:t>
            </a:r>
            <a:r>
              <a:rPr lang="en-AU" sz="1100" dirty="0">
                <a:hlinkClick r:id="rId6"/>
              </a:rPr>
              <a:t>[</a:t>
            </a:r>
            <a:r>
              <a:rPr lang="en-AU" sz="1100" dirty="0" err="1">
                <a:hlinkClick r:id="rId6"/>
              </a:rPr>
              <a:t>nucl-th</a:t>
            </a:r>
            <a:r>
              <a:rPr lang="en-AU" sz="1100" dirty="0" smtClean="0">
                <a:hlinkClick r:id="rId6"/>
              </a:rPr>
              <a:t>]</a:t>
            </a:r>
            <a:r>
              <a:rPr lang="en-AU" sz="1100" dirty="0" smtClean="0"/>
              <a:t>, </a:t>
            </a:r>
            <a:r>
              <a:rPr lang="en-GB" sz="1100" dirty="0">
                <a:hlinkClick r:id="rId7"/>
              </a:rPr>
              <a:t>Phys. Rev. D</a:t>
            </a:r>
            <a:r>
              <a:rPr lang="en-GB" sz="1100" b="1" dirty="0">
                <a:hlinkClick r:id="rId7"/>
              </a:rPr>
              <a:t>93</a:t>
            </a:r>
            <a:r>
              <a:rPr lang="en-GB" sz="1100" dirty="0">
                <a:hlinkClick r:id="rId7"/>
              </a:rPr>
              <a:t> (2016) 074021/1-11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059363"/>
          </a:xfrm>
        </p:spPr>
        <p:txBody>
          <a:bodyPr/>
          <a:lstStyle/>
          <a:p>
            <a:r>
              <a:rPr lang="en-GB" sz="2400" dirty="0" smtClean="0"/>
              <a:t>Marked differences between </a:t>
            </a:r>
            <a:r>
              <a:rPr lang="en-GB" sz="2400" i="1" dirty="0"/>
              <a:t>π</a:t>
            </a:r>
            <a:r>
              <a:rPr lang="en-GB" sz="2400" dirty="0"/>
              <a:t> </a:t>
            </a:r>
            <a:r>
              <a:rPr lang="en-GB" sz="2400" dirty="0" smtClean="0"/>
              <a:t>&amp; </a:t>
            </a:r>
            <a:r>
              <a:rPr lang="en-GB" sz="2400" i="1" dirty="0" smtClean="0"/>
              <a:t>K</a:t>
            </a:r>
            <a:r>
              <a:rPr lang="en-GB" sz="2400" dirty="0" smtClean="0"/>
              <a:t> gluon content</a:t>
            </a:r>
          </a:p>
          <a:p>
            <a:pPr lvl="1"/>
            <a:r>
              <a:rPr lang="en-AU" sz="2400" i="1" dirty="0" err="1" smtClean="0"/>
              <a:t>ζ</a:t>
            </a:r>
            <a:r>
              <a:rPr lang="en-AU" sz="2400" i="1" baseline="-25000" dirty="0" err="1" smtClean="0"/>
              <a:t>H</a:t>
            </a:r>
            <a:r>
              <a:rPr lang="en-AU" sz="2400" dirty="0"/>
              <a:t>: </a:t>
            </a:r>
          </a:p>
          <a:p>
            <a:pPr lvl="2"/>
            <a:r>
              <a:rPr lang="en-AU" sz="1800" dirty="0" smtClean="0"/>
              <a:t>One-third </a:t>
            </a:r>
            <a:r>
              <a:rPr lang="en-AU" sz="1800" dirty="0"/>
              <a:t>of pion’s light-front </a:t>
            </a:r>
            <a:r>
              <a:rPr lang="en-AU" sz="1800" dirty="0" smtClean="0"/>
              <a:t>momentum carried </a:t>
            </a:r>
            <a:r>
              <a:rPr lang="en-AU" sz="1800" dirty="0"/>
              <a:t>by </a:t>
            </a:r>
            <a:r>
              <a:rPr lang="en-AU" sz="1800" dirty="0" smtClean="0"/>
              <a:t>glue</a:t>
            </a:r>
            <a:endParaRPr lang="en-AU" sz="1800" dirty="0"/>
          </a:p>
          <a:p>
            <a:pPr lvl="2"/>
            <a:r>
              <a:rPr lang="en-AU" sz="1800" dirty="0" smtClean="0"/>
              <a:t>One-twentieth of </a:t>
            </a:r>
            <a:r>
              <a:rPr lang="en-AU" sz="1800" dirty="0"/>
              <a:t>the kaon’s light-front </a:t>
            </a:r>
            <a:r>
              <a:rPr lang="en-AU" sz="1800" dirty="0" smtClean="0"/>
              <a:t>momentum lies with glue</a:t>
            </a:r>
          </a:p>
          <a:p>
            <a:pPr lvl="1"/>
            <a:r>
              <a:rPr lang="en-AU" sz="2400" i="1" dirty="0" smtClean="0"/>
              <a:t>ζ</a:t>
            </a:r>
            <a:r>
              <a:rPr lang="en-AU" sz="2400" i="1" baseline="-25000" dirty="0" smtClean="0"/>
              <a:t>2</a:t>
            </a:r>
            <a:r>
              <a:rPr lang="en-AU" sz="2400" i="1" baseline="30000" dirty="0" smtClean="0"/>
              <a:t>2</a:t>
            </a:r>
            <a:r>
              <a:rPr lang="en-AU" sz="2400" i="1" dirty="0" smtClean="0"/>
              <a:t> = </a:t>
            </a:r>
            <a:r>
              <a:rPr lang="en-AU" sz="2400" dirty="0" smtClean="0"/>
              <a:t>4 GeV</a:t>
            </a:r>
            <a:r>
              <a:rPr lang="en-AU" sz="2400" baseline="30000" dirty="0" smtClean="0"/>
              <a:t>2</a:t>
            </a:r>
          </a:p>
          <a:p>
            <a:pPr lvl="2"/>
            <a:r>
              <a:rPr lang="en-AU" sz="1800" dirty="0" smtClean="0"/>
              <a:t>Glue carries half of pion’s momentum and two-thirds of kaon’s momentum</a:t>
            </a:r>
          </a:p>
          <a:p>
            <a:pPr lvl="1"/>
            <a:r>
              <a:rPr lang="en-AU" sz="2400" dirty="0" smtClean="0"/>
              <a:t>Evident in differences between large-</a:t>
            </a:r>
            <a:r>
              <a:rPr lang="en-AU" sz="2400" i="1" dirty="0" smtClean="0"/>
              <a:t>x</a:t>
            </a:r>
            <a:r>
              <a:rPr lang="en-AU" sz="2400" dirty="0" smtClean="0"/>
              <a:t> behaviour of valence-quark distributions in these two mesons</a:t>
            </a:r>
          </a:p>
          <a:p>
            <a:r>
              <a:rPr lang="en-GB" sz="2400" dirty="0" smtClean="0"/>
              <a:t>Signal of </a:t>
            </a:r>
            <a:r>
              <a:rPr lang="en-GB" sz="2400" dirty="0" err="1" smtClean="0"/>
              <a:t>Nambu</a:t>
            </a:r>
            <a:r>
              <a:rPr lang="en-GB" sz="2400" dirty="0" smtClean="0"/>
              <a:t>-Goldstone boson character of </a:t>
            </a:r>
            <a:r>
              <a:rPr lang="en-GB" sz="2400" i="1" dirty="0" smtClean="0"/>
              <a:t>π</a:t>
            </a:r>
            <a:endParaRPr lang="en-GB" sz="2400" dirty="0" smtClean="0"/>
          </a:p>
          <a:p>
            <a:pPr lvl="1"/>
            <a:r>
              <a:rPr lang="en-GB" sz="2400" dirty="0" smtClean="0"/>
              <a:t>Nearly complete cancellation between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one-particle dressing and binding attraction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in this almost massless </a:t>
            </a:r>
            <a:r>
              <a:rPr lang="en-GB" sz="2400" dirty="0" err="1" smtClean="0"/>
              <a:t>pseudoscalar</a:t>
            </a:r>
            <a:r>
              <a:rPr lang="en-GB" sz="2400" dirty="0" smtClean="0"/>
              <a:t> system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		2 M + U ≈ 0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sz="2400" dirty="0" smtClean="0"/>
              <a:t>Existing textbook description of Goldstone’s theorem via </a:t>
            </a:r>
            <a:r>
              <a:rPr lang="en-GB" sz="2400" dirty="0" err="1" smtClean="0"/>
              <a:t>pointlike</a:t>
            </a:r>
            <a:r>
              <a:rPr lang="en-GB" sz="2400" dirty="0" smtClean="0"/>
              <a:t> modes is old-fashioned, outdated and simplistic </a:t>
            </a:r>
          </a:p>
          <a:p>
            <a:r>
              <a:rPr lang="en-GB" sz="2400" dirty="0" smtClean="0"/>
              <a:t>The appearance of </a:t>
            </a:r>
            <a:r>
              <a:rPr lang="en-GB" sz="2400" dirty="0" err="1" smtClean="0"/>
              <a:t>Nambu</a:t>
            </a:r>
            <a:r>
              <a:rPr lang="en-GB" sz="2400" dirty="0" smtClean="0"/>
              <a:t>-Goldstone modes in the Standard Model is far more interesting</a:t>
            </a:r>
          </a:p>
          <a:p>
            <a:pPr lvl="1"/>
            <a:r>
              <a:rPr lang="en-GB" dirty="0" err="1" smtClean="0"/>
              <a:t>Nambu</a:t>
            </a:r>
            <a:r>
              <a:rPr lang="en-GB" dirty="0" smtClean="0"/>
              <a:t>-Goldstone modes are </a:t>
            </a:r>
            <a:r>
              <a:rPr lang="en-GB" dirty="0" err="1" smtClean="0"/>
              <a:t>nonpointlike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Intimately connected with origin of mass!</a:t>
            </a:r>
          </a:p>
          <a:p>
            <a:pPr lvl="1"/>
            <a:r>
              <a:rPr lang="en-GB" dirty="0" smtClean="0"/>
              <a:t>Quite probably inseparable from expression of confinement!</a:t>
            </a:r>
          </a:p>
          <a:p>
            <a:r>
              <a:rPr lang="en-GB" sz="2400" dirty="0" smtClean="0"/>
              <a:t>Difference between gluon content is measurable … using well-designed EIC </a:t>
            </a:r>
          </a:p>
          <a:p>
            <a:r>
              <a:rPr lang="en-GB" sz="2400" dirty="0" smtClean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0" y="5250180"/>
            <a:ext cx="3892954" cy="1056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90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4553"/>
            <a:ext cx="7906718" cy="259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Structure</a:t>
            </a:r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of Baryons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3429000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91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Prediction</a:t>
            </a:r>
            <a:r>
              <a:rPr lang="en-US" sz="3600" dirty="0" smtClean="0"/>
              <a:t>: owing to </a:t>
            </a:r>
            <a:r>
              <a:rPr lang="en-US" sz="3600" i="1" dirty="0" smtClean="0"/>
              <a:t>DCSB in </a:t>
            </a:r>
            <a:r>
              <a:rPr lang="en-US" sz="3200" i="1" dirty="0" smtClean="0">
                <a:solidFill>
                  <a:srgbClr val="FF0000"/>
                </a:solidFill>
              </a:rPr>
              <a:t>Q</a:t>
            </a:r>
            <a:r>
              <a:rPr lang="en-US" sz="3200" i="1" dirty="0" smtClean="0">
                <a:solidFill>
                  <a:srgbClr val="008000"/>
                </a:solidFill>
              </a:rPr>
              <a:t>C</a:t>
            </a:r>
            <a:r>
              <a:rPr lang="en-US" sz="3200" i="1" dirty="0" smtClean="0">
                <a:solidFill>
                  <a:srgbClr val="0000FF"/>
                </a:solidFill>
              </a:rPr>
              <a:t>D</a:t>
            </a:r>
            <a:r>
              <a:rPr lang="en-US" sz="3600" i="1" dirty="0" smtClean="0"/>
              <a:t>, strong </a:t>
            </a:r>
            <a:r>
              <a:rPr lang="en-US" sz="3600" i="1" dirty="0" err="1" smtClean="0"/>
              <a:t>diquark</a:t>
            </a:r>
            <a:r>
              <a:rPr lang="en-US" sz="3600" i="1" dirty="0" smtClean="0"/>
              <a:t> correlations exist within baryons</a:t>
            </a:r>
            <a:endParaRPr lang="en-US" sz="2300" i="1" dirty="0" smtClean="0">
              <a:solidFill>
                <a:srgbClr val="0000FF"/>
              </a:solidFill>
            </a:endParaRP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100" y="1295400"/>
            <a:ext cx="3038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R.T. Cahill </a:t>
            </a:r>
            <a:r>
              <a:rPr lang="en-US" sz="1600" i="1" dirty="0" smtClean="0"/>
              <a:t>et al</a:t>
            </a:r>
            <a:r>
              <a:rPr lang="en-US" sz="1600" dirty="0" smtClean="0"/>
              <a:t>.,</a:t>
            </a:r>
          </a:p>
          <a:p>
            <a:r>
              <a:rPr lang="en-US" sz="1600" dirty="0" smtClean="0">
                <a:hlinkClick r:id="rId4"/>
              </a:rPr>
              <a:t>Austral. J. Phys. 42 (1989) 129-145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57200" y="3962400"/>
            <a:ext cx="8229600" cy="1066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7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525963"/>
          </a:xfrm>
        </p:spPr>
        <p:txBody>
          <a:bodyPr/>
          <a:lstStyle/>
          <a:p>
            <a:r>
              <a:rPr lang="en-GB" sz="2400" dirty="0" smtClean="0"/>
              <a:t>Both </a:t>
            </a:r>
            <a:r>
              <a:rPr lang="en-GB" sz="2400" dirty="0"/>
              <a:t>scalar-</a:t>
            </a:r>
            <a:r>
              <a:rPr lang="en-GB" sz="2400" dirty="0" err="1"/>
              <a:t>isoscalar</a:t>
            </a:r>
            <a:r>
              <a:rPr lang="en-GB" sz="2400" dirty="0"/>
              <a:t> and </a:t>
            </a:r>
            <a:r>
              <a:rPr lang="en-GB" sz="2400" dirty="0" err="1"/>
              <a:t>pseudovector-isotriplet</a:t>
            </a:r>
            <a:r>
              <a:rPr lang="en-GB" sz="2400" dirty="0"/>
              <a:t> </a:t>
            </a:r>
            <a:r>
              <a:rPr lang="en-GB" sz="2400" dirty="0" err="1"/>
              <a:t>diquark</a:t>
            </a:r>
            <a:r>
              <a:rPr lang="en-GB" sz="2400" dirty="0"/>
              <a:t> correlations feature within a nucleon. </a:t>
            </a:r>
            <a:endParaRPr lang="en-GB" sz="2400" dirty="0" smtClean="0"/>
          </a:p>
          <a:p>
            <a:r>
              <a:rPr lang="en-GB" sz="2400" dirty="0" smtClean="0"/>
              <a:t>Any </a:t>
            </a:r>
            <a:r>
              <a:rPr lang="en-GB" sz="2400" dirty="0"/>
              <a:t>study that neglects </a:t>
            </a:r>
            <a:r>
              <a:rPr lang="en-GB" sz="2400" dirty="0" err="1"/>
              <a:t>pseudovector</a:t>
            </a:r>
            <a:r>
              <a:rPr lang="en-GB" sz="2400" dirty="0"/>
              <a:t> </a:t>
            </a:r>
            <a:r>
              <a:rPr lang="en-GB" sz="2400" dirty="0" err="1"/>
              <a:t>diquarks</a:t>
            </a:r>
            <a:r>
              <a:rPr lang="en-GB" sz="2400" dirty="0"/>
              <a:t> is unrealistic because no self-consistent solution of the </a:t>
            </a:r>
            <a:r>
              <a:rPr lang="en-GB" sz="2400" dirty="0" err="1"/>
              <a:t>Faddeev</a:t>
            </a:r>
            <a:r>
              <a:rPr lang="en-GB" sz="2400" dirty="0"/>
              <a:t> equation </a:t>
            </a:r>
            <a:r>
              <a:rPr lang="en-GB" sz="2400" dirty="0" smtClean="0"/>
              <a:t>can </a:t>
            </a:r>
            <a:r>
              <a:rPr lang="en-GB" sz="2400" dirty="0"/>
              <a:t>produce a nucleon constructed solely from a scalar </a:t>
            </a:r>
            <a:r>
              <a:rPr lang="en-GB" sz="2400" dirty="0" err="1" smtClean="0"/>
              <a:t>diquark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relative probability of scalar versus </a:t>
            </a:r>
            <a:r>
              <a:rPr lang="en-GB" sz="2400" dirty="0" err="1"/>
              <a:t>pseudovector</a:t>
            </a:r>
            <a:r>
              <a:rPr lang="en-GB" sz="2400" dirty="0"/>
              <a:t> </a:t>
            </a:r>
            <a:r>
              <a:rPr lang="en-GB" sz="2400" dirty="0" err="1"/>
              <a:t>diquarks</a:t>
            </a:r>
            <a:r>
              <a:rPr lang="en-GB" sz="2400" dirty="0"/>
              <a:t> in a nucleon is a dynamical statement.  </a:t>
            </a:r>
            <a:endParaRPr lang="en-GB" sz="2400" dirty="0" smtClean="0"/>
          </a:p>
          <a:p>
            <a:pPr lvl="1"/>
            <a:r>
              <a:rPr lang="en-GB" dirty="0" smtClean="0"/>
              <a:t>Realistic </a:t>
            </a:r>
            <a:r>
              <a:rPr lang="en-GB" dirty="0"/>
              <a:t>computations predict a scalar </a:t>
            </a:r>
            <a:r>
              <a:rPr lang="en-GB" dirty="0" err="1"/>
              <a:t>diquark</a:t>
            </a:r>
            <a:r>
              <a:rPr lang="en-GB" dirty="0"/>
              <a:t> strength of approximately </a:t>
            </a:r>
            <a:r>
              <a:rPr lang="en-GB" dirty="0" smtClean="0"/>
              <a:t>60%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prediction can be tested by contemporary experiments.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2813"/>
            <a:ext cx="3962400" cy="129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624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26" y="3399585"/>
            <a:ext cx="3745200" cy="328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63" y="714004"/>
            <a:ext cx="3744737" cy="3324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238"/>
            <a:ext cx="3463434" cy="3074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Parton Distribution Amplitudes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/>
          <a:lstStyle/>
          <a:p>
            <a:r>
              <a:rPr lang="en-GB" dirty="0" smtClean="0"/>
              <a:t>Computations underway.  First results available.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6329"/>
            <a:ext cx="2667000" cy="3646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Cédric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Mezrag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,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. ANL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3397" y="4114800"/>
            <a:ext cx="2121203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conformal limit: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120 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〈x</a:t>
            </a:r>
            <a:r>
              <a:rPr lang="en-GB" i="1" baseline="-25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〉=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⅓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…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peak of the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23337" y="5849938"/>
            <a:ext cx="2057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Pointlike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0</a:t>
            </a:r>
            <a:r>
              <a:rPr lang="en-GB" baseline="30000" dirty="0" smtClean="0">
                <a:solidFill>
                  <a:srgbClr val="6600FF"/>
                </a:solidFill>
                <a:latin typeface="Calibri" pitchFamily="34" charset="0"/>
              </a:rPr>
              <a:t>+ </a:t>
            </a: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diquark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[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u(x</a:t>
            </a:r>
            <a:r>
              <a:rPr lang="en-GB" i="1" baseline="-25000" dirty="0" smtClean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d(x</a:t>
            </a:r>
            <a:r>
              <a:rPr lang="en-GB" i="1" baseline="-25000" dirty="0" smtClean="0">
                <a:solidFill>
                  <a:srgbClr val="008000"/>
                </a:solidFill>
                <a:latin typeface="Calibri" pitchFamily="34" charset="0"/>
              </a:rPr>
              <a:t>3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]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1143000"/>
            <a:ext cx="2463771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Diquark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clustering skews the distribution toward the dressed-quark bystander, which therefore carries more of the proton’s light-front momentum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838200"/>
            <a:ext cx="2667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Realistic, finite size (0.7fm) 0</a:t>
            </a:r>
            <a:r>
              <a:rPr lang="en-GB" baseline="30000" dirty="0" smtClean="0">
                <a:solidFill>
                  <a:srgbClr val="6600FF"/>
                </a:solidFill>
                <a:latin typeface="Calibri" pitchFamily="34" charset="0"/>
              </a:rPr>
              <a:t>+ </a:t>
            </a: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diquark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[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u(x</a:t>
            </a:r>
            <a:r>
              <a:rPr lang="en-GB" i="1" baseline="-25000" dirty="0" smtClean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d(x</a:t>
            </a:r>
            <a:r>
              <a:rPr lang="en-GB" i="1" baseline="-25000" dirty="0" smtClean="0">
                <a:solidFill>
                  <a:srgbClr val="008000"/>
                </a:solidFill>
                <a:latin typeface="Calibri" pitchFamily="34" charset="0"/>
              </a:rPr>
              <a:t>3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]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052037" y="2881056"/>
            <a:ext cx="415563" cy="24314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620000" y="3886200"/>
            <a:ext cx="137513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0.6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0.2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495800" y="5172870"/>
            <a:ext cx="533400" cy="84693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429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537575" cy="49831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err="1" smtClean="0"/>
              <a:t>Poincaré</a:t>
            </a:r>
            <a:r>
              <a:rPr lang="en-GB" dirty="0" smtClean="0"/>
              <a:t> </a:t>
            </a:r>
            <a:r>
              <a:rPr lang="en-GB" dirty="0"/>
              <a:t>invariance </a:t>
            </a:r>
            <a:r>
              <a:rPr lang="en-GB" dirty="0" smtClean="0"/>
              <a:t>entails that the Energy-Momentum Tensor is divergence-free, </a:t>
            </a:r>
            <a:r>
              <a:rPr lang="en-GB" i="1" dirty="0" smtClean="0"/>
              <a:t>i.e</a:t>
            </a:r>
            <a:r>
              <a:rPr lang="en-GB" dirty="0" smtClean="0"/>
              <a:t>. it defines a conserved current: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 smtClean="0"/>
          </a:p>
          <a:p>
            <a:r>
              <a:rPr lang="en-AU" dirty="0" err="1" smtClean="0"/>
              <a:t>Noether</a:t>
            </a:r>
            <a:r>
              <a:rPr lang="en-AU" dirty="0" smtClean="0"/>
              <a:t> </a:t>
            </a:r>
            <a:r>
              <a:rPr lang="en-AU" dirty="0"/>
              <a:t>current associated with a global scale transformation: </a:t>
            </a:r>
            <a:endParaRPr lang="en-AU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AU" i="1" dirty="0" smtClean="0"/>
              <a:t>	</a:t>
            </a:r>
            <a:r>
              <a:rPr lang="en-AU" sz="2400" i="1" dirty="0" smtClean="0"/>
              <a:t>x</a:t>
            </a:r>
            <a:r>
              <a:rPr lang="en-GB" sz="2400" i="1" dirty="0" smtClean="0"/>
              <a:t> </a:t>
            </a:r>
            <a:r>
              <a:rPr lang="en-GB" sz="2400" i="1" dirty="0"/>
              <a:t>→ </a:t>
            </a:r>
            <a:r>
              <a:rPr lang="en-GB" sz="2400" i="1" dirty="0" smtClean="0"/>
              <a:t>e</a:t>
            </a:r>
            <a:r>
              <a:rPr lang="en-GB" sz="2400" i="1" baseline="30000" dirty="0" smtClean="0"/>
              <a:t>-σ</a:t>
            </a:r>
            <a:r>
              <a:rPr lang="en-AU" sz="2400" i="1" dirty="0" smtClean="0"/>
              <a:t> </a:t>
            </a:r>
            <a:r>
              <a:rPr lang="en-AU" sz="2400" i="1" dirty="0"/>
              <a:t>x</a:t>
            </a:r>
            <a:endParaRPr lang="en-GB" sz="2400" i="1" baseline="300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AU" sz="2200" dirty="0" smtClean="0"/>
              <a:t>is </a:t>
            </a:r>
            <a:r>
              <a:rPr lang="en-AU" sz="2200" dirty="0"/>
              <a:t>the </a:t>
            </a:r>
            <a:r>
              <a:rPr lang="en-AU" sz="2200" dirty="0" smtClean="0"/>
              <a:t>dilation current: </a:t>
            </a:r>
            <a:r>
              <a:rPr lang="en-GB" sz="2400" i="1" dirty="0" err="1"/>
              <a:t>D</a:t>
            </a:r>
            <a:r>
              <a:rPr lang="en-GB" sz="2400" i="1" baseline="-25000" dirty="0" err="1"/>
              <a:t>μν</a:t>
            </a:r>
            <a:r>
              <a:rPr lang="en-GB" sz="2400" dirty="0"/>
              <a:t>=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</a:t>
            </a:r>
            <a:r>
              <a:rPr lang="en-GB" sz="2400" i="1" dirty="0" err="1" smtClean="0"/>
              <a:t>x</a:t>
            </a:r>
            <a:r>
              <a:rPr lang="en-GB" sz="2400" i="1" baseline="-25000" dirty="0" err="1" smtClean="0"/>
              <a:t>ν</a:t>
            </a:r>
            <a:r>
              <a:rPr lang="en-GB" sz="2400" dirty="0" smtClean="0"/>
              <a:t> </a:t>
            </a:r>
            <a:endParaRPr lang="en-GB" sz="2200" dirty="0" smtClean="0"/>
          </a:p>
          <a:p>
            <a:pPr>
              <a:spcAft>
                <a:spcPts val="600"/>
              </a:spcAft>
            </a:pPr>
            <a:r>
              <a:rPr lang="en-AU" dirty="0" smtClean="0"/>
              <a:t>In a scale invariant theory, the dilation current is conserved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/>
              <a:t>Consequently, 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  <a:endParaRPr lang="en-A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</a:t>
            </a:r>
            <a:r>
              <a:rPr lang="en-AU" dirty="0" smtClean="0"/>
              <a:t>the </a:t>
            </a:r>
            <a:r>
              <a:rPr lang="en-AU" i="1" dirty="0">
                <a:solidFill>
                  <a:srgbClr val="BF0703"/>
                </a:solidFill>
              </a:rPr>
              <a:t>energy-momentum tensor </a:t>
            </a:r>
            <a:r>
              <a:rPr lang="en-AU" i="1" dirty="0" smtClean="0">
                <a:solidFill>
                  <a:srgbClr val="BF0703"/>
                </a:solidFill>
              </a:rPr>
              <a:t>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</a:t>
            </a:r>
            <a:r>
              <a:rPr lang="en-GB" sz="2800" dirty="0" smtClean="0">
                <a:solidFill>
                  <a:srgbClr val="C00000"/>
                </a:solidFill>
              </a:rPr>
              <a:t>0</a:t>
            </a:r>
            <a:r>
              <a:rPr lang="en-AU" dirty="0" smtClean="0"/>
              <a:t> </a:t>
            </a:r>
            <a:endParaRPr lang="en-AU" sz="22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89700"/>
            <a:ext cx="2286000" cy="3683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95982"/>
            <a:ext cx="1905000" cy="442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4038600"/>
            <a:ext cx="5081954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324599" y="1843582"/>
            <a:ext cx="2670175" cy="594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i="1" baseline="-25000" dirty="0" err="1" smtClean="0">
                <a:solidFill>
                  <a:schemeClr val="tx2">
                    <a:lumMod val="75000"/>
                  </a:schemeClr>
                </a:solidFill>
              </a:rPr>
              <a:t>μν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can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always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be made symmetric</a:t>
            </a:r>
          </a:p>
        </p:txBody>
      </p:sp>
    </p:spTree>
    <p:extLst>
      <p:ext uri="{BB962C8B-B14F-4D97-AF65-F5344CB8AC3E}">
        <p14:creationId xmlns:p14="http://schemas.microsoft.com/office/powerpoint/2010/main" val="10701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420937"/>
            <a:ext cx="5168900" cy="3678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PDAs</a:t>
            </a:r>
            <a:br>
              <a:rPr lang="en-GB" dirty="0" smtClean="0"/>
            </a:br>
            <a:r>
              <a:rPr lang="en-GB" dirty="0" smtClean="0"/>
              <a:t>&amp; </a:t>
            </a:r>
            <a:r>
              <a:rPr lang="en-GB" dirty="0" err="1" smtClean="0"/>
              <a:t>lQCD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4572000" cy="4525963"/>
          </a:xfrm>
        </p:spPr>
        <p:txBody>
          <a:bodyPr/>
          <a:lstStyle/>
          <a:p>
            <a:r>
              <a:rPr lang="en-AU" dirty="0" smtClean="0"/>
              <a:t>First </a:t>
            </a:r>
            <a:r>
              <a:rPr lang="en-AU" dirty="0" err="1" smtClean="0"/>
              <a:t>lQCD</a:t>
            </a:r>
            <a:r>
              <a:rPr lang="en-AU" dirty="0" smtClean="0"/>
              <a:t> results for n=0, 1 moments of the leading twist PDA of the nucleon are available</a:t>
            </a:r>
          </a:p>
          <a:p>
            <a:r>
              <a:rPr lang="en-AU" dirty="0" smtClean="0"/>
              <a:t>Used to constrain strength (</a:t>
            </a:r>
            <a:r>
              <a:rPr lang="en-AU" i="1" dirty="0" smtClean="0"/>
              <a:t>a</a:t>
            </a:r>
            <a:r>
              <a:rPr lang="en-AU" i="1" baseline="-25000" dirty="0" smtClean="0"/>
              <a:t>11</a:t>
            </a:r>
            <a:r>
              <a:rPr lang="en-AU" dirty="0" smtClean="0"/>
              <a:t>) of the leading-order term in a conformal expansion of the nucleon’s PDA:</a:t>
            </a:r>
          </a:p>
          <a:p>
            <a:pPr marL="0" indent="0">
              <a:buNone/>
            </a:pPr>
            <a:r>
              <a:rPr lang="en-GB" dirty="0"/>
              <a:t>Φ(x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AU" i="1" dirty="0"/>
              <a:t>120</a:t>
            </a:r>
            <a:r>
              <a:rPr lang="en-AU" dirty="0"/>
              <a:t> </a:t>
            </a:r>
            <a:r>
              <a:rPr lang="en-AU" i="1" dirty="0"/>
              <a:t>x</a:t>
            </a:r>
            <a:r>
              <a:rPr lang="en-AU" i="1" baseline="-25000" dirty="0"/>
              <a:t>1</a:t>
            </a:r>
            <a:r>
              <a:rPr lang="en-AU" i="1" dirty="0"/>
              <a:t> x</a:t>
            </a:r>
            <a:r>
              <a:rPr lang="en-AU" i="1" baseline="-25000" dirty="0"/>
              <a:t>2</a:t>
            </a:r>
            <a:r>
              <a:rPr lang="en-AU" i="1" dirty="0"/>
              <a:t> x</a:t>
            </a:r>
            <a:r>
              <a:rPr lang="en-AU" i="1" baseline="-25000" dirty="0"/>
              <a:t>3</a:t>
            </a:r>
            <a:r>
              <a:rPr lang="en-AU" dirty="0"/>
              <a:t> [ 1 + a</a:t>
            </a:r>
            <a:r>
              <a:rPr lang="en-AU" baseline="-25000" dirty="0"/>
              <a:t>11</a:t>
            </a:r>
            <a:r>
              <a:rPr lang="en-AU" dirty="0"/>
              <a:t> P</a:t>
            </a:r>
            <a:r>
              <a:rPr lang="en-AU" baseline="-25000" dirty="0"/>
              <a:t>11</a:t>
            </a:r>
            <a:r>
              <a:rPr lang="en-GB" dirty="0"/>
              <a:t>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AU" dirty="0"/>
              <a:t> + … </a:t>
            </a:r>
            <a:r>
              <a:rPr lang="en-AU" dirty="0" smtClean="0"/>
              <a:t>]</a:t>
            </a:r>
            <a:endParaRPr lang="en-AU" dirty="0"/>
          </a:p>
          <a:p>
            <a:r>
              <a:rPr lang="en-AU" dirty="0" smtClean="0"/>
              <a:t>Shift in location of central peak is consistent with existence of </a:t>
            </a:r>
            <a:r>
              <a:rPr lang="en-AU" dirty="0" err="1" smtClean="0"/>
              <a:t>diquark</a:t>
            </a:r>
            <a:r>
              <a:rPr lang="en-AU" dirty="0" smtClean="0"/>
              <a:t> correlations within the nucleon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762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5562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distribution amplitudes of the nucleon and negative parity nucleon resonances from lattice QCD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V. M. Braun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Phys. Rev. D 89 (2014) 094511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AU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distribution amplitudes of the baryon octet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G. S. Bali </a:t>
            </a:r>
            <a:r>
              <a:rPr lang="en-GB" sz="1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JHEP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1602 (2016) 070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19800" y="4648200"/>
            <a:ext cx="103322" cy="12223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324600" y="4754564"/>
            <a:ext cx="103322" cy="122236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086592" y="4714329"/>
            <a:ext cx="289669" cy="14958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6858000" y="3200400"/>
            <a:ext cx="16002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0.5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8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i="1" dirty="0" smtClean="0"/>
              <a:t>σ</a:t>
            </a:r>
            <a:r>
              <a:rPr lang="en-GB" sz="3200" dirty="0" smtClean="0"/>
              <a:t> </a:t>
            </a:r>
            <a:r>
              <a:rPr lang="en-GB" sz="3200" dirty="0" smtClean="0"/>
              <a:t>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GB" dirty="0" smtClean="0"/>
              <a:t>Light-quarks: 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N</a:t>
            </a:r>
            <a:r>
              <a:rPr lang="en-GB" baseline="30000" dirty="0" err="1" smtClean="0"/>
              <a:t>u+d</a:t>
            </a:r>
            <a:r>
              <a:rPr lang="en-GB" dirty="0" smtClean="0"/>
              <a:t>/</a:t>
            </a:r>
            <a:r>
              <a:rPr lang="en-GB" dirty="0" err="1" smtClean="0"/>
              <a:t>m</a:t>
            </a:r>
            <a:r>
              <a:rPr lang="en-GB" baseline="-25000" dirty="0" err="1" smtClean="0"/>
              <a:t>N</a:t>
            </a:r>
            <a:r>
              <a:rPr lang="en-GB" dirty="0" smtClean="0"/>
              <a:t> </a:t>
            </a:r>
            <a:r>
              <a:rPr lang="en-GB" dirty="0"/>
              <a:t>≈</a:t>
            </a:r>
            <a:r>
              <a:rPr lang="en-GB" dirty="0" smtClean="0"/>
              <a:t> </a:t>
            </a:r>
            <a:r>
              <a:rPr lang="en-GB" dirty="0"/>
              <a:t>6.4%  </a:t>
            </a:r>
          </a:p>
          <a:p>
            <a:pPr marL="40005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 dirty="0"/>
              <a:t>s-quarks </a:t>
            </a:r>
            <a:r>
              <a:rPr lang="en-GB" sz="2200" dirty="0" err="1" smtClean="0"/>
              <a:t>σ</a:t>
            </a:r>
            <a:r>
              <a:rPr lang="en-GB" sz="2200" baseline="-25000" dirty="0" err="1" smtClean="0"/>
              <a:t>N</a:t>
            </a:r>
            <a:r>
              <a:rPr lang="en-GB" sz="2200" baseline="30000" dirty="0" err="1" smtClean="0"/>
              <a:t>s</a:t>
            </a:r>
            <a:r>
              <a:rPr lang="en-GB" sz="2200" dirty="0" smtClean="0"/>
              <a:t>/</a:t>
            </a:r>
            <a:r>
              <a:rPr lang="en-GB" sz="2200" dirty="0" err="1" smtClean="0"/>
              <a:t>m</a:t>
            </a:r>
            <a:r>
              <a:rPr lang="en-GB" sz="2200" baseline="-25000" dirty="0" err="1" smtClean="0"/>
              <a:t>N</a:t>
            </a:r>
            <a:r>
              <a:rPr lang="en-GB" sz="2200" dirty="0"/>
              <a:t>≈</a:t>
            </a:r>
            <a:r>
              <a:rPr lang="en-GB" sz="2200" dirty="0" smtClean="0"/>
              <a:t> </a:t>
            </a:r>
            <a:r>
              <a:rPr lang="en-GB" sz="2200" dirty="0"/>
              <a:t>2.4</a:t>
            </a:r>
            <a:r>
              <a:rPr lang="en-GB" sz="2200" dirty="0" smtClean="0"/>
              <a:t>%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i="1" dirty="0" smtClean="0"/>
              <a:t>σ</a:t>
            </a:r>
            <a:r>
              <a:rPr lang="en-GB" sz="2200" dirty="0" smtClean="0"/>
              <a:t>-terms vanish in absence of explicit chiral symmetry breaking (ECSB); but their effect</a:t>
            </a:r>
            <a:r>
              <a:rPr lang="en-GB" dirty="0" smtClean="0"/>
              <a:t> is a product ECSB × DCSB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 </a:t>
            </a:r>
            <a:endParaRPr lang="en-GB" dirty="0" smtClean="0"/>
          </a:p>
          <a:p>
            <a:pPr marL="400050" lvl="1" indent="0">
              <a:spcBef>
                <a:spcPts val="1200"/>
              </a:spcBef>
              <a:buNone/>
            </a:pPr>
            <a:r>
              <a:rPr lang="en-GB" sz="2200" dirty="0" smtClean="0"/>
              <a:t>Value is </a:t>
            </a:r>
            <a:r>
              <a:rPr lang="en-GB" sz="2200" dirty="0"/>
              <a:t>≈</a:t>
            </a:r>
            <a:r>
              <a:rPr lang="en-GB" sz="2200" dirty="0" smtClean="0"/>
              <a:t>1.1 for uncorrelated proton wave function.</a:t>
            </a:r>
          </a:p>
          <a:p>
            <a:pPr marL="400050" lvl="1" indent="0">
              <a:buNone/>
            </a:pPr>
            <a:r>
              <a:rPr lang="en-GB" sz="2200" dirty="0" smtClean="0"/>
              <a:t>So … presence </a:t>
            </a:r>
            <a:r>
              <a:rPr lang="en-GB" sz="2200" dirty="0"/>
              <a:t>of </a:t>
            </a:r>
            <a:r>
              <a:rPr lang="en-GB" sz="2200" dirty="0" err="1"/>
              <a:t>diquark</a:t>
            </a:r>
            <a:r>
              <a:rPr lang="en-GB" sz="2200" dirty="0"/>
              <a:t> correlations within the proton enhances the contribution of d-quarks to the proton’s </a:t>
            </a:r>
            <a:r>
              <a:rPr lang="en-GB" sz="2200" i="1" dirty="0"/>
              <a:t>σ</a:t>
            </a:r>
            <a:r>
              <a:rPr lang="en-GB" sz="2200" dirty="0"/>
              <a:t>-term</a:t>
            </a:r>
            <a:r>
              <a:rPr lang="en-GB" sz="2200" dirty="0" smtClean="0"/>
              <a:t>.</a:t>
            </a:r>
          </a:p>
          <a:p>
            <a:r>
              <a:rPr lang="en-GB" i="1" dirty="0"/>
              <a:t>f</a:t>
            </a:r>
            <a:r>
              <a:rPr lang="en-GB" i="1" baseline="-25000" dirty="0"/>
              <a:t>π</a:t>
            </a:r>
            <a:r>
              <a:rPr lang="en-GB" i="1" dirty="0"/>
              <a:t> m</a:t>
            </a:r>
            <a:r>
              <a:rPr lang="en-GB" i="1" baseline="-25000" dirty="0"/>
              <a:t>π</a:t>
            </a:r>
            <a:r>
              <a:rPr lang="en-GB" i="1" baseline="30000" dirty="0"/>
              <a:t>2</a:t>
            </a:r>
            <a:r>
              <a:rPr lang="en-GB" dirty="0"/>
              <a:t> = </a:t>
            </a:r>
            <a:r>
              <a:rPr lang="en-GB" i="1" dirty="0"/>
              <a:t>(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u</a:t>
            </a:r>
            <a:r>
              <a:rPr lang="en-GB" i="1" dirty="0" err="1" smtClean="0"/>
              <a:t>+m</a:t>
            </a:r>
            <a:r>
              <a:rPr lang="en-GB" i="1" baseline="-25000" dirty="0" err="1" smtClean="0"/>
              <a:t>d</a:t>
            </a:r>
            <a:r>
              <a:rPr lang="en-GB" i="1" dirty="0" smtClean="0"/>
              <a:t>) </a:t>
            </a:r>
            <a:r>
              <a:rPr lang="en-GB" i="1" dirty="0"/>
              <a:t>ρ</a:t>
            </a:r>
            <a:r>
              <a:rPr lang="en-GB" i="1" baseline="-25000" dirty="0"/>
              <a:t>π</a:t>
            </a:r>
            <a:r>
              <a:rPr lang="en-GB" dirty="0"/>
              <a:t> ⇒</a:t>
            </a:r>
            <a:r>
              <a:rPr lang="en-GB" dirty="0" smtClean="0"/>
              <a:t>  σ</a:t>
            </a:r>
            <a:r>
              <a:rPr lang="en-GB" baseline="-25000" dirty="0" smtClean="0"/>
              <a:t>π</a:t>
            </a:r>
            <a:r>
              <a:rPr lang="en-GB" dirty="0" smtClean="0"/>
              <a:t> </a:t>
            </a:r>
            <a:r>
              <a:rPr lang="en-GB" dirty="0"/>
              <a:t>= ½</a:t>
            </a:r>
            <a:r>
              <a:rPr lang="en-GB" dirty="0" smtClean="0"/>
              <a:t>m</a:t>
            </a:r>
            <a:r>
              <a:rPr lang="en-GB" baseline="-25000" dirty="0" smtClean="0"/>
              <a:t>π</a:t>
            </a:r>
            <a:endParaRPr lang="en-GB" baseline="-25000" dirty="0"/>
          </a:p>
          <a:p>
            <a:pPr marL="400050" lvl="1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But</a:t>
            </a:r>
            <a:r>
              <a:rPr lang="en-GB" dirty="0" smtClean="0"/>
              <a:t> σ</a:t>
            </a:r>
            <a:r>
              <a:rPr lang="en-GB" baseline="-25000" dirty="0" smtClean="0"/>
              <a:t>π</a:t>
            </a:r>
            <a:r>
              <a:rPr lang="en-GB" dirty="0" smtClean="0"/>
              <a:t> </a:t>
            </a:r>
            <a:r>
              <a:rPr lang="en-GB" dirty="0"/>
              <a:t>= ½</a:t>
            </a:r>
            <a:r>
              <a:rPr lang="en-GB" dirty="0" smtClean="0"/>
              <a:t>m</a:t>
            </a:r>
            <a:r>
              <a:rPr lang="en-GB" baseline="-25000" dirty="0" smtClean="0"/>
              <a:t>π</a:t>
            </a:r>
            <a:r>
              <a:rPr lang="en-GB" dirty="0" smtClean="0"/>
              <a:t> does not mean that 50% of the pion’s mass owes to DCSB.  ALL of the pion’s mass owes to ECSB, with DCSB-driven enhancement factor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sz="1200" i="1" dirty="0"/>
              <a:t>Sigma Terms of Light-Quark </a:t>
            </a:r>
            <a:r>
              <a:rPr lang="en-AU" sz="1200" i="1" dirty="0" smtClean="0"/>
              <a:t>Hadrons</a:t>
            </a:r>
            <a:r>
              <a:rPr lang="en-AU" sz="1200" dirty="0" smtClean="0"/>
              <a:t>, V.V</a:t>
            </a:r>
            <a:r>
              <a:rPr lang="en-AU" sz="1200" dirty="0"/>
              <a:t>. </a:t>
            </a:r>
            <a:r>
              <a:rPr lang="en-AU" sz="1200" dirty="0" err="1"/>
              <a:t>Flambaum</a:t>
            </a:r>
            <a:r>
              <a:rPr lang="en-AU" sz="1200" dirty="0"/>
              <a:t>, </a:t>
            </a:r>
            <a:r>
              <a:rPr lang="en-AU" sz="1200" i="1" dirty="0" smtClean="0"/>
              <a:t>et al</a:t>
            </a:r>
            <a:r>
              <a:rPr lang="en-AU" sz="1200" dirty="0" smtClean="0"/>
              <a:t>., 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1200" dirty="0" err="1">
                <a:hlinkClick r:id="rId2"/>
              </a:rPr>
              <a:t>nucl-th</a:t>
            </a:r>
            <a:r>
              <a:rPr lang="en-AU" sz="1200" dirty="0">
                <a:hlinkClick r:id="rId2"/>
              </a:rPr>
              <a:t>/0510075</a:t>
            </a:r>
            <a:r>
              <a:rPr lang="en-AU" sz="1200" dirty="0"/>
              <a:t>, Few Body Systems </a:t>
            </a:r>
            <a:r>
              <a:rPr lang="en-AU" sz="1200" b="1" dirty="0"/>
              <a:t>38</a:t>
            </a:r>
            <a:r>
              <a:rPr lang="en-AU" sz="1200" dirty="0"/>
              <a:t> (2006) pp. 31-51</a:t>
            </a:r>
            <a:r>
              <a:rPr lang="en-AU" sz="1200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hlinkClick r:id="rId3"/>
              </a:rPr>
              <a:t>Exploring the light-quark </a:t>
            </a:r>
            <a:r>
              <a:rPr lang="en-GB" sz="1200" i="1" dirty="0" smtClean="0">
                <a:hlinkClick r:id="rId3"/>
              </a:rPr>
              <a:t>interaction</a:t>
            </a:r>
            <a:r>
              <a:rPr lang="en-GB" sz="1200" dirty="0" smtClean="0"/>
              <a:t>, Lei Chang </a:t>
            </a:r>
            <a:r>
              <a:rPr lang="en-GB" sz="1200" i="1" dirty="0" smtClean="0"/>
              <a:t>et al</a:t>
            </a:r>
            <a:r>
              <a:rPr lang="en-GB" sz="1200" dirty="0" smtClean="0"/>
              <a:t>., </a:t>
            </a:r>
            <a:r>
              <a:rPr lang="en-GB" sz="1200" dirty="0"/>
              <a:t> 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 smtClean="0">
                <a:hlinkClick r:id="rId4"/>
              </a:rPr>
              <a:t>arXiv:0906.4304 </a:t>
            </a:r>
            <a:r>
              <a:rPr lang="en-GB" sz="1200" dirty="0">
                <a:hlinkClick r:id="rId4"/>
              </a:rPr>
              <a:t>[</a:t>
            </a:r>
            <a:r>
              <a:rPr lang="en-GB" sz="1200" dirty="0" err="1" smtClean="0">
                <a:hlinkClick r:id="rId4"/>
              </a:rPr>
              <a:t>nucl-th</a:t>
            </a:r>
            <a:r>
              <a:rPr lang="en-GB" sz="1200" dirty="0" smtClean="0">
                <a:hlinkClick r:id="rId4"/>
              </a:rPr>
              <a:t>]</a:t>
            </a:r>
            <a:r>
              <a:rPr lang="en-GB" sz="1200" dirty="0" smtClean="0"/>
              <a:t>, Chin</a:t>
            </a:r>
            <a:r>
              <a:rPr lang="en-GB" sz="1200" dirty="0"/>
              <a:t>. Phys. C</a:t>
            </a:r>
            <a:r>
              <a:rPr lang="en-GB" sz="1200" b="1" dirty="0"/>
              <a:t>33</a:t>
            </a:r>
            <a:r>
              <a:rPr lang="en-GB" sz="1200" dirty="0"/>
              <a:t> (2009) pp. 1189-1196 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Nucleon tensor charges and electric dipole </a:t>
            </a:r>
            <a:r>
              <a:rPr lang="en-GB" sz="1200" i="1" dirty="0" smtClean="0"/>
              <a:t>moments, </a:t>
            </a:r>
            <a:r>
              <a:rPr lang="en-GB" sz="1200" dirty="0" smtClean="0"/>
              <a:t>Mario </a:t>
            </a:r>
            <a:r>
              <a:rPr lang="en-GB" sz="1200" dirty="0" err="1" smtClean="0"/>
              <a:t>Pitschmann</a:t>
            </a:r>
            <a:r>
              <a:rPr lang="en-GB" sz="1200" dirty="0" smtClean="0"/>
              <a:t> </a:t>
            </a:r>
            <a:r>
              <a:rPr lang="en-GB" sz="1200" i="1" dirty="0" smtClean="0"/>
              <a:t>et al</a:t>
            </a:r>
            <a:r>
              <a:rPr lang="en-GB" sz="1200" dirty="0" smtClean="0"/>
              <a:t>.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>
                <a:hlinkClick r:id="rId5"/>
              </a:rPr>
              <a:t>arXiv:1411.2052 [</a:t>
            </a:r>
            <a:r>
              <a:rPr lang="en-GB" sz="1200" dirty="0" err="1">
                <a:hlinkClick r:id="rId5"/>
              </a:rPr>
              <a:t>nucl-th</a:t>
            </a:r>
            <a:r>
              <a:rPr lang="en-GB" sz="1200" dirty="0">
                <a:hlinkClick r:id="rId5"/>
              </a:rPr>
              <a:t>]</a:t>
            </a:r>
            <a:r>
              <a:rPr lang="en-GB" sz="1200" dirty="0"/>
              <a:t>, </a:t>
            </a:r>
            <a:r>
              <a:rPr lang="en-GB" sz="1200" dirty="0" err="1">
                <a:hlinkClick r:id="rId6"/>
              </a:rPr>
              <a:t>Phys.Rev</a:t>
            </a:r>
            <a:r>
              <a:rPr lang="en-GB" sz="1200" dirty="0">
                <a:hlinkClick r:id="rId6"/>
              </a:rPr>
              <a:t>. D91 (2015) 074004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6096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57" y="609600"/>
            <a:ext cx="6531343" cy="41878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889596" lon="20717262" rev="8022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62525"/>
            <a:ext cx="8686800" cy="1362075"/>
          </a:xfrm>
        </p:spPr>
        <p:txBody>
          <a:bodyPr/>
          <a:lstStyle/>
          <a:p>
            <a:pPr algn="ctr"/>
            <a:r>
              <a:rPr lang="en-US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Epilogue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1942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9144000" cy="4525963"/>
          </a:xfrm>
        </p:spPr>
        <p:txBody>
          <a:bodyPr/>
          <a:lstStyle/>
          <a:p>
            <a:r>
              <a:rPr lang="en-US" sz="2400" dirty="0" smtClean="0"/>
              <a:t>LHC has NOT found the “God Particle” because the Higgs boson is NOT the origin of mass</a:t>
            </a:r>
            <a:endParaRPr lang="en-US" dirty="0" smtClean="0"/>
          </a:p>
          <a:p>
            <a:pPr lvl="1"/>
            <a:r>
              <a:rPr lang="en-US" sz="2200" dirty="0" smtClean="0"/>
              <a:t>Higgs-boson only produces a little bit of mass</a:t>
            </a:r>
          </a:p>
          <a:p>
            <a:pPr lvl="1"/>
            <a:r>
              <a:rPr lang="en-US" sz="2200" dirty="0" smtClean="0"/>
              <a:t>Higgs-generated mass-scales explain neither the proton’s mass nor the pion’s (</a:t>
            </a:r>
            <a:r>
              <a:rPr lang="en-US" sz="2200" i="1" dirty="0" smtClean="0"/>
              <a:t>near-</a:t>
            </a:r>
            <a:r>
              <a:rPr lang="en-US" sz="2200" dirty="0" smtClean="0"/>
              <a:t>)</a:t>
            </a:r>
            <a:r>
              <a:rPr lang="en-US" sz="2200" dirty="0" err="1" smtClean="0"/>
              <a:t>masslessness</a:t>
            </a:r>
            <a:endParaRPr lang="en-US" sz="2200" dirty="0" smtClean="0"/>
          </a:p>
          <a:p>
            <a:pPr lvl="1"/>
            <a:r>
              <a:rPr lang="en-US" sz="2200" dirty="0" smtClean="0"/>
              <a:t>Hence LHC has, as yet, taught us very little about the origin, structure and nature of the nuclei whose existence support the Cosmos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Strong interaction sector of the Standard Model</a:t>
            </a:r>
            <a:r>
              <a:rPr lang="en-US" sz="2400" dirty="0" smtClean="0"/>
              <a:t>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i="1" dirty="0"/>
              <a:t>i.e</a:t>
            </a:r>
            <a:r>
              <a:rPr lang="en-US" sz="2400" dirty="0"/>
              <a:t>. QCD, is </a:t>
            </a:r>
            <a:r>
              <a:rPr lang="en-US" sz="2400" dirty="0" smtClean="0"/>
              <a:t>the </a:t>
            </a:r>
            <a:r>
              <a:rPr lang="en-US" sz="2400" dirty="0"/>
              <a:t>key to </a:t>
            </a:r>
            <a:r>
              <a:rPr lang="en-US" sz="2400" dirty="0" smtClean="0"/>
              <a:t>understanding </a:t>
            </a:r>
            <a:r>
              <a:rPr lang="en-US" sz="2400" dirty="0"/>
              <a:t>the </a:t>
            </a:r>
            <a:endParaRPr lang="en-US" sz="24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	origin, existence and properties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	of (almost) all known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3729038"/>
            <a:ext cx="2540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68963"/>
          </a:xfrm>
        </p:spPr>
        <p:txBody>
          <a:bodyPr/>
          <a:lstStyle/>
          <a:p>
            <a:r>
              <a:rPr lang="en-US" sz="2800" dirty="0" smtClean="0"/>
              <a:t>Emergence: </a:t>
            </a:r>
          </a:p>
          <a:p>
            <a:pPr lvl="1"/>
            <a:r>
              <a:rPr lang="en-US" sz="2400" dirty="0" smtClean="0"/>
              <a:t>Confinement and dynamical chiral symmetry breaking in the Standard Model</a:t>
            </a:r>
          </a:p>
          <a:p>
            <a:pPr lvl="2"/>
            <a:r>
              <a:rPr lang="en-US" sz="1800" dirty="0" smtClean="0"/>
              <a:t>Are they related?  </a:t>
            </a:r>
          </a:p>
          <a:p>
            <a:pPr lvl="2"/>
            <a:r>
              <a:rPr lang="en-US" sz="1800" dirty="0" smtClean="0"/>
              <a:t>Are they the same?  </a:t>
            </a:r>
          </a:p>
          <a:p>
            <a:pPr lvl="3"/>
            <a:r>
              <a:rPr lang="en-US" sz="1800" dirty="0" smtClean="0"/>
              <a:t>Role of the pion seems to be key in answering these questions</a:t>
            </a:r>
          </a:p>
          <a:p>
            <a:pPr lvl="1"/>
            <a:r>
              <a:rPr lang="en-US" sz="2400" dirty="0" smtClean="0"/>
              <a:t>Conformal </a:t>
            </a:r>
            <a:r>
              <a:rPr lang="en-US" sz="2400" dirty="0"/>
              <a:t>anomaly </a:t>
            </a:r>
            <a:endParaRPr lang="en-US" sz="2400" dirty="0" smtClean="0"/>
          </a:p>
          <a:p>
            <a:pPr lvl="2"/>
            <a:r>
              <a:rPr lang="en-US" sz="1800" dirty="0" smtClean="0"/>
              <a:t>Can have neither confinement nor DCSB if scale invariance of (classical) chromodynamics is not broken by </a:t>
            </a:r>
            <a:r>
              <a:rPr lang="en-US" sz="1800" dirty="0" err="1" smtClean="0"/>
              <a:t>quantisation</a:t>
            </a:r>
            <a:endParaRPr lang="en-US" sz="1800" dirty="0" smtClean="0"/>
          </a:p>
          <a:p>
            <a:pPr lvl="2"/>
            <a:r>
              <a:rPr lang="en-US" sz="1800" dirty="0" smtClean="0"/>
              <a:t>Know a mass-scale must exist, but only experience/experiment </a:t>
            </a:r>
            <a:r>
              <a:rPr lang="en-US" sz="1800" dirty="0" smtClean="0"/>
              <a:t>reveals its </a:t>
            </a:r>
            <a:r>
              <a:rPr lang="en-US" sz="1800" dirty="0" smtClean="0"/>
              <a:t>value</a:t>
            </a:r>
          </a:p>
          <a:p>
            <a:pPr lvl="2"/>
            <a:r>
              <a:rPr lang="en-US" sz="1800" dirty="0" smtClean="0"/>
              <a:t>Once size known, continuum and lattice-</a:t>
            </a:r>
            <a:r>
              <a:rPr lang="en-US" sz="1800" dirty="0" err="1" smtClean="0"/>
              <a:t>regularised</a:t>
            </a:r>
            <a:r>
              <a:rPr lang="en-US" sz="1800" dirty="0" smtClean="0"/>
              <a:t> </a:t>
            </a:r>
            <a:r>
              <a:rPr lang="en-US" sz="1800" i="1" dirty="0" smtClean="0"/>
              <a:t>quantum</a:t>
            </a:r>
            <a:r>
              <a:rPr lang="en-US" sz="1800" dirty="0" smtClean="0"/>
              <a:t> chromodynamics </a:t>
            </a:r>
            <a:r>
              <a:rPr lang="en-GB" sz="1800" dirty="0" smtClean="0"/>
              <a:t>⇒</a:t>
            </a:r>
            <a:r>
              <a:rPr lang="en-US" sz="1800" dirty="0"/>
              <a:t> </a:t>
            </a:r>
            <a:r>
              <a:rPr lang="en-US" sz="1800" i="1" dirty="0" smtClean="0">
                <a:solidFill>
                  <a:srgbClr val="008000"/>
                </a:solidFill>
              </a:rPr>
              <a:t>gluons </a:t>
            </a:r>
            <a:r>
              <a:rPr lang="en-US" sz="1800" i="1" dirty="0">
                <a:solidFill>
                  <a:srgbClr val="008000"/>
                </a:solidFill>
              </a:rPr>
              <a:t>and quarks acquire momentum-dependent masses </a:t>
            </a:r>
            <a:endParaRPr lang="en-US" sz="1800" i="1" dirty="0" smtClean="0">
              <a:solidFill>
                <a:srgbClr val="008000"/>
              </a:solidFill>
            </a:endParaRPr>
          </a:p>
          <a:p>
            <a:pPr lvl="3"/>
            <a:r>
              <a:rPr lang="en-US" sz="1800" dirty="0"/>
              <a:t>V</a:t>
            </a:r>
            <a:r>
              <a:rPr lang="en-US" sz="1800" dirty="0" smtClean="0"/>
              <a:t>alues </a:t>
            </a:r>
            <a:r>
              <a:rPr lang="en-US" sz="1800" dirty="0"/>
              <a:t>are large in the infrared </a:t>
            </a:r>
            <a:r>
              <a:rPr lang="en-US" sz="1800" i="1" dirty="0"/>
              <a:t>m</a:t>
            </a:r>
            <a:r>
              <a:rPr lang="en-US" sz="1800" i="1" baseline="-25000" dirty="0"/>
              <a:t>g</a:t>
            </a:r>
            <a:r>
              <a:rPr lang="en-US" sz="1800" i="1" dirty="0"/>
              <a:t> ∝ 500</a:t>
            </a:r>
            <a:r>
              <a:rPr lang="en-US" sz="1800" dirty="0"/>
              <a:t> </a:t>
            </a:r>
            <a:r>
              <a:rPr lang="en-US" sz="1800" dirty="0" smtClean="0"/>
              <a:t>MeV </a:t>
            </a:r>
            <a:r>
              <a:rPr lang="en-GB" sz="1800" dirty="0" smtClean="0"/>
              <a:t>≈ </a:t>
            </a:r>
            <a:r>
              <a:rPr lang="en-GB" sz="1800" dirty="0" err="1" smtClean="0"/>
              <a:t>m</a:t>
            </a:r>
            <a:r>
              <a:rPr lang="en-GB" sz="1800" baseline="-25000" dirty="0" err="1" smtClean="0"/>
              <a:t>p</a:t>
            </a:r>
            <a:r>
              <a:rPr lang="en-GB" sz="1800" dirty="0" smtClean="0"/>
              <a:t>/2</a:t>
            </a:r>
            <a:r>
              <a:rPr lang="en-US" sz="1800" dirty="0" smtClean="0"/>
              <a:t> </a:t>
            </a:r>
            <a:r>
              <a:rPr lang="en-US" sz="1800" dirty="0"/>
              <a:t>&amp; </a:t>
            </a:r>
            <a:r>
              <a:rPr lang="en-US" sz="1800" i="1" dirty="0" err="1"/>
              <a:t>M</a:t>
            </a:r>
            <a:r>
              <a:rPr lang="en-US" sz="1800" i="1" baseline="-25000" dirty="0" err="1"/>
              <a:t>q</a:t>
            </a:r>
            <a:r>
              <a:rPr lang="en-US" sz="1800" dirty="0"/>
              <a:t> </a:t>
            </a:r>
            <a:r>
              <a:rPr lang="en-US" sz="1800" i="1" dirty="0"/>
              <a:t>∝ 350</a:t>
            </a:r>
            <a:r>
              <a:rPr lang="en-US" sz="1800" dirty="0"/>
              <a:t> </a:t>
            </a:r>
            <a:r>
              <a:rPr lang="en-US" sz="1800" dirty="0" smtClean="0"/>
              <a:t>MeV </a:t>
            </a:r>
            <a:r>
              <a:rPr lang="en-GB" sz="1800" dirty="0"/>
              <a:t>≈ </a:t>
            </a:r>
            <a:r>
              <a:rPr lang="en-GB" sz="1800" dirty="0" err="1" smtClean="0"/>
              <a:t>m</a:t>
            </a:r>
            <a:r>
              <a:rPr lang="en-GB" sz="1800" baseline="-25000" dirty="0" err="1" smtClean="0"/>
              <a:t>p</a:t>
            </a:r>
            <a:r>
              <a:rPr lang="en-GB" sz="1800" dirty="0" smtClean="0"/>
              <a:t>/3</a:t>
            </a:r>
            <a:endParaRPr lang="en-US" sz="1800" dirty="0" smtClean="0"/>
          </a:p>
          <a:p>
            <a:pPr lvl="4"/>
            <a:r>
              <a:rPr lang="en-US" sz="1800" dirty="0" smtClean="0"/>
              <a:t>Seem to be the foundation for </a:t>
            </a:r>
            <a:r>
              <a:rPr lang="en-US" sz="1800" dirty="0" smtClean="0"/>
              <a:t>DCSB</a:t>
            </a:r>
          </a:p>
          <a:p>
            <a:pPr lvl="4"/>
            <a:r>
              <a:rPr lang="en-US" sz="1800" dirty="0" smtClean="0"/>
              <a:t>Can be argued to explain confinement as a dynamical phenomenon, tied to fragmentation functions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68963"/>
          </a:xfrm>
        </p:spPr>
        <p:txBody>
          <a:bodyPr/>
          <a:lstStyle/>
          <a:p>
            <a:r>
              <a:rPr lang="en-US" sz="2800" dirty="0" smtClean="0"/>
              <a:t>Reductive explanation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Fundamental equivalence of the one- and two-body problems in the matter-sector </a:t>
            </a:r>
          </a:p>
          <a:p>
            <a:pPr lvl="2"/>
            <a:r>
              <a:rPr lang="en-US" sz="1800" dirty="0" smtClean="0"/>
              <a:t>Quark gap equation </a:t>
            </a:r>
            <a:r>
              <a:rPr lang="en-GB" sz="1800" dirty="0" smtClean="0"/>
              <a:t>≡</a:t>
            </a:r>
            <a:r>
              <a:rPr lang="en-US" sz="1800" dirty="0"/>
              <a:t> </a:t>
            </a:r>
            <a:r>
              <a:rPr lang="en-US" sz="1800" dirty="0" err="1" smtClean="0"/>
              <a:t>Pseudoscalar</a:t>
            </a:r>
            <a:r>
              <a:rPr lang="en-US" sz="1800" dirty="0" smtClean="0"/>
              <a:t> meson </a:t>
            </a:r>
            <a:r>
              <a:rPr lang="en-US" sz="1800" dirty="0"/>
              <a:t>B</a:t>
            </a:r>
            <a:r>
              <a:rPr lang="en-US" sz="1800" dirty="0" smtClean="0"/>
              <a:t>ethe-</a:t>
            </a:r>
            <a:r>
              <a:rPr lang="en-US" sz="1800" dirty="0" err="1" smtClean="0"/>
              <a:t>Salpeter</a:t>
            </a:r>
            <a:r>
              <a:rPr lang="en-US" sz="1800" dirty="0" smtClean="0"/>
              <a:t> equation</a:t>
            </a:r>
          </a:p>
          <a:p>
            <a:pPr lvl="1"/>
            <a:r>
              <a:rPr lang="en-US" sz="2400" dirty="0" smtClean="0"/>
              <a:t>Entails that properties of the </a:t>
            </a:r>
            <a:r>
              <a:rPr lang="en-US" sz="2400" dirty="0" smtClean="0"/>
              <a:t>pion &amp; kaon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Nature’s </a:t>
            </a:r>
            <a:r>
              <a:rPr lang="en-US" sz="2400" i="1" dirty="0" smtClean="0"/>
              <a:t>lightest observable strong-interaction </a:t>
            </a:r>
            <a:r>
              <a:rPr lang="en-US" sz="2400" i="1" dirty="0" smtClean="0"/>
              <a:t>excitations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     are (possibly) the </a:t>
            </a:r>
            <a:r>
              <a:rPr lang="en-US" sz="2400" dirty="0" smtClean="0"/>
              <a:t>cleanest means by which to probe the </a:t>
            </a:r>
            <a:r>
              <a:rPr lang="en-US" sz="2400" dirty="0" smtClean="0"/>
              <a:t>origin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smtClean="0"/>
              <a:t>and manifestations of mass in the Standard Model</a:t>
            </a:r>
          </a:p>
          <a:p>
            <a:pPr lvl="1"/>
            <a:r>
              <a:rPr lang="en-US" sz="2400" dirty="0" smtClean="0"/>
              <a:t>Numerous </a:t>
            </a:r>
            <a:r>
              <a:rPr lang="en-US" sz="2400" dirty="0" smtClean="0"/>
              <a:t>predictions (meson &amp; baryon PDAs, PDFs, form factors, etc.) that </a:t>
            </a:r>
            <a:r>
              <a:rPr lang="en-US" sz="2400" dirty="0" smtClean="0"/>
              <a:t>can be tested at contemporary </a:t>
            </a:r>
            <a:r>
              <a:rPr lang="en-US" sz="2400" dirty="0"/>
              <a:t>and planned </a:t>
            </a:r>
            <a:r>
              <a:rPr lang="en-US" sz="2400" dirty="0" smtClean="0"/>
              <a:t>facilities</a:t>
            </a:r>
          </a:p>
          <a:p>
            <a:pPr lvl="2"/>
            <a:r>
              <a:rPr lang="en-US" sz="2000" dirty="0" err="1" smtClean="0"/>
              <a:t>JLab</a:t>
            </a:r>
            <a:r>
              <a:rPr lang="en-US" sz="2000" dirty="0" smtClean="0"/>
              <a:t> 12GeV</a:t>
            </a:r>
          </a:p>
          <a:p>
            <a:pPr lvl="2"/>
            <a:r>
              <a:rPr lang="en-US" sz="2000" dirty="0" smtClean="0"/>
              <a:t>EIC</a:t>
            </a:r>
          </a:p>
          <a:p>
            <a:pPr lvl="1"/>
            <a:r>
              <a:rPr lang="en-US" sz="2400" dirty="0" smtClean="0"/>
              <a:t>Refining those predictions </a:t>
            </a:r>
            <a:r>
              <a:rPr lang="en-US" sz="2400" i="1" dirty="0" smtClean="0">
                <a:solidFill>
                  <a:srgbClr val="C00000"/>
                </a:solidFill>
              </a:rPr>
              <a:t>before experiments begin</a:t>
            </a:r>
            <a:r>
              <a:rPr lang="en-US" sz="2400" dirty="0" smtClean="0"/>
              <a:t> will require </a:t>
            </a:r>
            <a:r>
              <a:rPr lang="en-US" sz="2400" dirty="0" smtClean="0">
                <a:solidFill>
                  <a:srgbClr val="C00000"/>
                </a:solidFill>
              </a:rPr>
              <a:t>combination of all existing </a:t>
            </a:r>
            <a:r>
              <a:rPr lang="en-US" sz="2400" dirty="0" err="1" smtClean="0">
                <a:solidFill>
                  <a:srgbClr val="C00000"/>
                </a:solidFill>
              </a:rPr>
              <a:t>nonperturbative</a:t>
            </a:r>
            <a:r>
              <a:rPr lang="en-US" sz="2400" dirty="0" smtClean="0">
                <a:solidFill>
                  <a:srgbClr val="C00000"/>
                </a:solidFill>
              </a:rPr>
              <a:t> approaches</a:t>
            </a:r>
            <a:r>
              <a:rPr lang="en-US" sz="2400" dirty="0" smtClean="0"/>
              <a:t> to strong interaction dynamics in the Standard Model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8062"/>
            <a:ext cx="8537575" cy="5392738"/>
          </a:xfrm>
        </p:spPr>
        <p:txBody>
          <a:bodyPr/>
          <a:lstStyle/>
          <a:p>
            <a:r>
              <a:rPr lang="en-GB" dirty="0" smtClean="0"/>
              <a:t>Classical chromodynamics is meaningless </a:t>
            </a:r>
            <a:r>
              <a:rPr lang="en-GB" dirty="0"/>
              <a:t>… </a:t>
            </a:r>
            <a:r>
              <a:rPr lang="en-GB" dirty="0" smtClean="0"/>
              <a:t>must be quantised</a:t>
            </a:r>
          </a:p>
          <a:p>
            <a:r>
              <a:rPr lang="en-GB" dirty="0" smtClean="0"/>
              <a:t>Regularisation and renormalisation of (ultraviolet) divergences introduces a mass-scale </a:t>
            </a:r>
          </a:p>
          <a:p>
            <a:pPr marL="400050" lvl="1" indent="0">
              <a:buNone/>
            </a:pPr>
            <a:r>
              <a:rPr lang="en-GB" sz="2200" dirty="0" smtClean="0"/>
              <a:t>… </a:t>
            </a:r>
            <a:r>
              <a:rPr lang="en-GB" sz="2200" i="1" dirty="0" smtClean="0"/>
              <a:t>dimensional transmutation</a:t>
            </a:r>
            <a:r>
              <a:rPr lang="en-GB" sz="2200" dirty="0" smtClean="0"/>
              <a:t>: mass-dimensionless quantities become dependent on a mass-scale, </a:t>
            </a:r>
            <a:r>
              <a:rPr lang="en-GB" sz="2200" dirty="0"/>
              <a:t>ζ</a:t>
            </a:r>
            <a:endParaRPr lang="en-GB" sz="2200" dirty="0" smtClean="0"/>
          </a:p>
          <a:p>
            <a:r>
              <a:rPr lang="en-GB" i="1" dirty="0" smtClean="0"/>
              <a:t>α</a:t>
            </a:r>
            <a:r>
              <a:rPr lang="en-GB" dirty="0" smtClean="0"/>
              <a:t> → </a:t>
            </a:r>
            <a:r>
              <a:rPr lang="en-GB" i="1" dirty="0" smtClean="0"/>
              <a:t>α(ζ)</a:t>
            </a:r>
            <a:r>
              <a:rPr lang="en-GB" dirty="0"/>
              <a:t> in QCD’s </a:t>
            </a:r>
            <a:r>
              <a:rPr lang="en-GB" dirty="0" smtClean="0"/>
              <a:t>(massless) </a:t>
            </a:r>
            <a:r>
              <a:rPr lang="en-GB" dirty="0" err="1" smtClean="0"/>
              <a:t>Lagrangian</a:t>
            </a:r>
            <a:r>
              <a:rPr lang="en-GB" dirty="0" smtClean="0"/>
              <a:t> </a:t>
            </a:r>
            <a:r>
              <a:rPr lang="en-GB" dirty="0"/>
              <a:t>density, </a:t>
            </a:r>
            <a:r>
              <a:rPr lang="en-GB" dirty="0" smtClean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buNone/>
            </a:pPr>
            <a:r>
              <a:rPr lang="en-GB" sz="2200" dirty="0"/>
              <a:t>U</a:t>
            </a:r>
            <a:r>
              <a:rPr lang="en-GB" sz="2200" dirty="0" smtClean="0"/>
              <a:t>nder </a:t>
            </a:r>
            <a:r>
              <a:rPr lang="en-GB" sz="2200" dirty="0"/>
              <a:t>a scale </a:t>
            </a:r>
            <a:r>
              <a:rPr lang="en-GB" sz="2200" dirty="0" smtClean="0"/>
              <a:t>transformation  </a:t>
            </a:r>
            <a:r>
              <a:rPr lang="en-GB" sz="2200" i="1" dirty="0" smtClean="0"/>
              <a:t>ζ </a:t>
            </a:r>
            <a:r>
              <a:rPr lang="en-GB" sz="2200" dirty="0" smtClean="0"/>
              <a:t>→ </a:t>
            </a:r>
            <a:r>
              <a:rPr lang="en-GB" sz="2200" i="1" dirty="0" smtClean="0"/>
              <a:t>e</a:t>
            </a:r>
            <a:r>
              <a:rPr lang="el-GR" sz="2200" i="1" baseline="30000" dirty="0" smtClean="0"/>
              <a:t>σ</a:t>
            </a:r>
            <a:r>
              <a:rPr lang="en-GB" sz="2200" i="1" baseline="30000" dirty="0" smtClean="0"/>
              <a:t> </a:t>
            </a:r>
            <a:r>
              <a:rPr lang="en-GB" sz="2200" i="1" dirty="0" smtClean="0"/>
              <a:t>ζ, </a:t>
            </a:r>
            <a:r>
              <a:rPr lang="en-GB" sz="2200" dirty="0" smtClean="0"/>
              <a:t>then</a:t>
            </a:r>
            <a:r>
              <a:rPr lang="en-GB" sz="2200" i="1" dirty="0" smtClean="0"/>
              <a:t> α</a:t>
            </a:r>
            <a:r>
              <a:rPr lang="en-GB" sz="2200" dirty="0" smtClean="0"/>
              <a:t> →</a:t>
            </a:r>
            <a:r>
              <a:rPr lang="en-GB" sz="2200" i="1" dirty="0" smtClean="0"/>
              <a:t> σ </a:t>
            </a:r>
            <a:r>
              <a:rPr lang="en-GB" sz="2200" dirty="0" smtClean="0"/>
              <a:t>αβ</a:t>
            </a:r>
            <a:r>
              <a:rPr lang="en-GB" sz="2200" i="1" dirty="0" smtClean="0"/>
              <a:t>(α)</a:t>
            </a:r>
          </a:p>
          <a:p>
            <a:pPr marL="400050" lvl="1" indent="0">
              <a:buNone/>
            </a:pPr>
            <a:r>
              <a:rPr lang="en-GB" sz="2400" dirty="0" smtClean="0">
                <a:latin typeface="AR BERKLEY" panose="02000000000000000000" pitchFamily="2" charset="0"/>
              </a:rPr>
              <a:t>	L</a:t>
            </a:r>
            <a:r>
              <a:rPr lang="en-GB" sz="2200" dirty="0" smtClean="0"/>
              <a:t>→ </a:t>
            </a:r>
            <a:r>
              <a:rPr lang="en-GB" sz="2200" i="1" dirty="0" smtClean="0"/>
              <a:t>σ </a:t>
            </a:r>
            <a:r>
              <a:rPr lang="el-GR" sz="2400" i="1" dirty="0" smtClean="0"/>
              <a:t>α</a:t>
            </a:r>
            <a:r>
              <a:rPr lang="en-GB" sz="2400" dirty="0" smtClean="0"/>
              <a:t>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err="1" smtClean="0"/>
              <a:t>d</a:t>
            </a:r>
            <a:r>
              <a:rPr lang="en-GB" sz="2400" dirty="0" err="1" smtClean="0">
                <a:latin typeface="AR BERKLEY" panose="02000000000000000000" pitchFamily="2" charset="0"/>
              </a:rPr>
              <a:t>L</a:t>
            </a:r>
            <a:r>
              <a:rPr lang="en-GB" sz="2400" i="1" dirty="0" smtClean="0"/>
              <a:t>/dα</a:t>
            </a:r>
            <a:r>
              <a:rPr lang="en-GB" sz="2400" dirty="0" smtClean="0"/>
              <a:t>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/>
              <a:t>⇒ ∂</a:t>
            </a:r>
            <a:r>
              <a:rPr lang="en-GB" sz="2400" baseline="-25000" dirty="0" err="1" smtClean="0"/>
              <a:t>μ</a:t>
            </a:r>
            <a:r>
              <a:rPr lang="en-GB" sz="2400" dirty="0" err="1" smtClean="0">
                <a:latin typeface="AR BERKLEY" panose="02000000000000000000" pitchFamily="2" charset="0"/>
              </a:rPr>
              <a:t>D</a:t>
            </a:r>
            <a:r>
              <a:rPr lang="en-GB" sz="2400" baseline="-25000" dirty="0" err="1" smtClean="0"/>
              <a:t>μ</a:t>
            </a:r>
            <a:r>
              <a:rPr lang="en-GB" sz="2400" dirty="0"/>
              <a:t> = </a:t>
            </a:r>
            <a:r>
              <a:rPr lang="en-GB" sz="2400" i="1" dirty="0" err="1" smtClean="0"/>
              <a:t>δ</a:t>
            </a:r>
            <a:r>
              <a:rPr lang="en-GB" sz="2400" dirty="0" err="1" smtClean="0">
                <a:latin typeface="AR BERKLEY" panose="02000000000000000000" pitchFamily="2" charset="0"/>
              </a:rPr>
              <a:t>L</a:t>
            </a:r>
            <a:r>
              <a:rPr lang="en-GB" sz="2400" dirty="0" smtClean="0"/>
              <a:t>/</a:t>
            </a:r>
            <a:r>
              <a:rPr lang="en-GB" sz="2400" i="1" dirty="0" err="1" smtClean="0"/>
              <a:t>δσ</a:t>
            </a:r>
            <a:r>
              <a:rPr lang="en-GB" sz="2400" dirty="0" smtClean="0"/>
              <a:t> = </a:t>
            </a:r>
            <a:r>
              <a:rPr lang="en-GB" sz="2400" i="1" dirty="0" smtClean="0"/>
              <a:t>α</a:t>
            </a:r>
            <a:r>
              <a:rPr lang="en-GB" sz="2400" dirty="0" smtClean="0"/>
              <a:t>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err="1"/>
              <a:t>d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</a:t>
            </a:r>
            <a:r>
              <a:rPr lang="en-GB" sz="2400" dirty="0" smtClean="0"/>
              <a:t>= 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smtClean="0"/>
              <a:t>¼G</a:t>
            </a:r>
            <a:r>
              <a:rPr lang="en-GB" sz="2400" i="1" baseline="-25000" dirty="0" smtClean="0"/>
              <a:t>μν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</a:t>
            </a:r>
            <a:r>
              <a:rPr lang="en-GB" sz="2400" i="1" baseline="-25000" dirty="0" err="1" smtClean="0"/>
              <a:t>μν</a:t>
            </a:r>
            <a:r>
              <a:rPr lang="en-GB" sz="2400" i="1" dirty="0" smtClean="0"/>
              <a:t> = </a:t>
            </a:r>
            <a:r>
              <a:rPr lang="en-GB" sz="2400" i="1" dirty="0" err="1" smtClean="0"/>
              <a:t>T</a:t>
            </a:r>
            <a:r>
              <a:rPr lang="en-GB" sz="2400" i="1" baseline="-25000" dirty="0" err="1" smtClean="0"/>
              <a:t>ρρ</a:t>
            </a:r>
            <a:r>
              <a:rPr lang="en-GB" sz="2400" dirty="0" smtClean="0"/>
              <a:t> =: </a:t>
            </a:r>
            <a:r>
              <a:rPr lang="en-GB" sz="2400" i="1" dirty="0" smtClean="0"/>
              <a:t>Θ</a:t>
            </a:r>
            <a:r>
              <a:rPr lang="en-GB" sz="2400" i="1" baseline="-25000" dirty="0" smtClean="0"/>
              <a:t>0</a:t>
            </a:r>
            <a:endParaRPr lang="en-GB" sz="2200" i="1" baseline="-25000" dirty="0"/>
          </a:p>
          <a:p>
            <a:pPr>
              <a:spcBef>
                <a:spcPts val="1200"/>
              </a:spcBef>
            </a:pPr>
            <a:r>
              <a:rPr lang="en-GB" dirty="0" smtClean="0"/>
              <a:t>Straightforward, </a:t>
            </a:r>
            <a:r>
              <a:rPr lang="en-GB" dirty="0" err="1" smtClean="0"/>
              <a:t>nonperturbative</a:t>
            </a:r>
            <a:r>
              <a:rPr lang="en-GB" dirty="0" smtClean="0"/>
              <a:t> derivation, without need for diagrammatic analysis …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quantisation of </a:t>
            </a:r>
            <a:r>
              <a:rPr lang="en-GB" sz="2400" i="1" dirty="0" err="1" smtClean="0">
                <a:solidFill>
                  <a:srgbClr val="FF0000"/>
                </a:solidFill>
              </a:rPr>
              <a:t>renormalisable</a:t>
            </a:r>
            <a:r>
              <a:rPr lang="en-GB" sz="2400" i="1" dirty="0" smtClean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2286000" cy="3810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Origin of Hadron Masses (75p)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8075" y="4038600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3657600"/>
            <a:ext cx="1143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58000" y="3124200"/>
            <a:ext cx="914400" cy="3048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247311" y="28369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</a:t>
            </a:r>
            <a:r>
              <a:rPr lang="en-GB" i="1" dirty="0" smtClean="0">
                <a:solidFill>
                  <a:srgbClr val="0000FF"/>
                </a:solidFill>
              </a:rPr>
              <a:t>function</a:t>
            </a:r>
            <a:endParaRPr lang="en-GB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Where is the mass?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239962" cy="304800"/>
          </a:xfrm>
        </p:spPr>
        <p:txBody>
          <a:bodyPr/>
          <a:lstStyle/>
          <a:p>
            <a:r>
              <a:rPr lang="en-US" smtClean="0"/>
              <a:t>3-7/04/17: ECT* - Proton Mass: At the Heart of Most Visible Matter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Origin of Hadron Masses (75p)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1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42633</TotalTime>
  <Words>7218</Words>
  <Application>Microsoft Office PowerPoint</Application>
  <PresentationFormat>On-screen Show (4:3)</PresentationFormat>
  <Paragraphs>897</Paragraphs>
  <Slides>75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 BERKLEY</vt:lpstr>
      <vt:lpstr>Arial</vt:lpstr>
      <vt:lpstr>Calibri</vt:lpstr>
      <vt:lpstr>Symbol</vt:lpstr>
      <vt:lpstr>Times New Roman</vt:lpstr>
      <vt:lpstr>Trebuchet MS</vt:lpstr>
      <vt:lpstr>Wingdings</vt:lpstr>
      <vt:lpstr>blue_2007</vt:lpstr>
      <vt:lpstr>Equation</vt:lpstr>
      <vt:lpstr> </vt:lpstr>
      <vt:lpstr>Strong Interactions in the  Standard Model of Particle Physics</vt:lpstr>
      <vt:lpstr>Strong Interactions in the  Standard Model of Particle Physics</vt:lpstr>
      <vt:lpstr>Strong Interactions in the  Standard Model of Particle Physics</vt:lpstr>
      <vt:lpstr>What &amp; Where is Mass?</vt:lpstr>
      <vt:lpstr>Whence Mass?</vt:lpstr>
      <vt:lpstr>Whence Mass?</vt:lpstr>
      <vt:lpstr>Trace Anomaly</vt:lpstr>
      <vt:lpstr>Where is the mass?</vt:lpstr>
      <vt:lpstr>Trace Anomaly</vt:lpstr>
      <vt:lpstr>On the other hand …</vt:lpstr>
      <vt:lpstr>Trace Anomaly</vt:lpstr>
      <vt:lpstr>Trace Anomaly</vt:lpstr>
      <vt:lpstr>Whence “1” and yet “0” ?</vt:lpstr>
      <vt:lpstr>Whence “1” and yet “0” ?</vt:lpstr>
      <vt:lpstr>Whence?</vt:lpstr>
      <vt:lpstr>A New Era for  hadro-particle physics</vt:lpstr>
      <vt:lpstr>Overarching Science Challenges  for the coming decade</vt:lpstr>
      <vt:lpstr>What is Confinement?</vt:lpstr>
      <vt:lpstr>Confinement?</vt:lpstr>
      <vt:lpstr>Confinement?</vt:lpstr>
      <vt:lpstr>Light quarks &amp; Confinement</vt:lpstr>
      <vt:lpstr>Light quarks &amp; Confinement</vt:lpstr>
      <vt:lpstr>Light quarks &amp; Confinement</vt:lpstr>
      <vt:lpstr>Light quarks &amp; Confinement</vt:lpstr>
      <vt:lpstr>Light quarks &amp; Confinement</vt:lpstr>
      <vt:lpstr>PowerPoint Presentation</vt:lpstr>
      <vt:lpstr>Reductive explanation of emergent phenomena?</vt:lpstr>
      <vt:lpstr>Nonperturbative QCD</vt:lpstr>
      <vt:lpstr>Gluon Gap Equation</vt:lpstr>
      <vt:lpstr>In QCD: Gluons become massive!</vt:lpstr>
      <vt:lpstr>Massive Gauge Bosons!</vt:lpstr>
      <vt:lpstr>Confinement is dynamical</vt:lpstr>
      <vt:lpstr>Confinement</vt:lpstr>
      <vt:lpstr>Confinement</vt:lpstr>
      <vt:lpstr>Quark Fragmentation</vt:lpstr>
      <vt:lpstr>QCD’s Running Coupling</vt:lpstr>
      <vt:lpstr>Process-independent  QCD Effective Charge</vt:lpstr>
      <vt:lpstr>QCD Effective Charge</vt:lpstr>
      <vt:lpstr>QCD Effective Charge</vt:lpstr>
      <vt:lpstr>Quark Gap Equation</vt:lpstr>
      <vt:lpstr>DCSB</vt:lpstr>
      <vt:lpstr>Enigma of Mass</vt:lpstr>
      <vt:lpstr>Pion’s Goldberger -Treiman relation</vt:lpstr>
      <vt:lpstr>The most fundamental expression of Goldstone’s Theorem and DCSB</vt:lpstr>
      <vt:lpstr>Pion exists if, and only if, mass is dynamically generated</vt:lpstr>
      <vt:lpstr>This is why mπ=0  in the absence of a Higgs mechanism</vt:lpstr>
      <vt:lpstr>Enigma of mass</vt:lpstr>
      <vt:lpstr>Pion masslessness</vt:lpstr>
      <vt:lpstr>Pion masslessness</vt:lpstr>
      <vt:lpstr>Pion masslessness</vt:lpstr>
      <vt:lpstr>Pion masslessness</vt:lpstr>
      <vt:lpstr>Observing Mass</vt:lpstr>
      <vt:lpstr>Observing Mass</vt:lpstr>
      <vt:lpstr>Pion’s valence-quark  Distribution Amplitude</vt:lpstr>
      <vt:lpstr>Pion’s valence-quark  Distribution Amplitude</vt:lpstr>
      <vt:lpstr>Lattice-QCD  &amp; Pion’s valence-quark PDA</vt:lpstr>
      <vt:lpstr>Pion’s electromagnetic  form factor</vt:lpstr>
      <vt:lpstr>Pion’s electromagnetic  form factor</vt:lpstr>
      <vt:lpstr>Emergent Mass  vs. Higgs Mechanism</vt:lpstr>
      <vt:lpstr>π &amp; K Valence-quark Distribution Functions</vt:lpstr>
      <vt:lpstr>π &amp; K PDFs </vt:lpstr>
      <vt:lpstr>Gluon content of kaon</vt:lpstr>
      <vt:lpstr>π &amp; K PDFs </vt:lpstr>
      <vt:lpstr>π &amp; K PDFs </vt:lpstr>
      <vt:lpstr>Structure of Baryons</vt:lpstr>
      <vt:lpstr>Baryon Structure</vt:lpstr>
      <vt:lpstr>Baryon Structure</vt:lpstr>
      <vt:lpstr>Nucleon Parton Distribution Amplitudes</vt:lpstr>
      <vt:lpstr>Nucleon PDAs &amp; lQCD </vt:lpstr>
      <vt:lpstr>σ terms</vt:lpstr>
      <vt:lpstr>Epilogue</vt:lpstr>
      <vt:lpstr>Epilogue</vt:lpstr>
      <vt:lpstr>Epilogue</vt:lpstr>
      <vt:lpstr>Epilogue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3501</cp:revision>
  <dcterms:created xsi:type="dcterms:W3CDTF">2011-04-14T18:17:37Z</dcterms:created>
  <dcterms:modified xsi:type="dcterms:W3CDTF">2017-04-05T05:31:58Z</dcterms:modified>
</cp:coreProperties>
</file>