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4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666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33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699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666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3330" algn="l" defTabSz="4566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39993" algn="l" defTabSz="4566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6660" algn="l" defTabSz="4566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3324" algn="l" defTabSz="4566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810FF"/>
    <a:srgbClr val="33CC33"/>
    <a:srgbClr val="FF0000"/>
    <a:srgbClr val="CCFFFF"/>
    <a:srgbClr val="99FF99"/>
    <a:srgbClr val="006600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0" autoAdjust="0"/>
    <p:restoredTop sz="96051" autoAdjust="0"/>
  </p:normalViewPr>
  <p:slideViewPr>
    <p:cSldViewPr>
      <p:cViewPr varScale="1">
        <p:scale>
          <a:sx n="92" d="100"/>
          <a:sy n="92" d="100"/>
        </p:scale>
        <p:origin x="-3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29FA0-5515-224F-85A5-68A858FD416A}" type="datetimeFigureOut">
              <a:rPr lang="en-US" smtClean="0"/>
              <a:pPr/>
              <a:t>4/7/17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BC07-B29F-DB4F-9EEC-BD992A48E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274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9885E7-6146-D645-9417-AA91A752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02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666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333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6999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666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3330" algn="l" defTabSz="4566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993" algn="l" defTabSz="4566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660" algn="l" defTabSz="4566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324" algn="l" defTabSz="4566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68" indent="0" algn="ctr">
              <a:buNone/>
              <a:defRPr/>
            </a:lvl2pPr>
            <a:lvl3pPr marL="913331" indent="0" algn="ctr">
              <a:buNone/>
              <a:defRPr/>
            </a:lvl3pPr>
            <a:lvl4pPr marL="1369998" indent="0" algn="ctr">
              <a:buNone/>
              <a:defRPr/>
            </a:lvl4pPr>
            <a:lvl5pPr marL="1826662" indent="0" algn="ctr">
              <a:buNone/>
              <a:defRPr/>
            </a:lvl5pPr>
            <a:lvl6pPr marL="2283330" indent="0" algn="ctr">
              <a:buNone/>
              <a:defRPr/>
            </a:lvl6pPr>
            <a:lvl7pPr marL="2739993" indent="0" algn="ctr">
              <a:buNone/>
              <a:defRPr/>
            </a:lvl7pPr>
            <a:lvl8pPr marL="3196660" indent="0" algn="ctr">
              <a:buNone/>
              <a:defRPr/>
            </a:lvl8pPr>
            <a:lvl9pPr marL="365332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DDFBC-4992-8042-939E-202C70A29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535C8-11CD-1E48-8B08-AC620A1BE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94B79-48B9-0140-98E6-7516F74C6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1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E7715-ED99-6A45-AF76-094032D78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F4CF0-4F11-B44C-80C0-8249A9AFC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68" indent="0">
              <a:buNone/>
              <a:defRPr sz="1800"/>
            </a:lvl2pPr>
            <a:lvl3pPr marL="913331" indent="0">
              <a:buNone/>
              <a:defRPr sz="1600"/>
            </a:lvl3pPr>
            <a:lvl4pPr marL="1369998" indent="0">
              <a:buNone/>
              <a:defRPr sz="1400"/>
            </a:lvl4pPr>
            <a:lvl5pPr marL="1826662" indent="0">
              <a:buNone/>
              <a:defRPr sz="1400"/>
            </a:lvl5pPr>
            <a:lvl6pPr marL="2283330" indent="0">
              <a:buNone/>
              <a:defRPr sz="1400"/>
            </a:lvl6pPr>
            <a:lvl7pPr marL="2739993" indent="0">
              <a:buNone/>
              <a:defRPr sz="1400"/>
            </a:lvl7pPr>
            <a:lvl8pPr marL="3196660" indent="0">
              <a:buNone/>
              <a:defRPr sz="1400"/>
            </a:lvl8pPr>
            <a:lvl9pPr marL="365332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3B473-EC1E-524F-953C-43649F2DD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19639-4AAE-D74D-852E-8385240F5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68" indent="0">
              <a:buNone/>
              <a:defRPr sz="2000" b="1"/>
            </a:lvl2pPr>
            <a:lvl3pPr marL="913331" indent="0">
              <a:buNone/>
              <a:defRPr sz="1800" b="1"/>
            </a:lvl3pPr>
            <a:lvl4pPr marL="1369998" indent="0">
              <a:buNone/>
              <a:defRPr sz="1600" b="1"/>
            </a:lvl4pPr>
            <a:lvl5pPr marL="1826662" indent="0">
              <a:buNone/>
              <a:defRPr sz="1600" b="1"/>
            </a:lvl5pPr>
            <a:lvl6pPr marL="2283330" indent="0">
              <a:buNone/>
              <a:defRPr sz="1600" b="1"/>
            </a:lvl6pPr>
            <a:lvl7pPr marL="2739993" indent="0">
              <a:buNone/>
              <a:defRPr sz="1600" b="1"/>
            </a:lvl7pPr>
            <a:lvl8pPr marL="3196660" indent="0">
              <a:buNone/>
              <a:defRPr sz="1600" b="1"/>
            </a:lvl8pPr>
            <a:lvl9pPr marL="365332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68" indent="0">
              <a:buNone/>
              <a:defRPr sz="2000" b="1"/>
            </a:lvl2pPr>
            <a:lvl3pPr marL="913331" indent="0">
              <a:buNone/>
              <a:defRPr sz="1800" b="1"/>
            </a:lvl3pPr>
            <a:lvl4pPr marL="1369998" indent="0">
              <a:buNone/>
              <a:defRPr sz="1600" b="1"/>
            </a:lvl4pPr>
            <a:lvl5pPr marL="1826662" indent="0">
              <a:buNone/>
              <a:defRPr sz="1600" b="1"/>
            </a:lvl5pPr>
            <a:lvl6pPr marL="2283330" indent="0">
              <a:buNone/>
              <a:defRPr sz="1600" b="1"/>
            </a:lvl6pPr>
            <a:lvl7pPr marL="2739993" indent="0">
              <a:buNone/>
              <a:defRPr sz="1600" b="1"/>
            </a:lvl7pPr>
            <a:lvl8pPr marL="3196660" indent="0">
              <a:buNone/>
              <a:defRPr sz="1600" b="1"/>
            </a:lvl8pPr>
            <a:lvl9pPr marL="365332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B60FC-2415-E043-A685-F87D17BC7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28AE4-DAEC-4D4E-A369-CEE390814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965D6-BDF6-B148-993F-4DA70ADE2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68" indent="0">
              <a:buNone/>
              <a:defRPr sz="1200"/>
            </a:lvl2pPr>
            <a:lvl3pPr marL="913331" indent="0">
              <a:buNone/>
              <a:defRPr sz="1000"/>
            </a:lvl3pPr>
            <a:lvl4pPr marL="1369998" indent="0">
              <a:buNone/>
              <a:defRPr sz="900"/>
            </a:lvl4pPr>
            <a:lvl5pPr marL="1826662" indent="0">
              <a:buNone/>
              <a:defRPr sz="900"/>
            </a:lvl5pPr>
            <a:lvl6pPr marL="2283330" indent="0">
              <a:buNone/>
              <a:defRPr sz="900"/>
            </a:lvl6pPr>
            <a:lvl7pPr marL="2739993" indent="0">
              <a:buNone/>
              <a:defRPr sz="900"/>
            </a:lvl7pPr>
            <a:lvl8pPr marL="3196660" indent="0">
              <a:buNone/>
              <a:defRPr sz="900"/>
            </a:lvl8pPr>
            <a:lvl9pPr marL="365332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182A6-984C-E048-BE82-C47B39B6D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68" indent="0">
              <a:buNone/>
              <a:defRPr sz="2800"/>
            </a:lvl2pPr>
            <a:lvl3pPr marL="913331" indent="0">
              <a:buNone/>
              <a:defRPr sz="2400"/>
            </a:lvl3pPr>
            <a:lvl4pPr marL="1369998" indent="0">
              <a:buNone/>
              <a:defRPr sz="2000"/>
            </a:lvl4pPr>
            <a:lvl5pPr marL="1826662" indent="0">
              <a:buNone/>
              <a:defRPr sz="2000"/>
            </a:lvl5pPr>
            <a:lvl6pPr marL="2283330" indent="0">
              <a:buNone/>
              <a:defRPr sz="2000"/>
            </a:lvl6pPr>
            <a:lvl7pPr marL="2739993" indent="0">
              <a:buNone/>
              <a:defRPr sz="2000"/>
            </a:lvl7pPr>
            <a:lvl8pPr marL="3196660" indent="0">
              <a:buNone/>
              <a:defRPr sz="2000"/>
            </a:lvl8pPr>
            <a:lvl9pPr marL="3653324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68" indent="0">
              <a:buNone/>
              <a:defRPr sz="1200"/>
            </a:lvl2pPr>
            <a:lvl3pPr marL="913331" indent="0">
              <a:buNone/>
              <a:defRPr sz="1000"/>
            </a:lvl3pPr>
            <a:lvl4pPr marL="1369998" indent="0">
              <a:buNone/>
              <a:defRPr sz="900"/>
            </a:lvl4pPr>
            <a:lvl5pPr marL="1826662" indent="0">
              <a:buNone/>
              <a:defRPr sz="900"/>
            </a:lvl5pPr>
            <a:lvl6pPr marL="2283330" indent="0">
              <a:buNone/>
              <a:defRPr sz="900"/>
            </a:lvl6pPr>
            <a:lvl7pPr marL="2739993" indent="0">
              <a:buNone/>
              <a:defRPr sz="900"/>
            </a:lvl7pPr>
            <a:lvl8pPr marL="3196660" indent="0">
              <a:buNone/>
              <a:defRPr sz="900"/>
            </a:lvl8pPr>
            <a:lvl9pPr marL="365332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0F8D1-2063-204D-93F1-86D2F52B7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67" rIns="91333" bIns="456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67" rIns="91333" bIns="45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7" rIns="91333" bIns="4566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August 26, 2009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7" rIns="91333" bIns="4566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Jianwei Qiu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7" rIns="91333" bIns="4566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9DD62FE-999B-004B-9A2A-150DC6978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66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33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999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666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499" indent="-34249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080" indent="-28541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1665" indent="-22833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8330" indent="-22833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4995" indent="-22833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1661" indent="-22833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68328" indent="-22833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4993" indent="-22833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1656" indent="-22833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66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68" algn="l" defTabSz="4566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31" algn="l" defTabSz="4566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98" algn="l" defTabSz="4566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662" algn="l" defTabSz="4566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330" algn="l" defTabSz="4566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993" algn="l" defTabSz="4566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660" algn="l" defTabSz="4566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324" algn="l" defTabSz="4566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5"/>
            <a:ext cx="9144000" cy="831861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91258" tIns="45630" rIns="91258" bIns="45630" anchor="ctr">
            <a:prstTxWarp prst="textNoShape">
              <a:avLst/>
            </a:prstTxWarp>
          </a:bodyPr>
          <a:lstStyle/>
          <a:p>
            <a:pPr algn="ctr" defTabSz="820487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 Rounded MT Bold"/>
                <a:ea typeface="ＭＳ Ｐゴシック" pitchFamily="-107" charset="-128"/>
                <a:cs typeface="Arial Rounded MT Bold"/>
              </a:rPr>
              <a:t>Moving forward</a:t>
            </a:r>
            <a:endParaRPr lang="en-US" sz="2800" dirty="0">
              <a:solidFill>
                <a:srgbClr val="000000"/>
              </a:solidFill>
              <a:latin typeface="Arial Rounded MT Bold"/>
              <a:ea typeface="ＭＳ Ｐゴシック" pitchFamily="-107" charset="-128"/>
              <a:cs typeface="Arial Rounded MT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455" y="914400"/>
            <a:ext cx="7817148" cy="707854"/>
          </a:xfrm>
          <a:prstGeom prst="rect">
            <a:avLst/>
          </a:prstGeom>
          <a:noFill/>
        </p:spPr>
        <p:txBody>
          <a:bodyPr wrap="none" lIns="91407" tIns="45704" rIns="91407" bIns="45704" rtlCol="0">
            <a:spAutoFit/>
          </a:bodyPr>
          <a:lstStyle/>
          <a:p>
            <a:pPr marL="342900" indent="-342900" defTabSz="820487">
              <a:buFont typeface="Wingdings" charset="2"/>
              <a:buChar char="q"/>
            </a:pPr>
            <a:r>
              <a:rPr lang="en-US" sz="2000" dirty="0" smtClean="0">
                <a:latin typeface="Arial Rounded MT Bold"/>
                <a:cs typeface="Arial Rounded MT Bold"/>
              </a:rPr>
              <a:t>A proton mass “White Paper” </a:t>
            </a:r>
          </a:p>
          <a:p>
            <a:pPr defTabSz="820487"/>
            <a:r>
              <a:rPr lang="en-US" sz="2000" dirty="0">
                <a:latin typeface="Arial Rounded MT Bold"/>
                <a:cs typeface="Arial Rounded MT Bold"/>
              </a:rPr>
              <a:t> </a:t>
            </a:r>
            <a:r>
              <a:rPr lang="en-US" sz="2000" dirty="0" smtClean="0">
                <a:latin typeface="Arial Rounded MT Bold"/>
                <a:cs typeface="Arial Rounded MT Bold"/>
              </a:rPr>
              <a:t>     – summary of this workshop and thoughts on future efforts</a:t>
            </a:r>
            <a:endParaRPr lang="en-US" sz="2000" dirty="0">
              <a:solidFill>
                <a:srgbClr val="0066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1676400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Three-pronged approach to the “Proton Mass”</a:t>
            </a:r>
            <a:endParaRPr lang="en-US" dirty="0"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2514600"/>
            <a:ext cx="5675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Rounded MT Bold"/>
                <a:cs typeface="Arial Rounded MT Bold"/>
              </a:rPr>
              <a:t>Mass decomposition – roles of quarks and gluons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2133600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Rounded MT Bold"/>
                <a:cs typeface="Arial Rounded MT Bold"/>
              </a:rPr>
              <a:t>Lattice QCD effort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2895600"/>
            <a:ext cx="400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Rounded MT Bold"/>
                <a:cs typeface="Arial Rounded MT Bold"/>
              </a:rPr>
              <a:t>Approximated analytical approach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" y="381000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Outstanding questions and challenges</a:t>
            </a:r>
            <a:endParaRPr lang="en-US" dirty="0"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4267200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Future efforts – Homework</a:t>
            </a:r>
            <a:endParaRPr lang="en-US" dirty="0"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4724400"/>
            <a:ext cx="2313387" cy="400077"/>
          </a:xfrm>
          <a:prstGeom prst="rect">
            <a:avLst/>
          </a:prstGeom>
          <a:noFill/>
        </p:spPr>
        <p:txBody>
          <a:bodyPr wrap="none" lIns="91407" tIns="45704" rIns="91407" bIns="45704" rtlCol="0">
            <a:spAutoFit/>
          </a:bodyPr>
          <a:lstStyle/>
          <a:p>
            <a:pPr marL="342900" indent="-342900" defTabSz="820487">
              <a:buFont typeface="Wingdings" charset="2"/>
              <a:buChar char="q"/>
            </a:pPr>
            <a:r>
              <a:rPr lang="en-US" sz="2000" dirty="0" smtClean="0">
                <a:latin typeface="Arial Rounded MT Bold"/>
                <a:cs typeface="Arial Rounded MT Bold"/>
              </a:rPr>
              <a:t>Plan/Proposal:</a:t>
            </a:r>
            <a:endParaRPr lang="en-US" sz="2000" dirty="0">
              <a:solidFill>
                <a:srgbClr val="0066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5105400"/>
            <a:ext cx="7961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dirty="0">
                <a:solidFill>
                  <a:srgbClr val="0000FF"/>
                </a:solidFill>
                <a:latin typeface="Arial Rounded MT Bold"/>
                <a:cs typeface="Arial Rounded MT Bold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very speaker/participant submits ONE page summary of his/her</a:t>
            </a:r>
          </a:p>
          <a:p>
            <a:r>
              <a:rPr lang="en-US" dirty="0">
                <a:solidFill>
                  <a:srgbClr val="0000FF"/>
                </a:solidFill>
                <a:latin typeface="Arial Rounded MT Bold"/>
                <a:cs typeface="Arial Rounded MT Bold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    work on the “proton mass”  and thoughts for the future work – 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date?</a:t>
            </a:r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3352800"/>
            <a:ext cx="525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Summary of current understanding in QCD</a:t>
            </a:r>
            <a:endParaRPr lang="en-US" dirty="0"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1" y="5867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dirty="0" smtClean="0">
                <a:solidFill>
                  <a:srgbClr val="0000FF"/>
                </a:solidFill>
                <a:latin typeface="Arial Rounded MT Bold"/>
                <a:cs typeface="Arial Rounded MT Bold"/>
              </a:rPr>
              <a:t>With the ONE-page inputs, the organizers draft the “White Paper”, and send it to all participants for improvements – </a:t>
            </a: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date?</a:t>
            </a:r>
          </a:p>
        </p:txBody>
      </p:sp>
    </p:spTree>
    <p:extLst>
      <p:ext uri="{BB962C8B-B14F-4D97-AF65-F5344CB8AC3E}">
        <p14:creationId xmlns:p14="http://schemas.microsoft.com/office/powerpoint/2010/main" val="265355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10849</TotalTime>
  <Words>118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500 – 2003 Thursday, September 25, 2003</dc:title>
  <dc:creator>jwq</dc:creator>
  <cp:lastModifiedBy>Jianwei  Qiu</cp:lastModifiedBy>
  <cp:revision>738</cp:revision>
  <cp:lastPrinted>2010-08-27T17:09:18Z</cp:lastPrinted>
  <dcterms:created xsi:type="dcterms:W3CDTF">2010-09-20T17:00:38Z</dcterms:created>
  <dcterms:modified xsi:type="dcterms:W3CDTF">2017-04-07T07:00:47Z</dcterms:modified>
</cp:coreProperties>
</file>