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18"/>
  </p:notesMasterIdLst>
  <p:sldIdLst>
    <p:sldId id="263" r:id="rId2"/>
    <p:sldId id="328" r:id="rId3"/>
    <p:sldId id="327" r:id="rId4"/>
    <p:sldId id="331" r:id="rId5"/>
    <p:sldId id="329" r:id="rId6"/>
    <p:sldId id="330" r:id="rId7"/>
    <p:sldId id="333" r:id="rId8"/>
    <p:sldId id="334" r:id="rId9"/>
    <p:sldId id="325" r:id="rId10"/>
    <p:sldId id="326" r:id="rId11"/>
    <p:sldId id="323" r:id="rId12"/>
    <p:sldId id="339" r:id="rId13"/>
    <p:sldId id="341" r:id="rId14"/>
    <p:sldId id="340" r:id="rId15"/>
    <p:sldId id="338" r:id="rId16"/>
    <p:sldId id="32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iwang Yu" initials="HY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42FF"/>
    <a:srgbClr val="7173FF"/>
    <a:srgbClr val="FFC000"/>
    <a:srgbClr val="001174"/>
    <a:srgbClr val="D032D2"/>
    <a:srgbClr val="12DBD5"/>
    <a:srgbClr val="8C1341"/>
    <a:srgbClr val="E3E3E3"/>
    <a:srgbClr val="FCFCF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39" autoAdjust="0"/>
    <p:restoredTop sz="96271" autoAdjust="0"/>
  </p:normalViewPr>
  <p:slideViewPr>
    <p:cSldViewPr snapToGrid="0">
      <p:cViewPr varScale="1">
        <p:scale>
          <a:sx n="126" d="100"/>
          <a:sy n="126" d="100"/>
        </p:scale>
        <p:origin x="848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51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AD976-917B-4C14-BC98-A1F0A528B86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1CD9A-1769-4774-8499-73E34E27A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80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1CD9A-1769-4774-8499-73E34E27A5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77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1CD9A-1769-4774-8499-73E34E27A5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31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1CD9A-1769-4774-8499-73E34E27A5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21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1CD9A-1769-4774-8499-73E34E27A5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5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Yu (NMSU), EIC Software Workshop@BNL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7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Yu (NMSU), EIC Software Workshop@BNL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06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Yu (NMSU), EIC Software Workshop@BNL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06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Yu (NMSU), EIC Software Workshop@BNL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83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Yu (NMSU), EIC Software Workshop@BNL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40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Yu (NMSU), EIC Software Workshop@BNL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52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Yu (NMSU), EIC Software Workshop@BNL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5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0" y="6635469"/>
            <a:ext cx="9144000" cy="260349"/>
          </a:xfrm>
          <a:prstGeom prst="rect">
            <a:avLst/>
          </a:prstGeom>
          <a:gradFill flip="none" rotWithShape="1">
            <a:gsLst>
              <a:gs pos="0">
                <a:srgbClr val="8C1341">
                  <a:tint val="66000"/>
                  <a:satMod val="160000"/>
                </a:srgbClr>
              </a:gs>
              <a:gs pos="50000">
                <a:srgbClr val="8C1341">
                  <a:tint val="44500"/>
                  <a:satMod val="160000"/>
                </a:srgbClr>
              </a:gs>
              <a:gs pos="100000">
                <a:srgbClr val="8C1341">
                  <a:tint val="23500"/>
                  <a:satMod val="16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520699"/>
          </a:xfrm>
          <a:gradFill flip="none" rotWithShape="1">
            <a:gsLst>
              <a:gs pos="0">
                <a:srgbClr val="8C1341">
                  <a:tint val="66000"/>
                  <a:satMod val="160000"/>
                </a:srgbClr>
              </a:gs>
              <a:gs pos="50000">
                <a:srgbClr val="8C1341">
                  <a:tint val="44500"/>
                  <a:satMod val="160000"/>
                </a:srgbClr>
              </a:gs>
              <a:gs pos="100000">
                <a:srgbClr val="8C1341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684021"/>
            <a:ext cx="2057400" cy="174907"/>
          </a:xfrm>
        </p:spPr>
        <p:txBody>
          <a:bodyPr/>
          <a:lstStyle/>
          <a:p>
            <a:r>
              <a:rPr lang="en-US" smtClean="0"/>
              <a:t>10/17/16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684021"/>
            <a:ext cx="3086100" cy="174907"/>
          </a:xfrm>
        </p:spPr>
        <p:txBody>
          <a:bodyPr/>
          <a:lstStyle/>
          <a:p>
            <a:r>
              <a:rPr lang="en-US" smtClean="0"/>
              <a:t>H. Yu (NMSU), EIC Software Workshop@BNL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684021"/>
            <a:ext cx="2057400" cy="174907"/>
          </a:xfrm>
        </p:spPr>
        <p:txBody>
          <a:bodyPr/>
          <a:lstStyle/>
          <a:p>
            <a:fld id="{1A1E4478-1F02-C748-A0BD-5BE0EECC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4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8666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38254"/>
            <a:ext cx="7886700" cy="52319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Yu (NMSU), EIC Software Workshop@BNL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3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rizontal_pl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8666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604" y="995542"/>
            <a:ext cx="3805564" cy="52319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Yu (NMSU), EIC Software Workshop@BNL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55168" y="995542"/>
            <a:ext cx="3805564" cy="52319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orizontal_pl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8666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699" y="1701580"/>
            <a:ext cx="2808798" cy="35860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Yu (NMSU), EIC Software Workshop@BNL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993295" y="1701579"/>
            <a:ext cx="2808798" cy="35860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184497" y="1701579"/>
            <a:ext cx="2808798" cy="35860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7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y2_pl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8666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Yu (NMSU), EIC Software Workshop@BNL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77078" y="1321546"/>
            <a:ext cx="4073056" cy="22899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555601" y="1321545"/>
            <a:ext cx="4073056" cy="22899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477079" y="3611521"/>
            <a:ext cx="4073056" cy="22899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4550134" y="3611521"/>
            <a:ext cx="4073056" cy="22899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1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Yu (NMSU), EIC Software Workshop@BNL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0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Yu (NMSU), EIC Software Workshop@BNL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4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Yu (NMSU), EIC Software Workshop@BNL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10/17/16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H. Yu (NMSU), EIC Software Workshop@BNL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E4478-1F02-C748-A0BD-5BE0EECC4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0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75" r:id="rId3"/>
    <p:sldLayoutId id="2147483974" r:id="rId4"/>
    <p:sldLayoutId id="2147483972" r:id="rId5"/>
    <p:sldLayoutId id="2147483973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71" r:id="rId1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PHENIX-Collaboration/coresoftware/tree/master/simulation/g4simulation/g4hough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10245873_Development_of_Vertex_Finding_and_Vertex_Fitting_Algorithms_for_CMS" TargetMode="External"/><Relationship Id="rId4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ave.hepforge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sPHENIX-Collaboration/coresoftware/tree/master/simulation/g4simulation/g4hough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enFit/GenFit" TargetMode="External"/><Relationship Id="rId4" Type="http://schemas.openxmlformats.org/officeDocument/2006/relationships/hyperlink" Target="http://genfit.sourceforge.net/GENFIT_v1_2.pdf" TargetMode="Externa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sPHENIX-Collaboration/coresoftware/tree/master/offline/packages/PHGeometry" TargetMode="Externa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sPHENIX-Collaboration/coresoftware/tree/master/offline/packages/PHGenFitPkg/GenFitExp/fields" TargetMode="External"/><Relationship Id="rId3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HaiwangYu/coresoftware/blob/master/offline/packages/PHGenFitPkg/Example/minimumTestPHGenFit.cc" TargetMode="Externa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sPHENIX-Collaboration/coresoftware/tree/master/simulation/g4simulation/g4hough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38" y="0"/>
            <a:ext cx="969662" cy="10639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" y="1847712"/>
            <a:ext cx="9144001" cy="646331"/>
          </a:xfrm>
          <a:prstGeom prst="rect">
            <a:avLst/>
          </a:prstGeom>
          <a:gradFill flip="none" rotWithShape="1">
            <a:gsLst>
              <a:gs pos="0">
                <a:srgbClr val="8C1341">
                  <a:tint val="66000"/>
                  <a:satMod val="160000"/>
                </a:srgbClr>
              </a:gs>
              <a:gs pos="50000">
                <a:srgbClr val="8C1341">
                  <a:tint val="44500"/>
                  <a:satMod val="160000"/>
                </a:srgbClr>
              </a:gs>
              <a:gs pos="100000">
                <a:srgbClr val="8C1341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GenFit and RAVE in </a:t>
            </a:r>
            <a:r>
              <a:rPr lang="en-US" sz="3600" dirty="0" smtClean="0"/>
              <a:t>sPHENIX under Fun4All</a:t>
            </a:r>
            <a:endParaRPr lang="en-US" sz="3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343"/>
            <a:ext cx="2204720" cy="7136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3" y="4583092"/>
            <a:ext cx="9144001" cy="1323439"/>
          </a:xfrm>
          <a:prstGeom prst="rect">
            <a:avLst/>
          </a:prstGeom>
          <a:gradFill flip="none" rotWithShape="1">
            <a:gsLst>
              <a:gs pos="0">
                <a:srgbClr val="8C1341">
                  <a:tint val="66000"/>
                  <a:satMod val="160000"/>
                </a:srgbClr>
              </a:gs>
              <a:gs pos="50000">
                <a:srgbClr val="8C1341">
                  <a:tint val="44500"/>
                  <a:satMod val="160000"/>
                </a:srgbClr>
              </a:gs>
              <a:gs pos="100000">
                <a:srgbClr val="8C1341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Outline: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Kalman </a:t>
            </a:r>
            <a:r>
              <a:rPr lang="en-US" sz="2000" dirty="0"/>
              <a:t>Filter and </a:t>
            </a:r>
            <a:r>
              <a:rPr lang="en-US" sz="2000" dirty="0" smtClean="0"/>
              <a:t>GenFit2 introduction</a:t>
            </a: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GenFit2 in sPHENIX </a:t>
            </a:r>
            <a:r>
              <a:rPr lang="en-US" sz="2000" dirty="0"/>
              <a:t>under the Fun4All framework.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RAVE introduction and preliminary tests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-2" y="2833507"/>
            <a:ext cx="9144001" cy="1015663"/>
          </a:xfrm>
          <a:prstGeom prst="rect">
            <a:avLst/>
          </a:prstGeom>
          <a:gradFill flip="none" rotWithShape="1">
            <a:gsLst>
              <a:gs pos="0">
                <a:srgbClr val="8C1341">
                  <a:tint val="66000"/>
                  <a:satMod val="160000"/>
                </a:srgbClr>
              </a:gs>
              <a:gs pos="50000">
                <a:srgbClr val="8C1341">
                  <a:tint val="44500"/>
                  <a:satMod val="160000"/>
                </a:srgbClr>
              </a:gs>
              <a:gs pos="100000">
                <a:srgbClr val="8C1341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Haiwang Yu (NMSU)</a:t>
            </a:r>
          </a:p>
          <a:p>
            <a:r>
              <a:rPr lang="en-US" sz="2000" dirty="0" smtClean="0"/>
              <a:t>EIC Software Workshop @ BNL</a:t>
            </a:r>
          </a:p>
          <a:p>
            <a:r>
              <a:rPr lang="en-US" sz="2000" dirty="0" smtClean="0"/>
              <a:t>Oct. 17 2016</a:t>
            </a:r>
          </a:p>
        </p:txBody>
      </p:sp>
    </p:spTree>
    <p:extLst>
      <p:ext uri="{BB962C8B-B14F-4D97-AF65-F5344CB8AC3E}">
        <p14:creationId xmlns:p14="http://schemas.microsoft.com/office/powerpoint/2010/main" val="40887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Preliminary </a:t>
            </a:r>
            <a:r>
              <a:rPr lang="en-US" sz="2400" dirty="0" smtClean="0"/>
              <a:t>Test: Single Pion Track DCA2d resolution, using true vertex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Yu (NMSU), EIC Software Workshop@BNL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9091"/>
          <a:stretch/>
        </p:blipFill>
        <p:spPr>
          <a:xfrm>
            <a:off x="66406" y="2080412"/>
            <a:ext cx="2619644" cy="26571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3319" y="1035226"/>
            <a:ext cx="2708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DCA2d residual vs. true momentum (</a:t>
            </a:r>
            <a:r>
              <a:rPr lang="en-US" dirty="0" err="1" smtClean="0"/>
              <a:t>p_True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235736" y="943217"/>
            <a:ext cx="1959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DCA2d </a:t>
            </a:r>
            <a:r>
              <a:rPr lang="en-US" smtClean="0"/>
              <a:t>residual</a:t>
            </a:r>
          </a:p>
          <a:p>
            <a:r>
              <a:rPr lang="en-US" dirty="0" smtClean="0"/>
              <a:t>1 &lt; </a:t>
            </a:r>
            <a:r>
              <a:rPr lang="en-US" dirty="0" err="1" smtClean="0"/>
              <a:t>p_True</a:t>
            </a:r>
            <a:r>
              <a:rPr lang="en-US" dirty="0" smtClean="0"/>
              <a:t> &lt; 2GeV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789" y="1681557"/>
            <a:ext cx="3119721" cy="33942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995" y="1796883"/>
            <a:ext cx="2816802" cy="32198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24486" y="2121853"/>
                <a:ext cx="2594941" cy="569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05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105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𝐷𝐶𝐴</m:t>
                          </m:r>
                          <m:r>
                            <a:rPr lang="en-US" sz="105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  <m:r>
                            <a:rPr lang="en-US" sz="105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</m:sub>
                      </m:sSub>
                      <m:r>
                        <a:rPr lang="en-US" sz="105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105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05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5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5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12</m:t>
                                  </m:r>
                                  <m:r>
                                    <a:rPr lang="en-US" sz="105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𝜇</m:t>
                                  </m:r>
                                  <m:r>
                                    <a:rPr lang="en-US" sz="105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05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05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5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05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05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106</m:t>
                                      </m:r>
                                      <m:r>
                                        <a:rPr lang="en-US" sz="105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𝜇</m:t>
                                      </m:r>
                                      <m:r>
                                        <a:rPr lang="en-US" sz="105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𝑚</m:t>
                                      </m:r>
                                      <m:r>
                                        <a:rPr lang="en-US" sz="105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∙</m:t>
                                      </m:r>
                                      <m:r>
                                        <a:rPr lang="en-US" sz="105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𝐺𝑒𝑉</m:t>
                                      </m:r>
                                    </m:num>
                                    <m:den>
                                      <m:r>
                                        <a:rPr lang="en-US" sz="105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𝑝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05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486" y="2121853"/>
                <a:ext cx="2594941" cy="5697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781538" y="1178490"/>
            <a:ext cx="1880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DCA2d resolution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10/17/16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Tracking also using PHGenFit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Yu (NMSU), EIC Software Workshop@BNL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8650" y="680720"/>
            <a:ext cx="83783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g4simulation/g4hough/PHG4TrackFastSim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Truth tracking based on smeared PHG4Hits.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Can handle cylindrical or vertical plane measurements.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Tested on FGEM detector, consistent results with previous </a:t>
            </a:r>
            <a:r>
              <a:rPr lang="en-US" dirty="0"/>
              <a:t>M</a:t>
            </a:r>
            <a:r>
              <a:rPr lang="en-US" dirty="0" smtClean="0"/>
              <a:t>atlab Sagitta calculation.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270" y="1856268"/>
            <a:ext cx="4585690" cy="34837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129" y="2142695"/>
            <a:ext cx="3734641" cy="2919332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12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Yu (NMSU), EIC Software Workshop@BNL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0050" y="970872"/>
            <a:ext cx="81153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Rave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Reconstruction </a:t>
            </a:r>
            <a:r>
              <a:rPr lang="en-US" dirty="0"/>
              <a:t>in an Abstract, Versatile Environment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vertex </a:t>
            </a:r>
            <a:r>
              <a:rPr lang="en-US" dirty="0"/>
              <a:t>reconstruction toolkit with input of reconstructed track – developed for </a:t>
            </a:r>
            <a:r>
              <a:rPr lang="en-US" dirty="0" smtClean="0"/>
              <a:t>CMS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Links: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rave.hepforge.org</a:t>
            </a:r>
            <a:r>
              <a:rPr lang="en-US" dirty="0">
                <a:hlinkClick r:id="rId2"/>
              </a:rPr>
              <a:t>/</a:t>
            </a: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Wolfgang </a:t>
            </a:r>
            <a:r>
              <a:rPr lang="en-US" dirty="0" err="1" smtClean="0"/>
              <a:t>Waltenberger</a:t>
            </a:r>
            <a:r>
              <a:rPr lang="en-US" dirty="0" smtClean="0"/>
              <a:t>' thesis: </a:t>
            </a:r>
            <a:r>
              <a:rPr lang="en-US" dirty="0">
                <a:hlinkClick r:id="rId3"/>
              </a:rPr>
              <a:t>https://</a:t>
            </a:r>
            <a:r>
              <a:rPr lang="en-US" dirty="0" err="1" smtClean="0">
                <a:hlinkClick r:id="rId3"/>
              </a:rPr>
              <a:t>www.researchgate.net</a:t>
            </a:r>
            <a:r>
              <a:rPr lang="en-US" dirty="0" smtClean="0">
                <a:hlinkClick r:id="rId3"/>
              </a:rPr>
              <a:t>/publication/210245873_Development_of_Vertex_Finding_and_Vertex_Fitting_Algorithms_for_CMS</a:t>
            </a: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"/>
            <a:ext cx="862408" cy="520699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63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RAVE with </a:t>
            </a:r>
            <a:r>
              <a:rPr lang="en-US" dirty="0" err="1" smtClean="0"/>
              <a:t>GFRave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Yu (NMSU), EIC Software Workshop@BNL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0049" y="901182"/>
            <a:ext cx="784190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err="1"/>
              <a:t>GFRave</a:t>
            </a:r>
            <a:endParaRPr lang="en-US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Interface between Genfit and Rave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Reconstructed tracks from Genfit can be used </a:t>
            </a:r>
            <a:r>
              <a:rPr lang="en-US" dirty="0" smtClean="0"/>
              <a:t>directly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GFRave</a:t>
            </a:r>
            <a:r>
              <a:rPr lang="en-US" dirty="0" smtClean="0"/>
              <a:t> in sPHENIX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hlinkClick r:id="rId2"/>
              </a:rPr>
              <a:t>https://github.com/sPHENIX-Collaboration/coresoftware/tree/master/simulation/g4simulation/g4hough</a:t>
            </a:r>
            <a:endParaRPr lang="en-US" dirty="0"/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554" y="3067382"/>
            <a:ext cx="3196796" cy="33183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270" y="3067382"/>
            <a:ext cx="3382063" cy="33372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65198" y="520701"/>
            <a:ext cx="217880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Sanghoon Lim (LANL)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10/17/16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57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B-Jet tagging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Yu (NMSU), EIC Software Workshop@BNL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135" y="2407942"/>
            <a:ext cx="3591182" cy="28771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51" y="2407942"/>
            <a:ext cx="4049185" cy="27401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54236" y="5252307"/>
            <a:ext cx="217880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Sanghoon Lim (LANL)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76711" y="5172777"/>
            <a:ext cx="206646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Haiwang Yu (NMSU)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10/17/16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14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28650" y="1871993"/>
            <a:ext cx="3277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track impact parameter </a:t>
            </a:r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54822" y="1866614"/>
            <a:ext cx="2577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secondary </a:t>
            </a:r>
            <a:r>
              <a:rPr lang="en-US" dirty="0"/>
              <a:t>vertex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697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Yu (NMSU), EIC Software Workshop@BNL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7968" y="860089"/>
            <a:ext cx="84080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GenFit is a generic Kalman Filter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For a full tracking software, some pattern recognition is needed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We implemented interfaces for sPHENIX and the preliminary test results are consistent with our previous ad-hoc solution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Intended to substitute the previous ad-hoc solution: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Seeds without any previous knowledge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Improvements compared with previous sPHENIX solution with realistic geometry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RAVE is a generic vertexing tool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Very versatile and easy to use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GenFit has interfaces to RAVE, GenFit tracks could be used directly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Preliminary tests shows it works well for single/multiple vertexing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Both tools shows good performance in our study on the B-Jet tagging (track impact parameter method, secondary vertex method).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28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" y="1847712"/>
            <a:ext cx="9144001" cy="1754326"/>
          </a:xfrm>
          <a:prstGeom prst="rect">
            <a:avLst/>
          </a:prstGeom>
          <a:gradFill flip="none" rotWithShape="1">
            <a:gsLst>
              <a:gs pos="0">
                <a:srgbClr val="8C1341">
                  <a:tint val="66000"/>
                  <a:satMod val="160000"/>
                </a:srgbClr>
              </a:gs>
              <a:gs pos="50000">
                <a:srgbClr val="8C1341">
                  <a:tint val="44500"/>
                  <a:satMod val="160000"/>
                </a:srgbClr>
              </a:gs>
              <a:gs pos="100000">
                <a:srgbClr val="8C1341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Backups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76560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Kalman Filter for Track Fitting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Yu (NMSU), EIC Software Workshop@BNL</a:t>
            </a:r>
            <a:endParaRPr lang="en-US"/>
          </a:p>
        </p:txBody>
      </p:sp>
      <p:pic>
        <p:nvPicPr>
          <p:cNvPr id="7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1985"/>
            <a:ext cx="4629150" cy="2341578"/>
          </a:xfrm>
          <a:prstGeom prst="rect">
            <a:avLst/>
          </a:prstGeom>
        </p:spPr>
      </p:pic>
      <p:sp>
        <p:nvSpPr>
          <p:cNvPr id="8" name="Text Placeholder 8"/>
          <p:cNvSpPr txBox="1">
            <a:spLocks/>
          </p:cNvSpPr>
          <p:nvPr/>
        </p:nvSpPr>
        <p:spPr>
          <a:xfrm>
            <a:off x="182760" y="1417320"/>
            <a:ext cx="4561959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buFont typeface="Arial" charset="0"/>
              <a:buChar char="•"/>
            </a:pPr>
            <a:r>
              <a:rPr lang="en-US" sz="2000" dirty="0" smtClean="0"/>
              <a:t>Kalman Filter:</a:t>
            </a:r>
          </a:p>
          <a:p>
            <a:pPr marL="557213" lvl="1" indent="-214313">
              <a:buFont typeface="Arial" charset="0"/>
              <a:buChar char="•"/>
            </a:pPr>
            <a:r>
              <a:rPr lang="en-US" sz="1600" dirty="0" smtClean="0"/>
              <a:t>Time domain filter.</a:t>
            </a:r>
          </a:p>
          <a:p>
            <a:pPr marL="557213" lvl="1" indent="-214313">
              <a:buFont typeface="Arial" charset="0"/>
              <a:buChar char="•"/>
            </a:pPr>
            <a:r>
              <a:rPr lang="en-US" sz="1600" dirty="0" smtClean="0"/>
              <a:t>Average measurements and predictions</a:t>
            </a:r>
          </a:p>
          <a:p>
            <a:pPr marL="557213" lvl="1" indent="-214313">
              <a:buFont typeface="Arial" charset="0"/>
              <a:buChar char="•"/>
            </a:pPr>
            <a:endParaRPr lang="en-US" sz="1600" dirty="0" smtClean="0"/>
          </a:p>
          <a:p>
            <a:pPr marL="214313" indent="-214313">
              <a:buFont typeface="Arial" charset="0"/>
              <a:buChar char="•"/>
            </a:pPr>
            <a:r>
              <a:rPr lang="en-US" sz="2000" dirty="0" smtClean="0"/>
              <a:t>Predictions In Tracking:</a:t>
            </a:r>
          </a:p>
          <a:p>
            <a:pPr marL="557213" lvl="1" indent="-214313">
              <a:buFont typeface="Arial" charset="0"/>
              <a:buChar char="•"/>
            </a:pPr>
            <a:r>
              <a:rPr lang="en-US" sz="1600" dirty="0" smtClean="0"/>
              <a:t>Charged particle propagate through magnetic field.</a:t>
            </a:r>
          </a:p>
          <a:p>
            <a:pPr marL="557213" lvl="1" indent="-214313">
              <a:buFont typeface="Arial" charset="0"/>
              <a:buChar char="•"/>
            </a:pPr>
            <a:r>
              <a:rPr lang="en-US" sz="1600" dirty="0" smtClean="0"/>
              <a:t>Material effects:</a:t>
            </a:r>
          </a:p>
          <a:p>
            <a:pPr marL="900113" lvl="2" indent="-214313">
              <a:buFont typeface="Arial" charset="0"/>
              <a:buChar char="•"/>
            </a:pPr>
            <a:r>
              <a:rPr lang="en-US" sz="1400" dirty="0" smtClean="0"/>
              <a:t>Energy loss</a:t>
            </a:r>
          </a:p>
          <a:p>
            <a:pPr marL="900113" lvl="2" indent="-214313">
              <a:buFont typeface="Arial" charset="0"/>
              <a:buChar char="•"/>
            </a:pPr>
            <a:r>
              <a:rPr lang="en-US" sz="1400" dirty="0" smtClean="0"/>
              <a:t>Multiple scattering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10/17/16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GenFit Kalman Filter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Yu (NMSU), EIC Software Workshop@BNL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560" y="595573"/>
            <a:ext cx="4409440" cy="26856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1186" y="1090670"/>
            <a:ext cx="45219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Developed for </a:t>
            </a:r>
            <a:r>
              <a:rPr lang="en-US" sz="1400" dirty="0" err="1" smtClean="0"/>
              <a:t>PandaRoot</a:t>
            </a:r>
            <a:r>
              <a:rPr lang="en-US" sz="1400" dirty="0" smtClean="0"/>
              <a:t>, and have been used in several experiments: . Belle II, PANDA, </a:t>
            </a:r>
            <a:r>
              <a:rPr lang="en-US" sz="1400" dirty="0" err="1" smtClean="0"/>
              <a:t>SHiP</a:t>
            </a:r>
            <a:r>
              <a:rPr lang="en-US" sz="1400" dirty="0" smtClean="0"/>
              <a:t>, AFIS, GEM-TPC, FOPI...</a:t>
            </a:r>
          </a:p>
          <a:p>
            <a:pPr marL="285750" indent="-285750">
              <a:buFont typeface="Arial" charset="0"/>
              <a:buChar char="•"/>
            </a:pPr>
            <a:endParaRPr lang="en-US" sz="14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Modularized design: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Abstract Measurements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Abstract </a:t>
            </a:r>
            <a:r>
              <a:rPr lang="en-US" sz="1400" dirty="0" err="1" smtClean="0"/>
              <a:t>TrackRep</a:t>
            </a:r>
            <a:r>
              <a:rPr lang="en-US" sz="1400" dirty="0" smtClean="0"/>
              <a:t> (track propagator)</a:t>
            </a:r>
          </a:p>
          <a:p>
            <a:pPr marL="285750" indent="-285750">
              <a:buFont typeface="Arial" charset="0"/>
              <a:buChar char="•"/>
            </a:pPr>
            <a:endParaRPr lang="en-US" sz="14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Originally needs external track propagator. Now the GenFit2 included a track propagator based on </a:t>
            </a:r>
            <a:r>
              <a:rPr lang="en-US" sz="1400" dirty="0" err="1"/>
              <a:t>Runge</a:t>
            </a:r>
            <a:r>
              <a:rPr lang="en-US" sz="1400" dirty="0"/>
              <a:t> </a:t>
            </a:r>
            <a:r>
              <a:rPr lang="en-US" sz="1400" dirty="0" err="1" smtClean="0"/>
              <a:t>Kutta</a:t>
            </a:r>
            <a:r>
              <a:rPr lang="en-US" sz="1400" dirty="0" smtClean="0"/>
              <a:t> propagation extracted from GEANE.</a:t>
            </a:r>
          </a:p>
          <a:p>
            <a:pPr marL="742950" lvl="1" indent="-285750">
              <a:buFont typeface="Arial" charset="0"/>
              <a:buChar char="•"/>
            </a:pPr>
            <a:endParaRPr lang="en-US" sz="1400" dirty="0"/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RKTrackRep: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Useful both in the track fitting and the track extrapolation with a fitting track.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1400" dirty="0" smtClean="0"/>
              <a:t>DCA analysis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1400" dirty="0" smtClean="0"/>
              <a:t>Calorimeter matching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/>
              <a:t>Requirements: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Needs TGeo geometry input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Field map interface</a:t>
            </a:r>
            <a:endParaRPr lang="en-US" sz="1400" dirty="0"/>
          </a:p>
          <a:p>
            <a:pPr marL="285750" indent="-285750">
              <a:buFont typeface="Arial" charset="0"/>
              <a:buChar char="•"/>
            </a:pPr>
            <a:endParaRPr lang="en-US" sz="14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Useful links: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>
                <a:hlinkClick r:id="rId3"/>
              </a:rPr>
              <a:t>https://</a:t>
            </a:r>
            <a:r>
              <a:rPr lang="en-US" sz="1400" dirty="0" err="1">
                <a:hlinkClick r:id="rId3"/>
              </a:rPr>
              <a:t>github.com</a:t>
            </a:r>
            <a:r>
              <a:rPr lang="en-US" sz="1400" dirty="0">
                <a:hlinkClick r:id="rId3"/>
              </a:rPr>
              <a:t>/GenFit/GenFit</a:t>
            </a:r>
            <a:endParaRPr lang="en-US" sz="1400" dirty="0"/>
          </a:p>
          <a:p>
            <a:pPr marL="742950" lvl="1" indent="-285750">
              <a:buFont typeface="Arial" charset="0"/>
              <a:buChar char="•"/>
            </a:pPr>
            <a:r>
              <a:rPr lang="en-US" sz="1400" dirty="0">
                <a:hlinkClick r:id="rId4"/>
              </a:rPr>
              <a:t>http://</a:t>
            </a:r>
            <a:r>
              <a:rPr lang="en-US" sz="1400" dirty="0" err="1">
                <a:hlinkClick r:id="rId4"/>
              </a:rPr>
              <a:t>genfit.sourceforge.net</a:t>
            </a:r>
            <a:r>
              <a:rPr lang="en-US" sz="1400" dirty="0">
                <a:hlinkClick r:id="rId4"/>
              </a:rPr>
              <a:t>/GENFIT_v1_2.pdf</a:t>
            </a:r>
            <a:endParaRPr lang="en-US" sz="14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4529" y="4112242"/>
            <a:ext cx="4109292" cy="21847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34529" y="3281245"/>
            <a:ext cx="4109292" cy="8309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GenFit Event Display: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accent5"/>
                </a:solidFill>
              </a:rPr>
              <a:t>Smoothed track: weighted average between </a:t>
            </a:r>
            <a:r>
              <a:rPr lang="en-US" sz="1600" dirty="0" smtClean="0">
                <a:solidFill>
                  <a:srgbClr val="12DBD5"/>
                </a:solidFill>
              </a:rPr>
              <a:t>forward fit</a:t>
            </a:r>
            <a:r>
              <a:rPr lang="en-US" sz="1600" dirty="0" smtClean="0">
                <a:solidFill>
                  <a:schemeClr val="bg1"/>
                </a:solidFill>
              </a:rPr>
              <a:t> and </a:t>
            </a:r>
            <a:r>
              <a:rPr lang="en-US" sz="1600" dirty="0" smtClean="0">
                <a:solidFill>
                  <a:srgbClr val="D032D2"/>
                </a:solidFill>
              </a:rPr>
              <a:t>backward fit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3858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for sPHENIX under Fun4All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Yu (NMSU), EIC Software Workshop@BNL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7360" y="1056640"/>
            <a:ext cx="38827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Geometry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Magnetic field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Customized user interface (optional)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24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GEANT4 -&gt; TGeo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Yu (NMSU), EIC Software Workshop@BNL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6054" y="1235676"/>
            <a:ext cx="82048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sPHNEIX</a:t>
            </a:r>
            <a:r>
              <a:rPr lang="en-US" dirty="0" smtClean="0"/>
              <a:t> simulation mainly uses GEANT4.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GEANT4 geometry could be saved into GDML file (.xml). And convert into ROOT TGeo.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#include &lt;Geant4/G4GDMLParser.hh&gt; </a:t>
            </a: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Needs a </a:t>
            </a:r>
            <a:r>
              <a:rPr lang="en-US" dirty="0"/>
              <a:t>XML package called </a:t>
            </a:r>
            <a:r>
              <a:rPr lang="en-US" dirty="0" smtClean="0"/>
              <a:t>"</a:t>
            </a:r>
            <a:r>
              <a:rPr lang="en-US" dirty="0" err="1" smtClean="0"/>
              <a:t>Xerces</a:t>
            </a:r>
            <a:r>
              <a:rPr lang="en-US" dirty="0" smtClean="0"/>
              <a:t>"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ROOT: </a:t>
            </a:r>
            <a:r>
              <a:rPr lang="en-US" dirty="0" err="1" smtClean="0"/>
              <a:t>TGeoManager</a:t>
            </a:r>
            <a:r>
              <a:rPr lang="en-US" dirty="0" smtClean="0"/>
              <a:t>::Import("</a:t>
            </a:r>
            <a:r>
              <a:rPr lang="en-US" dirty="0" err="1" smtClean="0"/>
              <a:t>geometry.xml</a:t>
            </a:r>
            <a:r>
              <a:rPr lang="en-US" dirty="0" smtClean="0"/>
              <a:t>")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G4-&gt;TGeo translation package (Jin Huang, BNL):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err="1">
                <a:hlinkClick r:id="rId2"/>
              </a:rPr>
              <a:t>github.com</a:t>
            </a:r>
            <a:r>
              <a:rPr lang="en-US" dirty="0">
                <a:hlinkClick r:id="rId2"/>
              </a:rPr>
              <a:t>/sPHENIX-Collaboration/coresoftware/tree/master/offline/packages/</a:t>
            </a:r>
            <a:r>
              <a:rPr lang="en-US" dirty="0" err="1">
                <a:hlinkClick r:id="rId2"/>
              </a:rPr>
              <a:t>PHGeometry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0" y="4486910"/>
            <a:ext cx="5829300" cy="156210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96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field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Yu (NMSU), EIC Software Workshop@BNL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1915" y="1186249"/>
            <a:ext cx="82455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sPHENIX has its magnetic field saved in root format.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magnetic field adaptor for GenFit2 is relatively easy.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Read in magnetic field and build up histograms.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Extract field values from histograms: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 smtClean="0"/>
              <a:t>TVector3 </a:t>
            </a:r>
            <a:r>
              <a:rPr lang="en-US" dirty="0"/>
              <a:t>get(</a:t>
            </a:r>
            <a:r>
              <a:rPr lang="en-US" dirty="0" err="1"/>
              <a:t>const</a:t>
            </a:r>
            <a:r>
              <a:rPr lang="en-US" dirty="0"/>
              <a:t> TVector3&amp; </a:t>
            </a:r>
            <a:r>
              <a:rPr lang="en-US" dirty="0" err="1"/>
              <a:t>pos</a:t>
            </a:r>
            <a:r>
              <a:rPr lang="en-US" dirty="0"/>
              <a:t>) </a:t>
            </a:r>
            <a:r>
              <a:rPr lang="en-US" dirty="0" err="1"/>
              <a:t>const</a:t>
            </a:r>
            <a:r>
              <a:rPr lang="en-US" dirty="0" smtClean="0"/>
              <a:t>;</a:t>
            </a:r>
          </a:p>
          <a:p>
            <a:pPr marL="1200150" lvl="2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 simple magnetic field reader: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github.com</a:t>
            </a:r>
            <a:r>
              <a:rPr lang="en-US" dirty="0">
                <a:hlinkClick r:id="rId2"/>
              </a:rPr>
              <a:t>/sPHENIX-Collaboration/coresoftware/tree/master/offline/packages/</a:t>
            </a:r>
            <a:r>
              <a:rPr lang="en-US" dirty="0" err="1">
                <a:hlinkClick r:id="rId2"/>
              </a:rPr>
              <a:t>PHGenFitPkg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GenFitExp</a:t>
            </a:r>
            <a:r>
              <a:rPr lang="en-US" dirty="0">
                <a:hlinkClick r:id="rId2"/>
              </a:rPr>
              <a:t>/fields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604" y="4048571"/>
            <a:ext cx="3376791" cy="22869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2453" y="6314689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sPHENIX 2d field map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1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PHGenFit interface, minimum example:</a:t>
            </a:r>
            <a:br>
              <a:rPr lang="en-US" sz="1800" dirty="0" smtClean="0"/>
            </a:br>
            <a:r>
              <a:rPr lang="en-US" sz="1800" dirty="0" smtClean="0">
                <a:hlinkClick r:id="rId2"/>
              </a:rPr>
              <a:t>PHGenFitPkg/Example/minimumTestPHGenFit.cc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Yu (NMSU), EIC Software Workshop@BNL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94" y="650227"/>
            <a:ext cx="7643412" cy="59042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02797" y="588397"/>
            <a:ext cx="6890909" cy="3975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02797" y="1085988"/>
            <a:ext cx="6890909" cy="155384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02797" y="2710359"/>
            <a:ext cx="6890909" cy="23784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02796" y="5573863"/>
            <a:ext cx="6890909" cy="104246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95958" y="1543434"/>
            <a:ext cx="244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Initialize track </a:t>
            </a:r>
            <a:r>
              <a:rPr lang="en-US" smtClean="0"/>
              <a:t>with seed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740793" y="3040229"/>
            <a:ext cx="2015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Add measurements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97902" y="5854336"/>
            <a:ext cx="2977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Various ways of looking at the </a:t>
            </a:r>
            <a:r>
              <a:rPr lang="en-US" smtClean="0"/>
              <a:t>fitting result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88976" y="431566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Server</a:t>
            </a: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02796" y="5152667"/>
            <a:ext cx="6890909" cy="35349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054089" y="516010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Fit</a:t>
            </a: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534122" y="754691"/>
            <a:ext cx="6859583" cy="222636"/>
          </a:xfrm>
          <a:prstGeom prst="rect">
            <a:avLst/>
          </a:prstGeom>
          <a:solidFill>
            <a:srgbClr val="FFFF00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534123" y="2398843"/>
            <a:ext cx="4923828" cy="222636"/>
          </a:xfrm>
          <a:prstGeom prst="rect">
            <a:avLst/>
          </a:prstGeom>
          <a:solidFill>
            <a:srgbClr val="FFFF00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988673" y="3952688"/>
            <a:ext cx="5199306" cy="222636"/>
          </a:xfrm>
          <a:prstGeom prst="rect">
            <a:avLst/>
          </a:prstGeom>
          <a:solidFill>
            <a:srgbClr val="FFFF00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541487" y="4819644"/>
            <a:ext cx="2314896" cy="222636"/>
          </a:xfrm>
          <a:prstGeom prst="rect">
            <a:avLst/>
          </a:prstGeom>
          <a:solidFill>
            <a:srgbClr val="FFFF00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541487" y="5265766"/>
            <a:ext cx="2211529" cy="222636"/>
          </a:xfrm>
          <a:prstGeom prst="rect">
            <a:avLst/>
          </a:prstGeom>
          <a:solidFill>
            <a:srgbClr val="FFFF00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0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PHGenFit in sPHENIX: current status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Yu (NMSU), EIC Software Workshop@BNL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7580" y="792480"/>
            <a:ext cx="531177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PHG4TrackKalmanFilter: refitting and vertexing module.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Suppose to have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significant improvements with ladder geometry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small improvements with realistic field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hlinkClick r:id="rId2"/>
              </a:rPr>
              <a:t>https://</a:t>
            </a:r>
            <a:r>
              <a:rPr lang="en-US" sz="1600" dirty="0" err="1">
                <a:hlinkClick r:id="rId2"/>
              </a:rPr>
              <a:t>github.com</a:t>
            </a:r>
            <a:r>
              <a:rPr lang="en-US" sz="1600" dirty="0">
                <a:hlinkClick r:id="rId2"/>
              </a:rPr>
              <a:t>/sPHENIX-Collaboration/coresoftware/tree/master/simulation/g4simulation/g4hough</a:t>
            </a: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endParaRPr lang="en-US" sz="1600" dirty="0"/>
          </a:p>
          <a:p>
            <a:pPr marL="285750" indent="-285750">
              <a:buFont typeface="Arial" charset="0"/>
              <a:buChar char="•"/>
            </a:pP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endParaRPr lang="en-US" sz="1600" dirty="0"/>
          </a:p>
          <a:p>
            <a:pPr marL="285750" indent="-285750">
              <a:buFont typeface="Arial" charset="0"/>
              <a:buChar char="•"/>
            </a:pP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PHG4TrackFastSim: truth tracking based on smeared PHG4Hits.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Initially developed within 1day.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hlinkClick r:id="rId2"/>
              </a:rPr>
              <a:t>https://</a:t>
            </a:r>
            <a:r>
              <a:rPr lang="en-US" sz="1600" dirty="0" err="1">
                <a:hlinkClick r:id="rId2"/>
              </a:rPr>
              <a:t>github.com</a:t>
            </a:r>
            <a:r>
              <a:rPr lang="en-US" sz="1600" dirty="0">
                <a:hlinkClick r:id="rId2"/>
              </a:rPr>
              <a:t>/sPHENIX-Collaboration/coresoftware/tree/master/simulation/g4simulation/g4hough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654" y="604165"/>
            <a:ext cx="2686050" cy="27027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359" y="3390337"/>
            <a:ext cx="3734641" cy="2919332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4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Preliminary Test: pT resolution, </a:t>
            </a:r>
            <a:r>
              <a:rPr lang="en-US" sz="2400" dirty="0"/>
              <a:t>Single </a:t>
            </a:r>
            <a:r>
              <a:rPr lang="en-US" sz="2400" dirty="0" smtClean="0"/>
              <a:t>Pion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Yu (NMSU), EIC Software Workshop@BNL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059" y="1662794"/>
            <a:ext cx="6386941" cy="38791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68420" y="2308342"/>
                <a:ext cx="2289216" cy="399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05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05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05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𝑝𝑇</m:t>
                              </m:r>
                            </m:sub>
                          </m:sSub>
                        </m:num>
                        <m:den>
                          <m:r>
                            <a:rPr lang="en-US" sz="105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𝑝𝑇</m:t>
                          </m:r>
                        </m:den>
                      </m:f>
                      <m:r>
                        <a:rPr lang="en-US" sz="105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105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US" sz="105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(1.2</m:t>
                          </m:r>
                          <m:sSup>
                            <m:sSupPr>
                              <m:ctrlPr>
                                <a:rPr lang="en-US" sz="105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05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%)</m:t>
                              </m:r>
                            </m:e>
                            <m:sup>
                              <m:r>
                                <a:rPr lang="en-US" sz="105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05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5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5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0.063%∗</m:t>
                                  </m:r>
                                  <m:r>
                                    <a:rPr lang="en-US" sz="105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𝑝𝑇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05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420" y="2308342"/>
                <a:ext cx="2289216" cy="399405"/>
              </a:xfrm>
              <a:prstGeom prst="rect">
                <a:avLst/>
              </a:prstGeom>
              <a:blipFill rotWithShape="0">
                <a:blip r:embed="rId3"/>
                <a:stretch>
                  <a:fillRect t="-32308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31927" y="2308341"/>
                <a:ext cx="2289216" cy="399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05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05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05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𝑝𝑇</m:t>
                              </m:r>
                            </m:sub>
                          </m:sSub>
                        </m:num>
                        <m:den>
                          <m:r>
                            <a:rPr lang="en-US" sz="105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𝑝𝑇</m:t>
                          </m:r>
                        </m:den>
                      </m:f>
                      <m:r>
                        <a:rPr lang="en-US" sz="105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105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US" sz="105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(1.1</m:t>
                          </m:r>
                          <m:sSup>
                            <m:sSupPr>
                              <m:ctrlPr>
                                <a:rPr lang="en-US" sz="105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05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%)</m:t>
                              </m:r>
                            </m:e>
                            <m:sup>
                              <m:r>
                                <a:rPr lang="en-US" sz="105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05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05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5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0.065%∗</m:t>
                                  </m:r>
                                  <m:r>
                                    <a:rPr lang="en-US" sz="105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𝑝𝑇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05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5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927" y="2308341"/>
                <a:ext cx="2289216" cy="399405"/>
              </a:xfrm>
              <a:prstGeom prst="rect">
                <a:avLst/>
              </a:prstGeom>
              <a:blipFill rotWithShape="0">
                <a:blip r:embed="rId4"/>
                <a:stretch>
                  <a:fillRect t="-32308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096060" y="1688249"/>
            <a:ext cx="2433936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Proofed Ad-hoc solution (Alan Dion)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847661" y="1662794"/>
            <a:ext cx="1857748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GenFit2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11889" r="29889"/>
          <a:stretch/>
        </p:blipFill>
        <p:spPr>
          <a:xfrm>
            <a:off x="98809" y="2409040"/>
            <a:ext cx="2482465" cy="23866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2211" y="1939793"/>
            <a:ext cx="217566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/>
              <a:t>7-layer silicon tracker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10/17/16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4478-1F02-C748-A0BD-5BE0EECC43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49201"/>
      </p:ext>
    </p:extLst>
  </p:cSld>
  <p:clrMapOvr>
    <a:masterClrMapping/>
  </p:clrMapOvr>
</p:sld>
</file>

<file path=ppt/theme/theme1.xml><?xml version="1.0" encoding="utf-8"?>
<a:theme xmlns:a="http://schemas.openxmlformats.org/drawingml/2006/main" name="test0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g180_status" id="{66D71EB4-1A51-E943-9B2B-B5EC9A9FB102}" vid="{86D9CDAD-697F-D348-8E02-428B68E0A85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ppg180_status</Template>
  <TotalTime>17009</TotalTime>
  <Words>800</Words>
  <Application>Microsoft Macintosh PowerPoint</Application>
  <PresentationFormat>On-screen Show (4:3)</PresentationFormat>
  <Paragraphs>184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Calibri Light</vt:lpstr>
      <vt:lpstr>Cambria Math</vt:lpstr>
      <vt:lpstr>宋体</vt:lpstr>
      <vt:lpstr>Arial</vt:lpstr>
      <vt:lpstr>test00</vt:lpstr>
      <vt:lpstr>PowerPoint Presentation</vt:lpstr>
      <vt:lpstr>Kalman Filter for Track Fitting</vt:lpstr>
      <vt:lpstr>GenFit Kalman Filter </vt:lpstr>
      <vt:lpstr>Implementation for sPHENIX under Fun4All</vt:lpstr>
      <vt:lpstr>GEANT4 -&gt; TGeo</vt:lpstr>
      <vt:lpstr>Magnetic field</vt:lpstr>
      <vt:lpstr>PHGenFit interface, minimum example: PHGenFitPkg/Example/minimumTestPHGenFit.cc</vt:lpstr>
      <vt:lpstr>PHGenFit in sPHENIX: current status</vt:lpstr>
      <vt:lpstr>Preliminary Test: pT resolution, Single Pion</vt:lpstr>
      <vt:lpstr>Preliminary Test: Single Pion Track DCA2d resolution, using true vertex</vt:lpstr>
      <vt:lpstr>Truth Tracking also using PHGenFit</vt:lpstr>
      <vt:lpstr>RAVE</vt:lpstr>
      <vt:lpstr>Using RAVE with GFRave</vt:lpstr>
      <vt:lpstr>B-Jet tagging</vt:lpstr>
      <vt:lpstr>Remarks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Haiwang Yu</dc:creator>
  <cp:lastModifiedBy>Haiwang Yu</cp:lastModifiedBy>
  <cp:revision>1614</cp:revision>
  <cp:lastPrinted>2016-10-04T17:56:24Z</cp:lastPrinted>
  <dcterms:created xsi:type="dcterms:W3CDTF">2016-01-15T06:20:05Z</dcterms:created>
  <dcterms:modified xsi:type="dcterms:W3CDTF">2016-10-17T16:19:11Z</dcterms:modified>
</cp:coreProperties>
</file>