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33" r:id="rId3"/>
    <p:sldId id="307" r:id="rId4"/>
    <p:sldId id="360" r:id="rId5"/>
    <p:sldId id="361" r:id="rId6"/>
    <p:sldId id="349" r:id="rId7"/>
    <p:sldId id="350" r:id="rId8"/>
    <p:sldId id="351" r:id="rId9"/>
    <p:sldId id="352" r:id="rId10"/>
    <p:sldId id="353" r:id="rId11"/>
    <p:sldId id="355" r:id="rId12"/>
    <p:sldId id="356" r:id="rId13"/>
    <p:sldId id="357" r:id="rId14"/>
    <p:sldId id="358" r:id="rId15"/>
    <p:sldId id="304" r:id="rId16"/>
    <p:sldId id="344" r:id="rId17"/>
    <p:sldId id="347" r:id="rId18"/>
    <p:sldId id="343" r:id="rId19"/>
    <p:sldId id="334" r:id="rId20"/>
    <p:sldId id="346" r:id="rId21"/>
    <p:sldId id="345" r:id="rId22"/>
    <p:sldId id="336" r:id="rId23"/>
    <p:sldId id="337" r:id="rId24"/>
    <p:sldId id="338" r:id="rId25"/>
    <p:sldId id="341" r:id="rId26"/>
    <p:sldId id="340" r:id="rId27"/>
    <p:sldId id="339" r:id="rId28"/>
    <p:sldId id="342" r:id="rId29"/>
    <p:sldId id="330" r:id="rId30"/>
    <p:sldId id="335" r:id="rId31"/>
    <p:sldId id="36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0D6A"/>
    <a:srgbClr val="C51CBF"/>
    <a:srgbClr val="1F2CF1"/>
    <a:srgbClr val="41699A"/>
    <a:srgbClr val="FD6A3D"/>
    <a:srgbClr val="288A58"/>
    <a:srgbClr val="8EC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7" autoAdjust="0"/>
  </p:normalViewPr>
  <p:slideViewPr>
    <p:cSldViewPr snapToGrid="0" snapToObjects="1">
      <p:cViewPr>
        <p:scale>
          <a:sx n="100" d="100"/>
          <a:sy n="100" d="100"/>
        </p:scale>
        <p:origin x="-1944" y="-342"/>
      </p:cViewPr>
      <p:guideLst>
        <p:guide orient="horz" pos="2160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2B56B-3E43-9842-AC95-43F315B5C2EC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93340-C00A-F243-924B-C682B015C1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4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B8E0E-4107-2A45-B3A0-16696A6257DF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0B88F-63F8-C54C-A3B6-2E0424ABC7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88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EB690-4F42-431A-965F-72E1FCA2DFDF}" type="slidenum">
              <a:rPr lang="ru-RU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heavy ion storage ring is shown on these transparency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beam coming from the post accelerator is injected trough the beam line shown on the right side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same straight section is also used or slow extraction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left straight section is used for electron cooling.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third one for experiment.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last one for diagnostics and for RF system.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b="1" smtClean="0">
                <a:solidFill>
                  <a:srgbClr val="F91807"/>
                </a:solidFill>
                <a:latin typeface="Times New Roman" pitchFamily="18" charset="0"/>
              </a:rPr>
              <a:t>Multiturn injection is used to fill the storage ring with 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8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EB690-4F42-431A-965F-72E1FCA2DFDF}" type="slidenum">
              <a:rPr lang="ru-RU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heavy ion storage ring is shown on these transparency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beam coming from the post accelerator is injected trough the beam line shown on the right side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same straight section is also used or slow extraction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left straight section is used for electron cooling.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third one for experiment.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last one for diagnostics and for RF system.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b="1" smtClean="0">
                <a:solidFill>
                  <a:srgbClr val="F91807"/>
                </a:solidFill>
                <a:latin typeface="Times New Roman" pitchFamily="18" charset="0"/>
              </a:rPr>
              <a:t>Multiturn injection is used to fill the storage ring with 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8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EB690-4F42-431A-965F-72E1FCA2DFDF}" type="slidenum">
              <a:rPr lang="ru-RU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ru-RU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heavy ion storage ring is shown on these transparency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beam coming from the post accelerator is injected trough the beam line shown on the right side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same straight section is also used or slow extraction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left straight section is used for electron cooling.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third one for experiment.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The last one for diagnostics and for RF system.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400" b="1" smtClean="0">
                <a:solidFill>
                  <a:srgbClr val="F91807"/>
                </a:solidFill>
                <a:latin typeface="Times New Roman" pitchFamily="18" charset="0"/>
              </a:rPr>
              <a:t>Multiturn injection is used to fill the storage ring with 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8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EEE0D-3193-3843-9001-2A762BEB4D13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24015A-34CE-DB43-8DDD-EB366F79CBAA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9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47C011-971B-7E41-BFA9-5F342E407335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E3E2C8-F9BC-9D41-B5B6-A893C93DCF0D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EE50E0-D160-2B43-99E3-75BA8F5DBE42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FB002-CC21-DC43-8DE2-FA21D4797FDC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8E6540-AE6E-7143-9657-8273580597E2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C5D7AF-F8CB-AE45-9B44-F0293D195AAE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8C112B-F164-CC42-9EB4-7FE380E071F9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3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5F338-184D-4B44-8168-298D4AB0EA27}" type="datetime1">
              <a:rPr lang="en-GB" smtClean="0"/>
              <a:pPr/>
              <a:t>04/01/2017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50DD-68AC-D44C-BC9B-D08A5D738A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790" y="206396"/>
            <a:ext cx="7772400" cy="1470025"/>
          </a:xfrm>
        </p:spPr>
        <p:txBody>
          <a:bodyPr/>
          <a:lstStyle/>
          <a:p>
            <a:r>
              <a:rPr lang="en-US" b="1" dirty="0" smtClean="0"/>
              <a:t>Status of the ISOL-SRS project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75A50DD-68AC-D44C-BC9B-D08A5D738ADD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 descr="Science delive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6970" r="7245" b="17566"/>
          <a:stretch/>
        </p:blipFill>
        <p:spPr>
          <a:xfrm>
            <a:off x="9450" y="898206"/>
            <a:ext cx="9144000" cy="5708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6267" y="5776893"/>
            <a:ext cx="47171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Ian Lazarus for Robert </a:t>
            </a:r>
            <a:r>
              <a:rPr lang="en-GB" sz="3200" dirty="0" smtClean="0">
                <a:solidFill>
                  <a:schemeClr val="tx2"/>
                </a:solidFill>
              </a:rPr>
              <a:t>Page</a:t>
            </a:r>
          </a:p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Warwick, January 2017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56394"/>
            <a:ext cx="6585123" cy="6345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6460" y="116632"/>
            <a:ext cx="255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Atomic &amp; Nuclear Physics</a:t>
            </a:r>
          </a:p>
          <a:p>
            <a:r>
              <a:rPr lang="en-GB" dirty="0" smtClean="0"/>
              <a:t>Experiments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28184" y="439797"/>
            <a:ext cx="338276" cy="252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06783" y="4880620"/>
            <a:ext cx="2537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CRYRING Layout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476375"/>
            <a:ext cx="3731175" cy="26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067300" y="981075"/>
            <a:ext cx="981075" cy="666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66" y="560548"/>
            <a:ext cx="9144000" cy="6468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2654" y="838453"/>
            <a:ext cx="377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GSI internal target inlet chamber </a:t>
            </a:r>
          </a:p>
          <a:p>
            <a:r>
              <a:rPr lang="en-GB" i="1" dirty="0" smtClean="0"/>
              <a:t>Petridis et al.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654574" y="5939988"/>
            <a:ext cx="288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Extant CRYRING target dump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2246" y="321297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</a:t>
            </a:r>
            <a:endParaRPr lang="en-GB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1422315" y="3397642"/>
            <a:ext cx="2880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7147" y="3933926"/>
            <a:ext cx="120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Interaction</a:t>
            </a:r>
          </a:p>
          <a:p>
            <a:r>
              <a:rPr lang="en-GB" dirty="0" smtClean="0"/>
              <a:t>chamber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544436" y="1762689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Silicon DSSSDs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659372" y="515719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FEE64s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07260" y="2132021"/>
            <a:ext cx="904224" cy="13421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2286" y="6453336"/>
            <a:ext cx="463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Courtesy – Dave Seddon, University of L</a:t>
            </a:r>
            <a:r>
              <a:rPr lang="en-GB" i="1" dirty="0"/>
              <a:t>i</a:t>
            </a:r>
            <a:r>
              <a:rPr lang="en-GB" i="1" dirty="0" smtClean="0"/>
              <a:t>verpool</a:t>
            </a:r>
            <a:endParaRPr lang="en-GB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2" y="-27384"/>
            <a:ext cx="8150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Combined Nuclear &amp; Atomic Physics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			Experiment Section - concept</a:t>
            </a:r>
            <a:endParaRPr lang="en-GB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536389" y="1706191"/>
            <a:ext cx="272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Silicon DSSSDs (not shown)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94934" y="2132021"/>
            <a:ext cx="0" cy="1450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8688704" cy="5659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381328"/>
            <a:ext cx="261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Courtesy – Jan </a:t>
            </a:r>
            <a:r>
              <a:rPr lang="en-GB" i="1" dirty="0" err="1" smtClean="0"/>
              <a:t>Glorius</a:t>
            </a:r>
            <a:r>
              <a:rPr lang="en-GB" i="1" dirty="0" smtClean="0"/>
              <a:t> GSI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7434" y="116632"/>
            <a:ext cx="9133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Downstream Dipole Box for Radiative Capture Measurements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3150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Under construction at GSI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WP2 DSSSDs &amp; instrumentation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322863" cy="5407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44624"/>
            <a:ext cx="7689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DSSSDs for Radiative Capture Measurements at </a:t>
            </a:r>
            <a:r>
              <a:rPr lang="en-GB" sz="2800" i="1" dirty="0" smtClean="0"/>
              <a:t>ESR</a:t>
            </a:r>
            <a:endParaRPr lang="en-GB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04664"/>
            <a:ext cx="4082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UHV compatible</a:t>
            </a:r>
          </a:p>
          <a:p>
            <a:r>
              <a:rPr lang="en-GB" dirty="0">
                <a:solidFill>
                  <a:schemeClr val="tx2"/>
                </a:solidFill>
              </a:rPr>
              <a:t>	-</a:t>
            </a:r>
            <a:r>
              <a:rPr lang="en-GB" dirty="0" smtClean="0">
                <a:solidFill>
                  <a:schemeClr val="tx2"/>
                </a:solidFill>
              </a:rPr>
              <a:t> no plastic, no solder</a:t>
            </a:r>
          </a:p>
          <a:p>
            <a:r>
              <a:rPr lang="en-GB" dirty="0">
                <a:solidFill>
                  <a:schemeClr val="tx2"/>
                </a:solidFill>
              </a:rPr>
              <a:t>	-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bakeable</a:t>
            </a:r>
            <a:r>
              <a:rPr lang="en-GB" dirty="0" smtClean="0">
                <a:solidFill>
                  <a:schemeClr val="tx2"/>
                </a:solidFill>
              </a:rPr>
              <a:t> to 150 </a:t>
            </a:r>
            <a:r>
              <a:rPr lang="en-GB" dirty="0" err="1" smtClean="0">
                <a:solidFill>
                  <a:schemeClr val="tx2"/>
                </a:solidFill>
              </a:rPr>
              <a:t>deg</a:t>
            </a:r>
            <a:r>
              <a:rPr lang="en-GB" dirty="0" smtClean="0">
                <a:solidFill>
                  <a:schemeClr val="tx2"/>
                </a:solidFill>
              </a:rPr>
              <a:t> C </a:t>
            </a:r>
          </a:p>
          <a:p>
            <a:r>
              <a:rPr lang="en-GB" dirty="0">
                <a:solidFill>
                  <a:schemeClr val="tx2"/>
                </a:solidFill>
              </a:rPr>
              <a:t>	-</a:t>
            </a:r>
            <a:r>
              <a:rPr lang="en-GB" dirty="0" smtClean="0">
                <a:solidFill>
                  <a:schemeClr val="tx2"/>
                </a:solidFill>
              </a:rPr>
              <a:t> ceramic carrier, silver-loaded epoxy</a:t>
            </a:r>
          </a:p>
        </p:txBody>
      </p:sp>
    </p:spTree>
    <p:extLst>
      <p:ext uri="{BB962C8B-B14F-4D97-AF65-F5344CB8AC3E}">
        <p14:creationId xmlns:p14="http://schemas.microsoft.com/office/powerpoint/2010/main" val="42640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48551"/>
            <a:ext cx="865095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New design concepts being developed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New design and example science program to be presented to </a:t>
            </a:r>
            <a:r>
              <a:rPr lang="en-GB" sz="2400" dirty="0" err="1" smtClean="0">
                <a:solidFill>
                  <a:schemeClr val="tx2"/>
                </a:solidFill>
              </a:rPr>
              <a:t>OsC</a:t>
            </a:r>
            <a:endParaRPr lang="en-GB" sz="2400" dirty="0" smtClean="0">
              <a:solidFill>
                <a:schemeClr val="tx2"/>
              </a:solidFill>
            </a:endParaRP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for review March 2017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800" dirty="0" smtClean="0">
                <a:solidFill>
                  <a:schemeClr val="tx2"/>
                </a:solidFill>
              </a:rPr>
              <a:t>Objectives for 2017</a:t>
            </a:r>
          </a:p>
          <a:p>
            <a:endParaRPr lang="en-GB" sz="2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Finalise mechanical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Review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Commence manufacture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Purchase silicon detectors and vacuum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Systems integration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1029" y="476672"/>
            <a:ext cx="4641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In-Ring Spectrometer Outlook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31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3"/>
          <p:cNvGrpSpPr>
            <a:grpSpLocks/>
          </p:cNvGrpSpPr>
          <p:nvPr/>
        </p:nvGrpSpPr>
        <p:grpSpPr bwMode="auto">
          <a:xfrm>
            <a:off x="438150" y="1374775"/>
            <a:ext cx="8072438" cy="3994150"/>
            <a:chOff x="437937" y="1568956"/>
            <a:chExt cx="8072437" cy="3993707"/>
          </a:xfrm>
        </p:grpSpPr>
        <p:pic>
          <p:nvPicPr>
            <p:cNvPr id="12299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58"/>
            <a:stretch>
              <a:fillRect/>
            </a:stretch>
          </p:blipFill>
          <p:spPr bwMode="auto">
            <a:xfrm>
              <a:off x="437937" y="1568956"/>
              <a:ext cx="8072437" cy="2047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85587" y="4495981"/>
              <a:ext cx="1371600" cy="1066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7" y="17463"/>
            <a:ext cx="8763000" cy="1143000"/>
          </a:xfrm>
        </p:spPr>
        <p:txBody>
          <a:bodyPr/>
          <a:lstStyle/>
          <a:p>
            <a:pPr eaLnBrk="1" hangingPunct="1"/>
            <a:r>
              <a:rPr lang="en-GB" altLang="en-US" sz="3200" b="1" dirty="0" smtClean="0"/>
              <a:t>External spectrometer </a:t>
            </a:r>
            <a:r>
              <a:rPr lang="en-GB" altLang="en-US" sz="3200" b="1" dirty="0" smtClean="0"/>
              <a:t>(WP4)</a:t>
            </a:r>
            <a:r>
              <a:rPr lang="en-GB" altLang="en-US" sz="3200" b="1" dirty="0" smtClean="0"/>
              <a:t/>
            </a:r>
            <a:br>
              <a:rPr lang="en-GB" altLang="en-US" sz="3200" b="1" dirty="0" smtClean="0"/>
            </a:br>
            <a:r>
              <a:rPr lang="en-GB" altLang="en-US" sz="2400" dirty="0" smtClean="0"/>
              <a:t>for high-resolution studies of nuclear reactions on heavier nuclei</a:t>
            </a:r>
            <a:endParaRPr lang="en-GB" altLang="en-US" sz="2800" dirty="0" smtClean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7218363" y="2398713"/>
            <a:ext cx="830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detector</a:t>
            </a:r>
          </a:p>
        </p:txBody>
      </p:sp>
      <p:sp>
        <p:nvSpPr>
          <p:cNvPr id="12297" name="TextBox 2"/>
          <p:cNvSpPr txBox="1">
            <a:spLocks noChangeArrowheads="1"/>
          </p:cNvSpPr>
          <p:nvPr/>
        </p:nvSpPr>
        <p:spPr bwMode="auto">
          <a:xfrm>
            <a:off x="3471863" y="2819400"/>
            <a:ext cx="1938337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rgbClr val="FF0000"/>
                </a:solidFill>
              </a:rPr>
              <a:t>1m uniform </a:t>
            </a:r>
            <a:r>
              <a:rPr lang="en-GB" altLang="en-US" sz="1100" b="1" dirty="0" smtClean="0">
                <a:solidFill>
                  <a:srgbClr val="FF0000"/>
                </a:solidFill>
              </a:rPr>
              <a:t>B field</a:t>
            </a:r>
            <a:endParaRPr lang="en-GB" altLang="en-US" sz="11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41475"/>
            <a:ext cx="1447800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412121" y="1160463"/>
            <a:ext cx="165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HELIOS concept</a:t>
            </a:r>
            <a:endParaRPr lang="en-GB" dirty="0"/>
          </a:p>
        </p:txBody>
      </p:sp>
      <p:pic>
        <p:nvPicPr>
          <p:cNvPr id="16" name="Picture 25" descr="assembly_figure_4Nov2015_288-100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9807" b="27100"/>
          <a:stretch>
            <a:fillRect/>
          </a:stretch>
        </p:blipFill>
        <p:spPr bwMode="auto">
          <a:xfrm>
            <a:off x="231771" y="4083050"/>
            <a:ext cx="4890817" cy="19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1" t="18706" r="25891" b="16165"/>
          <a:stretch>
            <a:fillRect/>
          </a:stretch>
        </p:blipFill>
        <p:spPr>
          <a:xfrm>
            <a:off x="5681823" y="3389610"/>
            <a:ext cx="3376452" cy="2820769"/>
          </a:xfrm>
        </p:spPr>
      </p:pic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3186112" y="5264150"/>
            <a:ext cx="41616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tx2"/>
                </a:solidFill>
              </a:rPr>
              <a:t>DSSDs + </a:t>
            </a:r>
            <a:r>
              <a:rPr lang="en-GB" altLang="en-US" dirty="0" smtClean="0">
                <a:solidFill>
                  <a:schemeClr val="tx2"/>
                </a:solidFill>
              </a:rPr>
              <a:t>R</a:t>
            </a:r>
            <a:r>
              <a:rPr lang="en-GB" altLang="en-US" baseline="30000" dirty="0" smtClean="0">
                <a:solidFill>
                  <a:schemeClr val="tx2"/>
                </a:solidFill>
              </a:rPr>
              <a:t>3</a:t>
            </a:r>
            <a:r>
              <a:rPr lang="en-GB" altLang="en-US" dirty="0" smtClean="0">
                <a:solidFill>
                  <a:schemeClr val="tx2"/>
                </a:solidFill>
              </a:rPr>
              <a:t>B ASIC </a:t>
            </a:r>
            <a:r>
              <a:rPr lang="en-GB" altLang="en-US" dirty="0">
                <a:solidFill>
                  <a:schemeClr val="tx2"/>
                </a:solidFill>
              </a:rPr>
              <a:t>readout</a:t>
            </a:r>
          </a:p>
          <a:p>
            <a:pPr lvl="1" eaLnBrk="1" hangingPunct="1"/>
            <a:r>
              <a:rPr lang="en-GB" altLang="en-US" dirty="0">
                <a:solidFill>
                  <a:schemeClr val="tx2"/>
                </a:solidFill>
              </a:rPr>
              <a:t>1 mm thick</a:t>
            </a:r>
          </a:p>
          <a:p>
            <a:pPr lvl="1" eaLnBrk="1" hangingPunct="1"/>
            <a:r>
              <a:rPr lang="en-GB" altLang="en-US" dirty="0">
                <a:solidFill>
                  <a:schemeClr val="tx2"/>
                </a:solidFill>
              </a:rPr>
              <a:t>x: 128 × 0.95 mm</a:t>
            </a:r>
          </a:p>
          <a:p>
            <a:pPr lvl="1" eaLnBrk="1" hangingPunct="1"/>
            <a:r>
              <a:rPr lang="en-GB" altLang="en-US" dirty="0">
                <a:solidFill>
                  <a:schemeClr val="tx2"/>
                </a:solidFill>
              </a:rPr>
              <a:t>y: 11 × 2 mm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425" y="3316862"/>
            <a:ext cx="5517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2400" b="1" dirty="0" smtClean="0">
                <a:solidFill>
                  <a:srgbClr val="0000FF"/>
                </a:solidFill>
              </a:rPr>
              <a:t>e.g. Q-value </a:t>
            </a:r>
            <a:r>
              <a:rPr lang="en-GB" altLang="en-US" sz="2400" b="1" dirty="0">
                <a:solidFill>
                  <a:srgbClr val="0000FF"/>
                </a:solidFill>
              </a:rPr>
              <a:t>= 1.01 </a:t>
            </a:r>
            <a:r>
              <a:rPr lang="en-GB" altLang="en-US" sz="2400" b="1" dirty="0" err="1">
                <a:solidFill>
                  <a:srgbClr val="0000FF"/>
                </a:solidFill>
              </a:rPr>
              <a:t>E</a:t>
            </a:r>
            <a:r>
              <a:rPr lang="en-GB" altLang="en-US" sz="2400" b="1" baseline="-25000" dirty="0" err="1">
                <a:solidFill>
                  <a:srgbClr val="0000FF"/>
                </a:solidFill>
              </a:rPr>
              <a:t>lab</a:t>
            </a:r>
            <a:r>
              <a:rPr lang="en-GB" altLang="en-US" sz="2400" b="1" dirty="0">
                <a:solidFill>
                  <a:srgbClr val="0000FF"/>
                </a:solidFill>
              </a:rPr>
              <a:t> </a:t>
            </a:r>
            <a:r>
              <a:rPr lang="en-GB" altLang="en-US" sz="1100" b="1" dirty="0" smtClean="0">
                <a:solidFill>
                  <a:srgbClr val="0000FF"/>
                </a:solidFill>
              </a:rPr>
              <a:t>(MeV) </a:t>
            </a:r>
            <a:r>
              <a:rPr lang="en-GB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GB" altLang="en-US" sz="2400" b="1" dirty="0">
                <a:solidFill>
                  <a:srgbClr val="0000FF"/>
                </a:solidFill>
              </a:rPr>
              <a:t>9.92 - 0.21 </a:t>
            </a:r>
            <a:r>
              <a:rPr lang="en-GB" altLang="en-US" sz="2400" b="1" dirty="0" smtClean="0">
                <a:solidFill>
                  <a:srgbClr val="0000FF"/>
                </a:solidFill>
              </a:rPr>
              <a:t>z </a:t>
            </a:r>
            <a:r>
              <a:rPr lang="en-GB" altLang="en-US" sz="1100" b="1" dirty="0" smtClean="0">
                <a:solidFill>
                  <a:srgbClr val="0000FF"/>
                </a:solidFill>
              </a:rPr>
              <a:t>(cm)</a:t>
            </a:r>
          </a:p>
          <a:p>
            <a:r>
              <a:rPr lang="en-GB" sz="2400" b="1" dirty="0">
                <a:solidFill>
                  <a:srgbClr val="0000FF"/>
                </a:solidFill>
              </a:rPr>
              <a:t>f</a:t>
            </a:r>
            <a:r>
              <a:rPr lang="en-GB" sz="2400" b="1" dirty="0" smtClean="0">
                <a:solidFill>
                  <a:srgbClr val="0000FF"/>
                </a:solidFill>
              </a:rPr>
              <a:t>or </a:t>
            </a:r>
            <a:r>
              <a:rPr lang="en-GB" altLang="en-US" sz="2400" b="1" dirty="0">
                <a:solidFill>
                  <a:srgbClr val="1F2CF1"/>
                </a:solidFill>
              </a:rPr>
              <a:t>10 MeV/u </a:t>
            </a:r>
            <a:r>
              <a:rPr lang="en-GB" altLang="en-US" sz="2400" b="1" baseline="30000" dirty="0">
                <a:solidFill>
                  <a:srgbClr val="1F2CF1"/>
                </a:solidFill>
              </a:rPr>
              <a:t>132</a:t>
            </a:r>
            <a:r>
              <a:rPr lang="en-GB" altLang="en-US" sz="2400" b="1" dirty="0">
                <a:solidFill>
                  <a:srgbClr val="1F2CF1"/>
                </a:solidFill>
              </a:rPr>
              <a:t>Sn(</a:t>
            </a:r>
            <a:r>
              <a:rPr lang="en-GB" altLang="en-US" sz="2400" b="1" dirty="0" err="1">
                <a:solidFill>
                  <a:srgbClr val="1F2CF1"/>
                </a:solidFill>
              </a:rPr>
              <a:t>d,p</a:t>
            </a:r>
            <a:r>
              <a:rPr lang="en-GB" altLang="en-US" sz="2400" b="1" dirty="0" smtClean="0">
                <a:solidFill>
                  <a:srgbClr val="1F2CF1"/>
                </a:solidFill>
              </a:rPr>
              <a:t>)</a:t>
            </a:r>
            <a:endParaRPr lang="en-GB" altLang="en-US" sz="2400" b="1" dirty="0">
              <a:solidFill>
                <a:srgbClr val="1F2C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141"/>
            <a:ext cx="91440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Si DSSD mask design approved April 2016</a:t>
            </a:r>
            <a:endParaRPr lang="en-GB" sz="3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0768"/>
            <a:ext cx="6499458" cy="135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1538789"/>
            <a:ext cx="2227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chemeClr val="tx2"/>
                </a:solidFill>
              </a:rPr>
              <a:t>Ohmic</a:t>
            </a:r>
            <a:endParaRPr lang="en-GB" sz="2800" dirty="0" smtClean="0">
              <a:solidFill>
                <a:schemeClr val="tx2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(glue bonded)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1028" name="Picture 4" descr="D:\MyDocs\ISOL\Talks\NP Community Jan 2017\gold glue pads on ohmic 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46583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6450" y="2944548"/>
            <a:ext cx="2752725" cy="3913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D:\MyDocs\ISOL\Talks\NP Community Jan 2017\full ohmic 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37" y="2944548"/>
            <a:ext cx="6923303" cy="215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78311" y="5482139"/>
            <a:ext cx="4429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125mm x 25mm x 1mm thick</a:t>
            </a:r>
          </a:p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Active area 11 x 2mm</a:t>
            </a:r>
            <a:endParaRPr lang="en-GB" sz="2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141"/>
            <a:ext cx="91440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Si DSSD mask design approved April 2016</a:t>
            </a:r>
            <a:endParaRPr lang="en-GB" sz="3600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9753" y="1125738"/>
            <a:ext cx="6499456" cy="137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545026"/>
            <a:ext cx="2244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Junction</a:t>
            </a:r>
          </a:p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(wire bonded)</a:t>
            </a:r>
          </a:p>
        </p:txBody>
      </p:sp>
      <p:pic>
        <p:nvPicPr>
          <p:cNvPr id="2050" name="Picture 2" descr="D:\MyDocs\ISOL\Talks\NP Community Jan 2017\Junction bond pa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2" r="-51332"/>
          <a:stretch/>
        </p:blipFill>
        <p:spPr bwMode="auto">
          <a:xfrm>
            <a:off x="0" y="2619226"/>
            <a:ext cx="6791325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477823"/>
            <a:ext cx="3305175" cy="2627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D:\MyDocs\ISOL\Talks\NP Community Jan 2017\Full junction 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53" y="2956334"/>
            <a:ext cx="6974247" cy="19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62216" y="5305140"/>
            <a:ext cx="4429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125mm x 25mm x 1mm thick</a:t>
            </a:r>
          </a:p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Active area 128 x 0.95mm</a:t>
            </a:r>
            <a:endParaRPr lang="en-GB" sz="2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PCB progress</a:t>
            </a:r>
            <a:endParaRPr lang="en-GB" dirty="0"/>
          </a:p>
        </p:txBody>
      </p:sp>
      <p:pic>
        <p:nvPicPr>
          <p:cNvPr id="5" name="Picture 4" descr="Initial test fitting onto test form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854108"/>
            <a:ext cx="5076825" cy="39146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428430" y="2854108"/>
            <a:ext cx="2747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tx2"/>
                </a:solidFill>
              </a:rPr>
              <a:t>Flex PCB bend</a:t>
            </a:r>
          </a:p>
          <a:p>
            <a:r>
              <a:rPr lang="en-GB" sz="3200" dirty="0" smtClean="0">
                <a:solidFill>
                  <a:schemeClr val="tx2"/>
                </a:solidFill>
              </a:rPr>
              <a:t>tests successful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50178" name="Picture 2" descr="C:\grants\RIBS\WP4\photos\overlaid boards_4Oct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49" y="771178"/>
            <a:ext cx="8895249" cy="1981547"/>
          </a:xfrm>
          <a:prstGeom prst="rect">
            <a:avLst/>
          </a:prstGeom>
          <a:noFill/>
        </p:spPr>
      </p:pic>
      <p:pic>
        <p:nvPicPr>
          <p:cNvPr id="50179" name="Picture 3" descr="C:\grants\RIBS\WP4\photos\End view on si side of module_4Oct2016.JPG"/>
          <p:cNvPicPr>
            <a:picLocks noChangeAspect="1" noChangeArrowheads="1"/>
          </p:cNvPicPr>
          <p:nvPr/>
        </p:nvPicPr>
        <p:blipFill>
          <a:blip r:embed="rId4"/>
          <a:srcRect l="11413" r="11108" b="11722"/>
          <a:stretch>
            <a:fillRect/>
          </a:stretch>
        </p:blipFill>
        <p:spPr bwMode="auto">
          <a:xfrm>
            <a:off x="5372099" y="3858956"/>
            <a:ext cx="3560691" cy="2909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9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GB" dirty="0" smtClean="0"/>
              <a:t>Manufacturing progress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8527"/>
            <a:ext cx="8943975" cy="3157078"/>
          </a:xfrm>
          <a:prstGeom prst="rect">
            <a:avLst/>
          </a:prstGeom>
          <a:noFill/>
        </p:spPr>
      </p:pic>
      <p:pic>
        <p:nvPicPr>
          <p:cNvPr id="7" name="Picture 25" descr="assembly_figure_4Nov2015_288-100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9807" b="27100"/>
          <a:stretch>
            <a:fillRect/>
          </a:stretch>
        </p:blipFill>
        <p:spPr bwMode="auto">
          <a:xfrm>
            <a:off x="1123950" y="4294399"/>
            <a:ext cx="6543675" cy="261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567" y="990598"/>
            <a:ext cx="8441683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Deliverables (two work packages)  of project January 1st 2015 – September 30th 2019</a:t>
            </a:r>
          </a:p>
          <a:p>
            <a:r>
              <a:rPr lang="en-GB" b="1" dirty="0" smtClean="0"/>
              <a:t>In-ring spectrometer</a:t>
            </a:r>
          </a:p>
          <a:p>
            <a:r>
              <a:rPr lang="en-GB" b="1" dirty="0" smtClean="0"/>
              <a:t>External spectrometer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For each the project provides </a:t>
            </a:r>
            <a:r>
              <a:rPr lang="en-GB" dirty="0"/>
              <a:t>the mechanics (chambers and supports), the detectors, the readout electronics, and the software for data acquisition and control. 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F</a:t>
            </a:r>
            <a:r>
              <a:rPr lang="en-GB" dirty="0" smtClean="0"/>
              <a:t>unded </a:t>
            </a:r>
            <a:r>
              <a:rPr lang="en-GB" dirty="0"/>
              <a:t>project partners are Universities of </a:t>
            </a:r>
            <a:r>
              <a:rPr lang="en-GB" dirty="0" smtClean="0"/>
              <a:t>Edinburgh, Liverpool </a:t>
            </a:r>
            <a:r>
              <a:rPr lang="en-GB" dirty="0"/>
              <a:t>and </a:t>
            </a:r>
            <a:r>
              <a:rPr lang="en-GB" dirty="0" smtClean="0"/>
              <a:t>STFC </a:t>
            </a:r>
            <a:r>
              <a:rPr lang="en-GB" dirty="0"/>
              <a:t>Daresbury Laboratory</a:t>
            </a:r>
            <a:r>
              <a:rPr lang="en-GB" dirty="0" smtClean="0"/>
              <a:t>. T&amp;S funding available to other UK partners.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48976" y="3593156"/>
            <a:ext cx="7776864" cy="3207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UK Management Board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Spokesperson: 			Phil Woods (chair)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Deputy Spokespersons: 		Peter Butler, Sean Freeman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PIs from institutions: 		Robert Page, John Simpson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Technical co-ordinator: 		Ian Lazarus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Deputy tech co-ordinator: 	Alan Grant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Project Manager: 			Mike Cordwell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WP leaders: 				Ian Lazarus (WP1, management),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						Tom Davinson (WP2, internal spectrometer)</a:t>
            </a:r>
          </a:p>
          <a:p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					Robert Page (WP4, external spectrometer)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8790" y="206396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ISOL-SRS project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77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C:\grants\RIBS\WP4\vacuum_test_rig.JPG"/>
          <p:cNvPicPr>
            <a:picLocks noChangeAspect="1" noChangeArrowheads="1"/>
          </p:cNvPicPr>
          <p:nvPr/>
        </p:nvPicPr>
        <p:blipFill>
          <a:blip r:embed="rId2"/>
          <a:srcRect t="8091"/>
          <a:stretch>
            <a:fillRect/>
          </a:stretch>
        </p:blipFill>
        <p:spPr bwMode="auto">
          <a:xfrm>
            <a:off x="333374" y="923925"/>
            <a:ext cx="8410575" cy="57975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r>
              <a:rPr lang="en-GB" dirty="0" smtClean="0"/>
              <a:t>Vacuum test rig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Status </a:t>
            </a:r>
            <a:r>
              <a:rPr lang="en-GB" altLang="en-US" dirty="0" smtClean="0">
                <a:ea typeface="ＭＳ Ｐゴシック" pitchFamily="34" charset="-128"/>
              </a:rPr>
              <a:t>of magnet </a:t>
            </a:r>
            <a:r>
              <a:rPr lang="en-GB" altLang="en-US" dirty="0" smtClean="0">
                <a:ea typeface="ＭＳ Ｐゴシック" pitchFamily="34" charset="-128"/>
              </a:rPr>
              <a:t>procurement </a:t>
            </a:r>
            <a:r>
              <a:rPr lang="en-GB" altLang="en-US" sz="2800" dirty="0" smtClean="0">
                <a:ea typeface="ＭＳ Ｐゴシック" pitchFamily="34" charset="-128"/>
              </a:rPr>
              <a:t>(1/16)</a:t>
            </a:r>
            <a:endParaRPr lang="en-GB" altLang="en-US" sz="2800" dirty="0" smtClean="0">
              <a:ea typeface="ＭＳ Ｐゴシック" pitchFamily="34" charset="-128"/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76213" y="1128713"/>
            <a:ext cx="8456612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028700" indent="-5715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GB" altLang="en-US" sz="3600" dirty="0"/>
              <a:t>Magnet funding awarded (STFC/</a:t>
            </a:r>
            <a:r>
              <a:rPr lang="en-GB" altLang="en-US" sz="3600" dirty="0" err="1"/>
              <a:t>UoL</a:t>
            </a:r>
            <a:r>
              <a:rPr lang="en-GB" altLang="en-US" sz="3600" dirty="0"/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3600" dirty="0"/>
              <a:t>Magnet available from Brisbane (UQ)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altLang="en-US" sz="3200" dirty="0"/>
              <a:t>OR66 4T ex-MRI magnet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ja-JP" altLang="en-GB" sz="3200" dirty="0"/>
              <a:t>“</a:t>
            </a:r>
            <a:r>
              <a:rPr lang="en-GB" altLang="ja-JP" sz="3200" dirty="0"/>
              <a:t>Active shield</a:t>
            </a:r>
            <a:r>
              <a:rPr lang="ja-JP" altLang="en-GB" sz="3200" dirty="0"/>
              <a:t>”</a:t>
            </a:r>
            <a:r>
              <a:rPr lang="en-GB" altLang="ja-JP" sz="3200" dirty="0"/>
              <a:t> reduces stray field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altLang="en-US" sz="3200" dirty="0"/>
              <a:t>Installed February 2003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altLang="en-US" sz="3200" dirty="0"/>
              <a:t>Discharged then warmed ~2013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3600" dirty="0"/>
              <a:t>Order for magnet has been placed!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3600" dirty="0"/>
              <a:t>To be delivered &amp; paid by 31/3/2016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838" y="6284267"/>
            <a:ext cx="855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(Slide from Peter Butler’s presentation at Warwick in January 2016)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58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Loading magnet onto truck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7" y="766529"/>
            <a:ext cx="8010647" cy="6000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Packing magnet ready for voyage</a:t>
            </a:r>
          </a:p>
        </p:txBody>
      </p:sp>
      <p:pic>
        <p:nvPicPr>
          <p:cNvPr id="47106" name="Picture 2" descr="C:\grants\RIBS\magnet\photos\Feb2016\Packing\DSC03337_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42950"/>
            <a:ext cx="79248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Magnet safely delivered to CERN</a:t>
            </a:r>
          </a:p>
        </p:txBody>
      </p:sp>
      <p:pic>
        <p:nvPicPr>
          <p:cNvPr id="48130" name="Picture 2" descr="C:\grants\RIBS\magnet\photos\April2016\WP_20160418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034058"/>
            <a:ext cx="8829675" cy="4966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Removing gradient coils</a:t>
            </a:r>
          </a:p>
        </p:txBody>
      </p:sp>
      <p:pic>
        <p:nvPicPr>
          <p:cNvPr id="49154" name="Picture 2" descr="C:\grants\RIBS\magnet\photos\gradient_coil_May2016\DSC03577_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771524"/>
            <a:ext cx="7886700" cy="5915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Magnet in CERN Building 190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184"/>
            <a:ext cx="7639050" cy="5740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Magnet vacuum tests successful</a:t>
            </a:r>
          </a:p>
        </p:txBody>
      </p:sp>
      <p:pic>
        <p:nvPicPr>
          <p:cNvPr id="3076" name="Picture 4" descr="http://npg.dl.ac.uk/Paul/Photos/ISOL-SRS%20magnet/CERN%20B190/26-09-16/DSC03674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5825"/>
            <a:ext cx="367665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pg.dl.ac.uk/Paul/Photos/ISOL-SRS%20magnet/CERN%20B190/26-09-16/DSC03685_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85825"/>
            <a:ext cx="36575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pg.dl.ac.uk/Paul/Photos/ISOL-SRS%20magnet/CERN%20B190/26-09-16/DSC03687_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2849"/>
            <a:ext cx="3676650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pg.dl.ac.uk/Paul/Photos/ISOL-SRS%20magnet/CERN%20B190/26-09-16/IMG_4393_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3914774"/>
            <a:ext cx="2187574" cy="21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npg.dl.ac.uk/Paul/Photos/ISOL-SRS%20magnet/CERN%20B190/26-09-16/IMG_44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20" y="3904295"/>
            <a:ext cx="1573530" cy="2164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447925" y="4876800"/>
            <a:ext cx="2590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896226" y="2476501"/>
            <a:ext cx="409574" cy="23240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2920" y="6289713"/>
            <a:ext cx="200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OVC 5.69x10</a:t>
            </a:r>
            <a:r>
              <a:rPr lang="en-GB" baseline="30000" dirty="0" smtClean="0">
                <a:solidFill>
                  <a:schemeClr val="tx2"/>
                </a:solidFill>
              </a:rPr>
              <a:t>-5</a:t>
            </a:r>
            <a:r>
              <a:rPr lang="en-GB" dirty="0" smtClean="0">
                <a:solidFill>
                  <a:schemeClr val="tx2"/>
                </a:solidFill>
              </a:rPr>
              <a:t>mbar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0226" y="6289713"/>
            <a:ext cx="197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 Bore 8.6x10</a:t>
            </a:r>
            <a:r>
              <a:rPr lang="en-GB" baseline="30000" dirty="0" smtClean="0">
                <a:solidFill>
                  <a:schemeClr val="tx2"/>
                </a:solidFill>
              </a:rPr>
              <a:t>-7</a:t>
            </a:r>
            <a:r>
              <a:rPr lang="en-GB" dirty="0" smtClean="0">
                <a:solidFill>
                  <a:schemeClr val="tx2"/>
                </a:solidFill>
              </a:rPr>
              <a:t>mbar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dirty="0" smtClean="0"/>
              <a:t>Magnet commissioning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2"/>
                </a:solidFill>
              </a:rPr>
              <a:t>Meetings with CERN safety &amp; cryogenics </a:t>
            </a:r>
            <a:r>
              <a:rPr lang="en-GB" sz="3200" dirty="0" smtClean="0">
                <a:solidFill>
                  <a:schemeClr val="tx2"/>
                </a:solidFill>
              </a:rPr>
              <a:t>groups</a:t>
            </a:r>
          </a:p>
          <a:p>
            <a:endParaRPr lang="en-GB" sz="3200" dirty="0">
              <a:solidFill>
                <a:schemeClr val="tx2"/>
              </a:solidFill>
            </a:endParaRPr>
          </a:p>
          <a:p>
            <a:r>
              <a:rPr lang="en-GB" sz="3200" dirty="0" smtClean="0">
                <a:solidFill>
                  <a:schemeClr val="tx2"/>
                </a:solidFill>
              </a:rPr>
              <a:t>Moved to building 180 in Dec 2016</a:t>
            </a:r>
            <a:endParaRPr lang="en-GB" sz="3200" dirty="0" smtClean="0">
              <a:solidFill>
                <a:schemeClr val="tx2"/>
              </a:solidFill>
            </a:endParaRPr>
          </a:p>
          <a:p>
            <a:endParaRPr lang="en-GB" sz="3200" dirty="0">
              <a:solidFill>
                <a:schemeClr val="tx2"/>
              </a:solidFill>
            </a:endParaRPr>
          </a:p>
          <a:p>
            <a:r>
              <a:rPr lang="en-GB" sz="3200" dirty="0" smtClean="0">
                <a:solidFill>
                  <a:schemeClr val="tx2"/>
                </a:solidFill>
              </a:rPr>
              <a:t>Cool down &amp; energise in Building </a:t>
            </a:r>
            <a:r>
              <a:rPr lang="en-GB" sz="3200" dirty="0" smtClean="0">
                <a:solidFill>
                  <a:schemeClr val="tx2"/>
                </a:solidFill>
              </a:rPr>
              <a:t>180 next week</a:t>
            </a:r>
            <a:endParaRPr lang="en-GB" sz="3200" dirty="0" smtClean="0">
              <a:solidFill>
                <a:schemeClr val="tx2"/>
              </a:solidFill>
            </a:endParaRPr>
          </a:p>
          <a:p>
            <a:endParaRPr lang="en-GB" sz="3200" dirty="0">
              <a:solidFill>
                <a:schemeClr val="tx2"/>
              </a:solidFill>
            </a:endParaRPr>
          </a:p>
          <a:p>
            <a:r>
              <a:rPr lang="en-GB" sz="3200" dirty="0" smtClean="0">
                <a:solidFill>
                  <a:schemeClr val="tx2"/>
                </a:solidFill>
              </a:rPr>
              <a:t>Move to ISOLDE Hall by 31</a:t>
            </a:r>
            <a:r>
              <a:rPr lang="en-GB" sz="3200" baseline="30000" dirty="0" smtClean="0">
                <a:solidFill>
                  <a:schemeClr val="tx2"/>
                </a:solidFill>
              </a:rPr>
              <a:t>st</a:t>
            </a:r>
            <a:r>
              <a:rPr lang="en-GB" sz="3200" dirty="0" smtClean="0">
                <a:solidFill>
                  <a:schemeClr val="tx2"/>
                </a:solidFill>
              </a:rPr>
              <a:t> January 2017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-98425"/>
            <a:ext cx="9144000" cy="1143000"/>
          </a:xfrm>
        </p:spPr>
        <p:txBody>
          <a:bodyPr/>
          <a:lstStyle/>
          <a:p>
            <a:r>
              <a:rPr lang="en-GB" altLang="en-US" smtClean="0">
                <a:solidFill>
                  <a:schemeClr val="tx1"/>
                </a:solidFill>
                <a:ea typeface="ＭＳ Ｐゴシック" pitchFamily="34" charset="-128"/>
              </a:rPr>
              <a:t>Installation in the ISOLDE Hall</a:t>
            </a:r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4818" name="Picture 3" descr="HEL20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1438"/>
            <a:ext cx="912495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HEL2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9" r="43015" b="16866"/>
          <a:stretch>
            <a:fillRect/>
          </a:stretch>
        </p:blipFill>
        <p:spPr bwMode="auto">
          <a:xfrm>
            <a:off x="34925" y="4483100"/>
            <a:ext cx="52006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HEL2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71681" r="65717" b="24330"/>
          <a:stretch>
            <a:fillRect/>
          </a:stretch>
        </p:blipFill>
        <p:spPr bwMode="auto">
          <a:xfrm>
            <a:off x="3343275" y="5057775"/>
            <a:ext cx="428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EL2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71681" r="65717" b="24330"/>
          <a:stretch>
            <a:fillRect/>
          </a:stretch>
        </p:blipFill>
        <p:spPr bwMode="auto">
          <a:xfrm>
            <a:off x="3913188" y="5057775"/>
            <a:ext cx="442912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ontent Placeholder 2"/>
          <p:cNvSpPr>
            <a:spLocks noGrp="1"/>
          </p:cNvSpPr>
          <p:nvPr>
            <p:ph idx="1"/>
          </p:nvPr>
        </p:nvSpPr>
        <p:spPr>
          <a:xfrm>
            <a:off x="0" y="908050"/>
            <a:ext cx="5603875" cy="15875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GB" altLang="en-US" sz="2800" dirty="0" smtClean="0">
                <a:solidFill>
                  <a:schemeClr val="tx2"/>
                </a:solidFill>
                <a:ea typeface="ＭＳ Ｐゴシック" pitchFamily="34" charset="-128"/>
              </a:rPr>
              <a:t>Preliminary experiments 2017/18</a:t>
            </a:r>
          </a:p>
          <a:p>
            <a:pPr>
              <a:buFontTx/>
              <a:buNone/>
            </a:pPr>
            <a:r>
              <a:rPr lang="en-GB" altLang="en-US" sz="2800" dirty="0" smtClean="0">
                <a:solidFill>
                  <a:schemeClr val="tx2"/>
                </a:solidFill>
                <a:ea typeface="ＭＳ Ｐゴシック" pitchFamily="34" charset="-128"/>
              </a:rPr>
              <a:t>Early 2019 – commission new Si</a:t>
            </a:r>
          </a:p>
          <a:p>
            <a:pPr>
              <a:buFontTx/>
              <a:buNone/>
            </a:pPr>
            <a:r>
              <a:rPr lang="en-GB" altLang="en-US" sz="2800" dirty="0" smtClean="0">
                <a:solidFill>
                  <a:schemeClr val="tx2"/>
                </a:solidFill>
                <a:ea typeface="ＭＳ Ｐゴシック" pitchFamily="34" charset="-128"/>
              </a:rPr>
              <a:t>Exploit with HIE beams after LS2</a:t>
            </a:r>
          </a:p>
        </p:txBody>
      </p:sp>
    </p:spTree>
    <p:extLst>
      <p:ext uri="{BB962C8B-B14F-4D97-AF65-F5344CB8AC3E}">
        <p14:creationId xmlns:p14="http://schemas.microsoft.com/office/powerpoint/2010/main" val="31903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66675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/>
              <a:t>The heavy ion storage </a:t>
            </a:r>
            <a:r>
              <a:rPr lang="en-GB" altLang="en-US" sz="4000" b="1" dirty="0" smtClean="0"/>
              <a:t>ring (TSR)</a:t>
            </a:r>
            <a:endParaRPr lang="en-GB" altLang="en-US" sz="4000" b="1" dirty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172450" y="69215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4100" name="Picture 6" descr="TSR-R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08088"/>
            <a:ext cx="7920037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Line 7"/>
          <p:cNvSpPr>
            <a:spLocks noChangeShapeType="1"/>
          </p:cNvSpPr>
          <p:nvPr/>
        </p:nvSpPr>
        <p:spPr bwMode="auto">
          <a:xfrm flipH="1" flipV="1">
            <a:off x="2411413" y="4652963"/>
            <a:ext cx="144462" cy="9366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1835150" y="5516563"/>
            <a:ext cx="140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  <a:latin typeface="Times New Roman" pitchFamily="18" charset="0"/>
              </a:rPr>
              <a:t>extraction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586163" y="5956300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Times New Roman" pitchFamily="18" charset="0"/>
              </a:rPr>
              <a:t>injection</a:t>
            </a:r>
          </a:p>
        </p:txBody>
      </p:sp>
      <p:sp>
        <p:nvSpPr>
          <p:cNvPr id="4104" name="Line 10"/>
          <p:cNvSpPr>
            <a:spLocks noChangeShapeType="1"/>
          </p:cNvSpPr>
          <p:nvPr/>
        </p:nvSpPr>
        <p:spPr bwMode="auto">
          <a:xfrm flipV="1">
            <a:off x="4457700" y="5229225"/>
            <a:ext cx="762000" cy="7493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1403350" y="2205038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Times New Roman" pitchFamily="18" charset="0"/>
              </a:rPr>
              <a:t>ECOOL</a:t>
            </a:r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2555875" y="2565400"/>
            <a:ext cx="720725" cy="287338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7" name="Text Box 13"/>
          <p:cNvSpPr txBox="1">
            <a:spLocks noChangeArrowheads="1"/>
          </p:cNvSpPr>
          <p:nvPr/>
        </p:nvSpPr>
        <p:spPr bwMode="auto">
          <a:xfrm>
            <a:off x="6948488" y="3068638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itchFamily="18" charset="0"/>
              </a:rPr>
              <a:t>resonator</a:t>
            </a:r>
          </a:p>
        </p:txBody>
      </p:sp>
      <p:sp>
        <p:nvSpPr>
          <p:cNvPr id="4108" name="Line 14"/>
          <p:cNvSpPr>
            <a:spLocks noChangeShapeType="1"/>
          </p:cNvSpPr>
          <p:nvPr/>
        </p:nvSpPr>
        <p:spPr bwMode="auto">
          <a:xfrm>
            <a:off x="7596188" y="3500438"/>
            <a:ext cx="360362" cy="2143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 rot="-5400000">
            <a:off x="-1101725" y="3584575"/>
            <a:ext cx="311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2400" b="1" dirty="0"/>
              <a:t>Circumference: 55m</a:t>
            </a:r>
          </a:p>
        </p:txBody>
      </p:sp>
    </p:spTree>
    <p:extLst>
      <p:ext uri="{BB962C8B-B14F-4D97-AF65-F5344CB8AC3E}">
        <p14:creationId xmlns:p14="http://schemas.microsoft.com/office/powerpoint/2010/main" val="4041222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6"/>
          <p:cNvSpPr txBox="1">
            <a:spLocks noChangeArrowheads="1"/>
          </p:cNvSpPr>
          <p:nvPr/>
        </p:nvSpPr>
        <p:spPr bwMode="auto">
          <a:xfrm>
            <a:off x="395288" y="1125538"/>
            <a:ext cx="828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EXTERNAL SPECTROMETER: </a:t>
            </a:r>
            <a:r>
              <a:rPr lang="en-US" sz="2800" dirty="0"/>
              <a:t>d(</a:t>
            </a:r>
            <a:r>
              <a:rPr lang="en-US" sz="2800" baseline="30000" dirty="0"/>
              <a:t>24</a:t>
            </a:r>
            <a:r>
              <a:rPr lang="en-US" sz="2800" dirty="0"/>
              <a:t>Ne,p)</a:t>
            </a:r>
            <a:r>
              <a:rPr lang="en-US" sz="2800" baseline="30000" dirty="0"/>
              <a:t>25</a:t>
            </a:r>
            <a:r>
              <a:rPr lang="en-US" sz="2800" dirty="0"/>
              <a:t>Ne @ 10 </a:t>
            </a:r>
            <a:r>
              <a:rPr lang="en-US" sz="2800" dirty="0" err="1"/>
              <a:t>MeV</a:t>
            </a:r>
            <a:r>
              <a:rPr lang="en-US" sz="2800" dirty="0"/>
              <a:t>/u</a:t>
            </a:r>
          </a:p>
        </p:txBody>
      </p:sp>
      <p:sp>
        <p:nvSpPr>
          <p:cNvPr id="15363" name="TextBox 17"/>
          <p:cNvSpPr txBox="1">
            <a:spLocks noChangeArrowheads="1"/>
          </p:cNvSpPr>
          <p:nvPr/>
        </p:nvSpPr>
        <p:spPr bwMode="auto">
          <a:xfrm>
            <a:off x="179388" y="1916113"/>
            <a:ext cx="4824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HIE-ISOLDE beam: </a:t>
            </a:r>
            <a:r>
              <a:rPr lang="en-US" sz="2800" b="1" dirty="0"/>
              <a:t>38 </a:t>
            </a:r>
            <a:r>
              <a:rPr lang="en-US" sz="2800" b="1" dirty="0" err="1"/>
              <a:t>keV</a:t>
            </a:r>
            <a:endParaRPr lang="en-US" sz="2800" b="1" dirty="0"/>
          </a:p>
        </p:txBody>
      </p:sp>
      <p:sp>
        <p:nvSpPr>
          <p:cNvPr id="15364" name="TextBox 18"/>
          <p:cNvSpPr txBox="1">
            <a:spLocks noChangeArrowheads="1"/>
          </p:cNvSpPr>
          <p:nvPr/>
        </p:nvSpPr>
        <p:spPr bwMode="auto">
          <a:xfrm>
            <a:off x="4787900" y="1916113"/>
            <a:ext cx="3887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Cooled TSR beam: </a:t>
            </a:r>
            <a:r>
              <a:rPr lang="en-US" sz="2800" b="1"/>
              <a:t>22 keV</a:t>
            </a:r>
          </a:p>
        </p:txBody>
      </p:sp>
      <p:sp>
        <p:nvSpPr>
          <p:cNvPr id="15365" name="Title 1"/>
          <p:cNvSpPr>
            <a:spLocks noGrp="1"/>
          </p:cNvSpPr>
          <p:nvPr>
            <p:ph type="title"/>
          </p:nvPr>
        </p:nvSpPr>
        <p:spPr>
          <a:xfrm>
            <a:off x="0" y="77787"/>
            <a:ext cx="9144000" cy="1143001"/>
          </a:xfrm>
        </p:spPr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What if there’s no TSR beam cooling?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/>
          <a:srcRect l="3302" b="2380"/>
          <a:stretch>
            <a:fillRect/>
          </a:stretch>
        </p:blipFill>
        <p:spPr bwMode="auto">
          <a:xfrm>
            <a:off x="395288" y="2636838"/>
            <a:ext cx="84359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388" y="5646738"/>
            <a:ext cx="8447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Study launched to explore other ways to improve beam</a:t>
            </a:r>
          </a:p>
          <a:p>
            <a:r>
              <a:rPr lang="en-GB" sz="2800" dirty="0" smtClean="0"/>
              <a:t>characteristics (e.g., collimate, de-bunch &amp; rotate phase)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166018"/>
            <a:ext cx="8229600" cy="4525963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Good progress on both spectrometers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Looking positive for science without TSR</a:t>
            </a:r>
          </a:p>
          <a:p>
            <a:pPr lvl="1"/>
            <a:r>
              <a:rPr lang="en-GB" dirty="0" smtClean="0">
                <a:solidFill>
                  <a:schemeClr val="tx2"/>
                </a:solidFill>
              </a:rPr>
              <a:t>In-ring spectrometer welcomed at CRYRING</a:t>
            </a:r>
          </a:p>
          <a:p>
            <a:pPr lvl="1"/>
            <a:r>
              <a:rPr lang="en-GB" dirty="0" smtClean="0">
                <a:solidFill>
                  <a:schemeClr val="tx2"/>
                </a:solidFill>
              </a:rPr>
              <a:t>Constructive first meeting </a:t>
            </a:r>
            <a:r>
              <a:rPr lang="en-GB" dirty="0">
                <a:solidFill>
                  <a:schemeClr val="tx2"/>
                </a:solidFill>
              </a:rPr>
              <a:t>in December </a:t>
            </a:r>
            <a:r>
              <a:rPr lang="en-GB" dirty="0" smtClean="0">
                <a:solidFill>
                  <a:schemeClr val="tx2"/>
                </a:solidFill>
              </a:rPr>
              <a:t>about ISOLDE beam manipulation for </a:t>
            </a:r>
            <a:r>
              <a:rPr lang="en-GB" dirty="0" err="1" smtClean="0">
                <a:solidFill>
                  <a:schemeClr val="tx2"/>
                </a:solidFill>
              </a:rPr>
              <a:t>ext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spectrometer </a:t>
            </a:r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ISS solenoid finally approved to recommission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Thanks to people who provided slides and pictures: </a:t>
            </a:r>
            <a:r>
              <a:rPr lang="en-GB" sz="2800" i="1" dirty="0">
                <a:solidFill>
                  <a:schemeClr val="tx2"/>
                </a:solidFill>
              </a:rPr>
              <a:t>Peter Butler, </a:t>
            </a:r>
            <a:r>
              <a:rPr lang="en-GB" sz="2800" i="1" dirty="0" smtClean="0">
                <a:solidFill>
                  <a:schemeClr val="tx2"/>
                </a:solidFill>
              </a:rPr>
              <a:t>Tom Davinson, Stephane </a:t>
            </a:r>
            <a:r>
              <a:rPr lang="en-GB" sz="2800" i="1" dirty="0" err="1">
                <a:solidFill>
                  <a:schemeClr val="tx2"/>
                </a:solidFill>
              </a:rPr>
              <a:t>Maridor</a:t>
            </a:r>
            <a:r>
              <a:rPr lang="en-GB" sz="2800" i="1" dirty="0">
                <a:solidFill>
                  <a:schemeClr val="tx2"/>
                </a:solidFill>
              </a:rPr>
              <a:t>, </a:t>
            </a:r>
            <a:r>
              <a:rPr lang="en-GB" sz="2800" i="1" dirty="0" smtClean="0">
                <a:solidFill>
                  <a:schemeClr val="tx2"/>
                </a:solidFill>
              </a:rPr>
              <a:t>Paul Morrall, Robert </a:t>
            </a:r>
            <a:r>
              <a:rPr lang="en-GB" sz="2800" i="1" dirty="0">
                <a:solidFill>
                  <a:schemeClr val="tx2"/>
                </a:solidFill>
              </a:rPr>
              <a:t>Page, </a:t>
            </a:r>
            <a:r>
              <a:rPr lang="en-GB" sz="2800" i="1" dirty="0" smtClean="0">
                <a:solidFill>
                  <a:schemeClr val="tx2"/>
                </a:solidFill>
              </a:rPr>
              <a:t>Dave Seddon, </a:t>
            </a:r>
            <a:r>
              <a:rPr lang="en-GB" sz="2800" i="1" dirty="0">
                <a:solidFill>
                  <a:schemeClr val="tx2"/>
                </a:solidFill>
              </a:rPr>
              <a:t>Jim </a:t>
            </a:r>
            <a:r>
              <a:rPr lang="en-GB" sz="2800" i="1" dirty="0" smtClean="0">
                <a:solidFill>
                  <a:schemeClr val="tx2"/>
                </a:solidFill>
              </a:rPr>
              <a:t>Thornhill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50DD-68AC-D44C-BC9B-D08A5D738AD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66675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 smtClean="0"/>
              <a:t>TSR is “on ice”- mitigation plans</a:t>
            </a:r>
            <a:endParaRPr lang="en-GB" altLang="en-US" sz="4000" b="1" dirty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172450" y="69215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" y="905669"/>
            <a:ext cx="73628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TSR Delayed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September 2016- DG informed Council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TSR work is on hold until at least 2020/21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Earliest possible date for physics is 4 years later.</a:t>
            </a:r>
          </a:p>
          <a:p>
            <a:endParaRPr lang="en-GB" sz="2800" dirty="0">
              <a:solidFill>
                <a:schemeClr val="tx2"/>
              </a:solidFill>
            </a:endParaRPr>
          </a:p>
          <a:p>
            <a:r>
              <a:rPr lang="en-GB" sz="2800" b="1" dirty="0" smtClean="0">
                <a:solidFill>
                  <a:schemeClr val="tx2"/>
                </a:solidFill>
              </a:rPr>
              <a:t>Mitigation planning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In-ring Spectrometer- CRYRING at GSI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External Spectrometer- XT02 in ISOLDE Hall</a:t>
            </a:r>
          </a:p>
          <a:p>
            <a:r>
              <a:rPr lang="en-GB" sz="2800" dirty="0">
                <a:solidFill>
                  <a:schemeClr val="tx2"/>
                </a:solidFill>
              </a:rPr>
              <a:t>Work </a:t>
            </a:r>
            <a:r>
              <a:rPr lang="en-GB" sz="2800" dirty="0" smtClean="0">
                <a:solidFill>
                  <a:schemeClr val="tx2"/>
                </a:solidFill>
              </a:rPr>
              <a:t>under way now </a:t>
            </a:r>
            <a:r>
              <a:rPr lang="en-GB" sz="2800" dirty="0">
                <a:solidFill>
                  <a:schemeClr val="tx2"/>
                </a:solidFill>
              </a:rPr>
              <a:t>to show </a:t>
            </a:r>
            <a:r>
              <a:rPr lang="en-GB" sz="2800" dirty="0" smtClean="0">
                <a:solidFill>
                  <a:schemeClr val="tx2"/>
                </a:solidFill>
              </a:rPr>
              <a:t>viability within project budget and timescale to deliver science  </a:t>
            </a:r>
          </a:p>
          <a:p>
            <a:endParaRPr lang="en-GB" sz="2800" dirty="0">
              <a:solidFill>
                <a:schemeClr val="tx2"/>
              </a:solidFill>
            </a:endParaRPr>
          </a:p>
          <a:p>
            <a:r>
              <a:rPr lang="en-GB" sz="2800" b="1" dirty="0" smtClean="0">
                <a:solidFill>
                  <a:schemeClr val="tx2"/>
                </a:solidFill>
              </a:rPr>
              <a:t>Potential Benefit</a:t>
            </a:r>
            <a:endParaRPr lang="en-GB" sz="2800" b="1" dirty="0">
              <a:solidFill>
                <a:schemeClr val="tx2"/>
              </a:solidFill>
            </a:endParaRPr>
          </a:p>
          <a:p>
            <a:r>
              <a:rPr lang="en-GB" sz="2800" dirty="0" smtClean="0">
                <a:solidFill>
                  <a:schemeClr val="tx2"/>
                </a:solidFill>
              </a:rPr>
              <a:t>Likely to lead to earlier science exploitation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45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66675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 smtClean="0"/>
              <a:t>In-Ring Spectrometer (WP2)</a:t>
            </a:r>
            <a:endParaRPr lang="en-GB" altLang="en-US" sz="4000" b="1" dirty="0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172450" y="69215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" y="905669"/>
            <a:ext cx="73628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EDAQ is based on AIDA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EDAQ hardware delivered</a:t>
            </a:r>
          </a:p>
          <a:p>
            <a:r>
              <a:rPr lang="en-GB" sz="2800" dirty="0">
                <a:solidFill>
                  <a:schemeClr val="tx2"/>
                </a:solidFill>
              </a:rPr>
              <a:t>	AIDA ASIC mezzanine PCBs</a:t>
            </a:r>
          </a:p>
          <a:p>
            <a:r>
              <a:rPr lang="en-GB" sz="2800" dirty="0">
                <a:solidFill>
                  <a:schemeClr val="tx2"/>
                </a:solidFill>
              </a:rPr>
              <a:t>	AIDA FEE64 cards</a:t>
            </a:r>
          </a:p>
          <a:p>
            <a:r>
              <a:rPr lang="en-GB" sz="2800" dirty="0">
                <a:solidFill>
                  <a:schemeClr val="tx2"/>
                </a:solidFill>
              </a:rPr>
              <a:t>	AIDA MACB timestamp distribution modules</a:t>
            </a:r>
          </a:p>
          <a:p>
            <a:r>
              <a:rPr lang="en-GB" sz="2800" dirty="0">
                <a:solidFill>
                  <a:schemeClr val="tx2"/>
                </a:solidFill>
              </a:rPr>
              <a:t>	AIDA FEE64 PSUs</a:t>
            </a:r>
          </a:p>
          <a:p>
            <a:r>
              <a:rPr lang="en-GB" sz="2800" dirty="0">
                <a:solidFill>
                  <a:schemeClr val="tx2"/>
                </a:solidFill>
              </a:rPr>
              <a:t>	other infrastructures (chiller, detector HV </a:t>
            </a:r>
            <a:r>
              <a:rPr lang="en-GB" sz="2800" dirty="0" err="1">
                <a:solidFill>
                  <a:schemeClr val="tx2"/>
                </a:solidFill>
              </a:rPr>
              <a:t>etc</a:t>
            </a:r>
            <a:r>
              <a:rPr lang="en-GB" sz="28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Prototype FEE64 cooling plate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UHV feedthrough to FEE64 flexi-rigid</a:t>
            </a:r>
          </a:p>
          <a:p>
            <a:r>
              <a:rPr lang="en-GB" sz="2800" dirty="0">
                <a:solidFill>
                  <a:schemeClr val="tx2"/>
                </a:solidFill>
              </a:rPr>
              <a:t>	cabling &amp; adaptor design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Ready to commence systems </a:t>
            </a:r>
            <a:r>
              <a:rPr lang="en-GB" sz="2800" dirty="0" smtClean="0">
                <a:solidFill>
                  <a:schemeClr val="tx2"/>
                </a:solidFill>
              </a:rPr>
              <a:t>integration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0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188640"/>
            <a:ext cx="160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CRYRING </a:t>
            </a:r>
            <a:endParaRPr lang="en-GB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9250" y="836712"/>
            <a:ext cx="758983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smtClean="0"/>
              <a:t>Physics book: CRYRING@ESR</a:t>
            </a:r>
          </a:p>
          <a:p>
            <a:r>
              <a:rPr lang="en-GB" sz="2400" dirty="0"/>
              <a:t>	</a:t>
            </a:r>
            <a:r>
              <a:rPr lang="en-GB" sz="2400" dirty="0" err="1" smtClean="0">
                <a:solidFill>
                  <a:srgbClr val="0070C0"/>
                </a:solidFill>
              </a:rPr>
              <a:t>Lestinsky</a:t>
            </a:r>
            <a:r>
              <a:rPr lang="en-GB" sz="2400" dirty="0">
                <a:solidFill>
                  <a:srgbClr val="0070C0"/>
                </a:solidFill>
              </a:rPr>
              <a:t>, M., </a:t>
            </a:r>
            <a:r>
              <a:rPr lang="en-GB" sz="2400" dirty="0" err="1">
                <a:solidFill>
                  <a:srgbClr val="0070C0"/>
                </a:solidFill>
              </a:rPr>
              <a:t>Andrianov</a:t>
            </a:r>
            <a:r>
              <a:rPr lang="en-GB" sz="2400" dirty="0">
                <a:solidFill>
                  <a:srgbClr val="0070C0"/>
                </a:solidFill>
              </a:rPr>
              <a:t>, V., </a:t>
            </a:r>
            <a:r>
              <a:rPr lang="en-GB" sz="2400" dirty="0" err="1">
                <a:solidFill>
                  <a:srgbClr val="0070C0"/>
                </a:solidFill>
              </a:rPr>
              <a:t>Aurand</a:t>
            </a:r>
            <a:r>
              <a:rPr lang="en-GB" sz="2400" dirty="0">
                <a:solidFill>
                  <a:srgbClr val="0070C0"/>
                </a:solidFill>
              </a:rPr>
              <a:t>, B. et </a:t>
            </a:r>
            <a:r>
              <a:rPr lang="en-GB" sz="2400" dirty="0" smtClean="0">
                <a:solidFill>
                  <a:srgbClr val="0070C0"/>
                </a:solidFill>
              </a:rPr>
              <a:t>al.</a:t>
            </a:r>
          </a:p>
          <a:p>
            <a:r>
              <a:rPr lang="en-GB" sz="2400" dirty="0"/>
              <a:t>	</a:t>
            </a:r>
            <a:r>
              <a:rPr lang="en-GB" sz="2400" dirty="0" smtClean="0"/>
              <a:t>Eur</a:t>
            </a:r>
            <a:r>
              <a:rPr lang="en-GB" sz="2400" dirty="0"/>
              <a:t>. Phys. J. Spec. Top. (2016) 225: </a:t>
            </a:r>
            <a:r>
              <a:rPr lang="en-GB" sz="2400" dirty="0" smtClean="0"/>
              <a:t>797</a:t>
            </a:r>
          </a:p>
          <a:p>
            <a:r>
              <a:rPr lang="en-GB" sz="2400" dirty="0"/>
              <a:t>	</a:t>
            </a:r>
            <a:r>
              <a:rPr lang="en-GB" sz="2400" dirty="0" smtClean="0"/>
              <a:t>doi:10.1140/</a:t>
            </a:r>
            <a:r>
              <a:rPr lang="en-GB" sz="2400" dirty="0" err="1" smtClean="0"/>
              <a:t>epjst</a:t>
            </a:r>
            <a:r>
              <a:rPr lang="en-GB" sz="2400" dirty="0" smtClean="0"/>
              <a:t>/e2016-02643-6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Developing combined atomic &amp; nuclear physics chamber</a:t>
            </a:r>
          </a:p>
          <a:p>
            <a:r>
              <a:rPr lang="en-GB" sz="2400" dirty="0"/>
              <a:t>	</a:t>
            </a:r>
            <a:r>
              <a:rPr lang="en-GB" sz="2400" dirty="0" smtClean="0"/>
              <a:t> with CRYRING collaboration</a:t>
            </a:r>
          </a:p>
          <a:p>
            <a:endParaRPr lang="en-GB" sz="2400" dirty="0"/>
          </a:p>
          <a:p>
            <a:r>
              <a:rPr lang="en-GB" sz="2800" i="1" dirty="0" smtClean="0"/>
              <a:t>Challenges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XUHV 10</a:t>
            </a:r>
            <a:r>
              <a:rPr lang="en-GB" sz="2400" baseline="30000" dirty="0" smtClean="0">
                <a:solidFill>
                  <a:schemeClr val="tx2"/>
                </a:solidFill>
              </a:rPr>
              <a:t>-11</a:t>
            </a:r>
            <a:r>
              <a:rPr lang="en-GB" sz="2400" dirty="0" smtClean="0">
                <a:solidFill>
                  <a:schemeClr val="tx2"/>
                </a:solidFill>
              </a:rPr>
              <a:t> – 10</a:t>
            </a:r>
            <a:r>
              <a:rPr lang="en-GB" sz="2400" baseline="30000" dirty="0" smtClean="0">
                <a:solidFill>
                  <a:schemeClr val="tx2"/>
                </a:solidFill>
              </a:rPr>
              <a:t>-12</a:t>
            </a:r>
            <a:r>
              <a:rPr lang="en-GB" sz="2400" dirty="0" smtClean="0">
                <a:solidFill>
                  <a:schemeClr val="tx2"/>
                </a:solidFill>
              </a:rPr>
              <a:t> mbar    ( cf. ~10</a:t>
            </a:r>
            <a:r>
              <a:rPr lang="en-GB" sz="2400" baseline="30000" dirty="0" smtClean="0">
                <a:solidFill>
                  <a:schemeClr val="tx2"/>
                </a:solidFill>
              </a:rPr>
              <a:t>-10</a:t>
            </a:r>
            <a:r>
              <a:rPr lang="en-GB" sz="2400" dirty="0" smtClean="0">
                <a:solidFill>
                  <a:schemeClr val="tx2"/>
                </a:solidFill>
              </a:rPr>
              <a:t> mbar @ ESR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Single experiment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Limited space ~1.5m ( cf. 2.5m @ ESR )</a:t>
            </a: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de-scope detector array &amp; combine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Transfer time ( inject – cool – extract @ ESR</a:t>
            </a: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inject @ CRYRING ) ~10s </a:t>
            </a:r>
          </a:p>
        </p:txBody>
      </p:sp>
    </p:spTree>
    <p:extLst>
      <p:ext uri="{BB962C8B-B14F-4D97-AF65-F5344CB8AC3E}">
        <p14:creationId xmlns:p14="http://schemas.microsoft.com/office/powerpoint/2010/main" val="39860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580613"/>
            <a:ext cx="84249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 smtClean="0"/>
              <a:t>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CRYRING installed</a:t>
            </a: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initial p+ commissioning commenced Q4/2016</a:t>
            </a: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Extant </a:t>
            </a:r>
            <a:r>
              <a:rPr lang="en-GB" sz="2400" dirty="0">
                <a:solidFill>
                  <a:schemeClr val="tx2"/>
                </a:solidFill>
              </a:rPr>
              <a:t>gas jet target</a:t>
            </a: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new GSI internal target Petridis </a:t>
            </a:r>
            <a:r>
              <a:rPr lang="en-GB" sz="2400" i="1" dirty="0" smtClean="0">
                <a:solidFill>
                  <a:schemeClr val="tx2"/>
                </a:solidFill>
              </a:rPr>
              <a:t>et al.</a:t>
            </a:r>
          </a:p>
          <a:p>
            <a:r>
              <a:rPr lang="en-GB" sz="2400" i="1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gas target species from H – </a:t>
            </a:r>
            <a:r>
              <a:rPr lang="en-GB" sz="2400" dirty="0" err="1" smtClean="0">
                <a:solidFill>
                  <a:schemeClr val="tx2"/>
                </a:solidFill>
              </a:rPr>
              <a:t>Xe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target densities ( 0.1cm width ) ~10</a:t>
            </a:r>
            <a:r>
              <a:rPr lang="en-GB" sz="2400" baseline="30000" dirty="0" smtClean="0">
                <a:solidFill>
                  <a:schemeClr val="tx2"/>
                </a:solidFill>
              </a:rPr>
              <a:t>14</a:t>
            </a:r>
            <a:r>
              <a:rPr lang="en-GB" sz="2400" dirty="0" smtClean="0">
                <a:solidFill>
                  <a:schemeClr val="tx2"/>
                </a:solidFill>
              </a:rPr>
              <a:t> cm</a:t>
            </a:r>
            <a:r>
              <a:rPr lang="en-GB" sz="2400" baseline="30000" dirty="0" smtClean="0">
                <a:solidFill>
                  <a:schemeClr val="tx2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CRYRING provides fully stripped beams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In-flight selection of fragmented beams</a:t>
            </a:r>
          </a:p>
          <a:p>
            <a:pPr lvl="1"/>
            <a:r>
              <a:rPr lang="en-GB" sz="2400" dirty="0">
                <a:solidFill>
                  <a:schemeClr val="tx2"/>
                </a:solidFill>
              </a:rPr>
              <a:t>	</a:t>
            </a:r>
            <a:r>
              <a:rPr lang="en-GB" sz="2400" dirty="0" smtClean="0">
                <a:solidFill>
                  <a:schemeClr val="tx2"/>
                </a:solidFill>
              </a:rPr>
              <a:t>avoid chemical selectivity of ISOL targets &amp; sources</a:t>
            </a:r>
          </a:p>
        </p:txBody>
      </p:sp>
    </p:spTree>
    <p:extLst>
      <p:ext uri="{BB962C8B-B14F-4D97-AF65-F5344CB8AC3E}">
        <p14:creationId xmlns:p14="http://schemas.microsoft.com/office/powerpoint/2010/main" val="25122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26699"/>
            <a:ext cx="8554055" cy="5094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88640"/>
            <a:ext cx="4774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CRYRING Operation Parameters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589079" y="6236127"/>
            <a:ext cx="335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doi:10.1140/</a:t>
            </a:r>
            <a:r>
              <a:rPr lang="en-GB" dirty="0" err="1"/>
              <a:t>epjst</a:t>
            </a:r>
            <a:r>
              <a:rPr lang="en-GB" dirty="0"/>
              <a:t>/e2016-02643-6</a:t>
            </a:r>
          </a:p>
        </p:txBody>
      </p:sp>
    </p:spTree>
    <p:extLst>
      <p:ext uri="{BB962C8B-B14F-4D97-AF65-F5344CB8AC3E}">
        <p14:creationId xmlns:p14="http://schemas.microsoft.com/office/powerpoint/2010/main" val="11948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612487" cy="5916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332656"/>
            <a:ext cx="2537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CRYRING Layout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5004048" y="4869160"/>
            <a:ext cx="335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doi:10.1140/</a:t>
            </a:r>
            <a:r>
              <a:rPr lang="en-GB" dirty="0" err="1"/>
              <a:t>epjst</a:t>
            </a:r>
            <a:r>
              <a:rPr lang="en-GB" dirty="0"/>
              <a:t>/e2016-02643-6</a:t>
            </a:r>
          </a:p>
        </p:txBody>
      </p:sp>
    </p:spTree>
    <p:extLst>
      <p:ext uri="{BB962C8B-B14F-4D97-AF65-F5344CB8AC3E}">
        <p14:creationId xmlns:p14="http://schemas.microsoft.com/office/powerpoint/2010/main" val="9083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13162</TotalTime>
  <Words>904</Words>
  <Application>Microsoft Office PowerPoint</Application>
  <PresentationFormat>On-screen Show (4:3)</PresentationFormat>
  <Paragraphs>235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Status of the ISOL-SRS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External spectrometer (WP4) for high-resolution studies of nuclear reactions on heavier nuclei</vt:lpstr>
      <vt:lpstr>Si DSSD mask design approved April 2016</vt:lpstr>
      <vt:lpstr>Si DSSD mask design approved April 2016</vt:lpstr>
      <vt:lpstr>PCB progress</vt:lpstr>
      <vt:lpstr>Manufacturing progress</vt:lpstr>
      <vt:lpstr>Vacuum test rig</vt:lpstr>
      <vt:lpstr>Status of magnet procurement (1/16)</vt:lpstr>
      <vt:lpstr>Loading magnet onto truck</vt:lpstr>
      <vt:lpstr>Packing magnet ready for voyage</vt:lpstr>
      <vt:lpstr>Magnet safely delivered to CERN</vt:lpstr>
      <vt:lpstr>Removing gradient coils</vt:lpstr>
      <vt:lpstr>Magnet in CERN Building 190</vt:lpstr>
      <vt:lpstr>Magnet vacuum tests successful</vt:lpstr>
      <vt:lpstr>Magnet commissioning</vt:lpstr>
      <vt:lpstr>Installation in the ISOLDE Hall</vt:lpstr>
      <vt:lpstr>What if there’s no TSR beam cooling?</vt:lpstr>
      <vt:lpstr>Summary</vt:lpstr>
    </vt:vector>
  </TitlesOfParts>
  <Company>University of Liverpool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ISOL-SRS project</dc:title>
  <dc:creator>P A Butler</dc:creator>
  <cp:lastModifiedBy>Ian Lazarus</cp:lastModifiedBy>
  <cp:revision>231</cp:revision>
  <cp:lastPrinted>2014-06-18T09:24:41Z</cp:lastPrinted>
  <dcterms:created xsi:type="dcterms:W3CDTF">2014-05-31T12:27:31Z</dcterms:created>
  <dcterms:modified xsi:type="dcterms:W3CDTF">2017-01-04T16:03:12Z</dcterms:modified>
</cp:coreProperties>
</file>