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684" r:id="rId6"/>
    <p:sldMasterId id="2147484503" r:id="rId7"/>
  </p:sldMasterIdLst>
  <p:notesMasterIdLst>
    <p:notesMasterId r:id="rId31"/>
  </p:notesMasterIdLst>
  <p:sldIdLst>
    <p:sldId id="472" r:id="rId8"/>
    <p:sldId id="481" r:id="rId9"/>
    <p:sldId id="477" r:id="rId10"/>
    <p:sldId id="473" r:id="rId11"/>
    <p:sldId id="474" r:id="rId12"/>
    <p:sldId id="482" r:id="rId13"/>
    <p:sldId id="475" r:id="rId14"/>
    <p:sldId id="476" r:id="rId15"/>
    <p:sldId id="484" r:id="rId16"/>
    <p:sldId id="483" r:id="rId17"/>
    <p:sldId id="480" r:id="rId18"/>
    <p:sldId id="485" r:id="rId19"/>
    <p:sldId id="486" r:id="rId20"/>
    <p:sldId id="487" r:id="rId21"/>
    <p:sldId id="488" r:id="rId22"/>
    <p:sldId id="465" r:id="rId23"/>
    <p:sldId id="490" r:id="rId24"/>
    <p:sldId id="467" r:id="rId25"/>
    <p:sldId id="491" r:id="rId26"/>
    <p:sldId id="468" r:id="rId27"/>
    <p:sldId id="478" r:id="rId28"/>
    <p:sldId id="469" r:id="rId29"/>
    <p:sldId id="489" r:id="rId30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006600"/>
    <a:srgbClr val="E1E1FF"/>
    <a:srgbClr val="D0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5" autoAdjust="0"/>
    <p:restoredTop sz="94991" autoAdjust="0"/>
  </p:normalViewPr>
  <p:slideViewPr>
    <p:cSldViewPr>
      <p:cViewPr>
        <p:scale>
          <a:sx n="70" d="100"/>
          <a:sy n="70" d="100"/>
        </p:scale>
        <p:origin x="-81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EB21023D-957F-435E-BFD0-D8387620C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26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>
                <a:latin typeface="Lucida Grande"/>
                <a:ea typeface="ヒラギノ角ゴ Pro W3"/>
              </a:rPr>
              <a:t>Another good year – Thank</a:t>
            </a:r>
            <a:r>
              <a:rPr lang="en-GB" baseline="0" dirty="0" smtClean="0">
                <a:latin typeface="Lucida Grande"/>
                <a:ea typeface="ヒラギノ角ゴ Pro W3"/>
              </a:rPr>
              <a:t> you everyone who has supported NP PE over the last year!</a:t>
            </a:r>
            <a:endParaRPr lang="en-GB" dirty="0" smtClean="0">
              <a:latin typeface="Lucida Grande"/>
              <a:ea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B05F0E-3B0E-48AF-B10D-02611FBD1DD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  <a:cs typeface="ヒラギノ角ゴ Pro W3"/>
              </a:rPr>
              <a:t>Over the period of the workshop 100 local school pupils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  <a:cs typeface="ヒラギノ角ゴ Pro W3"/>
              </a:rPr>
              <a:t> participated in the workshop and several hundred members of the public interacted with the robots at a public event at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  <a:cs typeface="ヒラギノ角ゴ Pro W3"/>
              </a:rPr>
              <a:t>Legoland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  <a:cs typeface="ヒラギノ角ゴ Pro W3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1023D-957F-435E-BFD0-D8387620CF4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7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Keep those articles coming!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1023D-957F-435E-BFD0-D8387620CF4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Keep those articles coming!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1023D-957F-435E-BFD0-D8387620CF4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Next group!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1023D-957F-435E-BFD0-D8387620CF4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Next group!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1023D-957F-435E-BFD0-D8387620CF4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2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21023D-957F-435E-BFD0-D8387620CF4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>
                <a:ea typeface="ヒラギノ角ゴ Pro W3"/>
              </a:rPr>
              <a:t>Brand new event (last 1998) 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 smtClean="0">
              <a:ea typeface="ヒラギノ角ゴ Pro W3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>
                <a:ea typeface="ヒラギノ角ゴ Pro W3"/>
              </a:rPr>
              <a:t>16,000 = London Science Museum on a busy summer’s day. 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>
                <a:ea typeface="ヒラギノ角ゴ Pro W3"/>
              </a:rPr>
              <a:t>CERN (with 2,235 workers) attracted 35,000 on each day of its open weekend. 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>
                <a:ea typeface="ヒラギノ角ゴ Pro W3"/>
              </a:rPr>
              <a:t>The Public Day = 62,000 hours of visitor engagement.  Average length of stay = 4 hours</a:t>
            </a:r>
          </a:p>
          <a:p>
            <a:endParaRPr lang="en-GB" altLang="en-US" dirty="0" smtClean="0">
              <a:ea typeface="ヒラギノ角ゴ Pro W3"/>
            </a:endParaRPr>
          </a:p>
          <a:p>
            <a:endParaRPr lang="en-GB" altLang="en-US" dirty="0" smtClean="0">
              <a:ea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2A77F3-590D-40F1-AD61-DF166DADD40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>
                <a:latin typeface="Lucida Grande"/>
                <a:ea typeface="ヒラギノ角ゴ Pro W3"/>
              </a:rPr>
              <a:t>Another good year – Thank</a:t>
            </a:r>
            <a:r>
              <a:rPr lang="en-GB" baseline="0" dirty="0" smtClean="0">
                <a:latin typeface="Lucida Grande"/>
                <a:ea typeface="ヒラギノ角ゴ Pro W3"/>
              </a:rPr>
              <a:t> you everyone who has supported NP PE over the last year!</a:t>
            </a:r>
            <a:endParaRPr lang="en-GB" dirty="0" smtClean="0">
              <a:latin typeface="Lucida Grande"/>
              <a:ea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B05F0E-3B0E-48AF-B10D-02611FBD1DD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678EB-22FB-4EC0-A663-85A1A9F2F4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2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9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181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82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881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47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4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728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6124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9948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3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53B06-F532-4900-9E76-38CD17E271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22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509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976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439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9781F-8EFC-41C6-8C63-CCCBFCE64F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1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6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3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3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18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6542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61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dirty="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dirty="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B60E8D-EA97-48AF-BC12-44105F335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9" descr="STFC_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502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dirty="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dirty="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8C115012-C14F-4D83-A971-BAF65FEE45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A4180388-4FDE-440A-9F20-2533843BE6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43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4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19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84888" y="1120775"/>
            <a:ext cx="1549400" cy="2092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000" dirty="0">
                <a:solidFill>
                  <a:srgbClr val="FFFFFF">
                    <a:lumMod val="85000"/>
                  </a:srgbClr>
                </a:solidFill>
                <a:latin typeface="Lucida Calligraphy" panose="03010101010101010101" pitchFamily="66" charset="0"/>
              </a:rPr>
              <a:t>&amp;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310188" y="1335088"/>
            <a:ext cx="1917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>
                <a:solidFill>
                  <a:srgbClr val="002060"/>
                </a:solidFill>
                <a:latin typeface="Segoe UI Historic" pitchFamily="34" charset="0"/>
                <a:cs typeface="ヒラギノ角ゴ Pro W3"/>
              </a:rPr>
              <a:t>Inspiring</a:t>
            </a:r>
          </a:p>
        </p:txBody>
      </p:sp>
      <p:sp>
        <p:nvSpPr>
          <p:cNvPr id="12292" name="TextBox 38"/>
          <p:cNvSpPr txBox="1">
            <a:spLocks noChangeArrowheads="1"/>
          </p:cNvSpPr>
          <p:nvPr/>
        </p:nvSpPr>
        <p:spPr bwMode="auto">
          <a:xfrm>
            <a:off x="6823075" y="1965325"/>
            <a:ext cx="1997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>
                <a:solidFill>
                  <a:srgbClr val="002060"/>
                </a:solidFill>
                <a:latin typeface="Segoe UI Historic" pitchFamily="34" charset="0"/>
                <a:cs typeface="ヒラギノ角ゴ Pro W3"/>
              </a:rPr>
              <a:t>Involving</a:t>
            </a:r>
          </a:p>
        </p:txBody>
      </p:sp>
      <p:sp>
        <p:nvSpPr>
          <p:cNvPr id="12293" name="TextBox 40"/>
          <p:cNvSpPr txBox="1">
            <a:spLocks noChangeArrowheads="1"/>
          </p:cNvSpPr>
          <p:nvPr/>
        </p:nvSpPr>
        <p:spPr bwMode="auto">
          <a:xfrm>
            <a:off x="107950" y="5857329"/>
            <a:ext cx="5087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b="1">
                <a:solidFill>
                  <a:srgbClr val="002060"/>
                </a:solidFill>
                <a:latin typeface="Segoe UI Historic" pitchFamily="34" charset="0"/>
                <a:cs typeface="ヒラギノ角ゴ Pro W3"/>
              </a:rPr>
              <a:t>Incredible Science  </a:t>
            </a:r>
            <a:r>
              <a:rPr lang="en-GB" altLang="en-US" sz="1000" b="1">
                <a:solidFill>
                  <a:srgbClr val="002060"/>
                </a:solidFill>
                <a:latin typeface="Segoe UI Historic" pitchFamily="34" charset="0"/>
                <a:cs typeface="ヒラギノ角ゴ Pro W3"/>
                <a:sym typeface="Wingdings" pitchFamily="2" charset="2"/>
              </a:rPr>
              <a:t>  </a:t>
            </a:r>
            <a:r>
              <a:rPr lang="en-GB" altLang="en-US" sz="1400" b="1">
                <a:solidFill>
                  <a:srgbClr val="002060"/>
                </a:solidFill>
                <a:latin typeface="Segoe UI Historic" pitchFamily="34" charset="0"/>
                <a:cs typeface="ヒラギノ角ゴ Pro W3"/>
              </a:rPr>
              <a:t>Inspirational People  </a:t>
            </a:r>
            <a:r>
              <a:rPr lang="en-GB" altLang="en-US" sz="1000" b="1">
                <a:solidFill>
                  <a:srgbClr val="002060"/>
                </a:solidFill>
                <a:latin typeface="Segoe UI Historic" pitchFamily="34" charset="0"/>
                <a:cs typeface="ヒラギノ角ゴ Pro W3"/>
                <a:sym typeface="Wingdings" pitchFamily="2" charset="2"/>
              </a:rPr>
              <a:t></a:t>
            </a:r>
            <a:r>
              <a:rPr lang="en-GB" altLang="en-US" sz="1400" b="1">
                <a:solidFill>
                  <a:srgbClr val="002060"/>
                </a:solidFill>
                <a:latin typeface="Segoe UI Historic" pitchFamily="34" charset="0"/>
                <a:cs typeface="ヒラギノ角ゴ Pro W3"/>
                <a:sym typeface="Wingdings" pitchFamily="2" charset="2"/>
              </a:rPr>
              <a:t>  </a:t>
            </a:r>
            <a:r>
              <a:rPr lang="en-GB" altLang="en-US" sz="1400" b="1">
                <a:solidFill>
                  <a:srgbClr val="002060"/>
                </a:solidFill>
                <a:latin typeface="Segoe UI Historic" pitchFamily="34" charset="0"/>
                <a:cs typeface="ヒラギノ角ゴ Pro W3"/>
              </a:rPr>
              <a:t>Astounding Places</a:t>
            </a:r>
          </a:p>
        </p:txBody>
      </p:sp>
      <p:sp>
        <p:nvSpPr>
          <p:cNvPr id="12294" name="TextBox 42"/>
          <p:cNvSpPr txBox="1">
            <a:spLocks noChangeArrowheads="1"/>
          </p:cNvSpPr>
          <p:nvPr/>
        </p:nvSpPr>
        <p:spPr bwMode="auto">
          <a:xfrm>
            <a:off x="6443663" y="2892425"/>
            <a:ext cx="230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b="1" dirty="0">
                <a:solidFill>
                  <a:srgbClr val="002060"/>
                </a:solidFill>
                <a:latin typeface="Segoe UI Historic" pitchFamily="34" charset="0"/>
                <a:cs typeface="ヒラギノ角ゴ Pro W3"/>
              </a:rPr>
              <a:t>Public Engagement in STFC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396875" y="1425029"/>
            <a:ext cx="2636838" cy="1624013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295525" y="1425029"/>
            <a:ext cx="2900363" cy="1624013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319338" y="3120479"/>
            <a:ext cx="1892300" cy="1296988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95525" y="4512717"/>
            <a:ext cx="1196975" cy="1138237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563938" y="4509542"/>
            <a:ext cx="1631950" cy="113665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08184" y="3121000"/>
            <a:ext cx="1728000" cy="2185467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791" t="-10126" r="-32291" b="-239"/>
            </a:stretch>
          </a:blip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6" name="TextBox 45"/>
          <p:cNvSpPr txBox="1">
            <a:spLocks noChangeArrowheads="1"/>
          </p:cNvSpPr>
          <p:nvPr/>
        </p:nvSpPr>
        <p:spPr bwMode="auto">
          <a:xfrm>
            <a:off x="5307224" y="3789040"/>
            <a:ext cx="3633981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 Elizabeth Cunningham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dirty="0" smtClean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i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Particle &amp; Nuclear Physics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i="1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Outreach Officer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i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GB" sz="1800" b="1" dirty="0">
                <a:solidFill>
                  <a:srgbClr val="002060"/>
                </a:solidFill>
                <a:latin typeface="Calibri Light"/>
              </a:rPr>
              <a:t>Elizabeth.Cunningham@stfc.ac.uk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i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67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79156" y="4841875"/>
            <a:ext cx="8064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Enabling you – small awards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990599"/>
            <a:ext cx="8229600" cy="8542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STFC, Small Awards. Funds £500 - £10,000 for small, local or 'pilot' projects promoting STFC science and technology.</a:t>
            </a:r>
            <a:endParaRPr lang="en-GB" altLang="en-US" sz="1800" i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10364" y="1957748"/>
            <a:ext cx="3994084" cy="4279564"/>
            <a:chOff x="4571607" y="1957748"/>
            <a:chExt cx="3994084" cy="4279564"/>
          </a:xfrm>
        </p:grpSpPr>
        <p:pic>
          <p:nvPicPr>
            <p:cNvPr id="1027" name="Picture 3" descr="C:\Users\hup80848\Documents\Elizabeth\Talks\Warwick\Small Awards\Meitner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" r="5983"/>
            <a:stretch/>
          </p:blipFill>
          <p:spPr bwMode="auto">
            <a:xfrm>
              <a:off x="4584078" y="4223571"/>
              <a:ext cx="3981613" cy="20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4571607" y="1960773"/>
              <a:ext cx="3982006" cy="22627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GB" sz="1800" b="1" dirty="0">
                  <a:solidFill>
                    <a:srgbClr val="2D2D8A">
                      <a:lumMod val="75000"/>
                    </a:srgbClr>
                  </a:solidFill>
                  <a:latin typeface="Century Gothic" pitchFamily="34" charset="0"/>
                </a:rPr>
                <a:t>Ms Rae </a:t>
              </a:r>
              <a:r>
                <a:rPr lang="en-GB" sz="1800" b="1" dirty="0" err="1">
                  <a:solidFill>
                    <a:srgbClr val="2D2D8A">
                      <a:lumMod val="75000"/>
                    </a:srgbClr>
                  </a:solidFill>
                  <a:latin typeface="Century Gothic" pitchFamily="34" charset="0"/>
                </a:rPr>
                <a:t>Hoole</a:t>
              </a:r>
              <a:r>
                <a:rPr lang="en-GB" sz="1800" b="1" dirty="0">
                  <a:solidFill>
                    <a:srgbClr val="2D2D8A">
                      <a:lumMod val="75000"/>
                    </a:srgbClr>
                  </a:solidFill>
                  <a:latin typeface="Century Gothic" pitchFamily="34" charset="0"/>
                </a:rPr>
                <a:t> </a:t>
              </a:r>
            </a:p>
            <a:p>
              <a:pPr eaLnBrk="0" hangingPunct="0"/>
              <a:r>
                <a:rPr lang="en-GB" sz="1800" b="1" dirty="0" err="1">
                  <a:solidFill>
                    <a:srgbClr val="2D2D8A">
                      <a:lumMod val="75000"/>
                    </a:srgbClr>
                  </a:solidFill>
                  <a:latin typeface="Century Gothic" pitchFamily="34" charset="0"/>
                </a:rPr>
                <a:t>Daisi</a:t>
              </a:r>
              <a:r>
                <a:rPr lang="en-GB" sz="1800" b="1" dirty="0">
                  <a:solidFill>
                    <a:srgbClr val="2D2D8A">
                      <a:lumMod val="75000"/>
                    </a:srgbClr>
                  </a:solidFill>
                  <a:latin typeface="Century Gothic" pitchFamily="34" charset="0"/>
                </a:rPr>
                <a:t> </a:t>
              </a:r>
            </a:p>
            <a:p>
              <a:pPr eaLnBrk="0" hangingPunct="0"/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0" hangingPunct="0"/>
              <a:r>
                <a:rPr lang="en-GB" sz="18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‘</a:t>
              </a:r>
              <a:r>
                <a:rPr lang="en-GB" sz="1800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Lise</a:t>
              </a:r>
              <a:r>
                <a:rPr lang="en-GB" sz="18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Meitner: The Battle for Ultimate Truth’ - £9,800</a:t>
              </a:r>
            </a:p>
            <a:p>
              <a:pPr eaLnBrk="0" hangingPunct="0"/>
              <a:endParaRPr lang="en-GB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eaLnBrk="0" hangingPunct="0"/>
              <a:r>
                <a:rPr lang="en-GB" sz="18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 day long schools event, to encourage more young women into physics</a:t>
              </a:r>
              <a:r>
                <a:rPr lang="en-GB" sz="1800" dirty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8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572000" y="1957748"/>
              <a:ext cx="3982006" cy="4279564"/>
            </a:xfrm>
            <a:prstGeom prst="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95536" y="1957747"/>
            <a:ext cx="3844731" cy="4282590"/>
            <a:chOff x="395536" y="1957747"/>
            <a:chExt cx="3844731" cy="42825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7"/>
            <a:stretch/>
          </p:blipFill>
          <p:spPr bwMode="auto">
            <a:xfrm>
              <a:off x="395536" y="3943987"/>
              <a:ext cx="3844731" cy="229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395536" y="1957747"/>
              <a:ext cx="3844731" cy="198624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GB" sz="1800" b="1" dirty="0" smtClean="0">
                  <a:solidFill>
                    <a:srgbClr val="2D2D8A">
                      <a:lumMod val="75000"/>
                    </a:srgbClr>
                  </a:solidFill>
                  <a:latin typeface="Century Gothic" pitchFamily="34" charset="0"/>
                </a:rPr>
                <a:t>Dr Christopher Edmonds </a:t>
              </a:r>
            </a:p>
            <a:p>
              <a:pPr eaLnBrk="0" hangingPunct="0"/>
              <a:r>
                <a:rPr lang="en-GB" sz="1800" b="1" dirty="0" smtClean="0">
                  <a:solidFill>
                    <a:srgbClr val="2D2D8A">
                      <a:lumMod val="75000"/>
                    </a:srgbClr>
                  </a:solidFill>
                  <a:latin typeface="Century Gothic" pitchFamily="34" charset="0"/>
                </a:rPr>
                <a:t>University of Liverpool</a:t>
              </a:r>
              <a:r>
                <a:rPr lang="en-GB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lang="en-GB" sz="1800" dirty="0" err="1" smtClean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acceleratAR</a:t>
              </a:r>
              <a:r>
                <a:rPr lang="en-GB" sz="1800" dirty="0" smtClean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’ - £9,668</a:t>
              </a:r>
            </a:p>
            <a:p>
              <a:pPr eaLnBrk="0" hangingPunct="0"/>
              <a:r>
                <a:rPr lang="en-GB" sz="18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GB" sz="18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GB" sz="18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Virtual tours of the accelerator facilities at Daresbury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95536" y="1960773"/>
              <a:ext cx="3844731" cy="4279564"/>
            </a:xfrm>
            <a:prstGeom prst="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1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79156" y="4841875"/>
            <a:ext cx="8064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Enabling you – large awards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990599"/>
            <a:ext cx="8229600" cy="8542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STFC, Large Awards. Funds up to £100,000 for projects which are expected to have a significant regional or national impact.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95536" y="1957747"/>
            <a:ext cx="8215065" cy="4423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81001" y="1960772"/>
            <a:ext cx="8229600" cy="4420555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8" y="3545218"/>
            <a:ext cx="3880298" cy="794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4" y="2050101"/>
            <a:ext cx="3200000" cy="1363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60848"/>
            <a:ext cx="2658348" cy="991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04" y="2798582"/>
            <a:ext cx="3210936" cy="192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6" y="4221088"/>
            <a:ext cx="1719706" cy="19843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1" r="5689" b="6508"/>
          <a:stretch/>
        </p:blipFill>
        <p:spPr>
          <a:xfrm>
            <a:off x="2746624" y="4221088"/>
            <a:ext cx="3625576" cy="217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5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79156" y="4841875"/>
            <a:ext cx="8064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Enabling you – PE fellowships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990599"/>
            <a:ext cx="8229600" cy="105950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STFC, PE fellowships. Purchase a proportion of a researcher’s time to enable them to concentrate more on public engagement activities that will have a significant national or regional impact.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95536" y="2199145"/>
            <a:ext cx="8215065" cy="41821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/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Aimed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at those with significant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research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0" hangingPunct="0"/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					Who have demonstrated a track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record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in outreach or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	communications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work </a:t>
            </a:r>
          </a:p>
          <a:p>
            <a:pPr eaLnBrk="0" hangingPunct="0"/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81001" y="2202006"/>
            <a:ext cx="8229600" cy="4179322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19332"/>
          <a:stretch/>
        </p:blipFill>
        <p:spPr>
          <a:xfrm>
            <a:off x="611560" y="2378172"/>
            <a:ext cx="1800200" cy="181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23188"/>
            <a:ext cx="1800200" cy="183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10333"/>
          <a:stretch/>
        </p:blipFill>
        <p:spPr>
          <a:xfrm>
            <a:off x="4788024" y="4323188"/>
            <a:ext cx="1800200" cy="1814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4" b="21884"/>
          <a:stretch/>
        </p:blipFill>
        <p:spPr>
          <a:xfrm>
            <a:off x="2699792" y="2378171"/>
            <a:ext cx="1800200" cy="1813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r="9383"/>
          <a:stretch/>
        </p:blipFill>
        <p:spPr>
          <a:xfrm>
            <a:off x="2699792" y="4323188"/>
            <a:ext cx="1800200" cy="181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9963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79156" y="4841875"/>
            <a:ext cx="8064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Enabling you – Resources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1"/>
          <a:stretch/>
        </p:blipFill>
        <p:spPr>
          <a:xfrm rot="20851363">
            <a:off x="2941100" y="757476"/>
            <a:ext cx="6037714" cy="218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"/>
          <a:stretch/>
        </p:blipFill>
        <p:spPr>
          <a:xfrm rot="261300">
            <a:off x="3965396" y="888314"/>
            <a:ext cx="2405856" cy="281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0118"/>
          <a:stretch/>
        </p:blipFill>
        <p:spPr>
          <a:xfrm rot="495135">
            <a:off x="6140257" y="2044568"/>
            <a:ext cx="2901322" cy="163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3357" r="3490"/>
          <a:stretch/>
        </p:blipFill>
        <p:spPr>
          <a:xfrm>
            <a:off x="4572000" y="2344932"/>
            <a:ext cx="3436124" cy="2596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319">
            <a:off x="4380093" y="3357496"/>
            <a:ext cx="3533387" cy="34851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4773" y="1772816"/>
            <a:ext cx="2855099" cy="844222"/>
            <a:chOff x="564773" y="1772816"/>
            <a:chExt cx="2855099" cy="844222"/>
          </a:xfrm>
        </p:grpSpPr>
        <p:sp>
          <p:nvSpPr>
            <p:cNvPr id="5" name="Rectangle 4"/>
            <p:cNvSpPr/>
            <p:nvPr/>
          </p:nvSpPr>
          <p:spPr bwMode="auto">
            <a:xfrm>
              <a:off x="564773" y="1772816"/>
              <a:ext cx="2714849" cy="844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64773" y="1849017"/>
              <a:ext cx="28550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en-GB" altLang="en-US" sz="1800" i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Free of charge publications for your events.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4973" y="3510945"/>
            <a:ext cx="2855099" cy="844222"/>
            <a:chOff x="564973" y="3565758"/>
            <a:chExt cx="2855099" cy="844222"/>
          </a:xfrm>
        </p:grpSpPr>
        <p:sp>
          <p:nvSpPr>
            <p:cNvPr id="22" name="Rectangle 21"/>
            <p:cNvSpPr/>
            <p:nvPr/>
          </p:nvSpPr>
          <p:spPr bwMode="auto">
            <a:xfrm>
              <a:off x="564973" y="3565758"/>
              <a:ext cx="2714849" cy="844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4973" y="3641959"/>
              <a:ext cx="28550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en-GB" altLang="en-US" sz="1800" i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Borrow the Moon for your events.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4772" y="5249074"/>
            <a:ext cx="2714849" cy="844222"/>
            <a:chOff x="564772" y="5249074"/>
            <a:chExt cx="2714849" cy="84422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564772" y="5249074"/>
              <a:ext cx="2714849" cy="844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4772" y="5325275"/>
              <a:ext cx="27148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en-GB" altLang="en-US" sz="1800" i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Website: Nuclear Physics for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79156" y="4841875"/>
            <a:ext cx="8064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Nuclear Physics Small Awards 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990599"/>
            <a:ext cx="8229600" cy="8542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handle a radioactive nucleus: </a:t>
            </a:r>
            <a:endParaRPr lang="en-GB" altLang="en-US" sz="1800" i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GB" altLang="en-US" sz="18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ISOLDE </a:t>
            </a: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50th anniversary robot competition.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95536" y="1957747"/>
            <a:ext cx="8215065" cy="4423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	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Workshops for Year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10/11 pupils – 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introduce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how robots are used to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handle 				    nuclear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material at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ISOLDE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- teach how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to program the robots to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    locate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and move a “radioactive”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</a:p>
          <a:p>
            <a:endParaRPr lang="en-US" sz="1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	Goals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- address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misconceptions about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nuclear physics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-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teach some basic programming skills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  - promote the work of ISOLDE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81001" y="1960772"/>
            <a:ext cx="8229600" cy="4420555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pic>
        <p:nvPicPr>
          <p:cNvPr id="2054" name="Picture 6" descr="C:\Users\hup80848\Documents\Elizabeth\Talks\Warwick\Small Awards\Mindstorms\ScienceX16-3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6343"/>
            <a:ext cx="3619016" cy="2412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up80848\Documents\Elizabeth\Talks\Warwick\Small Awards\Mindstorms\IMG_0003s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9" b="9108"/>
          <a:stretch/>
        </p:blipFill>
        <p:spPr bwMode="auto">
          <a:xfrm>
            <a:off x="381001" y="1960772"/>
            <a:ext cx="3326904" cy="2015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79156" y="4841875"/>
            <a:ext cx="8064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Nuclear Physics Small Awards 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990599"/>
            <a:ext cx="8229600" cy="8542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 Chart of Nuclides: </a:t>
            </a:r>
            <a:endParaRPr lang="en-GB" altLang="en-US" sz="1800" i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GB" altLang="en-US" sz="18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Inspiring </a:t>
            </a: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Physicists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95536" y="1957747"/>
            <a:ext cx="8215065" cy="4423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	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                 Hands on Lego activity for teachers &amp; students: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introduce the </a:t>
            </a:r>
            <a:r>
              <a:rPr lang="en-GB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underlying 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principles of nuclear </a:t>
            </a:r>
            <a:r>
              <a:rPr lang="en-GB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    physics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- discuss development of nuclear applications</a:t>
            </a:r>
          </a:p>
          <a:p>
            <a:endParaRPr lang="en-US" sz="1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       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Goals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</a:p>
          <a:p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demonstrate the links between nuclear physics </a:t>
            </a:r>
          </a:p>
          <a:p>
            <a:r>
              <a:rPr lang="en-GB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and astrophysics, fusion &amp; fission, medicine…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to inspire the next generation of nuclear </a:t>
            </a:r>
          </a:p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 physicists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81001" y="1960772"/>
            <a:ext cx="8229600" cy="4420555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8757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942927"/>
            <a:ext cx="3657601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7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-1"/>
          <a:stretch/>
        </p:blipFill>
        <p:spPr>
          <a:xfrm rot="772669">
            <a:off x="1086279" y="-420488"/>
            <a:ext cx="6971443" cy="714496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Rectangle 6"/>
          <p:cNvSpPr/>
          <p:nvPr/>
        </p:nvSpPr>
        <p:spPr bwMode="auto">
          <a:xfrm rot="779699">
            <a:off x="995098" y="-466191"/>
            <a:ext cx="7089478" cy="721609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63573" y="1124744"/>
            <a:ext cx="4680520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6207" r="8714" b="83678"/>
          <a:stretch/>
        </p:blipFill>
        <p:spPr>
          <a:xfrm>
            <a:off x="2309495" y="1317963"/>
            <a:ext cx="3988676" cy="693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Monthly Newsletter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17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669">
            <a:off x="2130321" y="1087696"/>
            <a:ext cx="4883359" cy="575113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IOP Physics Education Journal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 rot="20376982">
            <a:off x="2350247" y="3329200"/>
            <a:ext cx="4443507" cy="583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numCol="1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marL="0" indent="0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en-GB" altLang="en-US" sz="2800" b="1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Deadline 31</a:t>
            </a:r>
            <a:r>
              <a:rPr lang="en-GB" altLang="en-US" sz="2800" b="1" baseline="300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st</a:t>
            </a:r>
            <a:r>
              <a:rPr lang="en-GB" altLang="en-US" sz="2800" b="1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 April 2017!</a:t>
            </a:r>
            <a:endParaRPr lang="en-GB" altLang="en-US" sz="2800" b="1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80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21165" r="23621" b="8750"/>
          <a:stretch/>
        </p:blipFill>
        <p:spPr>
          <a:xfrm>
            <a:off x="3093184" y="2060848"/>
            <a:ext cx="2841664" cy="208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277299" y="4120970"/>
            <a:ext cx="3169047" cy="25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en-GB" altLang="en-US" sz="2000" dirty="0" smtClean="0">
                <a:latin typeface="Calibri" pitchFamily="34" charset="0"/>
                <a:cs typeface="ヒラギノ角ゴ Pro W3"/>
              </a:rPr>
              <a:t>Lectures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en-GB" altLang="en-US" sz="2000" dirty="0" smtClean="0">
                <a:latin typeface="Calibri" pitchFamily="34" charset="0"/>
                <a:cs typeface="ヒラギノ角ゴ Pro W3"/>
              </a:rPr>
              <a:t>Laboratory experiments</a:t>
            </a:r>
            <a:endParaRPr lang="en-GB" altLang="en-US" sz="2000" dirty="0">
              <a:latin typeface="Calibri" pitchFamily="34" charset="0"/>
              <a:cs typeface="ヒラギノ角ゴ Pro W3"/>
            </a:endParaRP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en-GB" altLang="en-US" sz="2000" dirty="0">
                <a:latin typeface="Calibri" pitchFamily="34" charset="0"/>
                <a:cs typeface="ヒラギノ角ゴ Pro W3"/>
              </a:rPr>
              <a:t>Hands on workshops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en-GB" altLang="en-US" sz="2000" dirty="0">
                <a:latin typeface="Calibri" pitchFamily="34" charset="0"/>
                <a:cs typeface="ヒラギノ角ゴ Pro W3"/>
              </a:rPr>
              <a:t>Careers activities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en-GB" altLang="en-US" sz="2000" dirty="0">
                <a:latin typeface="Calibri" pitchFamily="34" charset="0"/>
                <a:cs typeface="ヒラギノ角ゴ Pro W3"/>
              </a:rPr>
              <a:t>Computer sessions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en-GB" altLang="en-US" sz="2000" dirty="0">
                <a:latin typeface="Calibri" pitchFamily="34" charset="0"/>
                <a:cs typeface="ヒラギノ角ゴ Pro W3"/>
              </a:rPr>
              <a:t>Skype </a:t>
            </a:r>
            <a:r>
              <a:rPr lang="en-GB" altLang="en-US" sz="2000" dirty="0" smtClean="0">
                <a:latin typeface="Calibri" pitchFamily="34" charset="0"/>
                <a:cs typeface="ヒラギノ角ゴ Pro W3"/>
              </a:rPr>
              <a:t>chats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en-GB" altLang="en-US" sz="2000" dirty="0" smtClean="0">
                <a:latin typeface="Calibri" pitchFamily="34" charset="0"/>
                <a:cs typeface="ヒラギノ角ゴ Pro W3"/>
              </a:rPr>
              <a:t>Tours of facilities</a:t>
            </a:r>
            <a:endParaRPr lang="en-GB" altLang="en-US" sz="2000" dirty="0">
              <a:latin typeface="Calibri" pitchFamily="34" charset="0"/>
              <a:cs typeface="ヒラギノ角ゴ Pro W3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30732" r="20757" b="-745"/>
          <a:stretch/>
        </p:blipFill>
        <p:spPr>
          <a:xfrm>
            <a:off x="251520" y="2060849"/>
            <a:ext cx="2841664" cy="208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31406" r="29840"/>
          <a:stretch/>
        </p:blipFill>
        <p:spPr bwMode="auto">
          <a:xfrm>
            <a:off x="5934848" y="2060848"/>
            <a:ext cx="2841664" cy="2086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" r="-1"/>
          <a:stretch/>
        </p:blipFill>
        <p:spPr bwMode="auto">
          <a:xfrm>
            <a:off x="6238130" y="3771472"/>
            <a:ext cx="2798366" cy="210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747" r="13664" b="19871"/>
          <a:stretch/>
        </p:blipFill>
        <p:spPr>
          <a:xfrm>
            <a:off x="3439323" y="3771471"/>
            <a:ext cx="2803500" cy="2088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 rot="20376982">
            <a:off x="1893012" y="3192225"/>
            <a:ext cx="5357976" cy="538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numCol="1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marL="0" indent="0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‘</a:t>
            </a:r>
            <a:r>
              <a:rPr lang="en-GB" altLang="en-US" sz="2800" b="1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10/10 would </a:t>
            </a:r>
            <a:r>
              <a:rPr lang="en-GB" altLang="en-US" sz="2800" b="1" dirty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science again’!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Nuclear Physics Masterclasses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81000" y="990599"/>
            <a:ext cx="8229600" cy="8542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10668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day events for GCSE or A Level students focussing on the delights of nuclear physics!</a:t>
            </a:r>
          </a:p>
        </p:txBody>
      </p:sp>
    </p:spTree>
    <p:extLst>
      <p:ext uri="{BB962C8B-B14F-4D97-AF65-F5344CB8AC3E}">
        <p14:creationId xmlns:p14="http://schemas.microsoft.com/office/powerpoint/2010/main" val="3748012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88840"/>
            <a:ext cx="2629602" cy="371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Nuclear Physics </a:t>
            </a: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Curriculum links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81000" y="990599"/>
            <a:ext cx="8229600" cy="8542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10668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 that highlight the particle and nuclear physics curriculum links for primary, lower secondary, GCSE and A level.</a:t>
            </a:r>
            <a:endParaRPr lang="en-GB" altLang="en-US" sz="1800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66" y="2141240"/>
            <a:ext cx="2629602" cy="371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32" y="2293640"/>
            <a:ext cx="2629602" cy="371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98" y="2450881"/>
            <a:ext cx="2629602" cy="371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084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7"/>
          <a:stretch/>
        </p:blipFill>
        <p:spPr bwMode="auto">
          <a:xfrm>
            <a:off x="2435776" y="4544311"/>
            <a:ext cx="4127519" cy="231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/>
          <a:stretch/>
        </p:blipFill>
        <p:spPr>
          <a:xfrm>
            <a:off x="-57151" y="3228050"/>
            <a:ext cx="2807861" cy="207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53" b="15853"/>
          <a:stretch/>
        </p:blipFill>
        <p:spPr>
          <a:xfrm>
            <a:off x="3851920" y="2913120"/>
            <a:ext cx="2957558" cy="20883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7" y="2021346"/>
            <a:ext cx="2237564" cy="159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30733" r="30346"/>
          <a:stretch/>
        </p:blipFill>
        <p:spPr>
          <a:xfrm>
            <a:off x="4241948" y="-142654"/>
            <a:ext cx="2528933" cy="216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747" r="13664" b="19871"/>
          <a:stretch/>
        </p:blipFill>
        <p:spPr>
          <a:xfrm>
            <a:off x="-57150" y="1458"/>
            <a:ext cx="2565945" cy="1911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69" y="-2097"/>
            <a:ext cx="2193281" cy="15681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26868" b="17126"/>
          <a:stretch/>
        </p:blipFill>
        <p:spPr>
          <a:xfrm rot="5400000">
            <a:off x="7785282" y="-103004"/>
            <a:ext cx="1291917" cy="14255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18982" r="26441"/>
          <a:stretch/>
        </p:blipFill>
        <p:spPr>
          <a:xfrm rot="5400000">
            <a:off x="6408019" y="-44442"/>
            <a:ext cx="1267300" cy="1359103"/>
          </a:xfrm>
          <a:prstGeom prst="rect">
            <a:avLst/>
          </a:prstGeom>
        </p:spPr>
      </p:pic>
      <p:pic>
        <p:nvPicPr>
          <p:cNvPr id="13330" name="Picture 11" descr="C:\Users\hup80848\Documents\Elizabeth\Talks\IOP\Pictures\image00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03" y="1179178"/>
            <a:ext cx="24987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31406" r="32239"/>
          <a:stretch/>
        </p:blipFill>
        <p:spPr bwMode="auto">
          <a:xfrm>
            <a:off x="6434887" y="4741886"/>
            <a:ext cx="2782670" cy="211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2" y="4982303"/>
            <a:ext cx="2500930" cy="1875697"/>
          </a:xfrm>
          <a:prstGeom prst="rect">
            <a:avLst/>
          </a:prstGeom>
        </p:spPr>
      </p:pic>
      <p:pic>
        <p:nvPicPr>
          <p:cNvPr id="13327" name="Picture 29" descr="C:\Users\hup80848\Desktop\2014_07_03\IMG_477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32" y="3214538"/>
            <a:ext cx="25273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27910" r="4374" b="19033"/>
          <a:stretch/>
        </p:blipFill>
        <p:spPr>
          <a:xfrm>
            <a:off x="6636314" y="2850507"/>
            <a:ext cx="2548230" cy="18913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90" y="1564362"/>
            <a:ext cx="2580933" cy="172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/>
          <a:stretch/>
        </p:blipFill>
        <p:spPr bwMode="auto">
          <a:xfrm>
            <a:off x="-57151" y="1545724"/>
            <a:ext cx="2498041" cy="22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277019" y="-208728"/>
            <a:ext cx="9602788" cy="726916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22" name="Content Placeholder 3"/>
          <p:cNvSpPr txBox="1">
            <a:spLocks/>
          </p:cNvSpPr>
          <p:nvPr/>
        </p:nvSpPr>
        <p:spPr bwMode="auto">
          <a:xfrm>
            <a:off x="1187624" y="653803"/>
            <a:ext cx="6768752" cy="5550395"/>
          </a:xfrm>
          <a:prstGeom prst="rect">
            <a:avLst/>
          </a:prstGeom>
          <a:solidFill>
            <a:schemeClr val="accent4">
              <a:lumMod val="75000"/>
              <a:lumOff val="25000"/>
              <a:alpha val="85000"/>
            </a:schemeClr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 marL="0" indent="0">
              <a:spcBef>
                <a:spcPct val="20000"/>
              </a:spcBef>
            </a:pPr>
            <a:endParaRPr lang="en-US" sz="800" dirty="0" smtClean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New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STFC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Public Engagement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Strategy 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opies available upon request!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Enabling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you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STFC funding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support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Successful nuclear physics outreach awards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Examples of excellence!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STFC nuclear physics public engagement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What have I been doing?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Impact</a:t>
            </a:r>
          </a:p>
          <a:p>
            <a:pPr marL="0" indent="0">
              <a:spcBef>
                <a:spcPct val="20000"/>
              </a:spcBef>
            </a:pPr>
            <a:endParaRPr lang="en-US" sz="8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381000" y="990599"/>
            <a:ext cx="8229600" cy="8542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8" y="2083171"/>
            <a:ext cx="3199686" cy="21331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6332" r="4449" b="11569"/>
          <a:stretch/>
        </p:blipFill>
        <p:spPr>
          <a:xfrm>
            <a:off x="3590454" y="2083171"/>
            <a:ext cx="4029386" cy="214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26868" b="17126"/>
          <a:stretch/>
        </p:blipFill>
        <p:spPr>
          <a:xfrm rot="5400000">
            <a:off x="7686641" y="3283672"/>
            <a:ext cx="1291917" cy="1425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18982" r="26441"/>
          <a:stretch/>
        </p:blipFill>
        <p:spPr>
          <a:xfrm rot="5400000">
            <a:off x="7656721" y="2037270"/>
            <a:ext cx="1267300" cy="135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90" y="3810012"/>
            <a:ext cx="3316914" cy="2211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390768" y="4365104"/>
            <a:ext cx="3313155" cy="7940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marL="0" indent="0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en-GB" altLang="en-US" sz="2000" dirty="0" smtClean="0">
                <a:latin typeface="Calibri" pitchFamily="34" charset="0"/>
                <a:cs typeface="ヒラギノ角ゴ Pro W3"/>
              </a:rPr>
              <a:t>Using ‘Inside the Atom’ </a:t>
            </a:r>
            <a:r>
              <a:rPr lang="en-GB" altLang="en-US" sz="2000" dirty="0">
                <a:latin typeface="Calibri" pitchFamily="34" charset="0"/>
                <a:cs typeface="ヒラギノ角ゴ Pro W3"/>
              </a:rPr>
              <a:t>as an exciting context for teaching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0118"/>
          <a:stretch/>
        </p:blipFill>
        <p:spPr>
          <a:xfrm>
            <a:off x="596684" y="5229200"/>
            <a:ext cx="2901322" cy="163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 rot="20376982">
            <a:off x="354072" y="2913891"/>
            <a:ext cx="8435857" cy="1030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numCol="1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marL="0" indent="0" algn="ctr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‘It’s good to see real science going on in the real world and to take it back for students.’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Working with teachers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" y="10668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day teacher training events including lectures, curriculum </a:t>
            </a: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linked nuclear physics classroom activities and teacher notes</a:t>
            </a:r>
          </a:p>
        </p:txBody>
      </p:sp>
    </p:spTree>
    <p:extLst>
      <p:ext uri="{BB962C8B-B14F-4D97-AF65-F5344CB8AC3E}">
        <p14:creationId xmlns:p14="http://schemas.microsoft.com/office/powerpoint/2010/main" val="1320884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1922462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53" y="4797152"/>
            <a:ext cx="3017788" cy="201343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487" y="2855730"/>
            <a:ext cx="3017788" cy="201343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09" y="2855730"/>
            <a:ext cx="3017787" cy="201343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09" y="4797154"/>
            <a:ext cx="3017787" cy="201342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5730"/>
            <a:ext cx="3017785" cy="2013429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8" name="TextBox 17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Daresbury Open Week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81000" y="990599"/>
            <a:ext cx="8229600" cy="164631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1066800"/>
            <a:ext cx="8229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20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5th – 9th July 2016, 7,500 visitors on the public day </a:t>
            </a:r>
          </a:p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“Fabulous day enjoying every minute BEST DAY EVER!”</a:t>
            </a:r>
          </a:p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loved Daresbury Labs </a:t>
            </a:r>
            <a:r>
              <a:rPr lang="en-GB" altLang="en-US" sz="18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r>
              <a:rPr lang="en-GB" altLang="en-US" sz="18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 want to be a scientist”</a:t>
            </a:r>
          </a:p>
          <a:p>
            <a:pPr fontAlgn="auto">
              <a:spcAft>
                <a:spcPts val="0"/>
              </a:spcAft>
            </a:pPr>
            <a:r>
              <a:rPr lang="en-GB" alt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“Fabulous event – thanks to all the volunteers. Can’t wait for the next one”</a:t>
            </a:r>
          </a:p>
        </p:txBody>
      </p:sp>
    </p:spTree>
    <p:extLst>
      <p:ext uri="{BB962C8B-B14F-4D97-AF65-F5344CB8AC3E}">
        <p14:creationId xmlns:p14="http://schemas.microsoft.com/office/powerpoint/2010/main" val="2585333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r="5786"/>
          <a:stretch/>
        </p:blipFill>
        <p:spPr>
          <a:xfrm>
            <a:off x="-1" y="-9476"/>
            <a:ext cx="9144001" cy="687695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156176" y="4702572"/>
            <a:ext cx="2836132" cy="1894780"/>
            <a:chOff x="6708489" y="4149080"/>
            <a:chExt cx="2836132" cy="189478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708489" y="4236938"/>
              <a:ext cx="2736975" cy="1806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917308" y="4149080"/>
              <a:ext cx="2627313" cy="1727200"/>
              <a:chOff x="323850" y="981075"/>
              <a:chExt cx="2627313" cy="1727200"/>
            </a:xfrm>
          </p:grpSpPr>
          <p:sp>
            <p:nvSpPr>
              <p:cNvPr id="13315" name="TextBox 27"/>
              <p:cNvSpPr txBox="1">
                <a:spLocks noChangeArrowheads="1"/>
              </p:cNvSpPr>
              <p:nvPr/>
            </p:nvSpPr>
            <p:spPr bwMode="auto">
              <a:xfrm>
                <a:off x="393700" y="981075"/>
                <a:ext cx="2557463" cy="128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just" eaLnBrk="1" hangingPunct="1">
                  <a:lnSpc>
                    <a:spcPct val="114000"/>
                  </a:lnSpc>
                </a:pPr>
                <a:r>
                  <a:rPr lang="en-GB" altLang="en-US" sz="7200" dirty="0">
                    <a:solidFill>
                      <a:srgbClr val="3C848C"/>
                    </a:solidFill>
                    <a:latin typeface="Calibri" pitchFamily="34" charset="0"/>
                  </a:rPr>
                  <a:t>2.0M</a:t>
                </a:r>
                <a:endParaRPr lang="en-GB" altLang="en-US" sz="2000" dirty="0">
                  <a:latin typeface="Calibri" pitchFamily="34" charset="0"/>
                </a:endParaRPr>
              </a:p>
            </p:txBody>
          </p:sp>
          <p:cxnSp>
            <p:nvCxnSpPr>
              <p:cNvPr id="13317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403225" y="2205038"/>
                <a:ext cx="2160588" cy="0"/>
              </a:xfrm>
              <a:prstGeom prst="line">
                <a:avLst/>
              </a:prstGeom>
              <a:noFill/>
              <a:ln w="76200" algn="ctr">
                <a:solidFill>
                  <a:srgbClr val="3C848C"/>
                </a:solidFill>
                <a:round/>
                <a:headEnd/>
                <a:tailEnd/>
              </a:ln>
            </p:spPr>
          </p:cxnSp>
          <p:sp>
            <p:nvSpPr>
              <p:cNvPr id="13318" name="TextBox 5"/>
              <p:cNvSpPr txBox="1">
                <a:spLocks noChangeArrowheads="1"/>
              </p:cNvSpPr>
              <p:nvPr/>
            </p:nvSpPr>
            <p:spPr bwMode="auto">
              <a:xfrm>
                <a:off x="323850" y="2339975"/>
                <a:ext cx="23193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GB" altLang="en-US" sz="1800" dirty="0">
                    <a:solidFill>
                      <a:srgbClr val="3C848C"/>
                    </a:solidFill>
                    <a:latin typeface="Calibri" pitchFamily="34" charset="0"/>
                  </a:rPr>
                  <a:t>Members of the public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156176" y="116632"/>
            <a:ext cx="2868676" cy="1914282"/>
            <a:chOff x="6383844" y="255369"/>
            <a:chExt cx="2868676" cy="1914282"/>
          </a:xfrm>
        </p:grpSpPr>
        <p:sp>
          <p:nvSpPr>
            <p:cNvPr id="23" name="Rectangle 22"/>
            <p:cNvSpPr/>
            <p:nvPr/>
          </p:nvSpPr>
          <p:spPr bwMode="auto">
            <a:xfrm>
              <a:off x="6383844" y="362729"/>
              <a:ext cx="2736975" cy="1806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671245" y="255369"/>
              <a:ext cx="2581275" cy="1728788"/>
              <a:chOff x="6274792" y="255369"/>
              <a:chExt cx="2581275" cy="1728788"/>
            </a:xfrm>
          </p:grpSpPr>
          <p:sp>
            <p:nvSpPr>
              <p:cNvPr id="13319" name="TextBox 8"/>
              <p:cNvSpPr txBox="1">
                <a:spLocks noChangeArrowheads="1"/>
              </p:cNvSpPr>
              <p:nvPr/>
            </p:nvSpPr>
            <p:spPr bwMode="auto">
              <a:xfrm>
                <a:off x="6300192" y="255369"/>
                <a:ext cx="2555875" cy="128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just" eaLnBrk="1" hangingPunct="1">
                  <a:lnSpc>
                    <a:spcPct val="114000"/>
                  </a:lnSpc>
                </a:pPr>
                <a:r>
                  <a:rPr lang="en-GB" altLang="en-US" sz="7200" dirty="0">
                    <a:solidFill>
                      <a:srgbClr val="3C848C"/>
                    </a:solidFill>
                    <a:latin typeface="Calibri" pitchFamily="34" charset="0"/>
                  </a:rPr>
                  <a:t>300K</a:t>
                </a:r>
                <a:endParaRPr lang="en-GB" altLang="en-US" sz="2000" dirty="0">
                  <a:latin typeface="Calibri" pitchFamily="34" charset="0"/>
                </a:endParaRPr>
              </a:p>
            </p:txBody>
          </p:sp>
          <p:cxnSp>
            <p:nvCxnSpPr>
              <p:cNvPr id="1332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6274792" y="1479332"/>
                <a:ext cx="2162175" cy="0"/>
              </a:xfrm>
              <a:prstGeom prst="line">
                <a:avLst/>
              </a:prstGeom>
              <a:noFill/>
              <a:ln w="76200" algn="ctr">
                <a:solidFill>
                  <a:srgbClr val="3C848C"/>
                </a:solidFill>
                <a:round/>
                <a:headEnd/>
                <a:tailEnd/>
              </a:ln>
            </p:spPr>
          </p:cxnSp>
          <p:sp>
            <p:nvSpPr>
              <p:cNvPr id="13321" name="TextBox 10"/>
              <p:cNvSpPr txBox="1">
                <a:spLocks noChangeArrowheads="1"/>
              </p:cNvSpPr>
              <p:nvPr/>
            </p:nvSpPr>
            <p:spPr bwMode="auto">
              <a:xfrm>
                <a:off x="6520855" y="1614269"/>
                <a:ext cx="16700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GB" altLang="en-US" sz="1800" dirty="0">
                    <a:solidFill>
                      <a:srgbClr val="3C848C"/>
                    </a:solidFill>
                    <a:latin typeface="Calibri" pitchFamily="34" charset="0"/>
                  </a:rPr>
                  <a:t>School students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50849" y="4759572"/>
            <a:ext cx="2736975" cy="1837780"/>
            <a:chOff x="-324544" y="4759572"/>
            <a:chExt cx="2736975" cy="1837780"/>
          </a:xfrm>
        </p:grpSpPr>
        <p:sp>
          <p:nvSpPr>
            <p:cNvPr id="9" name="Rectangle 8"/>
            <p:cNvSpPr/>
            <p:nvPr/>
          </p:nvSpPr>
          <p:spPr bwMode="auto">
            <a:xfrm>
              <a:off x="-324544" y="4790430"/>
              <a:ext cx="2736975" cy="1806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-145032" y="4759572"/>
              <a:ext cx="2557463" cy="1728788"/>
              <a:chOff x="574675" y="4076700"/>
              <a:chExt cx="2557463" cy="1728788"/>
            </a:xfrm>
          </p:grpSpPr>
          <p:sp>
            <p:nvSpPr>
              <p:cNvPr id="13322" name="TextBox 11"/>
              <p:cNvSpPr txBox="1">
                <a:spLocks noChangeArrowheads="1"/>
              </p:cNvSpPr>
              <p:nvPr/>
            </p:nvSpPr>
            <p:spPr bwMode="auto">
              <a:xfrm>
                <a:off x="574675" y="4076700"/>
                <a:ext cx="2557463" cy="128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just" eaLnBrk="1" hangingPunct="1">
                  <a:lnSpc>
                    <a:spcPct val="114000"/>
                  </a:lnSpc>
                </a:pPr>
                <a:r>
                  <a:rPr lang="en-GB" altLang="en-US" sz="7200" dirty="0">
                    <a:solidFill>
                      <a:srgbClr val="3C848C"/>
                    </a:solidFill>
                    <a:latin typeface="Calibri" pitchFamily="34" charset="0"/>
                  </a:rPr>
                  <a:t>19.5K</a:t>
                </a:r>
                <a:endParaRPr lang="en-GB" altLang="en-US" sz="2000" dirty="0">
                  <a:latin typeface="Calibri" pitchFamily="34" charset="0"/>
                </a:endParaRPr>
              </a:p>
            </p:txBody>
          </p:sp>
          <p:cxnSp>
            <p:nvCxnSpPr>
              <p:cNvPr id="13323" name="Straight Connector 12"/>
              <p:cNvCxnSpPr>
                <a:cxnSpLocks noChangeShapeType="1"/>
              </p:cNvCxnSpPr>
              <p:nvPr/>
            </p:nvCxnSpPr>
            <p:spPr bwMode="auto">
              <a:xfrm>
                <a:off x="639763" y="5300663"/>
                <a:ext cx="2162175" cy="0"/>
              </a:xfrm>
              <a:prstGeom prst="line">
                <a:avLst/>
              </a:prstGeom>
              <a:noFill/>
              <a:ln w="76200" algn="ctr">
                <a:solidFill>
                  <a:srgbClr val="3C848C"/>
                </a:solidFill>
                <a:round/>
                <a:headEnd/>
                <a:tailEnd/>
              </a:ln>
            </p:spPr>
          </p:cxnSp>
          <p:sp>
            <p:nvSpPr>
              <p:cNvPr id="13324" name="TextBox 13"/>
              <p:cNvSpPr txBox="1">
                <a:spLocks noChangeArrowheads="1"/>
              </p:cNvSpPr>
              <p:nvPr/>
            </p:nvSpPr>
            <p:spPr bwMode="auto">
              <a:xfrm>
                <a:off x="623888" y="5435600"/>
                <a:ext cx="219233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pitchFamily="8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GB" altLang="en-US" sz="1800" dirty="0">
                    <a:solidFill>
                      <a:srgbClr val="3C848C"/>
                    </a:solidFill>
                    <a:latin typeface="Calibri" pitchFamily="34" charset="0"/>
                  </a:rPr>
                  <a:t>Teachers &amp; educators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250825" y="312738"/>
            <a:ext cx="172888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Impact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90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7"/>
          <a:stretch/>
        </p:blipFill>
        <p:spPr bwMode="auto">
          <a:xfrm>
            <a:off x="2435776" y="4544311"/>
            <a:ext cx="4127519" cy="231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/>
          <a:stretch/>
        </p:blipFill>
        <p:spPr>
          <a:xfrm>
            <a:off x="-57151" y="3228050"/>
            <a:ext cx="2807861" cy="207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53" b="15853"/>
          <a:stretch/>
        </p:blipFill>
        <p:spPr>
          <a:xfrm>
            <a:off x="3851920" y="2913120"/>
            <a:ext cx="2957558" cy="20883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17" y="2021346"/>
            <a:ext cx="2237564" cy="159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30733" r="30346"/>
          <a:stretch/>
        </p:blipFill>
        <p:spPr>
          <a:xfrm>
            <a:off x="4241948" y="-142654"/>
            <a:ext cx="2528933" cy="216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747" r="13664" b="19871"/>
          <a:stretch/>
        </p:blipFill>
        <p:spPr>
          <a:xfrm>
            <a:off x="-57150" y="1458"/>
            <a:ext cx="2565945" cy="1911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69" y="-2097"/>
            <a:ext cx="2193281" cy="15681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26868" b="17126"/>
          <a:stretch/>
        </p:blipFill>
        <p:spPr>
          <a:xfrm rot="5400000">
            <a:off x="7785282" y="-103004"/>
            <a:ext cx="1291917" cy="14255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18982" r="26441"/>
          <a:stretch/>
        </p:blipFill>
        <p:spPr>
          <a:xfrm rot="5400000">
            <a:off x="6408019" y="-44442"/>
            <a:ext cx="1267300" cy="1359103"/>
          </a:xfrm>
          <a:prstGeom prst="rect">
            <a:avLst/>
          </a:prstGeom>
        </p:spPr>
      </p:pic>
      <p:pic>
        <p:nvPicPr>
          <p:cNvPr id="13330" name="Picture 11" descr="C:\Users\hup80848\Documents\Elizabeth\Talks\IOP\Pictures\image00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03" y="1179178"/>
            <a:ext cx="24987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31406" r="32239"/>
          <a:stretch/>
        </p:blipFill>
        <p:spPr bwMode="auto">
          <a:xfrm>
            <a:off x="6434887" y="4741886"/>
            <a:ext cx="2782670" cy="211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2" y="4982303"/>
            <a:ext cx="2500930" cy="1875697"/>
          </a:xfrm>
          <a:prstGeom prst="rect">
            <a:avLst/>
          </a:prstGeom>
        </p:spPr>
      </p:pic>
      <p:pic>
        <p:nvPicPr>
          <p:cNvPr id="13327" name="Picture 29" descr="C:\Users\hup80848\Desktop\2014_07_03\IMG_477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32" y="3214538"/>
            <a:ext cx="25273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27910" r="4374" b="19033"/>
          <a:stretch/>
        </p:blipFill>
        <p:spPr>
          <a:xfrm>
            <a:off x="6636314" y="2850507"/>
            <a:ext cx="2548230" cy="18913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90" y="1564362"/>
            <a:ext cx="2580933" cy="172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/>
          <a:stretch/>
        </p:blipFill>
        <p:spPr bwMode="auto">
          <a:xfrm>
            <a:off x="-57151" y="1545724"/>
            <a:ext cx="2498041" cy="22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7400" y="3105835"/>
            <a:ext cx="7669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Elizabeth.Cunningham@stfc.ac.uk</a:t>
            </a:r>
          </a:p>
        </p:txBody>
      </p:sp>
    </p:spTree>
    <p:extLst>
      <p:ext uri="{BB962C8B-B14F-4D97-AF65-F5344CB8AC3E}">
        <p14:creationId xmlns:p14="http://schemas.microsoft.com/office/powerpoint/2010/main" val="19360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Our Public Engagement Strategy, 2016-2021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990600"/>
            <a:ext cx="8229600" cy="533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0668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Incredible Science, Inspirational People, Astounding Places…</a:t>
            </a:r>
            <a:endParaRPr lang="en-GB" altLang="en-US" sz="1800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457200" y="2514600"/>
            <a:ext cx="609600" cy="609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0400" y="2514600"/>
            <a:ext cx="609600" cy="609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19800" y="2514600"/>
            <a:ext cx="609600" cy="609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648200" y="3352800"/>
            <a:ext cx="609600" cy="609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7200" y="3352800"/>
            <a:ext cx="609600" cy="609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0786" y="2921169"/>
            <a:ext cx="4177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2000" i="1" dirty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http://www.stfc.ac.uk/files/corporate-publications/stfc-public-engagement-strategy/</a:t>
            </a:r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89559">
            <a:off x="975030" y="1844527"/>
            <a:ext cx="3184999" cy="450406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139700" dir="72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62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 bwMode="auto">
          <a:xfrm>
            <a:off x="304800" y="304800"/>
            <a:ext cx="7773987" cy="1143000"/>
          </a:xfrm>
          <a:prstGeom prst="roundRect">
            <a:avLst/>
          </a:prstGeom>
          <a:solidFill>
            <a:schemeClr val="accent4">
              <a:lumMod val="75000"/>
              <a:lumOff val="25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a typeface="ヒラギノ角ゴ Pro W3" pitchFamily="84" charset="-128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34194" y="381000"/>
            <a:ext cx="7086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ヒラギノ角ゴ Pro W3"/>
              </a:rPr>
              <a:t>Our vision is of a society that values and participates in scientific endeavour.</a:t>
            </a:r>
            <a:endParaRPr lang="en-GB" altLang="en-US" sz="2800" dirty="0">
              <a:solidFill>
                <a:schemeClr val="bg1"/>
              </a:solidFill>
              <a:latin typeface="Century Gothic" panose="020B0502020202020204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52879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nd85587\AppData\Local\Microsoft\Windows\Temporary Internet Files\Content.IE5\7ZSCP62G\HOW - Laser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962" y="0"/>
            <a:ext cx="10275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 bwMode="auto">
          <a:xfrm>
            <a:off x="228600" y="4191000"/>
            <a:ext cx="8382000" cy="2209800"/>
          </a:xfrm>
          <a:prstGeom prst="roundRect">
            <a:avLst/>
          </a:prstGeom>
          <a:solidFill>
            <a:schemeClr val="accent4">
              <a:lumMod val="75000"/>
              <a:lumOff val="25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a typeface="ヒラギノ角ゴ Pro W3" pitchFamily="84" charset="-128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381000" y="4368225"/>
            <a:ext cx="8229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ヒラギノ角ゴ Pro W3"/>
              </a:rPr>
              <a:t>Our mission is to use our stories, communities, and facilities as the basis of world-class public engagement that inspires and involves people with our science and technology.</a:t>
            </a:r>
            <a:endParaRPr lang="en-GB" altLang="en-US" sz="2800" dirty="0">
              <a:solidFill>
                <a:schemeClr val="bg1"/>
              </a:solidFill>
              <a:latin typeface="Century Gothic" panose="020B0502020202020204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87279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Our Public Engagement Strategy, 2016-2021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990600"/>
            <a:ext cx="8229600" cy="533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0668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vision is of a society that values and participates in scientific endeavour.</a:t>
            </a:r>
            <a:endParaRPr lang="en-GB" altLang="en-US" sz="1800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" y="1600200"/>
            <a:ext cx="822960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mtClean="0">
              <a:solidFill>
                <a:srgbClr val="000000"/>
              </a:solidFill>
              <a:latin typeface="Lucida Grande" pitchFamily="8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658203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altLang="en-US" sz="1800" i="1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mission is to use our stories, communities, and facilities as the basis of world-class public engagement that inspires and involves people with our science and technology.</a:t>
            </a:r>
            <a:endParaRPr lang="en-GB" altLang="en-US" sz="1800" i="1" dirty="0">
              <a:solidFill>
                <a:srgbClr val="2D2D8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943600" y="2438400"/>
            <a:ext cx="2667001" cy="762000"/>
            <a:chOff x="5943600" y="2438400"/>
            <a:chExt cx="2667001" cy="7620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943600" y="2438400"/>
              <a:ext cx="2667000" cy="762000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7" name="TextBox 31"/>
            <p:cNvSpPr txBox="1">
              <a:spLocks noChangeArrowheads="1"/>
            </p:cNvSpPr>
            <p:nvPr/>
          </p:nvSpPr>
          <p:spPr bwMode="auto">
            <a:xfrm>
              <a:off x="6629401" y="2557734"/>
              <a:ext cx="1981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GB" altLang="en-US" sz="1400" i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Developing &amp; supporting STEM influencers</a:t>
              </a: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019800" y="2514600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pic>
          <p:nvPicPr>
            <p:cNvPr id="1026" name="Picture 2" descr="K:\Professional\Public Engagement\Graphics\Partners - Strateg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513" y="2634046"/>
              <a:ext cx="438173" cy="356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381000" y="3276600"/>
            <a:ext cx="4114800" cy="762000"/>
            <a:chOff x="381000" y="3276600"/>
            <a:chExt cx="4114800" cy="7620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81000" y="3276600"/>
              <a:ext cx="4114800" cy="762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8" name="TextBox 34"/>
            <p:cNvSpPr txBox="1">
              <a:spLocks noChangeArrowheads="1"/>
            </p:cNvSpPr>
            <p:nvPr/>
          </p:nvSpPr>
          <p:spPr bwMode="auto">
            <a:xfrm>
              <a:off x="1066800" y="3352800"/>
              <a:ext cx="25801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GB" altLang="en-US" sz="1600" i="1" dirty="0">
                  <a:solidFill>
                    <a:srgbClr val="66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Improving our reach with diverse audiences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57200" y="3352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pic>
          <p:nvPicPr>
            <p:cNvPr id="1027" name="Picture 3" descr="K:\Professional\Public Engagement\Graphics\Reach - Strategy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62" y="3447311"/>
              <a:ext cx="426476" cy="426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572000" y="3276600"/>
            <a:ext cx="4038600" cy="762000"/>
            <a:chOff x="4572000" y="3276600"/>
            <a:chExt cx="4038600" cy="7620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572000" y="3276600"/>
              <a:ext cx="4038600" cy="7620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9" name="TextBox 37"/>
            <p:cNvSpPr txBox="1">
              <a:spLocks noChangeArrowheads="1"/>
            </p:cNvSpPr>
            <p:nvPr/>
          </p:nvSpPr>
          <p:spPr bwMode="auto">
            <a:xfrm>
              <a:off x="5257801" y="3371334"/>
              <a:ext cx="3276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GB" altLang="en-US" sz="1600" i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Delivering high quality public engagement activities &amp; outcomes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4648200" y="3352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pic>
          <p:nvPicPr>
            <p:cNvPr id="1028" name="Picture 4" descr="K:\Professional\Public Engagement\Graphics\Rosette - Strategy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47311"/>
              <a:ext cx="297357" cy="438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3124200" y="2438400"/>
            <a:ext cx="2743200" cy="762000"/>
            <a:chOff x="3124200" y="2438400"/>
            <a:chExt cx="2743200" cy="7620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124200" y="2438400"/>
              <a:ext cx="2743200" cy="762000"/>
            </a:xfrm>
            <a:prstGeom prst="rect">
              <a:avLst/>
            </a:prstGeom>
            <a:solidFill>
              <a:srgbClr val="9900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990033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6" name="TextBox 29"/>
            <p:cNvSpPr txBox="1">
              <a:spLocks noChangeArrowheads="1"/>
            </p:cNvSpPr>
            <p:nvPr/>
          </p:nvSpPr>
          <p:spPr bwMode="auto">
            <a:xfrm>
              <a:off x="3846512" y="2539425"/>
              <a:ext cx="171608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GB" altLang="en-US" sz="1600" i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Building the right partnerships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200400" y="2514600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pic>
          <p:nvPicPr>
            <p:cNvPr id="1029" name="Picture 5" descr="K:\Professional\Public Engagement\Graphics\Handshake - Strategy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824" y="2655736"/>
              <a:ext cx="517591" cy="34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381000" y="2438400"/>
            <a:ext cx="2743200" cy="762000"/>
            <a:chOff x="381000" y="2438400"/>
            <a:chExt cx="2743200" cy="762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381000" y="2438400"/>
              <a:ext cx="2667000" cy="762000"/>
            </a:xfrm>
            <a:prstGeom prst="rect">
              <a:avLst/>
            </a:prstGeom>
            <a:solidFill>
              <a:srgbClr val="00CC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5" name="TextBox 26"/>
            <p:cNvSpPr txBox="1">
              <a:spLocks noChangeArrowheads="1"/>
            </p:cNvSpPr>
            <p:nvPr/>
          </p:nvSpPr>
          <p:spPr bwMode="auto">
            <a:xfrm>
              <a:off x="1066800" y="2539312"/>
              <a:ext cx="2057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GB" altLang="en-US" sz="1600" i="1" dirty="0">
                  <a:solidFill>
                    <a:srgbClr val="00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Showcasing STFC science &amp; technology</a:t>
              </a:r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457200" y="2514600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pic>
          <p:nvPicPr>
            <p:cNvPr id="1030" name="Picture 6" descr="K:\Professional\Public Engagement\Graphics\Nuclear - Strategy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90" y="2603156"/>
              <a:ext cx="381000" cy="42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079156" y="4841875"/>
            <a:ext cx="8064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0" y="4303019"/>
            <a:ext cx="8214400" cy="2250181"/>
            <a:chOff x="381000" y="4303019"/>
            <a:chExt cx="8214400" cy="2250181"/>
          </a:xfrm>
        </p:grpSpPr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381000" y="4303019"/>
              <a:ext cx="8214400" cy="225018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>
                <a:solidFill>
                  <a:srgbClr val="000000"/>
                </a:solidFill>
                <a:latin typeface="Lucida Grande" pitchFamily="84" charset="0"/>
                <a:cs typeface="ヒラギノ角ゴ Pro W3"/>
              </a:endParaRPr>
            </a:p>
          </p:txBody>
        </p:sp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386876" y="4366123"/>
              <a:ext cx="4608295" cy="400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GB" altLang="en-US" sz="2000" dirty="0">
                  <a:solidFill>
                    <a:srgbClr val="2D2D8A">
                      <a:lumMod val="75000"/>
                    </a:srgbClr>
                  </a:solidFill>
                  <a:latin typeface="Century Gothic" pitchFamily="34" charset="0"/>
                  <a:cs typeface="ヒラギノ角ゴ Pro W3"/>
                </a:rPr>
                <a:t>What’s the difference?</a:t>
              </a:r>
            </a:p>
          </p:txBody>
        </p:sp>
        <p:sp>
          <p:nvSpPr>
            <p:cNvPr id="33" name="TextBox 21"/>
            <p:cNvSpPr txBox="1">
              <a:spLocks noChangeArrowheads="1"/>
            </p:cNvSpPr>
            <p:nvPr/>
          </p:nvSpPr>
          <p:spPr bwMode="auto">
            <a:xfrm>
              <a:off x="386181" y="4681384"/>
              <a:ext cx="8065211" cy="184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Calibri" pitchFamily="34" charset="0"/>
                </a:defRPr>
              </a:lvl9pPr>
            </a:lstStyle>
            <a:p>
              <a:pPr algn="just" eaLnBrk="1" fontAlgn="auto" hangingPunct="1">
                <a:lnSpc>
                  <a:spcPct val="114000"/>
                </a:lnSpc>
                <a:spcBef>
                  <a:spcPct val="0"/>
                </a:spcBef>
                <a:spcAft>
                  <a:spcPts val="0"/>
                </a:spcAft>
                <a:buFont typeface="Courier New" pitchFamily="49" charset="0"/>
                <a:buChar char="o"/>
              </a:pPr>
              <a:r>
                <a:rPr lang="en-GB" altLang="en-US" sz="2000" dirty="0" smtClean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Increased focus </a:t>
              </a:r>
              <a:r>
                <a:rPr lang="en-GB" altLang="en-US" sz="20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on </a:t>
              </a:r>
              <a:r>
                <a:rPr lang="en-GB" altLang="en-US" sz="2000" dirty="0" smtClean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engaging </a:t>
              </a:r>
              <a:r>
                <a:rPr lang="en-GB" altLang="en-US" sz="20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audiences that are new to STEM, and/or in late primary &amp; early secondary school.</a:t>
              </a:r>
            </a:p>
            <a:p>
              <a:pPr algn="just" eaLnBrk="1" fontAlgn="auto" hangingPunct="1">
                <a:lnSpc>
                  <a:spcPct val="114000"/>
                </a:lnSpc>
                <a:spcBef>
                  <a:spcPct val="0"/>
                </a:spcBef>
                <a:spcAft>
                  <a:spcPts val="0"/>
                </a:spcAft>
                <a:buFont typeface="Courier New" pitchFamily="49" charset="0"/>
                <a:buChar char="o"/>
              </a:pPr>
              <a:r>
                <a:rPr lang="en-GB" altLang="en-US" sz="20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More partnership working to increase our reach and impact.</a:t>
              </a:r>
            </a:p>
            <a:p>
              <a:pPr algn="just" eaLnBrk="1" fontAlgn="auto" hangingPunct="1">
                <a:lnSpc>
                  <a:spcPct val="114000"/>
                </a:lnSpc>
                <a:spcBef>
                  <a:spcPct val="0"/>
                </a:spcBef>
                <a:spcAft>
                  <a:spcPts val="0"/>
                </a:spcAft>
                <a:buFont typeface="Courier New" pitchFamily="49" charset="0"/>
                <a:buChar char="o"/>
              </a:pPr>
              <a:r>
                <a:rPr lang="en-GB" altLang="en-US" sz="20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Much more prominent expectations on planning &amp; </a:t>
              </a:r>
              <a:r>
                <a:rPr lang="en-GB" altLang="en-US" sz="2000" dirty="0" smtClean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evaluation.</a:t>
              </a:r>
              <a:endParaRPr lang="en-GB" alt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just" eaLnBrk="1" fontAlgn="auto" hangingPunct="1">
                <a:lnSpc>
                  <a:spcPct val="114000"/>
                </a:lnSpc>
                <a:spcBef>
                  <a:spcPct val="0"/>
                </a:spcBef>
                <a:spcAft>
                  <a:spcPts val="0"/>
                </a:spcAft>
                <a:buFont typeface="Courier New" pitchFamily="49" charset="0"/>
                <a:buChar char="o"/>
              </a:pPr>
              <a:r>
                <a:rPr lang="en-GB" altLang="en-US" sz="2000" dirty="0" smtClean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Greater attention to a </a:t>
              </a:r>
              <a:r>
                <a:rPr lang="en-GB" altLang="en-US" sz="20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supportive </a:t>
              </a:r>
              <a:r>
                <a:rPr lang="en-GB" altLang="en-US" sz="2000" dirty="0" smtClean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culture of engagement </a:t>
              </a:r>
              <a:r>
                <a:rPr lang="en-GB" altLang="en-US" sz="20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academia.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89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5" y="312738"/>
            <a:ext cx="843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2D2D8A"/>
                </a:solidFill>
                <a:latin typeface="Century Gothic" panose="020B0502020202020204" pitchFamily="34" charset="0"/>
                <a:cs typeface="+mn-cs"/>
              </a:rPr>
              <a:t>Why bother with public engagement?</a:t>
            </a:r>
            <a:endParaRPr lang="en-GB" sz="2800" dirty="0">
              <a:solidFill>
                <a:srgbClr val="2D2D8A"/>
              </a:solidFill>
              <a:latin typeface="Century Gothic" panose="020B0502020202020204" pitchFamily="34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" y="1219200"/>
            <a:ext cx="1600200" cy="2286000"/>
            <a:chOff x="762000" y="1219200"/>
            <a:chExt cx="1600200" cy="2286000"/>
          </a:xfrm>
        </p:grpSpPr>
        <p:sp>
          <p:nvSpPr>
            <p:cNvPr id="3" name="Rectangle 2"/>
            <p:cNvSpPr/>
            <p:nvPr/>
          </p:nvSpPr>
          <p:spPr bwMode="auto">
            <a:xfrm>
              <a:off x="762000" y="1981200"/>
              <a:ext cx="1600200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762000" y="1219200"/>
              <a:ext cx="1600200" cy="1524000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2000" y="2819400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 share new research results? </a:t>
              </a:r>
              <a:endParaRPr lang="en-GB" sz="16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67000" y="1219200"/>
            <a:ext cx="1752600" cy="2286000"/>
            <a:chOff x="2667000" y="1219200"/>
            <a:chExt cx="1752600" cy="2286000"/>
          </a:xfrm>
        </p:grpSpPr>
        <p:sp>
          <p:nvSpPr>
            <p:cNvPr id="8" name="Rectangle 7"/>
            <p:cNvSpPr/>
            <p:nvPr/>
          </p:nvSpPr>
          <p:spPr bwMode="auto">
            <a:xfrm>
              <a:off x="2743200" y="1981200"/>
              <a:ext cx="1600200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743200" y="1219200"/>
              <a:ext cx="1600200" cy="1524000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-20000"/>
              </a:stretch>
            </a:blip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67000" y="2819400"/>
              <a:ext cx="1752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 discuss societal challenges? </a:t>
              </a:r>
              <a:endParaRPr lang="en-GB" sz="16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4000" y="1219200"/>
            <a:ext cx="1604400" cy="2286000"/>
            <a:chOff x="4644000" y="1219200"/>
            <a:chExt cx="1604400" cy="2286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4648200" y="1981200"/>
              <a:ext cx="1600200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644000" y="1219200"/>
              <a:ext cx="1600200" cy="1524000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5000"/>
              </a:stretch>
            </a:blip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48200" y="2819400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 create new researchers? </a:t>
              </a:r>
              <a:endParaRPr lang="en-GB" sz="16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53200" y="1219200"/>
            <a:ext cx="1600200" cy="2286000"/>
            <a:chOff x="6553200" y="1219200"/>
            <a:chExt cx="1600200" cy="22860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6553200" y="1981200"/>
              <a:ext cx="1600200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553200" y="1219200"/>
              <a:ext cx="1600200" cy="1524000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3200" y="2819400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 encourage participation? </a:t>
              </a:r>
              <a:endParaRPr lang="en-GB" sz="16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19200" y="3886200"/>
            <a:ext cx="3124200" cy="1524000"/>
            <a:chOff x="1219200" y="3886200"/>
            <a:chExt cx="3124200" cy="15240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219200" y="3886200"/>
              <a:ext cx="2324100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743200" y="3886200"/>
              <a:ext cx="1600200" cy="1524000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5400" y="4114800"/>
              <a:ext cx="1371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 build relationships or gain influence?</a:t>
              </a:r>
              <a:endParaRPr lang="en-GB" sz="16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48200" y="3886200"/>
            <a:ext cx="3124200" cy="1524000"/>
            <a:chOff x="4648200" y="3886200"/>
            <a:chExt cx="3124200" cy="15240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5448300" y="3886200"/>
              <a:ext cx="2324100" cy="152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72200" y="4203356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 improve trust and understanding?</a:t>
              </a:r>
              <a:endParaRPr lang="en-GB" sz="16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648200" y="3886200"/>
              <a:ext cx="1600200" cy="1524000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13000"/>
              </a:stretch>
            </a:blip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 smtClean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12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nd85587\Desktop\Eclipse View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0861"/>
            <a:ext cx="9220200" cy="701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684213" y="5181600"/>
            <a:ext cx="7011987" cy="1143000"/>
          </a:xfrm>
          <a:prstGeom prst="roundRect">
            <a:avLst/>
          </a:prstGeom>
          <a:solidFill>
            <a:schemeClr val="accent4">
              <a:lumMod val="75000"/>
              <a:lumOff val="25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a typeface="ヒラギノ角ゴ Pro W3" pitchFamily="84" charset="-128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13607" y="5257800"/>
            <a:ext cx="7086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ヒラギノ角ゴ Pro W3"/>
              </a:rPr>
              <a:t>Every year, we reach over 750,000 people with our public engagement...</a:t>
            </a:r>
            <a:endParaRPr lang="en-GB" altLang="en-US" sz="2800" dirty="0">
              <a:solidFill>
                <a:schemeClr val="bg1"/>
              </a:solidFill>
              <a:latin typeface="Century Gothic" panose="020B0502020202020204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76384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nd85587\Desktop\Eclipse View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0861"/>
            <a:ext cx="9220200" cy="701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684213" y="5181599"/>
            <a:ext cx="7011987" cy="1559769"/>
          </a:xfrm>
          <a:prstGeom prst="roundRect">
            <a:avLst/>
          </a:prstGeom>
          <a:solidFill>
            <a:schemeClr val="accent4">
              <a:lumMod val="75000"/>
              <a:lumOff val="25000"/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a typeface="ヒラギノ角ゴ Pro W3" pitchFamily="84" charset="-128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13607" y="5257800"/>
            <a:ext cx="7086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ヒラギノ角ゴ Pro W3"/>
              </a:rPr>
              <a:t>Every year, we reach over 750,000 people with our public engagement...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ヒラギノ角ゴ Pro W3"/>
              </a:rPr>
              <a:t>But we can’t do it without you!</a:t>
            </a:r>
            <a:endParaRPr lang="en-GB" altLang="en-US" sz="2800" dirty="0">
              <a:solidFill>
                <a:schemeClr val="bg1"/>
              </a:solidFill>
              <a:latin typeface="Century Gothic" panose="020B0502020202020204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94842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4" ma:contentTypeDescription="Create a new document." ma:contentTypeScope="" ma:versionID="f198c3dfa143f328b4bfb76fd905c4a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66758ad48435124b95dc0df0729e68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AEDD1CD-9190-4F8F-B585-354F10A56A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48F0D-BF64-462E-8350-40C896A295A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3DFA70B-2EBB-489B-8E34-F6A10FA685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9FAB3C8-491F-4DE8-9068-CE8600472094}">
  <ds:schemaRefs>
    <ds:schemaRef ds:uri="http://schemas.microsoft.com/office/2006/documentManagement/types"/>
    <ds:schemaRef ds:uri="http://purl.org/dc/dcmitype/"/>
    <ds:schemaRef ds:uri="http://schemas.microsoft.com/sharepoint/v3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STFC_PowerPoint_template</Template>
  <TotalTime>2545</TotalTime>
  <Words>860</Words>
  <Application>Microsoft Office PowerPoint</Application>
  <PresentationFormat>On-screen Show (4:3)</PresentationFormat>
  <Paragraphs>159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STFC_PowerPoint_template</vt:lpstr>
      <vt:lpstr>1_Blank Presentation</vt:lpstr>
      <vt:lpstr>2_Blank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Corporate PowerPoint Template</dc:title>
  <dc:creator>kw77</dc:creator>
  <cp:lastModifiedBy>Cunningham, Elizabeth (STFC,SO,PROG)</cp:lastModifiedBy>
  <cp:revision>242</cp:revision>
  <dcterms:created xsi:type="dcterms:W3CDTF">2012-07-12T11:46:55Z</dcterms:created>
  <dcterms:modified xsi:type="dcterms:W3CDTF">2017-01-04T18:08:40Z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isplay_urn:schemas-microsoft-com:office:office#Editor">
    <vt:lpwstr>Summers, Karen (STFC,RAL,OBR)</vt:lpwstr>
  </property>
  <property fmtid="{D5CDD505-2E9C-101B-9397-08002B2CF9AE}" pid="4" name="xd_Signature">
    <vt:lpwstr/>
  </property>
  <property fmtid="{D5CDD505-2E9C-101B-9397-08002B2CF9AE}" pid="5" name="display_urn:schemas-microsoft-com:office:office#Author">
    <vt:lpwstr>Summers, Karen (STFC,RAL,OBR)</vt:lpwstr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ContentTypeId">
    <vt:lpwstr>0x010100F731947B08D5984288BC8B16A979FF50</vt:lpwstr>
  </property>
  <property fmtid="{D5CDD505-2E9C-101B-9397-08002B2CF9AE}" pid="9" name="_SourceUrl">
    <vt:lpwstr/>
  </property>
</Properties>
</file>