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2" r:id="rId2"/>
    <p:sldMasterId id="2147483678" r:id="rId3"/>
  </p:sldMasterIdLst>
  <p:notesMasterIdLst>
    <p:notesMasterId r:id="rId17"/>
  </p:notesMasterIdLst>
  <p:sldIdLst>
    <p:sldId id="408" r:id="rId4"/>
    <p:sldId id="402" r:id="rId5"/>
    <p:sldId id="404" r:id="rId6"/>
    <p:sldId id="411" r:id="rId7"/>
    <p:sldId id="406" r:id="rId8"/>
    <p:sldId id="412" r:id="rId9"/>
    <p:sldId id="403" r:id="rId10"/>
    <p:sldId id="407" r:id="rId11"/>
    <p:sldId id="409" r:id="rId12"/>
    <p:sldId id="413" r:id="rId13"/>
    <p:sldId id="414" r:id="rId14"/>
    <p:sldId id="405" r:id="rId15"/>
    <p:sldId id="415" r:id="rId16"/>
  </p:sldIdLst>
  <p:sldSz cx="8999538" cy="6840538"/>
  <p:notesSz cx="6858000" cy="9144000"/>
  <p:defaultTextStyle>
    <a:defPPr>
      <a:defRPr lang="en-US"/>
    </a:defPPr>
    <a:lvl1pPr marL="0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1pPr>
    <a:lvl2pPr marL="380162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2pPr>
    <a:lvl3pPr marL="760324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3pPr>
    <a:lvl4pPr marL="1140485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4pPr>
    <a:lvl5pPr marL="1520647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5pPr>
    <a:lvl6pPr marL="1900809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6pPr>
    <a:lvl7pPr marL="2280971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7pPr>
    <a:lvl8pPr marL="2661133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8pPr>
    <a:lvl9pPr marL="3041294" algn="l" defTabSz="760324" rtl="0" eaLnBrk="1" latinLnBrk="0" hangingPunct="1">
      <a:defRPr sz="14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BC9"/>
    <a:srgbClr val="462F64"/>
    <a:srgbClr val="7886B0"/>
    <a:srgbClr val="3CAD5A"/>
    <a:srgbClr val="E4288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94660" autoAdjust="0"/>
  </p:normalViewPr>
  <p:slideViewPr>
    <p:cSldViewPr snapToGrid="0" snapToObjects="1">
      <p:cViewPr varScale="1">
        <p:scale>
          <a:sx n="86" d="100"/>
          <a:sy n="86" d="100"/>
        </p:scale>
        <p:origin x="-1016" y="-104"/>
      </p:cViewPr>
      <p:guideLst>
        <p:guide orient="horz" pos="112"/>
        <p:guide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Find it useful?</c:v>
                </c:pt>
                <c:pt idx="1">
                  <c:v>Find it enjoyable?</c:v>
                </c:pt>
                <c:pt idx="2">
                  <c:v>Motivated to find out more?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0.8814</c:v>
                </c:pt>
                <c:pt idx="1">
                  <c:v>0.8364</c:v>
                </c:pt>
                <c:pt idx="2">
                  <c:v>0.7931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Find it useful?</c:v>
                </c:pt>
                <c:pt idx="1">
                  <c:v>Find it enjoyable?</c:v>
                </c:pt>
                <c:pt idx="2">
                  <c:v>Motivated to find out more?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0.1186</c:v>
                </c:pt>
                <c:pt idx="1">
                  <c:v>0.1636</c:v>
                </c:pt>
                <c:pt idx="2">
                  <c:v>0.2069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890952"/>
        <c:axId val="2037119336"/>
      </c:barChart>
      <c:catAx>
        <c:axId val="2066890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37119336"/>
        <c:crosses val="autoZero"/>
        <c:auto val="1"/>
        <c:lblAlgn val="ctr"/>
        <c:lblOffset val="100"/>
        <c:noMultiLvlLbl val="0"/>
      </c:catAx>
      <c:valAx>
        <c:axId val="2037119336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6689095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2152767889918"/>
          <c:y val="0.232355189033689"/>
          <c:w val="0.102834426455047"/>
          <c:h val="0.193455681072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79697484183"/>
          <c:y val="0.0408854784829625"/>
          <c:w val="0.809267620235331"/>
          <c:h val="0.5206083163371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Too hard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Introductory lecture</c:v>
                </c:pt>
                <c:pt idx="1">
                  <c:v>Medical imaging lecture</c:v>
                </c:pt>
                <c:pt idx="2">
                  <c:v>Nuclear energy lecture</c:v>
                </c:pt>
                <c:pt idx="3">
                  <c:v>Inside the atom activity</c:v>
                </c:pt>
                <c:pt idx="4">
                  <c:v>Detector computer simulation</c:v>
                </c:pt>
                <c:pt idx="5">
                  <c:v>Gamma-ray detection workshop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5.26</c:v>
                </c:pt>
                <c:pt idx="1">
                  <c:v>0.0</c:v>
                </c:pt>
                <c:pt idx="2">
                  <c:v>3.45</c:v>
                </c:pt>
                <c:pt idx="3">
                  <c:v>11.86</c:v>
                </c:pt>
                <c:pt idx="4">
                  <c:v>43.1</c:v>
                </c:pt>
                <c:pt idx="5">
                  <c:v>1.72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Just right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Introductory lecture</c:v>
                </c:pt>
                <c:pt idx="1">
                  <c:v>Medical imaging lecture</c:v>
                </c:pt>
                <c:pt idx="2">
                  <c:v>Nuclear energy lecture</c:v>
                </c:pt>
                <c:pt idx="3">
                  <c:v>Inside the atom activity</c:v>
                </c:pt>
                <c:pt idx="4">
                  <c:v>Detector computer simulation</c:v>
                </c:pt>
                <c:pt idx="5">
                  <c:v>Gamma-ray detection workshop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57.89</c:v>
                </c:pt>
                <c:pt idx="1">
                  <c:v>91.23</c:v>
                </c:pt>
                <c:pt idx="2">
                  <c:v>91.38</c:v>
                </c:pt>
                <c:pt idx="3">
                  <c:v>22.03</c:v>
                </c:pt>
                <c:pt idx="4">
                  <c:v>43.1</c:v>
                </c:pt>
                <c:pt idx="5">
                  <c:v>53.45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Too easy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Introductory lecture</c:v>
                </c:pt>
                <c:pt idx="1">
                  <c:v>Medical imaging lecture</c:v>
                </c:pt>
                <c:pt idx="2">
                  <c:v>Nuclear energy lecture</c:v>
                </c:pt>
                <c:pt idx="3">
                  <c:v>Inside the atom activity</c:v>
                </c:pt>
                <c:pt idx="4">
                  <c:v>Detector computer simulation</c:v>
                </c:pt>
                <c:pt idx="5">
                  <c:v>Gamma-ray detection workshop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36.84</c:v>
                </c:pt>
                <c:pt idx="1">
                  <c:v>8.77</c:v>
                </c:pt>
                <c:pt idx="2">
                  <c:v>5.17</c:v>
                </c:pt>
                <c:pt idx="3">
                  <c:v>66.1</c:v>
                </c:pt>
                <c:pt idx="4">
                  <c:v>13.79</c:v>
                </c:pt>
                <c:pt idx="5">
                  <c:v>44.83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5412104"/>
        <c:axId val="-2120056648"/>
      </c:barChart>
      <c:catAx>
        <c:axId val="2145412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056648"/>
        <c:crosses val="autoZero"/>
        <c:auto val="1"/>
        <c:lblAlgn val="ctr"/>
        <c:lblOffset val="100"/>
        <c:noMultiLvlLbl val="0"/>
      </c:catAx>
      <c:valAx>
        <c:axId val="-2120056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541210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0024583737819"/>
          <c:y val="0.798735363699771"/>
          <c:w val="0.139975416262181"/>
          <c:h val="0.201264691937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79697484183"/>
          <c:y val="0.0408854784829625"/>
          <c:w val="0.809267620235331"/>
          <c:h val="0.6712060017225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Like NP more?</c:v>
                </c:pt>
                <c:pt idx="1">
                  <c:v>More likely to study physics at uni?</c:v>
                </c:pt>
                <c:pt idx="2">
                  <c:v>More likely to study STEM at uni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51.21</c:v>
                </c:pt>
                <c:pt idx="2">
                  <c:v>16.36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change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Like NP more?</c:v>
                </c:pt>
                <c:pt idx="1">
                  <c:v>More likely to study physics at uni?</c:v>
                </c:pt>
                <c:pt idx="2">
                  <c:v>More likely to study STEM at uni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48.21</c:v>
                </c:pt>
                <c:pt idx="1">
                  <c:v>25.0</c:v>
                </c:pt>
                <c:pt idx="2">
                  <c:v>67.27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Like NP more?</c:v>
                </c:pt>
                <c:pt idx="1">
                  <c:v>More likely to study physics at uni?</c:v>
                </c:pt>
                <c:pt idx="2">
                  <c:v>More likely to study STEM at uni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51.79</c:v>
                </c:pt>
                <c:pt idx="1">
                  <c:v>23.21</c:v>
                </c:pt>
                <c:pt idx="2">
                  <c:v>16.36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829128"/>
        <c:axId val="-2141215176"/>
      </c:barChart>
      <c:catAx>
        <c:axId val="2118829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215176"/>
        <c:crosses val="autoZero"/>
        <c:auto val="1"/>
        <c:lblAlgn val="ctr"/>
        <c:lblOffset val="100"/>
        <c:noMultiLvlLbl val="0"/>
      </c:catAx>
      <c:valAx>
        <c:axId val="-2141215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88291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0639082979361081"/>
          <c:y val="0.849706822575528"/>
          <c:w val="0.936091702063892"/>
          <c:h val="0.150293177424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26E1-9C74-4543-AC9B-29ABE22310D4}" type="datetimeFigureOut">
              <a:rPr lang="en-GB" smtClean="0"/>
              <a:pPr/>
              <a:t>04/01/2017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3298-6C92-4051-A474-B2A48B91A0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0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AD598B-3698-744F-A46E-F6D3457CB739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558800"/>
            <a:ext cx="6964680" cy="522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9783" y="4344035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1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9783" y="4728210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83338"/>
            <a:ext cx="7515225" cy="457200"/>
          </a:xfrm>
          <a:prstGeom prst="rect">
            <a:avLst/>
          </a:prstGeom>
          <a:solidFill>
            <a:srgbClr val="E4288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9838" y="6102167"/>
            <a:ext cx="453759" cy="1022984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38210" y="6383338"/>
            <a:ext cx="468630" cy="457200"/>
          </a:xfrm>
          <a:prstGeom prst="rect">
            <a:avLst/>
          </a:prstGeom>
          <a:solidFill>
            <a:srgbClr val="E4288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2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86917" y="2219493"/>
            <a:ext cx="3292698" cy="4325686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</p:spTree>
    <p:extLst>
      <p:ext uri="{BB962C8B-B14F-4D97-AF65-F5344CB8AC3E}">
        <p14:creationId xmlns:p14="http://schemas.microsoft.com/office/powerpoint/2010/main" val="13269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94032" y="779739"/>
            <a:ext cx="2828703" cy="6308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9E9BC9"/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94032" y="1410585"/>
            <a:ext cx="2574960" cy="5320223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rgbClr val="462F64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</p:spTree>
    <p:extLst>
      <p:ext uri="{BB962C8B-B14F-4D97-AF65-F5344CB8AC3E}">
        <p14:creationId xmlns:p14="http://schemas.microsoft.com/office/powerpoint/2010/main" val="171287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30713" cy="3330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568826" y="0"/>
            <a:ext cx="4430713" cy="3330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9769" y="0"/>
            <a:ext cx="0" cy="6840538"/>
          </a:xfrm>
          <a:prstGeom prst="line">
            <a:avLst/>
          </a:prstGeom>
          <a:ln w="34925" cap="rnd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3420269"/>
            <a:ext cx="8999538" cy="0"/>
          </a:xfrm>
          <a:prstGeom prst="line">
            <a:avLst/>
          </a:prstGeom>
          <a:ln w="34925" cap="rnd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0" y="3510844"/>
            <a:ext cx="4430713" cy="3330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68826" y="3510844"/>
            <a:ext cx="4430713" cy="3330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26" y="1838087"/>
            <a:ext cx="3217545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1948"/>
            <a:ext cx="9126780" cy="269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478866" y="2143664"/>
            <a:ext cx="4647913" cy="243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0"/>
          <a:stretch/>
        </p:blipFill>
        <p:spPr>
          <a:xfrm rot="16200000">
            <a:off x="3317761" y="3284008"/>
            <a:ext cx="6841674" cy="273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9398" y="5559517"/>
            <a:ext cx="2295074" cy="2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0"/>
          <a:stretch/>
        </p:blipFill>
        <p:spPr>
          <a:xfrm rot="16200000">
            <a:off x="1070825" y="3284008"/>
            <a:ext cx="6841674" cy="273657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8338" cy="4546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15293" y="0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755218" y="0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515293" y="2289544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55218" y="2289544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503865" y="4564911"/>
            <a:ext cx="2248787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736388" y="4564911"/>
            <a:ext cx="225618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4564911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239925" y="4564911"/>
            <a:ext cx="2237359" cy="2271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0" y="1807535"/>
            <a:ext cx="9156381" cy="48071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8655" y="1403516"/>
            <a:ext cx="8094663" cy="808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rgbClr val="9E9BC9"/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656" y="2288245"/>
            <a:ext cx="5143080" cy="4289764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rgbClr val="462F64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704403" y="2288245"/>
            <a:ext cx="2878915" cy="31799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0" y="1807535"/>
            <a:ext cx="9156381" cy="48071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8655" y="1403516"/>
            <a:ext cx="8094663" cy="808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rgbClr val="9E9BC9"/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655" y="2288245"/>
            <a:ext cx="8094663" cy="4289764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rgbClr val="462F64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603" y="1035271"/>
            <a:ext cx="2633472" cy="24292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24675" y="1722438"/>
            <a:ext cx="1439863" cy="1098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pPr lvl="0"/>
            <a:r>
              <a:rPr lang="en-US" dirty="0"/>
              <a:t>Insert quote/fact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51" y="1807535"/>
            <a:ext cx="6108406" cy="48071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8656" y="1403516"/>
            <a:ext cx="5756202" cy="808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rgbClr val="9E9BC9"/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656" y="2288245"/>
            <a:ext cx="5756202" cy="4289764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rgbClr val="462F64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23013" y="0"/>
            <a:ext cx="2676525" cy="235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23013" y="2398713"/>
            <a:ext cx="2676525" cy="4441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23013" y="2352675"/>
            <a:ext cx="2676525" cy="46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474" y="289467"/>
            <a:ext cx="2216736" cy="64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51" y="1807535"/>
            <a:ext cx="6108406" cy="48071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8656" y="1403516"/>
            <a:ext cx="5756202" cy="808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rgbClr val="9E9BC9"/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656" y="2288245"/>
            <a:ext cx="5756202" cy="4289764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200" spc="0" baseline="0">
                <a:solidFill>
                  <a:srgbClr val="462F64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Bullets here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23013" y="0"/>
            <a:ext cx="2676525" cy="235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23013" y="2398713"/>
            <a:ext cx="2676525" cy="2992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23013" y="2352675"/>
            <a:ext cx="2676525" cy="46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23013" y="5391508"/>
            <a:ext cx="2676525" cy="46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23013" y="5437546"/>
            <a:ext cx="2676525" cy="13977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072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7" y="273939"/>
            <a:ext cx="8099584" cy="1140090"/>
          </a:xfrm>
          <a:prstGeom prst="rect">
            <a:avLst/>
          </a:prstGeom>
        </p:spPr>
        <p:txBody>
          <a:bodyPr lIns="90507" tIns="45254" rIns="90507" bIns="452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77" y="1596126"/>
            <a:ext cx="8099584" cy="4514439"/>
          </a:xfrm>
          <a:prstGeom prst="rect">
            <a:avLst/>
          </a:prstGeom>
        </p:spPr>
        <p:txBody>
          <a:bodyPr lIns="90507" tIns="45254" rIns="90507" bIns="4525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9977" y="6229323"/>
            <a:ext cx="2099892" cy="475037"/>
          </a:xfrm>
          <a:prstGeom prst="rect">
            <a:avLst/>
          </a:prstGeom>
          <a:ln/>
        </p:spPr>
        <p:txBody>
          <a:bodyPr lIns="90507" tIns="45254" rIns="90507" bIns="45254"/>
          <a:lstStyle>
            <a:lvl1pPr>
              <a:defRPr/>
            </a:lvl1pPr>
          </a:lstStyle>
          <a:p>
            <a:pPr>
              <a:defRPr/>
            </a:pPr>
            <a:fld id="{DA21348A-612D-D54D-B183-F954DC16B051}" type="datetime3">
              <a:rPr lang="en-GB" smtClean="0"/>
              <a:t>4 January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4842" y="6229323"/>
            <a:ext cx="2849854" cy="475037"/>
          </a:xfrm>
          <a:prstGeom prst="rect">
            <a:avLst/>
          </a:prstGeom>
          <a:ln/>
        </p:spPr>
        <p:txBody>
          <a:bodyPr lIns="90507" tIns="45254" rIns="90507" bIns="45254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1: Introduction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9669" y="6229323"/>
            <a:ext cx="2099892" cy="475037"/>
          </a:xfrm>
          <a:prstGeom prst="rect">
            <a:avLst/>
          </a:prstGeom>
          <a:ln/>
        </p:spPr>
        <p:txBody>
          <a:bodyPr lIns="90507" tIns="45254" rIns="90507" bIns="45254"/>
          <a:lstStyle>
            <a:lvl1pPr>
              <a:defRPr/>
            </a:lvl1pPr>
          </a:lstStyle>
          <a:p>
            <a:pPr>
              <a:defRPr/>
            </a:pPr>
            <a:fld id="{4044BEF5-DCE8-43B0-82C2-FA451D614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558800"/>
            <a:ext cx="6964680" cy="522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9783" y="4344035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1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9783" y="4728210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83338"/>
            <a:ext cx="7515225" cy="457200"/>
          </a:xfrm>
          <a:prstGeom prst="rect">
            <a:avLst/>
          </a:prstGeom>
          <a:solidFill>
            <a:srgbClr val="3CAD5A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9838" y="6102167"/>
            <a:ext cx="453759" cy="1022984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38210" y="6383338"/>
            <a:ext cx="468630" cy="457200"/>
          </a:xfrm>
          <a:prstGeom prst="rect">
            <a:avLst/>
          </a:prstGeom>
          <a:solidFill>
            <a:srgbClr val="3CAD5A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" y="2996592"/>
            <a:ext cx="6964680" cy="315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9783" y="4711727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1" baseline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Web address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83338"/>
            <a:ext cx="7515225" cy="457200"/>
          </a:xfrm>
          <a:prstGeom prst="rect">
            <a:avLst/>
          </a:prstGeom>
          <a:solidFill>
            <a:srgbClr val="E4288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9838" y="6102167"/>
            <a:ext cx="453759" cy="1022984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38210" y="6383338"/>
            <a:ext cx="468630" cy="457200"/>
          </a:xfrm>
          <a:prstGeom prst="rect">
            <a:avLst/>
          </a:prstGeom>
          <a:solidFill>
            <a:srgbClr val="E4288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9783" y="2423796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000" b="0">
                <a:solidFill>
                  <a:schemeClr val="accent6">
                    <a:lumMod val="40000"/>
                    <a:lumOff val="60000"/>
                  </a:schemeClr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Thank you for visiting the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" y="2993734"/>
            <a:ext cx="6964680" cy="315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6075"/>
            <a:ext cx="2065913" cy="52832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9783" y="4714585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1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/>
              <a:t>Web address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83338"/>
            <a:ext cx="7515225" cy="457200"/>
          </a:xfrm>
          <a:prstGeom prst="rect">
            <a:avLst/>
          </a:prstGeom>
          <a:solidFill>
            <a:srgbClr val="3CAD5A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9838" y="6102167"/>
            <a:ext cx="453759" cy="1022984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38210" y="6383338"/>
            <a:ext cx="468630" cy="457200"/>
          </a:xfrm>
          <a:prstGeom prst="rect">
            <a:avLst/>
          </a:prstGeom>
          <a:solidFill>
            <a:srgbClr val="3CAD5A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9783" y="2423796"/>
            <a:ext cx="6967537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000" b="0">
                <a:solidFill>
                  <a:schemeClr val="accent6">
                    <a:lumMod val="40000"/>
                    <a:lumOff val="60000"/>
                  </a:schemeClr>
                </a:solidFill>
                <a:latin typeface="Nickainley" charset="0"/>
                <a:ea typeface="Nickainley" charset="0"/>
                <a:cs typeface="Nickainley" charset="0"/>
              </a:defRPr>
            </a:lvl1pPr>
          </a:lstStyle>
          <a:p>
            <a:pPr lvl="0"/>
            <a:r>
              <a:rPr lang="en-US" dirty="0"/>
              <a:t>Thank you for visiting the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97" y="289973"/>
            <a:ext cx="2229021" cy="6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-18415"/>
            <a:ext cx="915924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9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9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0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1.wdp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MC.pd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72" y="92052"/>
            <a:ext cx="4740679" cy="6659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29292" y="-204660"/>
            <a:ext cx="409640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600" b="1" dirty="0" smtClean="0">
                <a:solidFill>
                  <a:schemeClr val="accent5"/>
                </a:solidFill>
                <a:latin typeface="Calibri"/>
                <a:cs typeface="Calibri"/>
              </a:rPr>
              <a:t>Nuclear Physics </a:t>
            </a:r>
            <a:r>
              <a:rPr lang="en-US" sz="2600" b="1" dirty="0" err="1" smtClean="0">
                <a:solidFill>
                  <a:schemeClr val="accent5"/>
                </a:solidFill>
                <a:latin typeface="Calibri"/>
                <a:cs typeface="Calibri"/>
              </a:rPr>
              <a:t>Masterclass</a:t>
            </a:r>
            <a:endParaRPr lang="en-US" sz="2600" b="1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University of Liverpool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sz="2200" dirty="0">
                <a:cs typeface="Calibri"/>
              </a:rPr>
              <a:t>University of </a:t>
            </a:r>
            <a:r>
              <a:rPr lang="en-US" sz="2200" dirty="0" smtClean="0">
                <a:cs typeface="Calibri"/>
              </a:rPr>
              <a:t>Surrey</a:t>
            </a:r>
            <a:endParaRPr lang="en-US" sz="22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sz="2200" b="1" dirty="0" err="1" smtClean="0">
                <a:latin typeface="Calibri"/>
                <a:cs typeface="Calibri"/>
              </a:rPr>
              <a:t>Daresbury</a:t>
            </a:r>
            <a:endParaRPr lang="en-US" sz="2200" b="1" dirty="0" smtClean="0">
              <a:latin typeface="Calibri"/>
              <a:cs typeface="Calibri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Birmingham University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Universit</a:t>
            </a:r>
            <a:r>
              <a:rPr lang="en-US" sz="2200" dirty="0" smtClean="0">
                <a:latin typeface="Calibri"/>
                <a:cs typeface="Calibri"/>
              </a:rPr>
              <a:t>y of York</a:t>
            </a: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i="1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endParaRPr lang="en-US" sz="2200" i="1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pPr algn="r"/>
            <a:r>
              <a:rPr lang="en-US" sz="2200" dirty="0" err="1" smtClean="0">
                <a:solidFill>
                  <a:schemeClr val="accent5"/>
                </a:solidFill>
                <a:latin typeface="Calibri"/>
                <a:cs typeface="Calibri"/>
              </a:rPr>
              <a:t>ljh@liverpool.ac.uk</a:t>
            </a:r>
            <a:endParaRPr lang="en-US" sz="2200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24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77" y="273939"/>
            <a:ext cx="8099584" cy="11400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36" y="1238984"/>
            <a:ext cx="8168925" cy="409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Staff time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PGR/UG demonstrators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Travel costs of students and/or industrial speakers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Any equipment required (typically using what is already available through existing resources)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Catering</a:t>
            </a:r>
          </a:p>
        </p:txBody>
      </p:sp>
    </p:spTree>
    <p:extLst>
      <p:ext uri="{BB962C8B-B14F-4D97-AF65-F5344CB8AC3E}">
        <p14:creationId xmlns:p14="http://schemas.microsoft.com/office/powerpoint/2010/main" val="119546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77" y="273939"/>
            <a:ext cx="8099584" cy="11400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Benefits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36" y="1150388"/>
            <a:ext cx="8347531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Good advert/potential recruitment for NP and your group/university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Opportunity for participants to engage with your research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Opportunity to engage with teachers and schools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Intellectually challenging opportunity for potential UG students to be </a:t>
            </a:r>
            <a:r>
              <a:rPr lang="en-US" sz="2200" dirty="0" err="1" smtClean="0">
                <a:latin typeface="Calibri"/>
                <a:cs typeface="Calibri"/>
              </a:rPr>
              <a:t>upskilled</a:t>
            </a:r>
            <a:r>
              <a:rPr lang="en-US" sz="2200" dirty="0" smtClean="0">
                <a:latin typeface="Calibri"/>
                <a:cs typeface="Calibri"/>
              </a:rPr>
              <a:t> for labs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Opportunity to link with STEM industry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Positive impact for UG/PGR demonstrators</a:t>
            </a:r>
          </a:p>
        </p:txBody>
      </p:sp>
    </p:spTree>
    <p:extLst>
      <p:ext uri="{BB962C8B-B14F-4D97-AF65-F5344CB8AC3E}">
        <p14:creationId xmlns:p14="http://schemas.microsoft.com/office/powerpoint/2010/main" val="404204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74847" y="3071414"/>
            <a:ext cx="4509923" cy="3665762"/>
            <a:chOff x="5137096" y="3678815"/>
            <a:chExt cx="3543925" cy="28249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265" t="16588" r="15553" b="6358"/>
            <a:stretch/>
          </p:blipFill>
          <p:spPr>
            <a:xfrm>
              <a:off x="5137096" y="3946887"/>
              <a:ext cx="3543925" cy="25569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168971" y="3678815"/>
              <a:ext cx="2276219" cy="658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2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Surrey</a:t>
              </a:r>
              <a:endParaRPr lang="en-US" sz="22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612"/>
            <a:ext cx="4432998" cy="31495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1523" y="29532"/>
            <a:ext cx="305561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200" b="1" dirty="0" err="1" smtClean="0">
                <a:solidFill>
                  <a:srgbClr val="FFFFFF"/>
                </a:solidFill>
                <a:latin typeface="Calibri"/>
                <a:cs typeface="Calibri"/>
              </a:rPr>
              <a:t>Daresbury</a:t>
            </a:r>
            <a:endParaRPr 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4504"/>
            <a:ext cx="4432998" cy="33241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768" y="3522397"/>
            <a:ext cx="305561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cs typeface="Calibri"/>
              </a:rPr>
              <a:t>Birmingham</a:t>
            </a:r>
            <a:endParaRPr lang="en-US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766" y="165613"/>
            <a:ext cx="4537004" cy="314953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30178" y="35086"/>
            <a:ext cx="2896668" cy="85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200" b="1" dirty="0" smtClean="0">
                <a:solidFill>
                  <a:srgbClr val="FFFFFF"/>
                </a:solidFill>
                <a:latin typeface="Calibri"/>
                <a:cs typeface="Calibri"/>
              </a:rPr>
              <a:t>Surrey</a:t>
            </a:r>
            <a:endParaRPr 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3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77" y="273939"/>
            <a:ext cx="8099584" cy="114009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2017 Nuclear Physics Summer School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36" y="1392711"/>
            <a:ext cx="8347531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21</a:t>
            </a:r>
            <a:r>
              <a:rPr lang="en-US" sz="2200" b="1" baseline="30000" dirty="0" smtClean="0">
                <a:latin typeface="Calibri"/>
                <a:cs typeface="Calibri"/>
              </a:rPr>
              <a:t>st</a:t>
            </a:r>
            <a:r>
              <a:rPr lang="en-US" sz="2200" b="1" dirty="0" smtClean="0">
                <a:latin typeface="Calibri"/>
                <a:cs typeface="Calibri"/>
              </a:rPr>
              <a:t> August until 2</a:t>
            </a:r>
            <a:r>
              <a:rPr lang="en-US" sz="2200" b="1" baseline="30000" dirty="0" smtClean="0">
                <a:latin typeface="Calibri"/>
                <a:cs typeface="Calibri"/>
              </a:rPr>
              <a:t>nd</a:t>
            </a:r>
            <a:r>
              <a:rPr lang="en-US" sz="2200" b="1" dirty="0" smtClean="0">
                <a:latin typeface="Calibri"/>
                <a:cs typeface="Calibri"/>
              </a:rPr>
              <a:t> September at </a:t>
            </a:r>
            <a:r>
              <a:rPr lang="en-US" sz="2200" b="1" dirty="0" smtClean="0">
                <a:cs typeface="Calibri"/>
              </a:rPr>
              <a:t>Queen’s </a:t>
            </a:r>
            <a:r>
              <a:rPr lang="en-US" sz="2200" b="1" dirty="0">
                <a:cs typeface="Calibri"/>
              </a:rPr>
              <a:t>University </a:t>
            </a:r>
            <a:r>
              <a:rPr lang="en-US" sz="2200" b="1" dirty="0" smtClean="0">
                <a:cs typeface="Calibri"/>
              </a:rPr>
              <a:t>Belfast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Co-</a:t>
            </a:r>
            <a:r>
              <a:rPr lang="en-US" sz="2200" dirty="0" err="1" smtClean="0">
                <a:latin typeface="Calibri"/>
                <a:cs typeface="Calibri"/>
              </a:rPr>
              <a:t>Organisers</a:t>
            </a:r>
            <a:r>
              <a:rPr lang="en-US" sz="2200" dirty="0" smtClean="0">
                <a:latin typeface="Calibri"/>
                <a:cs typeface="Calibri"/>
              </a:rPr>
              <a:t>: Laura Harkness-Brennan and </a:t>
            </a:r>
            <a:r>
              <a:rPr lang="en-US" sz="2200" dirty="0" err="1" smtClean="0">
                <a:latin typeface="Calibri"/>
                <a:cs typeface="Calibri"/>
              </a:rPr>
              <a:t>Arnau</a:t>
            </a:r>
            <a:r>
              <a:rPr lang="en-US" sz="2200" dirty="0" smtClean="0">
                <a:latin typeface="Calibri"/>
                <a:cs typeface="Calibri"/>
              </a:rPr>
              <a:t> Rios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Invited lecturers: Alison Bruce, Bradley </a:t>
            </a:r>
            <a:r>
              <a:rPr lang="en-US" sz="2200" dirty="0" err="1" smtClean="0">
                <a:latin typeface="Calibri"/>
                <a:cs typeface="Calibri"/>
              </a:rPr>
              <a:t>Cheal</a:t>
            </a:r>
            <a:r>
              <a:rPr lang="en-US" sz="2200" dirty="0" smtClean="0">
                <a:latin typeface="Calibri"/>
                <a:cs typeface="Calibri"/>
              </a:rPr>
              <a:t>, </a:t>
            </a:r>
            <a:r>
              <a:rPr lang="en-US" sz="2200" dirty="0" err="1" smtClean="0">
                <a:latin typeface="Calibri"/>
                <a:cs typeface="Calibri"/>
              </a:rPr>
              <a:t>Ren</a:t>
            </a:r>
            <a:r>
              <a:rPr lang="en-US" sz="2200" dirty="0" smtClean="0">
                <a:latin typeface="Calibri"/>
                <a:cs typeface="Calibri"/>
              </a:rPr>
              <a:t> Cooper, Liz Cunningham, David Evans, David Ireland, Antonio Moro, Alessandro </a:t>
            </a:r>
            <a:r>
              <a:rPr lang="en-US" sz="2200" dirty="0" err="1" smtClean="0">
                <a:latin typeface="Calibri"/>
                <a:cs typeface="Calibri"/>
              </a:rPr>
              <a:t>Pastore</a:t>
            </a:r>
            <a:r>
              <a:rPr lang="en-US" sz="2200" dirty="0" smtClean="0">
                <a:latin typeface="Calibri"/>
                <a:cs typeface="Calibri"/>
              </a:rPr>
              <a:t>, Marina Petri, </a:t>
            </a:r>
            <a:r>
              <a:rPr lang="en-US" sz="2200" dirty="0" err="1" smtClean="0">
                <a:latin typeface="Calibri"/>
                <a:cs typeface="Calibri"/>
              </a:rPr>
              <a:t>Achim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 err="1" smtClean="0">
                <a:latin typeface="Calibri"/>
                <a:cs typeface="Calibri"/>
              </a:rPr>
              <a:t>Schwenk</a:t>
            </a:r>
            <a:r>
              <a:rPr lang="en-US" sz="2200" dirty="0" smtClean="0">
                <a:latin typeface="Calibri"/>
                <a:cs typeface="Calibri"/>
              </a:rPr>
              <a:t>, Artemis </a:t>
            </a:r>
            <a:r>
              <a:rPr lang="en-US" sz="2200" dirty="0" err="1" smtClean="0">
                <a:latin typeface="Calibri"/>
                <a:cs typeface="Calibri"/>
              </a:rPr>
              <a:t>Spyrou</a:t>
            </a:r>
            <a:endParaRPr lang="en-US" sz="22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cs typeface="Calibri"/>
              </a:rPr>
              <a:t>https://</a:t>
            </a:r>
            <a:r>
              <a:rPr lang="en-US" sz="2200" dirty="0" err="1">
                <a:solidFill>
                  <a:schemeClr val="accent5"/>
                </a:solidFill>
                <a:cs typeface="Calibri"/>
              </a:rPr>
              <a:t>sites.google.com</a:t>
            </a:r>
            <a:r>
              <a:rPr lang="en-US" sz="2200" dirty="0">
                <a:solidFill>
                  <a:schemeClr val="accent5"/>
                </a:solidFill>
                <a:cs typeface="Calibri"/>
              </a:rPr>
              <a:t>/site/uknpss2017/</a:t>
            </a:r>
            <a:endParaRPr lang="en-US" sz="2200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35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98115"/>
              </p:ext>
            </p:extLst>
          </p:nvPr>
        </p:nvGraphicFramePr>
        <p:xfrm>
          <a:off x="229289" y="239713"/>
          <a:ext cx="8484046" cy="612460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10011"/>
                <a:gridCol w="3795498"/>
                <a:gridCol w="3278537"/>
              </a:tblGrid>
              <a:tr h="58069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Liverpool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Daresbury</a:t>
                      </a:r>
                      <a:endParaRPr lang="en-US" sz="2000" dirty="0"/>
                    </a:p>
                  </a:txBody>
                  <a:tcPr/>
                </a:tc>
              </a:tr>
              <a:tr h="4769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Form</a:t>
                      </a:r>
                      <a:endParaRPr lang="en-US" sz="2000" dirty="0"/>
                    </a:p>
                  </a:txBody>
                  <a:tcPr/>
                </a:tc>
              </a:tr>
              <a:tr h="7959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x 3hr afternoons in term time OR 2 x 1day in half-term break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day (6 hours)</a:t>
                      </a:r>
                      <a:endParaRPr lang="en-US" sz="2000" dirty="0"/>
                    </a:p>
                  </a:txBody>
                  <a:tcPr/>
                </a:tc>
              </a:tr>
              <a:tr h="4681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</a:t>
                      </a:r>
                      <a:r>
                        <a:rPr lang="en-US" sz="2000" baseline="0" dirty="0" smtClean="0"/>
                        <a:t> students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 students</a:t>
                      </a:r>
                      <a:endParaRPr lang="en-US" sz="2000" dirty="0"/>
                    </a:p>
                  </a:txBody>
                  <a:tcPr/>
                </a:tc>
              </a:tr>
              <a:tr h="5150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p.a.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p.a.</a:t>
                      </a:r>
                      <a:endParaRPr lang="en-US" sz="2000" dirty="0"/>
                    </a:p>
                  </a:txBody>
                  <a:tcPr/>
                </a:tc>
              </a:tr>
              <a:tr h="8115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Talks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dirty="0" smtClean="0"/>
                        <a:t>5 20min talks by academics plus 1 invited industry talk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2-3 talks, ranging 20</a:t>
                      </a:r>
                      <a:r>
                        <a:rPr lang="en-US" sz="2000" baseline="0" dirty="0" smtClean="0"/>
                        <a:t> to 40 </a:t>
                      </a:r>
                      <a:r>
                        <a:rPr lang="en-US" sz="2000" baseline="0" dirty="0" err="1" smtClean="0"/>
                        <a:t>mins</a:t>
                      </a:r>
                      <a:endParaRPr lang="en-US" sz="2000" dirty="0"/>
                    </a:p>
                  </a:txBody>
                  <a:tcPr/>
                </a:tc>
              </a:tr>
              <a:tr h="4838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Workshops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p</a:t>
                      </a:r>
                      <a:r>
                        <a:rPr lang="en-US" sz="2000" dirty="0" smtClean="0"/>
                        <a:t>ractical</a:t>
                      </a:r>
                      <a:r>
                        <a:rPr lang="en-US" sz="2000" baseline="0" dirty="0" smtClean="0"/>
                        <a:t> per afternoon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Rotations</a:t>
                      </a:r>
                      <a:r>
                        <a:rPr lang="en-US" sz="2000" baseline="0" dirty="0" smtClean="0"/>
                        <a:t> through </a:t>
                      </a:r>
                      <a:r>
                        <a:rPr lang="en-US" sz="2000" baseline="0" dirty="0" err="1" smtClean="0"/>
                        <a:t>practicals</a:t>
                      </a:r>
                      <a:endParaRPr lang="en-US" sz="2000" dirty="0"/>
                    </a:p>
                  </a:txBody>
                  <a:tcPr/>
                </a:tc>
              </a:tr>
              <a:tr h="8427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 Communication, poster or talk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11497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Mini-conference event,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posters/talks and students receive </a:t>
                      </a:r>
                      <a:r>
                        <a:rPr lang="en-US" sz="2000" baseline="0" dirty="0" smtClean="0"/>
                        <a:t>certificates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Quiz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20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95675"/>
              </p:ext>
            </p:extLst>
          </p:nvPr>
        </p:nvGraphicFramePr>
        <p:xfrm>
          <a:off x="181428" y="239715"/>
          <a:ext cx="8499595" cy="6321814"/>
        </p:xfrm>
        <a:graphic>
          <a:graphicData uri="http://schemas.openxmlformats.org/drawingml/2006/table">
            <a:tbl>
              <a:tblPr/>
              <a:tblGrid>
                <a:gridCol w="907134"/>
                <a:gridCol w="2056173"/>
                <a:gridCol w="1905024"/>
                <a:gridCol w="1815632"/>
                <a:gridCol w="1815632"/>
              </a:tblGrid>
              <a:tr h="41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44" marR="12444" marT="12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1</a:t>
                      </a: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2</a:t>
                      </a: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3</a:t>
                      </a: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4</a:t>
                      </a: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5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Arrival of Schools and Welcome to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Daresbury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Lectures "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 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nuclear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physics” &amp; “Intro to medical imaging”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Imaging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Inside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atom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simulations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Gamma-ray detection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70283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Teas/coffee</a:t>
                      </a: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Inside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atom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Imaging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Gamma-ray detection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simulations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02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simulations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Gamma-ray detection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Imaging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Inside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atom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69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Gamma-ray detection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simulations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Inside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atom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Imaging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wkshop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545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15:00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Lecture "Nuclear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energy"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Quiz and Evaluation</a:t>
                      </a:r>
                    </a:p>
                  </a:txBody>
                  <a:tcPr marL="12444" marR="12444" marT="12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</a:t>
                      </a:r>
                    </a:p>
                  </a:txBody>
                  <a:tcPr marL="12444" marR="12444" marT="12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5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1-05 at 23.02.3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0" y="442992"/>
            <a:ext cx="4023112" cy="571460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622527" y="451131"/>
            <a:ext cx="4074714" cy="11400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Inside the Atom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8223" y="1191288"/>
            <a:ext cx="4288398" cy="666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Calibri"/>
                <a:cs typeface="Calibri"/>
              </a:rPr>
              <a:t>Identify shape and size of a hidden object (without looking or feeling)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Roll particles at the hidden object underneath a sheet of cardboard.  Draw the path of the particles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Repeat step 1 as many times as needed to identify the shape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Draw the shape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200" i="1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200" i="1" dirty="0" smtClean="0">
              <a:solidFill>
                <a:schemeClr val="accent5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5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77" y="273939"/>
            <a:ext cx="8099584" cy="11400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Gamma-ray detection workshop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36" y="1238984"/>
            <a:ext cx="4714487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Identifying unknown sources of radiation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err="1" smtClean="0">
                <a:latin typeface="Calibri"/>
                <a:cs typeface="Calibri"/>
              </a:rPr>
              <a:t>Equpiment</a:t>
            </a:r>
            <a:r>
              <a:rPr lang="en-US" sz="2200" dirty="0" smtClean="0">
                <a:latin typeface="Calibri"/>
                <a:cs typeface="Calibri"/>
              </a:rPr>
              <a:t>: </a:t>
            </a:r>
            <a:r>
              <a:rPr lang="en-US" sz="2200" dirty="0" err="1" smtClean="0">
                <a:latin typeface="Calibri"/>
                <a:cs typeface="Calibri"/>
              </a:rPr>
              <a:t>NaI</a:t>
            </a:r>
            <a:r>
              <a:rPr lang="en-US" sz="2200" dirty="0" smtClean="0">
                <a:latin typeface="Calibri"/>
                <a:cs typeface="Calibri"/>
              </a:rPr>
              <a:t>, </a:t>
            </a:r>
            <a:r>
              <a:rPr lang="en-US" sz="2200" dirty="0" err="1" smtClean="0">
                <a:latin typeface="Calibri"/>
                <a:cs typeface="Calibri"/>
              </a:rPr>
              <a:t>HPGe</a:t>
            </a:r>
            <a:r>
              <a:rPr lang="en-US" sz="2200" dirty="0" smtClean="0">
                <a:latin typeface="Calibri"/>
                <a:cs typeface="Calibri"/>
              </a:rPr>
              <a:t> detectors, calibration sources, samples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Students verify calibration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Handout concealed samples e.g. smoke detector, watches, soil samples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Students do a “Snap” comparison to a printed database of spectra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529" y="1414028"/>
            <a:ext cx="3252494" cy="2085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5927" y="1047026"/>
            <a:ext cx="227621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alibri"/>
                <a:cs typeface="Calibri"/>
              </a:rPr>
              <a:t>Liverpool</a:t>
            </a:r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927" y="4315804"/>
            <a:ext cx="3308138" cy="2204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9710" y="4050016"/>
            <a:ext cx="227621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alibri"/>
                <a:cs typeface="Calibri"/>
              </a:rPr>
              <a:t>Surrey</a:t>
            </a:r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8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5 at 23.04.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427"/>
            <a:ext cx="4559095" cy="6467686"/>
          </a:xfrm>
          <a:prstGeom prst="rect">
            <a:avLst/>
          </a:prstGeom>
        </p:spPr>
      </p:pic>
      <p:pic>
        <p:nvPicPr>
          <p:cNvPr id="3" name="Picture 2" descr="Screen Shot 2017-01-05 at 23.04.4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62" y="162426"/>
            <a:ext cx="4052100" cy="64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Evaluation –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Daresbury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2015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55027560"/>
              </p:ext>
            </p:extLst>
          </p:nvPr>
        </p:nvGraphicFramePr>
        <p:xfrm>
          <a:off x="449977" y="1650291"/>
          <a:ext cx="8322495" cy="485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15399" y="1058840"/>
            <a:ext cx="2938925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50 students, 7 teachers 82% male, 18% female</a:t>
            </a:r>
            <a:endParaRPr lang="en-US" sz="21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8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Evaluation –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Daresbury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2015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72779660"/>
              </p:ext>
            </p:extLst>
          </p:nvPr>
        </p:nvGraphicFramePr>
        <p:xfrm>
          <a:off x="188786" y="1108075"/>
          <a:ext cx="8598367" cy="548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224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Evaluation –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Daresbury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2015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23758873"/>
              </p:ext>
            </p:extLst>
          </p:nvPr>
        </p:nvGraphicFramePr>
        <p:xfrm>
          <a:off x="188786" y="1108075"/>
          <a:ext cx="8598367" cy="548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73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ONT/BAC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 Design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43315</TotalTime>
  <Words>528</Words>
  <Application>Microsoft Macintosh PowerPoint</Application>
  <PresentationFormat>Custom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FRONT/BACK</vt:lpstr>
      <vt:lpstr>Pre Designed</vt:lpstr>
      <vt:lpstr>Inner</vt:lpstr>
      <vt:lpstr>PowerPoint Presentation</vt:lpstr>
      <vt:lpstr>PowerPoint Presentation</vt:lpstr>
      <vt:lpstr>PowerPoint Presentation</vt:lpstr>
      <vt:lpstr>Inside the Atom</vt:lpstr>
      <vt:lpstr>Gamma-ray detection workshop </vt:lpstr>
      <vt:lpstr>PowerPoint Presentation</vt:lpstr>
      <vt:lpstr>Evaluation – Daresbury 2015</vt:lpstr>
      <vt:lpstr>Evaluation – Daresbury 2015 </vt:lpstr>
      <vt:lpstr>Evaluation – Daresbury 2015 </vt:lpstr>
      <vt:lpstr>Resources</vt:lpstr>
      <vt:lpstr>Benefits</vt:lpstr>
      <vt:lpstr>PowerPoint Presentation</vt:lpstr>
      <vt:lpstr>2017 Nuclear Physics Summer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Kirsty</dc:creator>
  <cp:lastModifiedBy>Laura Harkness</cp:lastModifiedBy>
  <cp:revision>182</cp:revision>
  <dcterms:created xsi:type="dcterms:W3CDTF">2016-06-06T14:02:59Z</dcterms:created>
  <dcterms:modified xsi:type="dcterms:W3CDTF">2017-01-06T08:58:53Z</dcterms:modified>
</cp:coreProperties>
</file>