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 id="2147483716" r:id="rId6"/>
    <p:sldMasterId id="2147483730" r:id="rId7"/>
  </p:sldMasterIdLst>
  <p:notesMasterIdLst>
    <p:notesMasterId r:id="rId76"/>
  </p:notesMasterIdLst>
  <p:sldIdLst>
    <p:sldId id="259" r:id="rId8"/>
    <p:sldId id="412" r:id="rId9"/>
    <p:sldId id="427" r:id="rId10"/>
    <p:sldId id="390" r:id="rId11"/>
    <p:sldId id="349" r:id="rId12"/>
    <p:sldId id="414" r:id="rId13"/>
    <p:sldId id="375" r:id="rId14"/>
    <p:sldId id="416" r:id="rId15"/>
    <p:sldId id="383" r:id="rId16"/>
    <p:sldId id="415" r:id="rId17"/>
    <p:sldId id="413" r:id="rId18"/>
    <p:sldId id="425" r:id="rId19"/>
    <p:sldId id="426" r:id="rId20"/>
    <p:sldId id="423" r:id="rId21"/>
    <p:sldId id="418" r:id="rId22"/>
    <p:sldId id="428" r:id="rId23"/>
    <p:sldId id="373" r:id="rId24"/>
    <p:sldId id="421" r:id="rId25"/>
    <p:sldId id="372" r:id="rId26"/>
    <p:sldId id="407" r:id="rId27"/>
    <p:sldId id="420" r:id="rId28"/>
    <p:sldId id="405" r:id="rId29"/>
    <p:sldId id="404" r:id="rId30"/>
    <p:sldId id="409" r:id="rId31"/>
    <p:sldId id="379" r:id="rId32"/>
    <p:sldId id="417" r:id="rId33"/>
    <p:sldId id="422" r:id="rId34"/>
    <p:sldId id="424" r:id="rId35"/>
    <p:sldId id="371" r:id="rId36"/>
    <p:sldId id="410" r:id="rId37"/>
    <p:sldId id="411" r:id="rId38"/>
    <p:sldId id="419" r:id="rId39"/>
    <p:sldId id="386" r:id="rId40"/>
    <p:sldId id="387" r:id="rId41"/>
    <p:sldId id="389" r:id="rId42"/>
    <p:sldId id="392" r:id="rId43"/>
    <p:sldId id="385" r:id="rId44"/>
    <p:sldId id="394" r:id="rId45"/>
    <p:sldId id="395" r:id="rId46"/>
    <p:sldId id="396" r:id="rId47"/>
    <p:sldId id="397" r:id="rId48"/>
    <p:sldId id="398" r:id="rId49"/>
    <p:sldId id="399" r:id="rId50"/>
    <p:sldId id="400" r:id="rId51"/>
    <p:sldId id="401" r:id="rId52"/>
    <p:sldId id="402" r:id="rId53"/>
    <p:sldId id="403" r:id="rId54"/>
    <p:sldId id="365" r:id="rId55"/>
    <p:sldId id="408" r:id="rId56"/>
    <p:sldId id="381" r:id="rId57"/>
    <p:sldId id="376" r:id="rId58"/>
    <p:sldId id="331" r:id="rId59"/>
    <p:sldId id="380" r:id="rId60"/>
    <p:sldId id="382" r:id="rId61"/>
    <p:sldId id="384" r:id="rId62"/>
    <p:sldId id="377" r:id="rId63"/>
    <p:sldId id="370" r:id="rId64"/>
    <p:sldId id="378" r:id="rId65"/>
    <p:sldId id="388" r:id="rId66"/>
    <p:sldId id="362" r:id="rId67"/>
    <p:sldId id="358" r:id="rId68"/>
    <p:sldId id="359" r:id="rId69"/>
    <p:sldId id="355" r:id="rId70"/>
    <p:sldId id="368" r:id="rId71"/>
    <p:sldId id="406" r:id="rId72"/>
    <p:sldId id="357" r:id="rId73"/>
    <p:sldId id="363" r:id="rId74"/>
    <p:sldId id="364" r:id="rId75"/>
  </p:sldIdLst>
  <p:sldSz cx="9144000" cy="6858000" type="screen4x3"/>
  <p:notesSz cx="7099300" cy="10234613"/>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456" y="-5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6.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de-DE" sz="1800"/>
              <a:t>Senior scientists</a:t>
            </a:r>
          </a:p>
          <a:p>
            <a:pPr>
              <a:defRPr sz="1800"/>
            </a:pPr>
            <a:r>
              <a:rPr lang="de-DE" sz="1800"/>
              <a:t>involved</a:t>
            </a:r>
          </a:p>
        </c:rich>
      </c:tx>
      <c:layout>
        <c:manualLayout>
          <c:xMode val="edge"/>
          <c:yMode val="edge"/>
          <c:x val="0.41476217156674799"/>
          <c:y val="0.43826908799616099"/>
        </c:manualLayout>
      </c:layout>
      <c:overlay val="0"/>
    </c:title>
    <c:autoTitleDeleted val="0"/>
    <c:plotArea>
      <c:layout>
        <c:manualLayout>
          <c:layoutTarget val="inner"/>
          <c:xMode val="edge"/>
          <c:yMode val="edge"/>
          <c:x val="0.250869860017498"/>
          <c:y val="2.09634733158355E-2"/>
          <c:w val="0.56770494313210895"/>
          <c:h val="0.946174905220181"/>
        </c:manualLayout>
      </c:layout>
      <c:doughnutChart>
        <c:varyColors val="1"/>
        <c:ser>
          <c:idx val="0"/>
          <c:order val="0"/>
          <c:dLbls>
            <c:dLbl>
              <c:idx val="0"/>
              <c:layout>
                <c:manualLayout>
                  <c:x val="-1.9933554817275701E-2"/>
                  <c:y val="-8.2475813184474597E-3"/>
                </c:manualLayout>
              </c:layout>
              <c:showLegendKey val="1"/>
              <c:showVal val="1"/>
              <c:showCatName val="1"/>
              <c:showSerName val="0"/>
              <c:showPercent val="0"/>
              <c:showBubbleSize val="0"/>
              <c:separator>
</c:separator>
            </c:dLbl>
            <c:dLbl>
              <c:idx val="1"/>
              <c:layout>
                <c:manualLayout>
                  <c:x val="-8.8593576965669205E-3"/>
                  <c:y val="-4.15800415800416E-3"/>
                </c:manualLayout>
              </c:layout>
              <c:showLegendKey val="1"/>
              <c:showVal val="1"/>
              <c:showCatName val="1"/>
              <c:showSerName val="0"/>
              <c:showPercent val="0"/>
              <c:showBubbleSize val="0"/>
              <c:separator>
</c:separator>
            </c:dLbl>
            <c:dLbl>
              <c:idx val="2"/>
              <c:layout>
                <c:manualLayout>
                  <c:x val="-1.10743715175138E-2"/>
                  <c:y val="4.0551999607117703E-3"/>
                </c:manualLayout>
              </c:layout>
              <c:showLegendKey val="1"/>
              <c:showVal val="1"/>
              <c:showCatName val="1"/>
              <c:showSerName val="0"/>
              <c:showPercent val="0"/>
              <c:showBubbleSize val="0"/>
              <c:separator>
</c:separator>
            </c:dLbl>
            <c:dLbl>
              <c:idx val="3"/>
              <c:layout>
                <c:manualLayout>
                  <c:x val="-4.4296788482835001E-3"/>
                  <c:y val="2.48795979504641E-2"/>
                </c:manualLayout>
              </c:layout>
              <c:tx>
                <c:rich>
                  <a:bodyPr/>
                  <a:lstStyle/>
                  <a:p>
                    <a:r>
                      <a:rPr lang="en-US" sz="1400"/>
                      <a:t>UK</a:t>
                    </a:r>
                  </a:p>
                  <a:p>
                    <a:r>
                      <a:rPr lang="en-US" sz="1400"/>
                      <a:t>6.9%</a:t>
                    </a:r>
                    <a:endParaRPr lang="en-US"/>
                  </a:p>
                </c:rich>
              </c:tx>
              <c:showLegendKey val="1"/>
              <c:showVal val="1"/>
              <c:showCatName val="1"/>
              <c:showSerName val="0"/>
              <c:showPercent val="0"/>
              <c:showBubbleSize val="0"/>
              <c:separator>
</c:separator>
            </c:dLbl>
            <c:dLbl>
              <c:idx val="4"/>
              <c:layout>
                <c:manualLayout>
                  <c:x val="-1.7718715393134001E-2"/>
                  <c:y val="5.7423347029646299E-2"/>
                </c:manualLayout>
              </c:layout>
              <c:showLegendKey val="1"/>
              <c:showVal val="1"/>
              <c:showCatName val="1"/>
              <c:showSerName val="0"/>
              <c:showPercent val="0"/>
              <c:showBubbleSize val="0"/>
              <c:separator>
</c:separator>
            </c:dLbl>
            <c:dLbl>
              <c:idx val="5"/>
              <c:layout>
                <c:manualLayout>
                  <c:x val="-5.75858250276855E-2"/>
                  <c:y val="0.123608623766104"/>
                </c:manualLayout>
              </c:layout>
              <c:showLegendKey val="1"/>
              <c:showVal val="1"/>
              <c:showCatName val="1"/>
              <c:showSerName val="0"/>
              <c:showPercent val="0"/>
              <c:showBubbleSize val="0"/>
              <c:separator>
</c:separator>
            </c:dLbl>
            <c:dLbl>
              <c:idx val="6"/>
              <c:layout>
                <c:manualLayout>
                  <c:x val="-9.3023255813953501E-2"/>
                  <c:y val="9.9792099792099798E-2"/>
                </c:manualLayout>
              </c:layout>
              <c:showLegendKey val="1"/>
              <c:showVal val="1"/>
              <c:showCatName val="1"/>
              <c:showSerName val="0"/>
              <c:showPercent val="0"/>
              <c:showBubbleSize val="0"/>
              <c:separator>
</c:separator>
            </c:dLbl>
            <c:dLbl>
              <c:idx val="7"/>
              <c:layout>
                <c:manualLayout>
                  <c:x val="-8.5437343587865505E-2"/>
                  <c:y val="4.5824807242130103E-2"/>
                </c:manualLayout>
              </c:layout>
              <c:showLegendKey val="1"/>
              <c:showVal val="1"/>
              <c:showCatName val="1"/>
              <c:showSerName val="0"/>
              <c:showPercent val="0"/>
              <c:showBubbleSize val="0"/>
              <c:separator>
</c:separator>
            </c:dLbl>
            <c:dLbl>
              <c:idx val="8"/>
              <c:layout>
                <c:manualLayout>
                  <c:x val="-8.8593576965669996E-2"/>
                  <c:y val="1.6632016632016602E-2"/>
                </c:manualLayout>
              </c:layout>
              <c:showLegendKey val="1"/>
              <c:showVal val="1"/>
              <c:showCatName val="1"/>
              <c:showSerName val="0"/>
              <c:showPercent val="0"/>
              <c:showBubbleSize val="0"/>
              <c:separator>
</c:separator>
            </c:dLbl>
            <c:dLbl>
              <c:idx val="9"/>
              <c:layout>
                <c:manualLayout>
                  <c:x val="-0.141749723145072"/>
                  <c:y val="-8.2816311162767792E-3"/>
                </c:manualLayout>
              </c:layout>
              <c:tx>
                <c:rich>
                  <a:bodyPr/>
                  <a:lstStyle/>
                  <a:p>
                    <a:r>
                      <a:rPr lang="en-US" sz="1400"/>
                      <a:t> Italy</a:t>
                    </a:r>
                    <a:r>
                      <a:rPr lang="en-US" sz="1400" baseline="0"/>
                      <a:t> </a:t>
                    </a:r>
                    <a:r>
                      <a:rPr lang="en-US" sz="1400"/>
                      <a:t>3.2%</a:t>
                    </a:r>
                    <a:endParaRPr lang="en-US"/>
                  </a:p>
                </c:rich>
              </c:tx>
              <c:showLegendKey val="1"/>
              <c:showVal val="1"/>
              <c:showCatName val="1"/>
              <c:showSerName val="0"/>
              <c:showPercent val="0"/>
              <c:showBubbleSize val="0"/>
              <c:separator>
</c:separator>
            </c:dLbl>
            <c:dLbl>
              <c:idx val="10"/>
              <c:layout>
                <c:manualLayout>
                  <c:x val="-0.15503875968992201"/>
                  <c:y val="-2.8866370913614998E-2"/>
                </c:manualLayout>
              </c:layout>
              <c:tx>
                <c:rich>
                  <a:bodyPr/>
                  <a:lstStyle/>
                  <a:p>
                    <a:r>
                      <a:rPr lang="en-US" sz="1400"/>
                      <a:t> Turkey 2.8%</a:t>
                    </a:r>
                    <a:endParaRPr lang="en-US"/>
                  </a:p>
                </c:rich>
              </c:tx>
              <c:showLegendKey val="1"/>
              <c:showVal val="1"/>
              <c:showCatName val="1"/>
              <c:showSerName val="0"/>
              <c:showPercent val="0"/>
              <c:showBubbleSize val="0"/>
              <c:separator>
</c:separator>
            </c:dLbl>
            <c:dLbl>
              <c:idx val="11"/>
              <c:layout>
                <c:manualLayout>
                  <c:x val="-0.16168327796234799"/>
                  <c:y val="-5.4054054054054099E-2"/>
                </c:manualLayout>
              </c:layout>
              <c:tx>
                <c:rich>
                  <a:bodyPr/>
                  <a:lstStyle/>
                  <a:p>
                    <a:r>
                      <a:rPr lang="en-US" sz="1400"/>
                      <a:t> Finland 2.2%</a:t>
                    </a:r>
                    <a:endParaRPr lang="en-US"/>
                  </a:p>
                </c:rich>
              </c:tx>
              <c:showLegendKey val="1"/>
              <c:showVal val="1"/>
              <c:showCatName val="1"/>
              <c:showSerName val="0"/>
              <c:showPercent val="0"/>
              <c:showBubbleSize val="0"/>
              <c:separator>
</c:separator>
            </c:dLbl>
            <c:dLbl>
              <c:idx val="12"/>
              <c:layout>
                <c:manualLayout>
                  <c:x val="-0.15282392026578101"/>
                  <c:y val="-8.6152209144335107E-2"/>
                </c:manualLayout>
              </c:layout>
              <c:tx>
                <c:rich>
                  <a:bodyPr/>
                  <a:lstStyle/>
                  <a:p>
                    <a:r>
                      <a:rPr lang="en-US" sz="1400"/>
                      <a:t> Poland 1.9%</a:t>
                    </a:r>
                    <a:endParaRPr lang="en-US"/>
                  </a:p>
                </c:rich>
              </c:tx>
              <c:showLegendKey val="1"/>
              <c:showVal val="1"/>
              <c:showCatName val="1"/>
              <c:showSerName val="0"/>
              <c:showPercent val="0"/>
              <c:showBubbleSize val="0"/>
              <c:separator>
</c:separator>
            </c:dLbl>
            <c:dLbl>
              <c:idx val="13"/>
              <c:layout>
                <c:manualLayout>
                  <c:x val="-0.13510520487264699"/>
                  <c:y val="-0.108108108108108"/>
                </c:manualLayout>
              </c:layout>
              <c:tx>
                <c:rich>
                  <a:bodyPr/>
                  <a:lstStyle/>
                  <a:p>
                    <a:r>
                      <a:rPr lang="en-US" sz="1400"/>
                      <a:t> Brazil 1.6%</a:t>
                    </a:r>
                    <a:endParaRPr lang="en-US"/>
                  </a:p>
                </c:rich>
              </c:tx>
              <c:showLegendKey val="1"/>
              <c:showVal val="1"/>
              <c:showCatName val="1"/>
              <c:showSerName val="0"/>
              <c:showPercent val="0"/>
              <c:showBubbleSize val="0"/>
              <c:separator>
</c:separator>
            </c:dLbl>
            <c:dLbl>
              <c:idx val="14"/>
              <c:layout>
                <c:manualLayout>
                  <c:x val="-0.13510520487264699"/>
                  <c:y val="-0.14968814968815"/>
                </c:manualLayout>
              </c:layout>
              <c:tx>
                <c:rich>
                  <a:bodyPr/>
                  <a:lstStyle/>
                  <a:p>
                    <a:r>
                      <a:rPr lang="en-US" sz="1400"/>
                      <a:t> Romania 1.6%</a:t>
                    </a:r>
                    <a:endParaRPr lang="en-US"/>
                  </a:p>
                </c:rich>
              </c:tx>
              <c:showLegendKey val="1"/>
              <c:showVal val="1"/>
              <c:showCatName val="1"/>
              <c:showSerName val="0"/>
              <c:showPercent val="0"/>
              <c:showBubbleSize val="0"/>
              <c:separator>
</c:separator>
            </c:dLbl>
            <c:dLbl>
              <c:idx val="15"/>
              <c:layout>
                <c:manualLayout>
                  <c:x val="-8.8593576965670003E-3"/>
                  <c:y val="-8.3160083160083199E-3"/>
                </c:manualLayout>
              </c:layout>
              <c:showLegendKey val="1"/>
              <c:showVal val="1"/>
              <c:showCatName val="1"/>
              <c:showSerName val="0"/>
              <c:showPercent val="0"/>
              <c:showBubbleSize val="0"/>
              <c:separator>
</c:separator>
            </c:dLbl>
            <c:txPr>
              <a:bodyPr/>
              <a:lstStyle/>
              <a:p>
                <a:pPr>
                  <a:defRPr sz="1400"/>
                </a:pPr>
                <a:endParaRPr lang="en-US"/>
              </a:p>
            </c:txPr>
            <c:showLegendKey val="1"/>
            <c:showVal val="1"/>
            <c:showCatName val="1"/>
            <c:showSerName val="0"/>
            <c:showPercent val="0"/>
            <c:showBubbleSize val="0"/>
            <c:separator>
</c:separator>
            <c:showLeaderLines val="1"/>
          </c:dLbls>
          <c:cat>
            <c:strRef>
              <c:f>SeniorScientists!$K$3:$K$18</c:f>
              <c:strCache>
                <c:ptCount val="16"/>
                <c:pt idx="0">
                  <c:v> Germany</c:v>
                </c:pt>
                <c:pt idx="1">
                  <c:v> France</c:v>
                </c:pt>
                <c:pt idx="2">
                  <c:v> Spain</c:v>
                </c:pt>
                <c:pt idx="3">
                  <c:v> United Kingdom</c:v>
                </c:pt>
                <c:pt idx="4">
                  <c:v> Russia</c:v>
                </c:pt>
                <c:pt idx="5">
                  <c:v> India</c:v>
                </c:pt>
                <c:pt idx="6">
                  <c:v> USA</c:v>
                </c:pt>
                <c:pt idx="7">
                  <c:v> Japan</c:v>
                </c:pt>
                <c:pt idx="8">
                  <c:v> Sweden</c:v>
                </c:pt>
                <c:pt idx="9">
                  <c:v> Italy</c:v>
                </c:pt>
                <c:pt idx="10">
                  <c:v> Turkey</c:v>
                </c:pt>
                <c:pt idx="11">
                  <c:v> Finland</c:v>
                </c:pt>
                <c:pt idx="12">
                  <c:v> Poland</c:v>
                </c:pt>
                <c:pt idx="13">
                  <c:v> Brazil</c:v>
                </c:pt>
                <c:pt idx="14">
                  <c:v> Romania</c:v>
                </c:pt>
                <c:pt idx="15">
                  <c:v> Others</c:v>
                </c:pt>
              </c:strCache>
            </c:strRef>
          </c:cat>
          <c:val>
            <c:numRef>
              <c:f>SeniorScientists!$M$3:$M$18</c:f>
              <c:numCache>
                <c:formatCode>0.0%</c:formatCode>
                <c:ptCount val="16"/>
                <c:pt idx="0">
                  <c:v>0.29093567251461999</c:v>
                </c:pt>
                <c:pt idx="1">
                  <c:v>7.4561403508771898E-2</c:v>
                </c:pt>
                <c:pt idx="2">
                  <c:v>7.30994152046784E-2</c:v>
                </c:pt>
                <c:pt idx="3">
                  <c:v>6.8713450292397699E-2</c:v>
                </c:pt>
                <c:pt idx="4">
                  <c:v>6.5789473684210495E-2</c:v>
                </c:pt>
                <c:pt idx="5">
                  <c:v>4.9707602339181298E-2</c:v>
                </c:pt>
                <c:pt idx="6">
                  <c:v>4.2397660818713503E-2</c:v>
                </c:pt>
                <c:pt idx="7">
                  <c:v>4.0935672514619902E-2</c:v>
                </c:pt>
                <c:pt idx="8">
                  <c:v>3.8011695906432698E-2</c:v>
                </c:pt>
                <c:pt idx="9">
                  <c:v>3.2163742690058499E-2</c:v>
                </c:pt>
                <c:pt idx="10">
                  <c:v>2.7777777777777801E-2</c:v>
                </c:pt>
                <c:pt idx="11">
                  <c:v>2.1929824561403501E-2</c:v>
                </c:pt>
                <c:pt idx="12">
                  <c:v>1.9005847953216401E-2</c:v>
                </c:pt>
                <c:pt idx="13">
                  <c:v>1.6081871345029201E-2</c:v>
                </c:pt>
                <c:pt idx="14">
                  <c:v>1.6081871345029201E-2</c:v>
                </c:pt>
                <c:pt idx="15">
                  <c:v>0.12280701754386</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spPr>
    <a:ln>
      <a:no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vl1pPr>
          </a:lstStyle>
          <a:p>
            <a:pPr>
              <a:defRPr/>
            </a:pPr>
            <a:endParaRPr lang="en-GB"/>
          </a:p>
        </p:txBody>
      </p:sp>
      <p:sp>
        <p:nvSpPr>
          <p:cNvPr id="13315"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vl1pPr>
          </a:lstStyle>
          <a:p>
            <a:pPr>
              <a:defRPr/>
            </a:pPr>
            <a:endParaRPr lang="en-GB"/>
          </a:p>
        </p:txBody>
      </p:sp>
      <p:sp>
        <p:nvSpPr>
          <p:cNvPr id="37892"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3318"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vl1pPr>
          </a:lstStyle>
          <a:p>
            <a:pPr>
              <a:defRPr/>
            </a:pPr>
            <a:endParaRPr lang="en-GB"/>
          </a:p>
        </p:txBody>
      </p:sp>
      <p:sp>
        <p:nvSpPr>
          <p:cNvPr id="13319"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vl1pPr>
          </a:lstStyle>
          <a:p>
            <a:pPr>
              <a:defRPr/>
            </a:pPr>
            <a:fld id="{E1B62398-7C36-4C24-9EB8-9A4094D6B3DA}" type="slidenum">
              <a:rPr lang="en-GB"/>
              <a:pPr>
                <a:defRPr/>
              </a:pPr>
              <a:t>‹#›</a:t>
            </a:fld>
            <a:endParaRPr lang="en-GB"/>
          </a:p>
        </p:txBody>
      </p:sp>
    </p:spTree>
    <p:extLst>
      <p:ext uri="{BB962C8B-B14F-4D97-AF65-F5344CB8AC3E}">
        <p14:creationId xmlns:p14="http://schemas.microsoft.com/office/powerpoint/2010/main" val="1537916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0" algn="l"/>
                <a:tab pos="951890" algn="l"/>
                <a:tab pos="1903781" algn="l"/>
                <a:tab pos="2855671" algn="l"/>
                <a:tab pos="3807562" algn="l"/>
                <a:tab pos="4759452" algn="l"/>
                <a:tab pos="5711342" algn="l"/>
                <a:tab pos="6663233" algn="l"/>
                <a:tab pos="7615123" algn="l"/>
                <a:tab pos="8567014" algn="l"/>
                <a:tab pos="9518904" algn="l"/>
                <a:tab pos="10470794" algn="l"/>
              </a:tabLst>
              <a:defRPr>
                <a:solidFill>
                  <a:schemeClr val="bg1"/>
                </a:solidFill>
                <a:latin typeface="Arial" charset="0"/>
                <a:ea typeface="ＭＳ Ｐゴシック" charset="0"/>
                <a:cs typeface="Lucida Sans Unicode" charset="0"/>
              </a:defRPr>
            </a:lvl1pPr>
            <a:lvl2pPr eaLnBrk="0" hangingPunct="0">
              <a:tabLst>
                <a:tab pos="0" algn="l"/>
                <a:tab pos="951890" algn="l"/>
                <a:tab pos="1903781" algn="l"/>
                <a:tab pos="2855671" algn="l"/>
                <a:tab pos="3807562" algn="l"/>
                <a:tab pos="4759452" algn="l"/>
                <a:tab pos="5711342" algn="l"/>
                <a:tab pos="6663233" algn="l"/>
                <a:tab pos="7615123" algn="l"/>
                <a:tab pos="8567014" algn="l"/>
                <a:tab pos="9518904" algn="l"/>
                <a:tab pos="10470794" algn="l"/>
              </a:tabLst>
              <a:defRPr>
                <a:solidFill>
                  <a:schemeClr val="bg1"/>
                </a:solidFill>
                <a:latin typeface="Arial" charset="0"/>
                <a:ea typeface="Lucida Sans Unicode" charset="0"/>
                <a:cs typeface="Lucida Sans Unicode" charset="0"/>
              </a:defRPr>
            </a:lvl2pPr>
            <a:lvl3pPr eaLnBrk="0" hangingPunct="0">
              <a:tabLst>
                <a:tab pos="0" algn="l"/>
                <a:tab pos="951890" algn="l"/>
                <a:tab pos="1903781" algn="l"/>
                <a:tab pos="2855671" algn="l"/>
                <a:tab pos="3807562" algn="l"/>
                <a:tab pos="4759452" algn="l"/>
                <a:tab pos="5711342" algn="l"/>
                <a:tab pos="6663233" algn="l"/>
                <a:tab pos="7615123" algn="l"/>
                <a:tab pos="8567014" algn="l"/>
                <a:tab pos="9518904" algn="l"/>
                <a:tab pos="10470794" algn="l"/>
              </a:tabLst>
              <a:defRPr>
                <a:solidFill>
                  <a:schemeClr val="bg1"/>
                </a:solidFill>
                <a:latin typeface="Arial" charset="0"/>
                <a:ea typeface="Lucida Sans Unicode" charset="0"/>
                <a:cs typeface="Lucida Sans Unicode" charset="0"/>
              </a:defRPr>
            </a:lvl3pPr>
            <a:lvl4pPr eaLnBrk="0" hangingPunct="0">
              <a:tabLst>
                <a:tab pos="0" algn="l"/>
                <a:tab pos="951890" algn="l"/>
                <a:tab pos="1903781" algn="l"/>
                <a:tab pos="2855671" algn="l"/>
                <a:tab pos="3807562" algn="l"/>
                <a:tab pos="4759452" algn="l"/>
                <a:tab pos="5711342" algn="l"/>
                <a:tab pos="6663233" algn="l"/>
                <a:tab pos="7615123" algn="l"/>
                <a:tab pos="8567014" algn="l"/>
                <a:tab pos="9518904" algn="l"/>
                <a:tab pos="10470794" algn="l"/>
              </a:tabLst>
              <a:defRPr>
                <a:solidFill>
                  <a:schemeClr val="bg1"/>
                </a:solidFill>
                <a:latin typeface="Arial" charset="0"/>
                <a:ea typeface="Lucida Sans Unicode" charset="0"/>
                <a:cs typeface="Lucida Sans Unicode" charset="0"/>
              </a:defRPr>
            </a:lvl4pPr>
            <a:lvl5pPr eaLnBrk="0" hangingPunct="0">
              <a:tabLst>
                <a:tab pos="0" algn="l"/>
                <a:tab pos="951890" algn="l"/>
                <a:tab pos="1903781" algn="l"/>
                <a:tab pos="2855671" algn="l"/>
                <a:tab pos="3807562" algn="l"/>
                <a:tab pos="4759452" algn="l"/>
                <a:tab pos="5711342" algn="l"/>
                <a:tab pos="6663233" algn="l"/>
                <a:tab pos="7615123" algn="l"/>
                <a:tab pos="8567014" algn="l"/>
                <a:tab pos="9518904" algn="l"/>
                <a:tab pos="10470794" algn="l"/>
              </a:tabLst>
              <a:defRPr>
                <a:solidFill>
                  <a:schemeClr val="bg1"/>
                </a:solidFill>
                <a:latin typeface="Arial" charset="0"/>
                <a:ea typeface="Lucida Sans Unicode" charset="0"/>
                <a:cs typeface="Lucida Sans Unicode" charset="0"/>
              </a:defRPr>
            </a:lvl5pPr>
            <a:lvl6pPr marL="2617699" indent="-237973" defTabSz="467683" eaLnBrk="0" fontAlgn="base" hangingPunct="0">
              <a:spcBef>
                <a:spcPct val="0"/>
              </a:spcBef>
              <a:spcAft>
                <a:spcPct val="0"/>
              </a:spcAft>
              <a:buClr>
                <a:srgbClr val="000000"/>
              </a:buClr>
              <a:buSzPct val="100000"/>
              <a:buFont typeface="Times New Roman" charset="0"/>
              <a:tabLst>
                <a:tab pos="0" algn="l"/>
                <a:tab pos="951890" algn="l"/>
                <a:tab pos="1903781" algn="l"/>
                <a:tab pos="2855671" algn="l"/>
                <a:tab pos="3807562" algn="l"/>
                <a:tab pos="4759452" algn="l"/>
                <a:tab pos="5711342" algn="l"/>
                <a:tab pos="6663233" algn="l"/>
                <a:tab pos="7615123" algn="l"/>
                <a:tab pos="8567014" algn="l"/>
                <a:tab pos="9518904" algn="l"/>
                <a:tab pos="10470794" algn="l"/>
              </a:tabLst>
              <a:defRPr>
                <a:solidFill>
                  <a:schemeClr val="bg1"/>
                </a:solidFill>
                <a:latin typeface="Arial" charset="0"/>
                <a:ea typeface="Lucida Sans Unicode" charset="0"/>
                <a:cs typeface="Lucida Sans Unicode" charset="0"/>
              </a:defRPr>
            </a:lvl6pPr>
            <a:lvl7pPr marL="3093644" indent="-237973" defTabSz="467683" eaLnBrk="0" fontAlgn="base" hangingPunct="0">
              <a:spcBef>
                <a:spcPct val="0"/>
              </a:spcBef>
              <a:spcAft>
                <a:spcPct val="0"/>
              </a:spcAft>
              <a:buClr>
                <a:srgbClr val="000000"/>
              </a:buClr>
              <a:buSzPct val="100000"/>
              <a:buFont typeface="Times New Roman" charset="0"/>
              <a:tabLst>
                <a:tab pos="0" algn="l"/>
                <a:tab pos="951890" algn="l"/>
                <a:tab pos="1903781" algn="l"/>
                <a:tab pos="2855671" algn="l"/>
                <a:tab pos="3807562" algn="l"/>
                <a:tab pos="4759452" algn="l"/>
                <a:tab pos="5711342" algn="l"/>
                <a:tab pos="6663233" algn="l"/>
                <a:tab pos="7615123" algn="l"/>
                <a:tab pos="8567014" algn="l"/>
                <a:tab pos="9518904" algn="l"/>
                <a:tab pos="10470794" algn="l"/>
              </a:tabLst>
              <a:defRPr>
                <a:solidFill>
                  <a:schemeClr val="bg1"/>
                </a:solidFill>
                <a:latin typeface="Arial" charset="0"/>
                <a:ea typeface="Lucida Sans Unicode" charset="0"/>
                <a:cs typeface="Lucida Sans Unicode" charset="0"/>
              </a:defRPr>
            </a:lvl7pPr>
            <a:lvl8pPr marL="3569589" indent="-237973" defTabSz="467683" eaLnBrk="0" fontAlgn="base" hangingPunct="0">
              <a:spcBef>
                <a:spcPct val="0"/>
              </a:spcBef>
              <a:spcAft>
                <a:spcPct val="0"/>
              </a:spcAft>
              <a:buClr>
                <a:srgbClr val="000000"/>
              </a:buClr>
              <a:buSzPct val="100000"/>
              <a:buFont typeface="Times New Roman" charset="0"/>
              <a:tabLst>
                <a:tab pos="0" algn="l"/>
                <a:tab pos="951890" algn="l"/>
                <a:tab pos="1903781" algn="l"/>
                <a:tab pos="2855671" algn="l"/>
                <a:tab pos="3807562" algn="l"/>
                <a:tab pos="4759452" algn="l"/>
                <a:tab pos="5711342" algn="l"/>
                <a:tab pos="6663233" algn="l"/>
                <a:tab pos="7615123" algn="l"/>
                <a:tab pos="8567014" algn="l"/>
                <a:tab pos="9518904" algn="l"/>
                <a:tab pos="10470794" algn="l"/>
              </a:tabLst>
              <a:defRPr>
                <a:solidFill>
                  <a:schemeClr val="bg1"/>
                </a:solidFill>
                <a:latin typeface="Arial" charset="0"/>
                <a:ea typeface="Lucida Sans Unicode" charset="0"/>
                <a:cs typeface="Lucida Sans Unicode" charset="0"/>
              </a:defRPr>
            </a:lvl8pPr>
            <a:lvl9pPr marL="4045534" indent="-237973" defTabSz="467683" eaLnBrk="0" fontAlgn="base" hangingPunct="0">
              <a:spcBef>
                <a:spcPct val="0"/>
              </a:spcBef>
              <a:spcAft>
                <a:spcPct val="0"/>
              </a:spcAft>
              <a:buClr>
                <a:srgbClr val="000000"/>
              </a:buClr>
              <a:buSzPct val="100000"/>
              <a:buFont typeface="Times New Roman" charset="0"/>
              <a:tabLst>
                <a:tab pos="0" algn="l"/>
                <a:tab pos="951890" algn="l"/>
                <a:tab pos="1903781" algn="l"/>
                <a:tab pos="2855671" algn="l"/>
                <a:tab pos="3807562" algn="l"/>
                <a:tab pos="4759452" algn="l"/>
                <a:tab pos="5711342" algn="l"/>
                <a:tab pos="6663233" algn="l"/>
                <a:tab pos="7615123" algn="l"/>
                <a:tab pos="8567014" algn="l"/>
                <a:tab pos="9518904" algn="l"/>
                <a:tab pos="10470794" algn="l"/>
              </a:tabLst>
              <a:defRPr>
                <a:solidFill>
                  <a:schemeClr val="bg1"/>
                </a:solidFill>
                <a:latin typeface="Arial" charset="0"/>
                <a:ea typeface="Lucida Sans Unicode" charset="0"/>
                <a:cs typeface="Lucida Sans Unicode" charset="0"/>
              </a:defRPr>
            </a:lvl9pPr>
          </a:lstStyle>
          <a:p>
            <a:pPr eaLnBrk="1" hangingPunct="1"/>
            <a:fld id="{88EBADD0-2805-DA49-9A10-9CE8ACBD8357}" type="slidenum">
              <a:rPr lang="de-DE">
                <a:solidFill>
                  <a:srgbClr val="000000"/>
                </a:solidFill>
              </a:rPr>
              <a:pPr eaLnBrk="1" hangingPunct="1"/>
              <a:t>3</a:t>
            </a:fld>
            <a:endParaRPr lang="de-DE">
              <a:solidFill>
                <a:srgbClr val="000000"/>
              </a:solidFill>
            </a:endParaRPr>
          </a:p>
        </p:txBody>
      </p:sp>
      <p:sp>
        <p:nvSpPr>
          <p:cNvPr id="59395" name="Text Box 1"/>
          <p:cNvSpPr txBox="1">
            <a:spLocks noChangeArrowheads="1"/>
          </p:cNvSpPr>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690" tIns="48719" rIns="93690" bIns="48719"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Lucida Sans Unicode"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charset="0"/>
                <a:cs typeface="Lucida Sans Unicode" charset="0"/>
              </a:defRPr>
            </a:lvl9pPr>
          </a:lstStyle>
          <a:p>
            <a:pPr algn="r" defTabSz="467683" eaLnBrk="1" hangingPunct="1">
              <a:buSzPct val="100000"/>
            </a:pPr>
            <a:fld id="{AB87A4EB-7DEB-0849-BCF0-1201326BB5F2}" type="slidenum">
              <a:rPr lang="de-DE" sz="1200" i="1">
                <a:solidFill>
                  <a:srgbClr val="000000"/>
                </a:solidFill>
              </a:rPr>
              <a:pPr algn="r" defTabSz="467683" eaLnBrk="1" hangingPunct="1">
                <a:buSzPct val="100000"/>
              </a:pPr>
              <a:t>3</a:t>
            </a:fld>
            <a:endParaRPr lang="de-DE" sz="1200" i="1">
              <a:solidFill>
                <a:srgbClr val="000000"/>
              </a:solidFill>
            </a:endParaRPr>
          </a:p>
        </p:txBody>
      </p:sp>
      <p:sp>
        <p:nvSpPr>
          <p:cNvPr id="59396" name="Rectangle 2"/>
          <p:cNvSpPr txBox="1">
            <a:spLocks noGrp="1" noRot="1" noChangeAspect="1" noChangeArrowheads="1" noTextEdit="1"/>
          </p:cNvSpPr>
          <p:nvPr>
            <p:ph type="sldImg"/>
          </p:nvPr>
        </p:nvSpPr>
        <p:spPr>
          <a:xfrm>
            <a:off x="992188" y="768350"/>
            <a:ext cx="5114925" cy="38369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7" name="Rectangle 3"/>
          <p:cNvSpPr txBox="1">
            <a:spLocks noGrp="1" noChangeArrowheads="1"/>
          </p:cNvSpPr>
          <p:nvPr>
            <p:ph type="body" idx="1"/>
          </p:nvPr>
        </p:nvSpPr>
        <p:spPr>
          <a:xfrm>
            <a:off x="709930" y="4861441"/>
            <a:ext cx="5679440" cy="4605576"/>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defRPr>
            </a:lvl9pPr>
          </a:lstStyle>
          <a:p>
            <a:pPr eaLnBrk="1" hangingPunct="1">
              <a:spcBef>
                <a:spcPts val="468"/>
              </a:spcBef>
            </a:pPr>
            <a:endParaRPr lang="en-US">
              <a:latin typeface="Arial" charset="0"/>
              <a:cs typeface="Lucida Sans Unico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oleObject" Target="../embeddings/oleObject1.bin"/><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slideMaster" Target="../slideMasters/slideMaster2.xml"/><Relationship Id="rId16" Type="http://schemas.openxmlformats.org/officeDocument/2006/relationships/image" Target="../media/image13.jpeg"/><Relationship Id="rId1" Type="http://schemas.openxmlformats.org/officeDocument/2006/relationships/vmlDrawing" Target="../drawings/vmlDrawing1.v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oleObject" Target="../embeddings/oleObject2.bin"/><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slideMaster" Target="../slideMasters/slideMaster3.xml"/><Relationship Id="rId16" Type="http://schemas.openxmlformats.org/officeDocument/2006/relationships/image" Target="../media/image13.jpeg"/><Relationship Id="rId1" Type="http://schemas.openxmlformats.org/officeDocument/2006/relationships/vmlDrawing" Target="../drawings/vmlDrawing2.v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oleObject" Target="../embeddings/oleObject3.bin"/><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slideMaster" Target="../slideMasters/slideMaster4.xml"/><Relationship Id="rId16" Type="http://schemas.openxmlformats.org/officeDocument/2006/relationships/image" Target="../media/image13.jpeg"/><Relationship Id="rId1" Type="http://schemas.openxmlformats.org/officeDocument/2006/relationships/vmlDrawing" Target="../drawings/vmlDrawing3.v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oleObject" Target="../embeddings/oleObject4.bin"/><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slideMaster" Target="../slideMasters/slideMaster5.xml"/><Relationship Id="rId16" Type="http://schemas.openxmlformats.org/officeDocument/2006/relationships/image" Target="../media/image13.jpeg"/><Relationship Id="rId1" Type="http://schemas.openxmlformats.org/officeDocument/2006/relationships/vmlDrawing" Target="../drawings/vmlDrawing4.v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oleObject" Target="../embeddings/oleObject5.bin"/><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slideMaster" Target="../slideMasters/slideMaster6.xml"/><Relationship Id="rId16" Type="http://schemas.openxmlformats.org/officeDocument/2006/relationships/image" Target="../media/image13.jpeg"/><Relationship Id="rId1" Type="http://schemas.openxmlformats.org/officeDocument/2006/relationships/vmlDrawing" Target="../drawings/vmlDrawing5.v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7.xml"/><Relationship Id="rId5" Type="http://schemas.openxmlformats.org/officeDocument/2006/relationships/image" Target="../media/image5.jpeg"/><Relationship Id="rId4" Type="http://schemas.openxmlformats.org/officeDocument/2006/relationships/image" Target="../media/image16.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C71E8FB-9939-44EF-BB93-A575C0DE8E52}"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45B930C-5F87-4F0C-80C9-6C703DBC003D}"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013F76D-9231-4D3F-99B8-8513A51646E6}"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5" name="Picture 1" descr="FCAR3________L____4___ Kopie"/>
          <p:cNvPicPr>
            <a:picLocks noChangeAspect="1" noChangeArrowheads="1"/>
          </p:cNvPicPr>
          <p:nvPr/>
        </p:nvPicPr>
        <p:blipFill>
          <a:blip r:embed="rId3">
            <a:extLst>
              <a:ext uri="{28A0092B-C50C-407E-A947-70E740481C1C}">
                <a14:useLocalDpi xmlns:a14="http://schemas.microsoft.com/office/drawing/2010/main" val="0"/>
              </a:ext>
            </a:extLst>
          </a:blip>
          <a:srcRect t="17075"/>
          <a:stretch>
            <a:fillRect/>
          </a:stretch>
        </p:blipFill>
        <p:spPr bwMode="auto">
          <a:xfrm>
            <a:off x="0" y="0"/>
            <a:ext cx="308292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0" descr="image007"/>
          <p:cNvPicPr>
            <a:picLocks noChangeAspect="1" noChangeArrowheads="1"/>
          </p:cNvPicPr>
          <p:nvPr/>
        </p:nvPicPr>
        <p:blipFill>
          <a:blip r:embed="rId4">
            <a:extLst>
              <a:ext uri="{28A0092B-C50C-407E-A947-70E740481C1C}">
                <a14:useLocalDpi xmlns:a14="http://schemas.microsoft.com/office/drawing/2010/main" val="0"/>
              </a:ext>
            </a:extLst>
          </a:blip>
          <a:srcRect t="10201" b="9200"/>
          <a:stretch>
            <a:fillRect/>
          </a:stretch>
        </p:blipFill>
        <p:spPr bwMode="auto">
          <a:xfrm>
            <a:off x="6048375" y="0"/>
            <a:ext cx="316388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1"/>
          <p:cNvPicPr>
            <a:picLocks noChangeAspect="1" noChangeArrowheads="1"/>
          </p:cNvPicPr>
          <p:nvPr/>
        </p:nvPicPr>
        <p:blipFill>
          <a:blip r:embed="rId5">
            <a:extLst>
              <a:ext uri="{28A0092B-C50C-407E-A947-70E740481C1C}">
                <a14:useLocalDpi xmlns:a14="http://schemas.microsoft.com/office/drawing/2010/main" val="0"/>
              </a:ext>
            </a:extLst>
          </a:blip>
          <a:srcRect l="33714" r="33855"/>
          <a:stretch>
            <a:fillRect/>
          </a:stretch>
        </p:blipFill>
        <p:spPr bwMode="auto">
          <a:xfrm>
            <a:off x="3082925" y="0"/>
            <a:ext cx="296545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6"/>
          <p:cNvSpPr>
            <a:spLocks noChangeShapeType="1"/>
          </p:cNvSpPr>
          <p:nvPr/>
        </p:nvSpPr>
        <p:spPr bwMode="auto">
          <a:xfrm>
            <a:off x="6048375" y="0"/>
            <a:ext cx="0" cy="1938338"/>
          </a:xfrm>
          <a:prstGeom prst="line">
            <a:avLst/>
          </a:prstGeom>
          <a:noFill/>
          <a:ln w="38100">
            <a:solidFill>
              <a:schemeClr val="bg1"/>
            </a:solidFill>
            <a:round/>
            <a:headEnd/>
            <a:tailEnd/>
          </a:ln>
        </p:spPr>
        <p:txBody>
          <a:bodyPr/>
          <a:lstStyle/>
          <a:p>
            <a:pPr>
              <a:defRPr/>
            </a:pPr>
            <a:endParaRPr lang="de-DE" sz="1400">
              <a:solidFill>
                <a:srgbClr val="000000"/>
              </a:solidFill>
              <a:latin typeface="Calibri" pitchFamily="34" charset="0"/>
              <a:ea typeface="ＭＳ Ｐゴシック" charset="0"/>
            </a:endParaRPr>
          </a:p>
        </p:txBody>
      </p:sp>
      <p:sp>
        <p:nvSpPr>
          <p:cNvPr id="8" name="Line 75"/>
          <p:cNvSpPr>
            <a:spLocks noChangeShapeType="1"/>
          </p:cNvSpPr>
          <p:nvPr/>
        </p:nvSpPr>
        <p:spPr bwMode="auto">
          <a:xfrm>
            <a:off x="3082925" y="0"/>
            <a:ext cx="0" cy="1931988"/>
          </a:xfrm>
          <a:prstGeom prst="line">
            <a:avLst/>
          </a:prstGeom>
          <a:noFill/>
          <a:ln w="38100">
            <a:solidFill>
              <a:schemeClr val="bg1"/>
            </a:solidFill>
            <a:round/>
            <a:headEnd/>
            <a:tailEnd/>
          </a:ln>
        </p:spPr>
        <p:txBody>
          <a:bodyPr/>
          <a:lstStyle/>
          <a:p>
            <a:pPr>
              <a:defRPr/>
            </a:pPr>
            <a:endParaRPr lang="de-DE" sz="1400">
              <a:solidFill>
                <a:srgbClr val="000000"/>
              </a:solidFill>
              <a:latin typeface="Calibri" pitchFamily="34" charset="0"/>
              <a:ea typeface="ＭＳ Ｐゴシック" charset="0"/>
            </a:endParaRPr>
          </a:p>
        </p:txBody>
      </p:sp>
      <p:sp>
        <p:nvSpPr>
          <p:cNvPr id="9" name="Rectangle 69"/>
          <p:cNvSpPr>
            <a:spLocks noChangeArrowheads="1"/>
          </p:cNvSpPr>
          <p:nvPr/>
        </p:nvSpPr>
        <p:spPr bwMode="auto">
          <a:xfrm>
            <a:off x="0" y="6035675"/>
            <a:ext cx="9144000" cy="84138"/>
          </a:xfrm>
          <a:prstGeom prst="rect">
            <a:avLst/>
          </a:prstGeom>
          <a:solidFill>
            <a:srgbClr val="FF9900"/>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 name="Rectangle 78"/>
          <p:cNvSpPr>
            <a:spLocks noChangeArrowheads="1"/>
          </p:cNvSpPr>
          <p:nvPr/>
        </p:nvSpPr>
        <p:spPr bwMode="auto">
          <a:xfrm>
            <a:off x="0" y="0"/>
            <a:ext cx="9144000" cy="1958975"/>
          </a:xfrm>
          <a:prstGeom prst="rect">
            <a:avLst/>
          </a:prstGeom>
          <a:solidFill>
            <a:schemeClr val="bg1">
              <a:alpha val="34901"/>
            </a:schemeClr>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1" name="Rectangle 62"/>
          <p:cNvSpPr>
            <a:spLocks noChangeArrowheads="1"/>
          </p:cNvSpPr>
          <p:nvPr/>
        </p:nvSpPr>
        <p:spPr bwMode="auto">
          <a:xfrm>
            <a:off x="0" y="1919288"/>
            <a:ext cx="9144000" cy="4116387"/>
          </a:xfrm>
          <a:prstGeom prst="rect">
            <a:avLst/>
          </a:prstGeom>
          <a:solidFill>
            <a:srgbClr val="00599D"/>
          </a:solidFill>
          <a:ln w="9525">
            <a:noFill/>
            <a:miter lim="800000"/>
            <a:headEnd/>
            <a:tailEnd/>
          </a:ln>
        </p:spPr>
        <p:txBody>
          <a:bodyPr wrap="none" anchor="ctr"/>
          <a:lstStyle/>
          <a:p>
            <a:pPr algn="ctr">
              <a:defRPr/>
            </a:pPr>
            <a:endParaRPr lang="en-GB">
              <a:solidFill>
                <a:srgbClr val="000000"/>
              </a:solidFill>
              <a:ea typeface="ＭＳ Ｐゴシック" charset="0"/>
            </a:endParaRPr>
          </a:p>
        </p:txBody>
      </p:sp>
      <p:sp>
        <p:nvSpPr>
          <p:cNvPr id="12" name="Line 82"/>
          <p:cNvSpPr>
            <a:spLocks noChangeShapeType="1"/>
          </p:cNvSpPr>
          <p:nvPr/>
        </p:nvSpPr>
        <p:spPr bwMode="auto">
          <a:xfrm rot="16200000">
            <a:off x="4572000" y="-2633662"/>
            <a:ext cx="0" cy="9144000"/>
          </a:xfrm>
          <a:prstGeom prst="line">
            <a:avLst/>
          </a:prstGeom>
          <a:noFill/>
          <a:ln w="38100">
            <a:solidFill>
              <a:schemeClr val="bg1"/>
            </a:solidFill>
            <a:round/>
            <a:headEnd/>
            <a:tailEnd/>
          </a:ln>
        </p:spPr>
        <p:txBody>
          <a:bodyPr/>
          <a:lstStyle/>
          <a:p>
            <a:pPr>
              <a:defRPr/>
            </a:pPr>
            <a:endParaRPr lang="de-DE" sz="1400">
              <a:solidFill>
                <a:srgbClr val="000000"/>
              </a:solidFill>
              <a:latin typeface="Calibri" pitchFamily="34" charset="0"/>
              <a:ea typeface="ＭＳ Ｐゴシック" charset="0"/>
            </a:endParaRPr>
          </a:p>
        </p:txBody>
      </p:sp>
      <p:sp>
        <p:nvSpPr>
          <p:cNvPr id="4098" name="Rectangle 2"/>
          <p:cNvSpPr>
            <a:spLocks noGrp="1" noChangeArrowheads="1"/>
          </p:cNvSpPr>
          <p:nvPr>
            <p:ph type="ctrTitle"/>
          </p:nvPr>
        </p:nvSpPr>
        <p:spPr>
          <a:xfrm>
            <a:off x="503238" y="2419350"/>
            <a:ext cx="8064500" cy="1441450"/>
          </a:xfrm>
        </p:spPr>
        <p:txBody>
          <a:bodyPr/>
          <a:lstStyle>
            <a:lvl1pPr>
              <a:defRPr sz="3600">
                <a:solidFill>
                  <a:schemeClr val="bg1"/>
                </a:solidFill>
              </a:defRPr>
            </a:lvl1pPr>
          </a:lstStyle>
          <a:p>
            <a:r>
              <a:rPr lang="en-GB"/>
              <a:t>Titelmasterformat durch Klicken bearbeiten</a:t>
            </a:r>
          </a:p>
        </p:txBody>
      </p:sp>
      <p:sp>
        <p:nvSpPr>
          <p:cNvPr id="4099" name="Rectangle 3"/>
          <p:cNvSpPr>
            <a:spLocks noGrp="1" noChangeArrowheads="1"/>
          </p:cNvSpPr>
          <p:nvPr>
            <p:ph type="subTitle" idx="1"/>
          </p:nvPr>
        </p:nvSpPr>
        <p:spPr>
          <a:xfrm>
            <a:off x="503238" y="4124325"/>
            <a:ext cx="6127750" cy="1465263"/>
          </a:xfrm>
        </p:spPr>
        <p:txBody>
          <a:bodyPr anchor="b"/>
          <a:lstStyle>
            <a:lvl1pPr marL="0" indent="0">
              <a:defRPr>
                <a:solidFill>
                  <a:schemeClr val="bg1"/>
                </a:solidFill>
                <a:latin typeface="Arial Narrow" pitchFamily="34" charset="0"/>
              </a:defRPr>
            </a:lvl1pPr>
          </a:lstStyle>
          <a:p>
            <a:r>
              <a:rPr lang="en-GB"/>
              <a:t>Formatvorlage des Untertitelmasters durch Klicken bearbeiten</a:t>
            </a:r>
          </a:p>
        </p:txBody>
      </p:sp>
      <p:pic>
        <p:nvPicPr>
          <p:cNvPr id="13" name="Picture 87" descr="FAIR_farb_RGB_3c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5938" y="6142038"/>
            <a:ext cx="898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uppieren 2"/>
          <p:cNvGrpSpPr/>
          <p:nvPr userDrawn="1"/>
        </p:nvGrpSpPr>
        <p:grpSpPr>
          <a:xfrm>
            <a:off x="152400" y="6248400"/>
            <a:ext cx="7391400" cy="685800"/>
            <a:chOff x="-152400" y="6337300"/>
            <a:chExt cx="5057775" cy="473076"/>
          </a:xfrm>
        </p:grpSpPr>
        <p:sp>
          <p:nvSpPr>
            <p:cNvPr id="38" name="Text Box 20"/>
            <p:cNvSpPr txBox="1">
              <a:spLocks noChangeAspect="1" noChangeArrowheads="1"/>
            </p:cNvSpPr>
            <p:nvPr/>
          </p:nvSpPr>
          <p:spPr bwMode="auto">
            <a:xfrm>
              <a:off x="368300" y="6578600"/>
              <a:ext cx="539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solidFill>
                    <a:srgbClr val="000000"/>
                  </a:solidFill>
                  <a:ea typeface="ＭＳ Ｐゴシック" charset="0"/>
                </a:rPr>
                <a:t>France</a:t>
              </a:r>
            </a:p>
          </p:txBody>
        </p:sp>
        <p:pic>
          <p:nvPicPr>
            <p:cNvPr id="39" name="Picture 10"/>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076" y="6340475"/>
              <a:ext cx="358775"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0" name="Text Box 11"/>
            <p:cNvSpPr txBox="1">
              <a:spLocks noChangeAspect="1" noChangeArrowheads="1"/>
            </p:cNvSpPr>
            <p:nvPr/>
          </p:nvSpPr>
          <p:spPr bwMode="auto">
            <a:xfrm>
              <a:off x="1486563" y="6583363"/>
              <a:ext cx="4318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India</a:t>
              </a:r>
            </a:p>
          </p:txBody>
        </p:sp>
        <p:pic>
          <p:nvPicPr>
            <p:cNvPr id="41" name="Picture 16"/>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62700"/>
              <a:ext cx="330200"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17"/>
            <p:cNvSpPr txBox="1">
              <a:spLocks noChangeAspect="1" noChangeArrowheads="1"/>
            </p:cNvSpPr>
            <p:nvPr/>
          </p:nvSpPr>
          <p:spPr bwMode="auto">
            <a:xfrm>
              <a:off x="-152400" y="6581775"/>
              <a:ext cx="558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solidFill>
                    <a:srgbClr val="000000"/>
                  </a:solidFill>
                  <a:ea typeface="ＭＳ Ｐゴシック" charset="0"/>
                </a:rPr>
                <a:t>Finland</a:t>
              </a:r>
            </a:p>
          </p:txBody>
        </p:sp>
        <p:pic>
          <p:nvPicPr>
            <p:cNvPr id="43" name="Picture 19"/>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500" y="6350000"/>
              <a:ext cx="423034" cy="250825"/>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4" name="Picture 22"/>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213" y="6340475"/>
              <a:ext cx="400050"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5" name="Text Box 23"/>
            <p:cNvSpPr txBox="1">
              <a:spLocks noChangeAspect="1" noChangeArrowheads="1"/>
            </p:cNvSpPr>
            <p:nvPr/>
          </p:nvSpPr>
          <p:spPr bwMode="auto">
            <a:xfrm>
              <a:off x="843626" y="6583363"/>
              <a:ext cx="6540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Germany</a:t>
              </a:r>
            </a:p>
          </p:txBody>
        </p:sp>
        <p:pic>
          <p:nvPicPr>
            <p:cNvPr id="46" name="Picture 34"/>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21551" y="6340475"/>
              <a:ext cx="3841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7" name="Text Box 35"/>
            <p:cNvSpPr txBox="1">
              <a:spLocks noChangeAspect="1" noChangeArrowheads="1"/>
            </p:cNvSpPr>
            <p:nvPr/>
          </p:nvSpPr>
          <p:spPr bwMode="auto">
            <a:xfrm>
              <a:off x="1927888" y="6583363"/>
              <a:ext cx="5397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solidFill>
                    <a:srgbClr val="000000"/>
                  </a:solidFill>
                  <a:ea typeface="ＭＳ Ｐゴシック" charset="0"/>
                </a:rPr>
                <a:t>Poland</a:t>
              </a:r>
            </a:p>
          </p:txBody>
        </p:sp>
        <p:pic>
          <p:nvPicPr>
            <p:cNvPr id="48" name="Picture 46"/>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49508" y="6337300"/>
              <a:ext cx="384175"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9" name="Text Box 47"/>
            <p:cNvSpPr txBox="1">
              <a:spLocks noChangeAspect="1" noChangeArrowheads="1"/>
            </p:cNvSpPr>
            <p:nvPr/>
          </p:nvSpPr>
          <p:spPr bwMode="auto">
            <a:xfrm>
              <a:off x="3939970" y="6580188"/>
              <a:ext cx="5969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Sweden</a:t>
              </a:r>
            </a:p>
          </p:txBody>
        </p:sp>
        <p:graphicFrame>
          <p:nvGraphicFramePr>
            <p:cNvPr id="50" name="Object 49"/>
            <p:cNvGraphicFramePr>
              <a:graphicFrameLocks noChangeAspect="1"/>
            </p:cNvGraphicFramePr>
            <p:nvPr>
              <p:extLst>
                <p:ext uri="{D42A27DB-BD31-4B8C-83A1-F6EECF244321}">
                  <p14:modId xmlns:p14="http://schemas.microsoft.com/office/powerpoint/2010/main" val="2893353256"/>
                </p:ext>
              </p:extLst>
            </p:nvPr>
          </p:nvGraphicFramePr>
          <p:xfrm>
            <a:off x="2556538" y="6340475"/>
            <a:ext cx="360363" cy="242888"/>
          </p:xfrm>
          <a:graphic>
            <a:graphicData uri="http://schemas.openxmlformats.org/presentationml/2006/ole">
              <mc:AlternateContent xmlns:mc="http://schemas.openxmlformats.org/markup-compatibility/2006">
                <mc:Choice xmlns:v="urn:schemas-microsoft-com:vml" Requires="v">
                  <p:oleObj spid="_x0000_s2072" name="Photo Editor Photo" r:id="rId13" imgW="2723810" imgH="1695687" progId="MSPhotoEd.3">
                    <p:embed/>
                  </p:oleObj>
                </mc:Choice>
                <mc:Fallback>
                  <p:oleObj name="Photo Editor Photo" r:id="rId13" imgW="2723810" imgH="1695687" progId="MSPhotoEd.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56538" y="6340475"/>
                          <a:ext cx="360363" cy="242888"/>
                        </a:xfrm>
                        <a:prstGeom prst="rect">
                          <a:avLst/>
                        </a:prstGeom>
                        <a:noFill/>
                        <a:ln w="9525" cap="rnd" algn="ctr">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 name="Text Box 50"/>
            <p:cNvSpPr txBox="1">
              <a:spLocks noChangeAspect="1" noChangeArrowheads="1"/>
            </p:cNvSpPr>
            <p:nvPr/>
          </p:nvSpPr>
          <p:spPr bwMode="auto">
            <a:xfrm>
              <a:off x="2415251" y="6583363"/>
              <a:ext cx="6413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Romania</a:t>
              </a:r>
            </a:p>
          </p:txBody>
        </p:sp>
        <p:pic>
          <p:nvPicPr>
            <p:cNvPr id="52" name="Picture 52"/>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51838" y="6338888"/>
              <a:ext cx="3587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53" name="Text Box 53"/>
            <p:cNvSpPr txBox="1">
              <a:spLocks noChangeAspect="1" noChangeArrowheads="1"/>
            </p:cNvSpPr>
            <p:nvPr/>
          </p:nvSpPr>
          <p:spPr bwMode="auto">
            <a:xfrm>
              <a:off x="2959763" y="6581775"/>
              <a:ext cx="5334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Russia</a:t>
              </a:r>
            </a:p>
          </p:txBody>
        </p:sp>
        <p:sp>
          <p:nvSpPr>
            <p:cNvPr id="54" name="Text Box 41"/>
            <p:cNvSpPr txBox="1">
              <a:spLocks noChangeAspect="1" noChangeArrowheads="1"/>
            </p:cNvSpPr>
            <p:nvPr/>
          </p:nvSpPr>
          <p:spPr bwMode="auto">
            <a:xfrm>
              <a:off x="3421726" y="6578600"/>
              <a:ext cx="6223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Slovenia</a:t>
              </a:r>
            </a:p>
          </p:txBody>
        </p:sp>
        <p:pic>
          <p:nvPicPr>
            <p:cNvPr id="55" name="Picture 62" descr="slowenien-fahne-slowenia-flagge_0_g_60px"/>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1901" y="6340475"/>
              <a:ext cx="363538" cy="2413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56" name="Text Box 20"/>
            <p:cNvSpPr txBox="1">
              <a:spLocks noChangeAspect="1" noChangeArrowheads="1"/>
            </p:cNvSpPr>
            <p:nvPr/>
          </p:nvSpPr>
          <p:spPr bwMode="auto">
            <a:xfrm>
              <a:off x="4533900" y="6576368"/>
              <a:ext cx="3449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00" dirty="0" smtClean="0">
                  <a:solidFill>
                    <a:srgbClr val="000000"/>
                  </a:solidFill>
                  <a:ea typeface="ＭＳ Ｐゴシック" charset="0"/>
                </a:rPr>
                <a:t>UK</a:t>
              </a:r>
              <a:endParaRPr lang="en-US" sz="900" dirty="0">
                <a:solidFill>
                  <a:srgbClr val="000000"/>
                </a:solidFill>
                <a:ea typeface="ＭＳ Ｐゴシック" charset="0"/>
              </a:endParaRPr>
            </a:p>
          </p:txBody>
        </p:sp>
        <p:pic>
          <p:nvPicPr>
            <p:cNvPr id="57" name="Grafik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46600" y="6351587"/>
              <a:ext cx="358775" cy="242888"/>
            </a:xfrm>
            <a:prstGeom prst="rect">
              <a:avLst/>
            </a:prstGeom>
          </p:spPr>
        </p:pic>
      </p:grpSp>
    </p:spTree>
    <p:extLst>
      <p:ext uri="{BB962C8B-B14F-4D97-AF65-F5344CB8AC3E}">
        <p14:creationId xmlns:p14="http://schemas.microsoft.com/office/powerpoint/2010/main" val="2870939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Rectangle 6"/>
          <p:cNvSpPr>
            <a:spLocks noGrp="1" noChangeArrowheads="1"/>
          </p:cNvSpPr>
          <p:nvPr>
            <p:ph type="sldNum" sz="quarter" idx="11"/>
          </p:nvPr>
        </p:nvSpPr>
        <p:spPr>
          <a:ln/>
        </p:spPr>
        <p:txBody>
          <a:bodyPr/>
          <a:lstStyle>
            <a:lvl1pPr>
              <a:defRPr/>
            </a:lvl1pPr>
          </a:lstStyle>
          <a:p>
            <a:fld id="{A17217C7-E5FA-554C-BAF5-93F559701703}" type="slidenum">
              <a:rPr lang="de-DE"/>
              <a:pPr/>
              <a:t>‹#›</a:t>
            </a:fld>
            <a:endParaRPr lang="de-DE"/>
          </a:p>
        </p:txBody>
      </p:sp>
      <p:sp>
        <p:nvSpPr>
          <p:cNvPr id="6" name="Footer Placeholder 5"/>
          <p:cNvSpPr>
            <a:spLocks noGrp="1" noChangeArrowheads="1"/>
          </p:cNvSpPr>
          <p:nvPr>
            <p:ph type="ftr" sz="quarter" idx="3"/>
          </p:nvPr>
        </p:nvSpPr>
        <p:spPr bwMode="auto">
          <a:xfrm>
            <a:off x="14286" y="6595534"/>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2680747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5" name="Rectangle 6"/>
          <p:cNvSpPr>
            <a:spLocks noGrp="1" noChangeArrowheads="1"/>
          </p:cNvSpPr>
          <p:nvPr>
            <p:ph type="sldNum" sz="quarter" idx="11"/>
          </p:nvPr>
        </p:nvSpPr>
        <p:spPr>
          <a:ln/>
        </p:spPr>
        <p:txBody>
          <a:bodyPr/>
          <a:lstStyle>
            <a:lvl1pPr>
              <a:defRPr/>
            </a:lvl1pPr>
          </a:lstStyle>
          <a:p>
            <a:fld id="{DF0189D0-12A0-0D44-B9AA-E059AF600EBF}" type="slidenum">
              <a:rPr lang="de-DE"/>
              <a:pPr/>
              <a:t>‹#›</a:t>
            </a:fld>
            <a:endParaRPr lang="de-DE"/>
          </a:p>
        </p:txBody>
      </p:sp>
      <p:sp>
        <p:nvSpPr>
          <p:cNvPr id="6"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506402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8"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6"/>
          <p:cNvSpPr>
            <a:spLocks noGrp="1" noChangeArrowheads="1"/>
          </p:cNvSpPr>
          <p:nvPr>
            <p:ph type="sldNum" sz="quarter" idx="11"/>
          </p:nvPr>
        </p:nvSpPr>
        <p:spPr>
          <a:ln/>
        </p:spPr>
        <p:txBody>
          <a:bodyPr/>
          <a:lstStyle>
            <a:lvl1pPr>
              <a:defRPr/>
            </a:lvl1pPr>
          </a:lstStyle>
          <a:p>
            <a:fld id="{E70490A2-44DC-494A-85DA-7DD6FB2B2B64}"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180769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Rectangle 6"/>
          <p:cNvSpPr>
            <a:spLocks noGrp="1" noChangeArrowheads="1"/>
          </p:cNvSpPr>
          <p:nvPr>
            <p:ph type="sldNum" sz="quarter" idx="11"/>
          </p:nvPr>
        </p:nvSpPr>
        <p:spPr>
          <a:ln/>
        </p:spPr>
        <p:txBody>
          <a:bodyPr/>
          <a:lstStyle>
            <a:lvl1pPr>
              <a:defRPr/>
            </a:lvl1pPr>
          </a:lstStyle>
          <a:p>
            <a:fld id="{7E971366-54E0-F845-B685-229DEDC98C23}" type="slidenum">
              <a:rPr lang="de-DE"/>
              <a:pPr/>
              <a:t>‹#›</a:t>
            </a:fld>
            <a:endParaRPr lang="de-DE"/>
          </a:p>
        </p:txBody>
      </p:sp>
      <p:sp>
        <p:nvSpPr>
          <p:cNvPr id="10" name="Footer Placeholder 5"/>
          <p:cNvSpPr>
            <a:spLocks noGrp="1" noChangeArrowheads="1"/>
          </p:cNvSpPr>
          <p:nvPr>
            <p:ph type="ftr" sz="quarter" idx="12"/>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432250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4" name="Rectangle 6"/>
          <p:cNvSpPr>
            <a:spLocks noGrp="1" noChangeArrowheads="1"/>
          </p:cNvSpPr>
          <p:nvPr>
            <p:ph type="sldNum" sz="quarter" idx="11"/>
          </p:nvPr>
        </p:nvSpPr>
        <p:spPr>
          <a:ln/>
        </p:spPr>
        <p:txBody>
          <a:bodyPr/>
          <a:lstStyle>
            <a:lvl1pPr>
              <a:defRPr/>
            </a:lvl1pPr>
          </a:lstStyle>
          <a:p>
            <a:fld id="{C7B86CF1-5390-A24D-89BD-3906AB25E9C4}" type="slidenum">
              <a:rPr lang="de-DE"/>
              <a:pPr/>
              <a:t>‹#›</a:t>
            </a:fld>
            <a:endParaRPr lang="de-DE"/>
          </a:p>
        </p:txBody>
      </p:sp>
      <p:sp>
        <p:nvSpPr>
          <p:cNvPr id="6"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188253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fld id="{67D0B2F7-FF18-BE4E-909B-656ED293B3F7}" type="slidenum">
              <a:rPr lang="de-DE"/>
              <a:pPr/>
              <a:t>‹#›</a:t>
            </a:fld>
            <a:endParaRPr lang="de-DE"/>
          </a:p>
        </p:txBody>
      </p:sp>
      <p:sp>
        <p:nvSpPr>
          <p:cNvPr id="5"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636096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6" name="Rectangle 6"/>
          <p:cNvSpPr>
            <a:spLocks noGrp="1" noChangeArrowheads="1"/>
          </p:cNvSpPr>
          <p:nvPr>
            <p:ph type="sldNum" sz="quarter" idx="11"/>
          </p:nvPr>
        </p:nvSpPr>
        <p:spPr>
          <a:ln/>
        </p:spPr>
        <p:txBody>
          <a:bodyPr/>
          <a:lstStyle>
            <a:lvl1pPr>
              <a:defRPr/>
            </a:lvl1pPr>
          </a:lstStyle>
          <a:p>
            <a:fld id="{97DB7654-5B2E-2D4F-9192-5ACC088E3BBD}"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2337712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EBCAF94-A530-44D3-A74B-F286316CE56F}"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6" name="Rectangle 6"/>
          <p:cNvSpPr>
            <a:spLocks noGrp="1" noChangeArrowheads="1"/>
          </p:cNvSpPr>
          <p:nvPr>
            <p:ph type="sldNum" sz="quarter" idx="11"/>
          </p:nvPr>
        </p:nvSpPr>
        <p:spPr>
          <a:ln/>
        </p:spPr>
        <p:txBody>
          <a:bodyPr/>
          <a:lstStyle>
            <a:lvl1pPr>
              <a:defRPr/>
            </a:lvl1pPr>
          </a:lstStyle>
          <a:p>
            <a:fld id="{E3E73959-89C4-7640-A317-9248F150A4B6}"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4000117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1"/>
          </p:nvPr>
        </p:nvSpPr>
        <p:spPr>
          <a:ln/>
        </p:spPr>
        <p:txBody>
          <a:bodyPr/>
          <a:lstStyle>
            <a:lvl1pPr>
              <a:defRPr/>
            </a:lvl1pPr>
          </a:lstStyle>
          <a:p>
            <a:fld id="{69847C7F-AACC-7E40-B0DA-5BE7979A69C7}" type="slidenum">
              <a:rPr lang="de-DE"/>
              <a:pPr/>
              <a:t>‹#›</a:t>
            </a:fld>
            <a:endParaRPr lang="de-DE"/>
          </a:p>
        </p:txBody>
      </p:sp>
      <p:sp>
        <p:nvSpPr>
          <p:cNvPr id="7"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2084295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3"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8" y="225425"/>
            <a:ext cx="6302375" cy="61563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1"/>
          </p:nvPr>
        </p:nvSpPr>
        <p:spPr>
          <a:ln/>
        </p:spPr>
        <p:txBody>
          <a:bodyPr/>
          <a:lstStyle>
            <a:lvl1pPr>
              <a:defRPr/>
            </a:lvl1pPr>
          </a:lstStyle>
          <a:p>
            <a:fld id="{A31D60F1-4AAC-3D4A-B343-5839B3466F5D}" type="slidenum">
              <a:rPr lang="de-DE"/>
              <a:pPr/>
              <a:t>‹#›</a:t>
            </a:fld>
            <a:endParaRPr lang="de-DE"/>
          </a:p>
        </p:txBody>
      </p:sp>
      <p:sp>
        <p:nvSpPr>
          <p:cNvPr id="7"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197392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87338" y="225425"/>
            <a:ext cx="8605837" cy="490538"/>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287338" y="1125538"/>
            <a:ext cx="4225925" cy="52562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6"/>
          <p:cNvSpPr>
            <a:spLocks noGrp="1" noChangeArrowheads="1"/>
          </p:cNvSpPr>
          <p:nvPr>
            <p:ph type="sldNum" sz="quarter" idx="11"/>
          </p:nvPr>
        </p:nvSpPr>
        <p:spPr>
          <a:ln/>
        </p:spPr>
        <p:txBody>
          <a:bodyPr/>
          <a:lstStyle>
            <a:lvl1pPr>
              <a:defRPr/>
            </a:lvl1pPr>
          </a:lstStyle>
          <a:p>
            <a:fld id="{66F3727A-F869-ED46-B1C8-590B54063F41}"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698663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287338" y="225425"/>
            <a:ext cx="8605837" cy="490538"/>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287338" y="1125538"/>
            <a:ext cx="8605837" cy="5256212"/>
          </a:xfrm>
        </p:spPr>
        <p:txBody>
          <a:bodyPr/>
          <a:lstStyle/>
          <a:p>
            <a:pPr lvl="0"/>
            <a:endParaRPr lang="de-DE" noProof="0" smtClean="0"/>
          </a:p>
        </p:txBody>
      </p:sp>
      <p:sp>
        <p:nvSpPr>
          <p:cNvPr id="5" name="Rectangle 6"/>
          <p:cNvSpPr>
            <a:spLocks noGrp="1" noChangeArrowheads="1"/>
          </p:cNvSpPr>
          <p:nvPr>
            <p:ph type="sldNum" sz="quarter" idx="11"/>
          </p:nvPr>
        </p:nvSpPr>
        <p:spPr>
          <a:ln/>
        </p:spPr>
        <p:txBody>
          <a:bodyPr/>
          <a:lstStyle>
            <a:lvl1pPr>
              <a:defRPr/>
            </a:lvl1pPr>
          </a:lstStyle>
          <a:p>
            <a:fld id="{325FA5A2-9A72-3041-A686-0D299D18076C}" type="slidenum">
              <a:rPr lang="de-DE"/>
              <a:pPr/>
              <a:t>‹#›</a:t>
            </a:fld>
            <a:endParaRPr lang="de-DE"/>
          </a:p>
        </p:txBody>
      </p:sp>
      <p:sp>
        <p:nvSpPr>
          <p:cNvPr id="7"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345381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5" name="Picture 1" descr="FCAR3________L____4___ Kopie"/>
          <p:cNvPicPr>
            <a:picLocks noChangeAspect="1" noChangeArrowheads="1"/>
          </p:cNvPicPr>
          <p:nvPr/>
        </p:nvPicPr>
        <p:blipFill>
          <a:blip r:embed="rId3">
            <a:extLst>
              <a:ext uri="{28A0092B-C50C-407E-A947-70E740481C1C}">
                <a14:useLocalDpi xmlns:a14="http://schemas.microsoft.com/office/drawing/2010/main" val="0"/>
              </a:ext>
            </a:extLst>
          </a:blip>
          <a:srcRect t="17075"/>
          <a:stretch>
            <a:fillRect/>
          </a:stretch>
        </p:blipFill>
        <p:spPr bwMode="auto">
          <a:xfrm>
            <a:off x="0" y="0"/>
            <a:ext cx="308292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0" descr="image007"/>
          <p:cNvPicPr>
            <a:picLocks noChangeAspect="1" noChangeArrowheads="1"/>
          </p:cNvPicPr>
          <p:nvPr/>
        </p:nvPicPr>
        <p:blipFill>
          <a:blip r:embed="rId4">
            <a:extLst>
              <a:ext uri="{28A0092B-C50C-407E-A947-70E740481C1C}">
                <a14:useLocalDpi xmlns:a14="http://schemas.microsoft.com/office/drawing/2010/main" val="0"/>
              </a:ext>
            </a:extLst>
          </a:blip>
          <a:srcRect t="10201" b="9200"/>
          <a:stretch>
            <a:fillRect/>
          </a:stretch>
        </p:blipFill>
        <p:spPr bwMode="auto">
          <a:xfrm>
            <a:off x="6048375" y="0"/>
            <a:ext cx="316388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1"/>
          <p:cNvPicPr>
            <a:picLocks noChangeAspect="1" noChangeArrowheads="1"/>
          </p:cNvPicPr>
          <p:nvPr/>
        </p:nvPicPr>
        <p:blipFill>
          <a:blip r:embed="rId5">
            <a:extLst>
              <a:ext uri="{28A0092B-C50C-407E-A947-70E740481C1C}">
                <a14:useLocalDpi xmlns:a14="http://schemas.microsoft.com/office/drawing/2010/main" val="0"/>
              </a:ext>
            </a:extLst>
          </a:blip>
          <a:srcRect l="33714" r="33855"/>
          <a:stretch>
            <a:fillRect/>
          </a:stretch>
        </p:blipFill>
        <p:spPr bwMode="auto">
          <a:xfrm>
            <a:off x="3082925" y="0"/>
            <a:ext cx="296545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6"/>
          <p:cNvSpPr>
            <a:spLocks noChangeShapeType="1"/>
          </p:cNvSpPr>
          <p:nvPr/>
        </p:nvSpPr>
        <p:spPr bwMode="auto">
          <a:xfrm>
            <a:off x="6048375" y="0"/>
            <a:ext cx="0" cy="1938338"/>
          </a:xfrm>
          <a:prstGeom prst="line">
            <a:avLst/>
          </a:prstGeom>
          <a:noFill/>
          <a:ln w="38100">
            <a:solidFill>
              <a:schemeClr val="bg1"/>
            </a:solidFill>
            <a:round/>
            <a:headEnd/>
            <a:tailEnd/>
          </a:ln>
        </p:spPr>
        <p:txBody>
          <a:bodyPr/>
          <a:lstStyle/>
          <a:p>
            <a:pPr>
              <a:defRPr/>
            </a:pPr>
            <a:endParaRPr lang="de-DE" sz="1400">
              <a:solidFill>
                <a:srgbClr val="000000"/>
              </a:solidFill>
              <a:latin typeface="Calibri" pitchFamily="34" charset="0"/>
              <a:ea typeface="ＭＳ Ｐゴシック" charset="0"/>
            </a:endParaRPr>
          </a:p>
        </p:txBody>
      </p:sp>
      <p:sp>
        <p:nvSpPr>
          <p:cNvPr id="8" name="Line 75"/>
          <p:cNvSpPr>
            <a:spLocks noChangeShapeType="1"/>
          </p:cNvSpPr>
          <p:nvPr/>
        </p:nvSpPr>
        <p:spPr bwMode="auto">
          <a:xfrm>
            <a:off x="3082925" y="0"/>
            <a:ext cx="0" cy="1931988"/>
          </a:xfrm>
          <a:prstGeom prst="line">
            <a:avLst/>
          </a:prstGeom>
          <a:noFill/>
          <a:ln w="38100">
            <a:solidFill>
              <a:schemeClr val="bg1"/>
            </a:solidFill>
            <a:round/>
            <a:headEnd/>
            <a:tailEnd/>
          </a:ln>
        </p:spPr>
        <p:txBody>
          <a:bodyPr/>
          <a:lstStyle/>
          <a:p>
            <a:pPr>
              <a:defRPr/>
            </a:pPr>
            <a:endParaRPr lang="de-DE" sz="1400">
              <a:solidFill>
                <a:srgbClr val="000000"/>
              </a:solidFill>
              <a:latin typeface="Calibri" pitchFamily="34" charset="0"/>
              <a:ea typeface="ＭＳ Ｐゴシック" charset="0"/>
            </a:endParaRPr>
          </a:p>
        </p:txBody>
      </p:sp>
      <p:sp>
        <p:nvSpPr>
          <p:cNvPr id="9" name="Rectangle 69"/>
          <p:cNvSpPr>
            <a:spLocks noChangeArrowheads="1"/>
          </p:cNvSpPr>
          <p:nvPr/>
        </p:nvSpPr>
        <p:spPr bwMode="auto">
          <a:xfrm>
            <a:off x="0" y="6035675"/>
            <a:ext cx="9144000" cy="84138"/>
          </a:xfrm>
          <a:prstGeom prst="rect">
            <a:avLst/>
          </a:prstGeom>
          <a:solidFill>
            <a:srgbClr val="FF9900"/>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 name="Rectangle 78"/>
          <p:cNvSpPr>
            <a:spLocks noChangeArrowheads="1"/>
          </p:cNvSpPr>
          <p:nvPr/>
        </p:nvSpPr>
        <p:spPr bwMode="auto">
          <a:xfrm>
            <a:off x="0" y="0"/>
            <a:ext cx="9144000" cy="1958975"/>
          </a:xfrm>
          <a:prstGeom prst="rect">
            <a:avLst/>
          </a:prstGeom>
          <a:solidFill>
            <a:schemeClr val="bg1">
              <a:alpha val="34901"/>
            </a:schemeClr>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1" name="Rectangle 62"/>
          <p:cNvSpPr>
            <a:spLocks noChangeArrowheads="1"/>
          </p:cNvSpPr>
          <p:nvPr/>
        </p:nvSpPr>
        <p:spPr bwMode="auto">
          <a:xfrm>
            <a:off x="0" y="1919288"/>
            <a:ext cx="9144000" cy="4116387"/>
          </a:xfrm>
          <a:prstGeom prst="rect">
            <a:avLst/>
          </a:prstGeom>
          <a:solidFill>
            <a:srgbClr val="00599D"/>
          </a:solidFill>
          <a:ln w="9525">
            <a:noFill/>
            <a:miter lim="800000"/>
            <a:headEnd/>
            <a:tailEnd/>
          </a:ln>
        </p:spPr>
        <p:txBody>
          <a:bodyPr wrap="none" anchor="ctr"/>
          <a:lstStyle/>
          <a:p>
            <a:pPr algn="ctr">
              <a:defRPr/>
            </a:pPr>
            <a:endParaRPr lang="en-GB">
              <a:solidFill>
                <a:srgbClr val="000000"/>
              </a:solidFill>
              <a:ea typeface="ＭＳ Ｐゴシック" charset="0"/>
            </a:endParaRPr>
          </a:p>
        </p:txBody>
      </p:sp>
      <p:sp>
        <p:nvSpPr>
          <p:cNvPr id="12" name="Line 82"/>
          <p:cNvSpPr>
            <a:spLocks noChangeShapeType="1"/>
          </p:cNvSpPr>
          <p:nvPr/>
        </p:nvSpPr>
        <p:spPr bwMode="auto">
          <a:xfrm rot="16200000">
            <a:off x="4572000" y="-2633662"/>
            <a:ext cx="0" cy="9144000"/>
          </a:xfrm>
          <a:prstGeom prst="line">
            <a:avLst/>
          </a:prstGeom>
          <a:noFill/>
          <a:ln w="38100">
            <a:solidFill>
              <a:schemeClr val="bg1"/>
            </a:solidFill>
            <a:round/>
            <a:headEnd/>
            <a:tailEnd/>
          </a:ln>
        </p:spPr>
        <p:txBody>
          <a:bodyPr/>
          <a:lstStyle/>
          <a:p>
            <a:pPr>
              <a:defRPr/>
            </a:pPr>
            <a:endParaRPr lang="de-DE" sz="1400">
              <a:solidFill>
                <a:srgbClr val="000000"/>
              </a:solidFill>
              <a:latin typeface="Calibri" pitchFamily="34" charset="0"/>
              <a:ea typeface="ＭＳ Ｐゴシック" charset="0"/>
            </a:endParaRPr>
          </a:p>
        </p:txBody>
      </p:sp>
      <p:sp>
        <p:nvSpPr>
          <p:cNvPr id="4098" name="Rectangle 2"/>
          <p:cNvSpPr>
            <a:spLocks noGrp="1" noChangeArrowheads="1"/>
          </p:cNvSpPr>
          <p:nvPr>
            <p:ph type="ctrTitle"/>
          </p:nvPr>
        </p:nvSpPr>
        <p:spPr>
          <a:xfrm>
            <a:off x="503238" y="2419350"/>
            <a:ext cx="8064500" cy="1441450"/>
          </a:xfrm>
        </p:spPr>
        <p:txBody>
          <a:bodyPr/>
          <a:lstStyle>
            <a:lvl1pPr>
              <a:defRPr sz="3600">
                <a:solidFill>
                  <a:schemeClr val="bg1"/>
                </a:solidFill>
              </a:defRPr>
            </a:lvl1pPr>
          </a:lstStyle>
          <a:p>
            <a:r>
              <a:rPr lang="en-GB"/>
              <a:t>Titelmasterformat durch Klicken bearbeiten</a:t>
            </a:r>
          </a:p>
        </p:txBody>
      </p:sp>
      <p:sp>
        <p:nvSpPr>
          <p:cNvPr id="4099" name="Rectangle 3"/>
          <p:cNvSpPr>
            <a:spLocks noGrp="1" noChangeArrowheads="1"/>
          </p:cNvSpPr>
          <p:nvPr>
            <p:ph type="subTitle" idx="1"/>
          </p:nvPr>
        </p:nvSpPr>
        <p:spPr>
          <a:xfrm>
            <a:off x="503238" y="4124325"/>
            <a:ext cx="6127750" cy="1465263"/>
          </a:xfrm>
        </p:spPr>
        <p:txBody>
          <a:bodyPr anchor="b"/>
          <a:lstStyle>
            <a:lvl1pPr marL="0" indent="0">
              <a:defRPr>
                <a:solidFill>
                  <a:schemeClr val="bg1"/>
                </a:solidFill>
                <a:latin typeface="Arial Narrow" pitchFamily="34" charset="0"/>
              </a:defRPr>
            </a:lvl1pPr>
          </a:lstStyle>
          <a:p>
            <a:r>
              <a:rPr lang="en-GB"/>
              <a:t>Formatvorlage des Untertitelmasters durch Klicken bearbeiten</a:t>
            </a:r>
          </a:p>
        </p:txBody>
      </p:sp>
      <p:pic>
        <p:nvPicPr>
          <p:cNvPr id="13" name="Picture 87" descr="FAIR_farb_RGB_3c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5938" y="6142038"/>
            <a:ext cx="898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uppieren 2"/>
          <p:cNvGrpSpPr/>
          <p:nvPr userDrawn="1"/>
        </p:nvGrpSpPr>
        <p:grpSpPr>
          <a:xfrm>
            <a:off x="152400" y="6248400"/>
            <a:ext cx="7391400" cy="685800"/>
            <a:chOff x="-152400" y="6337300"/>
            <a:chExt cx="5057775" cy="473076"/>
          </a:xfrm>
        </p:grpSpPr>
        <p:sp>
          <p:nvSpPr>
            <p:cNvPr id="38" name="Text Box 20"/>
            <p:cNvSpPr txBox="1">
              <a:spLocks noChangeAspect="1" noChangeArrowheads="1"/>
            </p:cNvSpPr>
            <p:nvPr/>
          </p:nvSpPr>
          <p:spPr bwMode="auto">
            <a:xfrm>
              <a:off x="368300" y="6578600"/>
              <a:ext cx="539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solidFill>
                    <a:srgbClr val="000000"/>
                  </a:solidFill>
                  <a:ea typeface="ＭＳ Ｐゴシック" charset="0"/>
                </a:rPr>
                <a:t>France</a:t>
              </a:r>
            </a:p>
          </p:txBody>
        </p:sp>
        <p:pic>
          <p:nvPicPr>
            <p:cNvPr id="39" name="Picture 10"/>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076" y="6340475"/>
              <a:ext cx="358775"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0" name="Text Box 11"/>
            <p:cNvSpPr txBox="1">
              <a:spLocks noChangeAspect="1" noChangeArrowheads="1"/>
            </p:cNvSpPr>
            <p:nvPr/>
          </p:nvSpPr>
          <p:spPr bwMode="auto">
            <a:xfrm>
              <a:off x="1486563" y="6583363"/>
              <a:ext cx="4318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India</a:t>
              </a:r>
            </a:p>
          </p:txBody>
        </p:sp>
        <p:pic>
          <p:nvPicPr>
            <p:cNvPr id="41" name="Picture 16"/>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62700"/>
              <a:ext cx="330200"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17"/>
            <p:cNvSpPr txBox="1">
              <a:spLocks noChangeAspect="1" noChangeArrowheads="1"/>
            </p:cNvSpPr>
            <p:nvPr/>
          </p:nvSpPr>
          <p:spPr bwMode="auto">
            <a:xfrm>
              <a:off x="-152400" y="6581775"/>
              <a:ext cx="558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solidFill>
                    <a:srgbClr val="000000"/>
                  </a:solidFill>
                  <a:ea typeface="ＭＳ Ｐゴシック" charset="0"/>
                </a:rPr>
                <a:t>Finland</a:t>
              </a:r>
            </a:p>
          </p:txBody>
        </p:sp>
        <p:pic>
          <p:nvPicPr>
            <p:cNvPr id="43" name="Picture 19"/>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500" y="6350000"/>
              <a:ext cx="423034" cy="250825"/>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4" name="Picture 22"/>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213" y="6340475"/>
              <a:ext cx="400050"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5" name="Text Box 23"/>
            <p:cNvSpPr txBox="1">
              <a:spLocks noChangeAspect="1" noChangeArrowheads="1"/>
            </p:cNvSpPr>
            <p:nvPr/>
          </p:nvSpPr>
          <p:spPr bwMode="auto">
            <a:xfrm>
              <a:off x="843626" y="6583363"/>
              <a:ext cx="6540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Germany</a:t>
              </a:r>
            </a:p>
          </p:txBody>
        </p:sp>
        <p:pic>
          <p:nvPicPr>
            <p:cNvPr id="46" name="Picture 34"/>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21551" y="6340475"/>
              <a:ext cx="3841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7" name="Text Box 35"/>
            <p:cNvSpPr txBox="1">
              <a:spLocks noChangeAspect="1" noChangeArrowheads="1"/>
            </p:cNvSpPr>
            <p:nvPr/>
          </p:nvSpPr>
          <p:spPr bwMode="auto">
            <a:xfrm>
              <a:off x="1927888" y="6583363"/>
              <a:ext cx="5397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solidFill>
                    <a:srgbClr val="000000"/>
                  </a:solidFill>
                  <a:ea typeface="ＭＳ Ｐゴシック" charset="0"/>
                </a:rPr>
                <a:t>Poland</a:t>
              </a:r>
            </a:p>
          </p:txBody>
        </p:sp>
        <p:pic>
          <p:nvPicPr>
            <p:cNvPr id="48" name="Picture 46"/>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49508" y="6337300"/>
              <a:ext cx="384175"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9" name="Text Box 47"/>
            <p:cNvSpPr txBox="1">
              <a:spLocks noChangeAspect="1" noChangeArrowheads="1"/>
            </p:cNvSpPr>
            <p:nvPr/>
          </p:nvSpPr>
          <p:spPr bwMode="auto">
            <a:xfrm>
              <a:off x="3939970" y="6580188"/>
              <a:ext cx="5969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Sweden</a:t>
              </a:r>
            </a:p>
          </p:txBody>
        </p:sp>
        <p:graphicFrame>
          <p:nvGraphicFramePr>
            <p:cNvPr id="50" name="Object 49"/>
            <p:cNvGraphicFramePr>
              <a:graphicFrameLocks noChangeAspect="1"/>
            </p:cNvGraphicFramePr>
            <p:nvPr>
              <p:extLst>
                <p:ext uri="{D42A27DB-BD31-4B8C-83A1-F6EECF244321}">
                  <p14:modId xmlns:p14="http://schemas.microsoft.com/office/powerpoint/2010/main" val="2009412546"/>
                </p:ext>
              </p:extLst>
            </p:nvPr>
          </p:nvGraphicFramePr>
          <p:xfrm>
            <a:off x="2556538" y="6340475"/>
            <a:ext cx="360363" cy="242888"/>
          </p:xfrm>
          <a:graphic>
            <a:graphicData uri="http://schemas.openxmlformats.org/presentationml/2006/ole">
              <mc:AlternateContent xmlns:mc="http://schemas.openxmlformats.org/markup-compatibility/2006">
                <mc:Choice xmlns:v="urn:schemas-microsoft-com:vml" Requires="v">
                  <p:oleObj spid="_x0000_s3096" name="Photo Editor Photo" r:id="rId13" imgW="2723810" imgH="1695687" progId="MSPhotoEd.3">
                    <p:embed/>
                  </p:oleObj>
                </mc:Choice>
                <mc:Fallback>
                  <p:oleObj name="Photo Editor Photo" r:id="rId13" imgW="2723810" imgH="1695687" progId="MSPhotoEd.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56538" y="6340475"/>
                          <a:ext cx="360363" cy="242888"/>
                        </a:xfrm>
                        <a:prstGeom prst="rect">
                          <a:avLst/>
                        </a:prstGeom>
                        <a:noFill/>
                        <a:ln w="9525" cap="rnd" algn="ctr">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 name="Text Box 50"/>
            <p:cNvSpPr txBox="1">
              <a:spLocks noChangeAspect="1" noChangeArrowheads="1"/>
            </p:cNvSpPr>
            <p:nvPr/>
          </p:nvSpPr>
          <p:spPr bwMode="auto">
            <a:xfrm>
              <a:off x="2415251" y="6583363"/>
              <a:ext cx="6413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Romania</a:t>
              </a:r>
            </a:p>
          </p:txBody>
        </p:sp>
        <p:pic>
          <p:nvPicPr>
            <p:cNvPr id="52" name="Picture 52"/>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51838" y="6338888"/>
              <a:ext cx="3587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53" name="Text Box 53"/>
            <p:cNvSpPr txBox="1">
              <a:spLocks noChangeAspect="1" noChangeArrowheads="1"/>
            </p:cNvSpPr>
            <p:nvPr/>
          </p:nvSpPr>
          <p:spPr bwMode="auto">
            <a:xfrm>
              <a:off x="2959763" y="6581775"/>
              <a:ext cx="5334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Russia</a:t>
              </a:r>
            </a:p>
          </p:txBody>
        </p:sp>
        <p:sp>
          <p:nvSpPr>
            <p:cNvPr id="54" name="Text Box 41"/>
            <p:cNvSpPr txBox="1">
              <a:spLocks noChangeAspect="1" noChangeArrowheads="1"/>
            </p:cNvSpPr>
            <p:nvPr/>
          </p:nvSpPr>
          <p:spPr bwMode="auto">
            <a:xfrm>
              <a:off x="3421726" y="6578600"/>
              <a:ext cx="6223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Slovenia</a:t>
              </a:r>
            </a:p>
          </p:txBody>
        </p:sp>
        <p:pic>
          <p:nvPicPr>
            <p:cNvPr id="55" name="Picture 62" descr="slowenien-fahne-slowenia-flagge_0_g_60px"/>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1901" y="6340475"/>
              <a:ext cx="363538" cy="2413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56" name="Text Box 20"/>
            <p:cNvSpPr txBox="1">
              <a:spLocks noChangeAspect="1" noChangeArrowheads="1"/>
            </p:cNvSpPr>
            <p:nvPr/>
          </p:nvSpPr>
          <p:spPr bwMode="auto">
            <a:xfrm>
              <a:off x="4533900" y="6576368"/>
              <a:ext cx="3449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00" dirty="0" smtClean="0">
                  <a:solidFill>
                    <a:srgbClr val="000000"/>
                  </a:solidFill>
                  <a:ea typeface="ＭＳ Ｐゴシック" charset="0"/>
                </a:rPr>
                <a:t>UK</a:t>
              </a:r>
              <a:endParaRPr lang="en-US" sz="900" dirty="0">
                <a:solidFill>
                  <a:srgbClr val="000000"/>
                </a:solidFill>
                <a:ea typeface="ＭＳ Ｐゴシック" charset="0"/>
              </a:endParaRPr>
            </a:p>
          </p:txBody>
        </p:sp>
        <p:pic>
          <p:nvPicPr>
            <p:cNvPr id="57" name="Grafik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46600" y="6351587"/>
              <a:ext cx="358775" cy="242888"/>
            </a:xfrm>
            <a:prstGeom prst="rect">
              <a:avLst/>
            </a:prstGeom>
          </p:spPr>
        </p:pic>
      </p:grpSp>
    </p:spTree>
    <p:extLst>
      <p:ext uri="{BB962C8B-B14F-4D97-AF65-F5344CB8AC3E}">
        <p14:creationId xmlns:p14="http://schemas.microsoft.com/office/powerpoint/2010/main" val="2638720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Rectangle 6"/>
          <p:cNvSpPr>
            <a:spLocks noGrp="1" noChangeArrowheads="1"/>
          </p:cNvSpPr>
          <p:nvPr>
            <p:ph type="sldNum" sz="quarter" idx="11"/>
          </p:nvPr>
        </p:nvSpPr>
        <p:spPr>
          <a:ln/>
        </p:spPr>
        <p:txBody>
          <a:bodyPr/>
          <a:lstStyle>
            <a:lvl1pPr>
              <a:defRPr/>
            </a:lvl1pPr>
          </a:lstStyle>
          <a:p>
            <a:fld id="{A17217C7-E5FA-554C-BAF5-93F559701703}" type="slidenum">
              <a:rPr lang="de-DE"/>
              <a:pPr/>
              <a:t>‹#›</a:t>
            </a:fld>
            <a:endParaRPr lang="de-DE"/>
          </a:p>
        </p:txBody>
      </p:sp>
      <p:sp>
        <p:nvSpPr>
          <p:cNvPr id="6" name="Footer Placeholder 5"/>
          <p:cNvSpPr>
            <a:spLocks noGrp="1" noChangeArrowheads="1"/>
          </p:cNvSpPr>
          <p:nvPr>
            <p:ph type="ftr" sz="quarter" idx="3"/>
          </p:nvPr>
        </p:nvSpPr>
        <p:spPr bwMode="auto">
          <a:xfrm>
            <a:off x="14286" y="6595534"/>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118337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5" name="Rectangle 6"/>
          <p:cNvSpPr>
            <a:spLocks noGrp="1" noChangeArrowheads="1"/>
          </p:cNvSpPr>
          <p:nvPr>
            <p:ph type="sldNum" sz="quarter" idx="11"/>
          </p:nvPr>
        </p:nvSpPr>
        <p:spPr>
          <a:ln/>
        </p:spPr>
        <p:txBody>
          <a:bodyPr/>
          <a:lstStyle>
            <a:lvl1pPr>
              <a:defRPr/>
            </a:lvl1pPr>
          </a:lstStyle>
          <a:p>
            <a:fld id="{DF0189D0-12A0-0D44-B9AA-E059AF600EBF}" type="slidenum">
              <a:rPr lang="de-DE"/>
              <a:pPr/>
              <a:t>‹#›</a:t>
            </a:fld>
            <a:endParaRPr lang="de-DE"/>
          </a:p>
        </p:txBody>
      </p:sp>
      <p:sp>
        <p:nvSpPr>
          <p:cNvPr id="6"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2788921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8"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6"/>
          <p:cNvSpPr>
            <a:spLocks noGrp="1" noChangeArrowheads="1"/>
          </p:cNvSpPr>
          <p:nvPr>
            <p:ph type="sldNum" sz="quarter" idx="11"/>
          </p:nvPr>
        </p:nvSpPr>
        <p:spPr>
          <a:ln/>
        </p:spPr>
        <p:txBody>
          <a:bodyPr/>
          <a:lstStyle>
            <a:lvl1pPr>
              <a:defRPr/>
            </a:lvl1pPr>
          </a:lstStyle>
          <a:p>
            <a:fld id="{E70490A2-44DC-494A-85DA-7DD6FB2B2B64}"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350146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Rectangle 6"/>
          <p:cNvSpPr>
            <a:spLocks noGrp="1" noChangeArrowheads="1"/>
          </p:cNvSpPr>
          <p:nvPr>
            <p:ph type="sldNum" sz="quarter" idx="11"/>
          </p:nvPr>
        </p:nvSpPr>
        <p:spPr>
          <a:ln/>
        </p:spPr>
        <p:txBody>
          <a:bodyPr/>
          <a:lstStyle>
            <a:lvl1pPr>
              <a:defRPr/>
            </a:lvl1pPr>
          </a:lstStyle>
          <a:p>
            <a:fld id="{7E971366-54E0-F845-B685-229DEDC98C23}" type="slidenum">
              <a:rPr lang="de-DE"/>
              <a:pPr/>
              <a:t>‹#›</a:t>
            </a:fld>
            <a:endParaRPr lang="de-DE"/>
          </a:p>
        </p:txBody>
      </p:sp>
      <p:sp>
        <p:nvSpPr>
          <p:cNvPr id="10" name="Footer Placeholder 5"/>
          <p:cNvSpPr>
            <a:spLocks noGrp="1" noChangeArrowheads="1"/>
          </p:cNvSpPr>
          <p:nvPr>
            <p:ph type="ftr" sz="quarter" idx="12"/>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345019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4A18F1F-3901-4930-8906-45BD3086A913}" type="slidenum">
              <a:rPr lang="en-GB"/>
              <a:pPr>
                <a:defRPr/>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4" name="Rectangle 6"/>
          <p:cNvSpPr>
            <a:spLocks noGrp="1" noChangeArrowheads="1"/>
          </p:cNvSpPr>
          <p:nvPr>
            <p:ph type="sldNum" sz="quarter" idx="11"/>
          </p:nvPr>
        </p:nvSpPr>
        <p:spPr>
          <a:ln/>
        </p:spPr>
        <p:txBody>
          <a:bodyPr/>
          <a:lstStyle>
            <a:lvl1pPr>
              <a:defRPr/>
            </a:lvl1pPr>
          </a:lstStyle>
          <a:p>
            <a:fld id="{C7B86CF1-5390-A24D-89BD-3906AB25E9C4}" type="slidenum">
              <a:rPr lang="de-DE"/>
              <a:pPr/>
              <a:t>‹#›</a:t>
            </a:fld>
            <a:endParaRPr lang="de-DE"/>
          </a:p>
        </p:txBody>
      </p:sp>
      <p:sp>
        <p:nvSpPr>
          <p:cNvPr id="6"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4195100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fld id="{67D0B2F7-FF18-BE4E-909B-656ED293B3F7}" type="slidenum">
              <a:rPr lang="de-DE"/>
              <a:pPr/>
              <a:t>‹#›</a:t>
            </a:fld>
            <a:endParaRPr lang="de-DE"/>
          </a:p>
        </p:txBody>
      </p:sp>
      <p:sp>
        <p:nvSpPr>
          <p:cNvPr id="5"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265396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6" name="Rectangle 6"/>
          <p:cNvSpPr>
            <a:spLocks noGrp="1" noChangeArrowheads="1"/>
          </p:cNvSpPr>
          <p:nvPr>
            <p:ph type="sldNum" sz="quarter" idx="11"/>
          </p:nvPr>
        </p:nvSpPr>
        <p:spPr>
          <a:ln/>
        </p:spPr>
        <p:txBody>
          <a:bodyPr/>
          <a:lstStyle>
            <a:lvl1pPr>
              <a:defRPr/>
            </a:lvl1pPr>
          </a:lstStyle>
          <a:p>
            <a:fld id="{97DB7654-5B2E-2D4F-9192-5ACC088E3BBD}"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781518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6" name="Rectangle 6"/>
          <p:cNvSpPr>
            <a:spLocks noGrp="1" noChangeArrowheads="1"/>
          </p:cNvSpPr>
          <p:nvPr>
            <p:ph type="sldNum" sz="quarter" idx="11"/>
          </p:nvPr>
        </p:nvSpPr>
        <p:spPr>
          <a:ln/>
        </p:spPr>
        <p:txBody>
          <a:bodyPr/>
          <a:lstStyle>
            <a:lvl1pPr>
              <a:defRPr/>
            </a:lvl1pPr>
          </a:lstStyle>
          <a:p>
            <a:fld id="{E3E73959-89C4-7640-A317-9248F150A4B6}"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1805497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1"/>
          </p:nvPr>
        </p:nvSpPr>
        <p:spPr>
          <a:ln/>
        </p:spPr>
        <p:txBody>
          <a:bodyPr/>
          <a:lstStyle>
            <a:lvl1pPr>
              <a:defRPr/>
            </a:lvl1pPr>
          </a:lstStyle>
          <a:p>
            <a:fld id="{69847C7F-AACC-7E40-B0DA-5BE7979A69C7}" type="slidenum">
              <a:rPr lang="de-DE"/>
              <a:pPr/>
              <a:t>‹#›</a:t>
            </a:fld>
            <a:endParaRPr lang="de-DE"/>
          </a:p>
        </p:txBody>
      </p:sp>
      <p:sp>
        <p:nvSpPr>
          <p:cNvPr id="7"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6229793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3"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8" y="225425"/>
            <a:ext cx="6302375" cy="61563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1"/>
          </p:nvPr>
        </p:nvSpPr>
        <p:spPr>
          <a:ln/>
        </p:spPr>
        <p:txBody>
          <a:bodyPr/>
          <a:lstStyle>
            <a:lvl1pPr>
              <a:defRPr/>
            </a:lvl1pPr>
          </a:lstStyle>
          <a:p>
            <a:fld id="{A31D60F1-4AAC-3D4A-B343-5839B3466F5D}" type="slidenum">
              <a:rPr lang="de-DE"/>
              <a:pPr/>
              <a:t>‹#›</a:t>
            </a:fld>
            <a:endParaRPr lang="de-DE"/>
          </a:p>
        </p:txBody>
      </p:sp>
      <p:sp>
        <p:nvSpPr>
          <p:cNvPr id="7"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2643830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87338" y="225425"/>
            <a:ext cx="8605837" cy="490538"/>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287338" y="1125538"/>
            <a:ext cx="4225925" cy="52562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6"/>
          <p:cNvSpPr>
            <a:spLocks noGrp="1" noChangeArrowheads="1"/>
          </p:cNvSpPr>
          <p:nvPr>
            <p:ph type="sldNum" sz="quarter" idx="11"/>
          </p:nvPr>
        </p:nvSpPr>
        <p:spPr>
          <a:ln/>
        </p:spPr>
        <p:txBody>
          <a:bodyPr/>
          <a:lstStyle>
            <a:lvl1pPr>
              <a:defRPr/>
            </a:lvl1pPr>
          </a:lstStyle>
          <a:p>
            <a:fld id="{66F3727A-F869-ED46-B1C8-590B54063F41}"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2388707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287338" y="225425"/>
            <a:ext cx="8605837" cy="490538"/>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287338" y="1125538"/>
            <a:ext cx="8605837" cy="5256212"/>
          </a:xfrm>
        </p:spPr>
        <p:txBody>
          <a:bodyPr/>
          <a:lstStyle/>
          <a:p>
            <a:pPr lvl="0"/>
            <a:endParaRPr lang="de-DE" noProof="0" smtClean="0"/>
          </a:p>
        </p:txBody>
      </p:sp>
      <p:sp>
        <p:nvSpPr>
          <p:cNvPr id="5" name="Rectangle 6"/>
          <p:cNvSpPr>
            <a:spLocks noGrp="1" noChangeArrowheads="1"/>
          </p:cNvSpPr>
          <p:nvPr>
            <p:ph type="sldNum" sz="quarter" idx="11"/>
          </p:nvPr>
        </p:nvSpPr>
        <p:spPr>
          <a:ln/>
        </p:spPr>
        <p:txBody>
          <a:bodyPr/>
          <a:lstStyle>
            <a:lvl1pPr>
              <a:defRPr/>
            </a:lvl1pPr>
          </a:lstStyle>
          <a:p>
            <a:fld id="{325FA5A2-9A72-3041-A686-0D299D18076C}" type="slidenum">
              <a:rPr lang="de-DE"/>
              <a:pPr/>
              <a:t>‹#›</a:t>
            </a:fld>
            <a:endParaRPr lang="de-DE"/>
          </a:p>
        </p:txBody>
      </p:sp>
      <p:sp>
        <p:nvSpPr>
          <p:cNvPr id="7"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9375540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5" name="Picture 1" descr="FCAR3________L____4___ Kopie"/>
          <p:cNvPicPr>
            <a:picLocks noChangeAspect="1" noChangeArrowheads="1"/>
          </p:cNvPicPr>
          <p:nvPr/>
        </p:nvPicPr>
        <p:blipFill>
          <a:blip r:embed="rId3">
            <a:extLst>
              <a:ext uri="{28A0092B-C50C-407E-A947-70E740481C1C}">
                <a14:useLocalDpi xmlns:a14="http://schemas.microsoft.com/office/drawing/2010/main" val="0"/>
              </a:ext>
            </a:extLst>
          </a:blip>
          <a:srcRect t="17075"/>
          <a:stretch>
            <a:fillRect/>
          </a:stretch>
        </p:blipFill>
        <p:spPr bwMode="auto">
          <a:xfrm>
            <a:off x="0" y="0"/>
            <a:ext cx="308292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0" descr="image007"/>
          <p:cNvPicPr>
            <a:picLocks noChangeAspect="1" noChangeArrowheads="1"/>
          </p:cNvPicPr>
          <p:nvPr/>
        </p:nvPicPr>
        <p:blipFill>
          <a:blip r:embed="rId4">
            <a:extLst>
              <a:ext uri="{28A0092B-C50C-407E-A947-70E740481C1C}">
                <a14:useLocalDpi xmlns:a14="http://schemas.microsoft.com/office/drawing/2010/main" val="0"/>
              </a:ext>
            </a:extLst>
          </a:blip>
          <a:srcRect t="10201" b="9200"/>
          <a:stretch>
            <a:fillRect/>
          </a:stretch>
        </p:blipFill>
        <p:spPr bwMode="auto">
          <a:xfrm>
            <a:off x="6048375" y="0"/>
            <a:ext cx="316388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1"/>
          <p:cNvPicPr>
            <a:picLocks noChangeAspect="1" noChangeArrowheads="1"/>
          </p:cNvPicPr>
          <p:nvPr/>
        </p:nvPicPr>
        <p:blipFill>
          <a:blip r:embed="rId5">
            <a:extLst>
              <a:ext uri="{28A0092B-C50C-407E-A947-70E740481C1C}">
                <a14:useLocalDpi xmlns:a14="http://schemas.microsoft.com/office/drawing/2010/main" val="0"/>
              </a:ext>
            </a:extLst>
          </a:blip>
          <a:srcRect l="33714" r="33855"/>
          <a:stretch>
            <a:fillRect/>
          </a:stretch>
        </p:blipFill>
        <p:spPr bwMode="auto">
          <a:xfrm>
            <a:off x="3082925" y="0"/>
            <a:ext cx="296545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6"/>
          <p:cNvSpPr>
            <a:spLocks noChangeShapeType="1"/>
          </p:cNvSpPr>
          <p:nvPr/>
        </p:nvSpPr>
        <p:spPr bwMode="auto">
          <a:xfrm>
            <a:off x="6048375" y="0"/>
            <a:ext cx="0" cy="1938338"/>
          </a:xfrm>
          <a:prstGeom prst="line">
            <a:avLst/>
          </a:prstGeom>
          <a:noFill/>
          <a:ln w="38100">
            <a:solidFill>
              <a:schemeClr val="bg1"/>
            </a:solidFill>
            <a:round/>
            <a:headEnd/>
            <a:tailEnd/>
          </a:ln>
        </p:spPr>
        <p:txBody>
          <a:bodyPr/>
          <a:lstStyle/>
          <a:p>
            <a:pPr>
              <a:defRPr/>
            </a:pPr>
            <a:endParaRPr lang="de-DE" sz="1400">
              <a:solidFill>
                <a:srgbClr val="000000"/>
              </a:solidFill>
              <a:latin typeface="Calibri" pitchFamily="34" charset="0"/>
              <a:ea typeface="ＭＳ Ｐゴシック" charset="0"/>
            </a:endParaRPr>
          </a:p>
        </p:txBody>
      </p:sp>
      <p:sp>
        <p:nvSpPr>
          <p:cNvPr id="8" name="Line 75"/>
          <p:cNvSpPr>
            <a:spLocks noChangeShapeType="1"/>
          </p:cNvSpPr>
          <p:nvPr/>
        </p:nvSpPr>
        <p:spPr bwMode="auto">
          <a:xfrm>
            <a:off x="3082925" y="0"/>
            <a:ext cx="0" cy="1931988"/>
          </a:xfrm>
          <a:prstGeom prst="line">
            <a:avLst/>
          </a:prstGeom>
          <a:noFill/>
          <a:ln w="38100">
            <a:solidFill>
              <a:schemeClr val="bg1"/>
            </a:solidFill>
            <a:round/>
            <a:headEnd/>
            <a:tailEnd/>
          </a:ln>
        </p:spPr>
        <p:txBody>
          <a:bodyPr/>
          <a:lstStyle/>
          <a:p>
            <a:pPr>
              <a:defRPr/>
            </a:pPr>
            <a:endParaRPr lang="de-DE" sz="1400">
              <a:solidFill>
                <a:srgbClr val="000000"/>
              </a:solidFill>
              <a:latin typeface="Calibri" pitchFamily="34" charset="0"/>
              <a:ea typeface="ＭＳ Ｐゴシック" charset="0"/>
            </a:endParaRPr>
          </a:p>
        </p:txBody>
      </p:sp>
      <p:sp>
        <p:nvSpPr>
          <p:cNvPr id="9" name="Rectangle 69"/>
          <p:cNvSpPr>
            <a:spLocks noChangeArrowheads="1"/>
          </p:cNvSpPr>
          <p:nvPr/>
        </p:nvSpPr>
        <p:spPr bwMode="auto">
          <a:xfrm>
            <a:off x="0" y="6035675"/>
            <a:ext cx="9144000" cy="84138"/>
          </a:xfrm>
          <a:prstGeom prst="rect">
            <a:avLst/>
          </a:prstGeom>
          <a:solidFill>
            <a:srgbClr val="FF9900"/>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 name="Rectangle 78"/>
          <p:cNvSpPr>
            <a:spLocks noChangeArrowheads="1"/>
          </p:cNvSpPr>
          <p:nvPr/>
        </p:nvSpPr>
        <p:spPr bwMode="auto">
          <a:xfrm>
            <a:off x="0" y="0"/>
            <a:ext cx="9144000" cy="1958975"/>
          </a:xfrm>
          <a:prstGeom prst="rect">
            <a:avLst/>
          </a:prstGeom>
          <a:solidFill>
            <a:schemeClr val="bg1">
              <a:alpha val="34901"/>
            </a:schemeClr>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1" name="Rectangle 62"/>
          <p:cNvSpPr>
            <a:spLocks noChangeArrowheads="1"/>
          </p:cNvSpPr>
          <p:nvPr/>
        </p:nvSpPr>
        <p:spPr bwMode="auto">
          <a:xfrm>
            <a:off x="0" y="1919288"/>
            <a:ext cx="9144000" cy="4116387"/>
          </a:xfrm>
          <a:prstGeom prst="rect">
            <a:avLst/>
          </a:prstGeom>
          <a:solidFill>
            <a:srgbClr val="00599D"/>
          </a:solidFill>
          <a:ln w="9525">
            <a:noFill/>
            <a:miter lim="800000"/>
            <a:headEnd/>
            <a:tailEnd/>
          </a:ln>
        </p:spPr>
        <p:txBody>
          <a:bodyPr wrap="none" anchor="ctr"/>
          <a:lstStyle/>
          <a:p>
            <a:pPr algn="ctr">
              <a:defRPr/>
            </a:pPr>
            <a:endParaRPr lang="en-GB">
              <a:solidFill>
                <a:srgbClr val="000000"/>
              </a:solidFill>
              <a:ea typeface="ＭＳ Ｐゴシック" charset="0"/>
            </a:endParaRPr>
          </a:p>
        </p:txBody>
      </p:sp>
      <p:sp>
        <p:nvSpPr>
          <p:cNvPr id="12" name="Line 82"/>
          <p:cNvSpPr>
            <a:spLocks noChangeShapeType="1"/>
          </p:cNvSpPr>
          <p:nvPr/>
        </p:nvSpPr>
        <p:spPr bwMode="auto">
          <a:xfrm rot="16200000">
            <a:off x="4572000" y="-2633662"/>
            <a:ext cx="0" cy="9144000"/>
          </a:xfrm>
          <a:prstGeom prst="line">
            <a:avLst/>
          </a:prstGeom>
          <a:noFill/>
          <a:ln w="38100">
            <a:solidFill>
              <a:schemeClr val="bg1"/>
            </a:solidFill>
            <a:round/>
            <a:headEnd/>
            <a:tailEnd/>
          </a:ln>
        </p:spPr>
        <p:txBody>
          <a:bodyPr/>
          <a:lstStyle/>
          <a:p>
            <a:pPr>
              <a:defRPr/>
            </a:pPr>
            <a:endParaRPr lang="de-DE" sz="1400">
              <a:solidFill>
                <a:srgbClr val="000000"/>
              </a:solidFill>
              <a:latin typeface="Calibri" pitchFamily="34" charset="0"/>
              <a:ea typeface="ＭＳ Ｐゴシック" charset="0"/>
            </a:endParaRPr>
          </a:p>
        </p:txBody>
      </p:sp>
      <p:sp>
        <p:nvSpPr>
          <p:cNvPr id="4098" name="Rectangle 2"/>
          <p:cNvSpPr>
            <a:spLocks noGrp="1" noChangeArrowheads="1"/>
          </p:cNvSpPr>
          <p:nvPr>
            <p:ph type="ctrTitle"/>
          </p:nvPr>
        </p:nvSpPr>
        <p:spPr>
          <a:xfrm>
            <a:off x="503238" y="2419350"/>
            <a:ext cx="8064500" cy="1441450"/>
          </a:xfrm>
        </p:spPr>
        <p:txBody>
          <a:bodyPr/>
          <a:lstStyle>
            <a:lvl1pPr>
              <a:defRPr sz="3600">
                <a:solidFill>
                  <a:schemeClr val="bg1"/>
                </a:solidFill>
              </a:defRPr>
            </a:lvl1pPr>
          </a:lstStyle>
          <a:p>
            <a:r>
              <a:rPr lang="en-GB"/>
              <a:t>Titelmasterformat durch Klicken bearbeiten</a:t>
            </a:r>
          </a:p>
        </p:txBody>
      </p:sp>
      <p:sp>
        <p:nvSpPr>
          <p:cNvPr id="4099" name="Rectangle 3"/>
          <p:cNvSpPr>
            <a:spLocks noGrp="1" noChangeArrowheads="1"/>
          </p:cNvSpPr>
          <p:nvPr>
            <p:ph type="subTitle" idx="1"/>
          </p:nvPr>
        </p:nvSpPr>
        <p:spPr>
          <a:xfrm>
            <a:off x="503238" y="4124325"/>
            <a:ext cx="6127750" cy="1465263"/>
          </a:xfrm>
        </p:spPr>
        <p:txBody>
          <a:bodyPr anchor="b"/>
          <a:lstStyle>
            <a:lvl1pPr marL="0" indent="0">
              <a:defRPr>
                <a:solidFill>
                  <a:schemeClr val="bg1"/>
                </a:solidFill>
                <a:latin typeface="Arial Narrow" pitchFamily="34" charset="0"/>
              </a:defRPr>
            </a:lvl1pPr>
          </a:lstStyle>
          <a:p>
            <a:r>
              <a:rPr lang="en-GB"/>
              <a:t>Formatvorlage des Untertitelmasters durch Klicken bearbeiten</a:t>
            </a:r>
          </a:p>
        </p:txBody>
      </p:sp>
      <p:pic>
        <p:nvPicPr>
          <p:cNvPr id="13" name="Picture 87" descr="FAIR_farb_RGB_3c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5938" y="6142038"/>
            <a:ext cx="898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uppieren 2"/>
          <p:cNvGrpSpPr/>
          <p:nvPr userDrawn="1"/>
        </p:nvGrpSpPr>
        <p:grpSpPr>
          <a:xfrm>
            <a:off x="152400" y="6248400"/>
            <a:ext cx="7391400" cy="685800"/>
            <a:chOff x="-152400" y="6337300"/>
            <a:chExt cx="5057775" cy="473076"/>
          </a:xfrm>
        </p:grpSpPr>
        <p:sp>
          <p:nvSpPr>
            <p:cNvPr id="38" name="Text Box 20"/>
            <p:cNvSpPr txBox="1">
              <a:spLocks noChangeAspect="1" noChangeArrowheads="1"/>
            </p:cNvSpPr>
            <p:nvPr/>
          </p:nvSpPr>
          <p:spPr bwMode="auto">
            <a:xfrm>
              <a:off x="368300" y="6578600"/>
              <a:ext cx="539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solidFill>
                    <a:srgbClr val="000000"/>
                  </a:solidFill>
                  <a:ea typeface="ＭＳ Ｐゴシック" charset="0"/>
                </a:rPr>
                <a:t>France</a:t>
              </a:r>
            </a:p>
          </p:txBody>
        </p:sp>
        <p:pic>
          <p:nvPicPr>
            <p:cNvPr id="39" name="Picture 10"/>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076" y="6340475"/>
              <a:ext cx="358775"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0" name="Text Box 11"/>
            <p:cNvSpPr txBox="1">
              <a:spLocks noChangeAspect="1" noChangeArrowheads="1"/>
            </p:cNvSpPr>
            <p:nvPr/>
          </p:nvSpPr>
          <p:spPr bwMode="auto">
            <a:xfrm>
              <a:off x="1486563" y="6583363"/>
              <a:ext cx="4318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India</a:t>
              </a:r>
            </a:p>
          </p:txBody>
        </p:sp>
        <p:pic>
          <p:nvPicPr>
            <p:cNvPr id="41" name="Picture 16"/>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62700"/>
              <a:ext cx="330200"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17"/>
            <p:cNvSpPr txBox="1">
              <a:spLocks noChangeAspect="1" noChangeArrowheads="1"/>
            </p:cNvSpPr>
            <p:nvPr/>
          </p:nvSpPr>
          <p:spPr bwMode="auto">
            <a:xfrm>
              <a:off x="-152400" y="6581775"/>
              <a:ext cx="558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solidFill>
                    <a:srgbClr val="000000"/>
                  </a:solidFill>
                  <a:ea typeface="ＭＳ Ｐゴシック" charset="0"/>
                </a:rPr>
                <a:t>Finland</a:t>
              </a:r>
            </a:p>
          </p:txBody>
        </p:sp>
        <p:pic>
          <p:nvPicPr>
            <p:cNvPr id="43" name="Picture 19"/>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500" y="6350000"/>
              <a:ext cx="423034" cy="250825"/>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4" name="Picture 22"/>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213" y="6340475"/>
              <a:ext cx="400050"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5" name="Text Box 23"/>
            <p:cNvSpPr txBox="1">
              <a:spLocks noChangeAspect="1" noChangeArrowheads="1"/>
            </p:cNvSpPr>
            <p:nvPr/>
          </p:nvSpPr>
          <p:spPr bwMode="auto">
            <a:xfrm>
              <a:off x="843626" y="6583363"/>
              <a:ext cx="6540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Germany</a:t>
              </a:r>
            </a:p>
          </p:txBody>
        </p:sp>
        <p:pic>
          <p:nvPicPr>
            <p:cNvPr id="46" name="Picture 34"/>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21551" y="6340475"/>
              <a:ext cx="3841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7" name="Text Box 35"/>
            <p:cNvSpPr txBox="1">
              <a:spLocks noChangeAspect="1" noChangeArrowheads="1"/>
            </p:cNvSpPr>
            <p:nvPr/>
          </p:nvSpPr>
          <p:spPr bwMode="auto">
            <a:xfrm>
              <a:off x="1927888" y="6583363"/>
              <a:ext cx="5397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solidFill>
                    <a:srgbClr val="000000"/>
                  </a:solidFill>
                  <a:ea typeface="ＭＳ Ｐゴシック" charset="0"/>
                </a:rPr>
                <a:t>Poland</a:t>
              </a:r>
            </a:p>
          </p:txBody>
        </p:sp>
        <p:pic>
          <p:nvPicPr>
            <p:cNvPr id="48" name="Picture 46"/>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49508" y="6337300"/>
              <a:ext cx="384175"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9" name="Text Box 47"/>
            <p:cNvSpPr txBox="1">
              <a:spLocks noChangeAspect="1" noChangeArrowheads="1"/>
            </p:cNvSpPr>
            <p:nvPr/>
          </p:nvSpPr>
          <p:spPr bwMode="auto">
            <a:xfrm>
              <a:off x="3939970" y="6580188"/>
              <a:ext cx="5969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Sweden</a:t>
              </a:r>
            </a:p>
          </p:txBody>
        </p:sp>
        <p:graphicFrame>
          <p:nvGraphicFramePr>
            <p:cNvPr id="50" name="Object 49"/>
            <p:cNvGraphicFramePr>
              <a:graphicFrameLocks noChangeAspect="1"/>
            </p:cNvGraphicFramePr>
            <p:nvPr>
              <p:extLst>
                <p:ext uri="{D42A27DB-BD31-4B8C-83A1-F6EECF244321}">
                  <p14:modId xmlns:p14="http://schemas.microsoft.com/office/powerpoint/2010/main" val="2938974860"/>
                </p:ext>
              </p:extLst>
            </p:nvPr>
          </p:nvGraphicFramePr>
          <p:xfrm>
            <a:off x="2556538" y="6340475"/>
            <a:ext cx="360363" cy="242888"/>
          </p:xfrm>
          <a:graphic>
            <a:graphicData uri="http://schemas.openxmlformats.org/presentationml/2006/ole">
              <mc:AlternateContent xmlns:mc="http://schemas.openxmlformats.org/markup-compatibility/2006">
                <mc:Choice xmlns:v="urn:schemas-microsoft-com:vml" Requires="v">
                  <p:oleObj spid="_x0000_s4120" name="Photo Editor Photo" r:id="rId13" imgW="2723810" imgH="1695687" progId="MSPhotoEd.3">
                    <p:embed/>
                  </p:oleObj>
                </mc:Choice>
                <mc:Fallback>
                  <p:oleObj name="Photo Editor Photo" r:id="rId13" imgW="2723810" imgH="1695687" progId="MSPhotoEd.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56538" y="6340475"/>
                          <a:ext cx="360363" cy="242888"/>
                        </a:xfrm>
                        <a:prstGeom prst="rect">
                          <a:avLst/>
                        </a:prstGeom>
                        <a:noFill/>
                        <a:ln w="9525" cap="rnd" algn="ctr">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 name="Text Box 50"/>
            <p:cNvSpPr txBox="1">
              <a:spLocks noChangeAspect="1" noChangeArrowheads="1"/>
            </p:cNvSpPr>
            <p:nvPr/>
          </p:nvSpPr>
          <p:spPr bwMode="auto">
            <a:xfrm>
              <a:off x="2415251" y="6583363"/>
              <a:ext cx="6413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Romania</a:t>
              </a:r>
            </a:p>
          </p:txBody>
        </p:sp>
        <p:pic>
          <p:nvPicPr>
            <p:cNvPr id="52" name="Picture 52"/>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51838" y="6338888"/>
              <a:ext cx="3587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53" name="Text Box 53"/>
            <p:cNvSpPr txBox="1">
              <a:spLocks noChangeAspect="1" noChangeArrowheads="1"/>
            </p:cNvSpPr>
            <p:nvPr/>
          </p:nvSpPr>
          <p:spPr bwMode="auto">
            <a:xfrm>
              <a:off x="2959763" y="6581775"/>
              <a:ext cx="5334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Russia</a:t>
              </a:r>
            </a:p>
          </p:txBody>
        </p:sp>
        <p:sp>
          <p:nvSpPr>
            <p:cNvPr id="54" name="Text Box 41"/>
            <p:cNvSpPr txBox="1">
              <a:spLocks noChangeAspect="1" noChangeArrowheads="1"/>
            </p:cNvSpPr>
            <p:nvPr/>
          </p:nvSpPr>
          <p:spPr bwMode="auto">
            <a:xfrm>
              <a:off x="3421726" y="6578600"/>
              <a:ext cx="6223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Slovenia</a:t>
              </a:r>
            </a:p>
          </p:txBody>
        </p:sp>
        <p:pic>
          <p:nvPicPr>
            <p:cNvPr id="55" name="Picture 62" descr="slowenien-fahne-slowenia-flagge_0_g_60px"/>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1901" y="6340475"/>
              <a:ext cx="363538" cy="2413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56" name="Text Box 20"/>
            <p:cNvSpPr txBox="1">
              <a:spLocks noChangeAspect="1" noChangeArrowheads="1"/>
            </p:cNvSpPr>
            <p:nvPr/>
          </p:nvSpPr>
          <p:spPr bwMode="auto">
            <a:xfrm>
              <a:off x="4533900" y="6576368"/>
              <a:ext cx="3449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00" dirty="0" smtClean="0">
                  <a:solidFill>
                    <a:srgbClr val="000000"/>
                  </a:solidFill>
                  <a:ea typeface="ＭＳ Ｐゴシック" charset="0"/>
                </a:rPr>
                <a:t>UK</a:t>
              </a:r>
              <a:endParaRPr lang="en-US" sz="900" dirty="0">
                <a:solidFill>
                  <a:srgbClr val="000000"/>
                </a:solidFill>
                <a:ea typeface="ＭＳ Ｐゴシック" charset="0"/>
              </a:endParaRPr>
            </a:p>
          </p:txBody>
        </p:sp>
        <p:pic>
          <p:nvPicPr>
            <p:cNvPr id="57" name="Grafik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46600" y="6351587"/>
              <a:ext cx="358775" cy="242888"/>
            </a:xfrm>
            <a:prstGeom prst="rect">
              <a:avLst/>
            </a:prstGeom>
          </p:spPr>
        </p:pic>
      </p:grpSp>
    </p:spTree>
    <p:extLst>
      <p:ext uri="{BB962C8B-B14F-4D97-AF65-F5344CB8AC3E}">
        <p14:creationId xmlns:p14="http://schemas.microsoft.com/office/powerpoint/2010/main" val="2857193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Rectangle 6"/>
          <p:cNvSpPr>
            <a:spLocks noGrp="1" noChangeArrowheads="1"/>
          </p:cNvSpPr>
          <p:nvPr>
            <p:ph type="sldNum" sz="quarter" idx="11"/>
          </p:nvPr>
        </p:nvSpPr>
        <p:spPr>
          <a:ln/>
        </p:spPr>
        <p:txBody>
          <a:bodyPr/>
          <a:lstStyle>
            <a:lvl1pPr>
              <a:defRPr/>
            </a:lvl1pPr>
          </a:lstStyle>
          <a:p>
            <a:fld id="{A17217C7-E5FA-554C-BAF5-93F559701703}" type="slidenum">
              <a:rPr lang="de-DE"/>
              <a:pPr/>
              <a:t>‹#›</a:t>
            </a:fld>
            <a:endParaRPr lang="de-DE"/>
          </a:p>
        </p:txBody>
      </p:sp>
      <p:sp>
        <p:nvSpPr>
          <p:cNvPr id="6" name="Footer Placeholder 5"/>
          <p:cNvSpPr>
            <a:spLocks noGrp="1" noChangeArrowheads="1"/>
          </p:cNvSpPr>
          <p:nvPr>
            <p:ph type="ftr" sz="quarter" idx="3"/>
          </p:nvPr>
        </p:nvSpPr>
        <p:spPr bwMode="auto">
          <a:xfrm>
            <a:off x="14286" y="6595534"/>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2214253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C918295-7E2B-4E00-B32A-67BDA9FAD08E}" type="slidenum">
              <a:rPr lang="en-GB"/>
              <a:pPr>
                <a:defRPr/>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5" name="Rectangle 6"/>
          <p:cNvSpPr>
            <a:spLocks noGrp="1" noChangeArrowheads="1"/>
          </p:cNvSpPr>
          <p:nvPr>
            <p:ph type="sldNum" sz="quarter" idx="11"/>
          </p:nvPr>
        </p:nvSpPr>
        <p:spPr>
          <a:ln/>
        </p:spPr>
        <p:txBody>
          <a:bodyPr/>
          <a:lstStyle>
            <a:lvl1pPr>
              <a:defRPr/>
            </a:lvl1pPr>
          </a:lstStyle>
          <a:p>
            <a:fld id="{DF0189D0-12A0-0D44-B9AA-E059AF600EBF}" type="slidenum">
              <a:rPr lang="de-DE"/>
              <a:pPr/>
              <a:t>‹#›</a:t>
            </a:fld>
            <a:endParaRPr lang="de-DE"/>
          </a:p>
        </p:txBody>
      </p:sp>
      <p:sp>
        <p:nvSpPr>
          <p:cNvPr id="6"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2796380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8"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6"/>
          <p:cNvSpPr>
            <a:spLocks noGrp="1" noChangeArrowheads="1"/>
          </p:cNvSpPr>
          <p:nvPr>
            <p:ph type="sldNum" sz="quarter" idx="11"/>
          </p:nvPr>
        </p:nvSpPr>
        <p:spPr>
          <a:ln/>
        </p:spPr>
        <p:txBody>
          <a:bodyPr/>
          <a:lstStyle>
            <a:lvl1pPr>
              <a:defRPr/>
            </a:lvl1pPr>
          </a:lstStyle>
          <a:p>
            <a:fld id="{E70490A2-44DC-494A-85DA-7DD6FB2B2B64}"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1886547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Rectangle 6"/>
          <p:cNvSpPr>
            <a:spLocks noGrp="1" noChangeArrowheads="1"/>
          </p:cNvSpPr>
          <p:nvPr>
            <p:ph type="sldNum" sz="quarter" idx="11"/>
          </p:nvPr>
        </p:nvSpPr>
        <p:spPr>
          <a:ln/>
        </p:spPr>
        <p:txBody>
          <a:bodyPr/>
          <a:lstStyle>
            <a:lvl1pPr>
              <a:defRPr/>
            </a:lvl1pPr>
          </a:lstStyle>
          <a:p>
            <a:fld id="{7E971366-54E0-F845-B685-229DEDC98C23}" type="slidenum">
              <a:rPr lang="de-DE"/>
              <a:pPr/>
              <a:t>‹#›</a:t>
            </a:fld>
            <a:endParaRPr lang="de-DE"/>
          </a:p>
        </p:txBody>
      </p:sp>
      <p:sp>
        <p:nvSpPr>
          <p:cNvPr id="10" name="Footer Placeholder 5"/>
          <p:cNvSpPr>
            <a:spLocks noGrp="1" noChangeArrowheads="1"/>
          </p:cNvSpPr>
          <p:nvPr>
            <p:ph type="ftr" sz="quarter" idx="12"/>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807905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4" name="Rectangle 6"/>
          <p:cNvSpPr>
            <a:spLocks noGrp="1" noChangeArrowheads="1"/>
          </p:cNvSpPr>
          <p:nvPr>
            <p:ph type="sldNum" sz="quarter" idx="11"/>
          </p:nvPr>
        </p:nvSpPr>
        <p:spPr>
          <a:ln/>
        </p:spPr>
        <p:txBody>
          <a:bodyPr/>
          <a:lstStyle>
            <a:lvl1pPr>
              <a:defRPr/>
            </a:lvl1pPr>
          </a:lstStyle>
          <a:p>
            <a:fld id="{C7B86CF1-5390-A24D-89BD-3906AB25E9C4}" type="slidenum">
              <a:rPr lang="de-DE"/>
              <a:pPr/>
              <a:t>‹#›</a:t>
            </a:fld>
            <a:endParaRPr lang="de-DE"/>
          </a:p>
        </p:txBody>
      </p:sp>
      <p:sp>
        <p:nvSpPr>
          <p:cNvPr id="6"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2354652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fld id="{67D0B2F7-FF18-BE4E-909B-656ED293B3F7}" type="slidenum">
              <a:rPr lang="de-DE"/>
              <a:pPr/>
              <a:t>‹#›</a:t>
            </a:fld>
            <a:endParaRPr lang="de-DE"/>
          </a:p>
        </p:txBody>
      </p:sp>
      <p:sp>
        <p:nvSpPr>
          <p:cNvPr id="5"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2083825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6" name="Rectangle 6"/>
          <p:cNvSpPr>
            <a:spLocks noGrp="1" noChangeArrowheads="1"/>
          </p:cNvSpPr>
          <p:nvPr>
            <p:ph type="sldNum" sz="quarter" idx="11"/>
          </p:nvPr>
        </p:nvSpPr>
        <p:spPr>
          <a:ln/>
        </p:spPr>
        <p:txBody>
          <a:bodyPr/>
          <a:lstStyle>
            <a:lvl1pPr>
              <a:defRPr/>
            </a:lvl1pPr>
          </a:lstStyle>
          <a:p>
            <a:fld id="{97DB7654-5B2E-2D4F-9192-5ACC088E3BBD}"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5017854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6" name="Rectangle 6"/>
          <p:cNvSpPr>
            <a:spLocks noGrp="1" noChangeArrowheads="1"/>
          </p:cNvSpPr>
          <p:nvPr>
            <p:ph type="sldNum" sz="quarter" idx="11"/>
          </p:nvPr>
        </p:nvSpPr>
        <p:spPr>
          <a:ln/>
        </p:spPr>
        <p:txBody>
          <a:bodyPr/>
          <a:lstStyle>
            <a:lvl1pPr>
              <a:defRPr/>
            </a:lvl1pPr>
          </a:lstStyle>
          <a:p>
            <a:fld id="{E3E73959-89C4-7640-A317-9248F150A4B6}"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7292026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1"/>
          </p:nvPr>
        </p:nvSpPr>
        <p:spPr>
          <a:ln/>
        </p:spPr>
        <p:txBody>
          <a:bodyPr/>
          <a:lstStyle>
            <a:lvl1pPr>
              <a:defRPr/>
            </a:lvl1pPr>
          </a:lstStyle>
          <a:p>
            <a:fld id="{69847C7F-AACC-7E40-B0DA-5BE7979A69C7}" type="slidenum">
              <a:rPr lang="de-DE"/>
              <a:pPr/>
              <a:t>‹#›</a:t>
            </a:fld>
            <a:endParaRPr lang="de-DE"/>
          </a:p>
        </p:txBody>
      </p:sp>
      <p:sp>
        <p:nvSpPr>
          <p:cNvPr id="7"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447692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3"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8" y="225425"/>
            <a:ext cx="6302375" cy="61563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1"/>
          </p:nvPr>
        </p:nvSpPr>
        <p:spPr>
          <a:ln/>
        </p:spPr>
        <p:txBody>
          <a:bodyPr/>
          <a:lstStyle>
            <a:lvl1pPr>
              <a:defRPr/>
            </a:lvl1pPr>
          </a:lstStyle>
          <a:p>
            <a:fld id="{A31D60F1-4AAC-3D4A-B343-5839B3466F5D}" type="slidenum">
              <a:rPr lang="de-DE"/>
              <a:pPr/>
              <a:t>‹#›</a:t>
            </a:fld>
            <a:endParaRPr lang="de-DE"/>
          </a:p>
        </p:txBody>
      </p:sp>
      <p:sp>
        <p:nvSpPr>
          <p:cNvPr id="7"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944435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87338" y="225425"/>
            <a:ext cx="8605837" cy="490538"/>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287338" y="1125538"/>
            <a:ext cx="4225925" cy="52562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6"/>
          <p:cNvSpPr>
            <a:spLocks noGrp="1" noChangeArrowheads="1"/>
          </p:cNvSpPr>
          <p:nvPr>
            <p:ph type="sldNum" sz="quarter" idx="11"/>
          </p:nvPr>
        </p:nvSpPr>
        <p:spPr>
          <a:ln/>
        </p:spPr>
        <p:txBody>
          <a:bodyPr/>
          <a:lstStyle>
            <a:lvl1pPr>
              <a:defRPr/>
            </a:lvl1pPr>
          </a:lstStyle>
          <a:p>
            <a:fld id="{66F3727A-F869-ED46-B1C8-590B54063F41}"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140943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265A25F8-9A8F-4816-A86D-639672FA6F67}" type="slidenum">
              <a:rPr lang="en-GB"/>
              <a:pPr>
                <a:defRPr/>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287338" y="225425"/>
            <a:ext cx="8605837" cy="490538"/>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287338" y="1125538"/>
            <a:ext cx="8605837" cy="5256212"/>
          </a:xfrm>
        </p:spPr>
        <p:txBody>
          <a:bodyPr/>
          <a:lstStyle/>
          <a:p>
            <a:pPr lvl="0"/>
            <a:endParaRPr lang="de-DE" noProof="0" smtClean="0"/>
          </a:p>
        </p:txBody>
      </p:sp>
      <p:sp>
        <p:nvSpPr>
          <p:cNvPr id="5" name="Rectangle 6"/>
          <p:cNvSpPr>
            <a:spLocks noGrp="1" noChangeArrowheads="1"/>
          </p:cNvSpPr>
          <p:nvPr>
            <p:ph type="sldNum" sz="quarter" idx="11"/>
          </p:nvPr>
        </p:nvSpPr>
        <p:spPr>
          <a:ln/>
        </p:spPr>
        <p:txBody>
          <a:bodyPr/>
          <a:lstStyle>
            <a:lvl1pPr>
              <a:defRPr/>
            </a:lvl1pPr>
          </a:lstStyle>
          <a:p>
            <a:fld id="{325FA5A2-9A72-3041-A686-0D299D18076C}" type="slidenum">
              <a:rPr lang="de-DE"/>
              <a:pPr/>
              <a:t>‹#›</a:t>
            </a:fld>
            <a:endParaRPr lang="de-DE"/>
          </a:p>
        </p:txBody>
      </p:sp>
      <p:sp>
        <p:nvSpPr>
          <p:cNvPr id="7"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2754396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5" name="Picture 1" descr="FCAR3________L____4___ Kopie"/>
          <p:cNvPicPr>
            <a:picLocks noChangeAspect="1" noChangeArrowheads="1"/>
          </p:cNvPicPr>
          <p:nvPr/>
        </p:nvPicPr>
        <p:blipFill>
          <a:blip r:embed="rId3">
            <a:extLst>
              <a:ext uri="{28A0092B-C50C-407E-A947-70E740481C1C}">
                <a14:useLocalDpi xmlns:a14="http://schemas.microsoft.com/office/drawing/2010/main" val="0"/>
              </a:ext>
            </a:extLst>
          </a:blip>
          <a:srcRect t="17075"/>
          <a:stretch>
            <a:fillRect/>
          </a:stretch>
        </p:blipFill>
        <p:spPr bwMode="auto">
          <a:xfrm>
            <a:off x="0" y="0"/>
            <a:ext cx="308292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0" descr="image007"/>
          <p:cNvPicPr>
            <a:picLocks noChangeAspect="1" noChangeArrowheads="1"/>
          </p:cNvPicPr>
          <p:nvPr/>
        </p:nvPicPr>
        <p:blipFill>
          <a:blip r:embed="rId4">
            <a:extLst>
              <a:ext uri="{28A0092B-C50C-407E-A947-70E740481C1C}">
                <a14:useLocalDpi xmlns:a14="http://schemas.microsoft.com/office/drawing/2010/main" val="0"/>
              </a:ext>
            </a:extLst>
          </a:blip>
          <a:srcRect t="10201" b="9200"/>
          <a:stretch>
            <a:fillRect/>
          </a:stretch>
        </p:blipFill>
        <p:spPr bwMode="auto">
          <a:xfrm>
            <a:off x="6048375" y="0"/>
            <a:ext cx="316388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1"/>
          <p:cNvPicPr>
            <a:picLocks noChangeAspect="1" noChangeArrowheads="1"/>
          </p:cNvPicPr>
          <p:nvPr/>
        </p:nvPicPr>
        <p:blipFill>
          <a:blip r:embed="rId5">
            <a:extLst>
              <a:ext uri="{28A0092B-C50C-407E-A947-70E740481C1C}">
                <a14:useLocalDpi xmlns:a14="http://schemas.microsoft.com/office/drawing/2010/main" val="0"/>
              </a:ext>
            </a:extLst>
          </a:blip>
          <a:srcRect l="33714" r="33855"/>
          <a:stretch>
            <a:fillRect/>
          </a:stretch>
        </p:blipFill>
        <p:spPr bwMode="auto">
          <a:xfrm>
            <a:off x="3082925" y="0"/>
            <a:ext cx="296545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6"/>
          <p:cNvSpPr>
            <a:spLocks noChangeShapeType="1"/>
          </p:cNvSpPr>
          <p:nvPr/>
        </p:nvSpPr>
        <p:spPr bwMode="auto">
          <a:xfrm>
            <a:off x="6048375" y="0"/>
            <a:ext cx="0" cy="1938338"/>
          </a:xfrm>
          <a:prstGeom prst="line">
            <a:avLst/>
          </a:prstGeom>
          <a:noFill/>
          <a:ln w="38100">
            <a:solidFill>
              <a:schemeClr val="bg1"/>
            </a:solidFill>
            <a:round/>
            <a:headEnd/>
            <a:tailEnd/>
          </a:ln>
        </p:spPr>
        <p:txBody>
          <a:bodyPr/>
          <a:lstStyle/>
          <a:p>
            <a:pPr>
              <a:defRPr/>
            </a:pPr>
            <a:endParaRPr lang="de-DE" sz="1400">
              <a:solidFill>
                <a:srgbClr val="000000"/>
              </a:solidFill>
              <a:latin typeface="Calibri" pitchFamily="34" charset="0"/>
              <a:ea typeface="ＭＳ Ｐゴシック" charset="0"/>
            </a:endParaRPr>
          </a:p>
        </p:txBody>
      </p:sp>
      <p:sp>
        <p:nvSpPr>
          <p:cNvPr id="8" name="Line 75"/>
          <p:cNvSpPr>
            <a:spLocks noChangeShapeType="1"/>
          </p:cNvSpPr>
          <p:nvPr/>
        </p:nvSpPr>
        <p:spPr bwMode="auto">
          <a:xfrm>
            <a:off x="3082925" y="0"/>
            <a:ext cx="0" cy="1931988"/>
          </a:xfrm>
          <a:prstGeom prst="line">
            <a:avLst/>
          </a:prstGeom>
          <a:noFill/>
          <a:ln w="38100">
            <a:solidFill>
              <a:schemeClr val="bg1"/>
            </a:solidFill>
            <a:round/>
            <a:headEnd/>
            <a:tailEnd/>
          </a:ln>
        </p:spPr>
        <p:txBody>
          <a:bodyPr/>
          <a:lstStyle/>
          <a:p>
            <a:pPr>
              <a:defRPr/>
            </a:pPr>
            <a:endParaRPr lang="de-DE" sz="1400">
              <a:solidFill>
                <a:srgbClr val="000000"/>
              </a:solidFill>
              <a:latin typeface="Calibri" pitchFamily="34" charset="0"/>
              <a:ea typeface="ＭＳ Ｐゴシック" charset="0"/>
            </a:endParaRPr>
          </a:p>
        </p:txBody>
      </p:sp>
      <p:sp>
        <p:nvSpPr>
          <p:cNvPr id="9" name="Rectangle 69"/>
          <p:cNvSpPr>
            <a:spLocks noChangeArrowheads="1"/>
          </p:cNvSpPr>
          <p:nvPr/>
        </p:nvSpPr>
        <p:spPr bwMode="auto">
          <a:xfrm>
            <a:off x="0" y="6035675"/>
            <a:ext cx="9144000" cy="84138"/>
          </a:xfrm>
          <a:prstGeom prst="rect">
            <a:avLst/>
          </a:prstGeom>
          <a:solidFill>
            <a:srgbClr val="FF9900"/>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 name="Rectangle 78"/>
          <p:cNvSpPr>
            <a:spLocks noChangeArrowheads="1"/>
          </p:cNvSpPr>
          <p:nvPr/>
        </p:nvSpPr>
        <p:spPr bwMode="auto">
          <a:xfrm>
            <a:off x="0" y="0"/>
            <a:ext cx="9144000" cy="1958975"/>
          </a:xfrm>
          <a:prstGeom prst="rect">
            <a:avLst/>
          </a:prstGeom>
          <a:solidFill>
            <a:schemeClr val="bg1">
              <a:alpha val="34901"/>
            </a:schemeClr>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1" name="Rectangle 62"/>
          <p:cNvSpPr>
            <a:spLocks noChangeArrowheads="1"/>
          </p:cNvSpPr>
          <p:nvPr/>
        </p:nvSpPr>
        <p:spPr bwMode="auto">
          <a:xfrm>
            <a:off x="0" y="1919288"/>
            <a:ext cx="9144000" cy="4116387"/>
          </a:xfrm>
          <a:prstGeom prst="rect">
            <a:avLst/>
          </a:prstGeom>
          <a:solidFill>
            <a:srgbClr val="00599D"/>
          </a:solidFill>
          <a:ln w="9525">
            <a:noFill/>
            <a:miter lim="800000"/>
            <a:headEnd/>
            <a:tailEnd/>
          </a:ln>
        </p:spPr>
        <p:txBody>
          <a:bodyPr wrap="none" anchor="ctr"/>
          <a:lstStyle/>
          <a:p>
            <a:pPr algn="ctr">
              <a:defRPr/>
            </a:pPr>
            <a:endParaRPr lang="en-GB">
              <a:solidFill>
                <a:srgbClr val="000000"/>
              </a:solidFill>
              <a:ea typeface="ＭＳ Ｐゴシック" charset="0"/>
            </a:endParaRPr>
          </a:p>
        </p:txBody>
      </p:sp>
      <p:sp>
        <p:nvSpPr>
          <p:cNvPr id="12" name="Line 82"/>
          <p:cNvSpPr>
            <a:spLocks noChangeShapeType="1"/>
          </p:cNvSpPr>
          <p:nvPr/>
        </p:nvSpPr>
        <p:spPr bwMode="auto">
          <a:xfrm rot="16200000">
            <a:off x="4572000" y="-2633662"/>
            <a:ext cx="0" cy="9144000"/>
          </a:xfrm>
          <a:prstGeom prst="line">
            <a:avLst/>
          </a:prstGeom>
          <a:noFill/>
          <a:ln w="38100">
            <a:solidFill>
              <a:schemeClr val="bg1"/>
            </a:solidFill>
            <a:round/>
            <a:headEnd/>
            <a:tailEnd/>
          </a:ln>
        </p:spPr>
        <p:txBody>
          <a:bodyPr/>
          <a:lstStyle/>
          <a:p>
            <a:pPr>
              <a:defRPr/>
            </a:pPr>
            <a:endParaRPr lang="de-DE" sz="1400">
              <a:solidFill>
                <a:srgbClr val="000000"/>
              </a:solidFill>
              <a:latin typeface="Calibri" pitchFamily="34" charset="0"/>
              <a:ea typeface="ＭＳ Ｐゴシック" charset="0"/>
            </a:endParaRPr>
          </a:p>
        </p:txBody>
      </p:sp>
      <p:sp>
        <p:nvSpPr>
          <p:cNvPr id="4098" name="Rectangle 2"/>
          <p:cNvSpPr>
            <a:spLocks noGrp="1" noChangeArrowheads="1"/>
          </p:cNvSpPr>
          <p:nvPr>
            <p:ph type="ctrTitle"/>
          </p:nvPr>
        </p:nvSpPr>
        <p:spPr>
          <a:xfrm>
            <a:off x="503238" y="2419350"/>
            <a:ext cx="8064500" cy="1441450"/>
          </a:xfrm>
        </p:spPr>
        <p:txBody>
          <a:bodyPr/>
          <a:lstStyle>
            <a:lvl1pPr>
              <a:defRPr sz="3600">
                <a:solidFill>
                  <a:schemeClr val="bg1"/>
                </a:solidFill>
              </a:defRPr>
            </a:lvl1pPr>
          </a:lstStyle>
          <a:p>
            <a:r>
              <a:rPr lang="en-GB"/>
              <a:t>Titelmasterformat durch Klicken bearbeiten</a:t>
            </a:r>
          </a:p>
        </p:txBody>
      </p:sp>
      <p:sp>
        <p:nvSpPr>
          <p:cNvPr id="4099" name="Rectangle 3"/>
          <p:cNvSpPr>
            <a:spLocks noGrp="1" noChangeArrowheads="1"/>
          </p:cNvSpPr>
          <p:nvPr>
            <p:ph type="subTitle" idx="1"/>
          </p:nvPr>
        </p:nvSpPr>
        <p:spPr>
          <a:xfrm>
            <a:off x="503238" y="4124325"/>
            <a:ext cx="6127750" cy="1465263"/>
          </a:xfrm>
        </p:spPr>
        <p:txBody>
          <a:bodyPr anchor="b"/>
          <a:lstStyle>
            <a:lvl1pPr marL="0" indent="0">
              <a:defRPr>
                <a:solidFill>
                  <a:schemeClr val="bg1"/>
                </a:solidFill>
                <a:latin typeface="Arial Narrow" pitchFamily="34" charset="0"/>
              </a:defRPr>
            </a:lvl1pPr>
          </a:lstStyle>
          <a:p>
            <a:r>
              <a:rPr lang="en-GB"/>
              <a:t>Formatvorlage des Untertitelmasters durch Klicken bearbeiten</a:t>
            </a:r>
          </a:p>
        </p:txBody>
      </p:sp>
      <p:pic>
        <p:nvPicPr>
          <p:cNvPr id="13" name="Picture 87" descr="FAIR_farb_RGB_3c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5938" y="6142038"/>
            <a:ext cx="898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uppieren 2"/>
          <p:cNvGrpSpPr/>
          <p:nvPr userDrawn="1"/>
        </p:nvGrpSpPr>
        <p:grpSpPr>
          <a:xfrm>
            <a:off x="152400" y="6248400"/>
            <a:ext cx="7391400" cy="685800"/>
            <a:chOff x="-152400" y="6337300"/>
            <a:chExt cx="5057775" cy="473076"/>
          </a:xfrm>
        </p:grpSpPr>
        <p:sp>
          <p:nvSpPr>
            <p:cNvPr id="38" name="Text Box 20"/>
            <p:cNvSpPr txBox="1">
              <a:spLocks noChangeAspect="1" noChangeArrowheads="1"/>
            </p:cNvSpPr>
            <p:nvPr/>
          </p:nvSpPr>
          <p:spPr bwMode="auto">
            <a:xfrm>
              <a:off x="368300" y="6578600"/>
              <a:ext cx="539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solidFill>
                    <a:srgbClr val="000000"/>
                  </a:solidFill>
                  <a:ea typeface="ＭＳ Ｐゴシック" charset="0"/>
                </a:rPr>
                <a:t>France</a:t>
              </a:r>
            </a:p>
          </p:txBody>
        </p:sp>
        <p:pic>
          <p:nvPicPr>
            <p:cNvPr id="39" name="Picture 10"/>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076" y="6340475"/>
              <a:ext cx="358775"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0" name="Text Box 11"/>
            <p:cNvSpPr txBox="1">
              <a:spLocks noChangeAspect="1" noChangeArrowheads="1"/>
            </p:cNvSpPr>
            <p:nvPr/>
          </p:nvSpPr>
          <p:spPr bwMode="auto">
            <a:xfrm>
              <a:off x="1486563" y="6583363"/>
              <a:ext cx="4318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India</a:t>
              </a:r>
            </a:p>
          </p:txBody>
        </p:sp>
        <p:pic>
          <p:nvPicPr>
            <p:cNvPr id="41" name="Picture 16"/>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62700"/>
              <a:ext cx="330200"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17"/>
            <p:cNvSpPr txBox="1">
              <a:spLocks noChangeAspect="1" noChangeArrowheads="1"/>
            </p:cNvSpPr>
            <p:nvPr/>
          </p:nvSpPr>
          <p:spPr bwMode="auto">
            <a:xfrm>
              <a:off x="-152400" y="6581775"/>
              <a:ext cx="558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solidFill>
                    <a:srgbClr val="000000"/>
                  </a:solidFill>
                  <a:ea typeface="ＭＳ Ｐゴシック" charset="0"/>
                </a:rPr>
                <a:t>Finland</a:t>
              </a:r>
            </a:p>
          </p:txBody>
        </p:sp>
        <p:pic>
          <p:nvPicPr>
            <p:cNvPr id="43" name="Picture 19"/>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500" y="6350000"/>
              <a:ext cx="423034" cy="250825"/>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4" name="Picture 22"/>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213" y="6340475"/>
              <a:ext cx="400050"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5" name="Text Box 23"/>
            <p:cNvSpPr txBox="1">
              <a:spLocks noChangeAspect="1" noChangeArrowheads="1"/>
            </p:cNvSpPr>
            <p:nvPr/>
          </p:nvSpPr>
          <p:spPr bwMode="auto">
            <a:xfrm>
              <a:off x="843626" y="6583363"/>
              <a:ext cx="6540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Germany</a:t>
              </a:r>
            </a:p>
          </p:txBody>
        </p:sp>
        <p:pic>
          <p:nvPicPr>
            <p:cNvPr id="46" name="Picture 34"/>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21551" y="6340475"/>
              <a:ext cx="3841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7" name="Text Box 35"/>
            <p:cNvSpPr txBox="1">
              <a:spLocks noChangeAspect="1" noChangeArrowheads="1"/>
            </p:cNvSpPr>
            <p:nvPr/>
          </p:nvSpPr>
          <p:spPr bwMode="auto">
            <a:xfrm>
              <a:off x="1927888" y="6583363"/>
              <a:ext cx="5397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solidFill>
                    <a:srgbClr val="000000"/>
                  </a:solidFill>
                  <a:ea typeface="ＭＳ Ｐゴシック" charset="0"/>
                </a:rPr>
                <a:t>Poland</a:t>
              </a:r>
            </a:p>
          </p:txBody>
        </p:sp>
        <p:pic>
          <p:nvPicPr>
            <p:cNvPr id="48" name="Picture 46"/>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49508" y="6337300"/>
              <a:ext cx="384175"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9" name="Text Box 47"/>
            <p:cNvSpPr txBox="1">
              <a:spLocks noChangeAspect="1" noChangeArrowheads="1"/>
            </p:cNvSpPr>
            <p:nvPr/>
          </p:nvSpPr>
          <p:spPr bwMode="auto">
            <a:xfrm>
              <a:off x="3939970" y="6580188"/>
              <a:ext cx="5969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Sweden</a:t>
              </a:r>
            </a:p>
          </p:txBody>
        </p:sp>
        <p:graphicFrame>
          <p:nvGraphicFramePr>
            <p:cNvPr id="50" name="Object 49"/>
            <p:cNvGraphicFramePr>
              <a:graphicFrameLocks noChangeAspect="1"/>
            </p:cNvGraphicFramePr>
            <p:nvPr>
              <p:extLst>
                <p:ext uri="{D42A27DB-BD31-4B8C-83A1-F6EECF244321}">
                  <p14:modId xmlns:p14="http://schemas.microsoft.com/office/powerpoint/2010/main" val="967374130"/>
                </p:ext>
              </p:extLst>
            </p:nvPr>
          </p:nvGraphicFramePr>
          <p:xfrm>
            <a:off x="2556538" y="6340475"/>
            <a:ext cx="360363" cy="242888"/>
          </p:xfrm>
          <a:graphic>
            <a:graphicData uri="http://schemas.openxmlformats.org/presentationml/2006/ole">
              <mc:AlternateContent xmlns:mc="http://schemas.openxmlformats.org/markup-compatibility/2006">
                <mc:Choice xmlns:v="urn:schemas-microsoft-com:vml" Requires="v">
                  <p:oleObj spid="_x0000_s5144" name="Photo Editor Photo" r:id="rId13" imgW="2723810" imgH="1695687" progId="MSPhotoEd.3">
                    <p:embed/>
                  </p:oleObj>
                </mc:Choice>
                <mc:Fallback>
                  <p:oleObj name="Photo Editor Photo" r:id="rId13" imgW="2723810" imgH="1695687" progId="MSPhotoEd.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56538" y="6340475"/>
                          <a:ext cx="360363" cy="242888"/>
                        </a:xfrm>
                        <a:prstGeom prst="rect">
                          <a:avLst/>
                        </a:prstGeom>
                        <a:noFill/>
                        <a:ln w="9525" cap="rnd" algn="ctr">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 name="Text Box 50"/>
            <p:cNvSpPr txBox="1">
              <a:spLocks noChangeAspect="1" noChangeArrowheads="1"/>
            </p:cNvSpPr>
            <p:nvPr/>
          </p:nvSpPr>
          <p:spPr bwMode="auto">
            <a:xfrm>
              <a:off x="2415251" y="6583363"/>
              <a:ext cx="6413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Romania</a:t>
              </a:r>
            </a:p>
          </p:txBody>
        </p:sp>
        <p:pic>
          <p:nvPicPr>
            <p:cNvPr id="52" name="Picture 52"/>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51838" y="6338888"/>
              <a:ext cx="3587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53" name="Text Box 53"/>
            <p:cNvSpPr txBox="1">
              <a:spLocks noChangeAspect="1" noChangeArrowheads="1"/>
            </p:cNvSpPr>
            <p:nvPr/>
          </p:nvSpPr>
          <p:spPr bwMode="auto">
            <a:xfrm>
              <a:off x="2959763" y="6581775"/>
              <a:ext cx="5334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Russia</a:t>
              </a:r>
            </a:p>
          </p:txBody>
        </p:sp>
        <p:sp>
          <p:nvSpPr>
            <p:cNvPr id="54" name="Text Box 41"/>
            <p:cNvSpPr txBox="1">
              <a:spLocks noChangeAspect="1" noChangeArrowheads="1"/>
            </p:cNvSpPr>
            <p:nvPr/>
          </p:nvSpPr>
          <p:spPr bwMode="auto">
            <a:xfrm>
              <a:off x="3421726" y="6578600"/>
              <a:ext cx="6223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Slovenia</a:t>
              </a:r>
            </a:p>
          </p:txBody>
        </p:sp>
        <p:pic>
          <p:nvPicPr>
            <p:cNvPr id="55" name="Picture 62" descr="slowenien-fahne-slowenia-flagge_0_g_60px"/>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1901" y="6340475"/>
              <a:ext cx="363538" cy="2413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56" name="Text Box 20"/>
            <p:cNvSpPr txBox="1">
              <a:spLocks noChangeAspect="1" noChangeArrowheads="1"/>
            </p:cNvSpPr>
            <p:nvPr/>
          </p:nvSpPr>
          <p:spPr bwMode="auto">
            <a:xfrm>
              <a:off x="4533900" y="6576368"/>
              <a:ext cx="3449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00" dirty="0" smtClean="0">
                  <a:solidFill>
                    <a:srgbClr val="000000"/>
                  </a:solidFill>
                  <a:ea typeface="ＭＳ Ｐゴシック" charset="0"/>
                </a:rPr>
                <a:t>UK</a:t>
              </a:r>
              <a:endParaRPr lang="en-US" sz="900" dirty="0">
                <a:solidFill>
                  <a:srgbClr val="000000"/>
                </a:solidFill>
                <a:ea typeface="ＭＳ Ｐゴシック" charset="0"/>
              </a:endParaRPr>
            </a:p>
          </p:txBody>
        </p:sp>
        <p:pic>
          <p:nvPicPr>
            <p:cNvPr id="57" name="Grafik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46600" y="6351587"/>
              <a:ext cx="358775" cy="242888"/>
            </a:xfrm>
            <a:prstGeom prst="rect">
              <a:avLst/>
            </a:prstGeom>
          </p:spPr>
        </p:pic>
      </p:grpSp>
    </p:spTree>
    <p:extLst>
      <p:ext uri="{BB962C8B-B14F-4D97-AF65-F5344CB8AC3E}">
        <p14:creationId xmlns:p14="http://schemas.microsoft.com/office/powerpoint/2010/main" val="9923294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Rectangle 6"/>
          <p:cNvSpPr>
            <a:spLocks noGrp="1" noChangeArrowheads="1"/>
          </p:cNvSpPr>
          <p:nvPr>
            <p:ph type="sldNum" sz="quarter" idx="11"/>
          </p:nvPr>
        </p:nvSpPr>
        <p:spPr>
          <a:ln/>
        </p:spPr>
        <p:txBody>
          <a:bodyPr/>
          <a:lstStyle>
            <a:lvl1pPr>
              <a:defRPr/>
            </a:lvl1pPr>
          </a:lstStyle>
          <a:p>
            <a:fld id="{A17217C7-E5FA-554C-BAF5-93F559701703}" type="slidenum">
              <a:rPr lang="de-DE"/>
              <a:pPr/>
              <a:t>‹#›</a:t>
            </a:fld>
            <a:endParaRPr lang="de-DE"/>
          </a:p>
        </p:txBody>
      </p:sp>
      <p:sp>
        <p:nvSpPr>
          <p:cNvPr id="6" name="Footer Placeholder 5"/>
          <p:cNvSpPr>
            <a:spLocks noGrp="1" noChangeArrowheads="1"/>
          </p:cNvSpPr>
          <p:nvPr>
            <p:ph type="ftr" sz="quarter" idx="3"/>
          </p:nvPr>
        </p:nvSpPr>
        <p:spPr bwMode="auto">
          <a:xfrm>
            <a:off x="14286" y="6595534"/>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402624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5" name="Rectangle 6"/>
          <p:cNvSpPr>
            <a:spLocks noGrp="1" noChangeArrowheads="1"/>
          </p:cNvSpPr>
          <p:nvPr>
            <p:ph type="sldNum" sz="quarter" idx="11"/>
          </p:nvPr>
        </p:nvSpPr>
        <p:spPr>
          <a:ln/>
        </p:spPr>
        <p:txBody>
          <a:bodyPr/>
          <a:lstStyle>
            <a:lvl1pPr>
              <a:defRPr/>
            </a:lvl1pPr>
          </a:lstStyle>
          <a:p>
            <a:fld id="{DF0189D0-12A0-0D44-B9AA-E059AF600EBF}" type="slidenum">
              <a:rPr lang="de-DE"/>
              <a:pPr/>
              <a:t>‹#›</a:t>
            </a:fld>
            <a:endParaRPr lang="de-DE"/>
          </a:p>
        </p:txBody>
      </p:sp>
      <p:sp>
        <p:nvSpPr>
          <p:cNvPr id="6"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29607129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8"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6"/>
          <p:cNvSpPr>
            <a:spLocks noGrp="1" noChangeArrowheads="1"/>
          </p:cNvSpPr>
          <p:nvPr>
            <p:ph type="sldNum" sz="quarter" idx="11"/>
          </p:nvPr>
        </p:nvSpPr>
        <p:spPr>
          <a:ln/>
        </p:spPr>
        <p:txBody>
          <a:bodyPr/>
          <a:lstStyle>
            <a:lvl1pPr>
              <a:defRPr/>
            </a:lvl1pPr>
          </a:lstStyle>
          <a:p>
            <a:fld id="{E70490A2-44DC-494A-85DA-7DD6FB2B2B64}"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41488510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Rectangle 6"/>
          <p:cNvSpPr>
            <a:spLocks noGrp="1" noChangeArrowheads="1"/>
          </p:cNvSpPr>
          <p:nvPr>
            <p:ph type="sldNum" sz="quarter" idx="11"/>
          </p:nvPr>
        </p:nvSpPr>
        <p:spPr>
          <a:ln/>
        </p:spPr>
        <p:txBody>
          <a:bodyPr/>
          <a:lstStyle>
            <a:lvl1pPr>
              <a:defRPr/>
            </a:lvl1pPr>
          </a:lstStyle>
          <a:p>
            <a:fld id="{7E971366-54E0-F845-B685-229DEDC98C23}" type="slidenum">
              <a:rPr lang="de-DE"/>
              <a:pPr/>
              <a:t>‹#›</a:t>
            </a:fld>
            <a:endParaRPr lang="de-DE"/>
          </a:p>
        </p:txBody>
      </p:sp>
      <p:sp>
        <p:nvSpPr>
          <p:cNvPr id="10" name="Footer Placeholder 5"/>
          <p:cNvSpPr>
            <a:spLocks noGrp="1" noChangeArrowheads="1"/>
          </p:cNvSpPr>
          <p:nvPr>
            <p:ph type="ftr" sz="quarter" idx="12"/>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4125650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4" name="Rectangle 6"/>
          <p:cNvSpPr>
            <a:spLocks noGrp="1" noChangeArrowheads="1"/>
          </p:cNvSpPr>
          <p:nvPr>
            <p:ph type="sldNum" sz="quarter" idx="11"/>
          </p:nvPr>
        </p:nvSpPr>
        <p:spPr>
          <a:ln/>
        </p:spPr>
        <p:txBody>
          <a:bodyPr/>
          <a:lstStyle>
            <a:lvl1pPr>
              <a:defRPr/>
            </a:lvl1pPr>
          </a:lstStyle>
          <a:p>
            <a:fld id="{C7B86CF1-5390-A24D-89BD-3906AB25E9C4}" type="slidenum">
              <a:rPr lang="de-DE"/>
              <a:pPr/>
              <a:t>‹#›</a:t>
            </a:fld>
            <a:endParaRPr lang="de-DE"/>
          </a:p>
        </p:txBody>
      </p:sp>
      <p:sp>
        <p:nvSpPr>
          <p:cNvPr id="6"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4468208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fld id="{67D0B2F7-FF18-BE4E-909B-656ED293B3F7}" type="slidenum">
              <a:rPr lang="de-DE"/>
              <a:pPr/>
              <a:t>‹#›</a:t>
            </a:fld>
            <a:endParaRPr lang="de-DE"/>
          </a:p>
        </p:txBody>
      </p:sp>
      <p:sp>
        <p:nvSpPr>
          <p:cNvPr id="5"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4016999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6" name="Rectangle 6"/>
          <p:cNvSpPr>
            <a:spLocks noGrp="1" noChangeArrowheads="1"/>
          </p:cNvSpPr>
          <p:nvPr>
            <p:ph type="sldNum" sz="quarter" idx="11"/>
          </p:nvPr>
        </p:nvSpPr>
        <p:spPr>
          <a:ln/>
        </p:spPr>
        <p:txBody>
          <a:bodyPr/>
          <a:lstStyle>
            <a:lvl1pPr>
              <a:defRPr/>
            </a:lvl1pPr>
          </a:lstStyle>
          <a:p>
            <a:fld id="{97DB7654-5B2E-2D4F-9192-5ACC088E3BBD}"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12709310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6" name="Rectangle 6"/>
          <p:cNvSpPr>
            <a:spLocks noGrp="1" noChangeArrowheads="1"/>
          </p:cNvSpPr>
          <p:nvPr>
            <p:ph type="sldNum" sz="quarter" idx="11"/>
          </p:nvPr>
        </p:nvSpPr>
        <p:spPr>
          <a:ln/>
        </p:spPr>
        <p:txBody>
          <a:bodyPr/>
          <a:lstStyle>
            <a:lvl1pPr>
              <a:defRPr/>
            </a:lvl1pPr>
          </a:lstStyle>
          <a:p>
            <a:fld id="{E3E73959-89C4-7640-A317-9248F150A4B6}"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547323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9816F66-F413-4B4B-92EA-DDEFFFE7CD23}" type="slidenum">
              <a:rPr lang="en-GB"/>
              <a:pPr>
                <a:defRPr/>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1"/>
          </p:nvPr>
        </p:nvSpPr>
        <p:spPr>
          <a:ln/>
        </p:spPr>
        <p:txBody>
          <a:bodyPr/>
          <a:lstStyle>
            <a:lvl1pPr>
              <a:defRPr/>
            </a:lvl1pPr>
          </a:lstStyle>
          <a:p>
            <a:fld id="{69847C7F-AACC-7E40-B0DA-5BE7979A69C7}" type="slidenum">
              <a:rPr lang="de-DE"/>
              <a:pPr/>
              <a:t>‹#›</a:t>
            </a:fld>
            <a:endParaRPr lang="de-DE"/>
          </a:p>
        </p:txBody>
      </p:sp>
      <p:sp>
        <p:nvSpPr>
          <p:cNvPr id="7"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17934504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3"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8" y="225425"/>
            <a:ext cx="6302375" cy="61563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1"/>
          </p:nvPr>
        </p:nvSpPr>
        <p:spPr>
          <a:ln/>
        </p:spPr>
        <p:txBody>
          <a:bodyPr/>
          <a:lstStyle>
            <a:lvl1pPr>
              <a:defRPr/>
            </a:lvl1pPr>
          </a:lstStyle>
          <a:p>
            <a:fld id="{A31D60F1-4AAC-3D4A-B343-5839B3466F5D}" type="slidenum">
              <a:rPr lang="de-DE"/>
              <a:pPr/>
              <a:t>‹#›</a:t>
            </a:fld>
            <a:endParaRPr lang="de-DE"/>
          </a:p>
        </p:txBody>
      </p:sp>
      <p:sp>
        <p:nvSpPr>
          <p:cNvPr id="7"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1565345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87338" y="225425"/>
            <a:ext cx="8605837" cy="490538"/>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287338" y="1125538"/>
            <a:ext cx="4225925" cy="52562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6"/>
          <p:cNvSpPr>
            <a:spLocks noGrp="1" noChangeArrowheads="1"/>
          </p:cNvSpPr>
          <p:nvPr>
            <p:ph type="sldNum" sz="quarter" idx="11"/>
          </p:nvPr>
        </p:nvSpPr>
        <p:spPr>
          <a:ln/>
        </p:spPr>
        <p:txBody>
          <a:bodyPr/>
          <a:lstStyle>
            <a:lvl1pPr>
              <a:defRPr/>
            </a:lvl1pPr>
          </a:lstStyle>
          <a:p>
            <a:fld id="{66F3727A-F869-ED46-B1C8-590B54063F41}"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7928387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287338" y="225425"/>
            <a:ext cx="8605837" cy="490538"/>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287338" y="1125538"/>
            <a:ext cx="8605837" cy="5256212"/>
          </a:xfrm>
        </p:spPr>
        <p:txBody>
          <a:bodyPr/>
          <a:lstStyle/>
          <a:p>
            <a:pPr lvl="0"/>
            <a:endParaRPr lang="de-DE" noProof="0" smtClean="0"/>
          </a:p>
        </p:txBody>
      </p:sp>
      <p:sp>
        <p:nvSpPr>
          <p:cNvPr id="5" name="Rectangle 6"/>
          <p:cNvSpPr>
            <a:spLocks noGrp="1" noChangeArrowheads="1"/>
          </p:cNvSpPr>
          <p:nvPr>
            <p:ph type="sldNum" sz="quarter" idx="11"/>
          </p:nvPr>
        </p:nvSpPr>
        <p:spPr>
          <a:ln/>
        </p:spPr>
        <p:txBody>
          <a:bodyPr/>
          <a:lstStyle>
            <a:lvl1pPr>
              <a:defRPr/>
            </a:lvl1pPr>
          </a:lstStyle>
          <a:p>
            <a:fld id="{325FA5A2-9A72-3041-A686-0D299D18076C}" type="slidenum">
              <a:rPr lang="de-DE"/>
              <a:pPr/>
              <a:t>‹#›</a:t>
            </a:fld>
            <a:endParaRPr lang="de-DE"/>
          </a:p>
        </p:txBody>
      </p:sp>
      <p:sp>
        <p:nvSpPr>
          <p:cNvPr id="7"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0744256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5" name="Picture 1" descr="FCAR3________L____4___ Kopie"/>
          <p:cNvPicPr>
            <a:picLocks noChangeAspect="1" noChangeArrowheads="1"/>
          </p:cNvPicPr>
          <p:nvPr/>
        </p:nvPicPr>
        <p:blipFill>
          <a:blip r:embed="rId3">
            <a:extLst>
              <a:ext uri="{28A0092B-C50C-407E-A947-70E740481C1C}">
                <a14:useLocalDpi xmlns:a14="http://schemas.microsoft.com/office/drawing/2010/main" val="0"/>
              </a:ext>
            </a:extLst>
          </a:blip>
          <a:srcRect t="17075"/>
          <a:stretch>
            <a:fillRect/>
          </a:stretch>
        </p:blipFill>
        <p:spPr bwMode="auto">
          <a:xfrm>
            <a:off x="0" y="0"/>
            <a:ext cx="308292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0" descr="image007"/>
          <p:cNvPicPr>
            <a:picLocks noChangeAspect="1" noChangeArrowheads="1"/>
          </p:cNvPicPr>
          <p:nvPr/>
        </p:nvPicPr>
        <p:blipFill>
          <a:blip r:embed="rId4">
            <a:extLst>
              <a:ext uri="{28A0092B-C50C-407E-A947-70E740481C1C}">
                <a14:useLocalDpi xmlns:a14="http://schemas.microsoft.com/office/drawing/2010/main" val="0"/>
              </a:ext>
            </a:extLst>
          </a:blip>
          <a:srcRect t="10201" b="9200"/>
          <a:stretch>
            <a:fillRect/>
          </a:stretch>
        </p:blipFill>
        <p:spPr bwMode="auto">
          <a:xfrm>
            <a:off x="6048375" y="0"/>
            <a:ext cx="316388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1"/>
          <p:cNvPicPr>
            <a:picLocks noChangeAspect="1" noChangeArrowheads="1"/>
          </p:cNvPicPr>
          <p:nvPr/>
        </p:nvPicPr>
        <p:blipFill>
          <a:blip r:embed="rId5">
            <a:extLst>
              <a:ext uri="{28A0092B-C50C-407E-A947-70E740481C1C}">
                <a14:useLocalDpi xmlns:a14="http://schemas.microsoft.com/office/drawing/2010/main" val="0"/>
              </a:ext>
            </a:extLst>
          </a:blip>
          <a:srcRect l="33714" r="33855"/>
          <a:stretch>
            <a:fillRect/>
          </a:stretch>
        </p:blipFill>
        <p:spPr bwMode="auto">
          <a:xfrm>
            <a:off x="3082925" y="0"/>
            <a:ext cx="296545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6"/>
          <p:cNvSpPr>
            <a:spLocks noChangeShapeType="1"/>
          </p:cNvSpPr>
          <p:nvPr/>
        </p:nvSpPr>
        <p:spPr bwMode="auto">
          <a:xfrm>
            <a:off x="6048375" y="0"/>
            <a:ext cx="0" cy="1938338"/>
          </a:xfrm>
          <a:prstGeom prst="line">
            <a:avLst/>
          </a:prstGeom>
          <a:noFill/>
          <a:ln w="38100">
            <a:solidFill>
              <a:schemeClr val="bg1"/>
            </a:solidFill>
            <a:round/>
            <a:headEnd/>
            <a:tailEnd/>
          </a:ln>
        </p:spPr>
        <p:txBody>
          <a:bodyPr/>
          <a:lstStyle/>
          <a:p>
            <a:pPr>
              <a:defRPr/>
            </a:pPr>
            <a:endParaRPr lang="de-DE" sz="1400">
              <a:solidFill>
                <a:srgbClr val="000000"/>
              </a:solidFill>
              <a:latin typeface="Calibri" pitchFamily="34" charset="0"/>
              <a:ea typeface="ＭＳ Ｐゴシック" charset="0"/>
            </a:endParaRPr>
          </a:p>
        </p:txBody>
      </p:sp>
      <p:sp>
        <p:nvSpPr>
          <p:cNvPr id="8" name="Line 75"/>
          <p:cNvSpPr>
            <a:spLocks noChangeShapeType="1"/>
          </p:cNvSpPr>
          <p:nvPr/>
        </p:nvSpPr>
        <p:spPr bwMode="auto">
          <a:xfrm>
            <a:off x="3082925" y="0"/>
            <a:ext cx="0" cy="1931988"/>
          </a:xfrm>
          <a:prstGeom prst="line">
            <a:avLst/>
          </a:prstGeom>
          <a:noFill/>
          <a:ln w="38100">
            <a:solidFill>
              <a:schemeClr val="bg1"/>
            </a:solidFill>
            <a:round/>
            <a:headEnd/>
            <a:tailEnd/>
          </a:ln>
        </p:spPr>
        <p:txBody>
          <a:bodyPr/>
          <a:lstStyle/>
          <a:p>
            <a:pPr>
              <a:defRPr/>
            </a:pPr>
            <a:endParaRPr lang="de-DE" sz="1400">
              <a:solidFill>
                <a:srgbClr val="000000"/>
              </a:solidFill>
              <a:latin typeface="Calibri" pitchFamily="34" charset="0"/>
              <a:ea typeface="ＭＳ Ｐゴシック" charset="0"/>
            </a:endParaRPr>
          </a:p>
        </p:txBody>
      </p:sp>
      <p:sp>
        <p:nvSpPr>
          <p:cNvPr id="9" name="Rectangle 69"/>
          <p:cNvSpPr>
            <a:spLocks noChangeArrowheads="1"/>
          </p:cNvSpPr>
          <p:nvPr/>
        </p:nvSpPr>
        <p:spPr bwMode="auto">
          <a:xfrm>
            <a:off x="0" y="6035675"/>
            <a:ext cx="9144000" cy="84138"/>
          </a:xfrm>
          <a:prstGeom prst="rect">
            <a:avLst/>
          </a:prstGeom>
          <a:solidFill>
            <a:srgbClr val="FF9900"/>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 name="Rectangle 78"/>
          <p:cNvSpPr>
            <a:spLocks noChangeArrowheads="1"/>
          </p:cNvSpPr>
          <p:nvPr/>
        </p:nvSpPr>
        <p:spPr bwMode="auto">
          <a:xfrm>
            <a:off x="0" y="0"/>
            <a:ext cx="9144000" cy="1958975"/>
          </a:xfrm>
          <a:prstGeom prst="rect">
            <a:avLst/>
          </a:prstGeom>
          <a:solidFill>
            <a:schemeClr val="bg1">
              <a:alpha val="34901"/>
            </a:schemeClr>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1" name="Rectangle 62"/>
          <p:cNvSpPr>
            <a:spLocks noChangeArrowheads="1"/>
          </p:cNvSpPr>
          <p:nvPr/>
        </p:nvSpPr>
        <p:spPr bwMode="auto">
          <a:xfrm>
            <a:off x="0" y="1919288"/>
            <a:ext cx="9144000" cy="4116387"/>
          </a:xfrm>
          <a:prstGeom prst="rect">
            <a:avLst/>
          </a:prstGeom>
          <a:solidFill>
            <a:srgbClr val="00599D"/>
          </a:solidFill>
          <a:ln w="9525">
            <a:noFill/>
            <a:miter lim="800000"/>
            <a:headEnd/>
            <a:tailEnd/>
          </a:ln>
        </p:spPr>
        <p:txBody>
          <a:bodyPr wrap="none" anchor="ctr"/>
          <a:lstStyle/>
          <a:p>
            <a:pPr algn="ctr">
              <a:defRPr/>
            </a:pPr>
            <a:endParaRPr lang="en-GB">
              <a:solidFill>
                <a:srgbClr val="000000"/>
              </a:solidFill>
              <a:ea typeface="ＭＳ Ｐゴシック" charset="0"/>
            </a:endParaRPr>
          </a:p>
        </p:txBody>
      </p:sp>
      <p:sp>
        <p:nvSpPr>
          <p:cNvPr id="12" name="Line 82"/>
          <p:cNvSpPr>
            <a:spLocks noChangeShapeType="1"/>
          </p:cNvSpPr>
          <p:nvPr/>
        </p:nvSpPr>
        <p:spPr bwMode="auto">
          <a:xfrm rot="16200000">
            <a:off x="4572000" y="-2633662"/>
            <a:ext cx="0" cy="9144000"/>
          </a:xfrm>
          <a:prstGeom prst="line">
            <a:avLst/>
          </a:prstGeom>
          <a:noFill/>
          <a:ln w="38100">
            <a:solidFill>
              <a:schemeClr val="bg1"/>
            </a:solidFill>
            <a:round/>
            <a:headEnd/>
            <a:tailEnd/>
          </a:ln>
        </p:spPr>
        <p:txBody>
          <a:bodyPr/>
          <a:lstStyle/>
          <a:p>
            <a:pPr>
              <a:defRPr/>
            </a:pPr>
            <a:endParaRPr lang="de-DE" sz="1400">
              <a:solidFill>
                <a:srgbClr val="000000"/>
              </a:solidFill>
              <a:latin typeface="Calibri" pitchFamily="34" charset="0"/>
              <a:ea typeface="ＭＳ Ｐゴシック" charset="0"/>
            </a:endParaRPr>
          </a:p>
        </p:txBody>
      </p:sp>
      <p:sp>
        <p:nvSpPr>
          <p:cNvPr id="4098" name="Rectangle 2"/>
          <p:cNvSpPr>
            <a:spLocks noGrp="1" noChangeArrowheads="1"/>
          </p:cNvSpPr>
          <p:nvPr>
            <p:ph type="ctrTitle"/>
          </p:nvPr>
        </p:nvSpPr>
        <p:spPr>
          <a:xfrm>
            <a:off x="503238" y="2419350"/>
            <a:ext cx="8064500" cy="1441450"/>
          </a:xfrm>
        </p:spPr>
        <p:txBody>
          <a:bodyPr/>
          <a:lstStyle>
            <a:lvl1pPr>
              <a:defRPr sz="3600">
                <a:solidFill>
                  <a:schemeClr val="bg1"/>
                </a:solidFill>
              </a:defRPr>
            </a:lvl1pPr>
          </a:lstStyle>
          <a:p>
            <a:r>
              <a:rPr lang="en-GB"/>
              <a:t>Titelmasterformat durch Klicken bearbeiten</a:t>
            </a:r>
          </a:p>
        </p:txBody>
      </p:sp>
      <p:sp>
        <p:nvSpPr>
          <p:cNvPr id="4099" name="Rectangle 3"/>
          <p:cNvSpPr>
            <a:spLocks noGrp="1" noChangeArrowheads="1"/>
          </p:cNvSpPr>
          <p:nvPr>
            <p:ph type="subTitle" idx="1"/>
          </p:nvPr>
        </p:nvSpPr>
        <p:spPr>
          <a:xfrm>
            <a:off x="503238" y="4124325"/>
            <a:ext cx="6127750" cy="1465263"/>
          </a:xfrm>
        </p:spPr>
        <p:txBody>
          <a:bodyPr anchor="b"/>
          <a:lstStyle>
            <a:lvl1pPr marL="0" indent="0">
              <a:defRPr>
                <a:solidFill>
                  <a:schemeClr val="bg1"/>
                </a:solidFill>
                <a:latin typeface="Arial Narrow" pitchFamily="34" charset="0"/>
              </a:defRPr>
            </a:lvl1pPr>
          </a:lstStyle>
          <a:p>
            <a:r>
              <a:rPr lang="en-GB"/>
              <a:t>Formatvorlage des Untertitelmasters durch Klicken bearbeiten</a:t>
            </a:r>
          </a:p>
        </p:txBody>
      </p:sp>
      <p:pic>
        <p:nvPicPr>
          <p:cNvPr id="13" name="Picture 87" descr="FAIR_farb_RGB_3c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5938" y="6142038"/>
            <a:ext cx="898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uppieren 2"/>
          <p:cNvGrpSpPr/>
          <p:nvPr userDrawn="1"/>
        </p:nvGrpSpPr>
        <p:grpSpPr>
          <a:xfrm>
            <a:off x="152400" y="6248400"/>
            <a:ext cx="7391400" cy="685800"/>
            <a:chOff x="-152400" y="6337300"/>
            <a:chExt cx="5057775" cy="473076"/>
          </a:xfrm>
        </p:grpSpPr>
        <p:sp>
          <p:nvSpPr>
            <p:cNvPr id="38" name="Text Box 20"/>
            <p:cNvSpPr txBox="1">
              <a:spLocks noChangeAspect="1" noChangeArrowheads="1"/>
            </p:cNvSpPr>
            <p:nvPr/>
          </p:nvSpPr>
          <p:spPr bwMode="auto">
            <a:xfrm>
              <a:off x="368300" y="6578600"/>
              <a:ext cx="539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solidFill>
                    <a:srgbClr val="000000"/>
                  </a:solidFill>
                  <a:ea typeface="ＭＳ Ｐゴシック" charset="0"/>
                </a:rPr>
                <a:t>France</a:t>
              </a:r>
            </a:p>
          </p:txBody>
        </p:sp>
        <p:pic>
          <p:nvPicPr>
            <p:cNvPr id="39" name="Picture 10"/>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076" y="6340475"/>
              <a:ext cx="358775"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0" name="Text Box 11"/>
            <p:cNvSpPr txBox="1">
              <a:spLocks noChangeAspect="1" noChangeArrowheads="1"/>
            </p:cNvSpPr>
            <p:nvPr/>
          </p:nvSpPr>
          <p:spPr bwMode="auto">
            <a:xfrm>
              <a:off x="1486563" y="6583363"/>
              <a:ext cx="4318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India</a:t>
              </a:r>
            </a:p>
          </p:txBody>
        </p:sp>
        <p:pic>
          <p:nvPicPr>
            <p:cNvPr id="41" name="Picture 16"/>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62700"/>
              <a:ext cx="330200"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17"/>
            <p:cNvSpPr txBox="1">
              <a:spLocks noChangeAspect="1" noChangeArrowheads="1"/>
            </p:cNvSpPr>
            <p:nvPr/>
          </p:nvSpPr>
          <p:spPr bwMode="auto">
            <a:xfrm>
              <a:off x="-152400" y="6581775"/>
              <a:ext cx="558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solidFill>
                    <a:srgbClr val="000000"/>
                  </a:solidFill>
                  <a:ea typeface="ＭＳ Ｐゴシック" charset="0"/>
                </a:rPr>
                <a:t>Finland</a:t>
              </a:r>
            </a:p>
          </p:txBody>
        </p:sp>
        <p:pic>
          <p:nvPicPr>
            <p:cNvPr id="43" name="Picture 19"/>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500" y="6350000"/>
              <a:ext cx="423034" cy="250825"/>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4" name="Picture 22"/>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213" y="6340475"/>
              <a:ext cx="400050"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5" name="Text Box 23"/>
            <p:cNvSpPr txBox="1">
              <a:spLocks noChangeAspect="1" noChangeArrowheads="1"/>
            </p:cNvSpPr>
            <p:nvPr/>
          </p:nvSpPr>
          <p:spPr bwMode="auto">
            <a:xfrm>
              <a:off x="843626" y="6583363"/>
              <a:ext cx="6540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Germany</a:t>
              </a:r>
            </a:p>
          </p:txBody>
        </p:sp>
        <p:pic>
          <p:nvPicPr>
            <p:cNvPr id="46" name="Picture 34"/>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21551" y="6340475"/>
              <a:ext cx="3841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7" name="Text Box 35"/>
            <p:cNvSpPr txBox="1">
              <a:spLocks noChangeAspect="1" noChangeArrowheads="1"/>
            </p:cNvSpPr>
            <p:nvPr/>
          </p:nvSpPr>
          <p:spPr bwMode="auto">
            <a:xfrm>
              <a:off x="1927888" y="6583363"/>
              <a:ext cx="5397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solidFill>
                    <a:srgbClr val="000000"/>
                  </a:solidFill>
                  <a:ea typeface="ＭＳ Ｐゴシック" charset="0"/>
                </a:rPr>
                <a:t>Poland</a:t>
              </a:r>
            </a:p>
          </p:txBody>
        </p:sp>
        <p:pic>
          <p:nvPicPr>
            <p:cNvPr id="48" name="Picture 46"/>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49508" y="6337300"/>
              <a:ext cx="384175"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9" name="Text Box 47"/>
            <p:cNvSpPr txBox="1">
              <a:spLocks noChangeAspect="1" noChangeArrowheads="1"/>
            </p:cNvSpPr>
            <p:nvPr/>
          </p:nvSpPr>
          <p:spPr bwMode="auto">
            <a:xfrm>
              <a:off x="3939970" y="6580188"/>
              <a:ext cx="5969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Sweden</a:t>
              </a:r>
            </a:p>
          </p:txBody>
        </p:sp>
        <p:graphicFrame>
          <p:nvGraphicFramePr>
            <p:cNvPr id="50" name="Object 49"/>
            <p:cNvGraphicFramePr>
              <a:graphicFrameLocks noChangeAspect="1"/>
            </p:cNvGraphicFramePr>
            <p:nvPr>
              <p:extLst>
                <p:ext uri="{D42A27DB-BD31-4B8C-83A1-F6EECF244321}">
                  <p14:modId xmlns:p14="http://schemas.microsoft.com/office/powerpoint/2010/main" val="3985284820"/>
                </p:ext>
              </p:extLst>
            </p:nvPr>
          </p:nvGraphicFramePr>
          <p:xfrm>
            <a:off x="2556538" y="6340475"/>
            <a:ext cx="360363" cy="242888"/>
          </p:xfrm>
          <a:graphic>
            <a:graphicData uri="http://schemas.openxmlformats.org/presentationml/2006/ole">
              <mc:AlternateContent xmlns:mc="http://schemas.openxmlformats.org/markup-compatibility/2006">
                <mc:Choice xmlns:v="urn:schemas-microsoft-com:vml" Requires="v">
                  <p:oleObj spid="_x0000_s6160" name="Photo Editor Photo" r:id="rId13" imgW="2723810" imgH="1695687" progId="MSPhotoEd.3">
                    <p:embed/>
                  </p:oleObj>
                </mc:Choice>
                <mc:Fallback>
                  <p:oleObj name="Photo Editor Photo" r:id="rId13" imgW="2723810" imgH="1695687" progId="MSPhotoEd.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56538" y="6340475"/>
                          <a:ext cx="360363" cy="242888"/>
                        </a:xfrm>
                        <a:prstGeom prst="rect">
                          <a:avLst/>
                        </a:prstGeom>
                        <a:noFill/>
                        <a:ln w="9525" cap="rnd" algn="ctr">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 name="Text Box 50"/>
            <p:cNvSpPr txBox="1">
              <a:spLocks noChangeAspect="1" noChangeArrowheads="1"/>
            </p:cNvSpPr>
            <p:nvPr/>
          </p:nvSpPr>
          <p:spPr bwMode="auto">
            <a:xfrm>
              <a:off x="2415251" y="6583363"/>
              <a:ext cx="6413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Romania</a:t>
              </a:r>
            </a:p>
          </p:txBody>
        </p:sp>
        <p:pic>
          <p:nvPicPr>
            <p:cNvPr id="52" name="Picture 52"/>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51838" y="6338888"/>
              <a:ext cx="3587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53" name="Text Box 53"/>
            <p:cNvSpPr txBox="1">
              <a:spLocks noChangeAspect="1" noChangeArrowheads="1"/>
            </p:cNvSpPr>
            <p:nvPr/>
          </p:nvSpPr>
          <p:spPr bwMode="auto">
            <a:xfrm>
              <a:off x="2959763" y="6581775"/>
              <a:ext cx="5334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Russia</a:t>
              </a:r>
            </a:p>
          </p:txBody>
        </p:sp>
        <p:sp>
          <p:nvSpPr>
            <p:cNvPr id="54" name="Text Box 41"/>
            <p:cNvSpPr txBox="1">
              <a:spLocks noChangeAspect="1" noChangeArrowheads="1"/>
            </p:cNvSpPr>
            <p:nvPr/>
          </p:nvSpPr>
          <p:spPr bwMode="auto">
            <a:xfrm>
              <a:off x="3421726" y="6578600"/>
              <a:ext cx="6223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solidFill>
                    <a:srgbClr val="000000"/>
                  </a:solidFill>
                  <a:ea typeface="ＭＳ Ｐゴシック" charset="0"/>
                </a:rPr>
                <a:t>Slovenia</a:t>
              </a:r>
            </a:p>
          </p:txBody>
        </p:sp>
        <p:pic>
          <p:nvPicPr>
            <p:cNvPr id="55" name="Picture 62" descr="slowenien-fahne-slowenia-flagge_0_g_60px"/>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1901" y="6340475"/>
              <a:ext cx="363538" cy="2413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56" name="Text Box 20"/>
            <p:cNvSpPr txBox="1">
              <a:spLocks noChangeAspect="1" noChangeArrowheads="1"/>
            </p:cNvSpPr>
            <p:nvPr/>
          </p:nvSpPr>
          <p:spPr bwMode="auto">
            <a:xfrm>
              <a:off x="4533900" y="6576368"/>
              <a:ext cx="3449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00" dirty="0" smtClean="0">
                  <a:solidFill>
                    <a:srgbClr val="000000"/>
                  </a:solidFill>
                  <a:ea typeface="ＭＳ Ｐゴシック" charset="0"/>
                </a:rPr>
                <a:t>UK</a:t>
              </a:r>
              <a:endParaRPr lang="en-US" sz="900" dirty="0">
                <a:solidFill>
                  <a:srgbClr val="000000"/>
                </a:solidFill>
                <a:ea typeface="ＭＳ Ｐゴシック" charset="0"/>
              </a:endParaRPr>
            </a:p>
          </p:txBody>
        </p:sp>
        <p:pic>
          <p:nvPicPr>
            <p:cNvPr id="57" name="Grafik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46600" y="6351587"/>
              <a:ext cx="358775" cy="242888"/>
            </a:xfrm>
            <a:prstGeom prst="rect">
              <a:avLst/>
            </a:prstGeom>
          </p:spPr>
        </p:pic>
      </p:grpSp>
    </p:spTree>
    <p:extLst>
      <p:ext uri="{BB962C8B-B14F-4D97-AF65-F5344CB8AC3E}">
        <p14:creationId xmlns:p14="http://schemas.microsoft.com/office/powerpoint/2010/main" val="1445359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Rectangle 6"/>
          <p:cNvSpPr>
            <a:spLocks noGrp="1" noChangeArrowheads="1"/>
          </p:cNvSpPr>
          <p:nvPr>
            <p:ph type="sldNum" sz="quarter" idx="11"/>
          </p:nvPr>
        </p:nvSpPr>
        <p:spPr>
          <a:ln/>
        </p:spPr>
        <p:txBody>
          <a:bodyPr/>
          <a:lstStyle>
            <a:lvl1pPr>
              <a:defRPr/>
            </a:lvl1pPr>
          </a:lstStyle>
          <a:p>
            <a:fld id="{A17217C7-E5FA-554C-BAF5-93F559701703}" type="slidenum">
              <a:rPr lang="de-DE"/>
              <a:pPr/>
              <a:t>‹#›</a:t>
            </a:fld>
            <a:endParaRPr lang="de-DE"/>
          </a:p>
        </p:txBody>
      </p:sp>
      <p:sp>
        <p:nvSpPr>
          <p:cNvPr id="6" name="Footer Placeholder 5"/>
          <p:cNvSpPr>
            <a:spLocks noGrp="1" noChangeArrowheads="1"/>
          </p:cNvSpPr>
          <p:nvPr>
            <p:ph type="ftr" sz="quarter" idx="3"/>
          </p:nvPr>
        </p:nvSpPr>
        <p:spPr bwMode="auto">
          <a:xfrm>
            <a:off x="14286" y="6595534"/>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2852253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5" name="Rectangle 6"/>
          <p:cNvSpPr>
            <a:spLocks noGrp="1" noChangeArrowheads="1"/>
          </p:cNvSpPr>
          <p:nvPr>
            <p:ph type="sldNum" sz="quarter" idx="11"/>
          </p:nvPr>
        </p:nvSpPr>
        <p:spPr>
          <a:ln/>
        </p:spPr>
        <p:txBody>
          <a:bodyPr/>
          <a:lstStyle>
            <a:lvl1pPr>
              <a:defRPr/>
            </a:lvl1pPr>
          </a:lstStyle>
          <a:p>
            <a:fld id="{DF0189D0-12A0-0D44-B9AA-E059AF600EBF}" type="slidenum">
              <a:rPr lang="de-DE"/>
              <a:pPr/>
              <a:t>‹#›</a:t>
            </a:fld>
            <a:endParaRPr lang="de-DE"/>
          </a:p>
        </p:txBody>
      </p:sp>
      <p:sp>
        <p:nvSpPr>
          <p:cNvPr id="6"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9013622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8"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6"/>
          <p:cNvSpPr>
            <a:spLocks noGrp="1" noChangeArrowheads="1"/>
          </p:cNvSpPr>
          <p:nvPr>
            <p:ph type="sldNum" sz="quarter" idx="11"/>
          </p:nvPr>
        </p:nvSpPr>
        <p:spPr>
          <a:ln/>
        </p:spPr>
        <p:txBody>
          <a:bodyPr/>
          <a:lstStyle>
            <a:lvl1pPr>
              <a:defRPr/>
            </a:lvl1pPr>
          </a:lstStyle>
          <a:p>
            <a:fld id="{E70490A2-44DC-494A-85DA-7DD6FB2B2B64}"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779188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Rectangle 6"/>
          <p:cNvSpPr>
            <a:spLocks noGrp="1" noChangeArrowheads="1"/>
          </p:cNvSpPr>
          <p:nvPr>
            <p:ph type="sldNum" sz="quarter" idx="11"/>
          </p:nvPr>
        </p:nvSpPr>
        <p:spPr>
          <a:ln/>
        </p:spPr>
        <p:txBody>
          <a:bodyPr/>
          <a:lstStyle>
            <a:lvl1pPr>
              <a:defRPr/>
            </a:lvl1pPr>
          </a:lstStyle>
          <a:p>
            <a:fld id="{7E971366-54E0-F845-B685-229DEDC98C23}" type="slidenum">
              <a:rPr lang="de-DE"/>
              <a:pPr/>
              <a:t>‹#›</a:t>
            </a:fld>
            <a:endParaRPr lang="de-DE"/>
          </a:p>
        </p:txBody>
      </p:sp>
      <p:sp>
        <p:nvSpPr>
          <p:cNvPr id="10" name="Footer Placeholder 5"/>
          <p:cNvSpPr>
            <a:spLocks noGrp="1" noChangeArrowheads="1"/>
          </p:cNvSpPr>
          <p:nvPr>
            <p:ph type="ftr" sz="quarter" idx="12"/>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7376419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4" name="Rectangle 6"/>
          <p:cNvSpPr>
            <a:spLocks noGrp="1" noChangeArrowheads="1"/>
          </p:cNvSpPr>
          <p:nvPr>
            <p:ph type="sldNum" sz="quarter" idx="11"/>
          </p:nvPr>
        </p:nvSpPr>
        <p:spPr>
          <a:ln/>
        </p:spPr>
        <p:txBody>
          <a:bodyPr/>
          <a:lstStyle>
            <a:lvl1pPr>
              <a:defRPr/>
            </a:lvl1pPr>
          </a:lstStyle>
          <a:p>
            <a:fld id="{C7B86CF1-5390-A24D-89BD-3906AB25E9C4}" type="slidenum">
              <a:rPr lang="de-DE"/>
              <a:pPr/>
              <a:t>‹#›</a:t>
            </a:fld>
            <a:endParaRPr lang="de-DE"/>
          </a:p>
        </p:txBody>
      </p:sp>
      <p:sp>
        <p:nvSpPr>
          <p:cNvPr id="6"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441330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8993AE9-BD65-4663-B214-579582C20A64}" type="slidenum">
              <a:rPr lang="en-GB"/>
              <a:pPr>
                <a:defRPr/>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fld id="{67D0B2F7-FF18-BE4E-909B-656ED293B3F7}" type="slidenum">
              <a:rPr lang="de-DE"/>
              <a:pPr/>
              <a:t>‹#›</a:t>
            </a:fld>
            <a:endParaRPr lang="de-DE"/>
          </a:p>
        </p:txBody>
      </p:sp>
      <p:sp>
        <p:nvSpPr>
          <p:cNvPr id="5"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9034309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6" name="Rectangle 6"/>
          <p:cNvSpPr>
            <a:spLocks noGrp="1" noChangeArrowheads="1"/>
          </p:cNvSpPr>
          <p:nvPr>
            <p:ph type="sldNum" sz="quarter" idx="11"/>
          </p:nvPr>
        </p:nvSpPr>
        <p:spPr>
          <a:ln/>
        </p:spPr>
        <p:txBody>
          <a:bodyPr/>
          <a:lstStyle>
            <a:lvl1pPr>
              <a:defRPr/>
            </a:lvl1pPr>
          </a:lstStyle>
          <a:p>
            <a:fld id="{97DB7654-5B2E-2D4F-9192-5ACC088E3BBD}"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86765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6" name="Rectangle 6"/>
          <p:cNvSpPr>
            <a:spLocks noGrp="1" noChangeArrowheads="1"/>
          </p:cNvSpPr>
          <p:nvPr>
            <p:ph type="sldNum" sz="quarter" idx="11"/>
          </p:nvPr>
        </p:nvSpPr>
        <p:spPr>
          <a:ln/>
        </p:spPr>
        <p:txBody>
          <a:bodyPr/>
          <a:lstStyle>
            <a:lvl1pPr>
              <a:defRPr/>
            </a:lvl1pPr>
          </a:lstStyle>
          <a:p>
            <a:fld id="{E3E73959-89C4-7640-A317-9248F150A4B6}"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26574664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1"/>
          </p:nvPr>
        </p:nvSpPr>
        <p:spPr>
          <a:ln/>
        </p:spPr>
        <p:txBody>
          <a:bodyPr/>
          <a:lstStyle>
            <a:lvl1pPr>
              <a:defRPr/>
            </a:lvl1pPr>
          </a:lstStyle>
          <a:p>
            <a:fld id="{69847C7F-AACC-7E40-B0DA-5BE7979A69C7}" type="slidenum">
              <a:rPr lang="de-DE"/>
              <a:pPr/>
              <a:t>‹#›</a:t>
            </a:fld>
            <a:endParaRPr lang="de-DE"/>
          </a:p>
        </p:txBody>
      </p:sp>
      <p:sp>
        <p:nvSpPr>
          <p:cNvPr id="7"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25823895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3"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8" y="225425"/>
            <a:ext cx="6302375" cy="61563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1"/>
          </p:nvPr>
        </p:nvSpPr>
        <p:spPr>
          <a:ln/>
        </p:spPr>
        <p:txBody>
          <a:bodyPr/>
          <a:lstStyle>
            <a:lvl1pPr>
              <a:defRPr/>
            </a:lvl1pPr>
          </a:lstStyle>
          <a:p>
            <a:fld id="{A31D60F1-4AAC-3D4A-B343-5839B3466F5D}" type="slidenum">
              <a:rPr lang="de-DE"/>
              <a:pPr/>
              <a:t>‹#›</a:t>
            </a:fld>
            <a:endParaRPr lang="de-DE"/>
          </a:p>
        </p:txBody>
      </p:sp>
      <p:sp>
        <p:nvSpPr>
          <p:cNvPr id="7"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9476790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87338" y="225425"/>
            <a:ext cx="8605837" cy="490538"/>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287338" y="1125538"/>
            <a:ext cx="4225925" cy="52562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6"/>
          <p:cNvSpPr>
            <a:spLocks noGrp="1" noChangeArrowheads="1"/>
          </p:cNvSpPr>
          <p:nvPr>
            <p:ph type="sldNum" sz="quarter" idx="11"/>
          </p:nvPr>
        </p:nvSpPr>
        <p:spPr>
          <a:ln/>
        </p:spPr>
        <p:txBody>
          <a:bodyPr/>
          <a:lstStyle>
            <a:lvl1pPr>
              <a:defRPr/>
            </a:lvl1pPr>
          </a:lstStyle>
          <a:p>
            <a:fld id="{66F3727A-F869-ED46-B1C8-590B54063F41}" type="slidenum">
              <a:rPr lang="de-DE"/>
              <a:pPr/>
              <a:t>‹#›</a:t>
            </a:fld>
            <a:endParaRPr lang="de-DE"/>
          </a:p>
        </p:txBody>
      </p:sp>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37338025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287338" y="225425"/>
            <a:ext cx="8605837" cy="490538"/>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287338" y="1125538"/>
            <a:ext cx="8605837" cy="5256212"/>
          </a:xfrm>
        </p:spPr>
        <p:txBody>
          <a:bodyPr/>
          <a:lstStyle/>
          <a:p>
            <a:pPr lvl="0"/>
            <a:endParaRPr lang="de-DE" noProof="0" smtClean="0"/>
          </a:p>
        </p:txBody>
      </p:sp>
      <p:sp>
        <p:nvSpPr>
          <p:cNvPr id="5" name="Rectangle 6"/>
          <p:cNvSpPr>
            <a:spLocks noGrp="1" noChangeArrowheads="1"/>
          </p:cNvSpPr>
          <p:nvPr>
            <p:ph type="sldNum" sz="quarter" idx="11"/>
          </p:nvPr>
        </p:nvSpPr>
        <p:spPr>
          <a:ln/>
        </p:spPr>
        <p:txBody>
          <a:bodyPr/>
          <a:lstStyle>
            <a:lvl1pPr>
              <a:defRPr/>
            </a:lvl1pPr>
          </a:lstStyle>
          <a:p>
            <a:fld id="{325FA5A2-9A72-3041-A686-0D299D18076C}" type="slidenum">
              <a:rPr lang="de-DE"/>
              <a:pPr/>
              <a:t>‹#›</a:t>
            </a:fld>
            <a:endParaRPr lang="de-DE"/>
          </a:p>
        </p:txBody>
      </p:sp>
      <p:sp>
        <p:nvSpPr>
          <p:cNvPr id="7"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24948441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90" descr="image007"/>
          <p:cNvPicPr>
            <a:picLocks noChangeAspect="1" noChangeArrowheads="1"/>
          </p:cNvPicPr>
          <p:nvPr/>
        </p:nvPicPr>
        <p:blipFill>
          <a:blip r:embed="rId2">
            <a:extLst>
              <a:ext uri="{28A0092B-C50C-407E-A947-70E740481C1C}">
                <a14:useLocalDpi xmlns:a14="http://schemas.microsoft.com/office/drawing/2010/main" val="0"/>
              </a:ext>
            </a:extLst>
          </a:blip>
          <a:srcRect t="10201" b="9200"/>
          <a:stretch>
            <a:fillRect/>
          </a:stretch>
        </p:blipFill>
        <p:spPr bwMode="auto">
          <a:xfrm>
            <a:off x="6048375" y="0"/>
            <a:ext cx="316388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FCAR3________L____4___ Kopie"/>
          <p:cNvPicPr>
            <a:picLocks noChangeAspect="1" noChangeArrowheads="1"/>
          </p:cNvPicPr>
          <p:nvPr/>
        </p:nvPicPr>
        <p:blipFill>
          <a:blip r:embed="rId3">
            <a:extLst>
              <a:ext uri="{28A0092B-C50C-407E-A947-70E740481C1C}">
                <a14:useLocalDpi xmlns:a14="http://schemas.microsoft.com/office/drawing/2010/main" val="0"/>
              </a:ext>
            </a:extLst>
          </a:blip>
          <a:srcRect t="17075"/>
          <a:stretch>
            <a:fillRect/>
          </a:stretch>
        </p:blipFill>
        <p:spPr bwMode="auto">
          <a:xfrm>
            <a:off x="0" y="0"/>
            <a:ext cx="308292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1"/>
          <p:cNvPicPr>
            <a:picLocks noChangeAspect="1" noChangeArrowheads="1"/>
          </p:cNvPicPr>
          <p:nvPr/>
        </p:nvPicPr>
        <p:blipFill>
          <a:blip r:embed="rId4" cstate="print">
            <a:extLst>
              <a:ext uri="{28A0092B-C50C-407E-A947-70E740481C1C}">
                <a14:useLocalDpi xmlns:a14="http://schemas.microsoft.com/office/drawing/2010/main" val="0"/>
              </a:ext>
            </a:extLst>
          </a:blip>
          <a:srcRect l="33714" r="33855"/>
          <a:stretch>
            <a:fillRect/>
          </a:stretch>
        </p:blipFill>
        <p:spPr bwMode="auto">
          <a:xfrm>
            <a:off x="3082925" y="0"/>
            <a:ext cx="296545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6"/>
          <p:cNvSpPr>
            <a:spLocks noChangeShapeType="1"/>
          </p:cNvSpPr>
          <p:nvPr/>
        </p:nvSpPr>
        <p:spPr bwMode="auto">
          <a:xfrm>
            <a:off x="6048375" y="0"/>
            <a:ext cx="0" cy="193833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de-DE">
              <a:solidFill>
                <a:srgbClr val="000000"/>
              </a:solidFill>
            </a:endParaRPr>
          </a:p>
        </p:txBody>
      </p:sp>
      <p:sp>
        <p:nvSpPr>
          <p:cNvPr id="8" name="Line 75"/>
          <p:cNvSpPr>
            <a:spLocks noChangeShapeType="1"/>
          </p:cNvSpPr>
          <p:nvPr/>
        </p:nvSpPr>
        <p:spPr bwMode="auto">
          <a:xfrm>
            <a:off x="3082925" y="0"/>
            <a:ext cx="0" cy="19319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de-DE">
              <a:solidFill>
                <a:srgbClr val="000000"/>
              </a:solidFill>
            </a:endParaRPr>
          </a:p>
        </p:txBody>
      </p:sp>
      <p:sp>
        <p:nvSpPr>
          <p:cNvPr id="9" name="Rectangle 69"/>
          <p:cNvSpPr>
            <a:spLocks noChangeArrowheads="1"/>
          </p:cNvSpPr>
          <p:nvPr/>
        </p:nvSpPr>
        <p:spPr bwMode="auto">
          <a:xfrm>
            <a:off x="0" y="6035675"/>
            <a:ext cx="9144000" cy="8413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solidFill>
                <a:srgbClr val="000000"/>
              </a:solidFill>
            </a:endParaRPr>
          </a:p>
        </p:txBody>
      </p:sp>
      <p:sp>
        <p:nvSpPr>
          <p:cNvPr id="10" name="Rectangle 78"/>
          <p:cNvSpPr>
            <a:spLocks noChangeArrowheads="1"/>
          </p:cNvSpPr>
          <p:nvPr/>
        </p:nvSpPr>
        <p:spPr bwMode="auto">
          <a:xfrm>
            <a:off x="0" y="0"/>
            <a:ext cx="9144000" cy="1958975"/>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solidFill>
                <a:srgbClr val="000000"/>
              </a:solidFill>
            </a:endParaRPr>
          </a:p>
        </p:txBody>
      </p:sp>
      <p:sp>
        <p:nvSpPr>
          <p:cNvPr id="11" name="Rectangle 62"/>
          <p:cNvSpPr>
            <a:spLocks noChangeArrowheads="1"/>
          </p:cNvSpPr>
          <p:nvPr/>
        </p:nvSpPr>
        <p:spPr bwMode="auto">
          <a:xfrm>
            <a:off x="0" y="1919288"/>
            <a:ext cx="9144000" cy="4116387"/>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GB">
              <a:solidFill>
                <a:srgbClr val="000000"/>
              </a:solidFill>
            </a:endParaRPr>
          </a:p>
        </p:txBody>
      </p:sp>
      <p:sp>
        <p:nvSpPr>
          <p:cNvPr id="12" name="Line 82"/>
          <p:cNvSpPr>
            <a:spLocks noChangeShapeType="1"/>
          </p:cNvSpPr>
          <p:nvPr/>
        </p:nvSpPr>
        <p:spPr bwMode="auto">
          <a:xfrm rot="16200000">
            <a:off x="4572000" y="-2633662"/>
            <a:ext cx="0" cy="9144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de-DE">
              <a:solidFill>
                <a:srgbClr val="000000"/>
              </a:solidFill>
            </a:endParaRPr>
          </a:p>
        </p:txBody>
      </p:sp>
      <p:pic>
        <p:nvPicPr>
          <p:cNvPr id="13" name="Picture 87" descr="FAIR_farb_RGB_3c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5938" y="6142038"/>
            <a:ext cx="898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503238" y="2419350"/>
            <a:ext cx="8064500" cy="1441450"/>
          </a:xfrm>
        </p:spPr>
        <p:txBody>
          <a:bodyPr/>
          <a:lstStyle>
            <a:lvl1pPr>
              <a:defRPr sz="3600">
                <a:solidFill>
                  <a:schemeClr val="bg1"/>
                </a:solidFill>
              </a:defRPr>
            </a:lvl1pPr>
          </a:lstStyle>
          <a:p>
            <a:r>
              <a:rPr lang="en-GB"/>
              <a:t>Titelmasterformat durch Klicken bearbeiten</a:t>
            </a:r>
          </a:p>
        </p:txBody>
      </p:sp>
      <p:sp>
        <p:nvSpPr>
          <p:cNvPr id="4099" name="Rectangle 3"/>
          <p:cNvSpPr>
            <a:spLocks noGrp="1" noChangeArrowheads="1"/>
          </p:cNvSpPr>
          <p:nvPr>
            <p:ph type="subTitle" idx="1"/>
          </p:nvPr>
        </p:nvSpPr>
        <p:spPr>
          <a:xfrm>
            <a:off x="503238" y="4124325"/>
            <a:ext cx="6127750" cy="1465263"/>
          </a:xfrm>
        </p:spPr>
        <p:txBody>
          <a:bodyPr anchor="b"/>
          <a:lstStyle>
            <a:lvl1pPr marL="0" indent="0">
              <a:defRPr>
                <a:solidFill>
                  <a:schemeClr val="bg1"/>
                </a:solidFill>
                <a:latin typeface="Arial Narrow" pitchFamily="34" charset="0"/>
              </a:defRPr>
            </a:lvl1pPr>
          </a:lstStyle>
          <a:p>
            <a:r>
              <a:rPr lang="en-GB"/>
              <a:t>Formatvorlage des Untertitelmasters durch Klicken bearbeiten</a:t>
            </a:r>
          </a:p>
        </p:txBody>
      </p:sp>
    </p:spTree>
    <p:extLst>
      <p:ext uri="{BB962C8B-B14F-4D97-AF65-F5344CB8AC3E}">
        <p14:creationId xmlns:p14="http://schemas.microsoft.com/office/powerpoint/2010/main" val="1169684316"/>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8318BF4F-15D2-4EE0-A03D-F50D946F8623}" type="slidenum">
              <a:rPr lang="de-DE"/>
              <a:pPr>
                <a:defRPr/>
              </a:pPr>
              <a:t>‹#›</a:t>
            </a:fld>
            <a:endParaRPr lang="de-DE"/>
          </a:p>
        </p:txBody>
      </p:sp>
    </p:spTree>
    <p:extLst>
      <p:ext uri="{BB962C8B-B14F-4D97-AF65-F5344CB8AC3E}">
        <p14:creationId xmlns:p14="http://schemas.microsoft.com/office/powerpoint/2010/main" val="103635272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4BD9814-CAC0-491B-9C48-3D5110D3B508}" type="slidenum">
              <a:rPr lang="de-DE"/>
              <a:pPr>
                <a:defRPr/>
              </a:pPr>
              <a:t>‹#›</a:t>
            </a:fld>
            <a:endParaRPr lang="de-DE"/>
          </a:p>
        </p:txBody>
      </p:sp>
    </p:spTree>
    <p:extLst>
      <p:ext uri="{BB962C8B-B14F-4D97-AF65-F5344CB8AC3E}">
        <p14:creationId xmlns:p14="http://schemas.microsoft.com/office/powerpoint/2010/main" val="31107406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3E0F024-CBF7-4ADC-A3B4-69313924057C}" type="slidenum">
              <a:rPr lang="en-GB"/>
              <a:pPr>
                <a:defRPr/>
              </a:pPr>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8"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0D668B7B-EC26-4C78-BB35-37670BC2A15D}" type="slidenum">
              <a:rPr lang="de-DE"/>
              <a:pPr>
                <a:defRPr/>
              </a:pPr>
              <a:t>‹#›</a:t>
            </a:fld>
            <a:endParaRPr lang="de-DE"/>
          </a:p>
        </p:txBody>
      </p:sp>
    </p:spTree>
    <p:extLst>
      <p:ext uri="{BB962C8B-B14F-4D97-AF65-F5344CB8AC3E}">
        <p14:creationId xmlns:p14="http://schemas.microsoft.com/office/powerpoint/2010/main" val="23784881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E6AC9F41-D07B-4410-9654-75EAA4B54DBA}" type="slidenum">
              <a:rPr lang="de-DE"/>
              <a:pPr>
                <a:defRPr/>
              </a:pPr>
              <a:t>‹#›</a:t>
            </a:fld>
            <a:endParaRPr lang="de-DE"/>
          </a:p>
        </p:txBody>
      </p:sp>
    </p:spTree>
    <p:extLst>
      <p:ext uri="{BB962C8B-B14F-4D97-AF65-F5344CB8AC3E}">
        <p14:creationId xmlns:p14="http://schemas.microsoft.com/office/powerpoint/2010/main" val="32958002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CFB9FAFC-0530-4BC0-8D3E-8612A5697BE4}" type="slidenum">
              <a:rPr lang="de-DE"/>
              <a:pPr>
                <a:defRPr/>
              </a:pPr>
              <a:t>‹#›</a:t>
            </a:fld>
            <a:endParaRPr lang="de-DE"/>
          </a:p>
        </p:txBody>
      </p:sp>
    </p:spTree>
    <p:extLst>
      <p:ext uri="{BB962C8B-B14F-4D97-AF65-F5344CB8AC3E}">
        <p14:creationId xmlns:p14="http://schemas.microsoft.com/office/powerpoint/2010/main" val="33178502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4EF7D6DD-AFDD-4A3B-9316-89710568036E}" type="slidenum">
              <a:rPr lang="de-DE"/>
              <a:pPr>
                <a:defRPr/>
              </a:pPr>
              <a:t>‹#›</a:t>
            </a:fld>
            <a:endParaRPr lang="de-DE"/>
          </a:p>
        </p:txBody>
      </p:sp>
    </p:spTree>
    <p:extLst>
      <p:ext uri="{BB962C8B-B14F-4D97-AF65-F5344CB8AC3E}">
        <p14:creationId xmlns:p14="http://schemas.microsoft.com/office/powerpoint/2010/main" val="11576730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7CF4BEBD-059B-4DF0-B698-FE3EF75F3179}" type="slidenum">
              <a:rPr lang="de-DE"/>
              <a:pPr>
                <a:defRPr/>
              </a:pPr>
              <a:t>‹#›</a:t>
            </a:fld>
            <a:endParaRPr lang="de-DE"/>
          </a:p>
        </p:txBody>
      </p:sp>
    </p:spTree>
    <p:extLst>
      <p:ext uri="{BB962C8B-B14F-4D97-AF65-F5344CB8AC3E}">
        <p14:creationId xmlns:p14="http://schemas.microsoft.com/office/powerpoint/2010/main" val="27033952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B92155D0-292B-49F3-A27F-0FE139FCDE04}" type="slidenum">
              <a:rPr lang="de-DE"/>
              <a:pPr>
                <a:defRPr/>
              </a:pPr>
              <a:t>‹#›</a:t>
            </a:fld>
            <a:endParaRPr lang="de-DE"/>
          </a:p>
        </p:txBody>
      </p:sp>
    </p:spTree>
    <p:extLst>
      <p:ext uri="{BB962C8B-B14F-4D97-AF65-F5344CB8AC3E}">
        <p14:creationId xmlns:p14="http://schemas.microsoft.com/office/powerpoint/2010/main" val="16686147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89746731-5F80-4123-B1A6-25A22E36C029}" type="slidenum">
              <a:rPr lang="de-DE"/>
              <a:pPr>
                <a:defRPr/>
              </a:pPr>
              <a:t>‹#›</a:t>
            </a:fld>
            <a:endParaRPr lang="de-DE"/>
          </a:p>
        </p:txBody>
      </p:sp>
    </p:spTree>
    <p:extLst>
      <p:ext uri="{BB962C8B-B14F-4D97-AF65-F5344CB8AC3E}">
        <p14:creationId xmlns:p14="http://schemas.microsoft.com/office/powerpoint/2010/main" val="38698909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3"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8" y="225425"/>
            <a:ext cx="6302375" cy="61563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CB3CC99-32E0-4A11-8C8E-AA7205F0ADF0}" type="slidenum">
              <a:rPr lang="de-DE"/>
              <a:pPr>
                <a:defRPr/>
              </a:pPr>
              <a:t>‹#›</a:t>
            </a:fld>
            <a:endParaRPr lang="de-DE"/>
          </a:p>
        </p:txBody>
      </p:sp>
    </p:spTree>
    <p:extLst>
      <p:ext uri="{BB962C8B-B14F-4D97-AF65-F5344CB8AC3E}">
        <p14:creationId xmlns:p14="http://schemas.microsoft.com/office/powerpoint/2010/main" val="955263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2ADF626-35A4-4FF8-A7FE-0A9048FECDF3}"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5.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88C50B0-A225-4243-BE0D-D902635BCE5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87338" y="225425"/>
            <a:ext cx="86058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Titelmasterformat durch Klicken bearbeiten</a:t>
            </a:r>
          </a:p>
        </p:txBody>
      </p:sp>
      <p:sp>
        <p:nvSpPr>
          <p:cNvPr id="4099" name="Rectangle 3"/>
          <p:cNvSpPr>
            <a:spLocks noGrp="1" noChangeArrowheads="1"/>
          </p:cNvSpPr>
          <p:nvPr>
            <p:ph type="body" idx="1"/>
          </p:nvPr>
        </p:nvSpPr>
        <p:spPr bwMode="auto">
          <a:xfrm>
            <a:off x="287338" y="1125538"/>
            <a:ext cx="860583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dirty="0" err="1"/>
              <a:t>Textmasterformate</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3077" name="Rectangle 5"/>
          <p:cNvSpPr>
            <a:spLocks noGrp="1" noChangeArrowheads="1"/>
          </p:cNvSpPr>
          <p:nvPr>
            <p:ph type="ftr" sz="quarter" idx="3"/>
          </p:nvPr>
        </p:nvSpPr>
        <p:spPr bwMode="auto">
          <a:xfrm>
            <a:off x="14286" y="6595534"/>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defRPr/>
            </a:pPr>
            <a:r>
              <a:rPr lang="en-US" i="1" dirty="0" smtClean="0"/>
              <a:t>Exploring the extremes with NUSTAR@FAIR</a:t>
            </a:r>
            <a:endParaRPr lang="de-DE" dirty="0"/>
          </a:p>
        </p:txBody>
      </p:sp>
      <p:sp>
        <p:nvSpPr>
          <p:cNvPr id="3078" name="Rectangle 6"/>
          <p:cNvSpPr>
            <a:spLocks noGrp="1" noChangeArrowheads="1"/>
          </p:cNvSpPr>
          <p:nvPr>
            <p:ph type="sldNum" sz="quarter" idx="4"/>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lgn="r">
              <a:defRPr sz="1200">
                <a:solidFill>
                  <a:srgbClr val="00599D"/>
                </a:solidFill>
                <a:latin typeface="Arial" charset="0"/>
              </a:defRPr>
            </a:lvl1pPr>
          </a:lstStyle>
          <a:p>
            <a:fld id="{8B7EF17A-5DC8-2E40-9E9C-0F5B8796114F}" type="slidenum">
              <a:rPr lang="de-DE">
                <a:ea typeface="ＭＳ Ｐゴシック" charset="0"/>
              </a:rPr>
              <a:pPr/>
              <a:t>‹#›</a:t>
            </a:fld>
            <a:endParaRPr lang="de-DE">
              <a:ea typeface="ＭＳ Ｐゴシック" charset="0"/>
            </a:endParaRPr>
          </a:p>
        </p:txBody>
      </p:sp>
      <p:sp>
        <p:nvSpPr>
          <p:cNvPr id="1030" name="Rectangle 8"/>
          <p:cNvSpPr>
            <a:spLocks noChangeArrowheads="1"/>
          </p:cNvSpPr>
          <p:nvPr/>
        </p:nvSpPr>
        <p:spPr bwMode="auto">
          <a:xfrm>
            <a:off x="4356100" y="6607175"/>
            <a:ext cx="1404938" cy="84138"/>
          </a:xfrm>
          <a:prstGeom prst="rect">
            <a:avLst/>
          </a:prstGeom>
          <a:solidFill>
            <a:srgbClr val="FF9900"/>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1" name="Rectangle 9"/>
          <p:cNvSpPr>
            <a:spLocks noChangeArrowheads="1"/>
          </p:cNvSpPr>
          <p:nvPr/>
        </p:nvSpPr>
        <p:spPr bwMode="auto">
          <a:xfrm>
            <a:off x="5757863" y="6607175"/>
            <a:ext cx="1404937" cy="84138"/>
          </a:xfrm>
          <a:prstGeom prst="rect">
            <a:avLst/>
          </a:prstGeom>
          <a:solidFill>
            <a:srgbClr val="969696"/>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2" name="Rectangle 10"/>
          <p:cNvSpPr>
            <a:spLocks noChangeArrowheads="1"/>
          </p:cNvSpPr>
          <p:nvPr/>
        </p:nvSpPr>
        <p:spPr bwMode="auto">
          <a:xfrm>
            <a:off x="7162800" y="6607175"/>
            <a:ext cx="1404938" cy="84138"/>
          </a:xfrm>
          <a:prstGeom prst="rect">
            <a:avLst/>
          </a:prstGeom>
          <a:solidFill>
            <a:srgbClr val="003366"/>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3" name="Rectangle 11"/>
          <p:cNvSpPr>
            <a:spLocks noChangeArrowheads="1"/>
          </p:cNvSpPr>
          <p:nvPr/>
        </p:nvSpPr>
        <p:spPr bwMode="auto">
          <a:xfrm>
            <a:off x="0" y="6524625"/>
            <a:ext cx="9144000"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4" name="Rectangle 12"/>
          <p:cNvSpPr>
            <a:spLocks noChangeArrowheads="1"/>
          </p:cNvSpPr>
          <p:nvPr/>
        </p:nvSpPr>
        <p:spPr bwMode="auto">
          <a:xfrm>
            <a:off x="5757863" y="6691313"/>
            <a:ext cx="2809875"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5" name="Rectangle 13"/>
          <p:cNvSpPr>
            <a:spLocks noChangeArrowheads="1"/>
          </p:cNvSpPr>
          <p:nvPr/>
        </p:nvSpPr>
        <p:spPr bwMode="auto">
          <a:xfrm>
            <a:off x="4356100" y="6775450"/>
            <a:ext cx="1404938"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6" name="Rectangle 14"/>
          <p:cNvSpPr>
            <a:spLocks noChangeArrowheads="1"/>
          </p:cNvSpPr>
          <p:nvPr/>
        </p:nvSpPr>
        <p:spPr bwMode="auto">
          <a:xfrm>
            <a:off x="0" y="873125"/>
            <a:ext cx="9144000"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Tree>
    <p:extLst>
      <p:ext uri="{BB962C8B-B14F-4D97-AF65-F5344CB8AC3E}">
        <p14:creationId xmlns:p14="http://schemas.microsoft.com/office/powerpoint/2010/main" val="1800793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rtl="0" eaLnBrk="0" fontAlgn="base" hangingPunct="0">
        <a:spcBef>
          <a:spcPct val="0"/>
        </a:spcBef>
        <a:spcAft>
          <a:spcPct val="0"/>
        </a:spcAft>
        <a:defRPr sz="2800">
          <a:solidFill>
            <a:srgbClr val="00599D"/>
          </a:solidFill>
          <a:latin typeface="+mj-lt"/>
          <a:ea typeface="ＭＳ Ｐゴシック" charset="0"/>
          <a:cs typeface="+mj-cs"/>
        </a:defRPr>
      </a:lvl1pPr>
      <a:lvl2pPr algn="l" rtl="0" eaLnBrk="0" fontAlgn="base" hangingPunct="0">
        <a:spcBef>
          <a:spcPct val="0"/>
        </a:spcBef>
        <a:spcAft>
          <a:spcPct val="0"/>
        </a:spcAft>
        <a:defRPr sz="2800">
          <a:solidFill>
            <a:srgbClr val="00599D"/>
          </a:solidFill>
          <a:latin typeface="Arial" charset="0"/>
          <a:ea typeface="ＭＳ Ｐゴシック" charset="0"/>
        </a:defRPr>
      </a:lvl2pPr>
      <a:lvl3pPr algn="l" rtl="0" eaLnBrk="0" fontAlgn="base" hangingPunct="0">
        <a:spcBef>
          <a:spcPct val="0"/>
        </a:spcBef>
        <a:spcAft>
          <a:spcPct val="0"/>
        </a:spcAft>
        <a:defRPr sz="2800">
          <a:solidFill>
            <a:srgbClr val="00599D"/>
          </a:solidFill>
          <a:latin typeface="Arial" charset="0"/>
          <a:ea typeface="ＭＳ Ｐゴシック" charset="0"/>
        </a:defRPr>
      </a:lvl3pPr>
      <a:lvl4pPr algn="l" rtl="0" eaLnBrk="0" fontAlgn="base" hangingPunct="0">
        <a:spcBef>
          <a:spcPct val="0"/>
        </a:spcBef>
        <a:spcAft>
          <a:spcPct val="0"/>
        </a:spcAft>
        <a:defRPr sz="2800">
          <a:solidFill>
            <a:srgbClr val="00599D"/>
          </a:solidFill>
          <a:latin typeface="Arial" charset="0"/>
          <a:ea typeface="ＭＳ Ｐゴシック" charset="0"/>
        </a:defRPr>
      </a:lvl4pPr>
      <a:lvl5pPr algn="l" rtl="0" eaLnBrk="0" fontAlgn="base" hangingPunct="0">
        <a:spcBef>
          <a:spcPct val="0"/>
        </a:spcBef>
        <a:spcAft>
          <a:spcPct val="0"/>
        </a:spcAft>
        <a:defRPr sz="2800">
          <a:solidFill>
            <a:srgbClr val="00599D"/>
          </a:solidFill>
          <a:latin typeface="Arial" charset="0"/>
          <a:ea typeface="ＭＳ Ｐゴシック"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charset="0"/>
        <a:defRPr sz="2400">
          <a:solidFill>
            <a:srgbClr val="00599D"/>
          </a:solidFill>
          <a:latin typeface="+mn-lt"/>
          <a:ea typeface="ＭＳ Ｐゴシック" charset="0"/>
          <a:cs typeface="+mn-cs"/>
        </a:defRPr>
      </a:lvl1pPr>
      <a:lvl2pPr marL="419100" indent="-266700" algn="l" rtl="0" eaLnBrk="0" fontAlgn="base" hangingPunct="0">
        <a:spcBef>
          <a:spcPct val="20000"/>
        </a:spcBef>
        <a:spcAft>
          <a:spcPct val="0"/>
        </a:spcAft>
        <a:buClr>
          <a:srgbClr val="FF9900"/>
        </a:buClr>
        <a:buSzPct val="140000"/>
        <a:buFont typeface="Wingdings" charset="0"/>
        <a:buChar char="§"/>
        <a:defRPr sz="2000">
          <a:solidFill>
            <a:schemeClr val="tx1"/>
          </a:solidFill>
          <a:latin typeface="+mn-lt"/>
          <a:ea typeface="ＭＳ Ｐゴシック" charset="0"/>
        </a:defRPr>
      </a:lvl2pPr>
      <a:lvl3pPr marL="514350" indent="400050" algn="l" rtl="0" eaLnBrk="0" fontAlgn="base" hangingPunct="0">
        <a:spcBef>
          <a:spcPct val="20000"/>
        </a:spcBef>
        <a:spcAft>
          <a:spcPct val="0"/>
        </a:spcAft>
        <a:defRPr>
          <a:solidFill>
            <a:schemeClr val="tx1"/>
          </a:solidFill>
          <a:latin typeface="+mn-lt"/>
          <a:ea typeface="ＭＳ Ｐゴシック" charset="0"/>
        </a:defRPr>
      </a:lvl3pPr>
      <a:lvl4pPr marL="714375" indent="-20638" algn="l" rtl="0" eaLnBrk="0" fontAlgn="base" hangingPunct="0">
        <a:spcBef>
          <a:spcPct val="20000"/>
        </a:spcBef>
        <a:spcAft>
          <a:spcPct val="0"/>
        </a:spcAft>
        <a:defRPr sz="1600" i="0">
          <a:solidFill>
            <a:srgbClr val="990000"/>
          </a:solidFill>
          <a:latin typeface="+mn-lt"/>
          <a:ea typeface="ＭＳ Ｐゴシック" charset="0"/>
        </a:defRPr>
      </a:lvl4pPr>
      <a:lvl5pPr marL="2143125" indent="-1247775" algn="l" rtl="0" eaLnBrk="0" fontAlgn="base" hangingPunct="0">
        <a:spcBef>
          <a:spcPct val="20000"/>
        </a:spcBef>
        <a:spcAft>
          <a:spcPct val="0"/>
        </a:spcAft>
        <a:defRPr sz="1600">
          <a:solidFill>
            <a:srgbClr val="0066CC"/>
          </a:solidFill>
          <a:latin typeface="+mn-lt"/>
          <a:ea typeface="ＭＳ Ｐゴシック" charset="0"/>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87338" y="225425"/>
            <a:ext cx="86058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Titelmasterformat durch Klicken bearbeiten</a:t>
            </a:r>
          </a:p>
        </p:txBody>
      </p:sp>
      <p:sp>
        <p:nvSpPr>
          <p:cNvPr id="4099" name="Rectangle 3"/>
          <p:cNvSpPr>
            <a:spLocks noGrp="1" noChangeArrowheads="1"/>
          </p:cNvSpPr>
          <p:nvPr>
            <p:ph type="body" idx="1"/>
          </p:nvPr>
        </p:nvSpPr>
        <p:spPr bwMode="auto">
          <a:xfrm>
            <a:off x="287338" y="1125538"/>
            <a:ext cx="860583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dirty="0" err="1"/>
              <a:t>Textmasterformate</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3077" name="Rectangle 5"/>
          <p:cNvSpPr>
            <a:spLocks noGrp="1" noChangeArrowheads="1"/>
          </p:cNvSpPr>
          <p:nvPr>
            <p:ph type="ftr" sz="quarter" idx="3"/>
          </p:nvPr>
        </p:nvSpPr>
        <p:spPr bwMode="auto">
          <a:xfrm>
            <a:off x="14286" y="6595534"/>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defRPr/>
            </a:pPr>
            <a:r>
              <a:rPr lang="en-US" i="1" dirty="0" smtClean="0"/>
              <a:t>Exploring the extremes with NUSTAR@FAIR</a:t>
            </a:r>
            <a:endParaRPr lang="de-DE" dirty="0"/>
          </a:p>
        </p:txBody>
      </p:sp>
      <p:sp>
        <p:nvSpPr>
          <p:cNvPr id="3078" name="Rectangle 6"/>
          <p:cNvSpPr>
            <a:spLocks noGrp="1" noChangeArrowheads="1"/>
          </p:cNvSpPr>
          <p:nvPr>
            <p:ph type="sldNum" sz="quarter" idx="4"/>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lgn="r">
              <a:defRPr sz="1200">
                <a:solidFill>
                  <a:srgbClr val="00599D"/>
                </a:solidFill>
                <a:latin typeface="Arial" charset="0"/>
              </a:defRPr>
            </a:lvl1pPr>
          </a:lstStyle>
          <a:p>
            <a:fld id="{8B7EF17A-5DC8-2E40-9E9C-0F5B8796114F}" type="slidenum">
              <a:rPr lang="de-DE">
                <a:ea typeface="ＭＳ Ｐゴシック" charset="0"/>
              </a:rPr>
              <a:pPr/>
              <a:t>‹#›</a:t>
            </a:fld>
            <a:endParaRPr lang="de-DE">
              <a:ea typeface="ＭＳ Ｐゴシック" charset="0"/>
            </a:endParaRPr>
          </a:p>
        </p:txBody>
      </p:sp>
      <p:sp>
        <p:nvSpPr>
          <p:cNvPr id="1030" name="Rectangle 8"/>
          <p:cNvSpPr>
            <a:spLocks noChangeArrowheads="1"/>
          </p:cNvSpPr>
          <p:nvPr/>
        </p:nvSpPr>
        <p:spPr bwMode="auto">
          <a:xfrm>
            <a:off x="4356100" y="6607175"/>
            <a:ext cx="1404938" cy="84138"/>
          </a:xfrm>
          <a:prstGeom prst="rect">
            <a:avLst/>
          </a:prstGeom>
          <a:solidFill>
            <a:srgbClr val="FF9900"/>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1" name="Rectangle 9"/>
          <p:cNvSpPr>
            <a:spLocks noChangeArrowheads="1"/>
          </p:cNvSpPr>
          <p:nvPr/>
        </p:nvSpPr>
        <p:spPr bwMode="auto">
          <a:xfrm>
            <a:off x="5757863" y="6607175"/>
            <a:ext cx="1404937" cy="84138"/>
          </a:xfrm>
          <a:prstGeom prst="rect">
            <a:avLst/>
          </a:prstGeom>
          <a:solidFill>
            <a:srgbClr val="969696"/>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2" name="Rectangle 10"/>
          <p:cNvSpPr>
            <a:spLocks noChangeArrowheads="1"/>
          </p:cNvSpPr>
          <p:nvPr/>
        </p:nvSpPr>
        <p:spPr bwMode="auto">
          <a:xfrm>
            <a:off x="7162800" y="6607175"/>
            <a:ext cx="1404938" cy="84138"/>
          </a:xfrm>
          <a:prstGeom prst="rect">
            <a:avLst/>
          </a:prstGeom>
          <a:solidFill>
            <a:srgbClr val="003366"/>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3" name="Rectangle 11"/>
          <p:cNvSpPr>
            <a:spLocks noChangeArrowheads="1"/>
          </p:cNvSpPr>
          <p:nvPr/>
        </p:nvSpPr>
        <p:spPr bwMode="auto">
          <a:xfrm>
            <a:off x="0" y="6524625"/>
            <a:ext cx="9144000"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4" name="Rectangle 12"/>
          <p:cNvSpPr>
            <a:spLocks noChangeArrowheads="1"/>
          </p:cNvSpPr>
          <p:nvPr/>
        </p:nvSpPr>
        <p:spPr bwMode="auto">
          <a:xfrm>
            <a:off x="5757863" y="6691313"/>
            <a:ext cx="2809875"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5" name="Rectangle 13"/>
          <p:cNvSpPr>
            <a:spLocks noChangeArrowheads="1"/>
          </p:cNvSpPr>
          <p:nvPr/>
        </p:nvSpPr>
        <p:spPr bwMode="auto">
          <a:xfrm>
            <a:off x="4356100" y="6775450"/>
            <a:ext cx="1404938"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6" name="Rectangle 14"/>
          <p:cNvSpPr>
            <a:spLocks noChangeArrowheads="1"/>
          </p:cNvSpPr>
          <p:nvPr/>
        </p:nvSpPr>
        <p:spPr bwMode="auto">
          <a:xfrm>
            <a:off x="0" y="873125"/>
            <a:ext cx="9144000"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Tree>
    <p:extLst>
      <p:ext uri="{BB962C8B-B14F-4D97-AF65-F5344CB8AC3E}">
        <p14:creationId xmlns:p14="http://schemas.microsoft.com/office/powerpoint/2010/main" val="39572601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dt="0"/>
  <p:txStyles>
    <p:titleStyle>
      <a:lvl1pPr algn="l" rtl="0" eaLnBrk="0" fontAlgn="base" hangingPunct="0">
        <a:spcBef>
          <a:spcPct val="0"/>
        </a:spcBef>
        <a:spcAft>
          <a:spcPct val="0"/>
        </a:spcAft>
        <a:defRPr sz="2800">
          <a:solidFill>
            <a:srgbClr val="00599D"/>
          </a:solidFill>
          <a:latin typeface="+mj-lt"/>
          <a:ea typeface="ＭＳ Ｐゴシック" charset="0"/>
          <a:cs typeface="+mj-cs"/>
        </a:defRPr>
      </a:lvl1pPr>
      <a:lvl2pPr algn="l" rtl="0" eaLnBrk="0" fontAlgn="base" hangingPunct="0">
        <a:spcBef>
          <a:spcPct val="0"/>
        </a:spcBef>
        <a:spcAft>
          <a:spcPct val="0"/>
        </a:spcAft>
        <a:defRPr sz="2800">
          <a:solidFill>
            <a:srgbClr val="00599D"/>
          </a:solidFill>
          <a:latin typeface="Arial" charset="0"/>
          <a:ea typeface="ＭＳ Ｐゴシック" charset="0"/>
        </a:defRPr>
      </a:lvl2pPr>
      <a:lvl3pPr algn="l" rtl="0" eaLnBrk="0" fontAlgn="base" hangingPunct="0">
        <a:spcBef>
          <a:spcPct val="0"/>
        </a:spcBef>
        <a:spcAft>
          <a:spcPct val="0"/>
        </a:spcAft>
        <a:defRPr sz="2800">
          <a:solidFill>
            <a:srgbClr val="00599D"/>
          </a:solidFill>
          <a:latin typeface="Arial" charset="0"/>
          <a:ea typeface="ＭＳ Ｐゴシック" charset="0"/>
        </a:defRPr>
      </a:lvl3pPr>
      <a:lvl4pPr algn="l" rtl="0" eaLnBrk="0" fontAlgn="base" hangingPunct="0">
        <a:spcBef>
          <a:spcPct val="0"/>
        </a:spcBef>
        <a:spcAft>
          <a:spcPct val="0"/>
        </a:spcAft>
        <a:defRPr sz="2800">
          <a:solidFill>
            <a:srgbClr val="00599D"/>
          </a:solidFill>
          <a:latin typeface="Arial" charset="0"/>
          <a:ea typeface="ＭＳ Ｐゴシック" charset="0"/>
        </a:defRPr>
      </a:lvl4pPr>
      <a:lvl5pPr algn="l" rtl="0" eaLnBrk="0" fontAlgn="base" hangingPunct="0">
        <a:spcBef>
          <a:spcPct val="0"/>
        </a:spcBef>
        <a:spcAft>
          <a:spcPct val="0"/>
        </a:spcAft>
        <a:defRPr sz="2800">
          <a:solidFill>
            <a:srgbClr val="00599D"/>
          </a:solidFill>
          <a:latin typeface="Arial" charset="0"/>
          <a:ea typeface="ＭＳ Ｐゴシック"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charset="0"/>
        <a:defRPr sz="2400">
          <a:solidFill>
            <a:srgbClr val="00599D"/>
          </a:solidFill>
          <a:latin typeface="+mn-lt"/>
          <a:ea typeface="ＭＳ Ｐゴシック" charset="0"/>
          <a:cs typeface="+mn-cs"/>
        </a:defRPr>
      </a:lvl1pPr>
      <a:lvl2pPr marL="419100" indent="-266700" algn="l" rtl="0" eaLnBrk="0" fontAlgn="base" hangingPunct="0">
        <a:spcBef>
          <a:spcPct val="20000"/>
        </a:spcBef>
        <a:spcAft>
          <a:spcPct val="0"/>
        </a:spcAft>
        <a:buClr>
          <a:srgbClr val="FF9900"/>
        </a:buClr>
        <a:buSzPct val="140000"/>
        <a:buFont typeface="Wingdings" charset="0"/>
        <a:buChar char="§"/>
        <a:defRPr sz="2000">
          <a:solidFill>
            <a:schemeClr val="tx1"/>
          </a:solidFill>
          <a:latin typeface="+mn-lt"/>
          <a:ea typeface="ＭＳ Ｐゴシック" charset="0"/>
        </a:defRPr>
      </a:lvl2pPr>
      <a:lvl3pPr marL="514350" indent="400050" algn="l" rtl="0" eaLnBrk="0" fontAlgn="base" hangingPunct="0">
        <a:spcBef>
          <a:spcPct val="20000"/>
        </a:spcBef>
        <a:spcAft>
          <a:spcPct val="0"/>
        </a:spcAft>
        <a:defRPr>
          <a:solidFill>
            <a:schemeClr val="tx1"/>
          </a:solidFill>
          <a:latin typeface="+mn-lt"/>
          <a:ea typeface="ＭＳ Ｐゴシック" charset="0"/>
        </a:defRPr>
      </a:lvl3pPr>
      <a:lvl4pPr marL="714375" indent="-20638" algn="l" rtl="0" eaLnBrk="0" fontAlgn="base" hangingPunct="0">
        <a:spcBef>
          <a:spcPct val="20000"/>
        </a:spcBef>
        <a:spcAft>
          <a:spcPct val="0"/>
        </a:spcAft>
        <a:defRPr sz="1600" i="0">
          <a:solidFill>
            <a:srgbClr val="990000"/>
          </a:solidFill>
          <a:latin typeface="+mn-lt"/>
          <a:ea typeface="ＭＳ Ｐゴシック" charset="0"/>
        </a:defRPr>
      </a:lvl4pPr>
      <a:lvl5pPr marL="2143125" indent="-1247775" algn="l" rtl="0" eaLnBrk="0" fontAlgn="base" hangingPunct="0">
        <a:spcBef>
          <a:spcPct val="20000"/>
        </a:spcBef>
        <a:spcAft>
          <a:spcPct val="0"/>
        </a:spcAft>
        <a:defRPr sz="1600">
          <a:solidFill>
            <a:srgbClr val="0066CC"/>
          </a:solidFill>
          <a:latin typeface="+mn-lt"/>
          <a:ea typeface="ＭＳ Ｐゴシック" charset="0"/>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87338" y="225425"/>
            <a:ext cx="86058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Titelmasterformat durch Klicken bearbeiten</a:t>
            </a:r>
          </a:p>
        </p:txBody>
      </p:sp>
      <p:sp>
        <p:nvSpPr>
          <p:cNvPr id="4099" name="Rectangle 3"/>
          <p:cNvSpPr>
            <a:spLocks noGrp="1" noChangeArrowheads="1"/>
          </p:cNvSpPr>
          <p:nvPr>
            <p:ph type="body" idx="1"/>
          </p:nvPr>
        </p:nvSpPr>
        <p:spPr bwMode="auto">
          <a:xfrm>
            <a:off x="287338" y="1125538"/>
            <a:ext cx="860583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dirty="0" err="1"/>
              <a:t>Textmasterformate</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3077" name="Rectangle 5"/>
          <p:cNvSpPr>
            <a:spLocks noGrp="1" noChangeArrowheads="1"/>
          </p:cNvSpPr>
          <p:nvPr>
            <p:ph type="ftr" sz="quarter" idx="3"/>
          </p:nvPr>
        </p:nvSpPr>
        <p:spPr bwMode="auto">
          <a:xfrm>
            <a:off x="14286" y="6595534"/>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defRPr/>
            </a:pPr>
            <a:r>
              <a:rPr lang="en-US" i="1" dirty="0" smtClean="0"/>
              <a:t>Exploring the extremes with NUSTAR@FAIR</a:t>
            </a:r>
            <a:endParaRPr lang="de-DE" dirty="0"/>
          </a:p>
        </p:txBody>
      </p:sp>
      <p:sp>
        <p:nvSpPr>
          <p:cNvPr id="3078" name="Rectangle 6"/>
          <p:cNvSpPr>
            <a:spLocks noGrp="1" noChangeArrowheads="1"/>
          </p:cNvSpPr>
          <p:nvPr>
            <p:ph type="sldNum" sz="quarter" idx="4"/>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lgn="r">
              <a:defRPr sz="1200">
                <a:solidFill>
                  <a:srgbClr val="00599D"/>
                </a:solidFill>
                <a:latin typeface="Arial" charset="0"/>
              </a:defRPr>
            </a:lvl1pPr>
          </a:lstStyle>
          <a:p>
            <a:fld id="{8B7EF17A-5DC8-2E40-9E9C-0F5B8796114F}" type="slidenum">
              <a:rPr lang="de-DE">
                <a:ea typeface="ＭＳ Ｐゴシック" charset="0"/>
              </a:rPr>
              <a:pPr/>
              <a:t>‹#›</a:t>
            </a:fld>
            <a:endParaRPr lang="de-DE">
              <a:ea typeface="ＭＳ Ｐゴシック" charset="0"/>
            </a:endParaRPr>
          </a:p>
        </p:txBody>
      </p:sp>
      <p:sp>
        <p:nvSpPr>
          <p:cNvPr id="1030" name="Rectangle 8"/>
          <p:cNvSpPr>
            <a:spLocks noChangeArrowheads="1"/>
          </p:cNvSpPr>
          <p:nvPr/>
        </p:nvSpPr>
        <p:spPr bwMode="auto">
          <a:xfrm>
            <a:off x="4356100" y="6607175"/>
            <a:ext cx="1404938" cy="84138"/>
          </a:xfrm>
          <a:prstGeom prst="rect">
            <a:avLst/>
          </a:prstGeom>
          <a:solidFill>
            <a:srgbClr val="FF9900"/>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1" name="Rectangle 9"/>
          <p:cNvSpPr>
            <a:spLocks noChangeArrowheads="1"/>
          </p:cNvSpPr>
          <p:nvPr/>
        </p:nvSpPr>
        <p:spPr bwMode="auto">
          <a:xfrm>
            <a:off x="5757863" y="6607175"/>
            <a:ext cx="1404937" cy="84138"/>
          </a:xfrm>
          <a:prstGeom prst="rect">
            <a:avLst/>
          </a:prstGeom>
          <a:solidFill>
            <a:srgbClr val="969696"/>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2" name="Rectangle 10"/>
          <p:cNvSpPr>
            <a:spLocks noChangeArrowheads="1"/>
          </p:cNvSpPr>
          <p:nvPr/>
        </p:nvSpPr>
        <p:spPr bwMode="auto">
          <a:xfrm>
            <a:off x="7162800" y="6607175"/>
            <a:ext cx="1404938" cy="84138"/>
          </a:xfrm>
          <a:prstGeom prst="rect">
            <a:avLst/>
          </a:prstGeom>
          <a:solidFill>
            <a:srgbClr val="003366"/>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3" name="Rectangle 11"/>
          <p:cNvSpPr>
            <a:spLocks noChangeArrowheads="1"/>
          </p:cNvSpPr>
          <p:nvPr/>
        </p:nvSpPr>
        <p:spPr bwMode="auto">
          <a:xfrm>
            <a:off x="0" y="6524625"/>
            <a:ext cx="9144000"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4" name="Rectangle 12"/>
          <p:cNvSpPr>
            <a:spLocks noChangeArrowheads="1"/>
          </p:cNvSpPr>
          <p:nvPr/>
        </p:nvSpPr>
        <p:spPr bwMode="auto">
          <a:xfrm>
            <a:off x="5757863" y="6691313"/>
            <a:ext cx="2809875"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5" name="Rectangle 13"/>
          <p:cNvSpPr>
            <a:spLocks noChangeArrowheads="1"/>
          </p:cNvSpPr>
          <p:nvPr/>
        </p:nvSpPr>
        <p:spPr bwMode="auto">
          <a:xfrm>
            <a:off x="4356100" y="6775450"/>
            <a:ext cx="1404938"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6" name="Rectangle 14"/>
          <p:cNvSpPr>
            <a:spLocks noChangeArrowheads="1"/>
          </p:cNvSpPr>
          <p:nvPr/>
        </p:nvSpPr>
        <p:spPr bwMode="auto">
          <a:xfrm>
            <a:off x="0" y="873125"/>
            <a:ext cx="9144000"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Tree>
    <p:extLst>
      <p:ext uri="{BB962C8B-B14F-4D97-AF65-F5344CB8AC3E}">
        <p14:creationId xmlns:p14="http://schemas.microsoft.com/office/powerpoint/2010/main" val="316937079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hdr="0" dt="0"/>
  <p:txStyles>
    <p:titleStyle>
      <a:lvl1pPr algn="l" rtl="0" eaLnBrk="0" fontAlgn="base" hangingPunct="0">
        <a:spcBef>
          <a:spcPct val="0"/>
        </a:spcBef>
        <a:spcAft>
          <a:spcPct val="0"/>
        </a:spcAft>
        <a:defRPr sz="2800">
          <a:solidFill>
            <a:srgbClr val="00599D"/>
          </a:solidFill>
          <a:latin typeface="+mj-lt"/>
          <a:ea typeface="ＭＳ Ｐゴシック" charset="0"/>
          <a:cs typeface="+mj-cs"/>
        </a:defRPr>
      </a:lvl1pPr>
      <a:lvl2pPr algn="l" rtl="0" eaLnBrk="0" fontAlgn="base" hangingPunct="0">
        <a:spcBef>
          <a:spcPct val="0"/>
        </a:spcBef>
        <a:spcAft>
          <a:spcPct val="0"/>
        </a:spcAft>
        <a:defRPr sz="2800">
          <a:solidFill>
            <a:srgbClr val="00599D"/>
          </a:solidFill>
          <a:latin typeface="Arial" charset="0"/>
          <a:ea typeface="ＭＳ Ｐゴシック" charset="0"/>
        </a:defRPr>
      </a:lvl2pPr>
      <a:lvl3pPr algn="l" rtl="0" eaLnBrk="0" fontAlgn="base" hangingPunct="0">
        <a:spcBef>
          <a:spcPct val="0"/>
        </a:spcBef>
        <a:spcAft>
          <a:spcPct val="0"/>
        </a:spcAft>
        <a:defRPr sz="2800">
          <a:solidFill>
            <a:srgbClr val="00599D"/>
          </a:solidFill>
          <a:latin typeface="Arial" charset="0"/>
          <a:ea typeface="ＭＳ Ｐゴシック" charset="0"/>
        </a:defRPr>
      </a:lvl3pPr>
      <a:lvl4pPr algn="l" rtl="0" eaLnBrk="0" fontAlgn="base" hangingPunct="0">
        <a:spcBef>
          <a:spcPct val="0"/>
        </a:spcBef>
        <a:spcAft>
          <a:spcPct val="0"/>
        </a:spcAft>
        <a:defRPr sz="2800">
          <a:solidFill>
            <a:srgbClr val="00599D"/>
          </a:solidFill>
          <a:latin typeface="Arial" charset="0"/>
          <a:ea typeface="ＭＳ Ｐゴシック" charset="0"/>
        </a:defRPr>
      </a:lvl4pPr>
      <a:lvl5pPr algn="l" rtl="0" eaLnBrk="0" fontAlgn="base" hangingPunct="0">
        <a:spcBef>
          <a:spcPct val="0"/>
        </a:spcBef>
        <a:spcAft>
          <a:spcPct val="0"/>
        </a:spcAft>
        <a:defRPr sz="2800">
          <a:solidFill>
            <a:srgbClr val="00599D"/>
          </a:solidFill>
          <a:latin typeface="Arial" charset="0"/>
          <a:ea typeface="ＭＳ Ｐゴシック"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charset="0"/>
        <a:defRPr sz="2400">
          <a:solidFill>
            <a:srgbClr val="00599D"/>
          </a:solidFill>
          <a:latin typeface="+mn-lt"/>
          <a:ea typeface="ＭＳ Ｐゴシック" charset="0"/>
          <a:cs typeface="+mn-cs"/>
        </a:defRPr>
      </a:lvl1pPr>
      <a:lvl2pPr marL="419100" indent="-266700" algn="l" rtl="0" eaLnBrk="0" fontAlgn="base" hangingPunct="0">
        <a:spcBef>
          <a:spcPct val="20000"/>
        </a:spcBef>
        <a:spcAft>
          <a:spcPct val="0"/>
        </a:spcAft>
        <a:buClr>
          <a:srgbClr val="FF9900"/>
        </a:buClr>
        <a:buSzPct val="140000"/>
        <a:buFont typeface="Wingdings" charset="0"/>
        <a:buChar char="§"/>
        <a:defRPr sz="2000">
          <a:solidFill>
            <a:schemeClr val="tx1"/>
          </a:solidFill>
          <a:latin typeface="+mn-lt"/>
          <a:ea typeface="ＭＳ Ｐゴシック" charset="0"/>
        </a:defRPr>
      </a:lvl2pPr>
      <a:lvl3pPr marL="514350" indent="400050" algn="l" rtl="0" eaLnBrk="0" fontAlgn="base" hangingPunct="0">
        <a:spcBef>
          <a:spcPct val="20000"/>
        </a:spcBef>
        <a:spcAft>
          <a:spcPct val="0"/>
        </a:spcAft>
        <a:defRPr>
          <a:solidFill>
            <a:schemeClr val="tx1"/>
          </a:solidFill>
          <a:latin typeface="+mn-lt"/>
          <a:ea typeface="ＭＳ Ｐゴシック" charset="0"/>
        </a:defRPr>
      </a:lvl3pPr>
      <a:lvl4pPr marL="714375" indent="-20638" algn="l" rtl="0" eaLnBrk="0" fontAlgn="base" hangingPunct="0">
        <a:spcBef>
          <a:spcPct val="20000"/>
        </a:spcBef>
        <a:spcAft>
          <a:spcPct val="0"/>
        </a:spcAft>
        <a:defRPr sz="1600" i="0">
          <a:solidFill>
            <a:srgbClr val="990000"/>
          </a:solidFill>
          <a:latin typeface="+mn-lt"/>
          <a:ea typeface="ＭＳ Ｐゴシック" charset="0"/>
        </a:defRPr>
      </a:lvl4pPr>
      <a:lvl5pPr marL="2143125" indent="-1247775" algn="l" rtl="0" eaLnBrk="0" fontAlgn="base" hangingPunct="0">
        <a:spcBef>
          <a:spcPct val="20000"/>
        </a:spcBef>
        <a:spcAft>
          <a:spcPct val="0"/>
        </a:spcAft>
        <a:defRPr sz="1600">
          <a:solidFill>
            <a:srgbClr val="0066CC"/>
          </a:solidFill>
          <a:latin typeface="+mn-lt"/>
          <a:ea typeface="ＭＳ Ｐゴシック" charset="0"/>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87338" y="225425"/>
            <a:ext cx="86058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Titelmasterformat durch Klicken bearbeiten</a:t>
            </a:r>
          </a:p>
        </p:txBody>
      </p:sp>
      <p:sp>
        <p:nvSpPr>
          <p:cNvPr id="4099" name="Rectangle 3"/>
          <p:cNvSpPr>
            <a:spLocks noGrp="1" noChangeArrowheads="1"/>
          </p:cNvSpPr>
          <p:nvPr>
            <p:ph type="body" idx="1"/>
          </p:nvPr>
        </p:nvSpPr>
        <p:spPr bwMode="auto">
          <a:xfrm>
            <a:off x="287338" y="1125538"/>
            <a:ext cx="860583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dirty="0" err="1"/>
              <a:t>Textmasterformate</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3077" name="Rectangle 5"/>
          <p:cNvSpPr>
            <a:spLocks noGrp="1" noChangeArrowheads="1"/>
          </p:cNvSpPr>
          <p:nvPr>
            <p:ph type="ftr" sz="quarter" idx="3"/>
          </p:nvPr>
        </p:nvSpPr>
        <p:spPr bwMode="auto">
          <a:xfrm>
            <a:off x="14286" y="6595534"/>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defRPr/>
            </a:pPr>
            <a:r>
              <a:rPr lang="en-US" i="1" dirty="0" smtClean="0"/>
              <a:t>Exploring the extremes with NUSTAR@FAIR</a:t>
            </a:r>
            <a:endParaRPr lang="de-DE" dirty="0"/>
          </a:p>
        </p:txBody>
      </p:sp>
      <p:sp>
        <p:nvSpPr>
          <p:cNvPr id="3078" name="Rectangle 6"/>
          <p:cNvSpPr>
            <a:spLocks noGrp="1" noChangeArrowheads="1"/>
          </p:cNvSpPr>
          <p:nvPr>
            <p:ph type="sldNum" sz="quarter" idx="4"/>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lgn="r">
              <a:defRPr sz="1200">
                <a:solidFill>
                  <a:srgbClr val="00599D"/>
                </a:solidFill>
                <a:latin typeface="Arial" charset="0"/>
              </a:defRPr>
            </a:lvl1pPr>
          </a:lstStyle>
          <a:p>
            <a:fld id="{8B7EF17A-5DC8-2E40-9E9C-0F5B8796114F}" type="slidenum">
              <a:rPr lang="de-DE">
                <a:ea typeface="ＭＳ Ｐゴシック" charset="0"/>
              </a:rPr>
              <a:pPr/>
              <a:t>‹#›</a:t>
            </a:fld>
            <a:endParaRPr lang="de-DE">
              <a:ea typeface="ＭＳ Ｐゴシック" charset="0"/>
            </a:endParaRPr>
          </a:p>
        </p:txBody>
      </p:sp>
      <p:sp>
        <p:nvSpPr>
          <p:cNvPr id="1030" name="Rectangle 8"/>
          <p:cNvSpPr>
            <a:spLocks noChangeArrowheads="1"/>
          </p:cNvSpPr>
          <p:nvPr/>
        </p:nvSpPr>
        <p:spPr bwMode="auto">
          <a:xfrm>
            <a:off x="4356100" y="6607175"/>
            <a:ext cx="1404938" cy="84138"/>
          </a:xfrm>
          <a:prstGeom prst="rect">
            <a:avLst/>
          </a:prstGeom>
          <a:solidFill>
            <a:srgbClr val="FF9900"/>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1" name="Rectangle 9"/>
          <p:cNvSpPr>
            <a:spLocks noChangeArrowheads="1"/>
          </p:cNvSpPr>
          <p:nvPr/>
        </p:nvSpPr>
        <p:spPr bwMode="auto">
          <a:xfrm>
            <a:off x="5757863" y="6607175"/>
            <a:ext cx="1404937" cy="84138"/>
          </a:xfrm>
          <a:prstGeom prst="rect">
            <a:avLst/>
          </a:prstGeom>
          <a:solidFill>
            <a:srgbClr val="969696"/>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2" name="Rectangle 10"/>
          <p:cNvSpPr>
            <a:spLocks noChangeArrowheads="1"/>
          </p:cNvSpPr>
          <p:nvPr/>
        </p:nvSpPr>
        <p:spPr bwMode="auto">
          <a:xfrm>
            <a:off x="7162800" y="6607175"/>
            <a:ext cx="1404938" cy="84138"/>
          </a:xfrm>
          <a:prstGeom prst="rect">
            <a:avLst/>
          </a:prstGeom>
          <a:solidFill>
            <a:srgbClr val="003366"/>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3" name="Rectangle 11"/>
          <p:cNvSpPr>
            <a:spLocks noChangeArrowheads="1"/>
          </p:cNvSpPr>
          <p:nvPr/>
        </p:nvSpPr>
        <p:spPr bwMode="auto">
          <a:xfrm>
            <a:off x="0" y="6524625"/>
            <a:ext cx="9144000"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4" name="Rectangle 12"/>
          <p:cNvSpPr>
            <a:spLocks noChangeArrowheads="1"/>
          </p:cNvSpPr>
          <p:nvPr/>
        </p:nvSpPr>
        <p:spPr bwMode="auto">
          <a:xfrm>
            <a:off x="5757863" y="6691313"/>
            <a:ext cx="2809875"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5" name="Rectangle 13"/>
          <p:cNvSpPr>
            <a:spLocks noChangeArrowheads="1"/>
          </p:cNvSpPr>
          <p:nvPr/>
        </p:nvSpPr>
        <p:spPr bwMode="auto">
          <a:xfrm>
            <a:off x="4356100" y="6775450"/>
            <a:ext cx="1404938"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6" name="Rectangle 14"/>
          <p:cNvSpPr>
            <a:spLocks noChangeArrowheads="1"/>
          </p:cNvSpPr>
          <p:nvPr/>
        </p:nvSpPr>
        <p:spPr bwMode="auto">
          <a:xfrm>
            <a:off x="0" y="873125"/>
            <a:ext cx="9144000"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Tree>
    <p:extLst>
      <p:ext uri="{BB962C8B-B14F-4D97-AF65-F5344CB8AC3E}">
        <p14:creationId xmlns:p14="http://schemas.microsoft.com/office/powerpoint/2010/main" val="140426017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hdr="0" dt="0"/>
  <p:txStyles>
    <p:titleStyle>
      <a:lvl1pPr algn="l" rtl="0" eaLnBrk="0" fontAlgn="base" hangingPunct="0">
        <a:spcBef>
          <a:spcPct val="0"/>
        </a:spcBef>
        <a:spcAft>
          <a:spcPct val="0"/>
        </a:spcAft>
        <a:defRPr sz="2800">
          <a:solidFill>
            <a:srgbClr val="00599D"/>
          </a:solidFill>
          <a:latin typeface="+mj-lt"/>
          <a:ea typeface="ＭＳ Ｐゴシック" charset="0"/>
          <a:cs typeface="+mj-cs"/>
        </a:defRPr>
      </a:lvl1pPr>
      <a:lvl2pPr algn="l" rtl="0" eaLnBrk="0" fontAlgn="base" hangingPunct="0">
        <a:spcBef>
          <a:spcPct val="0"/>
        </a:spcBef>
        <a:spcAft>
          <a:spcPct val="0"/>
        </a:spcAft>
        <a:defRPr sz="2800">
          <a:solidFill>
            <a:srgbClr val="00599D"/>
          </a:solidFill>
          <a:latin typeface="Arial" charset="0"/>
          <a:ea typeface="ＭＳ Ｐゴシック" charset="0"/>
        </a:defRPr>
      </a:lvl2pPr>
      <a:lvl3pPr algn="l" rtl="0" eaLnBrk="0" fontAlgn="base" hangingPunct="0">
        <a:spcBef>
          <a:spcPct val="0"/>
        </a:spcBef>
        <a:spcAft>
          <a:spcPct val="0"/>
        </a:spcAft>
        <a:defRPr sz="2800">
          <a:solidFill>
            <a:srgbClr val="00599D"/>
          </a:solidFill>
          <a:latin typeface="Arial" charset="0"/>
          <a:ea typeface="ＭＳ Ｐゴシック" charset="0"/>
        </a:defRPr>
      </a:lvl3pPr>
      <a:lvl4pPr algn="l" rtl="0" eaLnBrk="0" fontAlgn="base" hangingPunct="0">
        <a:spcBef>
          <a:spcPct val="0"/>
        </a:spcBef>
        <a:spcAft>
          <a:spcPct val="0"/>
        </a:spcAft>
        <a:defRPr sz="2800">
          <a:solidFill>
            <a:srgbClr val="00599D"/>
          </a:solidFill>
          <a:latin typeface="Arial" charset="0"/>
          <a:ea typeface="ＭＳ Ｐゴシック" charset="0"/>
        </a:defRPr>
      </a:lvl4pPr>
      <a:lvl5pPr algn="l" rtl="0" eaLnBrk="0" fontAlgn="base" hangingPunct="0">
        <a:spcBef>
          <a:spcPct val="0"/>
        </a:spcBef>
        <a:spcAft>
          <a:spcPct val="0"/>
        </a:spcAft>
        <a:defRPr sz="2800">
          <a:solidFill>
            <a:srgbClr val="00599D"/>
          </a:solidFill>
          <a:latin typeface="Arial" charset="0"/>
          <a:ea typeface="ＭＳ Ｐゴシック"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charset="0"/>
        <a:defRPr sz="2400">
          <a:solidFill>
            <a:srgbClr val="00599D"/>
          </a:solidFill>
          <a:latin typeface="+mn-lt"/>
          <a:ea typeface="ＭＳ Ｐゴシック" charset="0"/>
          <a:cs typeface="+mn-cs"/>
        </a:defRPr>
      </a:lvl1pPr>
      <a:lvl2pPr marL="419100" indent="-266700" algn="l" rtl="0" eaLnBrk="0" fontAlgn="base" hangingPunct="0">
        <a:spcBef>
          <a:spcPct val="20000"/>
        </a:spcBef>
        <a:spcAft>
          <a:spcPct val="0"/>
        </a:spcAft>
        <a:buClr>
          <a:srgbClr val="FF9900"/>
        </a:buClr>
        <a:buSzPct val="140000"/>
        <a:buFont typeface="Wingdings" charset="0"/>
        <a:buChar char="§"/>
        <a:defRPr sz="2000">
          <a:solidFill>
            <a:schemeClr val="tx1"/>
          </a:solidFill>
          <a:latin typeface="+mn-lt"/>
          <a:ea typeface="ＭＳ Ｐゴシック" charset="0"/>
        </a:defRPr>
      </a:lvl2pPr>
      <a:lvl3pPr marL="514350" indent="400050" algn="l" rtl="0" eaLnBrk="0" fontAlgn="base" hangingPunct="0">
        <a:spcBef>
          <a:spcPct val="20000"/>
        </a:spcBef>
        <a:spcAft>
          <a:spcPct val="0"/>
        </a:spcAft>
        <a:defRPr>
          <a:solidFill>
            <a:schemeClr val="tx1"/>
          </a:solidFill>
          <a:latin typeface="+mn-lt"/>
          <a:ea typeface="ＭＳ Ｐゴシック" charset="0"/>
        </a:defRPr>
      </a:lvl3pPr>
      <a:lvl4pPr marL="714375" indent="-20638" algn="l" rtl="0" eaLnBrk="0" fontAlgn="base" hangingPunct="0">
        <a:spcBef>
          <a:spcPct val="20000"/>
        </a:spcBef>
        <a:spcAft>
          <a:spcPct val="0"/>
        </a:spcAft>
        <a:defRPr sz="1600" i="0">
          <a:solidFill>
            <a:srgbClr val="990000"/>
          </a:solidFill>
          <a:latin typeface="+mn-lt"/>
          <a:ea typeface="ＭＳ Ｐゴシック" charset="0"/>
        </a:defRPr>
      </a:lvl4pPr>
      <a:lvl5pPr marL="2143125" indent="-1247775" algn="l" rtl="0" eaLnBrk="0" fontAlgn="base" hangingPunct="0">
        <a:spcBef>
          <a:spcPct val="20000"/>
        </a:spcBef>
        <a:spcAft>
          <a:spcPct val="0"/>
        </a:spcAft>
        <a:defRPr sz="1600">
          <a:solidFill>
            <a:srgbClr val="0066CC"/>
          </a:solidFill>
          <a:latin typeface="+mn-lt"/>
          <a:ea typeface="ＭＳ Ｐゴシック" charset="0"/>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87338" y="225425"/>
            <a:ext cx="86058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Titelmasterformat durch Klicken bearbeiten</a:t>
            </a:r>
          </a:p>
        </p:txBody>
      </p:sp>
      <p:sp>
        <p:nvSpPr>
          <p:cNvPr id="4099" name="Rectangle 3"/>
          <p:cNvSpPr>
            <a:spLocks noGrp="1" noChangeArrowheads="1"/>
          </p:cNvSpPr>
          <p:nvPr>
            <p:ph type="body" idx="1"/>
          </p:nvPr>
        </p:nvSpPr>
        <p:spPr bwMode="auto">
          <a:xfrm>
            <a:off x="287338" y="1125538"/>
            <a:ext cx="860583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dirty="0" err="1"/>
              <a:t>Textmasterformate</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3077" name="Rectangle 5"/>
          <p:cNvSpPr>
            <a:spLocks noGrp="1" noChangeArrowheads="1"/>
          </p:cNvSpPr>
          <p:nvPr>
            <p:ph type="ftr" sz="quarter" idx="3"/>
          </p:nvPr>
        </p:nvSpPr>
        <p:spPr bwMode="auto">
          <a:xfrm>
            <a:off x="14286" y="6595534"/>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defRPr/>
            </a:pPr>
            <a:r>
              <a:rPr lang="en-US" i="1" dirty="0" smtClean="0"/>
              <a:t>Exploring the extremes with NUSTAR@FAIR</a:t>
            </a:r>
            <a:endParaRPr lang="de-DE" dirty="0"/>
          </a:p>
        </p:txBody>
      </p:sp>
      <p:sp>
        <p:nvSpPr>
          <p:cNvPr id="3078" name="Rectangle 6"/>
          <p:cNvSpPr>
            <a:spLocks noGrp="1" noChangeArrowheads="1"/>
          </p:cNvSpPr>
          <p:nvPr>
            <p:ph type="sldNum" sz="quarter" idx="4"/>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lgn="r">
              <a:defRPr sz="1200">
                <a:solidFill>
                  <a:srgbClr val="00599D"/>
                </a:solidFill>
                <a:latin typeface="Arial" charset="0"/>
              </a:defRPr>
            </a:lvl1pPr>
          </a:lstStyle>
          <a:p>
            <a:fld id="{8B7EF17A-5DC8-2E40-9E9C-0F5B8796114F}" type="slidenum">
              <a:rPr lang="de-DE">
                <a:ea typeface="ＭＳ Ｐゴシック" charset="0"/>
              </a:rPr>
              <a:pPr/>
              <a:t>‹#›</a:t>
            </a:fld>
            <a:endParaRPr lang="de-DE">
              <a:ea typeface="ＭＳ Ｐゴシック" charset="0"/>
            </a:endParaRPr>
          </a:p>
        </p:txBody>
      </p:sp>
      <p:sp>
        <p:nvSpPr>
          <p:cNvPr id="1030" name="Rectangle 8"/>
          <p:cNvSpPr>
            <a:spLocks noChangeArrowheads="1"/>
          </p:cNvSpPr>
          <p:nvPr/>
        </p:nvSpPr>
        <p:spPr bwMode="auto">
          <a:xfrm>
            <a:off x="4356100" y="6607175"/>
            <a:ext cx="1404938" cy="84138"/>
          </a:xfrm>
          <a:prstGeom prst="rect">
            <a:avLst/>
          </a:prstGeom>
          <a:solidFill>
            <a:srgbClr val="FF9900"/>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1" name="Rectangle 9"/>
          <p:cNvSpPr>
            <a:spLocks noChangeArrowheads="1"/>
          </p:cNvSpPr>
          <p:nvPr/>
        </p:nvSpPr>
        <p:spPr bwMode="auto">
          <a:xfrm>
            <a:off x="5757863" y="6607175"/>
            <a:ext cx="1404937" cy="84138"/>
          </a:xfrm>
          <a:prstGeom prst="rect">
            <a:avLst/>
          </a:prstGeom>
          <a:solidFill>
            <a:srgbClr val="969696"/>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2" name="Rectangle 10"/>
          <p:cNvSpPr>
            <a:spLocks noChangeArrowheads="1"/>
          </p:cNvSpPr>
          <p:nvPr/>
        </p:nvSpPr>
        <p:spPr bwMode="auto">
          <a:xfrm>
            <a:off x="7162800" y="6607175"/>
            <a:ext cx="1404938" cy="84138"/>
          </a:xfrm>
          <a:prstGeom prst="rect">
            <a:avLst/>
          </a:prstGeom>
          <a:solidFill>
            <a:srgbClr val="003366"/>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3" name="Rectangle 11"/>
          <p:cNvSpPr>
            <a:spLocks noChangeArrowheads="1"/>
          </p:cNvSpPr>
          <p:nvPr/>
        </p:nvSpPr>
        <p:spPr bwMode="auto">
          <a:xfrm>
            <a:off x="0" y="6524625"/>
            <a:ext cx="9144000"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4" name="Rectangle 12"/>
          <p:cNvSpPr>
            <a:spLocks noChangeArrowheads="1"/>
          </p:cNvSpPr>
          <p:nvPr/>
        </p:nvSpPr>
        <p:spPr bwMode="auto">
          <a:xfrm>
            <a:off x="5757863" y="6691313"/>
            <a:ext cx="2809875"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5" name="Rectangle 13"/>
          <p:cNvSpPr>
            <a:spLocks noChangeArrowheads="1"/>
          </p:cNvSpPr>
          <p:nvPr/>
        </p:nvSpPr>
        <p:spPr bwMode="auto">
          <a:xfrm>
            <a:off x="4356100" y="6775450"/>
            <a:ext cx="1404938"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
        <p:nvSpPr>
          <p:cNvPr id="1036" name="Rectangle 14"/>
          <p:cNvSpPr>
            <a:spLocks noChangeArrowheads="1"/>
          </p:cNvSpPr>
          <p:nvPr/>
        </p:nvSpPr>
        <p:spPr bwMode="auto">
          <a:xfrm>
            <a:off x="0" y="873125"/>
            <a:ext cx="9144000" cy="82550"/>
          </a:xfrm>
          <a:prstGeom prst="rect">
            <a:avLst/>
          </a:prstGeom>
          <a:solidFill>
            <a:srgbClr val="00599D"/>
          </a:solidFill>
          <a:ln w="9525">
            <a:noFill/>
            <a:miter lim="800000"/>
            <a:headEnd/>
            <a:tailEnd/>
          </a:ln>
        </p:spPr>
        <p:txBody>
          <a:bodyPr wrap="none" anchor="ctr"/>
          <a:lstStyle/>
          <a:p>
            <a:pPr>
              <a:defRPr/>
            </a:pPr>
            <a:endParaRPr lang="de-DE">
              <a:solidFill>
                <a:srgbClr val="000000"/>
              </a:solidFill>
              <a:ea typeface="ＭＳ Ｐゴシック" charset="0"/>
            </a:endParaRPr>
          </a:p>
        </p:txBody>
      </p:sp>
    </p:spTree>
    <p:extLst>
      <p:ext uri="{BB962C8B-B14F-4D97-AF65-F5344CB8AC3E}">
        <p14:creationId xmlns:p14="http://schemas.microsoft.com/office/powerpoint/2010/main" val="196015949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hdr="0" dt="0"/>
  <p:txStyles>
    <p:titleStyle>
      <a:lvl1pPr algn="l" rtl="0" eaLnBrk="0" fontAlgn="base" hangingPunct="0">
        <a:spcBef>
          <a:spcPct val="0"/>
        </a:spcBef>
        <a:spcAft>
          <a:spcPct val="0"/>
        </a:spcAft>
        <a:defRPr sz="2800">
          <a:solidFill>
            <a:srgbClr val="00599D"/>
          </a:solidFill>
          <a:latin typeface="+mj-lt"/>
          <a:ea typeface="ＭＳ Ｐゴシック" charset="0"/>
          <a:cs typeface="+mj-cs"/>
        </a:defRPr>
      </a:lvl1pPr>
      <a:lvl2pPr algn="l" rtl="0" eaLnBrk="0" fontAlgn="base" hangingPunct="0">
        <a:spcBef>
          <a:spcPct val="0"/>
        </a:spcBef>
        <a:spcAft>
          <a:spcPct val="0"/>
        </a:spcAft>
        <a:defRPr sz="2800">
          <a:solidFill>
            <a:srgbClr val="00599D"/>
          </a:solidFill>
          <a:latin typeface="Arial" charset="0"/>
          <a:ea typeface="ＭＳ Ｐゴシック" charset="0"/>
        </a:defRPr>
      </a:lvl2pPr>
      <a:lvl3pPr algn="l" rtl="0" eaLnBrk="0" fontAlgn="base" hangingPunct="0">
        <a:spcBef>
          <a:spcPct val="0"/>
        </a:spcBef>
        <a:spcAft>
          <a:spcPct val="0"/>
        </a:spcAft>
        <a:defRPr sz="2800">
          <a:solidFill>
            <a:srgbClr val="00599D"/>
          </a:solidFill>
          <a:latin typeface="Arial" charset="0"/>
          <a:ea typeface="ＭＳ Ｐゴシック" charset="0"/>
        </a:defRPr>
      </a:lvl3pPr>
      <a:lvl4pPr algn="l" rtl="0" eaLnBrk="0" fontAlgn="base" hangingPunct="0">
        <a:spcBef>
          <a:spcPct val="0"/>
        </a:spcBef>
        <a:spcAft>
          <a:spcPct val="0"/>
        </a:spcAft>
        <a:defRPr sz="2800">
          <a:solidFill>
            <a:srgbClr val="00599D"/>
          </a:solidFill>
          <a:latin typeface="Arial" charset="0"/>
          <a:ea typeface="ＭＳ Ｐゴシック" charset="0"/>
        </a:defRPr>
      </a:lvl4pPr>
      <a:lvl5pPr algn="l" rtl="0" eaLnBrk="0" fontAlgn="base" hangingPunct="0">
        <a:spcBef>
          <a:spcPct val="0"/>
        </a:spcBef>
        <a:spcAft>
          <a:spcPct val="0"/>
        </a:spcAft>
        <a:defRPr sz="2800">
          <a:solidFill>
            <a:srgbClr val="00599D"/>
          </a:solidFill>
          <a:latin typeface="Arial" charset="0"/>
          <a:ea typeface="ＭＳ Ｐゴシック"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charset="0"/>
        <a:defRPr sz="2400">
          <a:solidFill>
            <a:srgbClr val="00599D"/>
          </a:solidFill>
          <a:latin typeface="+mn-lt"/>
          <a:ea typeface="ＭＳ Ｐゴシック" charset="0"/>
          <a:cs typeface="+mn-cs"/>
        </a:defRPr>
      </a:lvl1pPr>
      <a:lvl2pPr marL="419100" indent="-266700" algn="l" rtl="0" eaLnBrk="0" fontAlgn="base" hangingPunct="0">
        <a:spcBef>
          <a:spcPct val="20000"/>
        </a:spcBef>
        <a:spcAft>
          <a:spcPct val="0"/>
        </a:spcAft>
        <a:buClr>
          <a:srgbClr val="FF9900"/>
        </a:buClr>
        <a:buSzPct val="140000"/>
        <a:buFont typeface="Wingdings" charset="0"/>
        <a:buChar char="§"/>
        <a:defRPr sz="2000">
          <a:solidFill>
            <a:schemeClr val="tx1"/>
          </a:solidFill>
          <a:latin typeface="+mn-lt"/>
          <a:ea typeface="ＭＳ Ｐゴシック" charset="0"/>
        </a:defRPr>
      </a:lvl2pPr>
      <a:lvl3pPr marL="514350" indent="400050" algn="l" rtl="0" eaLnBrk="0" fontAlgn="base" hangingPunct="0">
        <a:spcBef>
          <a:spcPct val="20000"/>
        </a:spcBef>
        <a:spcAft>
          <a:spcPct val="0"/>
        </a:spcAft>
        <a:defRPr>
          <a:solidFill>
            <a:schemeClr val="tx1"/>
          </a:solidFill>
          <a:latin typeface="+mn-lt"/>
          <a:ea typeface="ＭＳ Ｐゴシック" charset="0"/>
        </a:defRPr>
      </a:lvl3pPr>
      <a:lvl4pPr marL="714375" indent="-20638" algn="l" rtl="0" eaLnBrk="0" fontAlgn="base" hangingPunct="0">
        <a:spcBef>
          <a:spcPct val="20000"/>
        </a:spcBef>
        <a:spcAft>
          <a:spcPct val="0"/>
        </a:spcAft>
        <a:defRPr sz="1600" i="0">
          <a:solidFill>
            <a:srgbClr val="990000"/>
          </a:solidFill>
          <a:latin typeface="+mn-lt"/>
          <a:ea typeface="ＭＳ Ｐゴシック" charset="0"/>
        </a:defRPr>
      </a:lvl4pPr>
      <a:lvl5pPr marL="2143125" indent="-1247775" algn="l" rtl="0" eaLnBrk="0" fontAlgn="base" hangingPunct="0">
        <a:spcBef>
          <a:spcPct val="20000"/>
        </a:spcBef>
        <a:spcAft>
          <a:spcPct val="0"/>
        </a:spcAft>
        <a:defRPr sz="1600">
          <a:solidFill>
            <a:srgbClr val="0066CC"/>
          </a:solidFill>
          <a:latin typeface="+mn-lt"/>
          <a:ea typeface="ＭＳ Ｐゴシック" charset="0"/>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7338" y="225425"/>
            <a:ext cx="86058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Titelmasterformat durch Klicken bearbeiten</a:t>
            </a:r>
          </a:p>
        </p:txBody>
      </p:sp>
      <p:sp>
        <p:nvSpPr>
          <p:cNvPr id="1027" name="Rectangle 3"/>
          <p:cNvSpPr>
            <a:spLocks noGrp="1" noChangeArrowheads="1"/>
          </p:cNvSpPr>
          <p:nvPr>
            <p:ph type="body" idx="1"/>
          </p:nvPr>
        </p:nvSpPr>
        <p:spPr bwMode="auto">
          <a:xfrm>
            <a:off x="287338" y="1125538"/>
            <a:ext cx="860583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3077" name="Rectangle 5"/>
          <p:cNvSpPr>
            <a:spLocks noGrp="1" noChangeArrowheads="1"/>
          </p:cNvSpPr>
          <p:nvPr>
            <p:ph type="ftr" sz="quarter" idx="3"/>
          </p:nvPr>
        </p:nvSpPr>
        <p:spPr bwMode="auto">
          <a:xfrm>
            <a:off x="-36513" y="6607175"/>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200">
                <a:solidFill>
                  <a:srgbClr val="00599D"/>
                </a:solidFill>
              </a:defRPr>
            </a:lvl1pPr>
          </a:lstStyle>
          <a:p>
            <a:pPr>
              <a:defRPr/>
            </a:pPr>
            <a:endParaRPr lang="en-US"/>
          </a:p>
        </p:txBody>
      </p:sp>
      <p:sp>
        <p:nvSpPr>
          <p:cNvPr id="3078" name="Rectangle 6"/>
          <p:cNvSpPr>
            <a:spLocks noGrp="1" noChangeArrowheads="1"/>
          </p:cNvSpPr>
          <p:nvPr>
            <p:ph type="sldNum" sz="quarter" idx="4"/>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lgn="r">
              <a:defRPr sz="1200">
                <a:solidFill>
                  <a:srgbClr val="00599D"/>
                </a:solidFill>
              </a:defRPr>
            </a:lvl1pPr>
          </a:lstStyle>
          <a:p>
            <a:pPr>
              <a:defRPr/>
            </a:pPr>
            <a:fld id="{5502A0CA-E80D-4C4D-8A6B-33CF28258D2B}" type="slidenum">
              <a:rPr lang="de-DE"/>
              <a:pPr>
                <a:defRPr/>
              </a:pPr>
              <a:t>‹#›</a:t>
            </a:fld>
            <a:endParaRPr lang="de-DE"/>
          </a:p>
        </p:txBody>
      </p:sp>
      <p:sp>
        <p:nvSpPr>
          <p:cNvPr id="1030" name="Rectangle 8"/>
          <p:cNvSpPr>
            <a:spLocks noChangeArrowheads="1"/>
          </p:cNvSpPr>
          <p:nvPr/>
        </p:nvSpPr>
        <p:spPr bwMode="auto">
          <a:xfrm>
            <a:off x="4356100" y="6607175"/>
            <a:ext cx="1404938" cy="8413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solidFill>
                <a:srgbClr val="000000"/>
              </a:solidFill>
            </a:endParaRPr>
          </a:p>
        </p:txBody>
      </p:sp>
      <p:sp>
        <p:nvSpPr>
          <p:cNvPr id="1031" name="Rectangle 9"/>
          <p:cNvSpPr>
            <a:spLocks noChangeArrowheads="1"/>
          </p:cNvSpPr>
          <p:nvPr/>
        </p:nvSpPr>
        <p:spPr bwMode="auto">
          <a:xfrm>
            <a:off x="5757863" y="6607175"/>
            <a:ext cx="1404937" cy="841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solidFill>
                <a:srgbClr val="000000"/>
              </a:solidFill>
            </a:endParaRPr>
          </a:p>
        </p:txBody>
      </p:sp>
      <p:sp>
        <p:nvSpPr>
          <p:cNvPr id="1032" name="Rectangle 10"/>
          <p:cNvSpPr>
            <a:spLocks noChangeArrowheads="1"/>
          </p:cNvSpPr>
          <p:nvPr/>
        </p:nvSpPr>
        <p:spPr bwMode="auto">
          <a:xfrm>
            <a:off x="7162800" y="6607175"/>
            <a:ext cx="1404938" cy="84138"/>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solidFill>
                <a:srgbClr val="000000"/>
              </a:solidFill>
            </a:endParaRPr>
          </a:p>
        </p:txBody>
      </p:sp>
      <p:sp>
        <p:nvSpPr>
          <p:cNvPr id="1033" name="Rectangle 11"/>
          <p:cNvSpPr>
            <a:spLocks noChangeArrowheads="1"/>
          </p:cNvSpPr>
          <p:nvPr/>
        </p:nvSpPr>
        <p:spPr bwMode="auto">
          <a:xfrm>
            <a:off x="0" y="6524625"/>
            <a:ext cx="9144000" cy="82550"/>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solidFill>
                <a:srgbClr val="000000"/>
              </a:solidFill>
            </a:endParaRPr>
          </a:p>
        </p:txBody>
      </p:sp>
      <p:sp>
        <p:nvSpPr>
          <p:cNvPr id="1034" name="Rectangle 12"/>
          <p:cNvSpPr>
            <a:spLocks noChangeArrowheads="1"/>
          </p:cNvSpPr>
          <p:nvPr/>
        </p:nvSpPr>
        <p:spPr bwMode="auto">
          <a:xfrm>
            <a:off x="5757863" y="6691313"/>
            <a:ext cx="2809875" cy="82550"/>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solidFill>
                <a:srgbClr val="000000"/>
              </a:solidFill>
            </a:endParaRPr>
          </a:p>
        </p:txBody>
      </p:sp>
      <p:sp>
        <p:nvSpPr>
          <p:cNvPr id="1035" name="Rectangle 13"/>
          <p:cNvSpPr>
            <a:spLocks noChangeArrowheads="1"/>
          </p:cNvSpPr>
          <p:nvPr/>
        </p:nvSpPr>
        <p:spPr bwMode="auto">
          <a:xfrm>
            <a:off x="4356100" y="6775450"/>
            <a:ext cx="1404938" cy="82550"/>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solidFill>
                <a:srgbClr val="000000"/>
              </a:solidFill>
            </a:endParaRPr>
          </a:p>
        </p:txBody>
      </p:sp>
      <p:sp>
        <p:nvSpPr>
          <p:cNvPr id="1036" name="Rectangle 14"/>
          <p:cNvSpPr>
            <a:spLocks noChangeArrowheads="1"/>
          </p:cNvSpPr>
          <p:nvPr/>
        </p:nvSpPr>
        <p:spPr bwMode="auto">
          <a:xfrm>
            <a:off x="0" y="873125"/>
            <a:ext cx="9144000" cy="82550"/>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solidFill>
                <a:srgbClr val="000000"/>
              </a:solidFill>
            </a:endParaRPr>
          </a:p>
        </p:txBody>
      </p:sp>
      <p:pic>
        <p:nvPicPr>
          <p:cNvPr id="1037" name="Picture 13" descr="FAIR_Logo_rgb_fre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00988" y="38100"/>
            <a:ext cx="992187"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2" name="Fußzeilenplatzhalter 3"/>
          <p:cNvSpPr txBox="1">
            <a:spLocks noGrp="1"/>
          </p:cNvSpPr>
          <p:nvPr userDrawn="1"/>
        </p:nvSpPr>
        <p:spPr bwMode="auto">
          <a:xfrm>
            <a:off x="0" y="6607175"/>
            <a:ext cx="439261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smtClean="0">
                <a:solidFill>
                  <a:srgbClr val="00599D"/>
                </a:solidFill>
              </a:rPr>
              <a:t>NUSTAR project update – September 27, 2016</a:t>
            </a:r>
          </a:p>
        </p:txBody>
      </p:sp>
    </p:spTree>
    <p:extLst>
      <p:ext uri="{BB962C8B-B14F-4D97-AF65-F5344CB8AC3E}">
        <p14:creationId xmlns:p14="http://schemas.microsoft.com/office/powerpoint/2010/main" val="422658505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charset="0"/>
        </a:defRPr>
      </a:lvl2pPr>
      <a:lvl3pPr algn="l" rtl="0" eaLnBrk="0" fontAlgn="base" hangingPunct="0">
        <a:spcBef>
          <a:spcPct val="0"/>
        </a:spcBef>
        <a:spcAft>
          <a:spcPct val="0"/>
        </a:spcAft>
        <a:defRPr sz="2800">
          <a:solidFill>
            <a:srgbClr val="00599D"/>
          </a:solidFill>
          <a:latin typeface="Arial" charset="0"/>
        </a:defRPr>
      </a:lvl3pPr>
      <a:lvl4pPr algn="l" rtl="0" eaLnBrk="0" fontAlgn="base" hangingPunct="0">
        <a:spcBef>
          <a:spcPct val="0"/>
        </a:spcBef>
        <a:spcAft>
          <a:spcPct val="0"/>
        </a:spcAft>
        <a:defRPr sz="2800">
          <a:solidFill>
            <a:srgbClr val="00599D"/>
          </a:solidFill>
          <a:latin typeface="Arial" charset="0"/>
        </a:defRPr>
      </a:lvl4pPr>
      <a:lvl5pPr algn="l" rtl="0" eaLnBrk="0" fontAlgn="base" hangingPunct="0">
        <a:spcBef>
          <a:spcPct val="0"/>
        </a:spcBef>
        <a:spcAft>
          <a:spcPct val="0"/>
        </a:spcAft>
        <a:defRPr sz="2800">
          <a:solidFill>
            <a:srgbClr val="00599D"/>
          </a:solidFill>
          <a:latin typeface="Arial"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defRPr>
          <a:solidFill>
            <a:schemeClr val="tx1"/>
          </a:solidFill>
          <a:latin typeface="+mn-lt"/>
        </a:defRPr>
      </a:lvl3pPr>
      <a:lvl4pPr marL="714375" indent="-20638" algn="l" rtl="0" eaLnBrk="0" fontAlgn="base" hangingPunct="0">
        <a:spcBef>
          <a:spcPct val="20000"/>
        </a:spcBef>
        <a:spcAft>
          <a:spcPct val="0"/>
        </a:spcAft>
        <a:defRPr sz="1600" i="1">
          <a:solidFill>
            <a:srgbClr val="990000"/>
          </a:solidFill>
          <a:latin typeface="+mn-lt"/>
        </a:defRPr>
      </a:lvl4pPr>
      <a:lvl5pPr marL="2143125" indent="-1247775" algn="l" rtl="0" eaLnBrk="0" fontAlgn="base" hangingPunct="0">
        <a:spcBef>
          <a:spcPct val="20000"/>
        </a:spcBef>
        <a:spcAft>
          <a:spcPct val="0"/>
        </a:spcAft>
        <a:defRPr sz="1600">
          <a:solidFill>
            <a:srgbClr val="0066CC"/>
          </a:solidFill>
          <a:latin typeface="+mn-lt"/>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wmf"/></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49.emf"/><Relationship Id="rId5" Type="http://schemas.openxmlformats.org/officeDocument/2006/relationships/oleObject" Target="../embeddings/oleObject8.bin"/><Relationship Id="rId4" Type="http://schemas.openxmlformats.org/officeDocument/2006/relationships/image" Target="../media/image48.emf"/></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lum bright="6000"/>
          </a:blip>
          <a:srcRect/>
          <a:stretch>
            <a:fillRect/>
          </a:stretch>
        </p:blipFill>
        <p:spPr bwMode="auto">
          <a:xfrm>
            <a:off x="1116013" y="1196975"/>
            <a:ext cx="7575550" cy="5002213"/>
          </a:xfrm>
          <a:prstGeom prst="rect">
            <a:avLst/>
          </a:prstGeom>
          <a:noFill/>
          <a:ln w="9525">
            <a:noFill/>
            <a:miter lim="800000"/>
            <a:headEnd/>
            <a:tailEnd/>
          </a:ln>
        </p:spPr>
      </p:pic>
      <p:sp>
        <p:nvSpPr>
          <p:cNvPr id="3075" name="Text Box 3"/>
          <p:cNvSpPr txBox="1">
            <a:spLocks noChangeArrowheads="1"/>
          </p:cNvSpPr>
          <p:nvPr/>
        </p:nvSpPr>
        <p:spPr bwMode="auto">
          <a:xfrm>
            <a:off x="395288" y="395288"/>
            <a:ext cx="8258175" cy="946150"/>
          </a:xfrm>
          <a:prstGeom prst="rect">
            <a:avLst/>
          </a:prstGeom>
          <a:noFill/>
          <a:ln w="9525">
            <a:noFill/>
            <a:miter lim="800000"/>
            <a:headEnd/>
            <a:tailEnd/>
          </a:ln>
        </p:spPr>
        <p:txBody>
          <a:bodyPr wrap="none">
            <a:spAutoFit/>
          </a:bodyPr>
          <a:lstStyle/>
          <a:p>
            <a:pPr algn="ctr"/>
            <a:r>
              <a:rPr lang="en-GB" sz="2800" b="1">
                <a:solidFill>
                  <a:srgbClr val="FF0000"/>
                </a:solidFill>
              </a:rPr>
              <a:t>Nuclear Structure, Astrophysics and Reactions </a:t>
            </a:r>
          </a:p>
          <a:p>
            <a:pPr algn="ctr"/>
            <a:r>
              <a:rPr lang="en-GB" sz="2800" b="1">
                <a:solidFill>
                  <a:srgbClr val="FF0000"/>
                </a:solidFill>
              </a:rPr>
              <a:t>(NuSTAR) at FAIR</a:t>
            </a:r>
          </a:p>
        </p:txBody>
      </p:sp>
      <p:pic>
        <p:nvPicPr>
          <p:cNvPr id="3077" name="Picture 5"/>
          <p:cNvPicPr>
            <a:picLocks noChangeAspect="1" noChangeArrowheads="1"/>
          </p:cNvPicPr>
          <p:nvPr/>
        </p:nvPicPr>
        <p:blipFill>
          <a:blip r:embed="rId3" cstate="print"/>
          <a:srcRect l="13071" t="33469" r="9802" b="23834"/>
          <a:stretch>
            <a:fillRect/>
          </a:stretch>
        </p:blipFill>
        <p:spPr bwMode="auto">
          <a:xfrm>
            <a:off x="8027988" y="6062663"/>
            <a:ext cx="1116012" cy="795337"/>
          </a:xfrm>
          <a:prstGeom prst="rect">
            <a:avLst/>
          </a:prstGeom>
          <a:noFill/>
          <a:ln w="9525">
            <a:noFill/>
            <a:miter lim="800000"/>
            <a:headEnd/>
            <a:tailEnd/>
          </a:ln>
        </p:spPr>
      </p:pic>
      <p:grpSp>
        <p:nvGrpSpPr>
          <p:cNvPr id="3078" name="Group 6"/>
          <p:cNvGrpSpPr>
            <a:grpSpLocks/>
          </p:cNvGrpSpPr>
          <p:nvPr/>
        </p:nvGrpSpPr>
        <p:grpSpPr bwMode="auto">
          <a:xfrm>
            <a:off x="0" y="5300663"/>
            <a:ext cx="2843213" cy="1557337"/>
            <a:chOff x="14980" y="113"/>
            <a:chExt cx="3610" cy="2504"/>
          </a:xfrm>
        </p:grpSpPr>
        <p:pic>
          <p:nvPicPr>
            <p:cNvPr id="3081" name="Picture 7" descr="sfrs"/>
            <p:cNvPicPr>
              <a:picLocks noChangeAspect="1" noChangeArrowheads="1"/>
            </p:cNvPicPr>
            <p:nvPr/>
          </p:nvPicPr>
          <p:blipFill>
            <a:blip r:embed="rId4" cstate="print"/>
            <a:srcRect/>
            <a:stretch>
              <a:fillRect/>
            </a:stretch>
          </p:blipFill>
          <p:spPr bwMode="auto">
            <a:xfrm>
              <a:off x="14980" y="420"/>
              <a:ext cx="3610" cy="2197"/>
            </a:xfrm>
            <a:prstGeom prst="rect">
              <a:avLst/>
            </a:prstGeom>
            <a:noFill/>
            <a:ln w="9525">
              <a:noFill/>
              <a:miter lim="800000"/>
              <a:headEnd/>
              <a:tailEnd/>
            </a:ln>
          </p:spPr>
        </p:pic>
        <p:pic>
          <p:nvPicPr>
            <p:cNvPr id="3082" name="Picture 8" descr="NUSTAR-Logo"/>
            <p:cNvPicPr>
              <a:picLocks noChangeAspect="1" noChangeArrowheads="1"/>
            </p:cNvPicPr>
            <p:nvPr/>
          </p:nvPicPr>
          <p:blipFill>
            <a:blip r:embed="rId5" cstate="print"/>
            <a:srcRect/>
            <a:stretch>
              <a:fillRect/>
            </a:stretch>
          </p:blipFill>
          <p:spPr bwMode="auto">
            <a:xfrm>
              <a:off x="15751" y="113"/>
              <a:ext cx="1679" cy="1260"/>
            </a:xfrm>
            <a:prstGeom prst="rect">
              <a:avLst/>
            </a:prstGeom>
            <a:noFill/>
            <a:ln w="9525">
              <a:noFill/>
              <a:miter lim="800000"/>
              <a:headEnd/>
              <a:tailEnd/>
            </a:ln>
          </p:spPr>
        </p:pic>
      </p:grpSp>
      <p:sp>
        <p:nvSpPr>
          <p:cNvPr id="3079" name="Rectangle 9"/>
          <p:cNvSpPr>
            <a:spLocks noChangeArrowheads="1"/>
          </p:cNvSpPr>
          <p:nvPr/>
        </p:nvSpPr>
        <p:spPr bwMode="auto">
          <a:xfrm>
            <a:off x="2700338" y="2276475"/>
            <a:ext cx="4133850" cy="2563813"/>
          </a:xfrm>
          <a:prstGeom prst="rect">
            <a:avLst/>
          </a:prstGeom>
          <a:noFill/>
          <a:ln w="9525">
            <a:noFill/>
            <a:miter lim="800000"/>
            <a:headEnd/>
            <a:tailEnd/>
          </a:ln>
        </p:spPr>
        <p:txBody>
          <a:bodyPr wrap="none" anchor="ctr">
            <a:spAutoFit/>
          </a:bodyPr>
          <a:lstStyle/>
          <a:p>
            <a:pPr algn="ctr"/>
            <a:r>
              <a:rPr lang="en-GB"/>
              <a:t>The University of Birmingham </a:t>
            </a:r>
          </a:p>
          <a:p>
            <a:pPr algn="ctr"/>
            <a:r>
              <a:rPr lang="en-GB"/>
              <a:t>The University of Brighton</a:t>
            </a:r>
          </a:p>
          <a:p>
            <a:pPr algn="ctr"/>
            <a:r>
              <a:rPr lang="en-GB"/>
              <a:t>The University of Edinburgh</a:t>
            </a:r>
          </a:p>
          <a:p>
            <a:pPr algn="ctr"/>
            <a:r>
              <a:rPr lang="en-GB"/>
              <a:t>The University of Liverpool</a:t>
            </a:r>
          </a:p>
          <a:p>
            <a:pPr algn="ctr"/>
            <a:r>
              <a:rPr lang="en-GB"/>
              <a:t>The University of Manchester</a:t>
            </a:r>
          </a:p>
          <a:p>
            <a:pPr algn="ctr"/>
            <a:r>
              <a:rPr lang="en-GB"/>
              <a:t>The University of Surrey</a:t>
            </a:r>
          </a:p>
          <a:p>
            <a:pPr algn="ctr"/>
            <a:r>
              <a:rPr lang="en-GB"/>
              <a:t>The University of the West of Scotland </a:t>
            </a:r>
          </a:p>
          <a:p>
            <a:pPr algn="ctr"/>
            <a:r>
              <a:rPr lang="en-GB"/>
              <a:t>The University of York</a:t>
            </a:r>
          </a:p>
          <a:p>
            <a:pPr algn="ctr"/>
            <a:r>
              <a:rPr lang="en-GB"/>
              <a:t>STFC Daresbury Laboratory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7959230" cy="523220"/>
          </a:xfrm>
          <a:prstGeom prst="rect">
            <a:avLst/>
          </a:prstGeom>
          <a:noFill/>
        </p:spPr>
        <p:txBody>
          <a:bodyPr wrap="none" rtlCol="0">
            <a:spAutoFit/>
          </a:bodyPr>
          <a:lstStyle/>
          <a:p>
            <a:r>
              <a:rPr lang="en-GB" sz="2800" dirty="0" smtClean="0">
                <a:solidFill>
                  <a:srgbClr val="FF0000"/>
                </a:solidFill>
              </a:rPr>
              <a:t>High-resolution in-flight spectroscopy (HISPEC)  </a:t>
            </a:r>
          </a:p>
        </p:txBody>
      </p:sp>
      <p:sp>
        <p:nvSpPr>
          <p:cNvPr id="2" name="TextBox 1"/>
          <p:cNvSpPr txBox="1"/>
          <p:nvPr/>
        </p:nvSpPr>
        <p:spPr>
          <a:xfrm>
            <a:off x="23346" y="508227"/>
            <a:ext cx="7601889" cy="1569660"/>
          </a:xfrm>
          <a:prstGeom prst="rect">
            <a:avLst/>
          </a:prstGeom>
          <a:noFill/>
        </p:spPr>
        <p:txBody>
          <a:bodyPr wrap="none" rtlCol="0">
            <a:spAutoFit/>
          </a:bodyPr>
          <a:lstStyle/>
          <a:p>
            <a:r>
              <a:rPr lang="en-GB" sz="2400" dirty="0" smtClean="0"/>
              <a:t>February-April 2014: AGATA+LYCCA campaign at GSI</a:t>
            </a:r>
          </a:p>
          <a:p>
            <a:endParaRPr lang="en-GB" sz="2400" dirty="0"/>
          </a:p>
          <a:p>
            <a:r>
              <a:rPr lang="en-GB" sz="2400" dirty="0" smtClean="0"/>
              <a:t>LYCCA in Cologne (Tandem accelerator)</a:t>
            </a:r>
          </a:p>
          <a:p>
            <a:r>
              <a:rPr lang="en-GB" sz="2400" dirty="0" smtClean="0"/>
              <a:t>Experimental campaign in 2017--</a:t>
            </a:r>
            <a:endParaRPr lang="en-GB"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46" y="2204370"/>
            <a:ext cx="6204838" cy="4653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srcRect/>
          <a:stretch>
            <a:fillRect/>
          </a:stretch>
        </p:blipFill>
        <p:spPr bwMode="auto">
          <a:xfrm>
            <a:off x="4829130" y="2487509"/>
            <a:ext cx="4346617" cy="2442989"/>
          </a:xfrm>
          <a:prstGeom prst="rect">
            <a:avLst/>
          </a:prstGeom>
          <a:noFill/>
          <a:ln w="9525">
            <a:noFill/>
            <a:miter lim="800000"/>
            <a:headEnd/>
            <a:tailEnd/>
          </a:ln>
        </p:spPr>
      </p:pic>
      <p:sp>
        <p:nvSpPr>
          <p:cNvPr id="6" name="TextBox 5"/>
          <p:cNvSpPr txBox="1"/>
          <p:nvPr/>
        </p:nvSpPr>
        <p:spPr>
          <a:xfrm>
            <a:off x="6521166" y="4941168"/>
            <a:ext cx="2515330" cy="1569660"/>
          </a:xfrm>
          <a:prstGeom prst="rect">
            <a:avLst/>
          </a:prstGeom>
          <a:noFill/>
        </p:spPr>
        <p:txBody>
          <a:bodyPr wrap="square" rtlCol="0">
            <a:spAutoFit/>
          </a:bodyPr>
          <a:lstStyle/>
          <a:p>
            <a:r>
              <a:rPr lang="en-GB" sz="2400" dirty="0" smtClean="0"/>
              <a:t>LYCCA TOF </a:t>
            </a:r>
          </a:p>
          <a:p>
            <a:r>
              <a:rPr lang="en-GB" sz="2400" dirty="0" smtClean="0"/>
              <a:t>Stop det.</a:t>
            </a:r>
          </a:p>
          <a:p>
            <a:r>
              <a:rPr lang="en-GB" sz="2400" dirty="0" smtClean="0"/>
              <a:t>D = 40 cm</a:t>
            </a:r>
          </a:p>
          <a:p>
            <a:r>
              <a:rPr lang="en-GB" sz="2400" dirty="0" smtClean="0"/>
              <a:t>56 PMTs</a:t>
            </a:r>
            <a:endParaRPr lang="en-GB" sz="2400" dirty="0"/>
          </a:p>
        </p:txBody>
      </p:sp>
    </p:spTree>
    <p:extLst>
      <p:ext uri="{BB962C8B-B14F-4D97-AF65-F5344CB8AC3E}">
        <p14:creationId xmlns:p14="http://schemas.microsoft.com/office/powerpoint/2010/main" val="247090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51520" y="620688"/>
            <a:ext cx="8784976" cy="2985433"/>
          </a:xfrm>
          <a:prstGeom prst="rect">
            <a:avLst/>
          </a:prstGeom>
          <a:solidFill>
            <a:schemeClr val="bg1">
              <a:alpha val="86000"/>
            </a:schemeClr>
          </a:solidFill>
        </p:spPr>
        <p:txBody>
          <a:bodyPr wrap="square">
            <a:spAutoFit/>
          </a:bodyPr>
          <a:lstStyle/>
          <a:p>
            <a:pPr marL="990600" indent="-990600" algn="l">
              <a:defRPr/>
            </a:pPr>
            <a:r>
              <a:rPr lang="de-DE" sz="2400" dirty="0" smtClean="0">
                <a:solidFill>
                  <a:schemeClr val="accent6"/>
                </a:solidFill>
              </a:rPr>
              <a:t>2017</a:t>
            </a:r>
            <a:r>
              <a:rPr lang="de-DE" sz="2400" dirty="0">
                <a:solidFill>
                  <a:schemeClr val="accent6"/>
                </a:solidFill>
              </a:rPr>
              <a:t>: 	</a:t>
            </a:r>
            <a:r>
              <a:rPr lang="de-DE" sz="2400" dirty="0" smtClean="0">
                <a:solidFill>
                  <a:schemeClr val="accent6"/>
                </a:solidFill>
              </a:rPr>
              <a:t>SIS-18 </a:t>
            </a:r>
            <a:r>
              <a:rPr lang="de-DE" sz="2400" dirty="0">
                <a:solidFill>
                  <a:schemeClr val="accent6"/>
                </a:solidFill>
              </a:rPr>
              <a:t>upgrade and shielding enforcement </a:t>
            </a:r>
          </a:p>
          <a:p>
            <a:pPr marL="990600" indent="-990600" algn="l">
              <a:defRPr/>
            </a:pPr>
            <a:r>
              <a:rPr lang="de-DE" sz="2400" dirty="0">
                <a:solidFill>
                  <a:schemeClr val="accent6"/>
                </a:solidFill>
              </a:rPr>
              <a:t>	Q3-4: SIS-18 </a:t>
            </a:r>
            <a:r>
              <a:rPr lang="de-DE" sz="2400" dirty="0" smtClean="0">
                <a:solidFill>
                  <a:schemeClr val="accent6"/>
                </a:solidFill>
              </a:rPr>
              <a:t>comissioning</a:t>
            </a:r>
            <a:endParaRPr lang="de-DE" sz="2400" dirty="0">
              <a:solidFill>
                <a:schemeClr val="accent6"/>
              </a:solidFill>
            </a:endParaRPr>
          </a:p>
          <a:p>
            <a:pPr marL="990600" indent="-990600" algn="l">
              <a:defRPr/>
            </a:pPr>
            <a:endParaRPr lang="de-DE" sz="2000" dirty="0">
              <a:solidFill>
                <a:schemeClr val="accent6"/>
              </a:solidFill>
            </a:endParaRPr>
          </a:p>
          <a:p>
            <a:pPr marL="990600" indent="-990600" algn="l">
              <a:defRPr/>
            </a:pPr>
            <a:r>
              <a:rPr lang="de-DE" sz="2400" dirty="0">
                <a:solidFill>
                  <a:schemeClr val="accent6"/>
                </a:solidFill>
              </a:rPr>
              <a:t>2018:    </a:t>
            </a:r>
            <a:r>
              <a:rPr lang="de-DE" sz="2400" dirty="0" smtClean="0">
                <a:solidFill>
                  <a:schemeClr val="accent6"/>
                </a:solidFill>
              </a:rPr>
              <a:t>4-5 </a:t>
            </a:r>
            <a:r>
              <a:rPr lang="de-DE" sz="2400" dirty="0">
                <a:solidFill>
                  <a:schemeClr val="accent6"/>
                </a:solidFill>
              </a:rPr>
              <a:t>months, FAIR </a:t>
            </a:r>
            <a:r>
              <a:rPr lang="de-DE" sz="2400" b="1" dirty="0">
                <a:solidFill>
                  <a:srgbClr val="FF0000"/>
                </a:solidFill>
              </a:rPr>
              <a:t>preparations and </a:t>
            </a:r>
            <a:r>
              <a:rPr lang="de-DE" sz="2400" b="1" i="1" dirty="0" smtClean="0">
                <a:solidFill>
                  <a:srgbClr val="FF0000"/>
                </a:solidFill>
              </a:rPr>
              <a:t>experiments</a:t>
            </a:r>
          </a:p>
          <a:p>
            <a:pPr marL="990600" indent="-990600" algn="l">
              <a:defRPr/>
            </a:pPr>
            <a:endParaRPr lang="de-DE" sz="2400" dirty="0">
              <a:solidFill>
                <a:schemeClr val="accent6"/>
              </a:solidFill>
            </a:endParaRPr>
          </a:p>
          <a:p>
            <a:pPr algn="l">
              <a:defRPr/>
            </a:pPr>
            <a:r>
              <a:rPr lang="de-DE" sz="2400" dirty="0">
                <a:solidFill>
                  <a:schemeClr val="accent6"/>
                </a:solidFill>
              </a:rPr>
              <a:t>2019:	</a:t>
            </a:r>
            <a:r>
              <a:rPr lang="de-DE" sz="2400" dirty="0" smtClean="0">
                <a:solidFill>
                  <a:schemeClr val="accent6"/>
                </a:solidFill>
              </a:rPr>
              <a:t>  5-6 </a:t>
            </a:r>
            <a:r>
              <a:rPr lang="de-DE" sz="2400" dirty="0">
                <a:solidFill>
                  <a:schemeClr val="accent6"/>
                </a:solidFill>
              </a:rPr>
              <a:t>months, FAIR </a:t>
            </a:r>
            <a:r>
              <a:rPr lang="de-DE" sz="2400" b="1" dirty="0">
                <a:solidFill>
                  <a:srgbClr val="FF0000"/>
                </a:solidFill>
              </a:rPr>
              <a:t>preparations and </a:t>
            </a:r>
            <a:r>
              <a:rPr lang="de-DE" sz="2400" b="1" i="1" dirty="0" smtClean="0">
                <a:solidFill>
                  <a:srgbClr val="FF0000"/>
                </a:solidFill>
              </a:rPr>
              <a:t>experiments</a:t>
            </a:r>
          </a:p>
          <a:p>
            <a:pPr algn="l">
              <a:defRPr/>
            </a:pPr>
            <a:endParaRPr lang="de-DE" sz="2400" dirty="0">
              <a:solidFill>
                <a:schemeClr val="accent6"/>
              </a:solidFill>
            </a:endParaRPr>
          </a:p>
          <a:p>
            <a:pPr algn="l">
              <a:defRPr/>
            </a:pPr>
            <a:r>
              <a:rPr lang="de-DE" sz="2400" dirty="0">
                <a:solidFill>
                  <a:schemeClr val="accent6"/>
                </a:solidFill>
              </a:rPr>
              <a:t>2020:	</a:t>
            </a:r>
            <a:r>
              <a:rPr lang="de-DE" sz="2400" dirty="0" smtClean="0">
                <a:solidFill>
                  <a:schemeClr val="accent6"/>
                </a:solidFill>
              </a:rPr>
              <a:t>  5-6 </a:t>
            </a:r>
            <a:r>
              <a:rPr lang="de-DE" sz="2400" dirty="0">
                <a:solidFill>
                  <a:schemeClr val="accent6"/>
                </a:solidFill>
              </a:rPr>
              <a:t>months, FAIR </a:t>
            </a:r>
            <a:r>
              <a:rPr lang="de-DE" sz="2400" b="1" dirty="0">
                <a:solidFill>
                  <a:srgbClr val="FF0000"/>
                </a:solidFill>
              </a:rPr>
              <a:t>preparations and </a:t>
            </a:r>
            <a:r>
              <a:rPr lang="de-DE" sz="2400" b="1" i="1" dirty="0" smtClean="0">
                <a:solidFill>
                  <a:srgbClr val="FF0000"/>
                </a:solidFill>
              </a:rPr>
              <a:t>experiments</a:t>
            </a:r>
            <a:endParaRPr lang="de-DE" sz="2400" b="1" dirty="0">
              <a:solidFill>
                <a:srgbClr val="FF0000"/>
              </a:solidFill>
            </a:endParaRPr>
          </a:p>
        </p:txBody>
      </p:sp>
      <p:sp>
        <p:nvSpPr>
          <p:cNvPr id="9219" name="Titel 1"/>
          <p:cNvSpPr>
            <a:spLocks noGrp="1"/>
          </p:cNvSpPr>
          <p:nvPr>
            <p:ph type="title"/>
          </p:nvPr>
        </p:nvSpPr>
        <p:spPr>
          <a:xfrm>
            <a:off x="251520" y="-243408"/>
            <a:ext cx="8229600" cy="1143000"/>
          </a:xfrm>
        </p:spPr>
        <p:txBody>
          <a:bodyPr/>
          <a:lstStyle/>
          <a:p>
            <a:r>
              <a:rPr lang="de-DE" altLang="de-DE" sz="2800" dirty="0" smtClean="0">
                <a:solidFill>
                  <a:srgbClr val="FF0000"/>
                </a:solidFill>
              </a:rPr>
              <a:t>Beam time at GSI</a:t>
            </a:r>
          </a:p>
        </p:txBody>
      </p:sp>
      <p:sp>
        <p:nvSpPr>
          <p:cNvPr id="3" name="TextBox 2"/>
          <p:cNvSpPr txBox="1"/>
          <p:nvPr/>
        </p:nvSpPr>
        <p:spPr>
          <a:xfrm>
            <a:off x="508682" y="4365104"/>
            <a:ext cx="8199296" cy="1200329"/>
          </a:xfrm>
          <a:prstGeom prst="rect">
            <a:avLst/>
          </a:prstGeom>
          <a:noFill/>
        </p:spPr>
        <p:txBody>
          <a:bodyPr wrap="none" rtlCol="0">
            <a:spAutoFit/>
          </a:bodyPr>
          <a:lstStyle/>
          <a:p>
            <a:r>
              <a:rPr lang="en-GB" sz="2400" dirty="0" smtClean="0">
                <a:solidFill>
                  <a:srgbClr val="FF0000"/>
                </a:solidFill>
              </a:rPr>
              <a:t>Call for proposals: spring 2017</a:t>
            </a:r>
          </a:p>
          <a:p>
            <a:endParaRPr lang="en-GB" sz="2400" dirty="0" smtClean="0">
              <a:solidFill>
                <a:srgbClr val="FF0000"/>
              </a:solidFill>
            </a:endParaRPr>
          </a:p>
          <a:p>
            <a:r>
              <a:rPr lang="en-GB" sz="2400" dirty="0" smtClean="0"/>
              <a:t>Phase-0 NUSTAR: </a:t>
            </a:r>
            <a:r>
              <a:rPr lang="en-GB" sz="2400" dirty="0" smtClean="0">
                <a:solidFill>
                  <a:srgbClr val="FF0000"/>
                </a:solidFill>
              </a:rPr>
              <a:t>R3B, DESPEC, ILIMA, EXL, </a:t>
            </a:r>
            <a:r>
              <a:rPr lang="en-GB" sz="2400" dirty="0" err="1" smtClean="0">
                <a:solidFill>
                  <a:srgbClr val="FF0000"/>
                </a:solidFill>
              </a:rPr>
              <a:t>SuperFRS</a:t>
            </a:r>
            <a:endParaRPr lang="en-GB" sz="2400" dirty="0">
              <a:solidFill>
                <a:srgbClr val="FF0000"/>
              </a:solidFill>
            </a:endParaRPr>
          </a:p>
        </p:txBody>
      </p:sp>
    </p:spTree>
    <p:extLst>
      <p:ext uri="{BB962C8B-B14F-4D97-AF65-F5344CB8AC3E}">
        <p14:creationId xmlns:p14="http://schemas.microsoft.com/office/powerpoint/2010/main" val="41386200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9062"/>
            <a:ext cx="8605837" cy="490538"/>
          </a:xfrm>
        </p:spPr>
        <p:txBody>
          <a:bodyPr/>
          <a:lstStyle/>
          <a:p>
            <a:r>
              <a:rPr lang="en-US" dirty="0" smtClean="0"/>
              <a:t>DESPEC in 2018-2020 (Phase 0)</a:t>
            </a:r>
            <a:endParaRPr lang="en-US" dirty="0"/>
          </a:p>
        </p:txBody>
      </p:sp>
      <p:sp>
        <p:nvSpPr>
          <p:cNvPr id="4" name="Slide Number Placeholder 3"/>
          <p:cNvSpPr>
            <a:spLocks noGrp="1"/>
          </p:cNvSpPr>
          <p:nvPr>
            <p:ph type="sldNum" sz="quarter" idx="11"/>
          </p:nvPr>
        </p:nvSpPr>
        <p:spPr>
          <a:xfrm>
            <a:off x="8316913" y="6000750"/>
            <a:ext cx="728662" cy="250825"/>
          </a:xfrm>
        </p:spPr>
        <p:txBody>
          <a:bodyPr/>
          <a:lstStyle/>
          <a:p>
            <a:fld id="{A17217C7-E5FA-554C-BAF5-93F559701703}" type="slidenum">
              <a:rPr lang="de-DE" smtClean="0"/>
              <a:pPr/>
              <a:t>12</a:t>
            </a:fld>
            <a:endParaRPr lang="de-DE"/>
          </a:p>
        </p:txBody>
      </p:sp>
      <p:sp>
        <p:nvSpPr>
          <p:cNvPr id="5" name="Footer Placeholder 4"/>
          <p:cNvSpPr>
            <a:spLocks noGrp="1"/>
          </p:cNvSpPr>
          <p:nvPr>
            <p:ph type="ftr" sz="quarter" idx="3"/>
          </p:nvPr>
        </p:nvSpPr>
        <p:spPr>
          <a:xfrm>
            <a:off x="14286" y="5989109"/>
            <a:ext cx="4392613" cy="262466"/>
          </a:xfrm>
        </p:spPr>
        <p:txBody>
          <a:bodyPr/>
          <a:lstStyle/>
          <a:p>
            <a:pPr algn="l" eaLnBrk="1" hangingPunct="1">
              <a:defRPr/>
            </a:pPr>
            <a:r>
              <a:rPr lang="en-US" smtClean="0"/>
              <a:t>Exploring the extremes with NUSTAR@FAIR</a:t>
            </a:r>
            <a:endParaRPr lang="de-DE" i="0" dirty="0"/>
          </a:p>
        </p:txBody>
      </p:sp>
      <p:pic>
        <p:nvPicPr>
          <p:cNvPr id="6" name="Picture 5" descr="Chart of nuclei + r-process path"/>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4139" r="8266" b="46667"/>
          <a:stretch/>
        </p:blipFill>
        <p:spPr bwMode="auto">
          <a:xfrm>
            <a:off x="831721" y="973655"/>
            <a:ext cx="7920881" cy="5394849"/>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12"/>
          <p:cNvSpPr/>
          <p:nvPr/>
        </p:nvSpPr>
        <p:spPr>
          <a:xfrm rot="1430115">
            <a:off x="5463642" y="2359849"/>
            <a:ext cx="1250040" cy="2112635"/>
          </a:xfrm>
          <a:prstGeom prst="ellipse">
            <a:avLst/>
          </a:prstGeom>
          <a:solidFill>
            <a:srgbClr val="92D050">
              <a:alpha val="60000"/>
            </a:srgbClr>
          </a:solidFill>
          <a:ln w="50800">
            <a:solidFill>
              <a:srgbClr val="00B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de-DE" sz="2400" i="1">
              <a:solidFill>
                <a:srgbClr val="FFFFFF"/>
              </a:solidFill>
            </a:endParaRPr>
          </a:p>
        </p:txBody>
      </p:sp>
      <p:sp>
        <p:nvSpPr>
          <p:cNvPr id="8" name="Ellipse 11"/>
          <p:cNvSpPr/>
          <p:nvPr/>
        </p:nvSpPr>
        <p:spPr>
          <a:xfrm rot="1430115">
            <a:off x="5596140" y="2379730"/>
            <a:ext cx="985043" cy="1512804"/>
          </a:xfrm>
          <a:prstGeom prst="ellipse">
            <a:avLst/>
          </a:prstGeom>
          <a:solidFill>
            <a:srgbClr val="92D050">
              <a:alpha val="50000"/>
            </a:srgbClr>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de-DE" sz="2400" i="1">
              <a:solidFill>
                <a:srgbClr val="FFFFFF"/>
              </a:solidFill>
            </a:endParaRPr>
          </a:p>
        </p:txBody>
      </p:sp>
      <p:sp>
        <p:nvSpPr>
          <p:cNvPr id="9" name="Ellipse 10"/>
          <p:cNvSpPr/>
          <p:nvPr/>
        </p:nvSpPr>
        <p:spPr>
          <a:xfrm rot="1430115">
            <a:off x="5835615" y="2382122"/>
            <a:ext cx="653283" cy="1053816"/>
          </a:xfrm>
          <a:prstGeom prst="ellipse">
            <a:avLst/>
          </a:prstGeom>
          <a:solidFill>
            <a:srgbClr val="92D050">
              <a:alpha val="50000"/>
            </a:srgbClr>
          </a:solidFill>
          <a:ln w="50800">
            <a:solidFill>
              <a:srgbClr val="0D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de-DE" sz="2400" i="1">
              <a:solidFill>
                <a:srgbClr val="FFFFFF"/>
              </a:solidFill>
            </a:endParaRPr>
          </a:p>
        </p:txBody>
      </p:sp>
      <p:sp>
        <p:nvSpPr>
          <p:cNvPr id="10" name="Ellipse 7"/>
          <p:cNvSpPr/>
          <p:nvPr/>
        </p:nvSpPr>
        <p:spPr>
          <a:xfrm rot="1430115">
            <a:off x="6014866" y="2364715"/>
            <a:ext cx="437282" cy="643146"/>
          </a:xfrm>
          <a:prstGeom prst="ellipse">
            <a:avLst/>
          </a:prstGeom>
          <a:solidFill>
            <a:srgbClr val="92D050">
              <a:alpha val="50000"/>
            </a:srgbClr>
          </a:solidFill>
          <a:ln w="50800">
            <a:solidFill>
              <a:srgbClr val="86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de-DE" sz="2400" i="1">
              <a:solidFill>
                <a:srgbClr val="FFFFFF"/>
              </a:solidFill>
            </a:endParaRPr>
          </a:p>
        </p:txBody>
      </p:sp>
      <p:cxnSp>
        <p:nvCxnSpPr>
          <p:cNvPr id="11" name="Gerade Verbindung mit Pfeil 9"/>
          <p:cNvCxnSpPr>
            <a:stCxn id="12" idx="1"/>
          </p:cNvCxnSpPr>
          <p:nvPr/>
        </p:nvCxnSpPr>
        <p:spPr>
          <a:xfrm flipH="1">
            <a:off x="6372201" y="3573261"/>
            <a:ext cx="782271" cy="237768"/>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feld 15"/>
          <p:cNvSpPr txBox="1"/>
          <p:nvPr/>
        </p:nvSpPr>
        <p:spPr>
          <a:xfrm rot="20601520">
            <a:off x="7118515" y="3158132"/>
            <a:ext cx="1716968" cy="338554"/>
          </a:xfrm>
          <a:prstGeom prst="rect">
            <a:avLst/>
          </a:prstGeom>
          <a:solidFill>
            <a:schemeClr val="bg1">
              <a:alpha val="78000"/>
            </a:schemeClr>
          </a:solidFill>
        </p:spPr>
        <p:txBody>
          <a:bodyPr wrap="square" rtlCol="0">
            <a:spAutoFit/>
          </a:bodyPr>
          <a:lstStyle/>
          <a:p>
            <a:pPr algn="ctr" eaLnBrk="0" hangingPunct="0"/>
            <a:r>
              <a:rPr lang="de-DE" sz="1600" b="1" i="1" dirty="0" smtClean="0">
                <a:solidFill>
                  <a:srgbClr val="FF0000"/>
                </a:solidFill>
                <a:latin typeface="Times New Roman" charset="0"/>
                <a:ea typeface="ＭＳ Ｐゴシック" charset="0"/>
              </a:rPr>
              <a:t>3</a:t>
            </a:r>
            <a:r>
              <a:rPr lang="de-DE" sz="1600" b="1" i="1" baseline="30000" dirty="0" smtClean="0">
                <a:solidFill>
                  <a:srgbClr val="FF0000"/>
                </a:solidFill>
                <a:latin typeface="Times New Roman" charset="0"/>
                <a:ea typeface="ＭＳ Ｐゴシック" charset="0"/>
              </a:rPr>
              <a:t>rd</a:t>
            </a:r>
            <a:r>
              <a:rPr lang="de-DE" sz="1600" b="1" i="1" dirty="0" smtClean="0">
                <a:solidFill>
                  <a:srgbClr val="FF0000"/>
                </a:solidFill>
                <a:latin typeface="Times New Roman" charset="0"/>
                <a:ea typeface="ＭＳ Ｐゴシック" charset="0"/>
              </a:rPr>
              <a:t> </a:t>
            </a:r>
            <a:r>
              <a:rPr lang="de-DE" sz="1600" b="1" i="1" dirty="0" err="1" smtClean="0">
                <a:solidFill>
                  <a:srgbClr val="FF0000"/>
                </a:solidFill>
                <a:latin typeface="Times New Roman" charset="0"/>
                <a:ea typeface="ＭＳ Ｐゴシック" charset="0"/>
              </a:rPr>
              <a:t>waiting</a:t>
            </a:r>
            <a:r>
              <a:rPr lang="de-DE" sz="1600" b="1" i="1" dirty="0" smtClean="0">
                <a:solidFill>
                  <a:srgbClr val="FF0000"/>
                </a:solidFill>
                <a:latin typeface="Times New Roman" charset="0"/>
                <a:ea typeface="ＭＳ Ｐゴシック" charset="0"/>
              </a:rPr>
              <a:t> </a:t>
            </a:r>
            <a:r>
              <a:rPr lang="de-DE" sz="1600" b="1" i="1" dirty="0" err="1" smtClean="0">
                <a:solidFill>
                  <a:srgbClr val="FF0000"/>
                </a:solidFill>
                <a:latin typeface="Times New Roman" charset="0"/>
                <a:ea typeface="ＭＳ Ｐゴシック" charset="0"/>
              </a:rPr>
              <a:t>point</a:t>
            </a:r>
            <a:endParaRPr lang="de-DE" sz="1600" b="1" i="1" dirty="0">
              <a:solidFill>
                <a:srgbClr val="FF0000"/>
              </a:solidFill>
              <a:latin typeface="Times New Roman" charset="0"/>
              <a:ea typeface="ＭＳ Ｐゴシック" charset="0"/>
            </a:endParaRPr>
          </a:p>
        </p:txBody>
      </p:sp>
      <p:sp>
        <p:nvSpPr>
          <p:cNvPr id="13" name="Textfeld 19"/>
          <p:cNvSpPr txBox="1"/>
          <p:nvPr/>
        </p:nvSpPr>
        <p:spPr>
          <a:xfrm rot="21216270">
            <a:off x="4584839" y="4599222"/>
            <a:ext cx="1500742" cy="338554"/>
          </a:xfrm>
          <a:prstGeom prst="rect">
            <a:avLst/>
          </a:prstGeom>
          <a:solidFill>
            <a:schemeClr val="bg1">
              <a:alpha val="78000"/>
            </a:schemeClr>
          </a:solidFill>
        </p:spPr>
        <p:txBody>
          <a:bodyPr wrap="square" rtlCol="0">
            <a:spAutoFit/>
          </a:bodyPr>
          <a:lstStyle/>
          <a:p>
            <a:pPr algn="ctr" eaLnBrk="0" hangingPunct="0"/>
            <a:r>
              <a:rPr lang="de-DE" sz="1600" b="1" i="1" dirty="0" smtClean="0">
                <a:solidFill>
                  <a:srgbClr val="FF0000"/>
                </a:solidFill>
                <a:latin typeface="Times New Roman" charset="0"/>
                <a:ea typeface="ＭＳ Ｐゴシック" charset="0"/>
              </a:rPr>
              <a:t>r-</a:t>
            </a:r>
            <a:r>
              <a:rPr lang="de-DE" sz="1600" b="1" i="1" dirty="0" err="1" smtClean="0">
                <a:solidFill>
                  <a:srgbClr val="FF0000"/>
                </a:solidFill>
                <a:latin typeface="Times New Roman" charset="0"/>
                <a:ea typeface="ＭＳ Ｐゴシック" charset="0"/>
              </a:rPr>
              <a:t>process</a:t>
            </a:r>
            <a:r>
              <a:rPr lang="de-DE" sz="1600" b="1" i="1" dirty="0" smtClean="0">
                <a:solidFill>
                  <a:srgbClr val="FF0000"/>
                </a:solidFill>
                <a:latin typeface="Times New Roman" charset="0"/>
                <a:ea typeface="ＭＳ Ｐゴシック" charset="0"/>
              </a:rPr>
              <a:t> </a:t>
            </a:r>
            <a:r>
              <a:rPr lang="de-DE" sz="1600" b="1" i="1" dirty="0" err="1" smtClean="0">
                <a:solidFill>
                  <a:srgbClr val="FF0000"/>
                </a:solidFill>
                <a:latin typeface="Times New Roman" charset="0"/>
                <a:ea typeface="ＭＳ Ｐゴシック" charset="0"/>
              </a:rPr>
              <a:t>path</a:t>
            </a:r>
            <a:endParaRPr lang="de-DE" sz="1600" b="1" i="1" dirty="0">
              <a:solidFill>
                <a:srgbClr val="FF0000"/>
              </a:solidFill>
              <a:latin typeface="Times New Roman" charset="0"/>
              <a:ea typeface="ＭＳ Ｐゴシック" charset="0"/>
            </a:endParaRPr>
          </a:p>
        </p:txBody>
      </p:sp>
      <p:sp>
        <p:nvSpPr>
          <p:cNvPr id="14" name="Textfeld 22"/>
          <p:cNvSpPr txBox="1"/>
          <p:nvPr/>
        </p:nvSpPr>
        <p:spPr>
          <a:xfrm>
            <a:off x="6611264" y="2060544"/>
            <a:ext cx="1061264" cy="369332"/>
          </a:xfrm>
          <a:prstGeom prst="rect">
            <a:avLst/>
          </a:prstGeom>
          <a:solidFill>
            <a:srgbClr val="10DE00"/>
          </a:solidFill>
        </p:spPr>
        <p:txBody>
          <a:bodyPr wrap="square" rtlCol="0">
            <a:spAutoFit/>
          </a:bodyPr>
          <a:lstStyle/>
          <a:p>
            <a:pPr algn="ctr" eaLnBrk="0" hangingPunct="0"/>
            <a:r>
              <a:rPr lang="de-DE" dirty="0" smtClean="0">
                <a:solidFill>
                  <a:srgbClr val="000000"/>
                </a:solidFill>
                <a:latin typeface="Times New Roman" charset="0"/>
                <a:ea typeface="ＭＳ Ｐゴシック" charset="0"/>
              </a:rPr>
              <a:t>Phase-0</a:t>
            </a:r>
            <a:endParaRPr lang="de-DE" dirty="0">
              <a:solidFill>
                <a:srgbClr val="000000"/>
              </a:solidFill>
              <a:latin typeface="Times New Roman" charset="0"/>
              <a:ea typeface="ＭＳ Ｐゴシック" charset="0"/>
            </a:endParaRPr>
          </a:p>
        </p:txBody>
      </p:sp>
      <p:sp>
        <p:nvSpPr>
          <p:cNvPr id="15" name="Textfeld 23"/>
          <p:cNvSpPr txBox="1"/>
          <p:nvPr/>
        </p:nvSpPr>
        <p:spPr>
          <a:xfrm>
            <a:off x="6827578" y="2400490"/>
            <a:ext cx="1061264" cy="369332"/>
          </a:xfrm>
          <a:prstGeom prst="rect">
            <a:avLst/>
          </a:prstGeom>
          <a:solidFill>
            <a:srgbClr val="00B050"/>
          </a:solidFill>
        </p:spPr>
        <p:txBody>
          <a:bodyPr wrap="square" rtlCol="0">
            <a:spAutoFit/>
          </a:bodyPr>
          <a:lstStyle/>
          <a:p>
            <a:pPr algn="ctr" eaLnBrk="0" hangingPunct="0"/>
            <a:r>
              <a:rPr lang="de-DE" dirty="0" smtClean="0">
                <a:solidFill>
                  <a:srgbClr val="000000"/>
                </a:solidFill>
                <a:latin typeface="Times New Roman" charset="0"/>
                <a:ea typeface="ＭＳ Ｐゴシック" charset="0"/>
              </a:rPr>
              <a:t>Phase-1</a:t>
            </a:r>
            <a:endParaRPr lang="de-DE" dirty="0">
              <a:solidFill>
                <a:srgbClr val="000000"/>
              </a:solidFill>
              <a:latin typeface="Times New Roman" charset="0"/>
              <a:ea typeface="ＭＳ Ｐゴシック" charset="0"/>
            </a:endParaRPr>
          </a:p>
        </p:txBody>
      </p:sp>
      <p:sp>
        <p:nvSpPr>
          <p:cNvPr id="16" name="Textfeld 24"/>
          <p:cNvSpPr txBox="1"/>
          <p:nvPr/>
        </p:nvSpPr>
        <p:spPr>
          <a:xfrm>
            <a:off x="6915735" y="2734703"/>
            <a:ext cx="1061264" cy="369332"/>
          </a:xfrm>
          <a:prstGeom prst="rect">
            <a:avLst/>
          </a:prstGeom>
          <a:solidFill>
            <a:srgbClr val="00B0A8"/>
          </a:solidFill>
        </p:spPr>
        <p:txBody>
          <a:bodyPr wrap="square" rtlCol="0">
            <a:spAutoFit/>
          </a:bodyPr>
          <a:lstStyle/>
          <a:p>
            <a:pPr algn="ctr" eaLnBrk="0" hangingPunct="0"/>
            <a:r>
              <a:rPr lang="de-DE" dirty="0" smtClean="0">
                <a:solidFill>
                  <a:srgbClr val="000000"/>
                </a:solidFill>
                <a:latin typeface="Times New Roman" charset="0"/>
                <a:ea typeface="ＭＳ Ｐゴシック" charset="0"/>
              </a:rPr>
              <a:t>Phase-2</a:t>
            </a:r>
            <a:endParaRPr lang="de-DE" dirty="0">
              <a:solidFill>
                <a:srgbClr val="000000"/>
              </a:solidFill>
              <a:latin typeface="Times New Roman" charset="0"/>
              <a:ea typeface="ＭＳ Ｐゴシック" charset="0"/>
            </a:endParaRPr>
          </a:p>
        </p:txBody>
      </p:sp>
      <p:sp>
        <p:nvSpPr>
          <p:cNvPr id="17" name="Textfeld 20"/>
          <p:cNvSpPr txBox="1"/>
          <p:nvPr/>
        </p:nvSpPr>
        <p:spPr>
          <a:xfrm>
            <a:off x="0" y="5228471"/>
            <a:ext cx="3028222" cy="1323439"/>
          </a:xfrm>
          <a:prstGeom prst="rect">
            <a:avLst/>
          </a:prstGeom>
          <a:solidFill>
            <a:srgbClr val="EDF2F9"/>
          </a:solidFill>
        </p:spPr>
        <p:txBody>
          <a:bodyPr wrap="square" rtlCol="0">
            <a:spAutoFit/>
          </a:bodyPr>
          <a:lstStyle/>
          <a:p>
            <a:pPr eaLnBrk="0" hangingPunct="0"/>
            <a:r>
              <a:rPr lang="de-DE" sz="2000" dirty="0" smtClean="0">
                <a:solidFill>
                  <a:srgbClr val="000000"/>
                </a:solidFill>
                <a:latin typeface="Times New Roman" charset="0"/>
                <a:ea typeface="ＭＳ Ｐゴシック" charset="0"/>
              </a:rPr>
              <a:t>Mass abundances depend on the </a:t>
            </a:r>
            <a:r>
              <a:rPr lang="de-DE" sz="2000" dirty="0" err="1" smtClean="0">
                <a:solidFill>
                  <a:srgbClr val="000000"/>
                </a:solidFill>
                <a:latin typeface="Times New Roman" charset="0"/>
                <a:ea typeface="ＭＳ Ｐゴシック" charset="0"/>
              </a:rPr>
              <a:t>detailed</a:t>
            </a:r>
            <a:r>
              <a:rPr lang="de-DE" sz="2000" dirty="0" smtClean="0">
                <a:solidFill>
                  <a:srgbClr val="000000"/>
                </a:solidFill>
                <a:latin typeface="Times New Roman" charset="0"/>
                <a:ea typeface="ＭＳ Ｐゴシック" charset="0"/>
              </a:rPr>
              <a:t> </a:t>
            </a:r>
            <a:r>
              <a:rPr lang="de-DE" sz="2000" dirty="0" err="1" smtClean="0">
                <a:solidFill>
                  <a:srgbClr val="000000"/>
                </a:solidFill>
                <a:latin typeface="Times New Roman" charset="0"/>
                <a:ea typeface="ＭＳ Ｐゴシック" charset="0"/>
              </a:rPr>
              <a:t>structure</a:t>
            </a:r>
            <a:r>
              <a:rPr lang="de-DE" sz="2000" dirty="0" smtClean="0">
                <a:solidFill>
                  <a:srgbClr val="000000"/>
                </a:solidFill>
                <a:latin typeface="Times New Roman" charset="0"/>
                <a:ea typeface="ＭＳ Ｐゴシック" charset="0"/>
              </a:rPr>
              <a:t> </a:t>
            </a:r>
            <a:r>
              <a:rPr lang="de-DE" sz="2000" dirty="0" err="1" smtClean="0">
                <a:solidFill>
                  <a:srgbClr val="000000"/>
                </a:solidFill>
                <a:latin typeface="Times New Roman" charset="0"/>
                <a:ea typeface="ＭＳ Ｐゴシック" charset="0"/>
              </a:rPr>
              <a:t>of</a:t>
            </a:r>
            <a:r>
              <a:rPr lang="de-DE" sz="2000" dirty="0" smtClean="0">
                <a:solidFill>
                  <a:srgbClr val="000000"/>
                </a:solidFill>
                <a:latin typeface="Times New Roman" charset="0"/>
                <a:ea typeface="ＭＳ Ｐゴシック" charset="0"/>
              </a:rPr>
              <a:t>  N=126 nuclei around the 3</a:t>
            </a:r>
            <a:r>
              <a:rPr lang="de-DE" sz="2000" baseline="30000" dirty="0" smtClean="0">
                <a:solidFill>
                  <a:srgbClr val="000000"/>
                </a:solidFill>
                <a:latin typeface="Times New Roman" charset="0"/>
                <a:ea typeface="ＭＳ Ｐゴシック" charset="0"/>
              </a:rPr>
              <a:t>rd</a:t>
            </a:r>
            <a:r>
              <a:rPr lang="de-DE" sz="2000" dirty="0" smtClean="0">
                <a:solidFill>
                  <a:srgbClr val="000000"/>
                </a:solidFill>
                <a:latin typeface="Times New Roman" charset="0"/>
                <a:ea typeface="ＭＳ Ｐゴシック" charset="0"/>
              </a:rPr>
              <a:t> r-process waiting point</a:t>
            </a:r>
          </a:p>
        </p:txBody>
      </p:sp>
      <p:sp>
        <p:nvSpPr>
          <p:cNvPr id="18" name="Textfeld 21"/>
          <p:cNvSpPr txBox="1"/>
          <p:nvPr/>
        </p:nvSpPr>
        <p:spPr>
          <a:xfrm>
            <a:off x="850734" y="3870359"/>
            <a:ext cx="1369399" cy="369332"/>
          </a:xfrm>
          <a:prstGeom prst="rect">
            <a:avLst/>
          </a:prstGeom>
          <a:noFill/>
        </p:spPr>
        <p:txBody>
          <a:bodyPr wrap="square" rtlCol="0">
            <a:spAutoFit/>
          </a:bodyPr>
          <a:lstStyle/>
          <a:p>
            <a:pPr algn="ctr" eaLnBrk="0" hangingPunct="0"/>
            <a:r>
              <a:rPr lang="de-DE" sz="2400" b="1" i="1" dirty="0" smtClean="0">
                <a:solidFill>
                  <a:srgbClr val="FF0066"/>
                </a:solidFill>
                <a:latin typeface="Times New Roman" charset="0"/>
                <a:ea typeface="ＭＳ Ｐゴシック" charset="0"/>
              </a:rPr>
              <a:t>β-</a:t>
            </a:r>
            <a:r>
              <a:rPr lang="de-DE" sz="2400" b="1" i="1" dirty="0" err="1" smtClean="0">
                <a:solidFill>
                  <a:srgbClr val="FF0066"/>
                </a:solidFill>
                <a:latin typeface="Times New Roman" charset="0"/>
                <a:ea typeface="ＭＳ Ｐゴシック" charset="0"/>
              </a:rPr>
              <a:t>lifetimes</a:t>
            </a:r>
            <a:endParaRPr lang="de-DE" sz="2400" b="1" i="1" dirty="0" smtClean="0">
              <a:solidFill>
                <a:srgbClr val="FF0066"/>
              </a:solidFill>
              <a:latin typeface="Times New Roman" charset="0"/>
              <a:ea typeface="ＭＳ Ｐゴシック" charset="0"/>
            </a:endParaRPr>
          </a:p>
        </p:txBody>
      </p:sp>
      <p:grpSp>
        <p:nvGrpSpPr>
          <p:cNvPr id="19" name="Gruppieren 2"/>
          <p:cNvGrpSpPr/>
          <p:nvPr/>
        </p:nvGrpSpPr>
        <p:grpSpPr>
          <a:xfrm>
            <a:off x="57933" y="2769822"/>
            <a:ext cx="4217863" cy="2170093"/>
            <a:chOff x="232068" y="2127930"/>
            <a:chExt cx="4217863" cy="2170093"/>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68" y="2127930"/>
              <a:ext cx="4217863" cy="2170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feld 1"/>
            <p:cNvSpPr txBox="1"/>
            <p:nvPr/>
          </p:nvSpPr>
          <p:spPr>
            <a:xfrm>
              <a:off x="1694169" y="2173994"/>
              <a:ext cx="1725703" cy="584776"/>
            </a:xfrm>
            <a:prstGeom prst="rect">
              <a:avLst/>
            </a:prstGeom>
            <a:solidFill>
              <a:schemeClr val="bg1"/>
            </a:solidFill>
          </p:spPr>
          <p:txBody>
            <a:bodyPr wrap="square" rtlCol="0">
              <a:spAutoFit/>
            </a:bodyPr>
            <a:lstStyle/>
            <a:p>
              <a:pPr algn="ctr" eaLnBrk="0" hangingPunct="0"/>
              <a:r>
                <a:rPr lang="de-DE" sz="1600" dirty="0" err="1" smtClean="0">
                  <a:solidFill>
                    <a:srgbClr val="000000"/>
                  </a:solidFill>
                  <a:latin typeface="Arial Narrow" panose="020B0606020202030204" pitchFamily="34" charset="0"/>
                  <a:ea typeface="ＭＳ Ｐゴシック" charset="0"/>
                </a:rPr>
                <a:t>old</a:t>
              </a:r>
              <a:r>
                <a:rPr lang="de-DE" sz="1600" dirty="0" smtClean="0">
                  <a:solidFill>
                    <a:srgbClr val="000000"/>
                  </a:solidFill>
                  <a:latin typeface="Arial Narrow" panose="020B0606020202030204" pitchFamily="34" charset="0"/>
                  <a:ea typeface="ＭＳ Ｐゴシック" charset="0"/>
                </a:rPr>
                <a:t> T</a:t>
              </a:r>
              <a:r>
                <a:rPr lang="de-DE" sz="1600" baseline="-25000" dirty="0" smtClean="0">
                  <a:solidFill>
                    <a:srgbClr val="000000"/>
                  </a:solidFill>
                  <a:latin typeface="Arial Narrow" panose="020B0606020202030204" pitchFamily="34" charset="0"/>
                  <a:ea typeface="ＭＳ Ｐゴシック" charset="0"/>
                </a:rPr>
                <a:t>1/2</a:t>
              </a:r>
              <a:r>
                <a:rPr lang="de-DE" sz="1600" dirty="0" smtClean="0">
                  <a:solidFill>
                    <a:srgbClr val="000000"/>
                  </a:solidFill>
                  <a:latin typeface="Arial Narrow" panose="020B0606020202030204" pitchFamily="34" charset="0"/>
                  <a:ea typeface="ＭＳ Ｐゴシック" charset="0"/>
                </a:rPr>
                <a:t> </a:t>
              </a:r>
              <a:r>
                <a:rPr lang="de-DE" sz="1600" dirty="0" err="1" smtClean="0">
                  <a:solidFill>
                    <a:srgbClr val="000000"/>
                  </a:solidFill>
                  <a:latin typeface="Arial Narrow" panose="020B0606020202030204" pitchFamily="34" charset="0"/>
                  <a:ea typeface="ＭＳ Ｐゴシック" charset="0"/>
                </a:rPr>
                <a:t>predictions</a:t>
              </a:r>
              <a:endParaRPr lang="de-DE" sz="1600" dirty="0" smtClean="0">
                <a:solidFill>
                  <a:srgbClr val="000000"/>
                </a:solidFill>
                <a:latin typeface="Arial Narrow" panose="020B0606020202030204" pitchFamily="34" charset="0"/>
                <a:ea typeface="ＭＳ Ｐゴシック" charset="0"/>
              </a:endParaRPr>
            </a:p>
            <a:p>
              <a:pPr algn="ctr" eaLnBrk="0" hangingPunct="0"/>
              <a:r>
                <a:rPr lang="de-DE" sz="1600" dirty="0" smtClean="0">
                  <a:solidFill>
                    <a:srgbClr val="0000FF"/>
                  </a:solidFill>
                  <a:latin typeface="Arial Narrow" panose="020B0606020202030204" pitchFamily="34" charset="0"/>
                  <a:ea typeface="ＭＳ Ｐゴシック" charset="0"/>
                </a:rPr>
                <a:t> </a:t>
              </a:r>
              <a:r>
                <a:rPr lang="de-DE" sz="1600" dirty="0" err="1" smtClean="0">
                  <a:solidFill>
                    <a:srgbClr val="0000FF"/>
                  </a:solidFill>
                  <a:latin typeface="Arial Narrow" panose="020B0606020202030204" pitchFamily="34" charset="0"/>
                  <a:ea typeface="ＭＳ Ｐゴシック" charset="0"/>
                </a:rPr>
                <a:t>new</a:t>
              </a:r>
              <a:r>
                <a:rPr lang="de-DE" sz="1600" dirty="0" smtClean="0">
                  <a:solidFill>
                    <a:srgbClr val="0000FF"/>
                  </a:solidFill>
                  <a:latin typeface="Arial Narrow" panose="020B0606020202030204" pitchFamily="34" charset="0"/>
                  <a:ea typeface="ＭＳ Ｐゴシック" charset="0"/>
                </a:rPr>
                <a:t> T</a:t>
              </a:r>
              <a:r>
                <a:rPr lang="de-DE" sz="1600" baseline="-25000" dirty="0" smtClean="0">
                  <a:solidFill>
                    <a:srgbClr val="0000FF"/>
                  </a:solidFill>
                  <a:latin typeface="Arial Narrow" panose="020B0606020202030204" pitchFamily="34" charset="0"/>
                  <a:ea typeface="ＭＳ Ｐゴシック" charset="0"/>
                </a:rPr>
                <a:t>1/2</a:t>
              </a:r>
              <a:r>
                <a:rPr lang="de-DE" sz="1600" dirty="0" smtClean="0">
                  <a:solidFill>
                    <a:srgbClr val="0000FF"/>
                  </a:solidFill>
                  <a:latin typeface="Arial Narrow" panose="020B0606020202030204" pitchFamily="34" charset="0"/>
                  <a:ea typeface="ＭＳ Ｐゴシック" charset="0"/>
                </a:rPr>
                <a:t> </a:t>
              </a:r>
              <a:r>
                <a:rPr lang="de-DE" sz="1600" dirty="0" err="1" smtClean="0">
                  <a:solidFill>
                    <a:srgbClr val="0000FF"/>
                  </a:solidFill>
                  <a:latin typeface="Arial Narrow" panose="020B0606020202030204" pitchFamily="34" charset="0"/>
                  <a:ea typeface="ＭＳ Ｐゴシック" charset="0"/>
                </a:rPr>
                <a:t>predictions</a:t>
              </a:r>
              <a:endParaRPr lang="de-DE" sz="1600" dirty="0">
                <a:solidFill>
                  <a:srgbClr val="0000FF"/>
                </a:solidFill>
                <a:latin typeface="Arial Narrow" panose="020B0606020202030204" pitchFamily="34" charset="0"/>
                <a:ea typeface="ＭＳ Ｐゴシック" charset="0"/>
              </a:endParaRPr>
            </a:p>
          </p:txBody>
        </p:sp>
      </p:grpSp>
      <p:sp>
        <p:nvSpPr>
          <p:cNvPr id="22" name="TextBox 21"/>
          <p:cNvSpPr txBox="1"/>
          <p:nvPr/>
        </p:nvSpPr>
        <p:spPr>
          <a:xfrm>
            <a:off x="22447" y="853939"/>
            <a:ext cx="4608820" cy="1938992"/>
          </a:xfrm>
          <a:prstGeom prst="rect">
            <a:avLst/>
          </a:prstGeom>
          <a:noFill/>
        </p:spPr>
        <p:txBody>
          <a:bodyPr wrap="none" rtlCol="0">
            <a:spAutoFit/>
          </a:bodyPr>
          <a:lstStyle/>
          <a:p>
            <a:pPr eaLnBrk="0" hangingPunct="0"/>
            <a:r>
              <a:rPr lang="en-GB" sz="2000" dirty="0" smtClean="0">
                <a:solidFill>
                  <a:srgbClr val="000000"/>
                </a:solidFill>
                <a:latin typeface="Times New Roman" charset="0"/>
                <a:ea typeface="ＭＳ Ｐゴシック" charset="0"/>
              </a:rPr>
              <a:t>Physics workshop held in September 2016</a:t>
            </a:r>
          </a:p>
          <a:p>
            <a:pPr eaLnBrk="0" hangingPunct="0"/>
            <a:r>
              <a:rPr lang="en-GB" sz="2000" dirty="0" smtClean="0">
                <a:solidFill>
                  <a:srgbClr val="000000"/>
                </a:solidFill>
                <a:latin typeface="Times New Roman" charset="0"/>
                <a:ea typeface="ＭＳ Ｐゴシック" charset="0"/>
              </a:rPr>
              <a:t>Focus on heavy neutron-rich nuclei </a:t>
            </a:r>
          </a:p>
          <a:p>
            <a:pPr eaLnBrk="0" hangingPunct="0"/>
            <a:r>
              <a:rPr lang="en-GB" sz="2000" baseline="30000" dirty="0" smtClean="0">
                <a:solidFill>
                  <a:srgbClr val="000000"/>
                </a:solidFill>
                <a:latin typeface="Times New Roman" charset="0"/>
                <a:ea typeface="ＭＳ Ｐゴシック" charset="0"/>
              </a:rPr>
              <a:t>208</a:t>
            </a:r>
            <a:r>
              <a:rPr lang="en-GB" sz="2000" dirty="0" smtClean="0">
                <a:solidFill>
                  <a:srgbClr val="000000"/>
                </a:solidFill>
                <a:latin typeface="Times New Roman" charset="0"/>
                <a:ea typeface="ＭＳ Ｐゴシック" charset="0"/>
              </a:rPr>
              <a:t>Pb and </a:t>
            </a:r>
            <a:r>
              <a:rPr lang="en-GB" sz="2000" baseline="30000" dirty="0" smtClean="0">
                <a:solidFill>
                  <a:srgbClr val="000000"/>
                </a:solidFill>
                <a:latin typeface="Times New Roman" charset="0"/>
                <a:ea typeface="ＭＳ Ｐゴシック" charset="0"/>
              </a:rPr>
              <a:t>238</a:t>
            </a:r>
            <a:r>
              <a:rPr lang="en-GB" sz="2000" dirty="0" smtClean="0">
                <a:solidFill>
                  <a:srgbClr val="000000"/>
                </a:solidFill>
                <a:latin typeface="Times New Roman" charset="0"/>
                <a:ea typeface="ＭＳ Ｐゴシック" charset="0"/>
              </a:rPr>
              <a:t>U beams</a:t>
            </a:r>
          </a:p>
          <a:p>
            <a:pPr eaLnBrk="0" hangingPunct="0"/>
            <a:r>
              <a:rPr lang="en-GB" sz="2000" dirty="0" smtClean="0">
                <a:solidFill>
                  <a:srgbClr val="000000"/>
                </a:solidFill>
                <a:latin typeface="Times New Roman" charset="0"/>
                <a:ea typeface="ＭＳ Ｐゴシック" charset="0"/>
              </a:rPr>
              <a:t>Several </a:t>
            </a:r>
            <a:r>
              <a:rPr lang="en-GB" sz="2000" dirty="0">
                <a:solidFill>
                  <a:srgbClr val="000000"/>
                </a:solidFill>
                <a:latin typeface="Times New Roman" charset="0"/>
                <a:ea typeface="ＭＳ Ｐゴシック" charset="0"/>
              </a:rPr>
              <a:t>d</a:t>
            </a:r>
            <a:r>
              <a:rPr lang="en-GB" sz="2000" dirty="0" smtClean="0">
                <a:solidFill>
                  <a:srgbClr val="000000"/>
                </a:solidFill>
                <a:latin typeface="Times New Roman" charset="0"/>
                <a:ea typeface="ＭＳ Ｐゴシック" charset="0"/>
              </a:rPr>
              <a:t>etector systems ready:</a:t>
            </a:r>
          </a:p>
          <a:p>
            <a:pPr eaLnBrk="0" hangingPunct="0"/>
            <a:r>
              <a:rPr lang="en-GB" sz="2000" dirty="0" smtClean="0">
                <a:solidFill>
                  <a:srgbClr val="000000"/>
                </a:solidFill>
                <a:latin typeface="Times New Roman" charset="0"/>
                <a:ea typeface="ＭＳ Ｐゴシック" charset="0"/>
              </a:rPr>
              <a:t>DTAS, FATIMA, AIDA, </a:t>
            </a:r>
          </a:p>
          <a:p>
            <a:pPr eaLnBrk="0" hangingPunct="0"/>
            <a:r>
              <a:rPr lang="en-GB" sz="2000" dirty="0" smtClean="0">
                <a:solidFill>
                  <a:srgbClr val="000000"/>
                </a:solidFill>
                <a:latin typeface="Times New Roman" charset="0"/>
                <a:ea typeface="ＭＳ Ｐゴシック" charset="0"/>
              </a:rPr>
              <a:t>DEGAS, BELEN</a:t>
            </a:r>
            <a:endParaRPr lang="en-GB" sz="2000" dirty="0">
              <a:solidFill>
                <a:srgbClr val="000000"/>
              </a:solidFill>
              <a:latin typeface="Times New Roman" charset="0"/>
              <a:ea typeface="ＭＳ Ｐゴシック" charset="0"/>
            </a:endParaRPr>
          </a:p>
        </p:txBody>
      </p:sp>
      <p:sp>
        <p:nvSpPr>
          <p:cNvPr id="23" name="Rectangle 22"/>
          <p:cNvSpPr/>
          <p:nvPr/>
        </p:nvSpPr>
        <p:spPr>
          <a:xfrm>
            <a:off x="6444208" y="4768499"/>
            <a:ext cx="2771799" cy="1418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GB" sz="2400" i="1">
              <a:solidFill>
                <a:srgbClr val="FFFFFF"/>
              </a:solidFill>
            </a:endParaRPr>
          </a:p>
        </p:txBody>
      </p:sp>
      <p:sp>
        <p:nvSpPr>
          <p:cNvPr id="24" name="Textfeld 26"/>
          <p:cNvSpPr txBox="1"/>
          <p:nvPr/>
        </p:nvSpPr>
        <p:spPr>
          <a:xfrm>
            <a:off x="6239961" y="4724400"/>
            <a:ext cx="2904039" cy="1785104"/>
          </a:xfrm>
          <a:prstGeom prst="rect">
            <a:avLst/>
          </a:prstGeom>
          <a:noFill/>
        </p:spPr>
        <p:txBody>
          <a:bodyPr wrap="square" rtlCol="0">
            <a:spAutoFit/>
          </a:bodyPr>
          <a:lstStyle/>
          <a:p>
            <a:pPr eaLnBrk="0" hangingPunct="0"/>
            <a:r>
              <a:rPr lang="de-DE" sz="2200" dirty="0" smtClean="0">
                <a:solidFill>
                  <a:srgbClr val="333399"/>
                </a:solidFill>
                <a:latin typeface="Times New Roman" charset="0"/>
                <a:ea typeface="ＭＳ Ｐゴシック" charset="0"/>
              </a:rPr>
              <a:t>DESPEC will measure </a:t>
            </a:r>
          </a:p>
          <a:p>
            <a:pPr eaLnBrk="0" hangingPunct="0"/>
            <a:r>
              <a:rPr lang="de-DE" sz="2200" dirty="0" smtClean="0">
                <a:solidFill>
                  <a:srgbClr val="333399"/>
                </a:solidFill>
                <a:latin typeface="Times New Roman" charset="0"/>
                <a:ea typeface="ＭＳ Ｐゴシック" charset="0"/>
              </a:rPr>
              <a:t>-β-lifetimes</a:t>
            </a:r>
          </a:p>
          <a:p>
            <a:pPr eaLnBrk="0" hangingPunct="0"/>
            <a:r>
              <a:rPr lang="de-DE" sz="2200" dirty="0" smtClean="0">
                <a:solidFill>
                  <a:srgbClr val="333399"/>
                </a:solidFill>
                <a:latin typeface="Times New Roman" charset="0"/>
                <a:ea typeface="ＭＳ Ｐゴシック" charset="0"/>
              </a:rPr>
              <a:t>-neutron-branchings</a:t>
            </a:r>
          </a:p>
          <a:p>
            <a:pPr eaLnBrk="0" hangingPunct="0"/>
            <a:r>
              <a:rPr lang="de-DE" sz="2200" dirty="0" smtClean="0">
                <a:solidFill>
                  <a:srgbClr val="333399"/>
                </a:solidFill>
                <a:latin typeface="Times New Roman" charset="0"/>
                <a:ea typeface="ＭＳ Ｐゴシック" charset="0"/>
              </a:rPr>
              <a:t>-strength distributions</a:t>
            </a:r>
          </a:p>
          <a:p>
            <a:pPr eaLnBrk="0" hangingPunct="0"/>
            <a:r>
              <a:rPr lang="de-DE" sz="2200" dirty="0" smtClean="0">
                <a:solidFill>
                  <a:srgbClr val="333399"/>
                </a:solidFill>
                <a:latin typeface="Times New Roman" charset="0"/>
                <a:ea typeface="ＭＳ Ｐゴシック" charset="0"/>
              </a:rPr>
              <a:t>-level structure</a:t>
            </a:r>
          </a:p>
        </p:txBody>
      </p:sp>
      <p:sp>
        <p:nvSpPr>
          <p:cNvPr id="3" name="TextBox 2"/>
          <p:cNvSpPr txBox="1"/>
          <p:nvPr/>
        </p:nvSpPr>
        <p:spPr>
          <a:xfrm>
            <a:off x="3920474" y="6115647"/>
            <a:ext cx="1300356" cy="369332"/>
          </a:xfrm>
          <a:prstGeom prst="rect">
            <a:avLst/>
          </a:prstGeom>
          <a:noFill/>
        </p:spPr>
        <p:txBody>
          <a:bodyPr wrap="none" rtlCol="0">
            <a:spAutoFit/>
          </a:bodyPr>
          <a:lstStyle/>
          <a:p>
            <a:r>
              <a:rPr lang="en-GB" dirty="0" smtClean="0"/>
              <a:t>Also ILIMA</a:t>
            </a:r>
            <a:endParaRPr lang="en-GB" dirty="0"/>
          </a:p>
        </p:txBody>
      </p:sp>
    </p:spTree>
    <p:extLst>
      <p:ext uri="{BB962C8B-B14F-4D97-AF65-F5344CB8AC3E}">
        <p14:creationId xmlns:p14="http://schemas.microsoft.com/office/powerpoint/2010/main" val="124435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47800" y="228600"/>
            <a:ext cx="8168105" cy="484188"/>
          </a:xfrm>
        </p:spPr>
        <p:txBody>
          <a:bodyPr/>
          <a:lstStyle/>
          <a:p>
            <a:r>
              <a:rPr lang="en-US" sz="2400" dirty="0" smtClean="0"/>
              <a:t>Phase 0 physics program in 2018/19 (green/orange)</a:t>
            </a:r>
            <a:endParaRPr lang="en-US" sz="2400" dirty="0"/>
          </a:p>
        </p:txBody>
      </p:sp>
      <p:sp>
        <p:nvSpPr>
          <p:cNvPr id="4" name="Textfeld 3"/>
          <p:cNvSpPr txBox="1"/>
          <p:nvPr/>
        </p:nvSpPr>
        <p:spPr>
          <a:xfrm>
            <a:off x="0" y="914400"/>
            <a:ext cx="9232911" cy="5847756"/>
          </a:xfrm>
          <a:prstGeom prst="rect">
            <a:avLst/>
          </a:prstGeom>
          <a:noFill/>
        </p:spPr>
        <p:txBody>
          <a:bodyPr wrap="square" rtlCol="0">
            <a:spAutoFit/>
          </a:bodyPr>
          <a:lstStyle/>
          <a:p>
            <a:pPr eaLnBrk="0" hangingPunct="0">
              <a:spcBef>
                <a:spcPts val="600"/>
              </a:spcBef>
            </a:pPr>
            <a:r>
              <a:rPr lang="en-US" b="1" dirty="0" smtClean="0">
                <a:solidFill>
                  <a:srgbClr val="C0504D"/>
                </a:solidFill>
                <a:latin typeface="Times"/>
                <a:ea typeface="ＭＳ Ｐゴシック" charset="0"/>
                <a:cs typeface="Times"/>
              </a:rPr>
              <a:t>R3B program will strongly benefit from the availability of 1 </a:t>
            </a:r>
            <a:r>
              <a:rPr lang="en-US" b="1" dirty="0" err="1" smtClean="0">
                <a:solidFill>
                  <a:srgbClr val="C0504D"/>
                </a:solidFill>
                <a:latin typeface="Times"/>
                <a:ea typeface="ＭＳ Ｐゴシック" charset="0"/>
                <a:cs typeface="Times"/>
              </a:rPr>
              <a:t>GeV</a:t>
            </a:r>
            <a:r>
              <a:rPr lang="en-US" b="1" dirty="0" smtClean="0">
                <a:solidFill>
                  <a:srgbClr val="C0504D"/>
                </a:solidFill>
                <a:latin typeface="Times"/>
                <a:ea typeface="ＭＳ Ｐゴシック" charset="0"/>
                <a:cs typeface="Times"/>
              </a:rPr>
              <a:t>/nucleon beams</a:t>
            </a:r>
            <a:r>
              <a:rPr lang="en-US" b="1" dirty="0" smtClean="0">
                <a:solidFill>
                  <a:srgbClr val="808080"/>
                </a:solidFill>
                <a:latin typeface="Times"/>
                <a:ea typeface="ＭＳ Ｐゴシック" charset="0"/>
                <a:cs typeface="Times"/>
              </a:rPr>
              <a:t>   </a:t>
            </a:r>
            <a:r>
              <a:rPr lang="en-US" dirty="0" smtClean="0">
                <a:solidFill>
                  <a:srgbClr val="000000"/>
                </a:solidFill>
                <a:latin typeface="Times"/>
                <a:ea typeface="ＭＳ Ｐゴシック" charset="0"/>
                <a:cs typeface="Times"/>
              </a:rPr>
              <a:t>(installation and commissioning of GLAD will be finished in 2017)</a:t>
            </a:r>
          </a:p>
          <a:p>
            <a:pPr eaLnBrk="0" hangingPunct="0">
              <a:spcBef>
                <a:spcPts val="0"/>
              </a:spcBef>
              <a:spcAft>
                <a:spcPts val="0"/>
              </a:spcAft>
            </a:pPr>
            <a:r>
              <a:rPr lang="en-US" b="1" u="sng" dirty="0" smtClean="0">
                <a:solidFill>
                  <a:srgbClr val="C0504D"/>
                </a:solidFill>
                <a:latin typeface="Times"/>
                <a:ea typeface="Wingdings"/>
                <a:cs typeface="Times"/>
                <a:sym typeface="Wingdings"/>
              </a:rPr>
              <a:t> </a:t>
            </a:r>
            <a:r>
              <a:rPr lang="en-US" b="1" u="sng" dirty="0" smtClean="0">
                <a:solidFill>
                  <a:srgbClr val="C0504D"/>
                </a:solidFill>
                <a:latin typeface="Times"/>
                <a:ea typeface="ＭＳ Ｐゴシック" charset="0"/>
                <a:cs typeface="Times"/>
              </a:rPr>
              <a:t>Large fraction of the physics program can be started with partly completed detection systems in 2018:</a:t>
            </a:r>
            <a:endParaRPr lang="en-US" b="1" u="sng" dirty="0">
              <a:solidFill>
                <a:srgbClr val="C0504D"/>
              </a:solidFill>
              <a:latin typeface="Times"/>
              <a:ea typeface="ＭＳ Ｐゴシック" charset="0"/>
              <a:cs typeface="Times"/>
            </a:endParaRPr>
          </a:p>
          <a:p>
            <a:pPr marL="285750" indent="-285750" eaLnBrk="0" hangingPunct="0">
              <a:spcBef>
                <a:spcPts val="1200"/>
              </a:spcBef>
              <a:buFont typeface="Arial"/>
              <a:buChar char="•"/>
            </a:pPr>
            <a:r>
              <a:rPr lang="en-US" dirty="0" smtClean="0">
                <a:solidFill>
                  <a:srgbClr val="000000"/>
                </a:solidFill>
                <a:latin typeface="Times"/>
                <a:ea typeface="ＭＳ Ｐゴシック" charset="0"/>
                <a:cs typeface="Times"/>
              </a:rPr>
              <a:t>Dipole response of neutron-rich nuclei: partly possible for light nuclei already 2018	        </a:t>
            </a:r>
            <a:r>
              <a:rPr lang="en-US" dirty="0" smtClean="0">
                <a:solidFill>
                  <a:srgbClr val="FEB809"/>
                </a:solidFill>
                <a:latin typeface="Times"/>
                <a:ea typeface="Zapf Dingbats"/>
                <a:cs typeface="Times"/>
                <a:sym typeface="Zapf Dingbats"/>
              </a:rPr>
              <a:t>✔</a:t>
            </a:r>
          </a:p>
          <a:p>
            <a:pPr marL="285750" indent="-285750" eaLnBrk="0" hangingPunct="0">
              <a:spcBef>
                <a:spcPts val="300"/>
              </a:spcBef>
              <a:buFont typeface="Arial"/>
              <a:buChar char="•"/>
            </a:pPr>
            <a:r>
              <a:rPr lang="en-US" dirty="0">
                <a:solidFill>
                  <a:srgbClr val="000000"/>
                </a:solidFill>
                <a:latin typeface="Times"/>
                <a:ea typeface="ＭＳ Ｐゴシック" charset="0"/>
                <a:cs typeface="Times"/>
              </a:rPr>
              <a:t>Dipole </a:t>
            </a:r>
            <a:r>
              <a:rPr lang="en-US" dirty="0" smtClean="0">
                <a:solidFill>
                  <a:srgbClr val="000000"/>
                </a:solidFill>
                <a:latin typeface="Times"/>
                <a:ea typeface="ＭＳ Ｐゴシック" charset="0"/>
                <a:cs typeface="Times"/>
              </a:rPr>
              <a:t>strength of </a:t>
            </a:r>
            <a:r>
              <a:rPr lang="en-US" dirty="0">
                <a:solidFill>
                  <a:srgbClr val="000000"/>
                </a:solidFill>
                <a:latin typeface="Times"/>
                <a:ea typeface="ＭＳ Ｐゴシック" charset="0"/>
                <a:cs typeface="Times"/>
              </a:rPr>
              <a:t>halo nuclei up to 30 MeV excitation </a:t>
            </a:r>
            <a:r>
              <a:rPr lang="en-US" dirty="0" smtClean="0">
                <a:solidFill>
                  <a:srgbClr val="000000"/>
                </a:solidFill>
                <a:latin typeface="Times"/>
                <a:ea typeface="ＭＳ Ｐゴシック" charset="0"/>
                <a:cs typeface="Times"/>
              </a:rPr>
              <a:t>energy (reduced n efficiency)</a:t>
            </a:r>
            <a:r>
              <a:rPr lang="en-US" dirty="0">
                <a:solidFill>
                  <a:srgbClr val="000000"/>
                </a:solidFill>
                <a:latin typeface="Times"/>
                <a:ea typeface="Zapf Dingbats"/>
                <a:cs typeface="Times"/>
                <a:sym typeface="Zapf Dingbats"/>
              </a:rPr>
              <a:t>	 </a:t>
            </a:r>
            <a:r>
              <a:rPr lang="en-US" dirty="0" smtClean="0">
                <a:solidFill>
                  <a:srgbClr val="000000"/>
                </a:solidFill>
                <a:latin typeface="Times"/>
                <a:ea typeface="Zapf Dingbats"/>
                <a:cs typeface="Times"/>
                <a:sym typeface="Zapf Dingbats"/>
              </a:rPr>
              <a:t>       </a:t>
            </a:r>
            <a:r>
              <a:rPr lang="en-US" dirty="0" smtClean="0">
                <a:solidFill>
                  <a:srgbClr val="FEB809"/>
                </a:solidFill>
                <a:latin typeface="Times"/>
                <a:ea typeface="Zapf Dingbats"/>
                <a:cs typeface="Times"/>
                <a:sym typeface="Zapf Dingbats"/>
              </a:rPr>
              <a:t>✔</a:t>
            </a:r>
            <a:endParaRPr lang="en-US" dirty="0">
              <a:solidFill>
                <a:srgbClr val="FEB809"/>
              </a:solidFill>
              <a:latin typeface="Times"/>
              <a:ea typeface="Zapf Dingbats"/>
              <a:cs typeface="Times"/>
              <a:sym typeface="Zapf Dingbats"/>
            </a:endParaRPr>
          </a:p>
          <a:p>
            <a:pPr marL="285750" indent="-285750" eaLnBrk="0" hangingPunct="0">
              <a:spcBef>
                <a:spcPts val="300"/>
              </a:spcBef>
              <a:buFont typeface="Arial"/>
              <a:buChar char="•"/>
            </a:pPr>
            <a:r>
              <a:rPr lang="en-US" dirty="0" smtClean="0">
                <a:solidFill>
                  <a:srgbClr val="000000"/>
                </a:solidFill>
                <a:latin typeface="Times"/>
                <a:ea typeface="ＭＳ Ｐゴシック" charset="0"/>
                <a:cs typeface="Times"/>
              </a:rPr>
              <a:t>Pygmy and Giant Resonances, Dipole </a:t>
            </a:r>
            <a:r>
              <a:rPr lang="en-US" dirty="0" err="1" smtClean="0">
                <a:solidFill>
                  <a:srgbClr val="000000"/>
                </a:solidFill>
                <a:latin typeface="Times"/>
                <a:ea typeface="ＭＳ Ｐゴシック" charset="0"/>
                <a:cs typeface="Times"/>
              </a:rPr>
              <a:t>polarizability</a:t>
            </a:r>
            <a:r>
              <a:rPr lang="en-US" dirty="0" smtClean="0">
                <a:solidFill>
                  <a:srgbClr val="000000"/>
                </a:solidFill>
                <a:latin typeface="Times"/>
                <a:ea typeface="ＭＳ Ｐゴシック" charset="0"/>
                <a:cs typeface="Times"/>
              </a:rPr>
              <a:t> (</a:t>
            </a:r>
            <a:r>
              <a:rPr lang="en-US" dirty="0" err="1" smtClean="0">
                <a:solidFill>
                  <a:srgbClr val="000000"/>
                </a:solidFill>
                <a:latin typeface="Times"/>
                <a:ea typeface="ＭＳ Ｐゴシック" charset="0"/>
                <a:cs typeface="Times"/>
              </a:rPr>
              <a:t>EoS</a:t>
            </a:r>
            <a:r>
              <a:rPr lang="en-US" dirty="0">
                <a:solidFill>
                  <a:srgbClr val="000000"/>
                </a:solidFill>
                <a:latin typeface="Times"/>
                <a:ea typeface="ＭＳ Ｐゴシック" charset="0"/>
                <a:cs typeface="Times"/>
              </a:rPr>
              <a:t> </a:t>
            </a:r>
            <a:r>
              <a:rPr lang="en-US" dirty="0" smtClean="0">
                <a:solidFill>
                  <a:srgbClr val="000000"/>
                </a:solidFill>
                <a:latin typeface="Times"/>
                <a:ea typeface="ＭＳ Ｐゴシック" charset="0"/>
                <a:cs typeface="Times"/>
              </a:rPr>
              <a:t>of asymmetric nuclear matter) : needs CALIFA; delayed until construction accomplished (2020 depending on funding)      </a:t>
            </a:r>
            <a:r>
              <a:rPr lang="en-US" dirty="0" smtClean="0">
                <a:solidFill>
                  <a:srgbClr val="808080"/>
                </a:solidFill>
                <a:latin typeface="Times"/>
                <a:ea typeface="ＭＳ Ｐゴシック" charset="0"/>
                <a:cs typeface="Times"/>
              </a:rPr>
              <a:t> </a:t>
            </a:r>
            <a:r>
              <a:rPr lang="en-US" b="1" dirty="0" smtClean="0">
                <a:solidFill>
                  <a:srgbClr val="C0504D"/>
                </a:solidFill>
                <a:latin typeface="Times"/>
                <a:ea typeface="ＭＳ Ｐゴシック" charset="0"/>
                <a:cs typeface="Times"/>
              </a:rPr>
              <a:t>No</a:t>
            </a:r>
          </a:p>
          <a:p>
            <a:pPr marL="285750" indent="-285750" eaLnBrk="0" hangingPunct="0">
              <a:spcBef>
                <a:spcPts val="300"/>
              </a:spcBef>
              <a:buFont typeface="Arial"/>
              <a:buChar char="•"/>
            </a:pPr>
            <a:r>
              <a:rPr lang="en-US" dirty="0" smtClean="0">
                <a:solidFill>
                  <a:srgbClr val="000000"/>
                </a:solidFill>
                <a:latin typeface="Times"/>
                <a:ea typeface="ＭＳ Ｐゴシック" charset="0"/>
                <a:cs typeface="Times"/>
              </a:rPr>
              <a:t>(p,2p) – single-particle and shell structure: possible to start already 2018	</a:t>
            </a:r>
            <a:r>
              <a:rPr lang="en-US" dirty="0" smtClean="0">
                <a:solidFill>
                  <a:srgbClr val="808080"/>
                </a:solidFill>
                <a:latin typeface="Times"/>
                <a:ea typeface="ＭＳ Ｐゴシック" charset="0"/>
                <a:cs typeface="Times"/>
              </a:rPr>
              <a:t>	</a:t>
            </a:r>
            <a:r>
              <a:rPr lang="en-US" dirty="0">
                <a:solidFill>
                  <a:srgbClr val="808080"/>
                </a:solidFill>
                <a:latin typeface="Times"/>
                <a:ea typeface="ＭＳ Ｐゴシック" charset="0"/>
                <a:cs typeface="Times"/>
              </a:rPr>
              <a:t> </a:t>
            </a:r>
            <a:r>
              <a:rPr lang="en-US" dirty="0" smtClean="0">
                <a:solidFill>
                  <a:srgbClr val="808080"/>
                </a:solidFill>
                <a:latin typeface="Times"/>
                <a:ea typeface="ＭＳ Ｐゴシック" charset="0"/>
                <a:cs typeface="Times"/>
              </a:rPr>
              <a:t>      </a:t>
            </a:r>
            <a:r>
              <a:rPr lang="en-US" dirty="0" smtClean="0">
                <a:solidFill>
                  <a:srgbClr val="FEB809"/>
                </a:solidFill>
                <a:latin typeface="Times"/>
                <a:ea typeface="Zapf Dingbats"/>
                <a:cs typeface="Times"/>
                <a:sym typeface="Zapf Dingbats"/>
              </a:rPr>
              <a:t>✔</a:t>
            </a:r>
            <a:endParaRPr lang="en-US" dirty="0" smtClean="0">
              <a:solidFill>
                <a:srgbClr val="FEB809"/>
              </a:solidFill>
              <a:latin typeface="Times"/>
              <a:ea typeface="ＭＳ Ｐゴシック" charset="0"/>
              <a:cs typeface="Times"/>
            </a:endParaRPr>
          </a:p>
          <a:p>
            <a:pPr marL="285750" indent="-285750" eaLnBrk="0" hangingPunct="0">
              <a:spcBef>
                <a:spcPts val="300"/>
              </a:spcBef>
              <a:buFont typeface="Arial"/>
              <a:buChar char="•"/>
            </a:pPr>
            <a:r>
              <a:rPr lang="en-US" dirty="0" smtClean="0">
                <a:solidFill>
                  <a:srgbClr val="000000"/>
                </a:solidFill>
                <a:latin typeface="Times"/>
                <a:ea typeface="ＭＳ Ｐゴシック" charset="0"/>
                <a:cs typeface="Times"/>
              </a:rPr>
              <a:t>(p,2pN) – NN tensor short-range correlations: needs </a:t>
            </a:r>
            <a:r>
              <a:rPr lang="en-US" dirty="0">
                <a:solidFill>
                  <a:srgbClr val="000000"/>
                </a:solidFill>
                <a:latin typeface="Times"/>
                <a:ea typeface="ＭＳ Ｐゴシック" charset="0"/>
                <a:cs typeface="Times"/>
              </a:rPr>
              <a:t>CALIFA; </a:t>
            </a:r>
            <a:r>
              <a:rPr lang="en-US" dirty="0" smtClean="0">
                <a:solidFill>
                  <a:srgbClr val="000000"/>
                </a:solidFill>
                <a:latin typeface="Times"/>
                <a:ea typeface="ＭＳ Ｐゴシック" charset="0"/>
                <a:cs typeface="Times"/>
              </a:rPr>
              <a:t>delayed to 2020	</a:t>
            </a:r>
            <a:r>
              <a:rPr lang="en-US" dirty="0">
                <a:solidFill>
                  <a:srgbClr val="808080"/>
                </a:solidFill>
                <a:latin typeface="Times"/>
                <a:ea typeface="ＭＳ Ｐゴシック" charset="0"/>
                <a:cs typeface="Times"/>
              </a:rPr>
              <a:t> </a:t>
            </a:r>
            <a:r>
              <a:rPr lang="en-US" dirty="0" smtClean="0">
                <a:solidFill>
                  <a:srgbClr val="808080"/>
                </a:solidFill>
                <a:latin typeface="Times"/>
                <a:ea typeface="ＭＳ Ｐゴシック" charset="0"/>
                <a:cs typeface="Times"/>
              </a:rPr>
              <a:t>    </a:t>
            </a:r>
            <a:r>
              <a:rPr lang="en-US" b="1" dirty="0" smtClean="0">
                <a:solidFill>
                  <a:srgbClr val="808080"/>
                </a:solidFill>
                <a:latin typeface="Times"/>
                <a:ea typeface="ＭＳ Ｐゴシック" charset="0"/>
                <a:cs typeface="Times"/>
              </a:rPr>
              <a:t>  </a:t>
            </a:r>
            <a:r>
              <a:rPr lang="en-US" b="1" dirty="0" smtClean="0">
                <a:solidFill>
                  <a:srgbClr val="C0504D"/>
                </a:solidFill>
                <a:latin typeface="Times"/>
                <a:ea typeface="ＭＳ Ｐゴシック" charset="0"/>
                <a:cs typeface="Times"/>
              </a:rPr>
              <a:t>No</a:t>
            </a:r>
          </a:p>
          <a:p>
            <a:pPr marL="285750" indent="-285750" eaLnBrk="0" hangingPunct="0">
              <a:spcBef>
                <a:spcPts val="300"/>
              </a:spcBef>
              <a:buFont typeface="Arial"/>
              <a:buChar char="•"/>
            </a:pPr>
            <a:r>
              <a:rPr lang="en-US" dirty="0" smtClean="0">
                <a:solidFill>
                  <a:srgbClr val="000000"/>
                </a:solidFill>
                <a:latin typeface="Times"/>
                <a:ea typeface="ＭＳ Ｐゴシック" charset="0"/>
                <a:cs typeface="Times"/>
              </a:rPr>
              <a:t>(p,2p) fission - fission barriers: possible already in 2018  	</a:t>
            </a:r>
            <a:r>
              <a:rPr lang="en-US" dirty="0" smtClean="0">
                <a:solidFill>
                  <a:srgbClr val="808080"/>
                </a:solidFill>
                <a:latin typeface="Times"/>
                <a:ea typeface="ＭＳ Ｐゴシック" charset="0"/>
                <a:cs typeface="Times"/>
              </a:rPr>
              <a:t>		</a:t>
            </a:r>
            <a:r>
              <a:rPr lang="en-US" dirty="0">
                <a:solidFill>
                  <a:srgbClr val="808080"/>
                </a:solidFill>
                <a:latin typeface="Times"/>
                <a:ea typeface="ＭＳ Ｐゴシック" charset="0"/>
                <a:cs typeface="Times"/>
              </a:rPr>
              <a:t> </a:t>
            </a:r>
            <a:r>
              <a:rPr lang="en-US" dirty="0" smtClean="0">
                <a:solidFill>
                  <a:srgbClr val="808080"/>
                </a:solidFill>
                <a:latin typeface="Times"/>
                <a:ea typeface="ＭＳ Ｐゴシック" charset="0"/>
                <a:cs typeface="Times"/>
              </a:rPr>
              <a:t>      </a:t>
            </a:r>
            <a:r>
              <a:rPr lang="en-US" dirty="0" smtClean="0">
                <a:solidFill>
                  <a:srgbClr val="009900"/>
                </a:solidFill>
                <a:latin typeface="Times"/>
                <a:ea typeface="Zapf Dingbats"/>
                <a:cs typeface="Times"/>
                <a:sym typeface="Zapf Dingbats"/>
              </a:rPr>
              <a:t>✔</a:t>
            </a:r>
            <a:endParaRPr lang="en-US" dirty="0" smtClean="0">
              <a:solidFill>
                <a:srgbClr val="808080"/>
              </a:solidFill>
              <a:latin typeface="Times"/>
              <a:ea typeface="ＭＳ Ｐゴシック" charset="0"/>
              <a:cs typeface="Times"/>
            </a:endParaRPr>
          </a:p>
          <a:p>
            <a:pPr marL="285750" indent="-285750" eaLnBrk="0" hangingPunct="0">
              <a:spcBef>
                <a:spcPts val="300"/>
              </a:spcBef>
              <a:buFont typeface="Arial"/>
              <a:buChar char="•"/>
            </a:pPr>
            <a:r>
              <a:rPr lang="en-US" dirty="0" smtClean="0">
                <a:solidFill>
                  <a:srgbClr val="000000"/>
                </a:solidFill>
                <a:latin typeface="Times"/>
                <a:ea typeface="ＭＳ Ｐゴシック" charset="0"/>
                <a:cs typeface="Times"/>
              </a:rPr>
              <a:t>Fission (elm. excitation) - nuclear structure: possible (reduced information on neutrons)</a:t>
            </a:r>
            <a:r>
              <a:rPr lang="en-US" dirty="0">
                <a:solidFill>
                  <a:srgbClr val="000000"/>
                </a:solidFill>
                <a:latin typeface="Times"/>
                <a:ea typeface="ＭＳ Ｐゴシック" charset="0"/>
                <a:cs typeface="Times"/>
              </a:rPr>
              <a:t> </a:t>
            </a:r>
            <a:r>
              <a:rPr lang="en-US" dirty="0" smtClean="0">
                <a:solidFill>
                  <a:srgbClr val="000000"/>
                </a:solidFill>
                <a:latin typeface="Times"/>
                <a:ea typeface="ＭＳ Ｐゴシック" charset="0"/>
                <a:cs typeface="Times"/>
              </a:rPr>
              <a:t> </a:t>
            </a:r>
            <a:r>
              <a:rPr lang="en-US" dirty="0">
                <a:solidFill>
                  <a:srgbClr val="808080"/>
                </a:solidFill>
                <a:latin typeface="Times"/>
                <a:ea typeface="ＭＳ Ｐゴシック" charset="0"/>
                <a:cs typeface="Times"/>
              </a:rPr>
              <a:t> </a:t>
            </a:r>
            <a:r>
              <a:rPr lang="en-US" dirty="0" smtClean="0">
                <a:solidFill>
                  <a:srgbClr val="808080"/>
                </a:solidFill>
                <a:latin typeface="Times"/>
                <a:ea typeface="ＭＳ Ｐゴシック" charset="0"/>
                <a:cs typeface="Times"/>
              </a:rPr>
              <a:t>   </a:t>
            </a:r>
            <a:r>
              <a:rPr lang="en-US" dirty="0" smtClean="0">
                <a:solidFill>
                  <a:srgbClr val="FEB809"/>
                </a:solidFill>
                <a:latin typeface="Times"/>
                <a:ea typeface="Zapf Dingbats"/>
                <a:cs typeface="Times"/>
                <a:sym typeface="Zapf Dingbats"/>
              </a:rPr>
              <a:t>✔</a:t>
            </a:r>
            <a:endParaRPr lang="en-US" dirty="0" smtClean="0">
              <a:solidFill>
                <a:srgbClr val="808080"/>
              </a:solidFill>
              <a:latin typeface="Times"/>
              <a:ea typeface="ＭＳ Ｐゴシック" charset="0"/>
              <a:cs typeface="Times"/>
            </a:endParaRPr>
          </a:p>
          <a:p>
            <a:pPr marL="285750" indent="-285750" eaLnBrk="0" hangingPunct="0">
              <a:spcBef>
                <a:spcPts val="300"/>
              </a:spcBef>
              <a:buFont typeface="Arial"/>
              <a:buChar char="•"/>
            </a:pPr>
            <a:r>
              <a:rPr lang="en-US" dirty="0" smtClean="0">
                <a:solidFill>
                  <a:srgbClr val="000000"/>
                </a:solidFill>
                <a:latin typeface="Times"/>
                <a:ea typeface="ＭＳ Ｐゴシック" charset="0"/>
                <a:cs typeface="Times"/>
              </a:rPr>
              <a:t>Light drip-line nuclei: up to 2n decays possible </a:t>
            </a:r>
            <a:r>
              <a:rPr lang="en-US" dirty="0">
                <a:solidFill>
                  <a:srgbClr val="000000"/>
                </a:solidFill>
                <a:latin typeface="Times"/>
                <a:ea typeface="ＭＳ Ｐゴシック" charset="0"/>
                <a:cs typeface="Times"/>
              </a:rPr>
              <a:t>(reduced </a:t>
            </a:r>
            <a:r>
              <a:rPr lang="en-US" dirty="0" err="1" smtClean="0">
                <a:solidFill>
                  <a:srgbClr val="000000"/>
                </a:solidFill>
                <a:latin typeface="Times"/>
                <a:ea typeface="ＭＳ Ｐゴシック" charset="0"/>
                <a:cs typeface="Times"/>
              </a:rPr>
              <a:t>NeuLAND</a:t>
            </a:r>
            <a:r>
              <a:rPr lang="en-US" dirty="0" smtClean="0">
                <a:solidFill>
                  <a:srgbClr val="000000"/>
                </a:solidFill>
                <a:latin typeface="Times"/>
                <a:ea typeface="ＭＳ Ｐゴシック" charset="0"/>
                <a:cs typeface="Times"/>
              </a:rPr>
              <a:t> efficiency)	</a:t>
            </a:r>
            <a:r>
              <a:rPr lang="en-US" dirty="0">
                <a:solidFill>
                  <a:srgbClr val="808080"/>
                </a:solidFill>
                <a:latin typeface="Times"/>
                <a:ea typeface="ＭＳ Ｐゴシック" charset="0"/>
                <a:cs typeface="Times"/>
              </a:rPr>
              <a:t> </a:t>
            </a:r>
            <a:r>
              <a:rPr lang="en-US" dirty="0" smtClean="0">
                <a:solidFill>
                  <a:srgbClr val="808080"/>
                </a:solidFill>
                <a:latin typeface="Times"/>
                <a:ea typeface="ＭＳ Ｐゴシック" charset="0"/>
                <a:cs typeface="Times"/>
              </a:rPr>
              <a:t>      </a:t>
            </a:r>
            <a:r>
              <a:rPr lang="en-US" dirty="0" smtClean="0">
                <a:solidFill>
                  <a:srgbClr val="FEB809"/>
                </a:solidFill>
                <a:latin typeface="Times"/>
                <a:ea typeface="Zapf Dingbats"/>
                <a:cs typeface="Times"/>
                <a:sym typeface="Zapf Dingbats"/>
              </a:rPr>
              <a:t>✔</a:t>
            </a:r>
            <a:endParaRPr lang="en-US" dirty="0" smtClean="0">
              <a:solidFill>
                <a:srgbClr val="808080"/>
              </a:solidFill>
              <a:latin typeface="Times"/>
              <a:ea typeface="ＭＳ Ｐゴシック" charset="0"/>
              <a:cs typeface="Times"/>
            </a:endParaRPr>
          </a:p>
          <a:p>
            <a:pPr marL="285750" indent="-285750" eaLnBrk="0" hangingPunct="0">
              <a:spcBef>
                <a:spcPts val="300"/>
              </a:spcBef>
              <a:buFont typeface="Arial"/>
              <a:buChar char="•"/>
            </a:pPr>
            <a:r>
              <a:rPr lang="en-US" dirty="0" smtClean="0">
                <a:solidFill>
                  <a:srgbClr val="000000"/>
                </a:solidFill>
                <a:latin typeface="Times"/>
                <a:ea typeface="ＭＳ Ｐゴシック" charset="0"/>
                <a:cs typeface="Times"/>
              </a:rPr>
              <a:t>Beyond neutron drip-line: </a:t>
            </a:r>
            <a:r>
              <a:rPr lang="en-US" dirty="0">
                <a:solidFill>
                  <a:srgbClr val="000000"/>
                </a:solidFill>
                <a:latin typeface="Times"/>
                <a:ea typeface="ＭＳ Ｐゴシック" charset="0"/>
                <a:cs typeface="Times"/>
              </a:rPr>
              <a:t>up to 2n decays </a:t>
            </a:r>
            <a:r>
              <a:rPr lang="en-US" dirty="0" smtClean="0">
                <a:solidFill>
                  <a:srgbClr val="000000"/>
                </a:solidFill>
                <a:latin typeface="Times"/>
                <a:ea typeface="ＭＳ Ｐゴシック" charset="0"/>
                <a:cs typeface="Times"/>
              </a:rPr>
              <a:t>possible </a:t>
            </a:r>
            <a:r>
              <a:rPr lang="en-US" dirty="0">
                <a:solidFill>
                  <a:srgbClr val="000000"/>
                </a:solidFill>
                <a:latin typeface="Times"/>
                <a:ea typeface="ＭＳ Ｐゴシック" charset="0"/>
                <a:cs typeface="Times"/>
              </a:rPr>
              <a:t>(reduced </a:t>
            </a:r>
            <a:r>
              <a:rPr lang="en-US" dirty="0" err="1">
                <a:solidFill>
                  <a:srgbClr val="000000"/>
                </a:solidFill>
                <a:latin typeface="Times"/>
                <a:ea typeface="ＭＳ Ｐゴシック" charset="0"/>
                <a:cs typeface="Times"/>
              </a:rPr>
              <a:t>NeuLAND</a:t>
            </a:r>
            <a:r>
              <a:rPr lang="en-US" dirty="0">
                <a:solidFill>
                  <a:srgbClr val="000000"/>
                </a:solidFill>
                <a:latin typeface="Times"/>
                <a:ea typeface="ＭＳ Ｐゴシック" charset="0"/>
                <a:cs typeface="Times"/>
              </a:rPr>
              <a:t> efficiency</a:t>
            </a:r>
            <a:r>
              <a:rPr lang="en-US" dirty="0" smtClean="0">
                <a:solidFill>
                  <a:srgbClr val="000000"/>
                </a:solidFill>
                <a:latin typeface="Times"/>
                <a:ea typeface="ＭＳ Ｐゴシック" charset="0"/>
                <a:cs typeface="Times"/>
              </a:rPr>
              <a:t>)</a:t>
            </a:r>
            <a:r>
              <a:rPr lang="en-US" dirty="0" smtClean="0">
                <a:solidFill>
                  <a:srgbClr val="808080"/>
                </a:solidFill>
                <a:latin typeface="Times"/>
                <a:ea typeface="ＭＳ Ｐゴシック" charset="0"/>
                <a:cs typeface="Times"/>
              </a:rPr>
              <a:t>	       </a:t>
            </a:r>
            <a:r>
              <a:rPr lang="en-US" dirty="0" smtClean="0">
                <a:solidFill>
                  <a:srgbClr val="FEB809"/>
                </a:solidFill>
                <a:latin typeface="Times"/>
                <a:ea typeface="Zapf Dingbats"/>
                <a:cs typeface="Times"/>
                <a:sym typeface="Zapf Dingbats"/>
              </a:rPr>
              <a:t>✔</a:t>
            </a:r>
            <a:endParaRPr lang="en-US" dirty="0">
              <a:solidFill>
                <a:srgbClr val="808080"/>
              </a:solidFill>
              <a:latin typeface="Times"/>
              <a:ea typeface="ＭＳ Ｐゴシック" charset="0"/>
              <a:cs typeface="Times"/>
            </a:endParaRPr>
          </a:p>
          <a:p>
            <a:pPr marL="285750" indent="-285750" eaLnBrk="0" hangingPunct="0">
              <a:spcBef>
                <a:spcPts val="300"/>
              </a:spcBef>
              <a:buFont typeface="Arial"/>
              <a:buChar char="•"/>
            </a:pPr>
            <a:r>
              <a:rPr lang="en-US" dirty="0" smtClean="0">
                <a:solidFill>
                  <a:srgbClr val="000000"/>
                </a:solidFill>
                <a:latin typeface="Times"/>
                <a:ea typeface="ＭＳ Ｐゴシック" charset="0"/>
                <a:cs typeface="Times"/>
              </a:rPr>
              <a:t>Pure neutron systems, multi-neutron (&gt;4) decays: (needs </a:t>
            </a:r>
            <a:r>
              <a:rPr lang="en-US" dirty="0" err="1" smtClean="0">
                <a:solidFill>
                  <a:srgbClr val="000000"/>
                </a:solidFill>
                <a:latin typeface="Times"/>
                <a:ea typeface="ＭＳ Ｐゴシック" charset="0"/>
                <a:cs typeface="Times"/>
              </a:rPr>
              <a:t>NeuLAND</a:t>
            </a:r>
            <a:r>
              <a:rPr lang="en-US" dirty="0" smtClean="0">
                <a:solidFill>
                  <a:srgbClr val="000000"/>
                </a:solidFill>
                <a:latin typeface="Times"/>
                <a:ea typeface="ＭＳ Ｐゴシック" charset="0"/>
                <a:cs typeface="Times"/>
              </a:rPr>
              <a:t> completion)</a:t>
            </a:r>
            <a:r>
              <a:rPr lang="en-US" dirty="0" smtClean="0">
                <a:solidFill>
                  <a:srgbClr val="808080"/>
                </a:solidFill>
                <a:latin typeface="Times"/>
                <a:ea typeface="ＭＳ Ｐゴシック" charset="0"/>
                <a:cs typeface="Times"/>
              </a:rPr>
              <a:t>	</a:t>
            </a:r>
            <a:r>
              <a:rPr lang="en-US" dirty="0">
                <a:solidFill>
                  <a:srgbClr val="808080"/>
                </a:solidFill>
                <a:latin typeface="Times"/>
                <a:ea typeface="ＭＳ Ｐゴシック" charset="0"/>
                <a:cs typeface="Times"/>
              </a:rPr>
              <a:t> </a:t>
            </a:r>
            <a:r>
              <a:rPr lang="en-US" dirty="0" smtClean="0">
                <a:solidFill>
                  <a:srgbClr val="808080"/>
                </a:solidFill>
                <a:latin typeface="Times"/>
                <a:ea typeface="ＭＳ Ｐゴシック" charset="0"/>
                <a:cs typeface="Times"/>
              </a:rPr>
              <a:t>      </a:t>
            </a:r>
            <a:r>
              <a:rPr lang="en-US" b="1" dirty="0" smtClean="0">
                <a:solidFill>
                  <a:srgbClr val="C0504D"/>
                </a:solidFill>
                <a:latin typeface="Times"/>
                <a:ea typeface="ＭＳ Ｐゴシック" charset="0"/>
                <a:cs typeface="Times"/>
              </a:rPr>
              <a:t>No</a:t>
            </a:r>
          </a:p>
          <a:p>
            <a:pPr marL="285750" indent="-285750" eaLnBrk="0" hangingPunct="0">
              <a:spcBef>
                <a:spcPts val="300"/>
              </a:spcBef>
              <a:buFont typeface="Arial"/>
              <a:buChar char="•"/>
            </a:pPr>
            <a:r>
              <a:rPr lang="en-US" dirty="0">
                <a:solidFill>
                  <a:srgbClr val="000000"/>
                </a:solidFill>
                <a:latin typeface="Times"/>
                <a:ea typeface="ＭＳ Ｐゴシック" charset="0"/>
                <a:cs typeface="Times"/>
              </a:rPr>
              <a:t>Spectroscopy of 2</a:t>
            </a:r>
            <a:r>
              <a:rPr lang="en-US" baseline="30000" dirty="0">
                <a:solidFill>
                  <a:srgbClr val="000000"/>
                </a:solidFill>
                <a:latin typeface="Times"/>
                <a:ea typeface="ＭＳ Ｐゴシック" charset="0"/>
                <a:cs typeface="Times"/>
              </a:rPr>
              <a:t>+</a:t>
            </a:r>
            <a:r>
              <a:rPr lang="en-US" dirty="0">
                <a:solidFill>
                  <a:srgbClr val="000000"/>
                </a:solidFill>
                <a:latin typeface="Times"/>
                <a:ea typeface="ＭＳ Ｐゴシック" charset="0"/>
                <a:cs typeface="Times"/>
              </a:rPr>
              <a:t> states of heavy neutron-rich </a:t>
            </a:r>
            <a:r>
              <a:rPr lang="en-US" dirty="0" smtClean="0">
                <a:solidFill>
                  <a:srgbClr val="000000"/>
                </a:solidFill>
                <a:latin typeface="Times"/>
                <a:ea typeface="ＭＳ Ｐゴシック" charset="0"/>
                <a:cs typeface="Times"/>
              </a:rPr>
              <a:t>nuclei	</a:t>
            </a:r>
            <a:r>
              <a:rPr lang="en-US" dirty="0" smtClean="0">
                <a:solidFill>
                  <a:srgbClr val="808080"/>
                </a:solidFill>
                <a:latin typeface="Times"/>
                <a:ea typeface="ＭＳ Ｐゴシック" charset="0"/>
                <a:cs typeface="Times"/>
              </a:rPr>
              <a:t>			</a:t>
            </a:r>
            <a:r>
              <a:rPr lang="en-US" dirty="0">
                <a:solidFill>
                  <a:srgbClr val="808080"/>
                </a:solidFill>
                <a:latin typeface="Times"/>
                <a:ea typeface="ＭＳ Ｐゴシック" charset="0"/>
                <a:cs typeface="Times"/>
              </a:rPr>
              <a:t> </a:t>
            </a:r>
            <a:r>
              <a:rPr lang="en-US" dirty="0" smtClean="0">
                <a:solidFill>
                  <a:srgbClr val="808080"/>
                </a:solidFill>
                <a:latin typeface="Times"/>
                <a:ea typeface="ＭＳ Ｐゴシック" charset="0"/>
                <a:cs typeface="Times"/>
              </a:rPr>
              <a:t>      </a:t>
            </a:r>
            <a:r>
              <a:rPr lang="en-US" dirty="0" smtClean="0">
                <a:solidFill>
                  <a:srgbClr val="009900"/>
                </a:solidFill>
                <a:latin typeface="Times"/>
                <a:ea typeface="Zapf Dingbats"/>
                <a:cs typeface="Times"/>
                <a:sym typeface="Zapf Dingbats"/>
              </a:rPr>
              <a:t>✔</a:t>
            </a:r>
            <a:endParaRPr lang="en-US" dirty="0" smtClean="0">
              <a:solidFill>
                <a:srgbClr val="808080"/>
              </a:solidFill>
              <a:latin typeface="Times"/>
              <a:ea typeface="ＭＳ Ｐゴシック" charset="0"/>
              <a:cs typeface="Times"/>
              <a:sym typeface="Zapf Dingbats"/>
            </a:endParaRPr>
          </a:p>
          <a:p>
            <a:pPr marL="285750" indent="-285750" eaLnBrk="0" hangingPunct="0">
              <a:spcBef>
                <a:spcPts val="300"/>
              </a:spcBef>
              <a:buFont typeface="Arial"/>
              <a:buChar char="•"/>
            </a:pPr>
            <a:r>
              <a:rPr lang="en-US" dirty="0" smtClean="0">
                <a:solidFill>
                  <a:srgbClr val="000000"/>
                </a:solidFill>
                <a:latin typeface="Times"/>
                <a:ea typeface="ＭＳ Ｐゴシック" charset="0"/>
                <a:cs typeface="Times"/>
              </a:rPr>
              <a:t>Elastic </a:t>
            </a:r>
            <a:r>
              <a:rPr lang="en-US" dirty="0">
                <a:solidFill>
                  <a:srgbClr val="000000"/>
                </a:solidFill>
                <a:latin typeface="Times"/>
                <a:ea typeface="ＭＳ Ｐゴシック" charset="0"/>
                <a:cs typeface="Times"/>
              </a:rPr>
              <a:t>and inelastic scattering using the active target </a:t>
            </a:r>
            <a:r>
              <a:rPr lang="en-US" dirty="0" smtClean="0">
                <a:solidFill>
                  <a:srgbClr val="000000"/>
                </a:solidFill>
                <a:latin typeface="Times"/>
                <a:ea typeface="ＭＳ Ｐゴシック" charset="0"/>
                <a:cs typeface="Times"/>
              </a:rPr>
              <a:t>(smaller prototype available)</a:t>
            </a:r>
            <a:r>
              <a:rPr lang="en-US" dirty="0" smtClean="0">
                <a:solidFill>
                  <a:srgbClr val="808080"/>
                </a:solidFill>
                <a:latin typeface="Times"/>
                <a:ea typeface="ＭＳ Ｐゴシック" charset="0"/>
                <a:cs typeface="Times"/>
              </a:rPr>
              <a:t>	      </a:t>
            </a:r>
            <a:r>
              <a:rPr lang="en-US" dirty="0" smtClean="0">
                <a:solidFill>
                  <a:srgbClr val="FF7905"/>
                </a:solidFill>
                <a:latin typeface="Times"/>
                <a:ea typeface="ＭＳ Ｐゴシック" charset="0"/>
                <a:cs typeface="Times"/>
              </a:rPr>
              <a:t>(</a:t>
            </a:r>
            <a:r>
              <a:rPr lang="en-US" dirty="0" smtClean="0">
                <a:solidFill>
                  <a:srgbClr val="FEB809"/>
                </a:solidFill>
                <a:latin typeface="Times"/>
                <a:ea typeface="Zapf Dingbats"/>
                <a:cs typeface="Times"/>
                <a:sym typeface="Zapf Dingbats"/>
              </a:rPr>
              <a:t>✔)</a:t>
            </a:r>
            <a:endParaRPr lang="en-US" dirty="0">
              <a:solidFill>
                <a:srgbClr val="808080"/>
              </a:solidFill>
              <a:latin typeface="Times"/>
              <a:ea typeface="ＭＳ Ｐゴシック" charset="0"/>
              <a:cs typeface="Times"/>
            </a:endParaRPr>
          </a:p>
          <a:p>
            <a:pPr marL="285750" indent="-285750" eaLnBrk="0" hangingPunct="0">
              <a:spcBef>
                <a:spcPts val="300"/>
              </a:spcBef>
              <a:buFont typeface="Arial"/>
              <a:buChar char="•"/>
            </a:pPr>
            <a:r>
              <a:rPr lang="en-US" dirty="0" smtClean="0">
                <a:solidFill>
                  <a:srgbClr val="000000"/>
                </a:solidFill>
                <a:latin typeface="Times"/>
                <a:ea typeface="ＭＳ Ｐゴシック" charset="0"/>
                <a:cs typeface="Times"/>
              </a:rPr>
              <a:t>Nuclei at and beyond the proton drip-line (needs PAS, read</a:t>
            </a:r>
            <a:r>
              <a:rPr lang="en-US" dirty="0">
                <a:solidFill>
                  <a:srgbClr val="000000"/>
                </a:solidFill>
                <a:latin typeface="Times"/>
                <a:ea typeface="ＭＳ Ｐゴシック" charset="0"/>
                <a:cs typeface="Times"/>
              </a:rPr>
              <a:t>y</a:t>
            </a:r>
            <a:r>
              <a:rPr lang="en-US" dirty="0" smtClean="0">
                <a:solidFill>
                  <a:srgbClr val="000000"/>
                </a:solidFill>
                <a:latin typeface="Times"/>
                <a:ea typeface="ＭＳ Ｐゴシック" charset="0"/>
                <a:cs typeface="Times"/>
              </a:rPr>
              <a:t> only in 2022)	</a:t>
            </a:r>
            <a:r>
              <a:rPr lang="en-US" dirty="0" smtClean="0">
                <a:solidFill>
                  <a:srgbClr val="808080"/>
                </a:solidFill>
                <a:latin typeface="Times"/>
                <a:ea typeface="ＭＳ Ｐゴシック" charset="0"/>
                <a:cs typeface="Times"/>
              </a:rPr>
              <a:t>	</a:t>
            </a:r>
            <a:r>
              <a:rPr lang="en-US" dirty="0">
                <a:solidFill>
                  <a:srgbClr val="808080"/>
                </a:solidFill>
                <a:latin typeface="Times"/>
                <a:ea typeface="ＭＳ Ｐゴシック" charset="0"/>
                <a:cs typeface="Times"/>
              </a:rPr>
              <a:t> </a:t>
            </a:r>
            <a:r>
              <a:rPr lang="en-US" dirty="0" smtClean="0">
                <a:solidFill>
                  <a:srgbClr val="808080"/>
                </a:solidFill>
                <a:latin typeface="Times"/>
                <a:ea typeface="ＭＳ Ｐゴシック" charset="0"/>
                <a:cs typeface="Times"/>
              </a:rPr>
              <a:t>    </a:t>
            </a:r>
            <a:r>
              <a:rPr lang="en-US" b="1" dirty="0" smtClean="0">
                <a:solidFill>
                  <a:srgbClr val="808080"/>
                </a:solidFill>
                <a:latin typeface="Times"/>
                <a:ea typeface="ＭＳ Ｐゴシック" charset="0"/>
                <a:cs typeface="Times"/>
              </a:rPr>
              <a:t> </a:t>
            </a:r>
            <a:r>
              <a:rPr lang="en-US" b="1" dirty="0" smtClean="0">
                <a:solidFill>
                  <a:srgbClr val="C0504D"/>
                </a:solidFill>
                <a:latin typeface="Times"/>
                <a:ea typeface="ＭＳ Ｐゴシック" charset="0"/>
                <a:cs typeface="Times"/>
              </a:rPr>
              <a:t>No</a:t>
            </a:r>
          </a:p>
        </p:txBody>
      </p:sp>
      <p:pic>
        <p:nvPicPr>
          <p:cNvPr id="5" name="Bild 4"/>
          <p:cNvPicPr>
            <a:picLocks noChangeAspect="1"/>
          </p:cNvPicPr>
          <p:nvPr/>
        </p:nvPicPr>
        <p:blipFill>
          <a:blip r:embed="rId2"/>
          <a:stretch>
            <a:fillRect/>
          </a:stretch>
        </p:blipFill>
        <p:spPr>
          <a:xfrm>
            <a:off x="179929" y="103004"/>
            <a:ext cx="929654" cy="601486"/>
          </a:xfrm>
          <a:prstGeom prst="rect">
            <a:avLst/>
          </a:prstGeom>
        </p:spPr>
      </p:pic>
    </p:spTree>
    <p:extLst>
      <p:ext uri="{BB962C8B-B14F-4D97-AF65-F5344CB8AC3E}">
        <p14:creationId xmlns:p14="http://schemas.microsoft.com/office/powerpoint/2010/main" val="41702022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0200" y="999604"/>
            <a:ext cx="6248400" cy="2543696"/>
          </a:xfrm>
          <a:prstGeom prst="rect">
            <a:avLst/>
          </a:prstGeom>
        </p:spPr>
      </p:pic>
      <p:sp>
        <p:nvSpPr>
          <p:cNvPr id="16388" name="Foliennummernplatzhalter 1"/>
          <p:cNvSpPr>
            <a:spLocks noGrp="1"/>
          </p:cNvSpPr>
          <p:nvPr>
            <p:ph type="sldNum" sz="quarter" idx="11"/>
          </p:nvPr>
        </p:nvSpPr>
        <p:spPr>
          <a:xfrm>
            <a:off x="8244905" y="6607175"/>
            <a:ext cx="728662"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B80851-04CA-4CCC-88CF-492A7FA66E15}" type="slidenum">
              <a:rPr lang="de-DE" i="0" smtClean="0">
                <a:solidFill>
                  <a:srgbClr val="00599D"/>
                </a:solidFill>
              </a:rPr>
              <a:pPr eaLnBrk="1" hangingPunct="1"/>
              <a:t>14</a:t>
            </a:fld>
            <a:endParaRPr lang="de-DE" i="0" smtClean="0">
              <a:solidFill>
                <a:srgbClr val="00599D"/>
              </a:solidFill>
            </a:endParaRPr>
          </a:p>
        </p:txBody>
      </p:sp>
      <p:sp>
        <p:nvSpPr>
          <p:cNvPr id="2" name="TextBox 1"/>
          <p:cNvSpPr txBox="1"/>
          <p:nvPr/>
        </p:nvSpPr>
        <p:spPr>
          <a:xfrm>
            <a:off x="4994764" y="4853812"/>
            <a:ext cx="3826403" cy="1692771"/>
          </a:xfrm>
          <a:prstGeom prst="rect">
            <a:avLst/>
          </a:prstGeom>
          <a:noFill/>
        </p:spPr>
        <p:txBody>
          <a:bodyPr wrap="square" rtlCol="0">
            <a:spAutoFit/>
          </a:bodyPr>
          <a:lstStyle/>
          <a:p>
            <a:pPr eaLnBrk="0" hangingPunct="0"/>
            <a:r>
              <a:rPr lang="en-US" sz="2000" dirty="0" smtClean="0">
                <a:solidFill>
                  <a:srgbClr val="336699"/>
                </a:solidFill>
                <a:latin typeface="Times New Roman" charset="0"/>
                <a:ea typeface="ＭＳ Ｐゴシック" charset="0"/>
              </a:rPr>
              <a:t>Secured funding and expression of interest in funding</a:t>
            </a:r>
          </a:p>
          <a:p>
            <a:pPr eaLnBrk="0" hangingPunct="0"/>
            <a:r>
              <a:rPr lang="en-US" sz="2000" dirty="0" smtClean="0">
                <a:solidFill>
                  <a:srgbClr val="336699"/>
                </a:solidFill>
                <a:latin typeface="Times New Roman" charset="0"/>
                <a:ea typeface="ＭＳ Ｐゴシック" charset="0"/>
              </a:rPr>
              <a:t>(status: January 2016)</a:t>
            </a:r>
            <a:endParaRPr lang="en-US" sz="2000" dirty="0">
              <a:solidFill>
                <a:srgbClr val="336699"/>
              </a:solidFill>
              <a:latin typeface="Times New Roman" charset="0"/>
              <a:ea typeface="ＭＳ Ｐゴシック" charset="0"/>
            </a:endParaRPr>
          </a:p>
          <a:p>
            <a:pPr marL="176213" eaLnBrk="0" hangingPunct="0"/>
            <a:r>
              <a:rPr lang="en-US" sz="2000" dirty="0" smtClean="0">
                <a:solidFill>
                  <a:srgbClr val="FF9933"/>
                </a:solidFill>
                <a:latin typeface="Times New Roman" charset="0"/>
                <a:ea typeface="ＭＳ Ｐゴシック" charset="0"/>
              </a:rPr>
              <a:t>16 countries (incl. 9 FAIR partner countries)</a:t>
            </a:r>
          </a:p>
        </p:txBody>
      </p:sp>
      <p:sp>
        <p:nvSpPr>
          <p:cNvPr id="4" name="Title 3"/>
          <p:cNvSpPr>
            <a:spLocks noGrp="1"/>
          </p:cNvSpPr>
          <p:nvPr>
            <p:ph type="title"/>
          </p:nvPr>
        </p:nvSpPr>
        <p:spPr/>
        <p:txBody>
          <a:bodyPr/>
          <a:lstStyle/>
          <a:p>
            <a:r>
              <a:rPr lang="en-US" dirty="0" smtClean="0"/>
              <a:t>NUSTAR Collaboration</a:t>
            </a:r>
            <a:endParaRPr lang="en-US" dirty="0"/>
          </a:p>
        </p:txBody>
      </p:sp>
      <p:sp>
        <p:nvSpPr>
          <p:cNvPr id="9" name="TextBox 1"/>
          <p:cNvSpPr txBox="1"/>
          <p:nvPr/>
        </p:nvSpPr>
        <p:spPr>
          <a:xfrm>
            <a:off x="4716016" y="3579120"/>
            <a:ext cx="4176464" cy="1323439"/>
          </a:xfrm>
          <a:prstGeom prst="rect">
            <a:avLst/>
          </a:prstGeom>
          <a:noFill/>
        </p:spPr>
        <p:txBody>
          <a:bodyPr wrap="square" rtlCol="0">
            <a:spAutoFit/>
          </a:bodyPr>
          <a:lstStyle/>
          <a:p>
            <a:pPr marL="271463" indent="-271463" eaLnBrk="0" hangingPunct="0"/>
            <a:r>
              <a:rPr lang="en-US" sz="2000" dirty="0" smtClean="0">
                <a:solidFill>
                  <a:srgbClr val="336699"/>
                </a:solidFill>
                <a:latin typeface="Times New Roman" charset="0"/>
                <a:ea typeface="ＭＳ Ｐゴシック" charset="0"/>
              </a:rPr>
              <a:t>	&gt;</a:t>
            </a:r>
            <a:r>
              <a:rPr lang="en-US" sz="2000" dirty="0">
                <a:solidFill>
                  <a:srgbClr val="336699"/>
                </a:solidFill>
                <a:latin typeface="Times New Roman" charset="0"/>
                <a:ea typeface="ＭＳ Ｐゴシック" charset="0"/>
              </a:rPr>
              <a:t> </a:t>
            </a:r>
            <a:r>
              <a:rPr lang="en-US" sz="2000" dirty="0" smtClean="0">
                <a:solidFill>
                  <a:srgbClr val="336699"/>
                </a:solidFill>
                <a:latin typeface="Times New Roman" charset="0"/>
                <a:ea typeface="ＭＳ Ｐゴシック" charset="0"/>
              </a:rPr>
              <a:t>800 registered “interested” scientists in the NUSTAR data-base</a:t>
            </a:r>
          </a:p>
          <a:p>
            <a:pPr lvl="1" eaLnBrk="0" hangingPunct="0"/>
            <a:r>
              <a:rPr lang="en-US" sz="2000" dirty="0" smtClean="0">
                <a:solidFill>
                  <a:srgbClr val="009900"/>
                </a:solidFill>
                <a:latin typeface="Times New Roman" charset="0"/>
                <a:ea typeface="ＭＳ Ｐゴシック" charset="0"/>
              </a:rPr>
              <a:t>39 countries</a:t>
            </a:r>
          </a:p>
          <a:p>
            <a:pPr lvl="1" eaLnBrk="0" hangingPunct="0"/>
            <a:r>
              <a:rPr lang="en-US" sz="2000" dirty="0" smtClean="0">
                <a:solidFill>
                  <a:srgbClr val="009900"/>
                </a:solidFill>
                <a:latin typeface="Times New Roman" charset="0"/>
                <a:ea typeface="ＭＳ Ｐゴシック" charset="0"/>
              </a:rPr>
              <a:t>more than 180 institutes</a:t>
            </a:r>
            <a:endParaRPr lang="en-US" sz="2000" dirty="0">
              <a:solidFill>
                <a:srgbClr val="009900"/>
              </a:solidFill>
              <a:latin typeface="Times New Roman" charset="0"/>
              <a:ea typeface="ＭＳ Ｐゴシック" charset="0"/>
            </a:endParaRPr>
          </a:p>
        </p:txBody>
      </p:sp>
      <p:graphicFrame>
        <p:nvGraphicFramePr>
          <p:cNvPr id="11" name="Diagramm 10"/>
          <p:cNvGraphicFramePr/>
          <p:nvPr>
            <p:extLst>
              <p:ext uri="{D42A27DB-BD31-4B8C-83A1-F6EECF244321}">
                <p14:modId xmlns:p14="http://schemas.microsoft.com/office/powerpoint/2010/main" val="395718182"/>
              </p:ext>
            </p:extLst>
          </p:nvPr>
        </p:nvGraphicFramePr>
        <p:xfrm>
          <a:off x="-482601" y="2271452"/>
          <a:ext cx="6477001" cy="4434148"/>
        </p:xfrm>
        <a:graphic>
          <a:graphicData uri="http://schemas.openxmlformats.org/drawingml/2006/chart">
            <c:chart xmlns:c="http://schemas.openxmlformats.org/drawingml/2006/chart" xmlns:r="http://schemas.openxmlformats.org/officeDocument/2006/relationships" r:id="rId3"/>
          </a:graphicData>
        </a:graphic>
      </p:graphicFrame>
      <p:sp>
        <p:nvSpPr>
          <p:cNvPr id="8"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Tree>
    <p:extLst>
      <p:ext uri="{BB962C8B-B14F-4D97-AF65-F5344CB8AC3E}">
        <p14:creationId xmlns:p14="http://schemas.microsoft.com/office/powerpoint/2010/main" val="919800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00" y="0"/>
            <a:ext cx="9460044" cy="7848302"/>
          </a:xfrm>
          <a:prstGeom prst="rect">
            <a:avLst/>
          </a:prstGeom>
        </p:spPr>
        <p:txBody>
          <a:bodyPr wrap="square">
            <a:spAutoFit/>
          </a:bodyPr>
          <a:lstStyle/>
          <a:p>
            <a:r>
              <a:rPr lang="en-GB" dirty="0">
                <a:solidFill>
                  <a:srgbClr val="FF0000"/>
                </a:solidFill>
              </a:rPr>
              <a:t>L</a:t>
            </a:r>
            <a:r>
              <a:rPr lang="en-GB" dirty="0" smtClean="0">
                <a:solidFill>
                  <a:srgbClr val="FF0000"/>
                </a:solidFill>
              </a:rPr>
              <a:t>eadership </a:t>
            </a:r>
            <a:r>
              <a:rPr lang="en-GB" dirty="0">
                <a:solidFill>
                  <a:srgbClr val="FF0000"/>
                </a:solidFill>
              </a:rPr>
              <a:t>roles </a:t>
            </a:r>
            <a:r>
              <a:rPr lang="en-GB" dirty="0"/>
              <a:t>(probably only Germany has more):</a:t>
            </a:r>
          </a:p>
          <a:p>
            <a:r>
              <a:rPr lang="en-GB" dirty="0"/>
              <a:t>Bruce: </a:t>
            </a:r>
            <a:r>
              <a:rPr lang="en-GB" dirty="0" smtClean="0">
                <a:solidFill>
                  <a:srgbClr val="FF0000"/>
                </a:solidFill>
              </a:rPr>
              <a:t>Deputy Chair </a:t>
            </a:r>
            <a:r>
              <a:rPr lang="en-GB" dirty="0">
                <a:solidFill>
                  <a:srgbClr val="FF0000"/>
                </a:solidFill>
              </a:rPr>
              <a:t>of the </a:t>
            </a:r>
            <a:r>
              <a:rPr lang="en-GB" dirty="0" err="1">
                <a:solidFill>
                  <a:srgbClr val="FF0000"/>
                </a:solidFill>
              </a:rPr>
              <a:t>NuSTAR</a:t>
            </a:r>
            <a:r>
              <a:rPr lang="en-GB" dirty="0">
                <a:solidFill>
                  <a:srgbClr val="FF0000"/>
                </a:solidFill>
              </a:rPr>
              <a:t> Board</a:t>
            </a:r>
            <a:r>
              <a:rPr lang="en-GB" dirty="0"/>
              <a:t> (one of the five elected); previously on the board: Regan, Gelletly</a:t>
            </a:r>
          </a:p>
          <a:p>
            <a:r>
              <a:rPr lang="en-GB" dirty="0"/>
              <a:t>Podolyak: HISPEC/DESPEC </a:t>
            </a:r>
            <a:r>
              <a:rPr lang="en-GB" dirty="0">
                <a:solidFill>
                  <a:srgbClr val="FF0000"/>
                </a:solidFill>
              </a:rPr>
              <a:t>spokesperson</a:t>
            </a:r>
            <a:r>
              <a:rPr lang="en-GB" dirty="0"/>
              <a:t>; previously DESPEC spokespersons Bruce, Wood</a:t>
            </a:r>
          </a:p>
          <a:p>
            <a:r>
              <a:rPr lang="en-GB" dirty="0"/>
              <a:t>Herzberg: </a:t>
            </a:r>
            <a:r>
              <a:rPr lang="en-GB" dirty="0">
                <a:solidFill>
                  <a:srgbClr val="FF0000"/>
                </a:solidFill>
              </a:rPr>
              <a:t>spokesperson</a:t>
            </a:r>
            <a:r>
              <a:rPr lang="en-GB" dirty="0"/>
              <a:t> of </a:t>
            </a:r>
            <a:r>
              <a:rPr lang="en-GB" dirty="0" err="1"/>
              <a:t>Superheavy</a:t>
            </a:r>
            <a:r>
              <a:rPr lang="en-GB" dirty="0"/>
              <a:t> Elements collaboration (now part of NUSTAR)</a:t>
            </a:r>
          </a:p>
          <a:p>
            <a:r>
              <a:rPr lang="en-GB" dirty="0"/>
              <a:t>Walker: ILIMA </a:t>
            </a:r>
            <a:r>
              <a:rPr lang="en-GB" dirty="0">
                <a:solidFill>
                  <a:srgbClr val="FF0000"/>
                </a:solidFill>
              </a:rPr>
              <a:t>spokesperson</a:t>
            </a:r>
          </a:p>
          <a:p>
            <a:r>
              <a:rPr lang="en-GB" dirty="0"/>
              <a:t>Campbell: used to be spokesperson of LASPEC</a:t>
            </a:r>
          </a:p>
          <a:p>
            <a:r>
              <a:rPr lang="en-GB" dirty="0"/>
              <a:t>Chartier: used to be spokesperson of EXL</a:t>
            </a:r>
          </a:p>
          <a:p>
            <a:r>
              <a:rPr lang="en-GB" dirty="0"/>
              <a:t>Lemmon: R3B Technical Director</a:t>
            </a:r>
          </a:p>
          <a:p>
            <a:r>
              <a:rPr lang="en-GB" dirty="0"/>
              <a:t>Bruce, Walker, Podolyak: members of the NUSTAR Collaboration Committee</a:t>
            </a:r>
          </a:p>
          <a:p>
            <a:r>
              <a:rPr lang="en-GB" dirty="0"/>
              <a:t>Bentley: coordinated the fast PRESPEC campaign (AGATA at GSI)</a:t>
            </a:r>
          </a:p>
          <a:p>
            <a:r>
              <a:rPr lang="en-GB" dirty="0"/>
              <a:t>Regan: coordinated the stopped RISING campaign</a:t>
            </a:r>
          </a:p>
          <a:p>
            <a:r>
              <a:rPr lang="en-GB" dirty="0"/>
              <a:t>Catford (Surrey) Member of General PAC (GSI)</a:t>
            </a:r>
          </a:p>
          <a:p>
            <a:r>
              <a:rPr lang="en-GB" dirty="0"/>
              <a:t>Regan: chaired to PRESPEC SC</a:t>
            </a:r>
          </a:p>
          <a:p>
            <a:r>
              <a:rPr lang="en-GB" dirty="0"/>
              <a:t>Simpson: was spokesperson of AGATA (while at GSI); PRESPEC SC</a:t>
            </a:r>
          </a:p>
          <a:p>
            <a:r>
              <a:rPr lang="en-GB" dirty="0"/>
              <a:t>Nolan: was chair of AGATA SC</a:t>
            </a:r>
          </a:p>
          <a:p>
            <a:r>
              <a:rPr lang="en-GB" dirty="0" err="1"/>
              <a:t>Labiche</a:t>
            </a:r>
            <a:r>
              <a:rPr lang="en-GB" dirty="0"/>
              <a:t>: Convener </a:t>
            </a:r>
            <a:r>
              <a:rPr lang="en-GB" dirty="0" err="1"/>
              <a:t>NuSTAR</a:t>
            </a:r>
            <a:r>
              <a:rPr lang="en-GB" dirty="0"/>
              <a:t> working group on simulations</a:t>
            </a:r>
          </a:p>
          <a:p>
            <a:r>
              <a:rPr lang="en-GB" dirty="0"/>
              <a:t>Lazarus: on EDAQ working </a:t>
            </a:r>
            <a:r>
              <a:rPr lang="en-GB" dirty="0" smtClean="0"/>
              <a:t>group</a:t>
            </a:r>
            <a:endParaRPr lang="en-GB" dirty="0"/>
          </a:p>
          <a:p>
            <a:r>
              <a:rPr lang="en-GB" dirty="0"/>
              <a:t>Woods: led the first reactions in the storage ring experiment (EXL type </a:t>
            </a:r>
            <a:r>
              <a:rPr lang="en-GB" dirty="0" err="1"/>
              <a:t>exp</a:t>
            </a:r>
            <a:r>
              <a:rPr lang="en-GB" dirty="0"/>
              <a:t>).</a:t>
            </a:r>
          </a:p>
          <a:p>
            <a:r>
              <a:rPr lang="en-GB" dirty="0"/>
              <a:t>Bentley, Podolyak: led PRESPEC (AGATA at GSI) experiments</a:t>
            </a:r>
          </a:p>
          <a:p>
            <a:r>
              <a:rPr lang="en-GB" dirty="0"/>
              <a:t>Regan, Bruce, Wadsworth, Page, Cullen, Podolyak </a:t>
            </a:r>
            <a:r>
              <a:rPr lang="en-GB" dirty="0" err="1"/>
              <a:t>etc</a:t>
            </a:r>
            <a:r>
              <a:rPr lang="en-GB" dirty="0"/>
              <a:t>: led RISING </a:t>
            </a:r>
            <a:r>
              <a:rPr lang="en-GB" dirty="0" err="1" smtClean="0"/>
              <a:t>exps</a:t>
            </a:r>
            <a:r>
              <a:rPr lang="en-GB" dirty="0" smtClean="0"/>
              <a:t> </a:t>
            </a:r>
            <a:r>
              <a:rPr lang="en-GB" dirty="0"/>
              <a:t>(DESPEC </a:t>
            </a:r>
            <a:r>
              <a:rPr lang="en-GB" dirty="0" smtClean="0"/>
              <a:t>type)</a:t>
            </a:r>
            <a:endParaRPr lang="en-GB" dirty="0"/>
          </a:p>
          <a:p>
            <a:r>
              <a:rPr lang="en-GB" dirty="0"/>
              <a:t>Bentley: led fast RISING </a:t>
            </a:r>
            <a:r>
              <a:rPr lang="en-GB" dirty="0" err="1"/>
              <a:t>exps</a:t>
            </a:r>
            <a:r>
              <a:rPr lang="en-GB" dirty="0"/>
              <a:t>.</a:t>
            </a:r>
          </a:p>
          <a:p>
            <a:r>
              <a:rPr lang="en-GB" dirty="0"/>
              <a:t>Lemmon, Chartier: led R3B type </a:t>
            </a:r>
            <a:r>
              <a:rPr lang="en-GB" dirty="0" err="1"/>
              <a:t>exps</a:t>
            </a:r>
            <a:r>
              <a:rPr lang="en-GB" dirty="0"/>
              <a:t>.</a:t>
            </a:r>
          </a:p>
          <a:p>
            <a:r>
              <a:rPr lang="en-GB" dirty="0"/>
              <a:t>Walker: led storage ring </a:t>
            </a:r>
            <a:r>
              <a:rPr lang="en-GB" dirty="0" smtClean="0"/>
              <a:t>experiments</a:t>
            </a:r>
          </a:p>
          <a:p>
            <a:endParaRPr lang="en-GB" dirty="0"/>
          </a:p>
          <a:p>
            <a:endParaRPr lang="en-GB" dirty="0"/>
          </a:p>
        </p:txBody>
      </p:sp>
    </p:spTree>
    <p:extLst>
      <p:ext uri="{BB962C8B-B14F-4D97-AF65-F5344CB8AC3E}">
        <p14:creationId xmlns:p14="http://schemas.microsoft.com/office/powerpoint/2010/main" val="26505905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p:cNvGraphicFramePr>
            <a:graphicFrameLocks noGrp="1"/>
          </p:cNvGraphicFramePr>
          <p:nvPr/>
        </p:nvGraphicFramePr>
        <p:xfrm>
          <a:off x="84138" y="981075"/>
          <a:ext cx="8951913" cy="5503863"/>
        </p:xfrm>
        <a:graphic>
          <a:graphicData uri="http://schemas.openxmlformats.org/drawingml/2006/table">
            <a:tbl>
              <a:tblPr firstRow="1" bandRow="1">
                <a:tableStyleId>{21E4AEA4-8DFA-4A89-87EB-49C32662AFE0}</a:tableStyleId>
              </a:tblPr>
              <a:tblGrid>
                <a:gridCol w="994657"/>
                <a:gridCol w="994657"/>
                <a:gridCol w="994657"/>
                <a:gridCol w="994657"/>
                <a:gridCol w="994657"/>
                <a:gridCol w="994657"/>
                <a:gridCol w="994657"/>
                <a:gridCol w="994657"/>
                <a:gridCol w="994657"/>
              </a:tblGrid>
              <a:tr h="365746">
                <a:tc>
                  <a:txBody>
                    <a:bodyPr/>
                    <a:lstStyle/>
                    <a:p>
                      <a:pPr algn="ctr"/>
                      <a:r>
                        <a:rPr lang="de-DE" sz="1800" dirty="0" smtClean="0"/>
                        <a:t>2015</a:t>
                      </a:r>
                      <a:endParaRPr lang="de-DE" sz="1800" dirty="0"/>
                    </a:p>
                  </a:txBody>
                  <a:tcPr marL="91439" marR="91439" marT="45713" marB="45713"/>
                </a:tc>
                <a:tc>
                  <a:txBody>
                    <a:bodyPr/>
                    <a:lstStyle/>
                    <a:p>
                      <a:pPr algn="ctr"/>
                      <a:r>
                        <a:rPr lang="de-DE" sz="1800" dirty="0" smtClean="0"/>
                        <a:t>2016</a:t>
                      </a:r>
                      <a:endParaRPr lang="de-DE" sz="1800" dirty="0"/>
                    </a:p>
                  </a:txBody>
                  <a:tcPr marL="91439" marR="91439" marT="45713" marB="45713"/>
                </a:tc>
                <a:tc>
                  <a:txBody>
                    <a:bodyPr/>
                    <a:lstStyle/>
                    <a:p>
                      <a:pPr algn="ctr"/>
                      <a:r>
                        <a:rPr lang="de-DE" sz="1800" dirty="0" smtClean="0"/>
                        <a:t>2017</a:t>
                      </a:r>
                      <a:endParaRPr lang="de-DE" sz="1800" dirty="0"/>
                    </a:p>
                  </a:txBody>
                  <a:tcPr marL="91439" marR="91439" marT="45713" marB="45713"/>
                </a:tc>
                <a:tc>
                  <a:txBody>
                    <a:bodyPr/>
                    <a:lstStyle/>
                    <a:p>
                      <a:pPr algn="ctr"/>
                      <a:r>
                        <a:rPr lang="de-DE" sz="1800" dirty="0" smtClean="0"/>
                        <a:t>2018</a:t>
                      </a:r>
                      <a:endParaRPr lang="de-DE" sz="1800" dirty="0"/>
                    </a:p>
                  </a:txBody>
                  <a:tcPr marL="91439" marR="91439" marT="45713" marB="45713"/>
                </a:tc>
                <a:tc>
                  <a:txBody>
                    <a:bodyPr/>
                    <a:lstStyle/>
                    <a:p>
                      <a:pPr algn="ctr"/>
                      <a:r>
                        <a:rPr lang="de-DE" sz="1800" dirty="0" smtClean="0"/>
                        <a:t>2019</a:t>
                      </a:r>
                      <a:endParaRPr lang="de-DE" sz="1800" dirty="0"/>
                    </a:p>
                  </a:txBody>
                  <a:tcPr marL="91439" marR="91439" marT="45713" marB="45713"/>
                </a:tc>
                <a:tc>
                  <a:txBody>
                    <a:bodyPr/>
                    <a:lstStyle/>
                    <a:p>
                      <a:pPr algn="ctr"/>
                      <a:r>
                        <a:rPr lang="de-DE" sz="1800" dirty="0" smtClean="0"/>
                        <a:t>2020</a:t>
                      </a:r>
                      <a:endParaRPr lang="de-DE" sz="1800" dirty="0"/>
                    </a:p>
                  </a:txBody>
                  <a:tcPr marL="91439" marR="91439" marT="45713" marB="45713"/>
                </a:tc>
                <a:tc>
                  <a:txBody>
                    <a:bodyPr/>
                    <a:lstStyle/>
                    <a:p>
                      <a:pPr algn="ctr"/>
                      <a:r>
                        <a:rPr lang="de-DE" sz="1800" dirty="0" smtClean="0"/>
                        <a:t>2021</a:t>
                      </a:r>
                      <a:endParaRPr lang="de-DE" sz="1800" dirty="0"/>
                    </a:p>
                  </a:txBody>
                  <a:tcPr marL="91439" marR="91439" marT="45713" marB="45713"/>
                </a:tc>
                <a:tc>
                  <a:txBody>
                    <a:bodyPr/>
                    <a:lstStyle/>
                    <a:p>
                      <a:pPr algn="ctr"/>
                      <a:r>
                        <a:rPr lang="de-DE" sz="1800" dirty="0" smtClean="0"/>
                        <a:t>2022</a:t>
                      </a:r>
                      <a:endParaRPr lang="de-DE" sz="1800" dirty="0"/>
                    </a:p>
                  </a:txBody>
                  <a:tcPr marL="91439" marR="91439" marT="45713" marB="45713"/>
                </a:tc>
                <a:tc>
                  <a:txBody>
                    <a:bodyPr/>
                    <a:lstStyle/>
                    <a:p>
                      <a:pPr algn="ctr"/>
                      <a:r>
                        <a:rPr lang="de-DE" sz="1800" dirty="0" smtClean="0"/>
                        <a:t>2023</a:t>
                      </a:r>
                      <a:endParaRPr lang="de-DE" sz="1800" dirty="0"/>
                    </a:p>
                  </a:txBody>
                  <a:tcPr marL="91439" marR="91439" marT="45713" marB="45713"/>
                </a:tc>
              </a:tr>
              <a:tr h="5138117">
                <a:tc>
                  <a:txBody>
                    <a:bodyPr/>
                    <a:lstStyle/>
                    <a:p>
                      <a:pPr algn="ctr"/>
                      <a:endParaRPr lang="de-DE" sz="1800" dirty="0"/>
                    </a:p>
                  </a:txBody>
                  <a:tcPr marL="91439" marR="91439" marT="45713" marB="45713"/>
                </a:tc>
                <a:tc>
                  <a:txBody>
                    <a:bodyPr/>
                    <a:lstStyle/>
                    <a:p>
                      <a:pPr algn="ctr"/>
                      <a:endParaRPr lang="de-DE" sz="1800" dirty="0"/>
                    </a:p>
                  </a:txBody>
                  <a:tcPr marL="91439" marR="91439" marT="45713" marB="45713"/>
                </a:tc>
                <a:tc>
                  <a:txBody>
                    <a:bodyPr/>
                    <a:lstStyle/>
                    <a:p>
                      <a:pPr algn="ctr"/>
                      <a:endParaRPr lang="de-DE" sz="1800" dirty="0"/>
                    </a:p>
                  </a:txBody>
                  <a:tcPr marL="91439" marR="91439" marT="45713" marB="45713"/>
                </a:tc>
                <a:tc>
                  <a:txBody>
                    <a:bodyPr/>
                    <a:lstStyle/>
                    <a:p>
                      <a:pPr algn="ctr"/>
                      <a:endParaRPr lang="de-DE" sz="1800" dirty="0"/>
                    </a:p>
                  </a:txBody>
                  <a:tcPr marL="91439" marR="91439" marT="45713" marB="45713"/>
                </a:tc>
                <a:tc>
                  <a:txBody>
                    <a:bodyPr/>
                    <a:lstStyle/>
                    <a:p>
                      <a:pPr algn="ctr"/>
                      <a:endParaRPr lang="de-DE" sz="1800" dirty="0"/>
                    </a:p>
                  </a:txBody>
                  <a:tcPr marL="91439" marR="91439" marT="45713" marB="45713"/>
                </a:tc>
                <a:tc>
                  <a:txBody>
                    <a:bodyPr/>
                    <a:lstStyle/>
                    <a:p>
                      <a:pPr algn="ctr"/>
                      <a:endParaRPr lang="de-DE" sz="1800" dirty="0"/>
                    </a:p>
                  </a:txBody>
                  <a:tcPr marL="91439" marR="91439" marT="45713" marB="45713"/>
                </a:tc>
                <a:tc>
                  <a:txBody>
                    <a:bodyPr/>
                    <a:lstStyle/>
                    <a:p>
                      <a:pPr algn="ctr"/>
                      <a:endParaRPr lang="de-DE" sz="1800" dirty="0"/>
                    </a:p>
                  </a:txBody>
                  <a:tcPr marL="91439" marR="91439" marT="45713" marB="45713"/>
                </a:tc>
                <a:tc>
                  <a:txBody>
                    <a:bodyPr/>
                    <a:lstStyle/>
                    <a:p>
                      <a:pPr algn="ctr"/>
                      <a:endParaRPr lang="de-DE" sz="1800" dirty="0"/>
                    </a:p>
                  </a:txBody>
                  <a:tcPr marL="91439" marR="91439" marT="45713" marB="45713"/>
                </a:tc>
                <a:tc>
                  <a:txBody>
                    <a:bodyPr/>
                    <a:lstStyle/>
                    <a:p>
                      <a:pPr algn="ctr"/>
                      <a:endParaRPr lang="de-DE" sz="1800" dirty="0"/>
                    </a:p>
                  </a:txBody>
                  <a:tcPr marL="91439" marR="91439" marT="45713" marB="45713"/>
                </a:tc>
              </a:tr>
            </a:tbl>
          </a:graphicData>
        </a:graphic>
      </p:graphicFrame>
      <p:sp>
        <p:nvSpPr>
          <p:cNvPr id="31" name="Rectangle 4"/>
          <p:cNvSpPr/>
          <p:nvPr/>
        </p:nvSpPr>
        <p:spPr>
          <a:xfrm rot="16200000">
            <a:off x="2891031" y="3467327"/>
            <a:ext cx="2840967" cy="923330"/>
          </a:xfrm>
          <a:prstGeom prst="rect">
            <a:avLst/>
          </a:prstGeom>
          <a:noFill/>
        </p:spPr>
        <p:txBody>
          <a:bodyPr wrap="none">
            <a:spAutoFit/>
          </a:bodyPr>
          <a:lstStyle/>
          <a:p>
            <a:pPr algn="ctr">
              <a:defRPr/>
            </a:pPr>
            <a:r>
              <a:rPr lang="de-DE" sz="5400" b="1" spc="5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rPr>
              <a:t>Phase 0</a:t>
            </a:r>
          </a:p>
        </p:txBody>
      </p:sp>
      <p:sp>
        <p:nvSpPr>
          <p:cNvPr id="32" name="Rectangle 31"/>
          <p:cNvSpPr/>
          <p:nvPr/>
        </p:nvSpPr>
        <p:spPr>
          <a:xfrm rot="16200000">
            <a:off x="6397281" y="3474177"/>
            <a:ext cx="2834555" cy="923330"/>
          </a:xfrm>
          <a:prstGeom prst="rect">
            <a:avLst/>
          </a:prstGeom>
          <a:noFill/>
        </p:spPr>
        <p:txBody>
          <a:bodyPr wrap="none">
            <a:spAutoFit/>
          </a:bodyPr>
          <a:lstStyle/>
          <a:p>
            <a:pPr algn="ctr">
              <a:defRPr/>
            </a:pPr>
            <a:r>
              <a:rPr lang="de-DE" sz="5400" b="1" spc="5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rPr>
              <a:t>Phase 1</a:t>
            </a:r>
          </a:p>
        </p:txBody>
      </p:sp>
      <p:sp>
        <p:nvSpPr>
          <p:cNvPr id="29" name="Rectangle 3"/>
          <p:cNvSpPr/>
          <p:nvPr/>
        </p:nvSpPr>
        <p:spPr>
          <a:xfrm>
            <a:off x="2106613" y="1397000"/>
            <a:ext cx="4913312" cy="5064125"/>
          </a:xfrm>
          <a:prstGeom prst="rect">
            <a:avLst/>
          </a:prstGeom>
          <a:solidFill>
            <a:srgbClr val="FFFF00">
              <a:alpha val="4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0" name="Rectangle 29"/>
          <p:cNvSpPr/>
          <p:nvPr/>
        </p:nvSpPr>
        <p:spPr>
          <a:xfrm>
            <a:off x="7019925" y="1397000"/>
            <a:ext cx="2016125" cy="5064125"/>
          </a:xfrm>
          <a:prstGeom prst="rect">
            <a:avLst/>
          </a:prstGeom>
          <a:solidFill>
            <a:srgbClr val="009900">
              <a:alpha val="4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7686" name="Textfeld 17"/>
          <p:cNvSpPr txBox="1">
            <a:spLocks noChangeArrowheads="1"/>
          </p:cNvSpPr>
          <p:nvPr/>
        </p:nvSpPr>
        <p:spPr bwMode="auto">
          <a:xfrm>
            <a:off x="193349" y="1463675"/>
            <a:ext cx="15119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2000" b="1" dirty="0">
                <a:solidFill>
                  <a:srgbClr val="0070C0"/>
                </a:solidFill>
              </a:rPr>
              <a:t>Super-FRS</a:t>
            </a:r>
          </a:p>
        </p:txBody>
      </p:sp>
      <p:sp>
        <p:nvSpPr>
          <p:cNvPr id="27687" name="Textfeld 17"/>
          <p:cNvSpPr txBox="1">
            <a:spLocks noChangeArrowheads="1"/>
          </p:cNvSpPr>
          <p:nvPr/>
        </p:nvSpPr>
        <p:spPr bwMode="auto">
          <a:xfrm>
            <a:off x="216188" y="2894013"/>
            <a:ext cx="2021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2000" b="1" dirty="0">
                <a:solidFill>
                  <a:srgbClr val="0070C0"/>
                </a:solidFill>
              </a:rPr>
              <a:t>NUSTAR </a:t>
            </a:r>
            <a:r>
              <a:rPr lang="de-DE" altLang="de-DE" sz="2000" b="1" dirty="0" err="1">
                <a:solidFill>
                  <a:srgbClr val="0070C0"/>
                </a:solidFill>
              </a:rPr>
              <a:t>caves</a:t>
            </a:r>
            <a:endParaRPr lang="de-DE" altLang="de-DE" sz="2000" b="1" dirty="0">
              <a:solidFill>
                <a:srgbClr val="0070C0"/>
              </a:solidFill>
            </a:endParaRPr>
          </a:p>
        </p:txBody>
      </p:sp>
      <p:sp>
        <p:nvSpPr>
          <p:cNvPr id="27688" name="Textfeld 17"/>
          <p:cNvSpPr txBox="1">
            <a:spLocks noChangeArrowheads="1"/>
          </p:cNvSpPr>
          <p:nvPr/>
        </p:nvSpPr>
        <p:spPr bwMode="auto">
          <a:xfrm>
            <a:off x="176617" y="4149725"/>
            <a:ext cx="28185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2000" b="1" dirty="0">
                <a:solidFill>
                  <a:srgbClr val="0070C0"/>
                </a:solidFill>
              </a:rPr>
              <a:t>NUSTAR </a:t>
            </a:r>
            <a:r>
              <a:rPr lang="de-DE" altLang="de-DE" sz="2000" b="1" dirty="0" err="1">
                <a:solidFill>
                  <a:srgbClr val="0070C0"/>
                </a:solidFill>
              </a:rPr>
              <a:t>experiments</a:t>
            </a:r>
            <a:endParaRPr lang="de-DE" altLang="de-DE" sz="2000" b="1" dirty="0">
              <a:solidFill>
                <a:srgbClr val="0070C0"/>
              </a:solidFill>
            </a:endParaRPr>
          </a:p>
        </p:txBody>
      </p:sp>
      <p:sp>
        <p:nvSpPr>
          <p:cNvPr id="27689" name="Foliennummernplatzhalter 3"/>
          <p:cNvSpPr txBox="1">
            <a:spLocks/>
          </p:cNvSpPr>
          <p:nvPr/>
        </p:nvSpPr>
        <p:spPr bwMode="auto">
          <a:xfrm>
            <a:off x="8316913" y="6607175"/>
            <a:ext cx="728662"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EB156F09-874F-43D3-A62F-C139C0AE35EE}" type="slidenum">
              <a:rPr lang="de-DE" altLang="de-DE" sz="1200">
                <a:solidFill>
                  <a:srgbClr val="00599D"/>
                </a:solidFill>
              </a:rPr>
              <a:pPr algn="r" eaLnBrk="1" hangingPunct="1"/>
              <a:t>16</a:t>
            </a:fld>
            <a:endParaRPr lang="de-DE" altLang="de-DE" sz="1200" dirty="0">
              <a:solidFill>
                <a:srgbClr val="00599D"/>
              </a:solidFill>
            </a:endParaRPr>
          </a:p>
        </p:txBody>
      </p:sp>
      <p:sp>
        <p:nvSpPr>
          <p:cNvPr id="23" name="Rechteck 24"/>
          <p:cNvSpPr/>
          <p:nvPr/>
        </p:nvSpPr>
        <p:spPr>
          <a:xfrm>
            <a:off x="84138" y="1844675"/>
            <a:ext cx="7924800" cy="279400"/>
          </a:xfrm>
          <a:prstGeom prst="rect">
            <a:avLst/>
          </a:prstGeom>
          <a:gradFill flip="none" rotWithShape="1">
            <a:gsLst>
              <a:gs pos="0">
                <a:schemeClr val="bg1">
                  <a:lumMod val="50000"/>
                  <a:alpha val="0"/>
                </a:schemeClr>
              </a:gs>
              <a:gs pos="50000">
                <a:schemeClr val="bg1">
                  <a:lumMod val="50000"/>
                </a:schemeClr>
              </a:gs>
              <a:gs pos="100000">
                <a:schemeClr val="bg1">
                  <a:lumMod val="5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
        <p:nvSpPr>
          <p:cNvPr id="24" name="Rechteck 24"/>
          <p:cNvSpPr/>
          <p:nvPr/>
        </p:nvSpPr>
        <p:spPr>
          <a:xfrm>
            <a:off x="6529388" y="2171700"/>
            <a:ext cx="1498600" cy="279400"/>
          </a:xfrm>
          <a:prstGeom prst="rect">
            <a:avLst/>
          </a:prstGeom>
          <a:gradFill flip="none" rotWithShape="1">
            <a:gsLst>
              <a:gs pos="0">
                <a:schemeClr val="bg1">
                  <a:lumMod val="50000"/>
                  <a:alpha val="0"/>
                </a:schemeClr>
              </a:gs>
              <a:gs pos="50000">
                <a:schemeClr val="bg1">
                  <a:lumMod val="50000"/>
                </a:schemeClr>
              </a:gs>
              <a:gs pos="100000">
                <a:schemeClr val="bg1">
                  <a:lumMod val="5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
        <p:nvSpPr>
          <p:cNvPr id="51" name="Rechteck 29"/>
          <p:cNvSpPr/>
          <p:nvPr/>
        </p:nvSpPr>
        <p:spPr>
          <a:xfrm>
            <a:off x="7019925" y="2468563"/>
            <a:ext cx="2016125" cy="279400"/>
          </a:xfrm>
          <a:prstGeom prst="rect">
            <a:avLst/>
          </a:prstGeom>
          <a:gradFill>
            <a:gsLst>
              <a:gs pos="0">
                <a:schemeClr val="bg1">
                  <a:lumMod val="50000"/>
                  <a:alpha val="0"/>
                </a:schemeClr>
              </a:gs>
              <a:gs pos="50000">
                <a:schemeClr val="bg1">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
        <p:nvSpPr>
          <p:cNvPr id="25" name="Rechteck 24"/>
          <p:cNvSpPr/>
          <p:nvPr/>
        </p:nvSpPr>
        <p:spPr>
          <a:xfrm>
            <a:off x="2339975" y="3262313"/>
            <a:ext cx="3311525" cy="279400"/>
          </a:xfrm>
          <a:prstGeom prst="rect">
            <a:avLst/>
          </a:prstGeom>
          <a:gradFill flip="none" rotWithShape="1">
            <a:gsLst>
              <a:gs pos="0">
                <a:schemeClr val="bg1">
                  <a:lumMod val="50000"/>
                  <a:alpha val="0"/>
                </a:schemeClr>
              </a:gs>
              <a:gs pos="50000">
                <a:schemeClr val="bg1">
                  <a:lumMod val="50000"/>
                </a:schemeClr>
              </a:gs>
              <a:gs pos="100000">
                <a:schemeClr val="bg1">
                  <a:lumMod val="5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
        <p:nvSpPr>
          <p:cNvPr id="26" name="Rechteck 24"/>
          <p:cNvSpPr/>
          <p:nvPr/>
        </p:nvSpPr>
        <p:spPr>
          <a:xfrm>
            <a:off x="84470" y="4605771"/>
            <a:ext cx="6470566" cy="278740"/>
          </a:xfrm>
          <a:prstGeom prst="rect">
            <a:avLst/>
          </a:prstGeom>
          <a:gradFill flip="none" rotWithShape="1">
            <a:gsLst>
              <a:gs pos="50000">
                <a:schemeClr val="bg1">
                  <a:lumMod val="50000"/>
                </a:schemeClr>
              </a:gs>
              <a:gs pos="100000">
                <a:schemeClr val="bg1">
                  <a:lumMod val="5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
        <p:nvSpPr>
          <p:cNvPr id="27" name="Rechteck 24"/>
          <p:cNvSpPr/>
          <p:nvPr/>
        </p:nvSpPr>
        <p:spPr>
          <a:xfrm>
            <a:off x="4211638" y="4967288"/>
            <a:ext cx="3455987" cy="277812"/>
          </a:xfrm>
          <a:prstGeom prst="rect">
            <a:avLst/>
          </a:prstGeom>
          <a:gradFill flip="none" rotWithShape="1">
            <a:gsLst>
              <a:gs pos="0">
                <a:schemeClr val="bg1">
                  <a:lumMod val="50000"/>
                  <a:alpha val="0"/>
                </a:schemeClr>
              </a:gs>
              <a:gs pos="50000">
                <a:schemeClr val="bg1">
                  <a:lumMod val="50000"/>
                </a:schemeClr>
              </a:gs>
              <a:gs pos="100000">
                <a:schemeClr val="bg1">
                  <a:lumMod val="5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
        <p:nvSpPr>
          <p:cNvPr id="28" name="Rechteck 24"/>
          <p:cNvSpPr/>
          <p:nvPr/>
        </p:nvSpPr>
        <p:spPr>
          <a:xfrm>
            <a:off x="7000875" y="5629275"/>
            <a:ext cx="2016125" cy="277813"/>
          </a:xfrm>
          <a:prstGeom prst="rect">
            <a:avLst/>
          </a:prstGeom>
          <a:gradFill flip="none" rotWithShape="1">
            <a:gsLst>
              <a:gs pos="0">
                <a:schemeClr val="bg1">
                  <a:lumMod val="50000"/>
                  <a:alpha val="0"/>
                </a:schemeClr>
              </a:gs>
              <a:gs pos="52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
        <p:nvSpPr>
          <p:cNvPr id="27699" name="Textfeld 16"/>
          <p:cNvSpPr txBox="1">
            <a:spLocks noChangeArrowheads="1"/>
          </p:cNvSpPr>
          <p:nvPr/>
        </p:nvSpPr>
        <p:spPr bwMode="auto">
          <a:xfrm>
            <a:off x="7017040" y="5583238"/>
            <a:ext cx="2179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2000" dirty="0" err="1">
                <a:solidFill>
                  <a:srgbClr val="000000"/>
                </a:solidFill>
              </a:rPr>
              <a:t>operation</a:t>
            </a:r>
            <a:r>
              <a:rPr lang="de-DE" altLang="de-DE" sz="2000" dirty="0">
                <a:solidFill>
                  <a:srgbClr val="000000"/>
                </a:solidFill>
              </a:rPr>
              <a:t> at FAIR</a:t>
            </a:r>
          </a:p>
        </p:txBody>
      </p:sp>
      <p:sp>
        <p:nvSpPr>
          <p:cNvPr id="27700" name="Textfeld 16"/>
          <p:cNvSpPr txBox="1">
            <a:spLocks noChangeArrowheads="1"/>
          </p:cNvSpPr>
          <p:nvPr/>
        </p:nvSpPr>
        <p:spPr bwMode="auto">
          <a:xfrm>
            <a:off x="30722" y="4565650"/>
            <a:ext cx="49137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2000" dirty="0" err="1">
                <a:solidFill>
                  <a:srgbClr val="000000"/>
                </a:solidFill>
              </a:rPr>
              <a:t>construction</a:t>
            </a:r>
            <a:r>
              <a:rPr lang="de-DE" altLang="de-DE" sz="2000" dirty="0">
                <a:solidFill>
                  <a:srgbClr val="000000"/>
                </a:solidFill>
              </a:rPr>
              <a:t> and </a:t>
            </a:r>
            <a:r>
              <a:rPr lang="de-DE" altLang="de-DE" sz="2000" dirty="0" err="1">
                <a:solidFill>
                  <a:srgbClr val="000000"/>
                </a:solidFill>
              </a:rPr>
              <a:t>operation</a:t>
            </a:r>
            <a:r>
              <a:rPr lang="de-DE" altLang="de-DE" sz="2000" dirty="0">
                <a:solidFill>
                  <a:srgbClr val="000000"/>
                </a:solidFill>
              </a:rPr>
              <a:t> „outside“ FAIR</a:t>
            </a:r>
          </a:p>
        </p:txBody>
      </p:sp>
      <p:sp>
        <p:nvSpPr>
          <p:cNvPr id="27701" name="Textfeld 16"/>
          <p:cNvSpPr txBox="1">
            <a:spLocks noChangeArrowheads="1"/>
          </p:cNvSpPr>
          <p:nvPr/>
        </p:nvSpPr>
        <p:spPr bwMode="auto">
          <a:xfrm>
            <a:off x="5231037" y="4921250"/>
            <a:ext cx="13981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2000" dirty="0" err="1">
                <a:solidFill>
                  <a:srgbClr val="000000"/>
                </a:solidFill>
              </a:rPr>
              <a:t>installation</a:t>
            </a:r>
            <a:endParaRPr lang="de-DE" altLang="de-DE" sz="2000" dirty="0">
              <a:solidFill>
                <a:srgbClr val="000000"/>
              </a:solidFill>
            </a:endParaRPr>
          </a:p>
        </p:txBody>
      </p:sp>
      <p:sp>
        <p:nvSpPr>
          <p:cNvPr id="27702" name="Textfeld 16"/>
          <p:cNvSpPr txBox="1">
            <a:spLocks noChangeArrowheads="1"/>
          </p:cNvSpPr>
          <p:nvPr/>
        </p:nvSpPr>
        <p:spPr bwMode="auto">
          <a:xfrm>
            <a:off x="151129" y="1790700"/>
            <a:ext cx="33489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2000" dirty="0" err="1">
                <a:solidFill>
                  <a:srgbClr val="000000"/>
                </a:solidFill>
              </a:rPr>
              <a:t>construction</a:t>
            </a:r>
            <a:r>
              <a:rPr lang="de-DE" altLang="de-DE" sz="2000" dirty="0">
                <a:solidFill>
                  <a:srgbClr val="000000"/>
                </a:solidFill>
              </a:rPr>
              <a:t> and </a:t>
            </a:r>
            <a:r>
              <a:rPr lang="de-DE" altLang="de-DE" sz="2000" dirty="0" err="1">
                <a:solidFill>
                  <a:srgbClr val="000000"/>
                </a:solidFill>
              </a:rPr>
              <a:t>installation</a:t>
            </a:r>
            <a:endParaRPr lang="de-DE" altLang="de-DE" sz="2000" dirty="0">
              <a:solidFill>
                <a:srgbClr val="000000"/>
              </a:solidFill>
            </a:endParaRPr>
          </a:p>
        </p:txBody>
      </p:sp>
      <p:sp>
        <p:nvSpPr>
          <p:cNvPr id="27703" name="Textfeld 25"/>
          <p:cNvSpPr txBox="1">
            <a:spLocks noChangeArrowheads="1"/>
          </p:cNvSpPr>
          <p:nvPr/>
        </p:nvSpPr>
        <p:spPr bwMode="auto">
          <a:xfrm>
            <a:off x="6357938" y="2106613"/>
            <a:ext cx="187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2000" dirty="0" err="1">
                <a:solidFill>
                  <a:srgbClr val="000000"/>
                </a:solidFill>
              </a:rPr>
              <a:t>commissioning</a:t>
            </a:r>
            <a:endParaRPr lang="de-DE" altLang="de-DE" sz="2000" dirty="0">
              <a:solidFill>
                <a:srgbClr val="000000"/>
              </a:solidFill>
            </a:endParaRPr>
          </a:p>
        </p:txBody>
      </p:sp>
      <p:sp>
        <p:nvSpPr>
          <p:cNvPr id="27704" name="Textfeld 16"/>
          <p:cNvSpPr txBox="1">
            <a:spLocks noChangeArrowheads="1"/>
          </p:cNvSpPr>
          <p:nvPr/>
        </p:nvSpPr>
        <p:spPr bwMode="auto">
          <a:xfrm>
            <a:off x="7775703" y="2411413"/>
            <a:ext cx="12538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2000" dirty="0" err="1">
                <a:solidFill>
                  <a:srgbClr val="000000"/>
                </a:solidFill>
              </a:rPr>
              <a:t>operation</a:t>
            </a:r>
            <a:endParaRPr lang="de-DE" altLang="de-DE" sz="2000" dirty="0">
              <a:solidFill>
                <a:srgbClr val="000000"/>
              </a:solidFill>
            </a:endParaRPr>
          </a:p>
        </p:txBody>
      </p:sp>
      <p:sp>
        <p:nvSpPr>
          <p:cNvPr id="27705" name="Textfeld 21"/>
          <p:cNvSpPr txBox="1">
            <a:spLocks noChangeArrowheads="1"/>
          </p:cNvSpPr>
          <p:nvPr/>
        </p:nvSpPr>
        <p:spPr bwMode="auto">
          <a:xfrm>
            <a:off x="2987675" y="3203575"/>
            <a:ext cx="216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2000" dirty="0" err="1">
                <a:solidFill>
                  <a:srgbClr val="000000"/>
                </a:solidFill>
              </a:rPr>
              <a:t>civil</a:t>
            </a:r>
            <a:r>
              <a:rPr lang="de-DE" altLang="de-DE" sz="2000" dirty="0">
                <a:solidFill>
                  <a:srgbClr val="000000"/>
                </a:solidFill>
              </a:rPr>
              <a:t> </a:t>
            </a:r>
            <a:r>
              <a:rPr lang="de-DE" altLang="de-DE" sz="2000" dirty="0" err="1">
                <a:solidFill>
                  <a:srgbClr val="000000"/>
                </a:solidFill>
              </a:rPr>
              <a:t>construction</a:t>
            </a:r>
            <a:endParaRPr lang="de-DE" altLang="de-DE" sz="2000" dirty="0">
              <a:solidFill>
                <a:srgbClr val="000000"/>
              </a:solidFill>
            </a:endParaRPr>
          </a:p>
        </p:txBody>
      </p:sp>
      <p:sp>
        <p:nvSpPr>
          <p:cNvPr id="36" name="Rechteck 24"/>
          <p:cNvSpPr/>
          <p:nvPr/>
        </p:nvSpPr>
        <p:spPr>
          <a:xfrm>
            <a:off x="6669088" y="5275263"/>
            <a:ext cx="1500187" cy="279400"/>
          </a:xfrm>
          <a:prstGeom prst="rect">
            <a:avLst/>
          </a:prstGeom>
          <a:gradFill flip="none" rotWithShape="1">
            <a:gsLst>
              <a:gs pos="0">
                <a:schemeClr val="bg1">
                  <a:lumMod val="50000"/>
                  <a:alpha val="0"/>
                </a:schemeClr>
              </a:gs>
              <a:gs pos="50000">
                <a:schemeClr val="bg1">
                  <a:lumMod val="50000"/>
                </a:schemeClr>
              </a:gs>
              <a:gs pos="100000">
                <a:schemeClr val="bg1">
                  <a:lumMod val="5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ndParaRPr>
          </a:p>
        </p:txBody>
      </p:sp>
      <p:sp>
        <p:nvSpPr>
          <p:cNvPr id="27707" name="Textfeld 25"/>
          <p:cNvSpPr txBox="1">
            <a:spLocks noChangeArrowheads="1"/>
          </p:cNvSpPr>
          <p:nvPr/>
        </p:nvSpPr>
        <p:spPr bwMode="auto">
          <a:xfrm>
            <a:off x="6407150" y="5214938"/>
            <a:ext cx="1868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2000" dirty="0" err="1">
                <a:solidFill>
                  <a:srgbClr val="000000"/>
                </a:solidFill>
              </a:rPr>
              <a:t>commissioning</a:t>
            </a:r>
            <a:endParaRPr lang="de-DE" altLang="de-DE" sz="2000" dirty="0">
              <a:solidFill>
                <a:srgbClr val="000000"/>
              </a:solidFill>
            </a:endParaRPr>
          </a:p>
        </p:txBody>
      </p:sp>
      <p:sp>
        <p:nvSpPr>
          <p:cNvPr id="4" name="Titel 3"/>
          <p:cNvSpPr>
            <a:spLocks noGrp="1"/>
          </p:cNvSpPr>
          <p:nvPr>
            <p:ph type="title"/>
          </p:nvPr>
        </p:nvSpPr>
        <p:spPr/>
        <p:txBody>
          <a:bodyPr/>
          <a:lstStyle/>
          <a:p>
            <a:r>
              <a:rPr lang="de-DE" dirty="0" smtClean="0"/>
              <a:t>NUSTAR time </a:t>
            </a:r>
            <a:r>
              <a:rPr lang="de-DE" dirty="0" smtClean="0"/>
              <a:t>line</a:t>
            </a:r>
            <a:endParaRPr lang="de-DE" dirty="0"/>
          </a:p>
        </p:txBody>
      </p:sp>
    </p:spTree>
    <p:extLst>
      <p:ext uri="{BB962C8B-B14F-4D97-AF65-F5344CB8AC3E}">
        <p14:creationId xmlns:p14="http://schemas.microsoft.com/office/powerpoint/2010/main" val="28898080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3059832" y="71046"/>
            <a:ext cx="2554482" cy="523220"/>
          </a:xfrm>
          <a:prstGeom prst="rect">
            <a:avLst/>
          </a:prstGeom>
          <a:noFill/>
        </p:spPr>
        <p:txBody>
          <a:bodyPr wrap="none" rtlCol="0">
            <a:spAutoFit/>
          </a:bodyPr>
          <a:lstStyle/>
          <a:p>
            <a:r>
              <a:rPr lang="en-GB" sz="2800" dirty="0" smtClean="0">
                <a:solidFill>
                  <a:srgbClr val="FF0000"/>
                </a:solidFill>
              </a:rPr>
              <a:t>NUSTAR grant</a:t>
            </a:r>
            <a:endParaRPr lang="en-GB" sz="2800" dirty="0">
              <a:solidFill>
                <a:srgbClr val="FF0000"/>
              </a:solidFill>
            </a:endParaRPr>
          </a:p>
        </p:txBody>
      </p:sp>
      <p:sp>
        <p:nvSpPr>
          <p:cNvPr id="5" name="TextBox 4"/>
          <p:cNvSpPr txBox="1"/>
          <p:nvPr/>
        </p:nvSpPr>
        <p:spPr>
          <a:xfrm>
            <a:off x="467544" y="445578"/>
            <a:ext cx="7988084" cy="6432530"/>
          </a:xfrm>
          <a:prstGeom prst="rect">
            <a:avLst/>
          </a:prstGeom>
          <a:noFill/>
        </p:spPr>
        <p:txBody>
          <a:bodyPr wrap="none" rtlCol="0">
            <a:spAutoFit/>
          </a:bodyPr>
          <a:lstStyle/>
          <a:p>
            <a:r>
              <a:rPr lang="en-GB" sz="2400" dirty="0" smtClean="0"/>
              <a:t>NUSTAR grant: 1 April 2010 – 31 March 2015</a:t>
            </a:r>
          </a:p>
          <a:p>
            <a:endParaRPr lang="en-GB" sz="2400" dirty="0" smtClean="0"/>
          </a:p>
          <a:p>
            <a:r>
              <a:rPr lang="en-GB" sz="2400" dirty="0" smtClean="0"/>
              <a:t>One year zero-cost extension  =&gt;  grant ends 31/03/2016</a:t>
            </a:r>
          </a:p>
          <a:p>
            <a:r>
              <a:rPr lang="en-GB" sz="2000" dirty="0" smtClean="0"/>
              <a:t>				</a:t>
            </a:r>
          </a:p>
          <a:p>
            <a:endParaRPr lang="en-GB" sz="2000" dirty="0" smtClean="0"/>
          </a:p>
          <a:p>
            <a:endParaRPr lang="en-GB" sz="2000" dirty="0" smtClean="0"/>
          </a:p>
          <a:p>
            <a:endParaRPr lang="en-GB" sz="2000" dirty="0"/>
          </a:p>
          <a:p>
            <a:endParaRPr lang="en-GB" sz="2000" dirty="0" smtClean="0"/>
          </a:p>
          <a:p>
            <a:endParaRPr lang="en-GB" sz="2000" dirty="0"/>
          </a:p>
          <a:p>
            <a:endParaRPr lang="en-GB" sz="2000" dirty="0" smtClean="0"/>
          </a:p>
          <a:p>
            <a:endParaRPr lang="en-GB" sz="2000" dirty="0"/>
          </a:p>
          <a:p>
            <a:endParaRPr lang="en-GB" sz="2000" dirty="0" smtClean="0"/>
          </a:p>
          <a:p>
            <a:endParaRPr lang="en-GB" sz="2000" dirty="0" smtClean="0"/>
          </a:p>
          <a:p>
            <a:endParaRPr lang="en-GB" sz="2000" dirty="0"/>
          </a:p>
          <a:p>
            <a:r>
              <a:rPr lang="en-GB" sz="2400" dirty="0" smtClean="0"/>
              <a:t>NUSTAR2 </a:t>
            </a:r>
            <a:r>
              <a:rPr lang="en-GB" sz="2400" dirty="0" err="1" smtClean="0"/>
              <a:t>SoI</a:t>
            </a:r>
            <a:r>
              <a:rPr lang="en-GB" sz="2400" dirty="0" smtClean="0"/>
              <a:t> submitted: March 2012 </a:t>
            </a:r>
          </a:p>
          <a:p>
            <a:r>
              <a:rPr lang="en-GB" sz="2400" dirty="0" smtClean="0"/>
              <a:t>(6.9M for DESPEC, ILIMA, </a:t>
            </a:r>
            <a:r>
              <a:rPr lang="en-GB" sz="2400" dirty="0" err="1" smtClean="0"/>
              <a:t>LaSPEC</a:t>
            </a:r>
            <a:r>
              <a:rPr lang="en-GB" sz="2400" dirty="0" smtClean="0"/>
              <a:t>, R3B)</a:t>
            </a:r>
          </a:p>
          <a:p>
            <a:endParaRPr lang="en-GB" sz="2400" dirty="0"/>
          </a:p>
          <a:p>
            <a:r>
              <a:rPr lang="en-GB" sz="2400" dirty="0" smtClean="0"/>
              <a:t>A project building equipment for fragmentation facilities</a:t>
            </a:r>
          </a:p>
          <a:p>
            <a:r>
              <a:rPr lang="en-GB" sz="2400" dirty="0"/>
              <a:t>w</a:t>
            </a:r>
            <a:r>
              <a:rPr lang="en-GB" sz="2400" dirty="0" smtClean="0"/>
              <a:t>ould be better (RIKEN, FAIR, FRIB?)</a:t>
            </a:r>
            <a:endParaRPr lang="en-GB" sz="2400" dirty="0"/>
          </a:p>
        </p:txBody>
      </p:sp>
      <p:sp>
        <p:nvSpPr>
          <p:cNvPr id="6" name="TextBox 5"/>
          <p:cNvSpPr txBox="1"/>
          <p:nvPr/>
        </p:nvSpPr>
        <p:spPr>
          <a:xfrm>
            <a:off x="321055" y="2204864"/>
            <a:ext cx="8557151" cy="2308324"/>
          </a:xfrm>
          <a:prstGeom prst="rect">
            <a:avLst/>
          </a:prstGeom>
          <a:noFill/>
        </p:spPr>
        <p:txBody>
          <a:bodyPr wrap="none" rtlCol="0">
            <a:spAutoFit/>
          </a:bodyPr>
          <a:lstStyle/>
          <a:p>
            <a:r>
              <a:rPr lang="en-GB" sz="2400" dirty="0" smtClean="0">
                <a:solidFill>
                  <a:schemeClr val="accent2"/>
                </a:solidFill>
              </a:rPr>
              <a:t>R3B: 			     £4025k  	 	34.3 FTE</a:t>
            </a:r>
          </a:p>
          <a:p>
            <a:r>
              <a:rPr lang="en-GB" sz="2400" dirty="0" smtClean="0">
                <a:solidFill>
                  <a:schemeClr val="accent2"/>
                </a:solidFill>
              </a:rPr>
              <a:t>HISPEC: 		     £1901k   		16.9 FTE</a:t>
            </a:r>
          </a:p>
          <a:p>
            <a:r>
              <a:rPr lang="en-GB" sz="2400" dirty="0" smtClean="0">
                <a:solidFill>
                  <a:schemeClr val="accent2"/>
                </a:solidFill>
              </a:rPr>
              <a:t>DESPEC: 		     £939k 		10.5 FTE</a:t>
            </a:r>
          </a:p>
          <a:p>
            <a:r>
              <a:rPr lang="en-GB" sz="2400" dirty="0" smtClean="0">
                <a:solidFill>
                  <a:schemeClr val="accent2"/>
                </a:solidFill>
              </a:rPr>
              <a:t>Project management:   £512k 	</a:t>
            </a:r>
            <a:r>
              <a:rPr lang="en-GB" sz="2400" dirty="0">
                <a:solidFill>
                  <a:schemeClr val="accent2"/>
                </a:solidFill>
              </a:rPr>
              <a:t> </a:t>
            </a:r>
            <a:r>
              <a:rPr lang="en-GB" sz="2400" dirty="0" smtClean="0">
                <a:solidFill>
                  <a:schemeClr val="accent2"/>
                </a:solidFill>
              </a:rPr>
              <a:t>          5.36 FTE</a:t>
            </a:r>
          </a:p>
          <a:p>
            <a:r>
              <a:rPr lang="en-GB" sz="2400" dirty="0" smtClean="0">
                <a:solidFill>
                  <a:schemeClr val="accent2"/>
                </a:solidFill>
              </a:rPr>
              <a:t>Working allowance:	     £673k</a:t>
            </a:r>
          </a:p>
          <a:p>
            <a:r>
              <a:rPr lang="en-GB" sz="2400" b="1" dirty="0" smtClean="0">
                <a:solidFill>
                  <a:schemeClr val="accent2"/>
                </a:solidFill>
              </a:rPr>
              <a:t>TOTAL: 		£8049 (STFC contribution)       67.1FTE</a:t>
            </a:r>
            <a:endParaRPr lang="en-GB" sz="2400" b="1" dirty="0">
              <a:solidFill>
                <a:schemeClr val="accent2"/>
              </a:solidFill>
            </a:endParaRPr>
          </a:p>
        </p:txBody>
      </p:sp>
    </p:spTree>
    <p:extLst>
      <p:ext uri="{BB962C8B-B14F-4D97-AF65-F5344CB8AC3E}">
        <p14:creationId xmlns:p14="http://schemas.microsoft.com/office/powerpoint/2010/main" val="22526408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3059832" y="71046"/>
            <a:ext cx="2554482" cy="523220"/>
          </a:xfrm>
          <a:prstGeom prst="rect">
            <a:avLst/>
          </a:prstGeom>
          <a:noFill/>
        </p:spPr>
        <p:txBody>
          <a:bodyPr wrap="none" rtlCol="0">
            <a:spAutoFit/>
          </a:bodyPr>
          <a:lstStyle/>
          <a:p>
            <a:r>
              <a:rPr lang="en-GB" sz="2800" dirty="0" smtClean="0">
                <a:solidFill>
                  <a:srgbClr val="FF0000"/>
                </a:solidFill>
              </a:rPr>
              <a:t>NUSTAR grant</a:t>
            </a:r>
            <a:endParaRPr lang="en-GB" sz="2800" dirty="0">
              <a:solidFill>
                <a:srgbClr val="FF0000"/>
              </a:solidFill>
            </a:endParaRPr>
          </a:p>
        </p:txBody>
      </p:sp>
      <p:sp>
        <p:nvSpPr>
          <p:cNvPr id="5" name="TextBox 4"/>
          <p:cNvSpPr txBox="1"/>
          <p:nvPr/>
        </p:nvSpPr>
        <p:spPr>
          <a:xfrm>
            <a:off x="277226" y="476672"/>
            <a:ext cx="7366119" cy="6247864"/>
          </a:xfrm>
          <a:prstGeom prst="rect">
            <a:avLst/>
          </a:prstGeom>
          <a:noFill/>
        </p:spPr>
        <p:txBody>
          <a:bodyPr wrap="none" rtlCol="0">
            <a:spAutoFit/>
          </a:bodyPr>
          <a:lstStyle/>
          <a:p>
            <a:r>
              <a:rPr lang="en-GB" sz="2000" dirty="0" err="1"/>
              <a:t>S</a:t>
            </a:r>
            <a:r>
              <a:rPr lang="en-GB" sz="2000" dirty="0" err="1" smtClean="0"/>
              <a:t>oI</a:t>
            </a:r>
            <a:r>
              <a:rPr lang="en-GB" sz="2000" dirty="0" smtClean="0"/>
              <a:t> submitted: June 2007</a:t>
            </a:r>
          </a:p>
          <a:p>
            <a:r>
              <a:rPr lang="en-GB" sz="2000" dirty="0" smtClean="0"/>
              <a:t>Grant request submitted: Feb. 2008</a:t>
            </a:r>
            <a:endParaRPr lang="en-GB" sz="2000" dirty="0"/>
          </a:p>
          <a:p>
            <a:r>
              <a:rPr lang="en-GB" sz="2000" dirty="0" smtClean="0"/>
              <a:t>Grant announced: Aug. 2009</a:t>
            </a:r>
          </a:p>
          <a:p>
            <a:r>
              <a:rPr lang="en-GB" sz="2000" dirty="0" smtClean="0"/>
              <a:t>	early </a:t>
            </a:r>
            <a:r>
              <a:rPr lang="en-GB" sz="2000" dirty="0"/>
              <a:t>LYCCA </a:t>
            </a:r>
            <a:r>
              <a:rPr lang="en-GB" sz="2000" dirty="0" smtClean="0"/>
              <a:t>funds from Oct. 2008</a:t>
            </a:r>
          </a:p>
          <a:p>
            <a:r>
              <a:rPr lang="en-GB" sz="2000" dirty="0" smtClean="0"/>
              <a:t>New announcement: April 2010 (10% chop)</a:t>
            </a:r>
          </a:p>
          <a:p>
            <a:r>
              <a:rPr lang="en-GB" sz="2000" dirty="0" smtClean="0"/>
              <a:t>NUSTAR grant: 1 April 2010 – 31 March 2015</a:t>
            </a:r>
          </a:p>
          <a:p>
            <a:endParaRPr lang="en-GB" sz="2000" dirty="0"/>
          </a:p>
          <a:p>
            <a:endParaRPr lang="en-GB" sz="2000" dirty="0" smtClean="0"/>
          </a:p>
          <a:p>
            <a:endParaRPr lang="en-GB" sz="2000" dirty="0" smtClean="0"/>
          </a:p>
          <a:p>
            <a:endParaRPr lang="en-GB" sz="2000" dirty="0"/>
          </a:p>
          <a:p>
            <a:endParaRPr lang="en-GB" sz="2000" dirty="0" smtClean="0"/>
          </a:p>
          <a:p>
            <a:endParaRPr lang="en-GB" sz="2000" dirty="0" smtClean="0"/>
          </a:p>
          <a:p>
            <a:endParaRPr lang="en-GB" sz="2000" dirty="0" smtClean="0"/>
          </a:p>
          <a:p>
            <a:r>
              <a:rPr lang="en-GB" sz="2000" dirty="0" smtClean="0"/>
              <a:t>One year zero-cost extension  =&gt;  grant ends 31/03/2016</a:t>
            </a:r>
          </a:p>
          <a:p>
            <a:r>
              <a:rPr lang="en-GB" sz="2000" dirty="0" smtClean="0"/>
              <a:t>				=&gt; </a:t>
            </a:r>
            <a:r>
              <a:rPr lang="en-GB" sz="2000" dirty="0"/>
              <a:t>o</a:t>
            </a:r>
            <a:r>
              <a:rPr lang="en-GB" sz="2000" dirty="0" smtClean="0"/>
              <a:t>verlap with the new grants</a:t>
            </a:r>
          </a:p>
          <a:p>
            <a:endParaRPr lang="en-GB" sz="2000" dirty="0" smtClean="0"/>
          </a:p>
          <a:p>
            <a:endParaRPr lang="en-GB" sz="2000" dirty="0" smtClean="0"/>
          </a:p>
          <a:p>
            <a:endParaRPr lang="en-GB" sz="2000" dirty="0"/>
          </a:p>
          <a:p>
            <a:r>
              <a:rPr lang="en-GB" sz="2000" dirty="0" smtClean="0"/>
              <a:t>NUSTAR2 </a:t>
            </a:r>
            <a:r>
              <a:rPr lang="en-GB" sz="2000" dirty="0" err="1" smtClean="0"/>
              <a:t>SoI</a:t>
            </a:r>
            <a:r>
              <a:rPr lang="en-GB" sz="2000" dirty="0" smtClean="0"/>
              <a:t> submitted: March 2012 </a:t>
            </a:r>
          </a:p>
          <a:p>
            <a:r>
              <a:rPr lang="en-GB" sz="2000" dirty="0" smtClean="0"/>
              <a:t>(6.9M for DESPEC, ILIMA, </a:t>
            </a:r>
            <a:r>
              <a:rPr lang="en-GB" sz="2000" dirty="0" err="1" smtClean="0"/>
              <a:t>LaSPEC</a:t>
            </a:r>
            <a:r>
              <a:rPr lang="en-GB" sz="2000" dirty="0" smtClean="0"/>
              <a:t>, R3B)</a:t>
            </a:r>
            <a:endParaRPr lang="en-GB" sz="2000" dirty="0"/>
          </a:p>
        </p:txBody>
      </p:sp>
      <p:sp>
        <p:nvSpPr>
          <p:cNvPr id="6" name="TextBox 5"/>
          <p:cNvSpPr txBox="1"/>
          <p:nvPr/>
        </p:nvSpPr>
        <p:spPr>
          <a:xfrm>
            <a:off x="1019660" y="2492896"/>
            <a:ext cx="7201010" cy="1938992"/>
          </a:xfrm>
          <a:prstGeom prst="rect">
            <a:avLst/>
          </a:prstGeom>
          <a:noFill/>
        </p:spPr>
        <p:txBody>
          <a:bodyPr wrap="none" rtlCol="0">
            <a:spAutoFit/>
          </a:bodyPr>
          <a:lstStyle/>
          <a:p>
            <a:r>
              <a:rPr lang="en-GB" sz="2000" dirty="0" smtClean="0">
                <a:solidFill>
                  <a:schemeClr val="accent2"/>
                </a:solidFill>
              </a:rPr>
              <a:t>R3B: 			£4025k  	 	34.3FTE</a:t>
            </a:r>
          </a:p>
          <a:p>
            <a:r>
              <a:rPr lang="en-GB" sz="2000" dirty="0" smtClean="0">
                <a:solidFill>
                  <a:schemeClr val="accent2"/>
                </a:solidFill>
              </a:rPr>
              <a:t>HISPEC: 		£1901k   		16.9 FTE</a:t>
            </a:r>
          </a:p>
          <a:p>
            <a:r>
              <a:rPr lang="en-GB" sz="2000" dirty="0" smtClean="0">
                <a:solidFill>
                  <a:schemeClr val="accent2"/>
                </a:solidFill>
              </a:rPr>
              <a:t>DESPEC: 		£939k 			10.5 FTE</a:t>
            </a:r>
          </a:p>
          <a:p>
            <a:r>
              <a:rPr lang="en-GB" sz="2000" dirty="0" smtClean="0">
                <a:solidFill>
                  <a:schemeClr val="accent2"/>
                </a:solidFill>
              </a:rPr>
              <a:t>Project management: 	£512k 			5.36 FTE</a:t>
            </a:r>
          </a:p>
          <a:p>
            <a:r>
              <a:rPr lang="en-GB" sz="2000" dirty="0" smtClean="0">
                <a:solidFill>
                  <a:schemeClr val="accent2"/>
                </a:solidFill>
              </a:rPr>
              <a:t>Working allowance:	£673k</a:t>
            </a:r>
          </a:p>
          <a:p>
            <a:r>
              <a:rPr lang="en-GB" sz="2000" b="1" dirty="0" smtClean="0">
                <a:solidFill>
                  <a:schemeClr val="accent2"/>
                </a:solidFill>
              </a:rPr>
              <a:t>TOTAL: 		£8049 (STFC contribution) 67.1FTE</a:t>
            </a:r>
            <a:endParaRPr lang="en-GB" sz="2000" b="1" dirty="0">
              <a:solidFill>
                <a:schemeClr val="accent2"/>
              </a:solidFill>
            </a:endParaRPr>
          </a:p>
        </p:txBody>
      </p:sp>
    </p:spTree>
    <p:extLst>
      <p:ext uri="{BB962C8B-B14F-4D97-AF65-F5344CB8AC3E}">
        <p14:creationId xmlns:p14="http://schemas.microsoft.com/office/powerpoint/2010/main" val="3520582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4672" name="Group 160"/>
          <p:cNvGraphicFramePr>
            <a:graphicFrameLocks noGrp="1"/>
          </p:cNvGraphicFramePr>
          <p:nvPr/>
        </p:nvGraphicFramePr>
        <p:xfrm>
          <a:off x="468313" y="765175"/>
          <a:ext cx="8567737" cy="5548948"/>
        </p:xfrm>
        <a:graphic>
          <a:graphicData uri="http://schemas.openxmlformats.org/drawingml/2006/table">
            <a:tbl>
              <a:tblPr/>
              <a:tblGrid>
                <a:gridCol w="1303337"/>
                <a:gridCol w="3592513"/>
                <a:gridCol w="1535112"/>
                <a:gridCol w="2136775"/>
              </a:tblGrid>
              <a:tr h="815975">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Project</a:t>
                      </a:r>
                      <a:endParaRPr kumimoji="0" lang="en-US" altLang="en-US" sz="20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UK contribution</a:t>
                      </a:r>
                      <a:endParaRPr kumimoji="0" lang="en-US" altLang="en-US" sz="20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UK capital </a:t>
                      </a:r>
                      <a:r>
                        <a:rPr kumimoji="0" lang="en-US" altLang="en-US" sz="2000" b="0" i="0" u="none" strike="noStrike" cap="none" normalizeH="0" baseline="0" smtClean="0">
                          <a:ln>
                            <a:noFill/>
                          </a:ln>
                          <a:solidFill>
                            <a:schemeClr val="tx1"/>
                          </a:solidFill>
                          <a:effectLst/>
                          <a:latin typeface="Calibri"/>
                          <a:cs typeface="Times New Roman" pitchFamily="18" charset="0"/>
                        </a:rPr>
                        <a:t>£</a:t>
                      </a: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k</a:t>
                      </a:r>
                      <a:endParaRPr kumimoji="0" lang="en-US" altLang="en-US" sz="20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n-US" sz="2000" b="0" i="0" u="none" strike="noStrike" cap="none" normalizeH="0" baseline="0" smtClean="0">
                          <a:ln>
                            <a:noFill/>
                          </a:ln>
                          <a:solidFill>
                            <a:schemeClr val="tx1"/>
                          </a:solidFill>
                          <a:effectLst/>
                          <a:latin typeface="Times New Roman" pitchFamily="18" charset="0"/>
                          <a:cs typeface="Times New Roman" pitchFamily="18" charset="0"/>
                        </a:rPr>
                        <a:t>Total estimated capital cost</a:t>
                      </a:r>
                      <a:r>
                        <a:rPr kumimoji="0" lang="es-ES" altLang="en-US" sz="2000" b="0" i="0" u="none" strike="noStrike" cap="none" normalizeH="0" baseline="30000" smtClean="0">
                          <a:ln>
                            <a:noFill/>
                          </a:ln>
                          <a:solidFill>
                            <a:schemeClr val="tx1"/>
                          </a:solidFill>
                          <a:effectLst/>
                          <a:latin typeface="Times New Roman" pitchFamily="18" charset="0"/>
                          <a:cs typeface="Times New Roman" pitchFamily="18" charset="0"/>
                        </a:rPr>
                        <a:t>a)</a:t>
                      </a:r>
                      <a:r>
                        <a:rPr kumimoji="0" lang="es-ES" altLang="en-US" sz="2000" b="0" i="0" u="none" strike="noStrike" cap="none" normalizeH="0" baseline="0" smtClean="0">
                          <a:ln>
                            <a:noFill/>
                          </a:ln>
                          <a:solidFill>
                            <a:schemeClr val="tx1"/>
                          </a:solidFill>
                          <a:effectLst/>
                          <a:latin typeface="Times New Roman" pitchFamily="18" charset="0"/>
                          <a:cs typeface="Times New Roman" pitchFamily="18" charset="0"/>
                        </a:rPr>
                        <a:t> M</a:t>
                      </a:r>
                      <a:r>
                        <a:rPr kumimoji="0" lang="es-ES" altLang="en-US" sz="2000" b="0" i="0" u="none" strike="noStrike" cap="none" normalizeH="0" baseline="0" smtClean="0">
                          <a:ln>
                            <a:noFill/>
                          </a:ln>
                          <a:solidFill>
                            <a:schemeClr val="tx1"/>
                          </a:solidFill>
                          <a:effectLst/>
                          <a:latin typeface="Calibri"/>
                          <a:cs typeface="Times New Roman" pitchFamily="18" charset="0"/>
                        </a:rPr>
                        <a:t>€</a:t>
                      </a:r>
                      <a:endParaRPr kumimoji="0" lang="es-ES" altLang="en-US" sz="20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587375">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R</a:t>
                      </a:r>
                      <a:r>
                        <a:rPr kumimoji="0" lang="en-US" altLang="en-US" sz="2000" b="0" i="0" u="none" strike="noStrike" cap="none" normalizeH="0" baseline="30000" smtClean="0">
                          <a:ln>
                            <a:noFill/>
                          </a:ln>
                          <a:solidFill>
                            <a:schemeClr val="tx1"/>
                          </a:solidFill>
                          <a:effectLst/>
                          <a:latin typeface="Times New Roman" pitchFamily="18" charset="0"/>
                          <a:cs typeface="Times New Roman" pitchFamily="18" charset="0"/>
                        </a:rPr>
                        <a:t>3</a:t>
                      </a: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B</a:t>
                      </a:r>
                      <a:endParaRPr kumimoji="0" lang="en-US" altLang="en-US" sz="20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Si tracker of target recoil detector, Mechanical design, EDAQ</a:t>
                      </a:r>
                      <a:endParaRPr kumimoji="0" lang="en-US" altLang="en-US" sz="20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FF0000"/>
                          </a:solidFill>
                          <a:effectLst/>
                          <a:latin typeface="Times New Roman" pitchFamily="18" charset="0"/>
                          <a:cs typeface="Times New Roman" pitchFamily="18" charset="0"/>
                        </a:rPr>
                        <a:t>1784</a:t>
                      </a:r>
                      <a:endParaRPr kumimoji="0" lang="en-US" alt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FF0000"/>
                          </a:solidFill>
                          <a:effectLst/>
                          <a:latin typeface="Times New Roman" pitchFamily="18" charset="0"/>
                          <a:cs typeface="Times New Roman" pitchFamily="18" charset="0"/>
                        </a:rPr>
                        <a:t>14.6</a:t>
                      </a:r>
                      <a:endParaRPr kumimoji="0" lang="en-US" alt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7375">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HISPEC</a:t>
                      </a:r>
                      <a:endParaRPr kumimoji="0" lang="en-US" altLang="en-US" sz="20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LYCCA, Time-of-flight detectors, Mechanical design </a:t>
                      </a:r>
                      <a:endParaRPr kumimoji="0" lang="en-GB" alt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EDAQ, </a:t>
                      </a:r>
                      <a:r>
                        <a:rPr kumimoji="0" lang="en-US" altLang="en-US" sz="2000" b="0" i="1" u="none" strike="noStrike" cap="none" normalizeH="0" baseline="0" smtClean="0">
                          <a:ln>
                            <a:noFill/>
                          </a:ln>
                          <a:solidFill>
                            <a:schemeClr val="tx1"/>
                          </a:solidFill>
                          <a:effectLst/>
                          <a:latin typeface="Times New Roman" pitchFamily="18" charset="0"/>
                          <a:cs typeface="Times New Roman" pitchFamily="18" charset="0"/>
                        </a:rPr>
                        <a:t>AGATA</a:t>
                      </a:r>
                      <a:r>
                        <a:rPr kumimoji="0" lang="en-US" altLang="en-US" sz="2000" b="0" i="0" u="none" strike="noStrike" cap="none" normalizeH="0" baseline="30000" smtClean="0">
                          <a:ln>
                            <a:noFill/>
                          </a:ln>
                          <a:solidFill>
                            <a:schemeClr val="tx1"/>
                          </a:solidFill>
                          <a:effectLst/>
                          <a:latin typeface="Times New Roman" pitchFamily="18" charset="0"/>
                          <a:cs typeface="Times New Roman" pitchFamily="18" charset="0"/>
                        </a:rPr>
                        <a:t>b)</a:t>
                      </a:r>
                      <a:endParaRPr kumimoji="0" lang="en-US" altLang="en-US" sz="2000" b="0" i="0" u="none" strike="noStrike" cap="none" normalizeH="0" baseline="3000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FF0000"/>
                          </a:solidFill>
                          <a:effectLst/>
                          <a:latin typeface="Times New Roman" pitchFamily="18" charset="0"/>
                          <a:cs typeface="Times New Roman" pitchFamily="18" charset="0"/>
                        </a:rPr>
                        <a:t>661</a:t>
                      </a:r>
                      <a:endParaRPr kumimoji="0" lang="en-US" alt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FF0000"/>
                          </a:solidFill>
                          <a:effectLst/>
                          <a:latin typeface="Times New Roman" pitchFamily="18" charset="0"/>
                          <a:cs typeface="Times New Roman" pitchFamily="18" charset="0"/>
                        </a:rPr>
                        <a:t>~8</a:t>
                      </a:r>
                      <a:r>
                        <a:rPr kumimoji="0" lang="en-US" altLang="en-US" sz="2400" b="0" i="0" u="none" strike="noStrike" cap="none" normalizeH="0" baseline="30000" smtClean="0">
                          <a:ln>
                            <a:noFill/>
                          </a:ln>
                          <a:solidFill>
                            <a:srgbClr val="FF0000"/>
                          </a:solidFill>
                          <a:effectLst/>
                          <a:latin typeface="Times New Roman" pitchFamily="18" charset="0"/>
                          <a:cs typeface="Times New Roman" pitchFamily="18" charset="0"/>
                        </a:rPr>
                        <a:t>b,c)</a:t>
                      </a:r>
                      <a:endParaRPr kumimoji="0" lang="en-US" alt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7188">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DESPEC</a:t>
                      </a:r>
                      <a:endParaRPr kumimoji="0" lang="en-US" altLang="en-US" sz="20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Fast timing detectors, </a:t>
                      </a:r>
                      <a:r>
                        <a:rPr kumimoji="0" lang="en-US" altLang="en-US" sz="2000" b="0" i="1" u="none" strike="noStrike" cap="none" normalizeH="0" baseline="0" smtClean="0">
                          <a:ln>
                            <a:noFill/>
                          </a:ln>
                          <a:solidFill>
                            <a:schemeClr val="tx1"/>
                          </a:solidFill>
                          <a:effectLst/>
                          <a:latin typeface="Times New Roman" pitchFamily="18" charset="0"/>
                          <a:cs typeface="Times New Roman" pitchFamily="18" charset="0"/>
                        </a:rPr>
                        <a:t>AIDA</a:t>
                      </a:r>
                      <a:r>
                        <a:rPr kumimoji="0" lang="en-US" altLang="en-US" sz="2000" b="0" i="0" u="none" strike="noStrike" cap="none" normalizeH="0" baseline="30000" smtClean="0">
                          <a:ln>
                            <a:noFill/>
                          </a:ln>
                          <a:solidFill>
                            <a:schemeClr val="tx1"/>
                          </a:solidFill>
                          <a:effectLst/>
                          <a:latin typeface="Times New Roman" pitchFamily="18" charset="0"/>
                          <a:cs typeface="Times New Roman" pitchFamily="18" charset="0"/>
                        </a:rPr>
                        <a:t>d)</a:t>
                      </a: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 Mechanical design</a:t>
                      </a:r>
                      <a:endParaRPr kumimoji="0" lang="en-US" altLang="en-US" sz="20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FF0000"/>
                          </a:solidFill>
                          <a:effectLst/>
                          <a:latin typeface="Times New Roman" pitchFamily="18" charset="0"/>
                          <a:cs typeface="Times New Roman" pitchFamily="18" charset="0"/>
                        </a:rPr>
                        <a:t>1037</a:t>
                      </a:r>
                      <a:endParaRPr kumimoji="0" lang="en-US" alt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FF0000"/>
                          </a:solidFill>
                          <a:effectLst/>
                          <a:latin typeface="Times New Roman" pitchFamily="18" charset="0"/>
                          <a:cs typeface="Times New Roman" pitchFamily="18" charset="0"/>
                        </a:rPr>
                        <a:t>~8.5</a:t>
                      </a:r>
                      <a:r>
                        <a:rPr kumimoji="0" lang="en-US" altLang="en-US" sz="2400" b="0" i="0" u="none" strike="noStrike" cap="none" normalizeH="0" baseline="30000" smtClean="0">
                          <a:ln>
                            <a:noFill/>
                          </a:ln>
                          <a:solidFill>
                            <a:srgbClr val="FF0000"/>
                          </a:solidFill>
                          <a:effectLst/>
                          <a:latin typeface="Times New Roman" pitchFamily="18" charset="0"/>
                          <a:cs typeface="Times New Roman" pitchFamily="18" charset="0"/>
                        </a:rPr>
                        <a:t>c)</a:t>
                      </a:r>
                      <a:endParaRPr kumimoji="0" lang="en-US" alt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9613">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GB" altLang="en-US" sz="20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0000"/>
                          </a:solidFill>
                          <a:effectLst/>
                          <a:latin typeface="Times New Roman" pitchFamily="18" charset="0"/>
                          <a:cs typeface="Times New Roman" pitchFamily="18" charset="0"/>
                        </a:rPr>
                        <a:t>Sub total</a:t>
                      </a:r>
                      <a:endParaRPr kumimoji="0" lang="en-US" altLang="en-US" sz="20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FF0000"/>
                          </a:solidFill>
                          <a:effectLst/>
                          <a:latin typeface="Times New Roman" pitchFamily="18" charset="0"/>
                          <a:cs typeface="Times New Roman" pitchFamily="18" charset="0"/>
                        </a:rPr>
                        <a:t>3482</a:t>
                      </a:r>
                      <a:endParaRPr kumimoji="0" lang="en-US" alt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FF0000"/>
                          </a:solidFill>
                          <a:effectLst/>
                          <a:latin typeface="Times New Roman" pitchFamily="18" charset="0"/>
                          <a:cs typeface="Times New Roman" pitchFamily="18" charset="0"/>
                        </a:rPr>
                        <a:t>31.1</a:t>
                      </a:r>
                      <a:endParaRPr kumimoji="0" lang="en-US" alt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5338">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chemeClr val="tx1"/>
                          </a:solidFill>
                          <a:effectLst/>
                          <a:latin typeface="Times New Roman" pitchFamily="18" charset="0"/>
                          <a:cs typeface="Times New Roman" pitchFamily="18" charset="0"/>
                        </a:rPr>
                        <a:t>Notes</a:t>
                      </a:r>
                      <a:endParaRPr kumimoji="0" lang="en-US" altLang="en-US" sz="20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a) Costs are from CORE-E, April 2006.</a:t>
                      </a:r>
                      <a:endParaRPr kumimoji="0" lang="en-GB" alt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b) This figure </a:t>
                      </a:r>
                      <a:r>
                        <a:rPr kumimoji="0" lang="en-US" altLang="en-US" sz="2000" b="0" i="1" u="none" strike="noStrike" cap="none" normalizeH="0" baseline="0" smtClean="0">
                          <a:ln>
                            <a:noFill/>
                          </a:ln>
                          <a:solidFill>
                            <a:schemeClr val="tx1"/>
                          </a:solidFill>
                          <a:effectLst/>
                          <a:latin typeface="Times New Roman" pitchFamily="18" charset="0"/>
                          <a:cs typeface="Times New Roman" pitchFamily="18" charset="0"/>
                        </a:rPr>
                        <a:t>does not include the cost of AGATA</a:t>
                      </a: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GB" alt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c) HISPEC and DESPEC have been costed together at 16.5M</a:t>
                      </a:r>
                      <a:r>
                        <a:rPr kumimoji="0" lang="en-GB" altLang="en-US" sz="2000" b="0" i="0" u="none" strike="noStrike" cap="none" normalizeH="0" baseline="0" smtClean="0">
                          <a:ln>
                            <a:noFill/>
                          </a:ln>
                          <a:solidFill>
                            <a:schemeClr val="tx1"/>
                          </a:solidFill>
                          <a:effectLst/>
                          <a:latin typeface="Calibri"/>
                          <a:cs typeface="Times New Roman" pitchFamily="18" charset="0"/>
                        </a:rPr>
                        <a:t>€</a:t>
                      </a: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GB" alt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d) Funded from a previous EPSRC/STFC grant </a:t>
                      </a:r>
                      <a:r>
                        <a:rPr kumimoji="0" lang="en-US" altLang="en-US" sz="2000" b="0" i="0" u="none" strike="noStrike" cap="none" normalizeH="0" baseline="0" smtClean="0">
                          <a:ln>
                            <a:noFill/>
                          </a:ln>
                          <a:solidFill>
                            <a:schemeClr val="tx1"/>
                          </a:solidFill>
                          <a:effectLst/>
                          <a:latin typeface="Calibri"/>
                          <a:cs typeface="Times New Roman" pitchFamily="18" charset="0"/>
                        </a:rPr>
                        <a:t>–</a:t>
                      </a: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 capital cost </a:t>
                      </a:r>
                      <a:r>
                        <a:rPr kumimoji="0" lang="en-US" altLang="en-US" sz="2000" b="0" i="0" u="none" strike="noStrike" cap="none" normalizeH="0" baseline="0" smtClean="0">
                          <a:ln>
                            <a:noFill/>
                          </a:ln>
                          <a:solidFill>
                            <a:schemeClr val="tx1"/>
                          </a:solidFill>
                          <a:effectLst/>
                          <a:latin typeface="Calibri"/>
                          <a:cs typeface="Times New Roman" pitchFamily="18" charset="0"/>
                        </a:rPr>
                        <a:t>£</a:t>
                      </a:r>
                      <a:r>
                        <a:rPr kumimoji="0" lang="en-US" altLang="en-US" sz="2000" b="0" i="0" u="none" strike="noStrike" cap="none" normalizeH="0" baseline="0" smtClean="0">
                          <a:ln>
                            <a:noFill/>
                          </a:ln>
                          <a:solidFill>
                            <a:schemeClr val="tx1"/>
                          </a:solidFill>
                          <a:effectLst/>
                          <a:latin typeface="Times New Roman" pitchFamily="18" charset="0"/>
                          <a:cs typeface="Times New Roman" pitchFamily="18" charset="0"/>
                        </a:rPr>
                        <a:t>640k.</a:t>
                      </a:r>
                      <a:endParaRPr kumimoji="0" lang="en-US" altLang="en-US" sz="20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r>
            </a:tbl>
          </a:graphicData>
        </a:graphic>
      </p:graphicFrame>
      <p:sp>
        <p:nvSpPr>
          <p:cNvPr id="64670" name="Text Box 158"/>
          <p:cNvSpPr txBox="1">
            <a:spLocks noChangeArrowheads="1"/>
          </p:cNvSpPr>
          <p:nvPr/>
        </p:nvSpPr>
        <p:spPr bwMode="auto">
          <a:xfrm>
            <a:off x="1691680" y="0"/>
            <a:ext cx="61545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800" dirty="0">
                <a:solidFill>
                  <a:srgbClr val="FF0000"/>
                </a:solidFill>
                <a:latin typeface="Times New Roman" pitchFamily="18" charset="0"/>
              </a:rPr>
              <a:t>UK contribution to </a:t>
            </a:r>
            <a:r>
              <a:rPr lang="en-GB" altLang="en-US" sz="2800" dirty="0" err="1" smtClean="0">
                <a:solidFill>
                  <a:srgbClr val="FF0000"/>
                </a:solidFill>
                <a:latin typeface="Times New Roman" pitchFamily="18" charset="0"/>
              </a:rPr>
              <a:t>NuSTAR</a:t>
            </a:r>
            <a:r>
              <a:rPr lang="en-GB" altLang="en-US" sz="2800" dirty="0" smtClean="0">
                <a:solidFill>
                  <a:srgbClr val="FF0000"/>
                </a:solidFill>
                <a:latin typeface="Times New Roman" pitchFamily="18" charset="0"/>
              </a:rPr>
              <a:t> (CAPITAL)</a:t>
            </a:r>
            <a:endParaRPr lang="en-GB" altLang="en-US" sz="2800" dirty="0">
              <a:solidFill>
                <a:srgbClr val="FF0000"/>
              </a:solidFill>
              <a:latin typeface="Times New Roman" pitchFamily="18" charset="0"/>
            </a:endParaRPr>
          </a:p>
        </p:txBody>
      </p:sp>
      <p:sp>
        <p:nvSpPr>
          <p:cNvPr id="64671" name="Rectangle 159"/>
          <p:cNvSpPr>
            <a:spLocks noChangeArrowheads="1"/>
          </p:cNvSpPr>
          <p:nvPr/>
        </p:nvSpPr>
        <p:spPr bwMode="auto">
          <a:xfrm>
            <a:off x="611188" y="6367463"/>
            <a:ext cx="6346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altLang="en-US" sz="2000"/>
              <a:t>The total estimated capital cost of NuSTAR is 71.1M€. </a:t>
            </a:r>
          </a:p>
        </p:txBody>
      </p:sp>
    </p:spTree>
    <p:extLst>
      <p:ext uri="{BB962C8B-B14F-4D97-AF65-F5344CB8AC3E}">
        <p14:creationId xmlns:p14="http://schemas.microsoft.com/office/powerpoint/2010/main" val="3548620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25317f1-1f6f-458c-9cd1-5dabc92c3c0d" descr="23FCCA6D-2731-4489-B44D-0C75619935C3"/>
          <p:cNvPicPr>
            <a:picLocks noChangeAspect="1" noChangeArrowheads="1"/>
          </p:cNvPicPr>
          <p:nvPr/>
        </p:nvPicPr>
        <p:blipFill>
          <a:blip r:embed="rId2" cstate="print"/>
          <a:srcRect/>
          <a:stretch>
            <a:fillRect/>
          </a:stretch>
        </p:blipFill>
        <p:spPr bwMode="auto">
          <a:xfrm>
            <a:off x="807442" y="1772816"/>
            <a:ext cx="8336558" cy="4793178"/>
          </a:xfrm>
          <a:prstGeom prst="rect">
            <a:avLst/>
          </a:prstGeom>
          <a:noFill/>
          <a:ln w="9525">
            <a:noFill/>
            <a:miter lim="800000"/>
            <a:headEnd/>
            <a:tailEnd/>
          </a:ln>
        </p:spPr>
      </p:pic>
      <p:sp>
        <p:nvSpPr>
          <p:cNvPr id="6" name="Rectangle 5"/>
          <p:cNvSpPr/>
          <p:nvPr/>
        </p:nvSpPr>
        <p:spPr>
          <a:xfrm>
            <a:off x="6623720" y="6488668"/>
            <a:ext cx="2520280" cy="369332"/>
          </a:xfrm>
          <a:prstGeom prst="rect">
            <a:avLst/>
          </a:prstGeom>
        </p:spPr>
        <p:txBody>
          <a:bodyPr wrap="square">
            <a:spAutoFit/>
          </a:bodyPr>
          <a:lstStyle/>
          <a:p>
            <a:r>
              <a:rPr lang="en-GB" dirty="0" smtClean="0"/>
              <a:t>Photo: G</a:t>
            </a:r>
            <a:r>
              <a:rPr lang="en-GB" dirty="0"/>
              <a:t>. Otto (</a:t>
            </a:r>
            <a:r>
              <a:rPr lang="en-GB" dirty="0" smtClean="0"/>
              <a:t>GSI)</a:t>
            </a:r>
            <a:endParaRPr lang="en-GB" dirty="0"/>
          </a:p>
        </p:txBody>
      </p:sp>
      <p:sp>
        <p:nvSpPr>
          <p:cNvPr id="4" name="TextBox 3"/>
          <p:cNvSpPr txBox="1"/>
          <p:nvPr/>
        </p:nvSpPr>
        <p:spPr>
          <a:xfrm>
            <a:off x="2092411" y="6565994"/>
            <a:ext cx="1782860" cy="369332"/>
          </a:xfrm>
          <a:prstGeom prst="rect">
            <a:avLst/>
          </a:prstGeom>
          <a:noFill/>
        </p:spPr>
        <p:txBody>
          <a:bodyPr wrap="none" rtlCol="0">
            <a:spAutoFit/>
          </a:bodyPr>
          <a:lstStyle/>
          <a:p>
            <a:r>
              <a:rPr lang="en-GB" dirty="0" smtClean="0"/>
              <a:t>3</a:t>
            </a:r>
            <a:r>
              <a:rPr lang="en-GB" baseline="30000" dirty="0" smtClean="0"/>
              <a:t>rd</a:t>
            </a:r>
            <a:r>
              <a:rPr lang="en-GB" dirty="0" smtClean="0"/>
              <a:t> of May 2013</a:t>
            </a:r>
            <a:endParaRPr lang="en-GB" dirty="0"/>
          </a:p>
        </p:txBody>
      </p:sp>
      <p:sp>
        <p:nvSpPr>
          <p:cNvPr id="2" name="TextBox 1"/>
          <p:cNvSpPr txBox="1"/>
          <p:nvPr/>
        </p:nvSpPr>
        <p:spPr>
          <a:xfrm>
            <a:off x="2252539" y="4105"/>
            <a:ext cx="4309000" cy="584775"/>
          </a:xfrm>
          <a:prstGeom prst="rect">
            <a:avLst/>
          </a:prstGeom>
          <a:noFill/>
        </p:spPr>
        <p:txBody>
          <a:bodyPr wrap="none" rtlCol="0">
            <a:spAutoFit/>
          </a:bodyPr>
          <a:lstStyle/>
          <a:p>
            <a:r>
              <a:rPr lang="en-GB" sz="3200" dirty="0" smtClean="0">
                <a:solidFill>
                  <a:srgbClr val="FF0000"/>
                </a:solidFill>
              </a:rPr>
              <a:t>UK investment in FAIR</a:t>
            </a:r>
            <a:endParaRPr lang="en-GB" sz="3200" dirty="0">
              <a:solidFill>
                <a:srgbClr val="FF0000"/>
              </a:solidFill>
            </a:endParaRPr>
          </a:p>
        </p:txBody>
      </p:sp>
      <p:sp>
        <p:nvSpPr>
          <p:cNvPr id="8" name="TextBox 7"/>
          <p:cNvSpPr txBox="1"/>
          <p:nvPr/>
        </p:nvSpPr>
        <p:spPr>
          <a:xfrm>
            <a:off x="335524" y="636942"/>
            <a:ext cx="8069260" cy="954107"/>
          </a:xfrm>
          <a:prstGeom prst="rect">
            <a:avLst/>
          </a:prstGeom>
          <a:noFill/>
        </p:spPr>
        <p:txBody>
          <a:bodyPr wrap="none" rtlCol="0">
            <a:spAutoFit/>
          </a:bodyPr>
          <a:lstStyle/>
          <a:p>
            <a:r>
              <a:rPr lang="en-GB" sz="2800" dirty="0" smtClean="0">
                <a:solidFill>
                  <a:srgbClr val="FF0000"/>
                </a:solidFill>
              </a:rPr>
              <a:t>UK is Associate Member</a:t>
            </a:r>
          </a:p>
          <a:p>
            <a:r>
              <a:rPr lang="en-GB" sz="2800" dirty="0" smtClean="0"/>
              <a:t>Equipment built via the AIDA and NUSTAR </a:t>
            </a:r>
            <a:r>
              <a:rPr lang="en-GB" sz="2800" dirty="0" smtClean="0"/>
              <a:t>grants</a:t>
            </a:r>
            <a:endParaRPr lang="en-GB" sz="2800" dirty="0" smtClean="0"/>
          </a:p>
        </p:txBody>
      </p:sp>
    </p:spTree>
    <p:extLst>
      <p:ext uri="{BB962C8B-B14F-4D97-AF65-F5344CB8AC3E}">
        <p14:creationId xmlns:p14="http://schemas.microsoft.com/office/powerpoint/2010/main" val="275268086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2" cstate="print"/>
          <a:srcRect/>
          <a:stretch>
            <a:fillRect/>
          </a:stretch>
        </p:blipFill>
        <p:spPr bwMode="auto">
          <a:xfrm>
            <a:off x="2843213" y="1428750"/>
            <a:ext cx="6505575" cy="5429250"/>
          </a:xfrm>
          <a:prstGeom prst="rect">
            <a:avLst/>
          </a:prstGeom>
          <a:noFill/>
          <a:ln w="9525">
            <a:noFill/>
            <a:miter lim="800000"/>
            <a:headEnd/>
            <a:tailEnd/>
          </a:ln>
        </p:spPr>
      </p:pic>
      <p:sp>
        <p:nvSpPr>
          <p:cNvPr id="12291" name="TextBox 2"/>
          <p:cNvSpPr txBox="1">
            <a:spLocks noChangeArrowheads="1"/>
          </p:cNvSpPr>
          <p:nvPr/>
        </p:nvSpPr>
        <p:spPr bwMode="auto">
          <a:xfrm>
            <a:off x="0" y="0"/>
            <a:ext cx="8190063" cy="5601533"/>
          </a:xfrm>
          <a:prstGeom prst="rect">
            <a:avLst/>
          </a:prstGeom>
          <a:noFill/>
          <a:ln w="9525">
            <a:noFill/>
            <a:miter lim="800000"/>
            <a:headEnd/>
            <a:tailEnd/>
          </a:ln>
        </p:spPr>
        <p:txBody>
          <a:bodyPr wrap="none">
            <a:spAutoFit/>
          </a:bodyPr>
          <a:lstStyle/>
          <a:p>
            <a:r>
              <a:rPr lang="en-GB" sz="2800" dirty="0">
                <a:solidFill>
                  <a:srgbClr val="FF0000"/>
                </a:solidFill>
              </a:rPr>
              <a:t>LYCCA TOF solutions:</a:t>
            </a:r>
          </a:p>
          <a:p>
            <a:endParaRPr lang="en-GB" dirty="0"/>
          </a:p>
          <a:p>
            <a:r>
              <a:rPr lang="en-GB" sz="2400" dirty="0">
                <a:solidFill>
                  <a:srgbClr val="002060"/>
                </a:solidFill>
              </a:rPr>
              <a:t>Plastic-plastic:</a:t>
            </a:r>
          </a:p>
          <a:p>
            <a:r>
              <a:rPr lang="el-GR" sz="2000" dirty="0"/>
              <a:t>Δ</a:t>
            </a:r>
            <a:r>
              <a:rPr lang="en-GB" sz="2000" dirty="0"/>
              <a:t>t (FWHM)= 61 </a:t>
            </a:r>
            <a:r>
              <a:rPr lang="en-GB" sz="2000" dirty="0" err="1"/>
              <a:t>ps</a:t>
            </a:r>
            <a:r>
              <a:rPr lang="en-GB" sz="2000" dirty="0"/>
              <a:t> =&gt; 43 </a:t>
            </a:r>
            <a:r>
              <a:rPr lang="en-GB" sz="2000" dirty="0" err="1"/>
              <a:t>ps</a:t>
            </a:r>
            <a:r>
              <a:rPr lang="en-GB" sz="2000" dirty="0"/>
              <a:t> for one detector        (requirement=100ps)</a:t>
            </a:r>
          </a:p>
          <a:p>
            <a:r>
              <a:rPr lang="el-GR" sz="2000" dirty="0"/>
              <a:t>Δ </a:t>
            </a:r>
            <a:r>
              <a:rPr lang="en-GB" sz="2000" dirty="0"/>
              <a:t>A (FWHM)=0.5</a:t>
            </a:r>
          </a:p>
          <a:p>
            <a:endParaRPr lang="en-GB" sz="2000" dirty="0"/>
          </a:p>
          <a:p>
            <a:r>
              <a:rPr lang="en-GB" sz="2000" dirty="0">
                <a:solidFill>
                  <a:schemeClr val="accent2"/>
                </a:solidFill>
              </a:rPr>
              <a:t>This is within specifications</a:t>
            </a:r>
          </a:p>
          <a:p>
            <a:r>
              <a:rPr lang="en-GB" sz="2000" dirty="0">
                <a:solidFill>
                  <a:schemeClr val="accent2"/>
                </a:solidFill>
              </a:rPr>
              <a:t>and this solution is used in </a:t>
            </a:r>
          </a:p>
          <a:p>
            <a:r>
              <a:rPr lang="en-GB" sz="2000" dirty="0">
                <a:solidFill>
                  <a:schemeClr val="accent2"/>
                </a:solidFill>
              </a:rPr>
              <a:t>the AGATA campaign</a:t>
            </a:r>
          </a:p>
          <a:p>
            <a:endParaRPr lang="en-GB" sz="2000" dirty="0"/>
          </a:p>
          <a:p>
            <a:endParaRPr lang="en-GB" sz="2000" dirty="0"/>
          </a:p>
          <a:p>
            <a:r>
              <a:rPr lang="en-GB" sz="2400" dirty="0">
                <a:solidFill>
                  <a:srgbClr val="002060"/>
                </a:solidFill>
              </a:rPr>
              <a:t>Diamond-plastic:</a:t>
            </a:r>
          </a:p>
          <a:p>
            <a:r>
              <a:rPr lang="en-GB" sz="2000" dirty="0"/>
              <a:t>Home made diamond: </a:t>
            </a:r>
          </a:p>
          <a:p>
            <a:r>
              <a:rPr lang="el-GR" sz="2000" dirty="0"/>
              <a:t>Δ </a:t>
            </a:r>
            <a:r>
              <a:rPr lang="en-GB" sz="2000" dirty="0"/>
              <a:t>t (FWHM) &lt; 100 </a:t>
            </a:r>
            <a:r>
              <a:rPr lang="en-GB" sz="2000" dirty="0" err="1"/>
              <a:t>ps</a:t>
            </a:r>
            <a:r>
              <a:rPr lang="en-GB" sz="2000" dirty="0"/>
              <a:t> for high Z</a:t>
            </a:r>
          </a:p>
          <a:p>
            <a:r>
              <a:rPr lang="en-GB" sz="2000" dirty="0"/>
              <a:t>F. Schirru et al., </a:t>
            </a:r>
          </a:p>
          <a:p>
            <a:r>
              <a:rPr lang="en-GB" sz="2000" dirty="0"/>
              <a:t>J. of Instr. 7, P05005(2012)</a:t>
            </a:r>
          </a:p>
          <a:p>
            <a:endParaRPr lang="en-GB" sz="2400" dirty="0">
              <a:solidFill>
                <a:srgbClr val="002060"/>
              </a:solidFill>
            </a:endParaRPr>
          </a:p>
        </p:txBody>
      </p:sp>
      <p:sp>
        <p:nvSpPr>
          <p:cNvPr id="12292" name="TextBox 3"/>
          <p:cNvSpPr txBox="1">
            <a:spLocks noChangeArrowheads="1"/>
          </p:cNvSpPr>
          <p:nvPr/>
        </p:nvSpPr>
        <p:spPr bwMode="auto">
          <a:xfrm>
            <a:off x="6588125" y="6488113"/>
            <a:ext cx="2643188" cy="369887"/>
          </a:xfrm>
          <a:prstGeom prst="rect">
            <a:avLst/>
          </a:prstGeom>
          <a:noFill/>
          <a:ln w="9525">
            <a:noFill/>
            <a:miter lim="800000"/>
            <a:headEnd/>
            <a:tailEnd/>
          </a:ln>
        </p:spPr>
        <p:txBody>
          <a:bodyPr wrap="none">
            <a:spAutoFit/>
          </a:bodyPr>
          <a:lstStyle/>
          <a:p>
            <a:r>
              <a:rPr lang="en-GB"/>
              <a:t>L. Scruton, Univ. of York</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2" cstate="print"/>
          <a:srcRect/>
          <a:stretch>
            <a:fillRect/>
          </a:stretch>
        </p:blipFill>
        <p:spPr bwMode="auto">
          <a:xfrm>
            <a:off x="2843213" y="1428750"/>
            <a:ext cx="6505575" cy="5429250"/>
          </a:xfrm>
          <a:prstGeom prst="rect">
            <a:avLst/>
          </a:prstGeom>
          <a:noFill/>
          <a:ln w="9525">
            <a:noFill/>
            <a:miter lim="800000"/>
            <a:headEnd/>
            <a:tailEnd/>
          </a:ln>
        </p:spPr>
      </p:pic>
      <p:sp>
        <p:nvSpPr>
          <p:cNvPr id="12291" name="TextBox 2"/>
          <p:cNvSpPr txBox="1">
            <a:spLocks noChangeArrowheads="1"/>
          </p:cNvSpPr>
          <p:nvPr/>
        </p:nvSpPr>
        <p:spPr bwMode="auto">
          <a:xfrm>
            <a:off x="0" y="0"/>
            <a:ext cx="8190063" cy="5601533"/>
          </a:xfrm>
          <a:prstGeom prst="rect">
            <a:avLst/>
          </a:prstGeom>
          <a:noFill/>
          <a:ln w="9525">
            <a:noFill/>
            <a:miter lim="800000"/>
            <a:headEnd/>
            <a:tailEnd/>
          </a:ln>
        </p:spPr>
        <p:txBody>
          <a:bodyPr wrap="none">
            <a:spAutoFit/>
          </a:bodyPr>
          <a:lstStyle/>
          <a:p>
            <a:r>
              <a:rPr lang="en-GB" sz="2800" dirty="0">
                <a:solidFill>
                  <a:srgbClr val="FF0000"/>
                </a:solidFill>
              </a:rPr>
              <a:t>LYCCA TOF solutions:</a:t>
            </a:r>
          </a:p>
          <a:p>
            <a:endParaRPr lang="en-GB" dirty="0"/>
          </a:p>
          <a:p>
            <a:r>
              <a:rPr lang="en-GB" sz="2400" dirty="0">
                <a:solidFill>
                  <a:srgbClr val="002060"/>
                </a:solidFill>
              </a:rPr>
              <a:t>Plastic-plastic:</a:t>
            </a:r>
          </a:p>
          <a:p>
            <a:r>
              <a:rPr lang="el-GR" sz="2000" dirty="0"/>
              <a:t>Δ</a:t>
            </a:r>
            <a:r>
              <a:rPr lang="en-GB" sz="2000" dirty="0"/>
              <a:t>t (FWHM)= 61 </a:t>
            </a:r>
            <a:r>
              <a:rPr lang="en-GB" sz="2000" dirty="0" err="1"/>
              <a:t>ps</a:t>
            </a:r>
            <a:r>
              <a:rPr lang="en-GB" sz="2000" dirty="0"/>
              <a:t> =&gt; 43 </a:t>
            </a:r>
            <a:r>
              <a:rPr lang="en-GB" sz="2000" dirty="0" err="1"/>
              <a:t>ps</a:t>
            </a:r>
            <a:r>
              <a:rPr lang="en-GB" sz="2000" dirty="0"/>
              <a:t> for one detector        (requirement=100ps)</a:t>
            </a:r>
          </a:p>
          <a:p>
            <a:r>
              <a:rPr lang="el-GR" sz="2000" dirty="0"/>
              <a:t>Δ </a:t>
            </a:r>
            <a:r>
              <a:rPr lang="en-GB" sz="2000" dirty="0"/>
              <a:t>A (FWHM)=0.5</a:t>
            </a:r>
          </a:p>
          <a:p>
            <a:endParaRPr lang="en-GB" sz="2000" dirty="0"/>
          </a:p>
          <a:p>
            <a:r>
              <a:rPr lang="en-GB" sz="2000" dirty="0">
                <a:solidFill>
                  <a:schemeClr val="accent2"/>
                </a:solidFill>
              </a:rPr>
              <a:t>This is within specifications</a:t>
            </a:r>
          </a:p>
          <a:p>
            <a:r>
              <a:rPr lang="en-GB" sz="2000" dirty="0">
                <a:solidFill>
                  <a:schemeClr val="accent2"/>
                </a:solidFill>
              </a:rPr>
              <a:t>and this solution is used in </a:t>
            </a:r>
          </a:p>
          <a:p>
            <a:r>
              <a:rPr lang="en-GB" sz="2000" dirty="0">
                <a:solidFill>
                  <a:schemeClr val="accent2"/>
                </a:solidFill>
              </a:rPr>
              <a:t>the AGATA campaign</a:t>
            </a:r>
          </a:p>
          <a:p>
            <a:endParaRPr lang="en-GB" sz="2000" dirty="0"/>
          </a:p>
          <a:p>
            <a:endParaRPr lang="en-GB" sz="2000" dirty="0"/>
          </a:p>
          <a:p>
            <a:r>
              <a:rPr lang="en-GB" sz="2400" dirty="0">
                <a:solidFill>
                  <a:srgbClr val="002060"/>
                </a:solidFill>
              </a:rPr>
              <a:t>Diamond-plastic:</a:t>
            </a:r>
          </a:p>
          <a:p>
            <a:r>
              <a:rPr lang="en-GB" sz="2000" dirty="0"/>
              <a:t>Home made diamond: </a:t>
            </a:r>
          </a:p>
          <a:p>
            <a:r>
              <a:rPr lang="el-GR" sz="2000" dirty="0"/>
              <a:t>Δ </a:t>
            </a:r>
            <a:r>
              <a:rPr lang="en-GB" sz="2000" dirty="0"/>
              <a:t>t (FWHM) &lt; 100 </a:t>
            </a:r>
            <a:r>
              <a:rPr lang="en-GB" sz="2000" dirty="0" err="1"/>
              <a:t>ps</a:t>
            </a:r>
            <a:r>
              <a:rPr lang="en-GB" sz="2000" dirty="0"/>
              <a:t> for high Z</a:t>
            </a:r>
          </a:p>
          <a:p>
            <a:r>
              <a:rPr lang="en-GB" sz="2000" dirty="0"/>
              <a:t>F. Schirru et al., </a:t>
            </a:r>
          </a:p>
          <a:p>
            <a:r>
              <a:rPr lang="en-GB" sz="2000" dirty="0"/>
              <a:t>J. of Instr. 7, P05005(2012)</a:t>
            </a:r>
          </a:p>
          <a:p>
            <a:endParaRPr lang="en-GB" sz="2400" dirty="0">
              <a:solidFill>
                <a:srgbClr val="002060"/>
              </a:solidFill>
            </a:endParaRPr>
          </a:p>
        </p:txBody>
      </p:sp>
      <p:sp>
        <p:nvSpPr>
          <p:cNvPr id="12292" name="TextBox 3"/>
          <p:cNvSpPr txBox="1">
            <a:spLocks noChangeArrowheads="1"/>
          </p:cNvSpPr>
          <p:nvPr/>
        </p:nvSpPr>
        <p:spPr bwMode="auto">
          <a:xfrm>
            <a:off x="6588125" y="6488113"/>
            <a:ext cx="2643188" cy="369887"/>
          </a:xfrm>
          <a:prstGeom prst="rect">
            <a:avLst/>
          </a:prstGeom>
          <a:noFill/>
          <a:ln w="9525">
            <a:noFill/>
            <a:miter lim="800000"/>
            <a:headEnd/>
            <a:tailEnd/>
          </a:ln>
        </p:spPr>
        <p:txBody>
          <a:bodyPr wrap="none">
            <a:spAutoFit/>
          </a:bodyPr>
          <a:lstStyle/>
          <a:p>
            <a:r>
              <a:rPr lang="en-GB"/>
              <a:t>L. Scruton, Univ. of York</a:t>
            </a:r>
          </a:p>
        </p:txBody>
      </p:sp>
      <p:sp>
        <p:nvSpPr>
          <p:cNvPr id="2" name="TextBox 1"/>
          <p:cNvSpPr txBox="1"/>
          <p:nvPr/>
        </p:nvSpPr>
        <p:spPr>
          <a:xfrm>
            <a:off x="4860032" y="548680"/>
            <a:ext cx="4156138" cy="369332"/>
          </a:xfrm>
          <a:prstGeom prst="rect">
            <a:avLst/>
          </a:prstGeom>
          <a:noFill/>
        </p:spPr>
        <p:txBody>
          <a:bodyPr wrap="none" rtlCol="0">
            <a:spAutoFit/>
          </a:bodyPr>
          <a:lstStyle/>
          <a:p>
            <a:r>
              <a:rPr lang="en-GB" dirty="0" smtClean="0"/>
              <a:t>P. </a:t>
            </a:r>
            <a:r>
              <a:rPr lang="en-GB" dirty="0" err="1" smtClean="0"/>
              <a:t>Golubiev</a:t>
            </a:r>
            <a:r>
              <a:rPr lang="en-GB" dirty="0" smtClean="0"/>
              <a:t> et al., NIM A 723 (2013) 55</a:t>
            </a:r>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3" y="1257300"/>
            <a:ext cx="601027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4046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2780928"/>
            <a:ext cx="4346617" cy="2442989"/>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11890" t="22246" r="8793" b="15061"/>
          <a:stretch>
            <a:fillRect/>
          </a:stretch>
        </p:blipFill>
        <p:spPr bwMode="auto">
          <a:xfrm>
            <a:off x="329615" y="0"/>
            <a:ext cx="5954317" cy="2636912"/>
          </a:xfrm>
          <a:prstGeom prst="rect">
            <a:avLst/>
          </a:prstGeom>
          <a:noFill/>
          <a:ln w="9525">
            <a:noFill/>
            <a:miter lim="800000"/>
            <a:headEnd/>
            <a:tailEnd/>
          </a:ln>
        </p:spPr>
      </p:pic>
      <p:pic>
        <p:nvPicPr>
          <p:cNvPr id="11" name="Picture 10" descr="DSC02255.JPG"/>
          <p:cNvPicPr>
            <a:picLocks noChangeAspect="1"/>
          </p:cNvPicPr>
          <p:nvPr/>
        </p:nvPicPr>
        <p:blipFill rotWithShape="1">
          <a:blip r:embed="rId4" cstate="print">
            <a:extLst>
              <a:ext uri="{28A0092B-C50C-407E-A947-70E740481C1C}">
                <a14:useLocalDpi xmlns:a14="http://schemas.microsoft.com/office/drawing/2010/main" val="0"/>
              </a:ext>
            </a:extLst>
          </a:blip>
          <a:srcRect t="8962" r="23628"/>
          <a:stretch/>
        </p:blipFill>
        <p:spPr>
          <a:xfrm>
            <a:off x="4534273" y="2736783"/>
            <a:ext cx="4609727" cy="4121217"/>
          </a:xfrm>
          <a:prstGeom prst="rect">
            <a:avLst/>
          </a:prstGeom>
        </p:spPr>
      </p:pic>
      <p:sp>
        <p:nvSpPr>
          <p:cNvPr id="13" name="TextBox 12"/>
          <p:cNvSpPr txBox="1"/>
          <p:nvPr/>
        </p:nvSpPr>
        <p:spPr>
          <a:xfrm>
            <a:off x="0" y="5301208"/>
            <a:ext cx="3775714" cy="1200329"/>
          </a:xfrm>
          <a:prstGeom prst="rect">
            <a:avLst/>
          </a:prstGeom>
          <a:noFill/>
        </p:spPr>
        <p:txBody>
          <a:bodyPr wrap="none" rtlCol="0">
            <a:spAutoFit/>
          </a:bodyPr>
          <a:lstStyle/>
          <a:p>
            <a:r>
              <a:rPr lang="en-GB" sz="2400" dirty="0" smtClean="0"/>
              <a:t>LYCCA TOF Stop detector</a:t>
            </a:r>
          </a:p>
          <a:p>
            <a:r>
              <a:rPr lang="en-GB" sz="2400" dirty="0" smtClean="0"/>
              <a:t>Diameter = 40 cm</a:t>
            </a:r>
          </a:p>
          <a:p>
            <a:r>
              <a:rPr lang="en-GB" sz="2400" dirty="0" smtClean="0"/>
              <a:t>56 PMTs</a:t>
            </a:r>
            <a:endParaRPr lang="en-GB" sz="2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6962" t="4024" r="7341" b="4812"/>
          <a:stretch>
            <a:fillRect/>
          </a:stretch>
        </p:blipFill>
        <p:spPr bwMode="auto">
          <a:xfrm>
            <a:off x="-21187" y="-36911"/>
            <a:ext cx="9165187" cy="6894911"/>
          </a:xfrm>
          <a:prstGeom prst="rect">
            <a:avLst/>
          </a:prstGeom>
          <a:noFill/>
          <a:ln w="9525">
            <a:noFill/>
            <a:miter lim="800000"/>
            <a:headEnd/>
            <a:tailEnd/>
          </a:ln>
        </p:spPr>
      </p:pic>
      <p:sp>
        <p:nvSpPr>
          <p:cNvPr id="3" name="TextBox 2"/>
          <p:cNvSpPr txBox="1">
            <a:spLocks noChangeArrowheads="1"/>
          </p:cNvSpPr>
          <p:nvPr/>
        </p:nvSpPr>
        <p:spPr bwMode="auto">
          <a:xfrm>
            <a:off x="4802747" y="635320"/>
            <a:ext cx="4341253" cy="1015663"/>
          </a:xfrm>
          <a:prstGeom prst="rect">
            <a:avLst/>
          </a:prstGeom>
          <a:solidFill>
            <a:schemeClr val="bg1"/>
          </a:solidFill>
          <a:ln w="9525">
            <a:noFill/>
            <a:miter lim="800000"/>
            <a:headEnd/>
            <a:tailEnd/>
          </a:ln>
        </p:spPr>
        <p:txBody>
          <a:bodyPr wrap="none">
            <a:spAutoFit/>
          </a:bodyPr>
          <a:lstStyle/>
          <a:p>
            <a:pPr>
              <a:defRPr/>
            </a:pPr>
            <a:r>
              <a:rPr lang="en-GB" sz="2000" dirty="0">
                <a:solidFill>
                  <a:schemeClr val="accent6"/>
                </a:solidFill>
              </a:rPr>
              <a:t>-AGATA at GSI </a:t>
            </a:r>
            <a:r>
              <a:rPr lang="en-GB" sz="2000" dirty="0" smtClean="0">
                <a:solidFill>
                  <a:schemeClr val="accent6"/>
                </a:solidFill>
              </a:rPr>
              <a:t>commissioning </a:t>
            </a:r>
            <a:r>
              <a:rPr lang="en-GB" sz="2000" dirty="0">
                <a:solidFill>
                  <a:schemeClr val="accent6"/>
                </a:solidFill>
              </a:rPr>
              <a:t>2012</a:t>
            </a:r>
          </a:p>
          <a:p>
            <a:pPr>
              <a:defRPr/>
            </a:pPr>
            <a:r>
              <a:rPr lang="en-GB" sz="2000" dirty="0" smtClean="0">
                <a:solidFill>
                  <a:schemeClr val="accent6"/>
                </a:solidFill>
              </a:rPr>
              <a:t>-</a:t>
            </a:r>
            <a:r>
              <a:rPr lang="en-GB" sz="2000" dirty="0">
                <a:solidFill>
                  <a:schemeClr val="accent6"/>
                </a:solidFill>
              </a:rPr>
              <a:t>Experiments: Oct-Nov 2012 and </a:t>
            </a:r>
            <a:endParaRPr lang="en-GB" sz="2000" dirty="0" smtClean="0">
              <a:solidFill>
                <a:schemeClr val="accent6"/>
              </a:solidFill>
            </a:endParaRPr>
          </a:p>
          <a:p>
            <a:pPr>
              <a:defRPr/>
            </a:pPr>
            <a:r>
              <a:rPr lang="en-GB" sz="2000" dirty="0" smtClean="0">
                <a:solidFill>
                  <a:schemeClr val="accent6"/>
                </a:solidFill>
              </a:rPr>
              <a:t> Oct </a:t>
            </a:r>
            <a:r>
              <a:rPr lang="en-GB" sz="2000" dirty="0">
                <a:solidFill>
                  <a:schemeClr val="accent6"/>
                </a:solidFill>
              </a:rPr>
              <a:t>2013-March 2014; </a:t>
            </a:r>
            <a:r>
              <a:rPr lang="en-GB" sz="2000" dirty="0" smtClean="0">
                <a:solidFill>
                  <a:schemeClr val="accent6"/>
                </a:solidFill>
              </a:rPr>
              <a:t>2 UK </a:t>
            </a:r>
            <a:r>
              <a:rPr lang="en-GB" sz="2000" dirty="0">
                <a:solidFill>
                  <a:schemeClr val="accent6"/>
                </a:solidFill>
              </a:rPr>
              <a:t>led </a:t>
            </a:r>
            <a:r>
              <a:rPr lang="en-GB" sz="2000" dirty="0" smtClean="0">
                <a:solidFill>
                  <a:schemeClr val="accent6"/>
                </a:solidFill>
              </a:rPr>
              <a:t> </a:t>
            </a:r>
            <a:endParaRPr lang="en-GB" sz="2000" dirty="0">
              <a:solidFill>
                <a:schemeClr val="accent6"/>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Lucida Grande" pitchFamily="84" charset="0"/>
              <a:ea typeface="ヒラギノ角ゴ Pro W3" pitchFamily="84" charset="-128"/>
            </a:endParaRPr>
          </a:p>
        </p:txBody>
      </p:sp>
      <p:sp>
        <p:nvSpPr>
          <p:cNvPr id="7" name="Rectangle 6"/>
          <p:cNvSpPr/>
          <p:nvPr/>
        </p:nvSpPr>
        <p:spPr bwMode="auto">
          <a:xfrm>
            <a:off x="3628550" y="756945"/>
            <a:ext cx="3562141" cy="5482108"/>
          </a:xfrm>
          <a:prstGeom prst="rect">
            <a:avLst/>
          </a:prstGeom>
          <a:solidFill>
            <a:schemeClr val="bg1">
              <a:lumMod val="85000"/>
              <a:alpha val="50000"/>
            </a:schemeClr>
          </a:solid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4" name="Trapezoid 3"/>
          <p:cNvSpPr/>
          <p:nvPr/>
        </p:nvSpPr>
        <p:spPr bwMode="auto">
          <a:xfrm rot="16200000">
            <a:off x="719572" y="550421"/>
            <a:ext cx="504056" cy="1440160"/>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indent="0" algn="r" defTabSz="914400" rtl="0" eaLnBrk="0" fontAlgn="base" latinLnBrk="0" hangingPunct="0">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Lucida Grande" pitchFamily="84" charset="0"/>
                <a:ea typeface="ヒラギノ角ゴ Pro W3" pitchFamily="84" charset="-128"/>
              </a:rPr>
              <a:t>    Si Inner</a:t>
            </a:r>
          </a:p>
          <a:p>
            <a:pPr marL="0" marR="0" indent="0" algn="r" defTabSz="914400" rtl="0" eaLnBrk="0" fontAlgn="base" latinLnBrk="0" hangingPunct="0">
              <a:spcBef>
                <a:spcPct val="0"/>
              </a:spcBef>
              <a:spcAft>
                <a:spcPct val="0"/>
              </a:spcAft>
              <a:buClrTx/>
              <a:buSzTx/>
              <a:buFontTx/>
              <a:buNone/>
              <a:tabLst/>
            </a:pPr>
            <a:endParaRPr kumimoji="0" lang="en-GB" sz="1800" b="1"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9" name="Rectangle 8"/>
          <p:cNvSpPr/>
          <p:nvPr/>
        </p:nvSpPr>
        <p:spPr bwMode="auto">
          <a:xfrm>
            <a:off x="1691680" y="982469"/>
            <a:ext cx="936104" cy="576064"/>
          </a:xfrm>
          <a:prstGeom prst="rect">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10" name="Rectangle 9"/>
          <p:cNvSpPr/>
          <p:nvPr/>
        </p:nvSpPr>
        <p:spPr bwMode="auto">
          <a:xfrm>
            <a:off x="1691680" y="2926685"/>
            <a:ext cx="936104" cy="576064"/>
          </a:xfrm>
          <a:prstGeom prst="rect">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11" name="Rectangle 10"/>
          <p:cNvSpPr/>
          <p:nvPr/>
        </p:nvSpPr>
        <p:spPr bwMode="auto">
          <a:xfrm>
            <a:off x="1691680" y="5518973"/>
            <a:ext cx="936104" cy="576064"/>
          </a:xfrm>
          <a:prstGeom prst="rect">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12" name="Trapezoid 11"/>
          <p:cNvSpPr/>
          <p:nvPr/>
        </p:nvSpPr>
        <p:spPr bwMode="auto">
          <a:xfrm rot="16200000">
            <a:off x="719571" y="2530641"/>
            <a:ext cx="504056" cy="1440160"/>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indent="0" algn="r" defTabSz="914400" rtl="0" eaLnBrk="0" fontAlgn="base" latinLnBrk="0" hangingPunct="0">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Lucida Grande" pitchFamily="84" charset="0"/>
                <a:ea typeface="ヒラギノ角ゴ Pro W3" pitchFamily="84" charset="-128"/>
              </a:rPr>
              <a:t> Si Middle</a:t>
            </a:r>
          </a:p>
          <a:p>
            <a:pPr marL="0" marR="0" indent="0" algn="r" defTabSz="914400" rtl="0" eaLnBrk="0" fontAlgn="base" latinLnBrk="0" hangingPunct="0">
              <a:spcBef>
                <a:spcPct val="0"/>
              </a:spcBef>
              <a:spcAft>
                <a:spcPct val="0"/>
              </a:spcAft>
              <a:buClrTx/>
              <a:buSzTx/>
              <a:buFontTx/>
              <a:buNone/>
              <a:tabLst/>
            </a:pPr>
            <a:endParaRPr kumimoji="0" lang="en-GB" sz="1800" b="1"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13" name="Trapezoid 12"/>
          <p:cNvSpPr/>
          <p:nvPr/>
        </p:nvSpPr>
        <p:spPr bwMode="auto">
          <a:xfrm rot="16200000">
            <a:off x="719572" y="5050921"/>
            <a:ext cx="504056" cy="1440160"/>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indent="0" algn="r" defTabSz="914400" rtl="0" eaLnBrk="0" fontAlgn="base" latinLnBrk="0" hangingPunct="0">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Lucida Grande" pitchFamily="84" charset="0"/>
                <a:ea typeface="ヒラギノ角ゴ Pro W3" pitchFamily="84" charset="-128"/>
              </a:rPr>
              <a:t>   Si </a:t>
            </a:r>
            <a:r>
              <a:rPr lang="en-GB" sz="1800" b="1" dirty="0" smtClean="0"/>
              <a:t>Out</a:t>
            </a:r>
            <a:r>
              <a:rPr kumimoji="0" lang="en-GB" sz="1800" b="1" i="0" u="none" strike="noStrike" cap="none" normalizeH="0" baseline="0" dirty="0" smtClean="0">
                <a:ln>
                  <a:noFill/>
                </a:ln>
                <a:solidFill>
                  <a:schemeClr val="tx1"/>
                </a:solidFill>
                <a:effectLst/>
                <a:latin typeface="Lucida Grande" pitchFamily="84" charset="0"/>
                <a:ea typeface="ヒラギノ角ゴ Pro W3" pitchFamily="84" charset="-128"/>
              </a:rPr>
              <a:t>er</a:t>
            </a:r>
          </a:p>
          <a:p>
            <a:pPr marL="0" marR="0" indent="0" algn="r" defTabSz="914400" rtl="0" eaLnBrk="0" fontAlgn="base" latinLnBrk="0" hangingPunct="0">
              <a:spcBef>
                <a:spcPct val="0"/>
              </a:spcBef>
              <a:spcAft>
                <a:spcPct val="0"/>
              </a:spcAft>
              <a:buClrTx/>
              <a:buSzTx/>
              <a:buFontTx/>
              <a:buNone/>
              <a:tabLst/>
            </a:pPr>
            <a:endParaRPr kumimoji="0" lang="en-GB" sz="1800" b="1"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14" name="Rectangle 13"/>
          <p:cNvSpPr/>
          <p:nvPr/>
        </p:nvSpPr>
        <p:spPr bwMode="auto">
          <a:xfrm>
            <a:off x="1691680" y="1054477"/>
            <a:ext cx="504056" cy="21602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900" b="1" i="0" u="none" strike="noStrike" cap="none" normalizeH="0" baseline="0" dirty="0" smtClean="0">
                <a:ln>
                  <a:noFill/>
                </a:ln>
                <a:solidFill>
                  <a:schemeClr val="tx1"/>
                </a:solidFill>
                <a:effectLst/>
                <a:latin typeface="Lucida Grande" pitchFamily="84" charset="0"/>
                <a:ea typeface="ヒラギノ角ゴ Pro W3" pitchFamily="84" charset="-128"/>
              </a:rPr>
              <a:t>ASIC</a:t>
            </a:r>
          </a:p>
        </p:txBody>
      </p:sp>
      <p:sp>
        <p:nvSpPr>
          <p:cNvPr id="15" name="Rectangle 14"/>
          <p:cNvSpPr/>
          <p:nvPr/>
        </p:nvSpPr>
        <p:spPr bwMode="auto">
          <a:xfrm>
            <a:off x="1691680" y="1342509"/>
            <a:ext cx="504056" cy="21602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900" b="1" i="0" u="none" strike="noStrike" cap="none" normalizeH="0" baseline="0" dirty="0" smtClean="0">
                <a:ln>
                  <a:noFill/>
                </a:ln>
                <a:solidFill>
                  <a:schemeClr val="tx1"/>
                </a:solidFill>
                <a:effectLst/>
                <a:latin typeface="Lucida Grande" pitchFamily="84" charset="0"/>
                <a:ea typeface="ヒラギノ角ゴ Pro W3" pitchFamily="84" charset="-128"/>
              </a:rPr>
              <a:t>ASIC</a:t>
            </a:r>
          </a:p>
        </p:txBody>
      </p:sp>
      <p:sp>
        <p:nvSpPr>
          <p:cNvPr id="16" name="Rectangle 15"/>
          <p:cNvSpPr/>
          <p:nvPr/>
        </p:nvSpPr>
        <p:spPr bwMode="auto">
          <a:xfrm>
            <a:off x="1691680" y="2998693"/>
            <a:ext cx="504056" cy="21602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900" b="1" i="0" u="none" strike="noStrike" cap="none" normalizeH="0" baseline="0" dirty="0" smtClean="0">
                <a:ln>
                  <a:noFill/>
                </a:ln>
                <a:solidFill>
                  <a:schemeClr val="tx1"/>
                </a:solidFill>
                <a:effectLst/>
                <a:latin typeface="Lucida Grande" pitchFamily="84" charset="0"/>
                <a:ea typeface="ヒラギノ角ゴ Pro W3" pitchFamily="84" charset="-128"/>
              </a:rPr>
              <a:t>ASIC</a:t>
            </a:r>
          </a:p>
        </p:txBody>
      </p:sp>
      <p:sp>
        <p:nvSpPr>
          <p:cNvPr id="17" name="Rectangle 16"/>
          <p:cNvSpPr/>
          <p:nvPr/>
        </p:nvSpPr>
        <p:spPr bwMode="auto">
          <a:xfrm>
            <a:off x="1691680" y="3286725"/>
            <a:ext cx="504056" cy="21602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900" b="1" i="0" u="none" strike="noStrike" cap="none" normalizeH="0" baseline="0" dirty="0" smtClean="0">
                <a:ln>
                  <a:noFill/>
                </a:ln>
                <a:solidFill>
                  <a:schemeClr val="tx1"/>
                </a:solidFill>
                <a:effectLst/>
                <a:latin typeface="Lucida Grande" pitchFamily="84" charset="0"/>
                <a:ea typeface="ヒラギノ角ゴ Pro W3" pitchFamily="84" charset="-128"/>
              </a:rPr>
              <a:t>ASIC</a:t>
            </a:r>
          </a:p>
        </p:txBody>
      </p:sp>
      <p:sp>
        <p:nvSpPr>
          <p:cNvPr id="18" name="Rectangle 17"/>
          <p:cNvSpPr/>
          <p:nvPr/>
        </p:nvSpPr>
        <p:spPr bwMode="auto">
          <a:xfrm>
            <a:off x="1691680" y="5518973"/>
            <a:ext cx="504056" cy="21602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900" b="1" i="0" u="none" strike="noStrike" cap="none" normalizeH="0" baseline="0" dirty="0" smtClean="0">
                <a:ln>
                  <a:noFill/>
                </a:ln>
                <a:solidFill>
                  <a:schemeClr val="tx1"/>
                </a:solidFill>
                <a:effectLst/>
                <a:latin typeface="Lucida Grande" pitchFamily="84" charset="0"/>
                <a:ea typeface="ヒラギノ角ゴ Pro W3" pitchFamily="84" charset="-128"/>
              </a:rPr>
              <a:t>ASIC</a:t>
            </a:r>
          </a:p>
        </p:txBody>
      </p:sp>
      <p:sp>
        <p:nvSpPr>
          <p:cNvPr id="19" name="Rectangle 18"/>
          <p:cNvSpPr/>
          <p:nvPr/>
        </p:nvSpPr>
        <p:spPr bwMode="auto">
          <a:xfrm>
            <a:off x="1691680" y="5807005"/>
            <a:ext cx="504056" cy="21602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900" b="1" i="0" u="none" strike="noStrike" cap="none" normalizeH="0" baseline="0" dirty="0" smtClean="0">
                <a:ln>
                  <a:noFill/>
                </a:ln>
                <a:solidFill>
                  <a:schemeClr val="tx1"/>
                </a:solidFill>
                <a:effectLst/>
                <a:latin typeface="Lucida Grande" pitchFamily="84" charset="0"/>
                <a:ea typeface="ヒラギノ角ゴ Pro W3" pitchFamily="84" charset="-128"/>
              </a:rPr>
              <a:t>ASIC</a:t>
            </a:r>
          </a:p>
        </p:txBody>
      </p:sp>
      <p:cxnSp>
        <p:nvCxnSpPr>
          <p:cNvPr id="21" name="Straight Connector 20"/>
          <p:cNvCxnSpPr/>
          <p:nvPr/>
        </p:nvCxnSpPr>
        <p:spPr bwMode="auto">
          <a:xfrm rot="5400000">
            <a:off x="-81136" y="3429000"/>
            <a:ext cx="685800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22" name="Round Single Corner Rectangle 21"/>
          <p:cNvSpPr/>
          <p:nvPr/>
        </p:nvSpPr>
        <p:spPr bwMode="auto">
          <a:xfrm>
            <a:off x="3347864" y="910461"/>
            <a:ext cx="72008" cy="288032"/>
          </a:xfrm>
          <a:prstGeom prst="round1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23" name="Round Single Corner Rectangle 22"/>
          <p:cNvSpPr/>
          <p:nvPr/>
        </p:nvSpPr>
        <p:spPr bwMode="auto">
          <a:xfrm>
            <a:off x="3347864" y="2926685"/>
            <a:ext cx="72008" cy="288032"/>
          </a:xfrm>
          <a:prstGeom prst="round1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24" name="Round Single Corner Rectangle 23"/>
          <p:cNvSpPr/>
          <p:nvPr/>
        </p:nvSpPr>
        <p:spPr bwMode="auto">
          <a:xfrm>
            <a:off x="3347864" y="5518973"/>
            <a:ext cx="72008" cy="288032"/>
          </a:xfrm>
          <a:prstGeom prst="round1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25" name="Round Single Corner Rectangle 24"/>
          <p:cNvSpPr/>
          <p:nvPr/>
        </p:nvSpPr>
        <p:spPr bwMode="auto">
          <a:xfrm>
            <a:off x="3347864" y="1270501"/>
            <a:ext cx="72008" cy="288032"/>
          </a:xfrm>
          <a:prstGeom prst="round1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26" name="Round Single Corner Rectangle 25"/>
          <p:cNvSpPr/>
          <p:nvPr/>
        </p:nvSpPr>
        <p:spPr bwMode="auto">
          <a:xfrm>
            <a:off x="3347864" y="3286725"/>
            <a:ext cx="72008" cy="288032"/>
          </a:xfrm>
          <a:prstGeom prst="round1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27" name="Round Single Corner Rectangle 26"/>
          <p:cNvSpPr/>
          <p:nvPr/>
        </p:nvSpPr>
        <p:spPr bwMode="auto">
          <a:xfrm>
            <a:off x="3347864" y="5879013"/>
            <a:ext cx="72008" cy="288032"/>
          </a:xfrm>
          <a:prstGeom prst="round1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28" name="TextBox 27"/>
          <p:cNvSpPr txBox="1"/>
          <p:nvPr/>
        </p:nvSpPr>
        <p:spPr>
          <a:xfrm>
            <a:off x="1619672" y="6167045"/>
            <a:ext cx="1234633" cy="584775"/>
          </a:xfrm>
          <a:prstGeom prst="rect">
            <a:avLst/>
          </a:prstGeom>
          <a:noFill/>
        </p:spPr>
        <p:txBody>
          <a:bodyPr wrap="none" rtlCol="0">
            <a:spAutoFit/>
          </a:bodyPr>
          <a:lstStyle/>
          <a:p>
            <a:r>
              <a:rPr lang="en-GB" sz="1600" dirty="0" smtClean="0">
                <a:solidFill>
                  <a:srgbClr val="FF0000"/>
                </a:solidFill>
              </a:rPr>
              <a:t> 120k strips</a:t>
            </a:r>
          </a:p>
          <a:p>
            <a:r>
              <a:rPr lang="en-GB" sz="1600" dirty="0" smtClean="0">
                <a:solidFill>
                  <a:srgbClr val="FF0000"/>
                </a:solidFill>
              </a:rPr>
              <a:t>912 ASICs</a:t>
            </a:r>
            <a:endParaRPr lang="en-GB" sz="1600" dirty="0">
              <a:solidFill>
                <a:srgbClr val="FF0000"/>
              </a:solidFill>
            </a:endParaRPr>
          </a:p>
        </p:txBody>
      </p:sp>
      <p:cxnSp>
        <p:nvCxnSpPr>
          <p:cNvPr id="30" name="Straight Connector 29"/>
          <p:cNvCxnSpPr>
            <a:endCxn id="22" idx="1"/>
          </p:cNvCxnSpPr>
          <p:nvPr/>
        </p:nvCxnSpPr>
        <p:spPr bwMode="auto">
          <a:xfrm>
            <a:off x="2627784" y="1054477"/>
            <a:ext cx="720080"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cxnSp>
        <p:nvCxnSpPr>
          <p:cNvPr id="31" name="Straight Connector 30"/>
          <p:cNvCxnSpPr/>
          <p:nvPr/>
        </p:nvCxnSpPr>
        <p:spPr bwMode="auto">
          <a:xfrm>
            <a:off x="2627784" y="1414517"/>
            <a:ext cx="720080"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cxnSp>
        <p:nvCxnSpPr>
          <p:cNvPr id="32" name="Straight Connector 31"/>
          <p:cNvCxnSpPr/>
          <p:nvPr/>
        </p:nvCxnSpPr>
        <p:spPr bwMode="auto">
          <a:xfrm>
            <a:off x="2627784" y="3070701"/>
            <a:ext cx="720080"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cxnSp>
        <p:nvCxnSpPr>
          <p:cNvPr id="33" name="Straight Connector 32"/>
          <p:cNvCxnSpPr/>
          <p:nvPr/>
        </p:nvCxnSpPr>
        <p:spPr bwMode="auto">
          <a:xfrm>
            <a:off x="2627784" y="3430741"/>
            <a:ext cx="720080"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cxnSp>
        <p:nvCxnSpPr>
          <p:cNvPr id="34" name="Straight Connector 33"/>
          <p:cNvCxnSpPr/>
          <p:nvPr/>
        </p:nvCxnSpPr>
        <p:spPr bwMode="auto">
          <a:xfrm>
            <a:off x="2627784" y="5662989"/>
            <a:ext cx="720080"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cxnSp>
        <p:nvCxnSpPr>
          <p:cNvPr id="35" name="Straight Connector 34"/>
          <p:cNvCxnSpPr/>
          <p:nvPr/>
        </p:nvCxnSpPr>
        <p:spPr bwMode="auto">
          <a:xfrm>
            <a:off x="2627784" y="6023029"/>
            <a:ext cx="720080"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sp>
        <p:nvSpPr>
          <p:cNvPr id="37" name="Trapezoid 36"/>
          <p:cNvSpPr/>
          <p:nvPr/>
        </p:nvSpPr>
        <p:spPr bwMode="auto">
          <a:xfrm rot="16200000">
            <a:off x="719572" y="1342509"/>
            <a:ext cx="504056" cy="1440160"/>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indent="0" algn="r" defTabSz="914400" rtl="0" eaLnBrk="0" fontAlgn="base" latinLnBrk="0" hangingPunct="0">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Lucida Grande" pitchFamily="84" charset="0"/>
                <a:ea typeface="ヒラギノ角ゴ Pro W3" pitchFamily="84" charset="-128"/>
              </a:rPr>
              <a:t>    Si Inner</a:t>
            </a:r>
          </a:p>
          <a:p>
            <a:pPr marL="0" marR="0" indent="0" algn="r" defTabSz="914400" rtl="0" eaLnBrk="0" fontAlgn="base" latinLnBrk="0" hangingPunct="0">
              <a:spcBef>
                <a:spcPct val="0"/>
              </a:spcBef>
              <a:spcAft>
                <a:spcPct val="0"/>
              </a:spcAft>
              <a:buClrTx/>
              <a:buSzTx/>
              <a:buFontTx/>
              <a:buNone/>
              <a:tabLst/>
            </a:pPr>
            <a:endParaRPr kumimoji="0" lang="en-GB" sz="1800" b="1"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38" name="Rectangle 37"/>
          <p:cNvSpPr/>
          <p:nvPr/>
        </p:nvSpPr>
        <p:spPr bwMode="auto">
          <a:xfrm>
            <a:off x="1691680" y="1774557"/>
            <a:ext cx="936104" cy="576064"/>
          </a:xfrm>
          <a:prstGeom prst="rect">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39" name="Rectangle 38"/>
          <p:cNvSpPr/>
          <p:nvPr/>
        </p:nvSpPr>
        <p:spPr bwMode="auto">
          <a:xfrm>
            <a:off x="1691680" y="1846565"/>
            <a:ext cx="504056" cy="21602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900" b="1" i="0" u="none" strike="noStrike" cap="none" normalizeH="0" baseline="0" dirty="0" smtClean="0">
                <a:ln>
                  <a:noFill/>
                </a:ln>
                <a:solidFill>
                  <a:schemeClr val="tx1"/>
                </a:solidFill>
                <a:effectLst/>
                <a:latin typeface="Lucida Grande" pitchFamily="84" charset="0"/>
                <a:ea typeface="ヒラギノ角ゴ Pro W3" pitchFamily="84" charset="-128"/>
              </a:rPr>
              <a:t>ASIC</a:t>
            </a:r>
          </a:p>
        </p:txBody>
      </p:sp>
      <p:sp>
        <p:nvSpPr>
          <p:cNvPr id="40" name="Rectangle 39"/>
          <p:cNvSpPr/>
          <p:nvPr/>
        </p:nvSpPr>
        <p:spPr bwMode="auto">
          <a:xfrm>
            <a:off x="1691680" y="2134597"/>
            <a:ext cx="504056" cy="21602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900" b="1" i="0" u="none" strike="noStrike" cap="none" normalizeH="0" baseline="0" dirty="0" smtClean="0">
                <a:ln>
                  <a:noFill/>
                </a:ln>
                <a:solidFill>
                  <a:schemeClr val="tx1"/>
                </a:solidFill>
                <a:effectLst/>
                <a:latin typeface="Lucida Grande" pitchFamily="84" charset="0"/>
                <a:ea typeface="ヒラギノ角ゴ Pro W3" pitchFamily="84" charset="-128"/>
              </a:rPr>
              <a:t>ASIC</a:t>
            </a:r>
          </a:p>
        </p:txBody>
      </p:sp>
      <p:sp>
        <p:nvSpPr>
          <p:cNvPr id="41" name="Round Single Corner Rectangle 40"/>
          <p:cNvSpPr/>
          <p:nvPr/>
        </p:nvSpPr>
        <p:spPr bwMode="auto">
          <a:xfrm>
            <a:off x="3347864" y="1702549"/>
            <a:ext cx="72008" cy="288032"/>
          </a:xfrm>
          <a:prstGeom prst="round1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42" name="Round Single Corner Rectangle 41"/>
          <p:cNvSpPr/>
          <p:nvPr/>
        </p:nvSpPr>
        <p:spPr bwMode="auto">
          <a:xfrm>
            <a:off x="3347864" y="2062589"/>
            <a:ext cx="72008" cy="288032"/>
          </a:xfrm>
          <a:prstGeom prst="round1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cxnSp>
        <p:nvCxnSpPr>
          <p:cNvPr id="43" name="Straight Connector 42"/>
          <p:cNvCxnSpPr>
            <a:endCxn id="41" idx="1"/>
          </p:cNvCxnSpPr>
          <p:nvPr/>
        </p:nvCxnSpPr>
        <p:spPr bwMode="auto">
          <a:xfrm>
            <a:off x="2627784" y="1846565"/>
            <a:ext cx="720080"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cxnSp>
        <p:nvCxnSpPr>
          <p:cNvPr id="44" name="Straight Connector 43"/>
          <p:cNvCxnSpPr/>
          <p:nvPr/>
        </p:nvCxnSpPr>
        <p:spPr bwMode="auto">
          <a:xfrm>
            <a:off x="2627784" y="2206605"/>
            <a:ext cx="720080"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sp>
        <p:nvSpPr>
          <p:cNvPr id="45" name="Rectangle 44"/>
          <p:cNvSpPr/>
          <p:nvPr/>
        </p:nvSpPr>
        <p:spPr bwMode="auto">
          <a:xfrm>
            <a:off x="1691682" y="3718773"/>
            <a:ext cx="936104" cy="576064"/>
          </a:xfrm>
          <a:prstGeom prst="rect">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46" name="Trapezoid 45"/>
          <p:cNvSpPr/>
          <p:nvPr/>
        </p:nvSpPr>
        <p:spPr bwMode="auto">
          <a:xfrm rot="16200000">
            <a:off x="719573" y="3322729"/>
            <a:ext cx="504056" cy="1440160"/>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indent="0" algn="r" defTabSz="914400" rtl="0" eaLnBrk="0" fontAlgn="base" latinLnBrk="0" hangingPunct="0">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Lucida Grande" pitchFamily="84" charset="0"/>
                <a:ea typeface="ヒラギノ角ゴ Pro W3" pitchFamily="84" charset="-128"/>
              </a:rPr>
              <a:t> Si Middle</a:t>
            </a:r>
          </a:p>
          <a:p>
            <a:pPr marL="0" marR="0" indent="0" algn="r" defTabSz="914400" rtl="0" eaLnBrk="0" fontAlgn="base" latinLnBrk="0" hangingPunct="0">
              <a:spcBef>
                <a:spcPct val="0"/>
              </a:spcBef>
              <a:spcAft>
                <a:spcPct val="0"/>
              </a:spcAft>
              <a:buClrTx/>
              <a:buSzTx/>
              <a:buFontTx/>
              <a:buNone/>
              <a:tabLst/>
            </a:pPr>
            <a:endParaRPr kumimoji="0" lang="en-GB" sz="1800" b="1"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47" name="Rectangle 46"/>
          <p:cNvSpPr/>
          <p:nvPr/>
        </p:nvSpPr>
        <p:spPr bwMode="auto">
          <a:xfrm>
            <a:off x="1691682" y="3790781"/>
            <a:ext cx="504056" cy="21602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900" b="1" i="0" u="none" strike="noStrike" cap="none" normalizeH="0" baseline="0" dirty="0" smtClean="0">
                <a:ln>
                  <a:noFill/>
                </a:ln>
                <a:solidFill>
                  <a:schemeClr val="tx1"/>
                </a:solidFill>
                <a:effectLst/>
                <a:latin typeface="Lucida Grande" pitchFamily="84" charset="0"/>
                <a:ea typeface="ヒラギノ角ゴ Pro W3" pitchFamily="84" charset="-128"/>
              </a:rPr>
              <a:t>ASIC</a:t>
            </a:r>
          </a:p>
        </p:txBody>
      </p:sp>
      <p:sp>
        <p:nvSpPr>
          <p:cNvPr id="48" name="Rectangle 47"/>
          <p:cNvSpPr/>
          <p:nvPr/>
        </p:nvSpPr>
        <p:spPr bwMode="auto">
          <a:xfrm>
            <a:off x="1691682" y="4078813"/>
            <a:ext cx="504056" cy="21602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900" b="1" i="0" u="none" strike="noStrike" cap="none" normalizeH="0" baseline="0" dirty="0" smtClean="0">
                <a:ln>
                  <a:noFill/>
                </a:ln>
                <a:solidFill>
                  <a:schemeClr val="tx1"/>
                </a:solidFill>
                <a:effectLst/>
                <a:latin typeface="Lucida Grande" pitchFamily="84" charset="0"/>
                <a:ea typeface="ヒラギノ角ゴ Pro W3" pitchFamily="84" charset="-128"/>
              </a:rPr>
              <a:t>ASIC</a:t>
            </a:r>
          </a:p>
        </p:txBody>
      </p:sp>
      <p:sp>
        <p:nvSpPr>
          <p:cNvPr id="49" name="Round Single Corner Rectangle 48"/>
          <p:cNvSpPr/>
          <p:nvPr/>
        </p:nvSpPr>
        <p:spPr bwMode="auto">
          <a:xfrm>
            <a:off x="3347866" y="3718773"/>
            <a:ext cx="72008" cy="288032"/>
          </a:xfrm>
          <a:prstGeom prst="round1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50" name="Round Single Corner Rectangle 49"/>
          <p:cNvSpPr/>
          <p:nvPr/>
        </p:nvSpPr>
        <p:spPr bwMode="auto">
          <a:xfrm>
            <a:off x="3347866" y="4078813"/>
            <a:ext cx="72008" cy="288032"/>
          </a:xfrm>
          <a:prstGeom prst="round1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cxnSp>
        <p:nvCxnSpPr>
          <p:cNvPr id="51" name="Straight Connector 50"/>
          <p:cNvCxnSpPr/>
          <p:nvPr/>
        </p:nvCxnSpPr>
        <p:spPr bwMode="auto">
          <a:xfrm>
            <a:off x="2627786" y="3862789"/>
            <a:ext cx="720080"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cxnSp>
        <p:nvCxnSpPr>
          <p:cNvPr id="52" name="Straight Connector 51"/>
          <p:cNvCxnSpPr/>
          <p:nvPr/>
        </p:nvCxnSpPr>
        <p:spPr bwMode="auto">
          <a:xfrm>
            <a:off x="2627786" y="4222829"/>
            <a:ext cx="720080"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sp>
        <p:nvSpPr>
          <p:cNvPr id="53" name="Rectangle 52"/>
          <p:cNvSpPr/>
          <p:nvPr/>
        </p:nvSpPr>
        <p:spPr bwMode="auto">
          <a:xfrm>
            <a:off x="1691680" y="4798893"/>
            <a:ext cx="936104" cy="576064"/>
          </a:xfrm>
          <a:prstGeom prst="rect">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54" name="Trapezoid 53"/>
          <p:cNvSpPr/>
          <p:nvPr/>
        </p:nvSpPr>
        <p:spPr bwMode="auto">
          <a:xfrm rot="16200000">
            <a:off x="719572" y="4330841"/>
            <a:ext cx="504056" cy="1440160"/>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indent="0" algn="r" defTabSz="914400" rtl="0" eaLnBrk="0" fontAlgn="base" latinLnBrk="0" hangingPunct="0">
              <a:spcBef>
                <a:spcPct val="0"/>
              </a:spcBef>
              <a:spcAft>
                <a:spcPct val="0"/>
              </a:spcAft>
              <a:buClrTx/>
              <a:buSzTx/>
              <a:buFontTx/>
              <a:buNone/>
              <a:tabLst/>
            </a:pPr>
            <a:r>
              <a:rPr kumimoji="0" lang="en-GB" sz="1800" b="1" i="0" u="none" strike="noStrike" cap="none" normalizeH="0" baseline="0" dirty="0" smtClean="0">
                <a:ln>
                  <a:noFill/>
                </a:ln>
                <a:solidFill>
                  <a:schemeClr val="tx1"/>
                </a:solidFill>
                <a:effectLst/>
                <a:latin typeface="Lucida Grande" pitchFamily="84" charset="0"/>
                <a:ea typeface="ヒラギノ角ゴ Pro W3" pitchFamily="84" charset="-128"/>
              </a:rPr>
              <a:t>   Si </a:t>
            </a:r>
            <a:r>
              <a:rPr lang="en-GB" sz="1800" b="1" dirty="0" smtClean="0"/>
              <a:t>Out</a:t>
            </a:r>
            <a:r>
              <a:rPr kumimoji="0" lang="en-GB" sz="1800" b="1" i="0" u="none" strike="noStrike" cap="none" normalizeH="0" baseline="0" dirty="0" smtClean="0">
                <a:ln>
                  <a:noFill/>
                </a:ln>
                <a:solidFill>
                  <a:schemeClr val="tx1"/>
                </a:solidFill>
                <a:effectLst/>
                <a:latin typeface="Lucida Grande" pitchFamily="84" charset="0"/>
                <a:ea typeface="ヒラギノ角ゴ Pro W3" pitchFamily="84" charset="-128"/>
              </a:rPr>
              <a:t>er</a:t>
            </a:r>
          </a:p>
          <a:p>
            <a:pPr marL="0" marR="0" indent="0" algn="r" defTabSz="914400" rtl="0" eaLnBrk="0" fontAlgn="base" latinLnBrk="0" hangingPunct="0">
              <a:spcBef>
                <a:spcPct val="0"/>
              </a:spcBef>
              <a:spcAft>
                <a:spcPct val="0"/>
              </a:spcAft>
              <a:buClrTx/>
              <a:buSzTx/>
              <a:buFontTx/>
              <a:buNone/>
              <a:tabLst/>
            </a:pPr>
            <a:endParaRPr kumimoji="0" lang="en-GB" sz="1800" b="1"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55" name="Rectangle 54"/>
          <p:cNvSpPr/>
          <p:nvPr/>
        </p:nvSpPr>
        <p:spPr bwMode="auto">
          <a:xfrm>
            <a:off x="1691680" y="4798893"/>
            <a:ext cx="504056" cy="21602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900" b="1" i="0" u="none" strike="noStrike" cap="none" normalizeH="0" baseline="0" dirty="0" smtClean="0">
                <a:ln>
                  <a:noFill/>
                </a:ln>
                <a:solidFill>
                  <a:schemeClr val="tx1"/>
                </a:solidFill>
                <a:effectLst/>
                <a:latin typeface="Lucida Grande" pitchFamily="84" charset="0"/>
                <a:ea typeface="ヒラギノ角ゴ Pro W3" pitchFamily="84" charset="-128"/>
              </a:rPr>
              <a:t>ASIC</a:t>
            </a:r>
          </a:p>
        </p:txBody>
      </p:sp>
      <p:sp>
        <p:nvSpPr>
          <p:cNvPr id="56" name="Rectangle 55"/>
          <p:cNvSpPr/>
          <p:nvPr/>
        </p:nvSpPr>
        <p:spPr bwMode="auto">
          <a:xfrm>
            <a:off x="1691680" y="5086925"/>
            <a:ext cx="504056" cy="216024"/>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900" b="1" i="0" u="none" strike="noStrike" cap="none" normalizeH="0" baseline="0" dirty="0" smtClean="0">
                <a:ln>
                  <a:noFill/>
                </a:ln>
                <a:solidFill>
                  <a:schemeClr val="tx1"/>
                </a:solidFill>
                <a:effectLst/>
                <a:latin typeface="Lucida Grande" pitchFamily="84" charset="0"/>
                <a:ea typeface="ヒラギノ角ゴ Pro W3" pitchFamily="84" charset="-128"/>
              </a:rPr>
              <a:t>ASIC</a:t>
            </a:r>
          </a:p>
        </p:txBody>
      </p:sp>
      <p:sp>
        <p:nvSpPr>
          <p:cNvPr id="57" name="Round Single Corner Rectangle 56"/>
          <p:cNvSpPr/>
          <p:nvPr/>
        </p:nvSpPr>
        <p:spPr bwMode="auto">
          <a:xfrm>
            <a:off x="3347864" y="4798893"/>
            <a:ext cx="72008" cy="288032"/>
          </a:xfrm>
          <a:prstGeom prst="round1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58" name="Round Single Corner Rectangle 57"/>
          <p:cNvSpPr/>
          <p:nvPr/>
        </p:nvSpPr>
        <p:spPr bwMode="auto">
          <a:xfrm>
            <a:off x="3347864" y="5158933"/>
            <a:ext cx="72008" cy="288032"/>
          </a:xfrm>
          <a:prstGeom prst="round1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cxnSp>
        <p:nvCxnSpPr>
          <p:cNvPr id="59" name="Straight Connector 58"/>
          <p:cNvCxnSpPr/>
          <p:nvPr/>
        </p:nvCxnSpPr>
        <p:spPr bwMode="auto">
          <a:xfrm>
            <a:off x="2627784" y="4942909"/>
            <a:ext cx="720080"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cxnSp>
        <p:nvCxnSpPr>
          <p:cNvPr id="60" name="Straight Connector 59"/>
          <p:cNvCxnSpPr/>
          <p:nvPr/>
        </p:nvCxnSpPr>
        <p:spPr bwMode="auto">
          <a:xfrm>
            <a:off x="2627784" y="5302949"/>
            <a:ext cx="720080"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sp>
        <p:nvSpPr>
          <p:cNvPr id="61" name="TextBox 60"/>
          <p:cNvSpPr txBox="1"/>
          <p:nvPr/>
        </p:nvSpPr>
        <p:spPr>
          <a:xfrm>
            <a:off x="251520" y="1486525"/>
            <a:ext cx="510076" cy="461665"/>
          </a:xfrm>
          <a:prstGeom prst="rect">
            <a:avLst/>
          </a:prstGeom>
          <a:noFill/>
        </p:spPr>
        <p:txBody>
          <a:bodyPr wrap="none" rtlCol="0">
            <a:spAutoFit/>
          </a:bodyPr>
          <a:lstStyle/>
          <a:p>
            <a:r>
              <a:rPr lang="en-GB" dirty="0" smtClean="0"/>
              <a:t>x6</a:t>
            </a:r>
            <a:endParaRPr lang="en-GB" dirty="0"/>
          </a:p>
        </p:txBody>
      </p:sp>
      <p:sp>
        <p:nvSpPr>
          <p:cNvPr id="62" name="TextBox 61"/>
          <p:cNvSpPr txBox="1"/>
          <p:nvPr/>
        </p:nvSpPr>
        <p:spPr>
          <a:xfrm>
            <a:off x="251520" y="3430741"/>
            <a:ext cx="681597" cy="461665"/>
          </a:xfrm>
          <a:prstGeom prst="rect">
            <a:avLst/>
          </a:prstGeom>
          <a:noFill/>
        </p:spPr>
        <p:txBody>
          <a:bodyPr wrap="none" rtlCol="0">
            <a:spAutoFit/>
          </a:bodyPr>
          <a:lstStyle/>
          <a:p>
            <a:r>
              <a:rPr lang="en-GB" dirty="0" smtClean="0"/>
              <a:t>x12</a:t>
            </a:r>
            <a:endParaRPr lang="en-GB" dirty="0"/>
          </a:p>
        </p:txBody>
      </p:sp>
      <p:sp>
        <p:nvSpPr>
          <p:cNvPr id="63" name="TextBox 62"/>
          <p:cNvSpPr txBox="1"/>
          <p:nvPr/>
        </p:nvSpPr>
        <p:spPr>
          <a:xfrm>
            <a:off x="179512" y="5158933"/>
            <a:ext cx="681597" cy="461665"/>
          </a:xfrm>
          <a:prstGeom prst="rect">
            <a:avLst/>
          </a:prstGeom>
          <a:noFill/>
        </p:spPr>
        <p:txBody>
          <a:bodyPr wrap="none" rtlCol="0">
            <a:spAutoFit/>
          </a:bodyPr>
          <a:lstStyle/>
          <a:p>
            <a:r>
              <a:rPr lang="en-GB" dirty="0" smtClean="0"/>
              <a:t>x12</a:t>
            </a:r>
            <a:endParaRPr lang="en-GB" dirty="0"/>
          </a:p>
        </p:txBody>
      </p:sp>
      <p:sp>
        <p:nvSpPr>
          <p:cNvPr id="65" name="Rectangle 64"/>
          <p:cNvSpPr/>
          <p:nvPr/>
        </p:nvSpPr>
        <p:spPr bwMode="auto">
          <a:xfrm>
            <a:off x="3851920" y="838453"/>
            <a:ext cx="1656184" cy="648072"/>
          </a:xfrm>
          <a:prstGeom prst="rect">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66" name="Rectangle 65"/>
          <p:cNvSpPr/>
          <p:nvPr/>
        </p:nvSpPr>
        <p:spPr bwMode="auto">
          <a:xfrm>
            <a:off x="4355976" y="910461"/>
            <a:ext cx="720080" cy="504056"/>
          </a:xfrm>
          <a:prstGeom prst="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Lucida Grande" pitchFamily="84" charset="0"/>
                <a:ea typeface="ヒラギノ角ゴ Pro W3" pitchFamily="84" charset="-128"/>
              </a:rPr>
              <a:t>FPGA</a:t>
            </a:r>
          </a:p>
        </p:txBody>
      </p:sp>
      <p:sp>
        <p:nvSpPr>
          <p:cNvPr id="69" name="Round Single Corner Rectangle 68"/>
          <p:cNvSpPr/>
          <p:nvPr/>
        </p:nvSpPr>
        <p:spPr bwMode="auto">
          <a:xfrm>
            <a:off x="5076056" y="1198493"/>
            <a:ext cx="432048" cy="216024"/>
          </a:xfrm>
          <a:prstGeom prst="round1Rect">
            <a:avLst/>
          </a:prstGeom>
          <a:solidFill>
            <a:schemeClr val="accent6">
              <a:lumMod val="40000"/>
              <a:lumOff val="60000"/>
            </a:schemeClr>
          </a:solidFill>
          <a:ln w="9525" cap="flat" cmpd="sng" algn="ctr">
            <a:solidFill>
              <a:schemeClr val="accent6">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800" b="0" i="0" u="none" strike="noStrike" cap="none" normalizeH="0" baseline="0" dirty="0" smtClean="0">
                <a:ln>
                  <a:noFill/>
                </a:ln>
                <a:solidFill>
                  <a:schemeClr val="tx1"/>
                </a:solidFill>
                <a:effectLst/>
                <a:latin typeface="Lucida Grande" pitchFamily="84" charset="0"/>
                <a:ea typeface="ヒラギノ角ゴ Pro W3" pitchFamily="84" charset="-128"/>
              </a:rPr>
              <a:t>enet</a:t>
            </a:r>
          </a:p>
        </p:txBody>
      </p:sp>
      <p:cxnSp>
        <p:nvCxnSpPr>
          <p:cNvPr id="70" name="Straight Connector 69"/>
          <p:cNvCxnSpPr/>
          <p:nvPr/>
        </p:nvCxnSpPr>
        <p:spPr bwMode="auto">
          <a:xfrm>
            <a:off x="3419872" y="1054477"/>
            <a:ext cx="432048"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cxnSp>
        <p:nvCxnSpPr>
          <p:cNvPr id="72" name="Straight Connector 71"/>
          <p:cNvCxnSpPr/>
          <p:nvPr/>
        </p:nvCxnSpPr>
        <p:spPr bwMode="auto">
          <a:xfrm>
            <a:off x="3419872" y="1414517"/>
            <a:ext cx="432048"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sp>
        <p:nvSpPr>
          <p:cNvPr id="83" name="Rectangle 82"/>
          <p:cNvSpPr/>
          <p:nvPr/>
        </p:nvSpPr>
        <p:spPr bwMode="auto">
          <a:xfrm>
            <a:off x="3851920" y="1630541"/>
            <a:ext cx="1656184" cy="648072"/>
          </a:xfrm>
          <a:prstGeom prst="rect">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1200" dirty="0" smtClean="0"/>
          </a:p>
        </p:txBody>
      </p:sp>
      <p:sp>
        <p:nvSpPr>
          <p:cNvPr id="84" name="Rectangle 83"/>
          <p:cNvSpPr/>
          <p:nvPr/>
        </p:nvSpPr>
        <p:spPr bwMode="auto">
          <a:xfrm>
            <a:off x="4355976" y="1702549"/>
            <a:ext cx="720080" cy="504056"/>
          </a:xfrm>
          <a:prstGeom prst="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Lucida Grande" pitchFamily="84" charset="0"/>
                <a:ea typeface="ヒラギノ角ゴ Pro W3" pitchFamily="84" charset="-128"/>
              </a:rPr>
              <a:t>FPGA</a:t>
            </a:r>
          </a:p>
        </p:txBody>
      </p:sp>
      <p:sp>
        <p:nvSpPr>
          <p:cNvPr id="86" name="Round Single Corner Rectangle 85"/>
          <p:cNvSpPr/>
          <p:nvPr/>
        </p:nvSpPr>
        <p:spPr bwMode="auto">
          <a:xfrm>
            <a:off x="5076056" y="1990581"/>
            <a:ext cx="432048" cy="216024"/>
          </a:xfrm>
          <a:prstGeom prst="round1Rect">
            <a:avLst/>
          </a:prstGeom>
          <a:solidFill>
            <a:schemeClr val="accent6">
              <a:lumMod val="40000"/>
              <a:lumOff val="60000"/>
            </a:schemeClr>
          </a:solidFill>
          <a:ln w="9525" cap="flat" cmpd="sng" algn="ctr">
            <a:solidFill>
              <a:schemeClr val="accent6">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800" b="0" i="0" u="none" strike="noStrike" cap="none" normalizeH="0" baseline="0" dirty="0" smtClean="0">
                <a:ln>
                  <a:noFill/>
                </a:ln>
                <a:solidFill>
                  <a:schemeClr val="tx1"/>
                </a:solidFill>
                <a:effectLst/>
                <a:latin typeface="Lucida Grande" pitchFamily="84" charset="0"/>
                <a:ea typeface="ヒラギノ角ゴ Pro W3" pitchFamily="84" charset="-128"/>
              </a:rPr>
              <a:t>enet</a:t>
            </a:r>
          </a:p>
        </p:txBody>
      </p:sp>
      <p:cxnSp>
        <p:nvCxnSpPr>
          <p:cNvPr id="87" name="Straight Connector 86"/>
          <p:cNvCxnSpPr/>
          <p:nvPr/>
        </p:nvCxnSpPr>
        <p:spPr bwMode="auto">
          <a:xfrm>
            <a:off x="3419872" y="1846565"/>
            <a:ext cx="432048"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cxnSp>
        <p:nvCxnSpPr>
          <p:cNvPr id="88" name="Straight Connector 87"/>
          <p:cNvCxnSpPr/>
          <p:nvPr/>
        </p:nvCxnSpPr>
        <p:spPr bwMode="auto">
          <a:xfrm>
            <a:off x="3419872" y="2206605"/>
            <a:ext cx="432048"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sp>
        <p:nvSpPr>
          <p:cNvPr id="89" name="Rectangle 88"/>
          <p:cNvSpPr/>
          <p:nvPr/>
        </p:nvSpPr>
        <p:spPr bwMode="auto">
          <a:xfrm>
            <a:off x="3851920" y="2854677"/>
            <a:ext cx="1656184" cy="648072"/>
          </a:xfrm>
          <a:prstGeom prst="rect">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1200" dirty="0" smtClean="0"/>
          </a:p>
        </p:txBody>
      </p:sp>
      <p:sp>
        <p:nvSpPr>
          <p:cNvPr id="90" name="Rectangle 89"/>
          <p:cNvSpPr/>
          <p:nvPr/>
        </p:nvSpPr>
        <p:spPr bwMode="auto">
          <a:xfrm>
            <a:off x="4355976" y="2926685"/>
            <a:ext cx="720080" cy="504056"/>
          </a:xfrm>
          <a:prstGeom prst="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Lucida Grande" pitchFamily="84" charset="0"/>
                <a:ea typeface="ヒラギノ角ゴ Pro W3" pitchFamily="84" charset="-128"/>
              </a:rPr>
              <a:t>FPGA</a:t>
            </a:r>
          </a:p>
        </p:txBody>
      </p:sp>
      <p:sp>
        <p:nvSpPr>
          <p:cNvPr id="92" name="Round Single Corner Rectangle 91"/>
          <p:cNvSpPr/>
          <p:nvPr/>
        </p:nvSpPr>
        <p:spPr bwMode="auto">
          <a:xfrm>
            <a:off x="5076056" y="3214717"/>
            <a:ext cx="432048" cy="216024"/>
          </a:xfrm>
          <a:prstGeom prst="round1Rect">
            <a:avLst/>
          </a:prstGeom>
          <a:solidFill>
            <a:schemeClr val="accent6">
              <a:lumMod val="40000"/>
              <a:lumOff val="60000"/>
            </a:schemeClr>
          </a:solidFill>
          <a:ln w="9525" cap="flat" cmpd="sng" algn="ctr">
            <a:solidFill>
              <a:schemeClr val="accent6">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800" b="0" i="0" u="none" strike="noStrike" cap="none" normalizeH="0" baseline="0" dirty="0" smtClean="0">
                <a:ln>
                  <a:noFill/>
                </a:ln>
                <a:solidFill>
                  <a:schemeClr val="tx1"/>
                </a:solidFill>
                <a:effectLst/>
                <a:latin typeface="Lucida Grande" pitchFamily="84" charset="0"/>
                <a:ea typeface="ヒラギノ角ゴ Pro W3" pitchFamily="84" charset="-128"/>
              </a:rPr>
              <a:t>enet</a:t>
            </a:r>
          </a:p>
        </p:txBody>
      </p:sp>
      <p:cxnSp>
        <p:nvCxnSpPr>
          <p:cNvPr id="93" name="Straight Connector 92"/>
          <p:cNvCxnSpPr/>
          <p:nvPr/>
        </p:nvCxnSpPr>
        <p:spPr bwMode="auto">
          <a:xfrm>
            <a:off x="3419872" y="3070701"/>
            <a:ext cx="432048"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cxnSp>
        <p:nvCxnSpPr>
          <p:cNvPr id="94" name="Straight Connector 93"/>
          <p:cNvCxnSpPr/>
          <p:nvPr/>
        </p:nvCxnSpPr>
        <p:spPr bwMode="auto">
          <a:xfrm>
            <a:off x="3419872" y="3430741"/>
            <a:ext cx="432048"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sp>
        <p:nvSpPr>
          <p:cNvPr id="95" name="Rectangle 94"/>
          <p:cNvSpPr/>
          <p:nvPr/>
        </p:nvSpPr>
        <p:spPr bwMode="auto">
          <a:xfrm>
            <a:off x="3851920" y="3646765"/>
            <a:ext cx="1656184" cy="648072"/>
          </a:xfrm>
          <a:prstGeom prst="rect">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1200" dirty="0" smtClean="0"/>
          </a:p>
        </p:txBody>
      </p:sp>
      <p:sp>
        <p:nvSpPr>
          <p:cNvPr id="96" name="Rectangle 95"/>
          <p:cNvSpPr/>
          <p:nvPr/>
        </p:nvSpPr>
        <p:spPr bwMode="auto">
          <a:xfrm>
            <a:off x="4355976" y="3718773"/>
            <a:ext cx="720080" cy="504056"/>
          </a:xfrm>
          <a:prstGeom prst="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Lucida Grande" pitchFamily="84" charset="0"/>
                <a:ea typeface="ヒラギノ角ゴ Pro W3" pitchFamily="84" charset="-128"/>
              </a:rPr>
              <a:t>FPGA</a:t>
            </a:r>
          </a:p>
        </p:txBody>
      </p:sp>
      <p:sp>
        <p:nvSpPr>
          <p:cNvPr id="98" name="Round Single Corner Rectangle 97"/>
          <p:cNvSpPr/>
          <p:nvPr/>
        </p:nvSpPr>
        <p:spPr bwMode="auto">
          <a:xfrm>
            <a:off x="5076056" y="4006805"/>
            <a:ext cx="432048" cy="216024"/>
          </a:xfrm>
          <a:prstGeom prst="round1Rect">
            <a:avLst/>
          </a:prstGeom>
          <a:solidFill>
            <a:schemeClr val="accent6">
              <a:lumMod val="40000"/>
              <a:lumOff val="60000"/>
            </a:schemeClr>
          </a:solidFill>
          <a:ln w="9525" cap="flat" cmpd="sng" algn="ctr">
            <a:solidFill>
              <a:schemeClr val="accent6">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800" b="0" i="0" u="none" strike="noStrike" cap="none" normalizeH="0" baseline="0" dirty="0" smtClean="0">
                <a:ln>
                  <a:noFill/>
                </a:ln>
                <a:solidFill>
                  <a:schemeClr val="tx1"/>
                </a:solidFill>
                <a:effectLst/>
                <a:latin typeface="Lucida Grande" pitchFamily="84" charset="0"/>
                <a:ea typeface="ヒラギノ角ゴ Pro W3" pitchFamily="84" charset="-128"/>
              </a:rPr>
              <a:t>enet</a:t>
            </a:r>
          </a:p>
        </p:txBody>
      </p:sp>
      <p:cxnSp>
        <p:nvCxnSpPr>
          <p:cNvPr id="99" name="Straight Connector 98"/>
          <p:cNvCxnSpPr/>
          <p:nvPr/>
        </p:nvCxnSpPr>
        <p:spPr bwMode="auto">
          <a:xfrm>
            <a:off x="3419872" y="3862789"/>
            <a:ext cx="432048"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cxnSp>
        <p:nvCxnSpPr>
          <p:cNvPr id="100" name="Straight Connector 99"/>
          <p:cNvCxnSpPr/>
          <p:nvPr/>
        </p:nvCxnSpPr>
        <p:spPr bwMode="auto">
          <a:xfrm>
            <a:off x="3419872" y="4222829"/>
            <a:ext cx="432048"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sp>
        <p:nvSpPr>
          <p:cNvPr id="101" name="Rectangle 100"/>
          <p:cNvSpPr/>
          <p:nvPr/>
        </p:nvSpPr>
        <p:spPr bwMode="auto">
          <a:xfrm>
            <a:off x="3851920" y="4726885"/>
            <a:ext cx="1656184" cy="648072"/>
          </a:xfrm>
          <a:prstGeom prst="rect">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1200" dirty="0" smtClean="0"/>
          </a:p>
        </p:txBody>
      </p:sp>
      <p:sp>
        <p:nvSpPr>
          <p:cNvPr id="102" name="Rectangle 101"/>
          <p:cNvSpPr/>
          <p:nvPr/>
        </p:nvSpPr>
        <p:spPr bwMode="auto">
          <a:xfrm>
            <a:off x="4355976" y="4798893"/>
            <a:ext cx="720080" cy="504056"/>
          </a:xfrm>
          <a:prstGeom prst="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Lucida Grande" pitchFamily="84" charset="0"/>
                <a:ea typeface="ヒラギノ角ゴ Pro W3" pitchFamily="84" charset="-128"/>
              </a:rPr>
              <a:t>FPGA</a:t>
            </a:r>
          </a:p>
        </p:txBody>
      </p:sp>
      <p:sp>
        <p:nvSpPr>
          <p:cNvPr id="104" name="Round Single Corner Rectangle 103"/>
          <p:cNvSpPr/>
          <p:nvPr/>
        </p:nvSpPr>
        <p:spPr bwMode="auto">
          <a:xfrm>
            <a:off x="5076056" y="5086925"/>
            <a:ext cx="432048" cy="216024"/>
          </a:xfrm>
          <a:prstGeom prst="round1Rect">
            <a:avLst/>
          </a:prstGeom>
          <a:solidFill>
            <a:schemeClr val="accent6">
              <a:lumMod val="40000"/>
              <a:lumOff val="60000"/>
            </a:schemeClr>
          </a:solidFill>
          <a:ln w="9525" cap="flat" cmpd="sng" algn="ctr">
            <a:solidFill>
              <a:schemeClr val="accent6">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800" b="0" i="0" u="none" strike="noStrike" cap="none" normalizeH="0" baseline="0" dirty="0" smtClean="0">
                <a:ln>
                  <a:noFill/>
                </a:ln>
                <a:solidFill>
                  <a:schemeClr val="tx1"/>
                </a:solidFill>
                <a:effectLst/>
                <a:latin typeface="Lucida Grande" pitchFamily="84" charset="0"/>
                <a:ea typeface="ヒラギノ角ゴ Pro W3" pitchFamily="84" charset="-128"/>
              </a:rPr>
              <a:t>enet</a:t>
            </a:r>
          </a:p>
        </p:txBody>
      </p:sp>
      <p:cxnSp>
        <p:nvCxnSpPr>
          <p:cNvPr id="105" name="Straight Connector 104"/>
          <p:cNvCxnSpPr/>
          <p:nvPr/>
        </p:nvCxnSpPr>
        <p:spPr bwMode="auto">
          <a:xfrm>
            <a:off x="3419872" y="4942909"/>
            <a:ext cx="432048"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cxnSp>
        <p:nvCxnSpPr>
          <p:cNvPr id="106" name="Straight Connector 105"/>
          <p:cNvCxnSpPr/>
          <p:nvPr/>
        </p:nvCxnSpPr>
        <p:spPr bwMode="auto">
          <a:xfrm>
            <a:off x="3419872" y="5302949"/>
            <a:ext cx="432048"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sp>
        <p:nvSpPr>
          <p:cNvPr id="107" name="Rectangle 106"/>
          <p:cNvSpPr/>
          <p:nvPr/>
        </p:nvSpPr>
        <p:spPr bwMode="auto">
          <a:xfrm>
            <a:off x="3851920" y="5518973"/>
            <a:ext cx="1656184" cy="648072"/>
          </a:xfrm>
          <a:prstGeom prst="rect">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1200" dirty="0" smtClean="0"/>
          </a:p>
        </p:txBody>
      </p:sp>
      <p:sp>
        <p:nvSpPr>
          <p:cNvPr id="108" name="Rectangle 107"/>
          <p:cNvSpPr/>
          <p:nvPr/>
        </p:nvSpPr>
        <p:spPr bwMode="auto">
          <a:xfrm>
            <a:off x="4355976" y="5590981"/>
            <a:ext cx="720080" cy="504056"/>
          </a:xfrm>
          <a:prstGeom prst="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Lucida Grande" pitchFamily="84" charset="0"/>
                <a:ea typeface="ヒラギノ角ゴ Pro W3" pitchFamily="84" charset="-128"/>
              </a:rPr>
              <a:t>FPGA</a:t>
            </a:r>
          </a:p>
        </p:txBody>
      </p:sp>
      <p:sp>
        <p:nvSpPr>
          <p:cNvPr id="110" name="Round Single Corner Rectangle 109"/>
          <p:cNvSpPr/>
          <p:nvPr/>
        </p:nvSpPr>
        <p:spPr bwMode="auto">
          <a:xfrm>
            <a:off x="5076056" y="5879013"/>
            <a:ext cx="432048" cy="216024"/>
          </a:xfrm>
          <a:prstGeom prst="round1Rect">
            <a:avLst/>
          </a:prstGeom>
          <a:solidFill>
            <a:schemeClr val="accent6">
              <a:lumMod val="40000"/>
              <a:lumOff val="60000"/>
            </a:schemeClr>
          </a:solidFill>
          <a:ln w="9525" cap="flat" cmpd="sng" algn="ctr">
            <a:solidFill>
              <a:schemeClr val="accent6">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800" b="0" i="0" u="none" strike="noStrike" cap="none" normalizeH="0" baseline="0" dirty="0" smtClean="0">
                <a:ln>
                  <a:noFill/>
                </a:ln>
                <a:solidFill>
                  <a:schemeClr val="tx1"/>
                </a:solidFill>
                <a:effectLst/>
                <a:latin typeface="Lucida Grande" pitchFamily="84" charset="0"/>
                <a:ea typeface="ヒラギノ角ゴ Pro W3" pitchFamily="84" charset="-128"/>
              </a:rPr>
              <a:t>enet</a:t>
            </a:r>
          </a:p>
        </p:txBody>
      </p:sp>
      <p:cxnSp>
        <p:nvCxnSpPr>
          <p:cNvPr id="111" name="Straight Connector 110"/>
          <p:cNvCxnSpPr/>
          <p:nvPr/>
        </p:nvCxnSpPr>
        <p:spPr bwMode="auto">
          <a:xfrm>
            <a:off x="3419872" y="5734997"/>
            <a:ext cx="432048"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cxnSp>
        <p:nvCxnSpPr>
          <p:cNvPr id="112" name="Straight Connector 111"/>
          <p:cNvCxnSpPr/>
          <p:nvPr/>
        </p:nvCxnSpPr>
        <p:spPr bwMode="auto">
          <a:xfrm>
            <a:off x="3419872" y="6095037"/>
            <a:ext cx="432048" cy="0"/>
          </a:xfrm>
          <a:prstGeom prst="line">
            <a:avLst/>
          </a:prstGeom>
          <a:solidFill>
            <a:schemeClr val="accent1"/>
          </a:solidFill>
          <a:ln w="76200" cap="flat" cmpd="sng" algn="ctr">
            <a:solidFill>
              <a:srgbClr val="CC6600"/>
            </a:solidFill>
            <a:prstDash val="solid"/>
            <a:round/>
            <a:headEnd type="none" w="med" len="med"/>
            <a:tailEnd type="none" w="med" len="med"/>
          </a:ln>
          <a:effectLst/>
        </p:spPr>
      </p:cxnSp>
      <p:sp>
        <p:nvSpPr>
          <p:cNvPr id="113" name="TextBox 112"/>
          <p:cNvSpPr txBox="1"/>
          <p:nvPr/>
        </p:nvSpPr>
        <p:spPr>
          <a:xfrm>
            <a:off x="378946" y="170523"/>
            <a:ext cx="2554033" cy="400110"/>
          </a:xfrm>
          <a:prstGeom prst="rect">
            <a:avLst/>
          </a:prstGeom>
          <a:noFill/>
        </p:spPr>
        <p:txBody>
          <a:bodyPr wrap="none" rtlCol="0">
            <a:spAutoFit/>
          </a:bodyPr>
          <a:lstStyle/>
          <a:p>
            <a:r>
              <a:rPr lang="en-GB" sz="2000" i="1" dirty="0" smtClean="0">
                <a:solidFill>
                  <a:srgbClr val="7030A0"/>
                </a:solidFill>
              </a:rPr>
              <a:t>Detectors in Vacuum</a:t>
            </a:r>
            <a:endParaRPr lang="en-GB" sz="2000" i="1" dirty="0">
              <a:solidFill>
                <a:srgbClr val="7030A0"/>
              </a:solidFill>
            </a:endParaRPr>
          </a:p>
        </p:txBody>
      </p:sp>
      <p:sp>
        <p:nvSpPr>
          <p:cNvPr id="114" name="TextBox 113"/>
          <p:cNvSpPr txBox="1"/>
          <p:nvPr/>
        </p:nvSpPr>
        <p:spPr>
          <a:xfrm>
            <a:off x="3585577" y="159023"/>
            <a:ext cx="1387046" cy="400110"/>
          </a:xfrm>
          <a:prstGeom prst="rect">
            <a:avLst/>
          </a:prstGeom>
          <a:noFill/>
        </p:spPr>
        <p:txBody>
          <a:bodyPr wrap="none" rtlCol="0">
            <a:spAutoFit/>
          </a:bodyPr>
          <a:lstStyle/>
          <a:p>
            <a:r>
              <a:rPr lang="en-GB" sz="2000" i="1" dirty="0" smtClean="0">
                <a:solidFill>
                  <a:srgbClr val="7030A0"/>
                </a:solidFill>
              </a:rPr>
              <a:t>DAQ in Air</a:t>
            </a:r>
            <a:endParaRPr lang="en-GB" sz="2000" i="1" dirty="0">
              <a:solidFill>
                <a:srgbClr val="7030A0"/>
              </a:solidFill>
            </a:endParaRPr>
          </a:p>
        </p:txBody>
      </p:sp>
      <p:sp>
        <p:nvSpPr>
          <p:cNvPr id="115" name="Oval 114"/>
          <p:cNvSpPr/>
          <p:nvPr/>
        </p:nvSpPr>
        <p:spPr bwMode="auto">
          <a:xfrm>
            <a:off x="7236296" y="2708919"/>
            <a:ext cx="1835696" cy="937845"/>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Lucida Grande" pitchFamily="84" charset="0"/>
                <a:ea typeface="ヒラギノ角ゴ Pro W3" pitchFamily="84" charset="-128"/>
              </a:rPr>
              <a:t>Slow Control</a:t>
            </a:r>
          </a:p>
        </p:txBody>
      </p:sp>
      <p:sp>
        <p:nvSpPr>
          <p:cNvPr id="116" name="Rectangle 115"/>
          <p:cNvSpPr/>
          <p:nvPr/>
        </p:nvSpPr>
        <p:spPr bwMode="auto">
          <a:xfrm>
            <a:off x="6444208" y="3430741"/>
            <a:ext cx="432048" cy="1152128"/>
          </a:xfrm>
          <a:prstGeom prst="rect">
            <a:avLst/>
          </a:prstGeom>
          <a:solidFill>
            <a:schemeClr val="accent6">
              <a:lumMod val="40000"/>
              <a:lumOff val="60000"/>
            </a:schemeClr>
          </a:solidFill>
          <a:ln w="9525" cap="flat" cmpd="sng" algn="ctr">
            <a:solidFill>
              <a:schemeClr val="accent6">
                <a:lumMod val="40000"/>
                <a:lumOff val="60000"/>
              </a:schemeClr>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Lucida Grande" pitchFamily="84" charset="0"/>
                <a:ea typeface="ヒラギノ角ゴ Pro W3" pitchFamily="84" charset="-128"/>
              </a:rPr>
              <a:t>10G Switch</a:t>
            </a:r>
          </a:p>
        </p:txBody>
      </p:sp>
      <p:sp>
        <p:nvSpPr>
          <p:cNvPr id="119" name="Rectangle 118"/>
          <p:cNvSpPr/>
          <p:nvPr/>
        </p:nvSpPr>
        <p:spPr bwMode="auto">
          <a:xfrm>
            <a:off x="6444208" y="4870901"/>
            <a:ext cx="432048" cy="1152128"/>
          </a:xfrm>
          <a:prstGeom prst="rect">
            <a:avLst/>
          </a:prstGeom>
          <a:solidFill>
            <a:schemeClr val="accent6">
              <a:lumMod val="40000"/>
              <a:lumOff val="60000"/>
            </a:schemeClr>
          </a:solidFill>
          <a:ln w="9525" cap="flat" cmpd="sng" algn="ctr">
            <a:solidFill>
              <a:schemeClr val="accent6">
                <a:lumMod val="40000"/>
                <a:lumOff val="60000"/>
              </a:schemeClr>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Lucida Grande" pitchFamily="84" charset="0"/>
                <a:ea typeface="ヒラギノ角ゴ Pro W3" pitchFamily="84" charset="-128"/>
              </a:rPr>
              <a:t>10G Switch</a:t>
            </a:r>
          </a:p>
        </p:txBody>
      </p:sp>
      <p:sp>
        <p:nvSpPr>
          <p:cNvPr id="120" name="Rectangle 119"/>
          <p:cNvSpPr/>
          <p:nvPr/>
        </p:nvSpPr>
        <p:spPr bwMode="auto">
          <a:xfrm>
            <a:off x="7380312" y="3862789"/>
            <a:ext cx="792088" cy="1944216"/>
          </a:xfrm>
          <a:prstGeom prst="rect">
            <a:avLst/>
          </a:prstGeom>
          <a:solidFill>
            <a:schemeClr val="accent6">
              <a:lumMod val="40000"/>
              <a:lumOff val="60000"/>
            </a:schemeClr>
          </a:solidFill>
          <a:ln w="9525" cap="flat" cmpd="sng" algn="ctr">
            <a:solidFill>
              <a:schemeClr val="accent6">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Lucida Grande" pitchFamily="84" charset="0"/>
              <a:ea typeface="ヒラギノ角ゴ Pro W3" pitchFamily="84"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en-GB" sz="1800" dirty="0" smtClean="0"/>
          </a:p>
          <a:p>
            <a:pPr marL="0" marR="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Lucida Grande" pitchFamily="84" charset="0"/>
                <a:ea typeface="ヒラギノ角ゴ Pro W3" pitchFamily="84" charset="-128"/>
              </a:rPr>
              <a:t>DAQ PC(s)</a:t>
            </a:r>
          </a:p>
        </p:txBody>
      </p:sp>
      <p:sp>
        <p:nvSpPr>
          <p:cNvPr id="121" name="Right Arrow 120"/>
          <p:cNvSpPr/>
          <p:nvPr/>
        </p:nvSpPr>
        <p:spPr bwMode="auto">
          <a:xfrm>
            <a:off x="8172400" y="4726885"/>
            <a:ext cx="720080" cy="360040"/>
          </a:xfrm>
          <a:prstGeom prst="rightArrow">
            <a:avLst/>
          </a:prstGeom>
          <a:solidFill>
            <a:schemeClr val="accent6">
              <a:lumMod val="40000"/>
              <a:lumOff val="60000"/>
            </a:schemeClr>
          </a:solidFill>
          <a:ln w="9525" cap="flat" cmpd="sng" algn="ctr">
            <a:solidFill>
              <a:schemeClr val="accent6">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123" name="TextBox 122"/>
          <p:cNvSpPr txBox="1"/>
          <p:nvPr/>
        </p:nvSpPr>
        <p:spPr>
          <a:xfrm>
            <a:off x="8244408" y="5014917"/>
            <a:ext cx="720080" cy="923330"/>
          </a:xfrm>
          <a:prstGeom prst="rect">
            <a:avLst/>
          </a:prstGeom>
          <a:noFill/>
        </p:spPr>
        <p:txBody>
          <a:bodyPr wrap="square" rtlCol="0">
            <a:spAutoFit/>
          </a:bodyPr>
          <a:lstStyle/>
          <a:p>
            <a:r>
              <a:rPr lang="en-GB" sz="1800" dirty="0" smtClean="0"/>
              <a:t>To R3B DAQ</a:t>
            </a:r>
            <a:endParaRPr lang="en-GB" sz="1800" dirty="0"/>
          </a:p>
        </p:txBody>
      </p:sp>
      <p:cxnSp>
        <p:nvCxnSpPr>
          <p:cNvPr id="141" name="Straight Connector 140"/>
          <p:cNvCxnSpPr>
            <a:stCxn id="110" idx="3"/>
          </p:cNvCxnSpPr>
          <p:nvPr/>
        </p:nvCxnSpPr>
        <p:spPr bwMode="auto">
          <a:xfrm flipV="1">
            <a:off x="5508104" y="5807005"/>
            <a:ext cx="936104" cy="180020"/>
          </a:xfrm>
          <a:prstGeom prst="line">
            <a:avLst/>
          </a:prstGeom>
          <a:solidFill>
            <a:schemeClr val="accent1"/>
          </a:solidFill>
          <a:ln w="28575" cap="flat" cmpd="sng" algn="ctr">
            <a:solidFill>
              <a:schemeClr val="accent6">
                <a:lumMod val="40000"/>
                <a:lumOff val="60000"/>
              </a:schemeClr>
            </a:solidFill>
            <a:prstDash val="solid"/>
            <a:round/>
            <a:headEnd type="none" w="med" len="med"/>
            <a:tailEnd type="arrow" w="med" len="med"/>
          </a:ln>
          <a:effectLst/>
        </p:spPr>
      </p:cxnSp>
      <p:cxnSp>
        <p:nvCxnSpPr>
          <p:cNvPr id="143" name="Straight Arrow Connector 142"/>
          <p:cNvCxnSpPr>
            <a:stCxn id="104" idx="3"/>
            <a:endCxn id="119" idx="1"/>
          </p:cNvCxnSpPr>
          <p:nvPr/>
        </p:nvCxnSpPr>
        <p:spPr bwMode="auto">
          <a:xfrm>
            <a:off x="5508104" y="5194937"/>
            <a:ext cx="936104" cy="252028"/>
          </a:xfrm>
          <a:prstGeom prst="straightConnector1">
            <a:avLst/>
          </a:prstGeom>
          <a:solidFill>
            <a:schemeClr val="accent1"/>
          </a:solidFill>
          <a:ln w="28575" cap="flat" cmpd="sng" algn="ctr">
            <a:solidFill>
              <a:schemeClr val="accent6">
                <a:lumMod val="40000"/>
                <a:lumOff val="60000"/>
              </a:schemeClr>
            </a:solidFill>
            <a:prstDash val="solid"/>
            <a:round/>
            <a:headEnd type="none" w="med" len="med"/>
            <a:tailEnd type="arrow"/>
          </a:ln>
          <a:effectLst/>
        </p:spPr>
      </p:cxnSp>
      <p:cxnSp>
        <p:nvCxnSpPr>
          <p:cNvPr id="145" name="Straight Arrow Connector 144"/>
          <p:cNvCxnSpPr>
            <a:stCxn id="98" idx="3"/>
          </p:cNvCxnSpPr>
          <p:nvPr/>
        </p:nvCxnSpPr>
        <p:spPr bwMode="auto">
          <a:xfrm>
            <a:off x="5508104" y="4114817"/>
            <a:ext cx="936104" cy="1044116"/>
          </a:xfrm>
          <a:prstGeom prst="straightConnector1">
            <a:avLst/>
          </a:prstGeom>
          <a:solidFill>
            <a:schemeClr val="accent1"/>
          </a:solidFill>
          <a:ln w="28575" cap="flat" cmpd="sng" algn="ctr">
            <a:solidFill>
              <a:schemeClr val="accent6">
                <a:lumMod val="40000"/>
                <a:lumOff val="60000"/>
              </a:schemeClr>
            </a:solidFill>
            <a:prstDash val="solid"/>
            <a:round/>
            <a:headEnd type="none" w="med" len="med"/>
            <a:tailEnd type="arrow"/>
          </a:ln>
          <a:effectLst/>
        </p:spPr>
      </p:cxnSp>
      <p:cxnSp>
        <p:nvCxnSpPr>
          <p:cNvPr id="147" name="Straight Arrow Connector 146"/>
          <p:cNvCxnSpPr>
            <a:stCxn id="69" idx="3"/>
          </p:cNvCxnSpPr>
          <p:nvPr/>
        </p:nvCxnSpPr>
        <p:spPr bwMode="auto">
          <a:xfrm>
            <a:off x="5508104" y="1306505"/>
            <a:ext cx="864096" cy="2268252"/>
          </a:xfrm>
          <a:prstGeom prst="straightConnector1">
            <a:avLst/>
          </a:prstGeom>
          <a:solidFill>
            <a:schemeClr val="accent1"/>
          </a:solidFill>
          <a:ln w="28575" cap="flat" cmpd="sng" algn="ctr">
            <a:solidFill>
              <a:schemeClr val="accent6">
                <a:lumMod val="40000"/>
                <a:lumOff val="60000"/>
              </a:schemeClr>
            </a:solidFill>
            <a:prstDash val="solid"/>
            <a:round/>
            <a:headEnd type="none" w="med" len="med"/>
            <a:tailEnd type="arrow"/>
          </a:ln>
          <a:effectLst/>
        </p:spPr>
      </p:cxnSp>
      <p:cxnSp>
        <p:nvCxnSpPr>
          <p:cNvPr id="149" name="Straight Arrow Connector 148"/>
          <p:cNvCxnSpPr/>
          <p:nvPr/>
        </p:nvCxnSpPr>
        <p:spPr bwMode="auto">
          <a:xfrm>
            <a:off x="5508104" y="3214717"/>
            <a:ext cx="864096" cy="972108"/>
          </a:xfrm>
          <a:prstGeom prst="straightConnector1">
            <a:avLst/>
          </a:prstGeom>
          <a:solidFill>
            <a:schemeClr val="accent1"/>
          </a:solidFill>
          <a:ln w="28575" cap="flat" cmpd="sng" algn="ctr">
            <a:solidFill>
              <a:schemeClr val="accent6">
                <a:lumMod val="40000"/>
                <a:lumOff val="60000"/>
              </a:schemeClr>
            </a:solidFill>
            <a:prstDash val="solid"/>
            <a:round/>
            <a:headEnd type="none" w="med" len="med"/>
            <a:tailEnd type="arrow"/>
          </a:ln>
          <a:effectLst/>
        </p:spPr>
      </p:cxnSp>
      <p:cxnSp>
        <p:nvCxnSpPr>
          <p:cNvPr id="151" name="Straight Arrow Connector 150"/>
          <p:cNvCxnSpPr>
            <a:stCxn id="86" idx="3"/>
            <a:endCxn id="116" idx="1"/>
          </p:cNvCxnSpPr>
          <p:nvPr/>
        </p:nvCxnSpPr>
        <p:spPr bwMode="auto">
          <a:xfrm>
            <a:off x="5508104" y="2098593"/>
            <a:ext cx="936104" cy="1908212"/>
          </a:xfrm>
          <a:prstGeom prst="straightConnector1">
            <a:avLst/>
          </a:prstGeom>
          <a:solidFill>
            <a:schemeClr val="accent1"/>
          </a:solidFill>
          <a:ln w="28575" cap="flat" cmpd="sng" algn="ctr">
            <a:solidFill>
              <a:schemeClr val="accent6">
                <a:lumMod val="40000"/>
                <a:lumOff val="60000"/>
              </a:schemeClr>
            </a:solidFill>
            <a:prstDash val="solid"/>
            <a:round/>
            <a:headEnd type="none" w="med" len="med"/>
            <a:tailEnd type="arrow"/>
          </a:ln>
          <a:effectLst/>
        </p:spPr>
      </p:cxnSp>
      <p:sp>
        <p:nvSpPr>
          <p:cNvPr id="154" name="TextBox 153"/>
          <p:cNvSpPr txBox="1"/>
          <p:nvPr/>
        </p:nvSpPr>
        <p:spPr>
          <a:xfrm>
            <a:off x="3635896" y="6229761"/>
            <a:ext cx="4923207" cy="369332"/>
          </a:xfrm>
          <a:prstGeom prst="rect">
            <a:avLst/>
          </a:prstGeom>
          <a:noFill/>
        </p:spPr>
        <p:txBody>
          <a:bodyPr wrap="none" rtlCol="0">
            <a:spAutoFit/>
          </a:bodyPr>
          <a:lstStyle/>
          <a:p>
            <a:r>
              <a:rPr lang="en-GB" sz="1800" dirty="0" smtClean="0">
                <a:solidFill>
                  <a:srgbClr val="FF0000"/>
                </a:solidFill>
              </a:rPr>
              <a:t>30 </a:t>
            </a:r>
            <a:r>
              <a:rPr lang="en-GB" sz="1800" dirty="0" err="1" smtClean="0">
                <a:solidFill>
                  <a:srgbClr val="FF0000"/>
                </a:solidFill>
              </a:rPr>
              <a:t>uTCA</a:t>
            </a:r>
            <a:r>
              <a:rPr lang="en-GB" sz="1800" dirty="0" smtClean="0">
                <a:solidFill>
                  <a:srgbClr val="FF0000"/>
                </a:solidFill>
              </a:rPr>
              <a:t> FEE cards + switches and clock card</a:t>
            </a:r>
            <a:endParaRPr lang="en-GB" sz="1800" dirty="0">
              <a:solidFill>
                <a:srgbClr val="FF0000"/>
              </a:solidFill>
            </a:endParaRPr>
          </a:p>
        </p:txBody>
      </p:sp>
      <p:cxnSp>
        <p:nvCxnSpPr>
          <p:cNvPr id="158" name="Straight Arrow Connector 157"/>
          <p:cNvCxnSpPr>
            <a:stCxn id="116" idx="3"/>
          </p:cNvCxnSpPr>
          <p:nvPr/>
        </p:nvCxnSpPr>
        <p:spPr bwMode="auto">
          <a:xfrm>
            <a:off x="6876256" y="4006805"/>
            <a:ext cx="504056" cy="576064"/>
          </a:xfrm>
          <a:prstGeom prst="straightConnector1">
            <a:avLst/>
          </a:prstGeom>
          <a:solidFill>
            <a:schemeClr val="accent1"/>
          </a:solidFill>
          <a:ln w="19050" cap="flat" cmpd="sng" algn="ctr">
            <a:solidFill>
              <a:schemeClr val="accent6">
                <a:lumMod val="40000"/>
                <a:lumOff val="60000"/>
              </a:schemeClr>
            </a:solidFill>
            <a:prstDash val="solid"/>
            <a:round/>
            <a:headEnd type="none" w="med" len="med"/>
            <a:tailEnd type="arrow"/>
          </a:ln>
          <a:effectLst/>
        </p:spPr>
      </p:cxnSp>
      <p:cxnSp>
        <p:nvCxnSpPr>
          <p:cNvPr id="160" name="Straight Arrow Connector 159"/>
          <p:cNvCxnSpPr>
            <a:stCxn id="119" idx="3"/>
          </p:cNvCxnSpPr>
          <p:nvPr/>
        </p:nvCxnSpPr>
        <p:spPr bwMode="auto">
          <a:xfrm flipV="1">
            <a:off x="6876256" y="5230941"/>
            <a:ext cx="504056" cy="216024"/>
          </a:xfrm>
          <a:prstGeom prst="straightConnector1">
            <a:avLst/>
          </a:prstGeom>
          <a:solidFill>
            <a:schemeClr val="accent1"/>
          </a:solidFill>
          <a:ln w="19050" cap="flat" cmpd="sng" algn="ctr">
            <a:solidFill>
              <a:schemeClr val="accent6">
                <a:lumMod val="40000"/>
                <a:lumOff val="60000"/>
              </a:schemeClr>
            </a:solidFill>
            <a:prstDash val="solid"/>
            <a:round/>
            <a:headEnd type="none" w="med" len="med"/>
            <a:tailEnd type="arrow"/>
          </a:ln>
          <a:effectLst/>
        </p:spPr>
      </p:cxnSp>
      <p:sp>
        <p:nvSpPr>
          <p:cNvPr id="118" name="Oval 117"/>
          <p:cNvSpPr/>
          <p:nvPr/>
        </p:nvSpPr>
        <p:spPr bwMode="auto">
          <a:xfrm>
            <a:off x="7308304" y="764704"/>
            <a:ext cx="1763688" cy="1152999"/>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rPr>
              <a:t>CALIFA  Timestamp </a:t>
            </a:r>
            <a:r>
              <a:rPr lang="en-GB" sz="1400" dirty="0" smtClean="0"/>
              <a:t>&amp; coincidence</a:t>
            </a:r>
            <a:r>
              <a:rPr kumimoji="0" lang="en-GB" sz="1400" b="0" i="0" u="none" strike="noStrike" cap="none" normalizeH="0" baseline="0" dirty="0" smtClean="0">
                <a:ln>
                  <a:noFill/>
                </a:ln>
                <a:solidFill>
                  <a:schemeClr val="tx1"/>
                </a:solidFill>
                <a:effectLst/>
              </a:rPr>
              <a:t> links</a:t>
            </a:r>
          </a:p>
        </p:txBody>
      </p:sp>
      <p:cxnSp>
        <p:nvCxnSpPr>
          <p:cNvPr id="130" name="Straight Connector 129"/>
          <p:cNvCxnSpPr/>
          <p:nvPr/>
        </p:nvCxnSpPr>
        <p:spPr bwMode="auto">
          <a:xfrm rot="10800000">
            <a:off x="5508104" y="938808"/>
            <a:ext cx="576064" cy="0"/>
          </a:xfrm>
          <a:prstGeom prst="line">
            <a:avLst/>
          </a:prstGeom>
          <a:solidFill>
            <a:schemeClr val="accent1"/>
          </a:solidFill>
          <a:ln w="38100" cap="flat" cmpd="sng" algn="ctr">
            <a:solidFill>
              <a:srgbClr val="FFC000"/>
            </a:solidFill>
            <a:prstDash val="solid"/>
            <a:round/>
            <a:headEnd type="arrow" w="med" len="med"/>
            <a:tailEnd type="arrow" w="med" len="med"/>
          </a:ln>
          <a:effectLst/>
        </p:spPr>
      </p:cxnSp>
      <p:cxnSp>
        <p:nvCxnSpPr>
          <p:cNvPr id="138" name="Straight Connector 137"/>
          <p:cNvCxnSpPr/>
          <p:nvPr/>
        </p:nvCxnSpPr>
        <p:spPr bwMode="auto">
          <a:xfrm rot="10800000">
            <a:off x="5508104" y="1700808"/>
            <a:ext cx="576064" cy="0"/>
          </a:xfrm>
          <a:prstGeom prst="line">
            <a:avLst/>
          </a:prstGeom>
          <a:solidFill>
            <a:schemeClr val="accent1"/>
          </a:solidFill>
          <a:ln w="38100" cap="flat" cmpd="sng" algn="ctr">
            <a:solidFill>
              <a:srgbClr val="FFC000"/>
            </a:solidFill>
            <a:prstDash val="solid"/>
            <a:round/>
            <a:headEnd type="arrow" w="med" len="med"/>
            <a:tailEnd type="arrow" w="med" len="med"/>
          </a:ln>
          <a:effectLst/>
        </p:spPr>
      </p:cxnSp>
      <p:cxnSp>
        <p:nvCxnSpPr>
          <p:cNvPr id="139" name="Straight Connector 138"/>
          <p:cNvCxnSpPr/>
          <p:nvPr/>
        </p:nvCxnSpPr>
        <p:spPr bwMode="auto">
          <a:xfrm rot="10800000">
            <a:off x="5508104" y="2924944"/>
            <a:ext cx="576064" cy="0"/>
          </a:xfrm>
          <a:prstGeom prst="line">
            <a:avLst/>
          </a:prstGeom>
          <a:solidFill>
            <a:schemeClr val="accent1"/>
          </a:solidFill>
          <a:ln w="38100" cap="flat" cmpd="sng" algn="ctr">
            <a:solidFill>
              <a:srgbClr val="FFC000"/>
            </a:solidFill>
            <a:prstDash val="solid"/>
            <a:round/>
            <a:headEnd type="arrow" w="med" len="med"/>
            <a:tailEnd type="arrow" w="med" len="med"/>
          </a:ln>
          <a:effectLst/>
        </p:spPr>
      </p:cxnSp>
      <p:cxnSp>
        <p:nvCxnSpPr>
          <p:cNvPr id="140" name="Straight Connector 139"/>
          <p:cNvCxnSpPr/>
          <p:nvPr/>
        </p:nvCxnSpPr>
        <p:spPr bwMode="auto">
          <a:xfrm rot="10800000">
            <a:off x="5508104" y="3717032"/>
            <a:ext cx="576064" cy="0"/>
          </a:xfrm>
          <a:prstGeom prst="line">
            <a:avLst/>
          </a:prstGeom>
          <a:solidFill>
            <a:schemeClr val="accent1"/>
          </a:solidFill>
          <a:ln w="38100" cap="flat" cmpd="sng" algn="ctr">
            <a:solidFill>
              <a:srgbClr val="FFC000"/>
            </a:solidFill>
            <a:prstDash val="solid"/>
            <a:round/>
            <a:headEnd type="arrow" w="med" len="med"/>
            <a:tailEnd type="arrow" w="med" len="med"/>
          </a:ln>
          <a:effectLst/>
        </p:spPr>
      </p:cxnSp>
      <p:cxnSp>
        <p:nvCxnSpPr>
          <p:cNvPr id="142" name="Straight Connector 141"/>
          <p:cNvCxnSpPr/>
          <p:nvPr/>
        </p:nvCxnSpPr>
        <p:spPr bwMode="auto">
          <a:xfrm rot="10800000">
            <a:off x="5508105" y="4797152"/>
            <a:ext cx="576064" cy="0"/>
          </a:xfrm>
          <a:prstGeom prst="line">
            <a:avLst/>
          </a:prstGeom>
          <a:solidFill>
            <a:schemeClr val="accent1"/>
          </a:solidFill>
          <a:ln w="38100" cap="flat" cmpd="sng" algn="ctr">
            <a:solidFill>
              <a:srgbClr val="FFC000"/>
            </a:solidFill>
            <a:prstDash val="solid"/>
            <a:round/>
            <a:headEnd type="arrow" w="med" len="med"/>
            <a:tailEnd type="arrow" w="med" len="med"/>
          </a:ln>
          <a:effectLst/>
        </p:spPr>
      </p:cxnSp>
      <p:cxnSp>
        <p:nvCxnSpPr>
          <p:cNvPr id="144" name="Straight Connector 143"/>
          <p:cNvCxnSpPr/>
          <p:nvPr/>
        </p:nvCxnSpPr>
        <p:spPr bwMode="auto">
          <a:xfrm rot="10800000">
            <a:off x="5508104" y="5589239"/>
            <a:ext cx="576064" cy="0"/>
          </a:xfrm>
          <a:prstGeom prst="line">
            <a:avLst/>
          </a:prstGeom>
          <a:solidFill>
            <a:schemeClr val="accent1"/>
          </a:solidFill>
          <a:ln w="38100" cap="flat" cmpd="sng" algn="ctr">
            <a:solidFill>
              <a:srgbClr val="FFC000"/>
            </a:solidFill>
            <a:prstDash val="solid"/>
            <a:round/>
            <a:headEnd type="arrow" w="med" len="med"/>
            <a:tailEnd type="arrow" w="med" len="med"/>
          </a:ln>
          <a:effectLst/>
        </p:spPr>
      </p:cxnSp>
      <p:cxnSp>
        <p:nvCxnSpPr>
          <p:cNvPr id="148" name="Straight Connector 147"/>
          <p:cNvCxnSpPr/>
          <p:nvPr/>
        </p:nvCxnSpPr>
        <p:spPr bwMode="auto">
          <a:xfrm rot="5400000">
            <a:off x="3743908" y="3248980"/>
            <a:ext cx="4680520" cy="0"/>
          </a:xfrm>
          <a:prstGeom prst="line">
            <a:avLst/>
          </a:prstGeom>
          <a:solidFill>
            <a:schemeClr val="accent1"/>
          </a:solidFill>
          <a:ln w="38100" cap="flat" cmpd="sng" algn="ctr">
            <a:solidFill>
              <a:srgbClr val="FFC000"/>
            </a:solidFill>
            <a:prstDash val="solid"/>
            <a:round/>
            <a:headEnd type="none" w="med" len="med"/>
            <a:tailEnd type="none" w="med" len="med"/>
          </a:ln>
          <a:effectLst/>
        </p:spPr>
      </p:cxnSp>
      <p:cxnSp>
        <p:nvCxnSpPr>
          <p:cNvPr id="150" name="Straight Connector 149"/>
          <p:cNvCxnSpPr/>
          <p:nvPr/>
        </p:nvCxnSpPr>
        <p:spPr bwMode="auto">
          <a:xfrm flipH="1">
            <a:off x="6084168" y="1342508"/>
            <a:ext cx="1296144" cy="1"/>
          </a:xfrm>
          <a:prstGeom prst="line">
            <a:avLst/>
          </a:prstGeom>
          <a:solidFill>
            <a:schemeClr val="accent1"/>
          </a:solidFill>
          <a:ln w="38100" cap="flat" cmpd="sng" algn="ctr">
            <a:solidFill>
              <a:srgbClr val="FFC000"/>
            </a:solidFill>
            <a:prstDash val="solid"/>
            <a:round/>
            <a:headEnd type="arrow" w="med" len="med"/>
            <a:tailEnd type="arrow" w="med" len="med"/>
          </a:ln>
          <a:effectLst/>
        </p:spPr>
      </p:cxnSp>
      <p:cxnSp>
        <p:nvCxnSpPr>
          <p:cNvPr id="126" name="Straight Connector 125"/>
          <p:cNvCxnSpPr/>
          <p:nvPr/>
        </p:nvCxnSpPr>
        <p:spPr bwMode="auto">
          <a:xfrm flipV="1">
            <a:off x="6876256" y="3509420"/>
            <a:ext cx="602467" cy="1649513"/>
          </a:xfrm>
          <a:prstGeom prst="line">
            <a:avLst/>
          </a:prstGeom>
          <a:solidFill>
            <a:schemeClr val="accent1"/>
          </a:solidFill>
          <a:ln w="9525" cap="flat" cmpd="sng" algn="ctr">
            <a:solidFill>
              <a:schemeClr val="accent2"/>
            </a:solidFill>
            <a:prstDash val="solid"/>
            <a:round/>
            <a:headEnd type="arrow" w="med" len="med"/>
            <a:tailEnd type="arrow" w="med" len="med"/>
          </a:ln>
          <a:effectLst/>
        </p:spPr>
      </p:cxnSp>
      <p:cxnSp>
        <p:nvCxnSpPr>
          <p:cNvPr id="136" name="Straight Connector 135"/>
          <p:cNvCxnSpPr>
            <a:endCxn id="115" idx="3"/>
          </p:cNvCxnSpPr>
          <p:nvPr/>
        </p:nvCxnSpPr>
        <p:spPr bwMode="auto">
          <a:xfrm flipV="1">
            <a:off x="6876256" y="3509420"/>
            <a:ext cx="628871" cy="209354"/>
          </a:xfrm>
          <a:prstGeom prst="line">
            <a:avLst/>
          </a:prstGeom>
          <a:solidFill>
            <a:schemeClr val="accent1"/>
          </a:solidFill>
          <a:ln w="9525" cap="flat" cmpd="sng" algn="ctr">
            <a:solidFill>
              <a:schemeClr val="accent2"/>
            </a:solidFill>
            <a:prstDash val="solid"/>
            <a:round/>
            <a:headEnd type="arrow" w="med" len="med"/>
            <a:tailEnd type="arrow" w="med" len="med"/>
          </a:ln>
          <a:effectLst/>
        </p:spPr>
      </p:cxnSp>
      <p:sp>
        <p:nvSpPr>
          <p:cNvPr id="122" name="Rectangle 2"/>
          <p:cNvSpPr txBox="1">
            <a:spLocks noChangeArrowheads="1"/>
          </p:cNvSpPr>
          <p:nvPr/>
        </p:nvSpPr>
        <p:spPr>
          <a:xfrm>
            <a:off x="108520" y="6525344"/>
            <a:ext cx="8063880" cy="360040"/>
          </a:xfrm>
          <a:prstGeom prst="rect">
            <a:avLst/>
          </a:prstGeom>
        </p:spPr>
        <p:txBody>
          <a:bodyPr/>
          <a:lstStyle/>
          <a:p>
            <a:pPr marL="342900" marR="0" lvl="0" indent="-342900" algn="r" defTabSz="914400" rtl="0" eaLnBrk="0" fontAlgn="base" latinLnBrk="0" hangingPunct="0">
              <a:lnSpc>
                <a:spcPct val="90000"/>
              </a:lnSpc>
              <a:spcBef>
                <a:spcPct val="20000"/>
              </a:spcBef>
              <a:spcAft>
                <a:spcPct val="0"/>
              </a:spcAft>
              <a:buClrTx/>
              <a:buSzTx/>
              <a:buFontTx/>
              <a:buNone/>
              <a:tabLst/>
              <a:defRPr/>
            </a:pPr>
            <a:r>
              <a:rPr lang="en-GB" sz="2000" b="1" i="1" kern="0" dirty="0" smtClean="0">
                <a:solidFill>
                  <a:schemeClr val="accent2">
                    <a:lumMod val="75000"/>
                  </a:schemeClr>
                </a:solidFill>
                <a:latin typeface="+mn-lt"/>
                <a:ea typeface="+mn-ea"/>
              </a:rPr>
              <a:t>R3B Si Tracker (NUSTAR)</a:t>
            </a:r>
            <a:endParaRPr kumimoji="0" lang="en-GB" sz="1600" b="1" i="1" u="none" strike="noStrike" kern="0" cap="none" spc="0" normalizeH="0" baseline="0" noProof="0" dirty="0">
              <a:ln>
                <a:noFill/>
              </a:ln>
              <a:solidFill>
                <a:schemeClr val="accent2">
                  <a:lumMod val="75000"/>
                </a:schemeClr>
              </a:solidFill>
              <a:effectLst/>
              <a:uLnTx/>
              <a:uFillTx/>
              <a:latin typeface="+mn-lt"/>
              <a:ea typeface="+mn-ea"/>
              <a:cs typeface="+mn-cs"/>
            </a:endParaRPr>
          </a:p>
        </p:txBody>
      </p:sp>
      <p:sp>
        <p:nvSpPr>
          <p:cNvPr id="127" name="Rectangle 126"/>
          <p:cNvSpPr/>
          <p:nvPr/>
        </p:nvSpPr>
        <p:spPr bwMode="auto">
          <a:xfrm>
            <a:off x="6372200" y="1054477"/>
            <a:ext cx="432048" cy="1080120"/>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Lucida Grande" pitchFamily="84" charset="0"/>
                <a:ea typeface="ヒラギノ角ゴ Pro W3" pitchFamily="84" charset="-128"/>
              </a:rPr>
              <a:t>Clk</a:t>
            </a:r>
            <a:r>
              <a:rPr kumimoji="0" lang="en-GB" sz="1200" b="0" i="0" u="none" strike="noStrike" cap="none" normalizeH="0" dirty="0" smtClean="0">
                <a:ln>
                  <a:noFill/>
                </a:ln>
                <a:solidFill>
                  <a:schemeClr val="tx1"/>
                </a:solidFill>
                <a:effectLst/>
                <a:latin typeface="Lucida Grande" pitchFamily="84" charset="0"/>
                <a:ea typeface="ヒラギノ角ゴ Pro W3" pitchFamily="84" charset="-128"/>
              </a:rPr>
              <a:t> &amp; trig </a:t>
            </a:r>
            <a:r>
              <a:rPr kumimoji="0" lang="en-GB" sz="1200" b="0" i="0" u="none" strike="noStrike" cap="none" normalizeH="0" dirty="0" err="1" smtClean="0">
                <a:ln>
                  <a:noFill/>
                </a:ln>
                <a:solidFill>
                  <a:schemeClr val="tx1"/>
                </a:solidFill>
                <a:effectLst/>
                <a:latin typeface="Lucida Grande" pitchFamily="84" charset="0"/>
                <a:ea typeface="ヒラギノ角ゴ Pro W3" pitchFamily="84" charset="-128"/>
              </a:rPr>
              <a:t>i</a:t>
            </a:r>
            <a:r>
              <a:rPr kumimoji="0" lang="en-GB" sz="1200" b="0" i="0" u="none" strike="noStrike" cap="none" normalizeH="0" dirty="0" smtClean="0">
                <a:ln>
                  <a:noFill/>
                </a:ln>
                <a:solidFill>
                  <a:schemeClr val="tx1"/>
                </a:solidFill>
                <a:effectLst/>
                <a:latin typeface="Lucida Grande" pitchFamily="84" charset="0"/>
                <a:ea typeface="ヒラギノ角ゴ Pro W3" pitchFamily="84" charset="-128"/>
              </a:rPr>
              <a:t>/f</a:t>
            </a:r>
            <a:endParaRPr kumimoji="0" lang="en-GB" sz="12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133" name="Oval 132"/>
          <p:cNvSpPr/>
          <p:nvPr/>
        </p:nvSpPr>
        <p:spPr bwMode="auto">
          <a:xfrm>
            <a:off x="5508105" y="0"/>
            <a:ext cx="2088232" cy="620688"/>
          </a:xfrm>
          <a:prstGeom prst="ellips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rPr>
              <a:t>White Rabbit</a:t>
            </a:r>
          </a:p>
          <a:p>
            <a:pPr marL="0" marR="0" indent="0" algn="ctr" defTabSz="914400" rtl="0" eaLnBrk="0" fontAlgn="base" latinLnBrk="0" hangingPunct="0">
              <a:lnSpc>
                <a:spcPct val="100000"/>
              </a:lnSpc>
              <a:spcBef>
                <a:spcPct val="0"/>
              </a:spcBef>
              <a:spcAft>
                <a:spcPct val="0"/>
              </a:spcAft>
              <a:buClrTx/>
              <a:buSzTx/>
              <a:buFontTx/>
              <a:buNone/>
              <a:tabLst/>
            </a:pPr>
            <a:r>
              <a:rPr lang="en-GB" sz="1600" dirty="0" smtClean="0"/>
              <a:t>timing</a:t>
            </a:r>
            <a:endParaRPr kumimoji="0" lang="en-GB" sz="1600" b="0" i="0" u="none" strike="noStrike" cap="none" normalizeH="0" baseline="0" dirty="0" smtClean="0">
              <a:ln>
                <a:noFill/>
              </a:ln>
              <a:solidFill>
                <a:schemeClr val="tx1"/>
              </a:solidFill>
              <a:effectLst/>
            </a:endParaRPr>
          </a:p>
        </p:txBody>
      </p:sp>
      <p:cxnSp>
        <p:nvCxnSpPr>
          <p:cNvPr id="146" name="Straight Connector 145"/>
          <p:cNvCxnSpPr>
            <a:stCxn id="133" idx="4"/>
          </p:cNvCxnSpPr>
          <p:nvPr/>
        </p:nvCxnSpPr>
        <p:spPr bwMode="auto">
          <a:xfrm>
            <a:off x="6552221" y="620688"/>
            <a:ext cx="9600" cy="433789"/>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6" name="Rectangle 5"/>
          <p:cNvSpPr/>
          <p:nvPr/>
        </p:nvSpPr>
        <p:spPr bwMode="auto">
          <a:xfrm>
            <a:off x="3851920" y="838453"/>
            <a:ext cx="468560" cy="64807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tx1"/>
                </a:solidFill>
                <a:effectLst/>
                <a:latin typeface="Lucida Grande" pitchFamily="84" charset="0"/>
                <a:ea typeface="ヒラギノ角ゴ Pro W3" pitchFamily="84" charset="-128"/>
              </a:rPr>
              <a:t>FMC</a:t>
            </a:r>
          </a:p>
          <a:p>
            <a:pPr marL="0" marR="0" indent="0" algn="l" defTabSz="914400" rtl="0" eaLnBrk="0" fontAlgn="base" latinLnBrk="0" hangingPunct="0">
              <a:lnSpc>
                <a:spcPct val="100000"/>
              </a:lnSpc>
              <a:spcBef>
                <a:spcPct val="0"/>
              </a:spcBef>
              <a:spcAft>
                <a:spcPct val="0"/>
              </a:spcAft>
              <a:buClrTx/>
              <a:buSzTx/>
              <a:buFontTx/>
              <a:buNone/>
              <a:tabLst/>
            </a:pPr>
            <a:r>
              <a:rPr lang="en-GB" sz="1000" dirty="0" err="1" smtClean="0"/>
              <a:t>i</a:t>
            </a:r>
            <a:r>
              <a:rPr lang="en-GB" sz="1000" dirty="0" smtClean="0"/>
              <a:t>/f</a:t>
            </a:r>
            <a:endParaRPr kumimoji="0" lang="en-GB" sz="10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128" name="Rectangle 127"/>
          <p:cNvSpPr/>
          <p:nvPr/>
        </p:nvSpPr>
        <p:spPr bwMode="auto">
          <a:xfrm>
            <a:off x="3857545" y="1630332"/>
            <a:ext cx="468560" cy="64807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tx1"/>
                </a:solidFill>
                <a:effectLst/>
                <a:latin typeface="Lucida Grande" pitchFamily="84" charset="0"/>
                <a:ea typeface="ヒラギノ角ゴ Pro W3" pitchFamily="84" charset="-128"/>
              </a:rPr>
              <a:t>FMC</a:t>
            </a:r>
          </a:p>
          <a:p>
            <a:pPr marL="0" marR="0" indent="0" algn="l" defTabSz="914400" rtl="0" eaLnBrk="0" fontAlgn="base" latinLnBrk="0" hangingPunct="0">
              <a:lnSpc>
                <a:spcPct val="100000"/>
              </a:lnSpc>
              <a:spcBef>
                <a:spcPct val="0"/>
              </a:spcBef>
              <a:spcAft>
                <a:spcPct val="0"/>
              </a:spcAft>
              <a:buClrTx/>
              <a:buSzTx/>
              <a:buFontTx/>
              <a:buNone/>
              <a:tabLst/>
            </a:pPr>
            <a:r>
              <a:rPr lang="en-GB" sz="1000" dirty="0" err="1" smtClean="0"/>
              <a:t>i</a:t>
            </a:r>
            <a:r>
              <a:rPr lang="en-GB" sz="1000" dirty="0" smtClean="0"/>
              <a:t>/f</a:t>
            </a:r>
            <a:endParaRPr kumimoji="0" lang="en-GB" sz="10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129" name="Rectangle 128"/>
          <p:cNvSpPr/>
          <p:nvPr/>
        </p:nvSpPr>
        <p:spPr bwMode="auto">
          <a:xfrm>
            <a:off x="3851920" y="2854677"/>
            <a:ext cx="468560" cy="64807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tx1"/>
                </a:solidFill>
                <a:effectLst/>
                <a:latin typeface="Lucida Grande" pitchFamily="84" charset="0"/>
                <a:ea typeface="ヒラギノ角ゴ Pro W3" pitchFamily="84" charset="-128"/>
              </a:rPr>
              <a:t>FMC</a:t>
            </a:r>
          </a:p>
          <a:p>
            <a:pPr marL="0" marR="0" indent="0" algn="l" defTabSz="914400" rtl="0" eaLnBrk="0" fontAlgn="base" latinLnBrk="0" hangingPunct="0">
              <a:lnSpc>
                <a:spcPct val="100000"/>
              </a:lnSpc>
              <a:spcBef>
                <a:spcPct val="0"/>
              </a:spcBef>
              <a:spcAft>
                <a:spcPct val="0"/>
              </a:spcAft>
              <a:buClrTx/>
              <a:buSzTx/>
              <a:buFontTx/>
              <a:buNone/>
              <a:tabLst/>
            </a:pPr>
            <a:r>
              <a:rPr lang="en-GB" sz="1000" dirty="0" err="1" smtClean="0"/>
              <a:t>i</a:t>
            </a:r>
            <a:r>
              <a:rPr lang="en-GB" sz="1000" dirty="0" smtClean="0"/>
              <a:t>/f</a:t>
            </a:r>
            <a:endParaRPr kumimoji="0" lang="en-GB" sz="10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131" name="Rectangle 130"/>
          <p:cNvSpPr/>
          <p:nvPr/>
        </p:nvSpPr>
        <p:spPr bwMode="auto">
          <a:xfrm>
            <a:off x="3838422" y="3646765"/>
            <a:ext cx="468560" cy="64807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tx1"/>
                </a:solidFill>
                <a:effectLst/>
                <a:latin typeface="Lucida Grande" pitchFamily="84" charset="0"/>
                <a:ea typeface="ヒラギノ角ゴ Pro W3" pitchFamily="84" charset="-128"/>
              </a:rPr>
              <a:t>FMC</a:t>
            </a:r>
          </a:p>
          <a:p>
            <a:pPr marL="0" marR="0" indent="0" algn="l" defTabSz="914400" rtl="0" eaLnBrk="0" fontAlgn="base" latinLnBrk="0" hangingPunct="0">
              <a:lnSpc>
                <a:spcPct val="100000"/>
              </a:lnSpc>
              <a:spcBef>
                <a:spcPct val="0"/>
              </a:spcBef>
              <a:spcAft>
                <a:spcPct val="0"/>
              </a:spcAft>
              <a:buClrTx/>
              <a:buSzTx/>
              <a:buFontTx/>
              <a:buNone/>
              <a:tabLst/>
            </a:pPr>
            <a:r>
              <a:rPr lang="en-GB" sz="1000" dirty="0" err="1" smtClean="0"/>
              <a:t>i</a:t>
            </a:r>
            <a:r>
              <a:rPr lang="en-GB" sz="1000" dirty="0" smtClean="0"/>
              <a:t>/f</a:t>
            </a:r>
            <a:endParaRPr kumimoji="0" lang="en-GB" sz="10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132" name="Rectangle 131"/>
          <p:cNvSpPr/>
          <p:nvPr/>
        </p:nvSpPr>
        <p:spPr bwMode="auto">
          <a:xfrm>
            <a:off x="3838422" y="4726885"/>
            <a:ext cx="468560" cy="64807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tx1"/>
                </a:solidFill>
                <a:effectLst/>
                <a:latin typeface="Lucida Grande" pitchFamily="84" charset="0"/>
                <a:ea typeface="ヒラギノ角ゴ Pro W3" pitchFamily="84" charset="-128"/>
              </a:rPr>
              <a:t>FMC</a:t>
            </a:r>
          </a:p>
          <a:p>
            <a:pPr marL="0" marR="0" indent="0" algn="l" defTabSz="914400" rtl="0" eaLnBrk="0" fontAlgn="base" latinLnBrk="0" hangingPunct="0">
              <a:lnSpc>
                <a:spcPct val="100000"/>
              </a:lnSpc>
              <a:spcBef>
                <a:spcPct val="0"/>
              </a:spcBef>
              <a:spcAft>
                <a:spcPct val="0"/>
              </a:spcAft>
              <a:buClrTx/>
              <a:buSzTx/>
              <a:buFontTx/>
              <a:buNone/>
              <a:tabLst/>
            </a:pPr>
            <a:r>
              <a:rPr lang="en-GB" sz="1000" dirty="0" err="1" smtClean="0"/>
              <a:t>i</a:t>
            </a:r>
            <a:r>
              <a:rPr lang="en-GB" sz="1000" dirty="0" smtClean="0"/>
              <a:t>/f</a:t>
            </a:r>
            <a:endParaRPr kumimoji="0" lang="en-GB" sz="10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134" name="Rectangle 133"/>
          <p:cNvSpPr/>
          <p:nvPr/>
        </p:nvSpPr>
        <p:spPr bwMode="auto">
          <a:xfrm>
            <a:off x="3857545" y="5505884"/>
            <a:ext cx="468560" cy="64807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tx1"/>
                </a:solidFill>
                <a:effectLst/>
                <a:latin typeface="Lucida Grande" pitchFamily="84" charset="0"/>
                <a:ea typeface="ヒラギノ角ゴ Pro W3" pitchFamily="84" charset="-128"/>
              </a:rPr>
              <a:t>FMC</a:t>
            </a:r>
          </a:p>
          <a:p>
            <a:pPr marL="0" marR="0" indent="0" algn="l" defTabSz="914400" rtl="0" eaLnBrk="0" fontAlgn="base" latinLnBrk="0" hangingPunct="0">
              <a:lnSpc>
                <a:spcPct val="100000"/>
              </a:lnSpc>
              <a:spcBef>
                <a:spcPct val="0"/>
              </a:spcBef>
              <a:spcAft>
                <a:spcPct val="0"/>
              </a:spcAft>
              <a:buClrTx/>
              <a:buSzTx/>
              <a:buFontTx/>
              <a:buNone/>
              <a:tabLst/>
            </a:pPr>
            <a:r>
              <a:rPr lang="en-GB" sz="1000" dirty="0" err="1" smtClean="0"/>
              <a:t>i</a:t>
            </a:r>
            <a:r>
              <a:rPr lang="en-GB" sz="1000" dirty="0" smtClean="0"/>
              <a:t>/f</a:t>
            </a:r>
            <a:endParaRPr kumimoji="0" lang="en-GB" sz="1000" b="0" i="0" u="none" strike="noStrike" cap="none" normalizeH="0" baseline="0" dirty="0" smtClean="0">
              <a:ln>
                <a:noFill/>
              </a:ln>
              <a:solidFill>
                <a:schemeClr val="tx1"/>
              </a:solidFill>
              <a:effectLst/>
              <a:latin typeface="Lucida Grande" pitchFamily="84" charset="0"/>
              <a:ea typeface="ヒラギノ角ゴ Pro W3" pitchFamily="84" charset="-128"/>
            </a:endParaRPr>
          </a:p>
        </p:txBody>
      </p:sp>
      <p:sp>
        <p:nvSpPr>
          <p:cNvPr id="71" name="Rectangle 70"/>
          <p:cNvSpPr/>
          <p:nvPr/>
        </p:nvSpPr>
        <p:spPr bwMode="auto">
          <a:xfrm>
            <a:off x="6205511" y="2314617"/>
            <a:ext cx="922773"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FF0000"/>
                </a:solidFill>
                <a:effectLst/>
              </a:rPr>
              <a:t>3x </a:t>
            </a:r>
            <a:r>
              <a:rPr kumimoji="0" lang="en-GB" sz="1400" b="0" i="0" u="none" strike="noStrike" cap="none" normalizeH="0" baseline="0" dirty="0" err="1" smtClean="0">
                <a:ln>
                  <a:noFill/>
                </a:ln>
                <a:solidFill>
                  <a:srgbClr val="FF0000"/>
                </a:solidFill>
                <a:effectLst/>
              </a:rPr>
              <a:t>uTCA</a:t>
            </a:r>
            <a:endParaRPr kumimoji="0" lang="en-GB" sz="1400" b="0" i="0" u="none" strike="noStrike" cap="none" normalizeH="0" baseline="0" dirty="0" smtClean="0">
              <a:ln>
                <a:noFill/>
              </a:ln>
              <a:solidFill>
                <a:srgbClr val="FF0000"/>
              </a:solidFill>
              <a:effectLst/>
            </a:endParaRPr>
          </a:p>
          <a:p>
            <a:pPr marL="0" marR="0" indent="0" algn="l" defTabSz="914400" rtl="0" eaLnBrk="0" fontAlgn="base" latinLnBrk="0" hangingPunct="0">
              <a:lnSpc>
                <a:spcPct val="100000"/>
              </a:lnSpc>
              <a:spcBef>
                <a:spcPct val="0"/>
              </a:spcBef>
              <a:spcAft>
                <a:spcPct val="0"/>
              </a:spcAft>
              <a:buClrTx/>
              <a:buSzTx/>
              <a:buFontTx/>
              <a:buNone/>
              <a:tabLst/>
            </a:pPr>
            <a:r>
              <a:rPr lang="en-GB" sz="1400" dirty="0" smtClean="0">
                <a:solidFill>
                  <a:srgbClr val="FF0000"/>
                </a:solidFill>
              </a:rPr>
              <a:t>crates</a:t>
            </a:r>
            <a:endParaRPr kumimoji="0" lang="en-GB" sz="1400" b="0" i="0" u="none" strike="noStrike" cap="none" normalizeH="0" baseline="0" dirty="0" smtClean="0">
              <a:ln>
                <a:noFill/>
              </a:ln>
              <a:solidFill>
                <a:srgbClr val="FF0000"/>
              </a:solidFill>
              <a:effectLst/>
            </a:endParaRPr>
          </a:p>
        </p:txBody>
      </p:sp>
      <p:pic>
        <p:nvPicPr>
          <p:cNvPr id="135" name="Picture 10" descr="http://osxs.ch.liv.ac.uk/New%20Liverpool%20Logo%20RGB.jpg"/>
          <p:cNvPicPr>
            <a:picLocks noChangeAspect="1" noChangeArrowheads="1"/>
          </p:cNvPicPr>
          <p:nvPr/>
        </p:nvPicPr>
        <p:blipFill>
          <a:blip r:embed="rId2" cstate="print"/>
          <a:srcRect/>
          <a:stretch>
            <a:fillRect/>
          </a:stretch>
        </p:blipFill>
        <p:spPr bwMode="auto">
          <a:xfrm>
            <a:off x="28168" y="6564270"/>
            <a:ext cx="1159456" cy="293729"/>
          </a:xfrm>
          <a:prstGeom prst="rect">
            <a:avLst/>
          </a:prstGeom>
          <a:noFill/>
          <a:ln w="9525">
            <a:noFill/>
            <a:miter lim="800000"/>
            <a:headEnd/>
            <a:tailEnd/>
          </a:ln>
        </p:spPr>
      </p:pic>
      <p:pic>
        <p:nvPicPr>
          <p:cNvPr id="2050" name="Picture 2" descr="C:\Documents and Settings\il\My Documents\STFC Logos\STFC_web_medium_wh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24" y="6201292"/>
            <a:ext cx="1159100" cy="31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82344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16732" y="6069241"/>
            <a:ext cx="3185487" cy="646331"/>
          </a:xfrm>
          <a:prstGeom prst="rect">
            <a:avLst/>
          </a:prstGeom>
          <a:noFill/>
        </p:spPr>
        <p:txBody>
          <a:bodyPr wrap="none" rtlCol="0">
            <a:spAutoFit/>
          </a:bodyPr>
          <a:lstStyle/>
          <a:p>
            <a:r>
              <a:rPr lang="en-GB" dirty="0" smtClean="0"/>
              <a:t>F. Browne et al.,</a:t>
            </a:r>
          </a:p>
          <a:p>
            <a:r>
              <a:rPr lang="en-GB" dirty="0" smtClean="0"/>
              <a:t> Phys. Lett. B 750 (2015) 448</a:t>
            </a:r>
            <a:endParaRPr lang="en-GB" dirty="0"/>
          </a:p>
        </p:txBody>
      </p:sp>
      <p:sp>
        <p:nvSpPr>
          <p:cNvPr id="4" name="TextBox 3"/>
          <p:cNvSpPr txBox="1"/>
          <p:nvPr/>
        </p:nvSpPr>
        <p:spPr>
          <a:xfrm>
            <a:off x="9252520" y="4581128"/>
            <a:ext cx="4203395" cy="1200329"/>
          </a:xfrm>
          <a:prstGeom prst="rect">
            <a:avLst/>
          </a:prstGeom>
          <a:noFill/>
        </p:spPr>
        <p:txBody>
          <a:bodyPr wrap="none" rtlCol="0">
            <a:spAutoFit/>
          </a:bodyPr>
          <a:lstStyle/>
          <a:p>
            <a:r>
              <a:rPr lang="en-GB" sz="2400" dirty="0" smtClean="0">
                <a:solidFill>
                  <a:schemeClr val="accent6"/>
                </a:solidFill>
              </a:rPr>
              <a:t>The whole system </a:t>
            </a:r>
          </a:p>
          <a:p>
            <a:r>
              <a:rPr lang="en-GB" sz="2400" dirty="0" smtClean="0">
                <a:solidFill>
                  <a:schemeClr val="accent6"/>
                </a:solidFill>
              </a:rPr>
              <a:t>needs to be commissioned </a:t>
            </a:r>
          </a:p>
          <a:p>
            <a:r>
              <a:rPr lang="en-GB" sz="2400" dirty="0" smtClean="0">
                <a:solidFill>
                  <a:schemeClr val="accent6"/>
                </a:solidFill>
              </a:rPr>
              <a:t>(EDAQ not used at all so far!)</a:t>
            </a:r>
            <a:endParaRPr lang="en-GB" sz="2400" dirty="0">
              <a:solidFill>
                <a:schemeClr val="accent6"/>
              </a:solidFill>
            </a:endParaRPr>
          </a:p>
        </p:txBody>
      </p:sp>
      <p:pic>
        <p:nvPicPr>
          <p:cNvPr id="5" name="Picture 2" descr="E:\canon-fuji\2014\2014_11_riken\DSCF5868.JPG"/>
          <p:cNvPicPr>
            <a:picLocks noChangeAspect="1" noChangeArrowheads="1"/>
          </p:cNvPicPr>
          <p:nvPr/>
        </p:nvPicPr>
        <p:blipFill>
          <a:blip r:embed="rId2" cstate="print"/>
          <a:srcRect/>
          <a:stretch>
            <a:fillRect/>
          </a:stretch>
        </p:blipFill>
        <p:spPr bwMode="auto">
          <a:xfrm>
            <a:off x="0" y="523220"/>
            <a:ext cx="4572000" cy="3429000"/>
          </a:xfrm>
          <a:prstGeom prst="rect">
            <a:avLst/>
          </a:prstGeom>
          <a:noFill/>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0345" y="3861048"/>
            <a:ext cx="5972175"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31099"/>
          <a:stretch/>
        </p:blipFill>
        <p:spPr bwMode="auto">
          <a:xfrm>
            <a:off x="-6157192" y="-496646"/>
            <a:ext cx="6057900" cy="4357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90936"/>
          <a:stretch/>
        </p:blipFill>
        <p:spPr bwMode="auto">
          <a:xfrm>
            <a:off x="-5941168" y="3783244"/>
            <a:ext cx="6057900" cy="573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076056" y="836712"/>
            <a:ext cx="3191899" cy="461665"/>
          </a:xfrm>
          <a:prstGeom prst="rect">
            <a:avLst/>
          </a:prstGeom>
          <a:noFill/>
        </p:spPr>
        <p:txBody>
          <a:bodyPr wrap="none" rtlCol="0">
            <a:spAutoFit/>
          </a:bodyPr>
          <a:lstStyle/>
          <a:p>
            <a:r>
              <a:rPr lang="en-GB" sz="2400" dirty="0" smtClean="0"/>
              <a:t>2</a:t>
            </a:r>
            <a:r>
              <a:rPr lang="en-GB" sz="2400" baseline="30000" dirty="0" smtClean="0"/>
              <a:t>+</a:t>
            </a:r>
            <a:r>
              <a:rPr lang="en-GB" sz="2400" dirty="0" smtClean="0"/>
              <a:t> lifetimes in </a:t>
            </a:r>
            <a:r>
              <a:rPr lang="en-GB" sz="2400" baseline="30000" dirty="0" smtClean="0"/>
              <a:t>104,106</a:t>
            </a:r>
            <a:r>
              <a:rPr lang="en-GB" sz="2400" dirty="0" smtClean="0"/>
              <a:t>Zr</a:t>
            </a:r>
            <a:endParaRPr lang="en-GB" sz="2400" dirty="0"/>
          </a:p>
        </p:txBody>
      </p:sp>
      <p:sp>
        <p:nvSpPr>
          <p:cNvPr id="7" name="TextBox 6"/>
          <p:cNvSpPr txBox="1"/>
          <p:nvPr/>
        </p:nvSpPr>
        <p:spPr>
          <a:xfrm>
            <a:off x="1025687" y="0"/>
            <a:ext cx="3778599" cy="523220"/>
          </a:xfrm>
          <a:prstGeom prst="rect">
            <a:avLst/>
          </a:prstGeom>
          <a:noFill/>
        </p:spPr>
        <p:txBody>
          <a:bodyPr wrap="none" rtlCol="0">
            <a:spAutoFit/>
          </a:bodyPr>
          <a:lstStyle/>
          <a:p>
            <a:r>
              <a:rPr lang="en-GB" sz="2800" dirty="0" smtClean="0">
                <a:solidFill>
                  <a:srgbClr val="FF0000"/>
                </a:solidFill>
              </a:rPr>
              <a:t>Experiments at RIKEN</a:t>
            </a:r>
            <a:endParaRPr lang="en-GB" sz="2800" dirty="0">
              <a:solidFill>
                <a:srgbClr val="FF0000"/>
              </a:solidFill>
            </a:endParaRPr>
          </a:p>
        </p:txBody>
      </p:sp>
    </p:spTree>
    <p:extLst>
      <p:ext uri="{BB962C8B-B14F-4D97-AF65-F5344CB8AC3E}">
        <p14:creationId xmlns:p14="http://schemas.microsoft.com/office/powerpoint/2010/main" val="4170440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79512" y="296942"/>
            <a:ext cx="8898590" cy="6832640"/>
          </a:xfrm>
          <a:prstGeom prst="rect">
            <a:avLst/>
          </a:prstGeom>
          <a:noFill/>
        </p:spPr>
        <p:txBody>
          <a:bodyPr wrap="none" rtlCol="0">
            <a:spAutoFit/>
          </a:bodyPr>
          <a:lstStyle/>
          <a:p>
            <a:endParaRPr lang="en-GB" dirty="0"/>
          </a:p>
          <a:p>
            <a:r>
              <a:rPr lang="en-GB" sz="2400" dirty="0" smtClean="0"/>
              <a:t>Cross-community effort for 2015-16 was awarded.</a:t>
            </a:r>
          </a:p>
          <a:p>
            <a:r>
              <a:rPr lang="en-GB" sz="2400" dirty="0" smtClean="0"/>
              <a:t>Additional effort paid from working allowance.</a:t>
            </a:r>
          </a:p>
          <a:p>
            <a:endParaRPr lang="en-GB" sz="2400" dirty="0"/>
          </a:p>
          <a:p>
            <a:r>
              <a:rPr lang="en-GB" sz="2400" dirty="0"/>
              <a:t>The NUSTAR </a:t>
            </a:r>
            <a:r>
              <a:rPr lang="en-GB" sz="2400" dirty="0" smtClean="0"/>
              <a:t>equipment grant will finish </a:t>
            </a:r>
            <a:r>
              <a:rPr lang="en-GB" sz="2400" dirty="0"/>
              <a:t>31 March </a:t>
            </a:r>
            <a:r>
              <a:rPr lang="en-GB" sz="2400" dirty="0" smtClean="0"/>
              <a:t>2016. </a:t>
            </a:r>
          </a:p>
          <a:p>
            <a:endParaRPr lang="en-GB" sz="2000" dirty="0" smtClean="0"/>
          </a:p>
          <a:p>
            <a:r>
              <a:rPr lang="en-GB" sz="2400" dirty="0" smtClean="0"/>
              <a:t>Plan for post-grant period:</a:t>
            </a:r>
          </a:p>
          <a:p>
            <a:r>
              <a:rPr lang="en-GB" sz="2400" dirty="0" smtClean="0"/>
              <a:t>Money saved in Birmingham and Liverpool will be used for R3B</a:t>
            </a:r>
          </a:p>
          <a:p>
            <a:r>
              <a:rPr lang="en-GB" sz="2400" dirty="0" smtClean="0"/>
              <a:t> 	-build spare ladder</a:t>
            </a:r>
          </a:p>
          <a:p>
            <a:r>
              <a:rPr lang="en-GB" sz="2400" dirty="0"/>
              <a:t>	</a:t>
            </a:r>
            <a:r>
              <a:rPr lang="en-GB" sz="2400" dirty="0" smtClean="0"/>
              <a:t>-build up full Si tracker</a:t>
            </a:r>
          </a:p>
          <a:p>
            <a:r>
              <a:rPr lang="en-GB" sz="2400" dirty="0" smtClean="0"/>
              <a:t>Money </a:t>
            </a:r>
            <a:r>
              <a:rPr lang="en-GB" sz="2400" dirty="0"/>
              <a:t>saved in Manchester and Surrey will be used to prepare </a:t>
            </a:r>
          </a:p>
          <a:p>
            <a:r>
              <a:rPr lang="en-GB" sz="2400" dirty="0" smtClean="0"/>
              <a:t>DESPEC/HISPEC</a:t>
            </a:r>
          </a:p>
          <a:p>
            <a:r>
              <a:rPr lang="en-GB" sz="2400" dirty="0"/>
              <a:t>	</a:t>
            </a:r>
            <a:r>
              <a:rPr lang="en-GB" sz="2400" dirty="0" smtClean="0"/>
              <a:t>-setting up array at GSI/help in Cologne</a:t>
            </a:r>
          </a:p>
          <a:p>
            <a:r>
              <a:rPr lang="en-GB" sz="2400" dirty="0"/>
              <a:t>	</a:t>
            </a:r>
            <a:r>
              <a:rPr lang="en-GB" sz="2400" dirty="0" smtClean="0"/>
              <a:t>-integration with AIDA</a:t>
            </a:r>
          </a:p>
          <a:p>
            <a:r>
              <a:rPr lang="en-GB" sz="2400" dirty="0"/>
              <a:t>	</a:t>
            </a:r>
            <a:r>
              <a:rPr lang="en-GB" sz="2400" dirty="0" smtClean="0"/>
              <a:t>-simulations of commissioning experiments. </a:t>
            </a:r>
          </a:p>
          <a:p>
            <a:endParaRPr lang="en-GB" sz="2400" dirty="0"/>
          </a:p>
          <a:p>
            <a:r>
              <a:rPr lang="en-GB" sz="2400" dirty="0" smtClean="0"/>
              <a:t>R3B/HISPEC/DESPEC on consolidated grants from Oct. 2017.</a:t>
            </a:r>
          </a:p>
          <a:p>
            <a:endParaRPr lang="en-GB" sz="2000" dirty="0" smtClean="0"/>
          </a:p>
          <a:p>
            <a:endParaRPr lang="en-GB" sz="2000" dirty="0"/>
          </a:p>
        </p:txBody>
      </p:sp>
      <p:sp>
        <p:nvSpPr>
          <p:cNvPr id="2" name="TextBox 1"/>
          <p:cNvSpPr txBox="1"/>
          <p:nvPr/>
        </p:nvSpPr>
        <p:spPr>
          <a:xfrm>
            <a:off x="2555776" y="35332"/>
            <a:ext cx="3432927" cy="523220"/>
          </a:xfrm>
          <a:prstGeom prst="rect">
            <a:avLst/>
          </a:prstGeom>
          <a:noFill/>
        </p:spPr>
        <p:txBody>
          <a:bodyPr wrap="none" rtlCol="0">
            <a:spAutoFit/>
          </a:bodyPr>
          <a:lstStyle/>
          <a:p>
            <a:r>
              <a:rPr lang="en-GB" sz="2800" dirty="0" smtClean="0">
                <a:solidFill>
                  <a:srgbClr val="FF0000"/>
                </a:solidFill>
              </a:rPr>
              <a:t>UK-NUSTAR project</a:t>
            </a:r>
            <a:endParaRPr lang="en-GB" sz="2800" dirty="0">
              <a:solidFill>
                <a:srgbClr val="FF0000"/>
              </a:solidFill>
            </a:endParaRPr>
          </a:p>
        </p:txBody>
      </p:sp>
    </p:spTree>
    <p:extLst>
      <p:ext uri="{BB962C8B-B14F-4D97-AF65-F5344CB8AC3E}">
        <p14:creationId xmlns:p14="http://schemas.microsoft.com/office/powerpoint/2010/main" val="2172598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uppieren 6"/>
          <p:cNvGrpSpPr/>
          <p:nvPr/>
        </p:nvGrpSpPr>
        <p:grpSpPr>
          <a:xfrm>
            <a:off x="-2772816" y="265115"/>
            <a:ext cx="11525418" cy="5793368"/>
            <a:chOff x="-2243712" y="305715"/>
            <a:chExt cx="8438928" cy="4662429"/>
          </a:xfrm>
        </p:grpSpPr>
        <p:pic>
          <p:nvPicPr>
            <p:cNvPr id="4" name="Picture 5" descr="Chart of nuclei + r-process path"/>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4139" r="8266" b="46667"/>
            <a:stretch/>
          </p:blipFill>
          <p:spPr bwMode="auto">
            <a:xfrm>
              <a:off x="395536" y="626438"/>
              <a:ext cx="5799680" cy="4341706"/>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a:off x="-2243712" y="305715"/>
              <a:ext cx="1843178" cy="90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smtClean="0">
                  <a:solidFill>
                    <a:srgbClr val="FF0000"/>
                  </a:solidFill>
                </a:rPr>
                <a:t>DESPEC and R3B in 2018-2020</a:t>
              </a:r>
              <a:endParaRPr lang="de-DE" sz="2400" b="1" dirty="0">
                <a:solidFill>
                  <a:srgbClr val="FF0000"/>
                </a:solidFill>
              </a:endParaRPr>
            </a:p>
          </p:txBody>
        </p:sp>
      </p:grpSp>
      <p:sp>
        <p:nvSpPr>
          <p:cNvPr id="5" name="Textfeld 4"/>
          <p:cNvSpPr txBox="1"/>
          <p:nvPr/>
        </p:nvSpPr>
        <p:spPr>
          <a:xfrm>
            <a:off x="2207546" y="139982"/>
            <a:ext cx="5588978" cy="707886"/>
          </a:xfrm>
          <a:prstGeom prst="rect">
            <a:avLst/>
          </a:prstGeom>
          <a:noFill/>
        </p:spPr>
        <p:txBody>
          <a:bodyPr wrap="square" rtlCol="0">
            <a:spAutoFit/>
          </a:bodyPr>
          <a:lstStyle/>
          <a:p>
            <a:pPr algn="ctr"/>
            <a:r>
              <a:rPr lang="de-DE" sz="2000" b="1" dirty="0" smtClean="0">
                <a:solidFill>
                  <a:srgbClr val="FF0000"/>
                </a:solidFill>
              </a:rPr>
              <a:t>DESPEC (and ILIMA):  </a:t>
            </a:r>
          </a:p>
          <a:p>
            <a:pPr algn="ctr"/>
            <a:r>
              <a:rPr lang="de-DE" sz="2000" b="1" dirty="0" smtClean="0">
                <a:solidFill>
                  <a:srgbClr val="FF0000"/>
                </a:solidFill>
              </a:rPr>
              <a:t>Z~82</a:t>
            </a:r>
            <a:r>
              <a:rPr lang="de-DE" sz="2000" b="1" dirty="0" smtClean="0">
                <a:solidFill>
                  <a:srgbClr val="FF0000"/>
                </a:solidFill>
              </a:rPr>
              <a:t>/ N~126; r-process nuclei </a:t>
            </a:r>
            <a:endParaRPr lang="de-DE" sz="2000" b="1" dirty="0">
              <a:solidFill>
                <a:srgbClr val="FF0000"/>
              </a:solidFill>
            </a:endParaRPr>
          </a:p>
        </p:txBody>
      </p:sp>
      <p:sp>
        <p:nvSpPr>
          <p:cNvPr id="13" name="Ellipse 12"/>
          <p:cNvSpPr/>
          <p:nvPr/>
        </p:nvSpPr>
        <p:spPr>
          <a:xfrm rot="1430115">
            <a:off x="5463642" y="2049828"/>
            <a:ext cx="1250040" cy="2112635"/>
          </a:xfrm>
          <a:prstGeom prst="ellipse">
            <a:avLst/>
          </a:prstGeom>
          <a:solidFill>
            <a:srgbClr val="92D050">
              <a:alpha val="60000"/>
            </a:srgbClr>
          </a:solidFill>
          <a:ln w="50800">
            <a:solidFill>
              <a:srgbClr val="00B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rot="1430115">
            <a:off x="5596140" y="2069709"/>
            <a:ext cx="985043" cy="1512804"/>
          </a:xfrm>
          <a:prstGeom prst="ellipse">
            <a:avLst/>
          </a:prstGeom>
          <a:solidFill>
            <a:srgbClr val="92D050">
              <a:alpha val="50000"/>
            </a:srgbClr>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rot="1430115">
            <a:off x="5835615" y="2072101"/>
            <a:ext cx="653283" cy="1053816"/>
          </a:xfrm>
          <a:prstGeom prst="ellipse">
            <a:avLst/>
          </a:prstGeom>
          <a:solidFill>
            <a:srgbClr val="92D050">
              <a:alpha val="50000"/>
            </a:srgbClr>
          </a:solidFill>
          <a:ln w="50800">
            <a:solidFill>
              <a:srgbClr val="0D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p:cNvSpPr/>
          <p:nvPr/>
        </p:nvSpPr>
        <p:spPr>
          <a:xfrm rot="1430115">
            <a:off x="6014866" y="2054694"/>
            <a:ext cx="437282" cy="643146"/>
          </a:xfrm>
          <a:prstGeom prst="ellipse">
            <a:avLst/>
          </a:prstGeom>
          <a:solidFill>
            <a:srgbClr val="92D050">
              <a:alpha val="50000"/>
            </a:srgbClr>
          </a:solidFill>
          <a:ln w="50800">
            <a:solidFill>
              <a:srgbClr val="86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mit Pfeil 9"/>
          <p:cNvCxnSpPr>
            <a:stCxn id="16" idx="1"/>
          </p:cNvCxnSpPr>
          <p:nvPr/>
        </p:nvCxnSpPr>
        <p:spPr>
          <a:xfrm flipH="1">
            <a:off x="6372201" y="3263240"/>
            <a:ext cx="782271" cy="237768"/>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rot="20601520">
            <a:off x="7118515" y="2848111"/>
            <a:ext cx="1716968" cy="338554"/>
          </a:xfrm>
          <a:prstGeom prst="rect">
            <a:avLst/>
          </a:prstGeom>
          <a:solidFill>
            <a:schemeClr val="bg1">
              <a:alpha val="78000"/>
            </a:schemeClr>
          </a:solidFill>
        </p:spPr>
        <p:txBody>
          <a:bodyPr wrap="square" rtlCol="0">
            <a:spAutoFit/>
          </a:bodyPr>
          <a:lstStyle/>
          <a:p>
            <a:r>
              <a:rPr lang="de-DE" sz="1600" b="1" dirty="0" smtClean="0">
                <a:solidFill>
                  <a:srgbClr val="FF0000"/>
                </a:solidFill>
              </a:rPr>
              <a:t>3rd. </a:t>
            </a:r>
            <a:r>
              <a:rPr lang="de-DE" sz="1600" b="1" dirty="0" err="1" smtClean="0">
                <a:solidFill>
                  <a:srgbClr val="FF0000"/>
                </a:solidFill>
              </a:rPr>
              <a:t>waiting</a:t>
            </a:r>
            <a:r>
              <a:rPr lang="de-DE" sz="1600" b="1" dirty="0" smtClean="0">
                <a:solidFill>
                  <a:srgbClr val="FF0000"/>
                </a:solidFill>
              </a:rPr>
              <a:t> </a:t>
            </a:r>
            <a:r>
              <a:rPr lang="de-DE" sz="1600" b="1" dirty="0" err="1" smtClean="0">
                <a:solidFill>
                  <a:srgbClr val="FF0000"/>
                </a:solidFill>
              </a:rPr>
              <a:t>point</a:t>
            </a:r>
            <a:endParaRPr lang="de-DE" sz="1600" b="1" dirty="0">
              <a:solidFill>
                <a:srgbClr val="FF0000"/>
              </a:solidFill>
            </a:endParaRPr>
          </a:p>
        </p:txBody>
      </p:sp>
      <p:sp>
        <p:nvSpPr>
          <p:cNvPr id="20" name="Textfeld 19"/>
          <p:cNvSpPr txBox="1"/>
          <p:nvPr/>
        </p:nvSpPr>
        <p:spPr>
          <a:xfrm rot="21216270">
            <a:off x="4584839" y="4289201"/>
            <a:ext cx="1500742" cy="338554"/>
          </a:xfrm>
          <a:prstGeom prst="rect">
            <a:avLst/>
          </a:prstGeom>
          <a:solidFill>
            <a:schemeClr val="bg1">
              <a:alpha val="78000"/>
            </a:schemeClr>
          </a:solidFill>
        </p:spPr>
        <p:txBody>
          <a:bodyPr wrap="square" rtlCol="0">
            <a:spAutoFit/>
          </a:bodyPr>
          <a:lstStyle/>
          <a:p>
            <a:r>
              <a:rPr lang="de-DE" sz="1600" b="1" dirty="0" smtClean="0">
                <a:solidFill>
                  <a:srgbClr val="FF0000"/>
                </a:solidFill>
              </a:rPr>
              <a:t>r-</a:t>
            </a:r>
            <a:r>
              <a:rPr lang="de-DE" sz="1600" b="1" dirty="0" err="1" smtClean="0">
                <a:solidFill>
                  <a:srgbClr val="FF0000"/>
                </a:solidFill>
              </a:rPr>
              <a:t>process</a:t>
            </a:r>
            <a:r>
              <a:rPr lang="de-DE" sz="1600" b="1" dirty="0" smtClean="0">
                <a:solidFill>
                  <a:srgbClr val="FF0000"/>
                </a:solidFill>
              </a:rPr>
              <a:t> </a:t>
            </a:r>
            <a:r>
              <a:rPr lang="de-DE" sz="1600" b="1" dirty="0" err="1" smtClean="0">
                <a:solidFill>
                  <a:srgbClr val="FF0000"/>
                </a:solidFill>
              </a:rPr>
              <a:t>path</a:t>
            </a:r>
            <a:endParaRPr lang="de-DE" sz="1600" b="1" dirty="0">
              <a:solidFill>
                <a:srgbClr val="FF0000"/>
              </a:solidFill>
            </a:endParaRPr>
          </a:p>
        </p:txBody>
      </p:sp>
      <p:sp>
        <p:nvSpPr>
          <p:cNvPr id="19" name="Textfeld 18"/>
          <p:cNvSpPr txBox="1"/>
          <p:nvPr/>
        </p:nvSpPr>
        <p:spPr>
          <a:xfrm>
            <a:off x="5629716" y="1565857"/>
            <a:ext cx="566077" cy="369332"/>
          </a:xfrm>
          <a:prstGeom prst="rect">
            <a:avLst/>
          </a:prstGeom>
          <a:solidFill>
            <a:srgbClr val="C2D840"/>
          </a:solidFill>
        </p:spPr>
        <p:txBody>
          <a:bodyPr wrap="square" rtlCol="0">
            <a:spAutoFit/>
          </a:bodyPr>
          <a:lstStyle/>
          <a:p>
            <a:r>
              <a:rPr lang="de-DE" dirty="0" smtClean="0"/>
              <a:t>GSI</a:t>
            </a:r>
            <a:endParaRPr lang="de-DE" dirty="0"/>
          </a:p>
        </p:txBody>
      </p:sp>
      <p:sp>
        <p:nvSpPr>
          <p:cNvPr id="23" name="Textfeld 22"/>
          <p:cNvSpPr txBox="1"/>
          <p:nvPr/>
        </p:nvSpPr>
        <p:spPr>
          <a:xfrm>
            <a:off x="6611264" y="1750523"/>
            <a:ext cx="1061264" cy="369332"/>
          </a:xfrm>
          <a:prstGeom prst="rect">
            <a:avLst/>
          </a:prstGeom>
          <a:solidFill>
            <a:srgbClr val="10DE00"/>
          </a:solidFill>
        </p:spPr>
        <p:txBody>
          <a:bodyPr wrap="square" rtlCol="0">
            <a:spAutoFit/>
          </a:bodyPr>
          <a:lstStyle/>
          <a:p>
            <a:r>
              <a:rPr lang="de-DE" dirty="0" smtClean="0"/>
              <a:t>Phase-0</a:t>
            </a:r>
            <a:endParaRPr lang="de-DE" dirty="0"/>
          </a:p>
        </p:txBody>
      </p:sp>
      <p:sp>
        <p:nvSpPr>
          <p:cNvPr id="24" name="Textfeld 23"/>
          <p:cNvSpPr txBox="1"/>
          <p:nvPr/>
        </p:nvSpPr>
        <p:spPr>
          <a:xfrm>
            <a:off x="6827578" y="2090469"/>
            <a:ext cx="1061264" cy="369332"/>
          </a:xfrm>
          <a:prstGeom prst="rect">
            <a:avLst/>
          </a:prstGeom>
          <a:solidFill>
            <a:srgbClr val="00B050"/>
          </a:solidFill>
        </p:spPr>
        <p:txBody>
          <a:bodyPr wrap="square" rtlCol="0">
            <a:spAutoFit/>
          </a:bodyPr>
          <a:lstStyle/>
          <a:p>
            <a:r>
              <a:rPr lang="de-DE" dirty="0" smtClean="0"/>
              <a:t>Phase-1</a:t>
            </a:r>
            <a:endParaRPr lang="de-DE" dirty="0"/>
          </a:p>
        </p:txBody>
      </p:sp>
      <p:sp>
        <p:nvSpPr>
          <p:cNvPr id="25" name="Textfeld 24"/>
          <p:cNvSpPr txBox="1"/>
          <p:nvPr/>
        </p:nvSpPr>
        <p:spPr>
          <a:xfrm>
            <a:off x="6915735" y="2424682"/>
            <a:ext cx="1061264" cy="369332"/>
          </a:xfrm>
          <a:prstGeom prst="rect">
            <a:avLst/>
          </a:prstGeom>
          <a:solidFill>
            <a:srgbClr val="00B0A8"/>
          </a:solidFill>
        </p:spPr>
        <p:txBody>
          <a:bodyPr wrap="square" rtlCol="0">
            <a:spAutoFit/>
          </a:bodyPr>
          <a:lstStyle/>
          <a:p>
            <a:r>
              <a:rPr lang="de-DE" dirty="0" smtClean="0"/>
              <a:t>Phase-2</a:t>
            </a:r>
            <a:endParaRPr lang="de-DE" dirty="0"/>
          </a:p>
        </p:txBody>
      </p:sp>
      <p:sp>
        <p:nvSpPr>
          <p:cNvPr id="21" name="Textfeld 20"/>
          <p:cNvSpPr txBox="1"/>
          <p:nvPr/>
        </p:nvSpPr>
        <p:spPr>
          <a:xfrm>
            <a:off x="683568" y="4918450"/>
            <a:ext cx="2344654" cy="1754326"/>
          </a:xfrm>
          <a:prstGeom prst="rect">
            <a:avLst/>
          </a:prstGeom>
          <a:solidFill>
            <a:srgbClr val="EDF2F9"/>
          </a:solidFill>
        </p:spPr>
        <p:txBody>
          <a:bodyPr wrap="square" rtlCol="0">
            <a:spAutoFit/>
          </a:bodyPr>
          <a:lstStyle/>
          <a:p>
            <a:r>
              <a:rPr lang="de-DE" b="1" dirty="0" err="1" smtClean="0">
                <a:solidFill>
                  <a:srgbClr val="7030A0"/>
                </a:solidFill>
              </a:rPr>
              <a:t>Mass</a:t>
            </a:r>
            <a:r>
              <a:rPr lang="de-DE" b="1" dirty="0" smtClean="0">
                <a:solidFill>
                  <a:srgbClr val="7030A0"/>
                </a:solidFill>
              </a:rPr>
              <a:t> </a:t>
            </a:r>
            <a:r>
              <a:rPr lang="de-DE" b="1" dirty="0" err="1" smtClean="0">
                <a:solidFill>
                  <a:srgbClr val="7030A0"/>
                </a:solidFill>
              </a:rPr>
              <a:t>abundances</a:t>
            </a:r>
            <a:r>
              <a:rPr lang="de-DE" b="1" dirty="0" smtClean="0">
                <a:solidFill>
                  <a:srgbClr val="7030A0"/>
                </a:solidFill>
              </a:rPr>
              <a:t> </a:t>
            </a:r>
            <a:r>
              <a:rPr lang="de-DE" b="1" dirty="0" err="1" smtClean="0">
                <a:solidFill>
                  <a:srgbClr val="7030A0"/>
                </a:solidFill>
              </a:rPr>
              <a:t>depend</a:t>
            </a:r>
            <a:r>
              <a:rPr lang="de-DE" b="1" dirty="0" smtClean="0">
                <a:solidFill>
                  <a:srgbClr val="7030A0"/>
                </a:solidFill>
              </a:rPr>
              <a:t> on </a:t>
            </a:r>
            <a:r>
              <a:rPr lang="de-DE" b="1" dirty="0" err="1" smtClean="0">
                <a:solidFill>
                  <a:srgbClr val="7030A0"/>
                </a:solidFill>
              </a:rPr>
              <a:t>the</a:t>
            </a:r>
            <a:r>
              <a:rPr lang="de-DE" b="1" dirty="0" smtClean="0">
                <a:solidFill>
                  <a:srgbClr val="7030A0"/>
                </a:solidFill>
              </a:rPr>
              <a:t> </a:t>
            </a:r>
            <a:r>
              <a:rPr lang="de-DE" b="1" dirty="0" err="1" smtClean="0">
                <a:solidFill>
                  <a:srgbClr val="7030A0"/>
                </a:solidFill>
              </a:rPr>
              <a:t>detailed</a:t>
            </a:r>
            <a:r>
              <a:rPr lang="de-DE" b="1" dirty="0" smtClean="0">
                <a:solidFill>
                  <a:srgbClr val="7030A0"/>
                </a:solidFill>
              </a:rPr>
              <a:t> </a:t>
            </a:r>
            <a:r>
              <a:rPr lang="de-DE" b="1" dirty="0" err="1" smtClean="0">
                <a:solidFill>
                  <a:srgbClr val="7030A0"/>
                </a:solidFill>
              </a:rPr>
              <a:t>structure</a:t>
            </a:r>
            <a:endParaRPr lang="de-DE" b="1" dirty="0" smtClean="0">
              <a:solidFill>
                <a:srgbClr val="7030A0"/>
              </a:solidFill>
            </a:endParaRPr>
          </a:p>
          <a:p>
            <a:r>
              <a:rPr lang="de-DE" b="1" dirty="0" err="1" smtClean="0">
                <a:solidFill>
                  <a:srgbClr val="7030A0"/>
                </a:solidFill>
              </a:rPr>
              <a:t>of</a:t>
            </a:r>
            <a:r>
              <a:rPr lang="de-DE" b="1" dirty="0" smtClean="0">
                <a:solidFill>
                  <a:srgbClr val="7030A0"/>
                </a:solidFill>
              </a:rPr>
              <a:t>  N=126 </a:t>
            </a:r>
            <a:r>
              <a:rPr lang="de-DE" b="1" dirty="0" err="1" smtClean="0">
                <a:solidFill>
                  <a:srgbClr val="7030A0"/>
                </a:solidFill>
              </a:rPr>
              <a:t>nuclei</a:t>
            </a:r>
            <a:r>
              <a:rPr lang="de-DE" b="1" dirty="0" smtClean="0">
                <a:solidFill>
                  <a:srgbClr val="7030A0"/>
                </a:solidFill>
              </a:rPr>
              <a:t> </a:t>
            </a:r>
            <a:r>
              <a:rPr lang="de-DE" b="1" dirty="0" err="1" smtClean="0">
                <a:solidFill>
                  <a:srgbClr val="7030A0"/>
                </a:solidFill>
              </a:rPr>
              <a:t>around</a:t>
            </a:r>
            <a:r>
              <a:rPr lang="de-DE" b="1" dirty="0" smtClean="0">
                <a:solidFill>
                  <a:srgbClr val="7030A0"/>
                </a:solidFill>
              </a:rPr>
              <a:t> </a:t>
            </a:r>
            <a:r>
              <a:rPr lang="de-DE" b="1" dirty="0" err="1" smtClean="0">
                <a:solidFill>
                  <a:srgbClr val="7030A0"/>
                </a:solidFill>
              </a:rPr>
              <a:t>the</a:t>
            </a:r>
            <a:r>
              <a:rPr lang="de-DE" b="1" dirty="0" smtClean="0">
                <a:solidFill>
                  <a:srgbClr val="7030A0"/>
                </a:solidFill>
              </a:rPr>
              <a:t> 3rd. r-</a:t>
            </a:r>
            <a:r>
              <a:rPr lang="de-DE" b="1" dirty="0" err="1" smtClean="0">
                <a:solidFill>
                  <a:srgbClr val="7030A0"/>
                </a:solidFill>
              </a:rPr>
              <a:t>process</a:t>
            </a:r>
            <a:r>
              <a:rPr lang="de-DE" b="1" dirty="0" smtClean="0">
                <a:solidFill>
                  <a:srgbClr val="7030A0"/>
                </a:solidFill>
              </a:rPr>
              <a:t> </a:t>
            </a:r>
            <a:r>
              <a:rPr lang="de-DE" b="1" dirty="0" err="1" smtClean="0">
                <a:solidFill>
                  <a:srgbClr val="7030A0"/>
                </a:solidFill>
              </a:rPr>
              <a:t>waiting</a:t>
            </a:r>
            <a:r>
              <a:rPr lang="de-DE" b="1" dirty="0" smtClean="0">
                <a:solidFill>
                  <a:srgbClr val="7030A0"/>
                </a:solidFill>
              </a:rPr>
              <a:t> </a:t>
            </a:r>
            <a:r>
              <a:rPr lang="de-DE" b="1" dirty="0" err="1" smtClean="0">
                <a:solidFill>
                  <a:srgbClr val="7030A0"/>
                </a:solidFill>
              </a:rPr>
              <a:t>point</a:t>
            </a:r>
            <a:endParaRPr lang="de-DE" b="1" dirty="0" smtClean="0">
              <a:solidFill>
                <a:srgbClr val="7030A0"/>
              </a:solidFill>
            </a:endParaRPr>
          </a:p>
        </p:txBody>
      </p:sp>
      <p:sp>
        <p:nvSpPr>
          <p:cNvPr id="22" name="Textfeld 21"/>
          <p:cNvSpPr txBox="1"/>
          <p:nvPr/>
        </p:nvSpPr>
        <p:spPr>
          <a:xfrm>
            <a:off x="850734" y="3560338"/>
            <a:ext cx="1369399" cy="369332"/>
          </a:xfrm>
          <a:prstGeom prst="rect">
            <a:avLst/>
          </a:prstGeom>
          <a:noFill/>
        </p:spPr>
        <p:txBody>
          <a:bodyPr wrap="square" rtlCol="0">
            <a:spAutoFit/>
          </a:bodyPr>
          <a:lstStyle/>
          <a:p>
            <a:r>
              <a:rPr lang="de-DE" b="1" dirty="0" smtClean="0">
                <a:solidFill>
                  <a:srgbClr val="FF0066"/>
                </a:solidFill>
              </a:rPr>
              <a:t>β-</a:t>
            </a:r>
            <a:r>
              <a:rPr lang="de-DE" b="1" dirty="0" err="1" smtClean="0">
                <a:solidFill>
                  <a:srgbClr val="FF0066"/>
                </a:solidFill>
              </a:rPr>
              <a:t>lifetimes</a:t>
            </a:r>
            <a:endParaRPr lang="de-DE" b="1" dirty="0" smtClean="0">
              <a:solidFill>
                <a:srgbClr val="FF0066"/>
              </a:solidFill>
            </a:endParaRPr>
          </a:p>
        </p:txBody>
      </p:sp>
      <p:sp>
        <p:nvSpPr>
          <p:cNvPr id="26" name="Textfeld 25"/>
          <p:cNvSpPr txBox="1"/>
          <p:nvPr/>
        </p:nvSpPr>
        <p:spPr>
          <a:xfrm>
            <a:off x="447298" y="827193"/>
            <a:ext cx="4155700" cy="923330"/>
          </a:xfrm>
          <a:prstGeom prst="rect">
            <a:avLst/>
          </a:prstGeom>
          <a:noFill/>
        </p:spPr>
        <p:txBody>
          <a:bodyPr wrap="square" rtlCol="0">
            <a:spAutoFit/>
          </a:bodyPr>
          <a:lstStyle/>
          <a:p>
            <a:r>
              <a:rPr lang="de-DE" dirty="0" err="1" smtClean="0">
                <a:solidFill>
                  <a:srgbClr val="7030A0"/>
                </a:solidFill>
              </a:rPr>
              <a:t>Previous</a:t>
            </a:r>
            <a:r>
              <a:rPr lang="de-DE" dirty="0" smtClean="0">
                <a:solidFill>
                  <a:srgbClr val="7030A0"/>
                </a:solidFill>
              </a:rPr>
              <a:t> GSI </a:t>
            </a:r>
            <a:r>
              <a:rPr lang="de-DE" dirty="0" err="1" smtClean="0">
                <a:solidFill>
                  <a:srgbClr val="7030A0"/>
                </a:solidFill>
              </a:rPr>
              <a:t>measurements</a:t>
            </a:r>
            <a:r>
              <a:rPr lang="de-DE" dirty="0" smtClean="0">
                <a:solidFill>
                  <a:srgbClr val="7030A0"/>
                </a:solidFill>
              </a:rPr>
              <a:t> </a:t>
            </a:r>
            <a:r>
              <a:rPr lang="de-DE" dirty="0" err="1" smtClean="0">
                <a:solidFill>
                  <a:srgbClr val="7030A0"/>
                </a:solidFill>
              </a:rPr>
              <a:t>contradict</a:t>
            </a:r>
            <a:r>
              <a:rPr lang="de-DE" dirty="0" smtClean="0">
                <a:solidFill>
                  <a:srgbClr val="7030A0"/>
                </a:solidFill>
              </a:rPr>
              <a:t> </a:t>
            </a:r>
            <a:r>
              <a:rPr lang="de-DE" dirty="0" err="1" smtClean="0">
                <a:solidFill>
                  <a:srgbClr val="7030A0"/>
                </a:solidFill>
              </a:rPr>
              <a:t>earlier</a:t>
            </a:r>
            <a:r>
              <a:rPr lang="de-DE" dirty="0" smtClean="0">
                <a:solidFill>
                  <a:srgbClr val="7030A0"/>
                </a:solidFill>
              </a:rPr>
              <a:t> </a:t>
            </a:r>
            <a:r>
              <a:rPr lang="el-GR" dirty="0" smtClean="0">
                <a:solidFill>
                  <a:srgbClr val="7030A0"/>
                </a:solidFill>
              </a:rPr>
              <a:t>β</a:t>
            </a:r>
            <a:r>
              <a:rPr lang="de-DE" dirty="0" smtClean="0">
                <a:solidFill>
                  <a:srgbClr val="7030A0"/>
                </a:solidFill>
              </a:rPr>
              <a:t>-</a:t>
            </a:r>
            <a:r>
              <a:rPr lang="de-DE" dirty="0" err="1" smtClean="0">
                <a:solidFill>
                  <a:srgbClr val="7030A0"/>
                </a:solidFill>
              </a:rPr>
              <a:t>lifetime</a:t>
            </a:r>
            <a:r>
              <a:rPr lang="de-DE" dirty="0" smtClean="0">
                <a:solidFill>
                  <a:srgbClr val="7030A0"/>
                </a:solidFill>
              </a:rPr>
              <a:t> </a:t>
            </a:r>
            <a:r>
              <a:rPr lang="de-DE" dirty="0" err="1" smtClean="0">
                <a:solidFill>
                  <a:srgbClr val="7030A0"/>
                </a:solidFill>
              </a:rPr>
              <a:t>predictions</a:t>
            </a:r>
            <a:r>
              <a:rPr lang="de-DE" dirty="0" smtClean="0">
                <a:solidFill>
                  <a:srgbClr val="7030A0"/>
                </a:solidFill>
              </a:rPr>
              <a:t>!</a:t>
            </a:r>
          </a:p>
          <a:p>
            <a:r>
              <a:rPr lang="de-DE" b="1" dirty="0" smtClean="0">
                <a:solidFill>
                  <a:srgbClr val="7030A0"/>
                </a:solidFill>
              </a:rPr>
              <a:t>→ </a:t>
            </a:r>
            <a:r>
              <a:rPr lang="de-DE" b="1" dirty="0" err="1" smtClean="0">
                <a:solidFill>
                  <a:srgbClr val="7030A0"/>
                </a:solidFill>
              </a:rPr>
              <a:t>Mass</a:t>
            </a:r>
            <a:r>
              <a:rPr lang="de-DE" b="1" dirty="0" smtClean="0">
                <a:solidFill>
                  <a:srgbClr val="7030A0"/>
                </a:solidFill>
              </a:rPr>
              <a:t> </a:t>
            </a:r>
            <a:r>
              <a:rPr lang="de-DE" b="1" dirty="0" err="1" smtClean="0">
                <a:solidFill>
                  <a:srgbClr val="7030A0"/>
                </a:solidFill>
              </a:rPr>
              <a:t>abundances</a:t>
            </a:r>
            <a:r>
              <a:rPr lang="de-DE" b="1" dirty="0" smtClean="0">
                <a:solidFill>
                  <a:srgbClr val="7030A0"/>
                </a:solidFill>
              </a:rPr>
              <a:t> not </a:t>
            </a:r>
            <a:r>
              <a:rPr lang="de-DE" b="1" dirty="0" err="1" smtClean="0">
                <a:solidFill>
                  <a:srgbClr val="7030A0"/>
                </a:solidFill>
              </a:rPr>
              <a:t>understood</a:t>
            </a:r>
            <a:r>
              <a:rPr lang="de-DE" b="1" dirty="0" smtClean="0">
                <a:solidFill>
                  <a:srgbClr val="7030A0"/>
                </a:solidFill>
              </a:rPr>
              <a:t>!!</a:t>
            </a:r>
            <a:endParaRPr lang="de-DE" b="1" dirty="0">
              <a:solidFill>
                <a:srgbClr val="7030A0"/>
              </a:solidFill>
            </a:endParaRPr>
          </a:p>
        </p:txBody>
      </p:sp>
      <p:grpSp>
        <p:nvGrpSpPr>
          <p:cNvPr id="3" name="Gruppieren 2"/>
          <p:cNvGrpSpPr/>
          <p:nvPr/>
        </p:nvGrpSpPr>
        <p:grpSpPr>
          <a:xfrm>
            <a:off x="232068" y="2021098"/>
            <a:ext cx="4217863" cy="2170093"/>
            <a:chOff x="232068" y="2127930"/>
            <a:chExt cx="4217863" cy="2170093"/>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68" y="2127930"/>
              <a:ext cx="4217863" cy="2170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1694169" y="2173994"/>
              <a:ext cx="1725703" cy="584775"/>
            </a:xfrm>
            <a:prstGeom prst="rect">
              <a:avLst/>
            </a:prstGeom>
            <a:solidFill>
              <a:schemeClr val="bg1"/>
            </a:solidFill>
          </p:spPr>
          <p:txBody>
            <a:bodyPr wrap="square" rtlCol="0">
              <a:spAutoFit/>
            </a:bodyPr>
            <a:lstStyle/>
            <a:p>
              <a:r>
                <a:rPr lang="de-DE" sz="1600" dirty="0" err="1" smtClean="0">
                  <a:latin typeface="Arial Narrow" panose="020B0606020202030204" pitchFamily="34" charset="0"/>
                </a:rPr>
                <a:t>old</a:t>
              </a:r>
              <a:r>
                <a:rPr lang="de-DE" sz="1600" dirty="0" smtClean="0">
                  <a:latin typeface="Arial Narrow" panose="020B0606020202030204" pitchFamily="34" charset="0"/>
                </a:rPr>
                <a:t> T</a:t>
              </a:r>
              <a:r>
                <a:rPr lang="de-DE" sz="1600" baseline="-25000" dirty="0" smtClean="0">
                  <a:latin typeface="Arial Narrow" panose="020B0606020202030204" pitchFamily="34" charset="0"/>
                </a:rPr>
                <a:t>1/2</a:t>
              </a:r>
              <a:r>
                <a:rPr lang="de-DE" sz="1600" dirty="0" smtClean="0">
                  <a:latin typeface="Arial Narrow" panose="020B0606020202030204" pitchFamily="34" charset="0"/>
                </a:rPr>
                <a:t> </a:t>
              </a:r>
              <a:r>
                <a:rPr lang="de-DE" sz="1600" dirty="0" err="1" smtClean="0">
                  <a:latin typeface="Arial Narrow" panose="020B0606020202030204" pitchFamily="34" charset="0"/>
                </a:rPr>
                <a:t>predictions</a:t>
              </a:r>
              <a:endParaRPr lang="de-DE" sz="1600" dirty="0" smtClean="0">
                <a:latin typeface="Arial Narrow" panose="020B0606020202030204" pitchFamily="34" charset="0"/>
              </a:endParaRPr>
            </a:p>
            <a:p>
              <a:r>
                <a:rPr lang="de-DE" sz="1600" dirty="0" err="1" smtClean="0">
                  <a:solidFill>
                    <a:srgbClr val="0000FF"/>
                  </a:solidFill>
                  <a:latin typeface="Arial Narrow" panose="020B0606020202030204" pitchFamily="34" charset="0"/>
                </a:rPr>
                <a:t>new</a:t>
              </a:r>
              <a:r>
                <a:rPr lang="de-DE" sz="1600" dirty="0" smtClean="0">
                  <a:solidFill>
                    <a:srgbClr val="0000FF"/>
                  </a:solidFill>
                  <a:latin typeface="Arial Narrow" panose="020B0606020202030204" pitchFamily="34" charset="0"/>
                </a:rPr>
                <a:t> T</a:t>
              </a:r>
              <a:r>
                <a:rPr lang="de-DE" sz="1600" baseline="-25000" dirty="0" smtClean="0">
                  <a:solidFill>
                    <a:srgbClr val="0000FF"/>
                  </a:solidFill>
                  <a:latin typeface="Arial Narrow" panose="020B0606020202030204" pitchFamily="34" charset="0"/>
                </a:rPr>
                <a:t>1/2</a:t>
              </a:r>
              <a:r>
                <a:rPr lang="de-DE" sz="1600" dirty="0" smtClean="0">
                  <a:solidFill>
                    <a:srgbClr val="0000FF"/>
                  </a:solidFill>
                  <a:latin typeface="Arial Narrow" panose="020B0606020202030204" pitchFamily="34" charset="0"/>
                </a:rPr>
                <a:t> </a:t>
              </a:r>
              <a:r>
                <a:rPr lang="de-DE" sz="1600" dirty="0" err="1" smtClean="0">
                  <a:solidFill>
                    <a:srgbClr val="0000FF"/>
                  </a:solidFill>
                  <a:latin typeface="Arial Narrow" panose="020B0606020202030204" pitchFamily="34" charset="0"/>
                </a:rPr>
                <a:t>predictions</a:t>
              </a:r>
              <a:endParaRPr lang="de-DE" sz="1600" dirty="0">
                <a:solidFill>
                  <a:srgbClr val="0000FF"/>
                </a:solidFill>
                <a:latin typeface="Arial Narrow" panose="020B0606020202030204" pitchFamily="34" charset="0"/>
              </a:endParaRPr>
            </a:p>
          </p:txBody>
        </p:sp>
      </p:grpSp>
      <p:sp>
        <p:nvSpPr>
          <p:cNvPr id="27" name="Textfeld 26"/>
          <p:cNvSpPr txBox="1"/>
          <p:nvPr/>
        </p:nvSpPr>
        <p:spPr>
          <a:xfrm>
            <a:off x="3287759" y="4931092"/>
            <a:ext cx="3514558" cy="1754326"/>
          </a:xfrm>
          <a:prstGeom prst="rect">
            <a:avLst/>
          </a:prstGeom>
          <a:solidFill>
            <a:srgbClr val="FFEFFD"/>
          </a:solidFill>
        </p:spPr>
        <p:txBody>
          <a:bodyPr wrap="square" rtlCol="0">
            <a:spAutoFit/>
          </a:bodyPr>
          <a:lstStyle/>
          <a:p>
            <a:r>
              <a:rPr lang="de-DE" b="1" dirty="0" smtClean="0">
                <a:solidFill>
                  <a:srgbClr val="FF0066"/>
                </a:solidFill>
              </a:rPr>
              <a:t>NUSTAR will </a:t>
            </a:r>
            <a:r>
              <a:rPr lang="de-DE" b="1" dirty="0" err="1" smtClean="0">
                <a:solidFill>
                  <a:srgbClr val="FF0066"/>
                </a:solidFill>
              </a:rPr>
              <a:t>measure</a:t>
            </a:r>
            <a:r>
              <a:rPr lang="de-DE" b="1" dirty="0" smtClean="0">
                <a:solidFill>
                  <a:srgbClr val="FF0066"/>
                </a:solidFill>
              </a:rPr>
              <a:t> all relevant</a:t>
            </a:r>
          </a:p>
          <a:p>
            <a:r>
              <a:rPr lang="de-DE" b="1" dirty="0" smtClean="0">
                <a:solidFill>
                  <a:srgbClr val="FF0066"/>
                </a:solidFill>
              </a:rPr>
              <a:t>-</a:t>
            </a:r>
            <a:r>
              <a:rPr lang="de-DE" b="1" dirty="0" err="1" smtClean="0">
                <a:solidFill>
                  <a:srgbClr val="FF0066"/>
                </a:solidFill>
              </a:rPr>
              <a:t>masses</a:t>
            </a:r>
            <a:endParaRPr lang="de-DE" b="1" dirty="0" smtClean="0">
              <a:solidFill>
                <a:srgbClr val="FF0066"/>
              </a:solidFill>
            </a:endParaRPr>
          </a:p>
          <a:p>
            <a:r>
              <a:rPr lang="de-DE" b="1" dirty="0" smtClean="0">
                <a:solidFill>
                  <a:srgbClr val="FF0066"/>
                </a:solidFill>
              </a:rPr>
              <a:t>-β-</a:t>
            </a:r>
            <a:r>
              <a:rPr lang="de-DE" b="1" dirty="0" err="1" smtClean="0">
                <a:solidFill>
                  <a:srgbClr val="FF0066"/>
                </a:solidFill>
              </a:rPr>
              <a:t>lifetimes</a:t>
            </a:r>
            <a:endParaRPr lang="de-DE" b="1" dirty="0" smtClean="0">
              <a:solidFill>
                <a:srgbClr val="FF0066"/>
              </a:solidFill>
            </a:endParaRPr>
          </a:p>
          <a:p>
            <a:r>
              <a:rPr lang="de-DE" b="1" dirty="0" smtClean="0">
                <a:solidFill>
                  <a:srgbClr val="FF0066"/>
                </a:solidFill>
              </a:rPr>
              <a:t>-neutron-</a:t>
            </a:r>
            <a:r>
              <a:rPr lang="de-DE" b="1" dirty="0" err="1" smtClean="0">
                <a:solidFill>
                  <a:srgbClr val="FF0066"/>
                </a:solidFill>
              </a:rPr>
              <a:t>branchings</a:t>
            </a:r>
            <a:endParaRPr lang="de-DE" b="1" dirty="0" smtClean="0">
              <a:solidFill>
                <a:srgbClr val="FF0066"/>
              </a:solidFill>
            </a:endParaRPr>
          </a:p>
          <a:p>
            <a:r>
              <a:rPr lang="de-DE" b="1" dirty="0" smtClean="0">
                <a:solidFill>
                  <a:srgbClr val="FF0066"/>
                </a:solidFill>
              </a:rPr>
              <a:t>-</a:t>
            </a:r>
            <a:r>
              <a:rPr lang="de-DE" b="1" dirty="0" err="1" smtClean="0">
                <a:solidFill>
                  <a:srgbClr val="FF0066"/>
                </a:solidFill>
              </a:rPr>
              <a:t>strength</a:t>
            </a:r>
            <a:r>
              <a:rPr lang="de-DE" b="1" dirty="0" smtClean="0">
                <a:solidFill>
                  <a:srgbClr val="FF0066"/>
                </a:solidFill>
              </a:rPr>
              <a:t> </a:t>
            </a:r>
            <a:r>
              <a:rPr lang="de-DE" b="1" dirty="0" err="1" smtClean="0">
                <a:solidFill>
                  <a:srgbClr val="FF0066"/>
                </a:solidFill>
              </a:rPr>
              <a:t>distributions</a:t>
            </a:r>
            <a:endParaRPr lang="de-DE" b="1" dirty="0" smtClean="0">
              <a:solidFill>
                <a:srgbClr val="FF0066"/>
              </a:solidFill>
            </a:endParaRPr>
          </a:p>
          <a:p>
            <a:r>
              <a:rPr lang="de-DE" b="1" dirty="0" smtClean="0">
                <a:solidFill>
                  <a:srgbClr val="FF0066"/>
                </a:solidFill>
              </a:rPr>
              <a:t>-level </a:t>
            </a:r>
            <a:r>
              <a:rPr lang="de-DE" b="1" dirty="0" err="1" smtClean="0">
                <a:solidFill>
                  <a:srgbClr val="FF0066"/>
                </a:solidFill>
              </a:rPr>
              <a:t>structure</a:t>
            </a:r>
            <a:endParaRPr lang="de-DE" b="1" dirty="0" smtClean="0">
              <a:solidFill>
                <a:srgbClr val="FF0066"/>
              </a:solidFill>
            </a:endParaRPr>
          </a:p>
        </p:txBody>
      </p:sp>
    </p:spTree>
    <p:extLst>
      <p:ext uri="{BB962C8B-B14F-4D97-AF65-F5344CB8AC3E}">
        <p14:creationId xmlns:p14="http://schemas.microsoft.com/office/powerpoint/2010/main" val="13317671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Definition of NUSTAR experiment phases</a:t>
            </a:r>
            <a:endParaRPr lang="en-US" dirty="0"/>
          </a:p>
        </p:txBody>
      </p:sp>
      <p:sp>
        <p:nvSpPr>
          <p:cNvPr id="3" name="Inhaltsplatzhalter 2"/>
          <p:cNvSpPr>
            <a:spLocks noGrp="1"/>
          </p:cNvSpPr>
          <p:nvPr>
            <p:ph idx="1"/>
          </p:nvPr>
        </p:nvSpPr>
        <p:spPr>
          <a:xfrm>
            <a:off x="287338" y="1125538"/>
            <a:ext cx="8605837" cy="5327798"/>
          </a:xfrm>
        </p:spPr>
        <p:txBody>
          <a:bodyPr>
            <a:normAutofit fontScale="92500" lnSpcReduction="20000"/>
          </a:bodyPr>
          <a:lstStyle/>
          <a:p>
            <a:pPr marL="342900" indent="-342900">
              <a:buFont typeface="Arial" panose="020B0604020202020204" pitchFamily="34" charset="0"/>
              <a:buChar char="•"/>
            </a:pPr>
            <a:r>
              <a:rPr lang="en-US" b="1" dirty="0" smtClean="0"/>
              <a:t>Phase 0</a:t>
            </a:r>
          </a:p>
          <a:p>
            <a:pPr marL="676275" lvl="1" indent="-342900"/>
            <a:r>
              <a:rPr lang="en-US" dirty="0" smtClean="0"/>
              <a:t>R&amp;D </a:t>
            </a:r>
            <a:r>
              <a:rPr lang="en-US" dirty="0"/>
              <a:t>and </a:t>
            </a:r>
            <a:r>
              <a:rPr lang="en-US" dirty="0" smtClean="0"/>
              <a:t>experiments to be carried out with present </a:t>
            </a:r>
            <a:r>
              <a:rPr lang="en-US" dirty="0"/>
              <a:t>facilities </a:t>
            </a:r>
            <a:r>
              <a:rPr lang="en-US" u="sng" dirty="0" smtClean="0"/>
              <a:t>and</a:t>
            </a:r>
            <a:r>
              <a:rPr lang="en-US" dirty="0" smtClean="0"/>
              <a:t> FAIR/NUSTAR equipment</a:t>
            </a:r>
            <a:endParaRPr lang="en-US" dirty="0"/>
          </a:p>
          <a:p>
            <a:pPr marL="342900" indent="-342900">
              <a:buFont typeface="Arial" panose="020B0604020202020204" pitchFamily="34" charset="0"/>
              <a:buChar char="•"/>
            </a:pPr>
            <a:r>
              <a:rPr lang="en-US" b="1" dirty="0" smtClean="0"/>
              <a:t>Phase 1</a:t>
            </a:r>
            <a:endParaRPr lang="en-US" dirty="0"/>
          </a:p>
          <a:p>
            <a:pPr marL="676275" lvl="1" indent="-342900"/>
            <a:r>
              <a:rPr lang="en-US" dirty="0" smtClean="0"/>
              <a:t>Core detectors and subsystems completed </a:t>
            </a:r>
          </a:p>
          <a:p>
            <a:pPr marL="676275" lvl="1" indent="-342900"/>
            <a:r>
              <a:rPr lang="en-US" dirty="0"/>
              <a:t>First measurements </a:t>
            </a:r>
            <a:r>
              <a:rPr lang="en-US" dirty="0" smtClean="0"/>
              <a:t>with </a:t>
            </a:r>
            <a:r>
              <a:rPr lang="en-US" dirty="0"/>
              <a:t>FAIR/Super-FRS beams</a:t>
            </a:r>
          </a:p>
          <a:p>
            <a:pPr marL="771525" lvl="2" indent="-342900">
              <a:buFont typeface="Wingdings" panose="05000000000000000000" pitchFamily="2" charset="2"/>
              <a:buChar char="Ø"/>
            </a:pPr>
            <a:r>
              <a:rPr lang="en-US" b="1" dirty="0" smtClean="0"/>
              <a:t>Carry out experiments </a:t>
            </a:r>
            <a:r>
              <a:rPr lang="en-US" b="1" dirty="0"/>
              <a:t>with highest visibility as part of the core program and within the FAIR MSV</a:t>
            </a:r>
          </a:p>
          <a:p>
            <a:pPr marL="342900" indent="-342900">
              <a:buFont typeface="Arial" panose="020B0604020202020204" pitchFamily="34" charset="0"/>
              <a:buChar char="•"/>
            </a:pPr>
            <a:r>
              <a:rPr lang="en-US" b="1" dirty="0" smtClean="0"/>
              <a:t>Phase 2</a:t>
            </a:r>
          </a:p>
          <a:p>
            <a:pPr marL="676275" lvl="1" indent="-342900"/>
            <a:r>
              <a:rPr lang="en-US" dirty="0" smtClean="0"/>
              <a:t>FAIR evolving towards </a:t>
            </a:r>
            <a:r>
              <a:rPr lang="en-US" dirty="0"/>
              <a:t>full </a:t>
            </a:r>
            <a:r>
              <a:rPr lang="en-US" dirty="0" smtClean="0"/>
              <a:t>power</a:t>
            </a:r>
          </a:p>
          <a:p>
            <a:pPr marL="676275" lvl="1" indent="-342900"/>
            <a:r>
              <a:rPr lang="en-US" dirty="0" smtClean="0"/>
              <a:t>Completion of experiments within MSV</a:t>
            </a:r>
          </a:p>
          <a:p>
            <a:pPr marL="771525" lvl="2" indent="-342900">
              <a:buFont typeface="Wingdings" panose="05000000000000000000" pitchFamily="2" charset="2"/>
              <a:buChar char="Ø"/>
            </a:pPr>
            <a:r>
              <a:rPr lang="en-US" b="1" dirty="0" smtClean="0"/>
              <a:t>Essentially </a:t>
            </a:r>
            <a:r>
              <a:rPr lang="en-US" b="1" dirty="0"/>
              <a:t>the full program of MSV </a:t>
            </a:r>
            <a:r>
              <a:rPr lang="en-US" b="1" dirty="0" smtClean="0"/>
              <a:t>can be performed</a:t>
            </a:r>
          </a:p>
          <a:p>
            <a:pPr marL="342900" indent="-342900">
              <a:buFont typeface="Arial" panose="020B0604020202020204" pitchFamily="34" charset="0"/>
              <a:buChar char="•"/>
            </a:pPr>
            <a:r>
              <a:rPr lang="en-US" b="1" dirty="0" smtClean="0"/>
              <a:t>Phase 3</a:t>
            </a:r>
          </a:p>
          <a:p>
            <a:pPr marL="676275" lvl="1" indent="-342900"/>
            <a:r>
              <a:rPr lang="en-US" dirty="0" smtClean="0"/>
              <a:t>Moderate projects, </a:t>
            </a:r>
            <a:r>
              <a:rPr lang="en-US" dirty="0"/>
              <a:t>which have been initiated on the way (outside MSV) can be included </a:t>
            </a:r>
            <a:r>
              <a:rPr lang="en-US" dirty="0" smtClean="0"/>
              <a:t>(e.g. experiments related to return </a:t>
            </a:r>
            <a:r>
              <a:rPr lang="en-US" dirty="0"/>
              <a:t>line for </a:t>
            </a:r>
            <a:r>
              <a:rPr lang="en-US" dirty="0" smtClean="0"/>
              <a:t>rings)</a:t>
            </a:r>
          </a:p>
          <a:p>
            <a:pPr marL="342900" indent="-342900">
              <a:buFont typeface="Arial" panose="020B0604020202020204" pitchFamily="34" charset="0"/>
              <a:buChar char="•"/>
            </a:pPr>
            <a:r>
              <a:rPr lang="en-US" b="1" dirty="0" smtClean="0"/>
              <a:t>Phase 4</a:t>
            </a:r>
          </a:p>
          <a:p>
            <a:pPr marL="676275" lvl="1" indent="-342900"/>
            <a:r>
              <a:rPr lang="en-US" dirty="0" smtClean="0"/>
              <a:t>Major </a:t>
            </a:r>
            <a:r>
              <a:rPr lang="en-US" dirty="0"/>
              <a:t>new investments and upgrades for all </a:t>
            </a:r>
            <a:r>
              <a:rPr lang="en-US" dirty="0" smtClean="0"/>
              <a:t>experiments</a:t>
            </a:r>
            <a:endParaRPr lang="en-US" dirty="0"/>
          </a:p>
        </p:txBody>
      </p:sp>
      <p:sp>
        <p:nvSpPr>
          <p:cNvPr id="4" name="Foliennummernplatzhalter 3"/>
          <p:cNvSpPr>
            <a:spLocks noGrp="1"/>
          </p:cNvSpPr>
          <p:nvPr>
            <p:ph type="sldNum" sz="quarter" idx="11"/>
          </p:nvPr>
        </p:nvSpPr>
        <p:spPr/>
        <p:txBody>
          <a:bodyPr/>
          <a:lstStyle/>
          <a:p>
            <a:pPr>
              <a:defRPr/>
            </a:pPr>
            <a:fld id="{8318BF4F-15D2-4EE0-A03D-F50D946F8623}" type="slidenum">
              <a:rPr lang="de-DE" smtClean="0"/>
              <a:pPr>
                <a:defRPr/>
              </a:pPr>
              <a:t>28</a:t>
            </a:fld>
            <a:endParaRPr lang="de-DE"/>
          </a:p>
        </p:txBody>
      </p:sp>
      <p:sp>
        <p:nvSpPr>
          <p:cNvPr id="5"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
        <p:nvSpPr>
          <p:cNvPr id="6" name="Rechteck 5"/>
          <p:cNvSpPr/>
          <p:nvPr/>
        </p:nvSpPr>
        <p:spPr>
          <a:xfrm>
            <a:off x="177800" y="1028700"/>
            <a:ext cx="8458200" cy="2286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de-DE" sz="2400" i="1">
              <a:solidFill>
                <a:srgbClr val="FFFFFF"/>
              </a:solidFill>
            </a:endParaRPr>
          </a:p>
        </p:txBody>
      </p:sp>
    </p:spTree>
    <p:extLst>
      <p:ext uri="{BB962C8B-B14F-4D97-AF65-F5344CB8AC3E}">
        <p14:creationId xmlns:p14="http://schemas.microsoft.com/office/powerpoint/2010/main" val="1294652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8" name="Picture 2" descr="Layout of the Super-FRS 0706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 y="1108075"/>
            <a:ext cx="9048750" cy="4459288"/>
          </a:xfrm>
          <a:prstGeom prst="rect">
            <a:avLst/>
          </a:prstGeom>
          <a:noFill/>
          <a:extLst>
            <a:ext uri="{909E8E84-426E-40DD-AFC4-6F175D3DCCD1}">
              <a14:hiddenFill xmlns:a14="http://schemas.microsoft.com/office/drawing/2010/main">
                <a:solidFill>
                  <a:srgbClr val="FFFFFF"/>
                </a:solidFill>
              </a14:hiddenFill>
            </a:ext>
          </a:extLst>
        </p:spPr>
      </p:pic>
      <p:sp>
        <p:nvSpPr>
          <p:cNvPr id="45059" name="Rectangle 3"/>
          <p:cNvSpPr>
            <a:spLocks noGrp="1"/>
          </p:cNvSpPr>
          <p:nvPr>
            <p:ph type="title"/>
          </p:nvPr>
        </p:nvSpPr>
        <p:spPr>
          <a:xfrm>
            <a:off x="0" y="0"/>
            <a:ext cx="9144000" cy="549275"/>
          </a:xfrm>
          <a:noFill/>
          <a:ln/>
        </p:spPr>
        <p:txBody>
          <a:bodyPr lIns="18000" tIns="10800" rIns="18000" bIns="10800"/>
          <a:lstStyle/>
          <a:p>
            <a:r>
              <a:rPr lang="de-DE" altLang="en-US" sz="2800" smtClean="0">
                <a:solidFill>
                  <a:srgbClr val="FF0000"/>
                </a:solidFill>
              </a:rPr>
              <a:t>NuSTAR (Nuclear Structure, Astrophysics and Reactions)</a:t>
            </a:r>
          </a:p>
        </p:txBody>
      </p:sp>
      <p:pic>
        <p:nvPicPr>
          <p:cNvPr id="450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5375" y="3990975"/>
            <a:ext cx="4238625" cy="2867025"/>
          </a:xfrm>
          <a:prstGeom prst="rect">
            <a:avLst/>
          </a:prstGeom>
          <a:noFill/>
          <a:ln w="9525">
            <a:solidFill>
              <a:srgbClr val="FF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061" name="Group 5"/>
          <p:cNvGrpSpPr>
            <a:grpSpLocks/>
          </p:cNvGrpSpPr>
          <p:nvPr/>
        </p:nvGrpSpPr>
        <p:grpSpPr bwMode="auto">
          <a:xfrm>
            <a:off x="100013" y="619125"/>
            <a:ext cx="3376612" cy="2378075"/>
            <a:chOff x="2145" y="511"/>
            <a:chExt cx="1589" cy="1214"/>
          </a:xfrm>
        </p:grpSpPr>
        <p:pic>
          <p:nvPicPr>
            <p:cNvPr id="4506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5" y="511"/>
              <a:ext cx="1589" cy="1214"/>
            </a:xfrm>
            <a:prstGeom prst="rect">
              <a:avLst/>
            </a:prstGeom>
            <a:noFill/>
            <a:ln>
              <a:noFill/>
            </a:ln>
            <a:effectLst/>
            <a:extLst>
              <a:ext uri="{909E8E84-426E-40DD-AFC4-6F175D3DCCD1}">
                <a14:hiddenFill xmlns:a14="http://schemas.microsoft.com/office/drawing/2010/main">
                  <a:solidFill>
                    <a:schemeClr val="accent1">
                      <a:alpha val="3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3" name="Text Box 7"/>
            <p:cNvSpPr txBox="1">
              <a:spLocks noChangeArrowheads="1"/>
            </p:cNvSpPr>
            <p:nvPr/>
          </p:nvSpPr>
          <p:spPr bwMode="auto">
            <a:xfrm>
              <a:off x="2344" y="545"/>
              <a:ext cx="664" cy="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600">
                  <a:latin typeface="Comic Sans MS" pitchFamily="66" charset="0"/>
                </a:rPr>
                <a:t>Transmission</a:t>
              </a:r>
            </a:p>
          </p:txBody>
        </p:sp>
      </p:grpSp>
      <p:sp>
        <p:nvSpPr>
          <p:cNvPr id="45064" name="Text Box 8"/>
          <p:cNvSpPr txBox="1">
            <a:spLocks noChangeArrowheads="1"/>
          </p:cNvSpPr>
          <p:nvPr/>
        </p:nvSpPr>
        <p:spPr bwMode="auto">
          <a:xfrm>
            <a:off x="179388" y="5670550"/>
            <a:ext cx="4354512" cy="11874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400"/>
              <a:t>=&gt; Radioactive beam intensity:</a:t>
            </a:r>
          </a:p>
          <a:p>
            <a:r>
              <a:rPr lang="en-GB" altLang="en-US" sz="2400"/>
              <a:t>~10</a:t>
            </a:r>
            <a:r>
              <a:rPr lang="en-GB" altLang="en-US" sz="2400" baseline="30000"/>
              <a:t>2</a:t>
            </a:r>
            <a:r>
              <a:rPr lang="en-GB" altLang="en-US" sz="2400"/>
              <a:t> – 10</a:t>
            </a:r>
            <a:r>
              <a:rPr lang="en-GB" altLang="en-US" sz="2400" baseline="30000"/>
              <a:t>3</a:t>
            </a:r>
            <a:r>
              <a:rPr lang="en-GB" altLang="en-US" sz="2400"/>
              <a:t> </a:t>
            </a:r>
            <a:r>
              <a:rPr lang="en-GB" altLang="en-US" sz="2400" b="1">
                <a:solidFill>
                  <a:srgbClr val="CC0000"/>
                </a:solidFill>
              </a:rPr>
              <a:t>higher</a:t>
            </a:r>
            <a:r>
              <a:rPr lang="en-GB" altLang="en-US" sz="2400"/>
              <a:t> than today</a:t>
            </a:r>
          </a:p>
          <a:p>
            <a:r>
              <a:rPr lang="en-GB" altLang="en-US" sz="2400"/>
              <a:t>and ‘</a:t>
            </a:r>
            <a:r>
              <a:rPr lang="en-GB" altLang="en-US" sz="2400" b="1">
                <a:solidFill>
                  <a:srgbClr val="CC0000"/>
                </a:solidFill>
              </a:rPr>
              <a:t>cleaner</a:t>
            </a:r>
            <a:r>
              <a:rPr lang="en-GB" altLang="en-US" sz="2400"/>
              <a:t>’</a:t>
            </a:r>
          </a:p>
        </p:txBody>
      </p:sp>
      <p:sp>
        <p:nvSpPr>
          <p:cNvPr id="45065" name="Text Box 9"/>
          <p:cNvSpPr txBox="1">
            <a:spLocks noChangeArrowheads="1"/>
          </p:cNvSpPr>
          <p:nvPr/>
        </p:nvSpPr>
        <p:spPr bwMode="auto">
          <a:xfrm>
            <a:off x="7450138" y="2276475"/>
            <a:ext cx="1693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400">
                <a:solidFill>
                  <a:schemeClr val="accent2"/>
                </a:solidFill>
              </a:rPr>
              <a:t>3 branches</a:t>
            </a:r>
          </a:p>
        </p:txBody>
      </p:sp>
    </p:spTree>
    <p:extLst>
      <p:ext uri="{BB962C8B-B14F-4D97-AF65-F5344CB8AC3E}">
        <p14:creationId xmlns:p14="http://schemas.microsoft.com/office/powerpoint/2010/main" val="376698789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07924164"/>
              </p:ext>
            </p:extLst>
          </p:nvPr>
        </p:nvGraphicFramePr>
        <p:xfrm>
          <a:off x="152400" y="1066800"/>
          <a:ext cx="8839200" cy="4667970"/>
        </p:xfrm>
        <a:graphic>
          <a:graphicData uri="http://schemas.openxmlformats.org/drawingml/2006/table">
            <a:tbl>
              <a:tblPr bandRow="1">
                <a:tableStyleId>{5C22544A-7EE6-4342-B048-85BDC9FD1C3A}</a:tableStyleId>
              </a:tblPr>
              <a:tblGrid>
                <a:gridCol w="838200"/>
                <a:gridCol w="1371600"/>
                <a:gridCol w="6629400"/>
              </a:tblGrid>
              <a:tr h="3908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b="0" dirty="0" smtClean="0">
                        <a:solidFill>
                          <a:schemeClr val="dk1"/>
                        </a:solidFill>
                      </a:endParaRPr>
                    </a:p>
                  </a:txBody>
                  <a:tcPr anchor="ct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1" dirty="0" smtClean="0">
                          <a:solidFill>
                            <a:srgbClr val="333399"/>
                          </a:solidFill>
                        </a:rPr>
                        <a:t>Super-FRS</a:t>
                      </a:r>
                      <a:endParaRPr lang="en-GB" sz="1600" b="0" dirty="0" smtClean="0">
                        <a:solidFill>
                          <a:schemeClr val="dk1"/>
                        </a:solidFill>
                      </a:endParaRPr>
                    </a:p>
                  </a:txBody>
                  <a:tcPr anchor="ctr">
                    <a:solidFill>
                      <a:schemeClr val="accent2">
                        <a:lumMod val="40000"/>
                        <a:lumOff val="60000"/>
                      </a:schemeClr>
                    </a:solidFill>
                  </a:tcPr>
                </a:tc>
                <a:tc>
                  <a:txBody>
                    <a:bodyPr/>
                    <a:lstStyle/>
                    <a:p>
                      <a:r>
                        <a:rPr lang="en-GB" sz="1600" noProof="0" dirty="0" smtClean="0">
                          <a:solidFill>
                            <a:srgbClr val="000000"/>
                          </a:solidFill>
                        </a:rPr>
                        <a:t>RIB production, separation, and identification</a:t>
                      </a:r>
                      <a:endParaRPr lang="en-GB" sz="1600" noProof="0" dirty="0"/>
                    </a:p>
                  </a:txBody>
                  <a:tcPr anchor="ctr">
                    <a:solidFill>
                      <a:schemeClr val="accent2">
                        <a:lumMod val="40000"/>
                        <a:lumOff val="60000"/>
                      </a:schemeClr>
                    </a:solidFill>
                  </a:tcPr>
                </a:tc>
              </a:tr>
              <a:tr h="432075">
                <a:tc>
                  <a:txBody>
                    <a:bodyPr/>
                    <a:lstStyle/>
                    <a:p>
                      <a:pPr indent="0" defTabSz="449263" eaLnBrk="1" hangingPunct="1">
                        <a:spcBef>
                          <a:spcPts val="525"/>
                        </a:spcBef>
                        <a:spcAft>
                          <a:spcPts val="1128"/>
                        </a:spcAft>
                        <a:buSzPct val="100000"/>
                      </a:pPr>
                      <a:r>
                        <a:rPr lang="de-DE" sz="1600" b="1" dirty="0" smtClean="0">
                          <a:solidFill>
                            <a:srgbClr val="000000"/>
                          </a:solidFill>
                        </a:rPr>
                        <a:t>PSP</a:t>
                      </a:r>
                    </a:p>
                  </a:txBody>
                  <a:tcPr anchor="ctr"/>
                </a:tc>
                <a:tc>
                  <a:txBody>
                    <a:bodyPr/>
                    <a:lstStyle/>
                    <a:p>
                      <a:pPr indent="0" defTabSz="449263" eaLnBrk="1" hangingPunct="1">
                        <a:spcBef>
                          <a:spcPts val="525"/>
                        </a:spcBef>
                        <a:spcAft>
                          <a:spcPts val="1128"/>
                        </a:spcAft>
                        <a:buSzPct val="100000"/>
                      </a:pPr>
                      <a:r>
                        <a:rPr lang="de-DE" sz="1600" b="1" dirty="0" smtClean="0">
                          <a:solidFill>
                            <a:srgbClr val="000000"/>
                          </a:solidFill>
                        </a:rPr>
                        <a:t>Experiment</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noProof="0" dirty="0" smtClean="0">
                          <a:solidFill>
                            <a:schemeClr val="tx2"/>
                          </a:solidFill>
                        </a:rPr>
                        <a:t>Description</a:t>
                      </a:r>
                    </a:p>
                  </a:txBody>
                  <a:tcPr anchor="ctr"/>
                </a:tc>
              </a:tr>
              <a:tr h="432075">
                <a:tc>
                  <a:txBody>
                    <a:bodyPr/>
                    <a:lstStyle/>
                    <a:p>
                      <a:pPr indent="0" defTabSz="449263" eaLnBrk="1" hangingPunct="1">
                        <a:spcBef>
                          <a:spcPts val="525"/>
                        </a:spcBef>
                        <a:spcAft>
                          <a:spcPts val="1128"/>
                        </a:spcAft>
                        <a:buSzPct val="100000"/>
                      </a:pPr>
                      <a:r>
                        <a:rPr lang="de-DE" sz="1600" dirty="0" smtClean="0">
                          <a:solidFill>
                            <a:srgbClr val="000000"/>
                          </a:solidFill>
                        </a:rPr>
                        <a:t>1.2.2</a:t>
                      </a:r>
                    </a:p>
                  </a:txBody>
                  <a:tcPr anchor="ctr"/>
                </a:tc>
                <a:tc>
                  <a:txBody>
                    <a:bodyPr/>
                    <a:lstStyle/>
                    <a:p>
                      <a:pPr indent="0" defTabSz="449263" eaLnBrk="1" hangingPunct="1">
                        <a:spcBef>
                          <a:spcPts val="525"/>
                        </a:spcBef>
                        <a:spcAft>
                          <a:spcPts val="1128"/>
                        </a:spcAft>
                        <a:buSzPct val="100000"/>
                      </a:pPr>
                      <a:r>
                        <a:rPr lang="de-DE" sz="1600" b="1" dirty="0" smtClean="0">
                          <a:solidFill>
                            <a:srgbClr val="333399"/>
                          </a:solidFill>
                        </a:rPr>
                        <a:t>HISPEC/</a:t>
                      </a:r>
                      <a:br>
                        <a:rPr lang="de-DE" sz="1600" b="1" dirty="0" smtClean="0">
                          <a:solidFill>
                            <a:srgbClr val="333399"/>
                          </a:solidFill>
                        </a:rPr>
                      </a:br>
                      <a:r>
                        <a:rPr lang="de-DE" sz="1600" b="1" dirty="0" smtClean="0">
                          <a:solidFill>
                            <a:srgbClr val="333399"/>
                          </a:solidFill>
                        </a:rPr>
                        <a:t>DESPEC </a:t>
                      </a:r>
                      <a:endParaRPr lang="de-DE" sz="1600" dirty="0" smtClean="0">
                        <a:solidFill>
                          <a:srgbClr val="0000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noProof="0" dirty="0" smtClean="0">
                          <a:solidFill>
                            <a:srgbClr val="000000"/>
                          </a:solidFill>
                        </a:rPr>
                        <a:t>In-beam </a:t>
                      </a:r>
                      <a:r>
                        <a:rPr lang="en-GB" sz="1600" baseline="0" noProof="0" dirty="0" smtClean="0">
                          <a:solidFill>
                            <a:srgbClr val="000000"/>
                          </a:solidFill>
                          <a:latin typeface="Symbol" panose="05050102010706020507" pitchFamily="18" charset="2"/>
                        </a:rPr>
                        <a:t></a:t>
                      </a:r>
                      <a:r>
                        <a:rPr lang="en-GB" sz="1600" noProof="0" dirty="0" smtClean="0">
                          <a:solidFill>
                            <a:srgbClr val="000000"/>
                          </a:solidFill>
                        </a:rPr>
                        <a:t>-spectroscopy at low and</a:t>
                      </a:r>
                      <a:r>
                        <a:rPr lang="en-GB" sz="1600" baseline="0" noProof="0" dirty="0" smtClean="0">
                          <a:solidFill>
                            <a:srgbClr val="000000"/>
                          </a:solidFill>
                        </a:rPr>
                        <a:t> </a:t>
                      </a:r>
                      <a:r>
                        <a:rPr lang="en-GB" sz="1600" noProof="0" dirty="0" smtClean="0">
                          <a:solidFill>
                            <a:srgbClr val="000000"/>
                          </a:solidFill>
                        </a:rPr>
                        <a:t>intermediate energy, </a:t>
                      </a:r>
                      <a:r>
                        <a:rPr lang="en-GB" sz="1600" noProof="0" dirty="0" smtClean="0">
                          <a:solidFill>
                            <a:schemeClr val="tx2"/>
                          </a:solidFill>
                        </a:rPr>
                        <a:t>n-decay,</a:t>
                      </a:r>
                      <a:r>
                        <a:rPr lang="en-GB" sz="1600" noProof="0" dirty="0" smtClean="0">
                          <a:solidFill>
                            <a:srgbClr val="000000"/>
                          </a:solidFill>
                        </a:rPr>
                        <a:t> high-resolution </a:t>
                      </a:r>
                      <a:r>
                        <a:rPr lang="en-GB" sz="1600" noProof="0" dirty="0" smtClean="0">
                          <a:solidFill>
                            <a:schemeClr val="tx2"/>
                          </a:solidFill>
                          <a:latin typeface="Symbol" charset="0"/>
                        </a:rPr>
                        <a:t></a:t>
                      </a:r>
                      <a:r>
                        <a:rPr lang="en-GB" sz="1600" noProof="0" dirty="0" smtClean="0">
                          <a:solidFill>
                            <a:schemeClr val="tx2"/>
                          </a:solidFill>
                        </a:rPr>
                        <a:t>-, </a:t>
                      </a:r>
                      <a:r>
                        <a:rPr lang="en-GB" sz="1600" noProof="0" dirty="0" smtClean="0">
                          <a:solidFill>
                            <a:schemeClr val="tx2"/>
                          </a:solidFill>
                          <a:latin typeface="Symbol" charset="0"/>
                        </a:rPr>
                        <a:t></a:t>
                      </a:r>
                      <a:r>
                        <a:rPr lang="en-GB" sz="1600" noProof="0" dirty="0" smtClean="0">
                          <a:solidFill>
                            <a:schemeClr val="tx2"/>
                          </a:solidFill>
                        </a:rPr>
                        <a:t>-, </a:t>
                      </a:r>
                      <a:r>
                        <a:rPr lang="en-GB" sz="1600" noProof="0" dirty="0" smtClean="0">
                          <a:solidFill>
                            <a:schemeClr val="tx2"/>
                          </a:solidFill>
                          <a:latin typeface="Symbol" charset="0"/>
                        </a:rPr>
                        <a:t></a:t>
                      </a:r>
                      <a:r>
                        <a:rPr lang="en-GB" sz="1600" noProof="0" dirty="0" smtClean="0">
                          <a:solidFill>
                            <a:schemeClr val="tx2"/>
                          </a:solidFill>
                        </a:rPr>
                        <a:t>-, p-, spectroscopy</a:t>
                      </a:r>
                    </a:p>
                  </a:txBody>
                  <a:tcPr anchor="ctr"/>
                </a:tc>
              </a:tr>
              <a:tr h="227776">
                <a:tc>
                  <a:txBody>
                    <a:bodyPr/>
                    <a:lstStyle/>
                    <a:p>
                      <a:r>
                        <a:rPr lang="en-GB" sz="1600" dirty="0" smtClean="0"/>
                        <a:t>1.2.3</a:t>
                      </a:r>
                      <a:endParaRPr lang="en-GB" sz="1600" dirty="0"/>
                    </a:p>
                  </a:txBody>
                  <a:tcPr anchor="ctr"/>
                </a:tc>
                <a:tc>
                  <a:txBody>
                    <a:bodyPr/>
                    <a:lstStyle/>
                    <a:p>
                      <a:r>
                        <a:rPr lang="de-DE" sz="1600" b="1" dirty="0" smtClean="0">
                          <a:solidFill>
                            <a:srgbClr val="333399"/>
                          </a:solidFill>
                        </a:rPr>
                        <a:t>MATS </a:t>
                      </a:r>
                      <a:endParaRPr lang="en-GB" sz="1600" dirty="0"/>
                    </a:p>
                  </a:txBody>
                  <a:tcPr anchor="ctr"/>
                </a:tc>
                <a:tc>
                  <a:txBody>
                    <a:bodyPr/>
                    <a:lstStyle/>
                    <a:p>
                      <a:r>
                        <a:rPr lang="en-GB" sz="1600" noProof="0" dirty="0" smtClean="0">
                          <a:solidFill>
                            <a:srgbClr val="000000"/>
                          </a:solidFill>
                        </a:rPr>
                        <a:t>In-trap mass measurements and decay studies</a:t>
                      </a:r>
                      <a:endParaRPr lang="en-GB" sz="1600" noProof="0" dirty="0"/>
                    </a:p>
                  </a:txBody>
                  <a:tcPr anchor="ctr"/>
                </a:tc>
              </a:tr>
              <a:tr h="227776">
                <a:tc>
                  <a:txBody>
                    <a:bodyPr/>
                    <a:lstStyle/>
                    <a:p>
                      <a:r>
                        <a:rPr lang="en-GB" sz="1600" dirty="0" smtClean="0"/>
                        <a:t>1.2.4</a:t>
                      </a:r>
                      <a:endParaRPr lang="en-GB" sz="1600" dirty="0"/>
                    </a:p>
                  </a:txBody>
                  <a:tcPr anchor="ctr"/>
                </a:tc>
                <a:tc>
                  <a:txBody>
                    <a:bodyPr/>
                    <a:lstStyle/>
                    <a:p>
                      <a:r>
                        <a:rPr lang="de-DE" sz="1600" b="1" dirty="0" err="1" smtClean="0">
                          <a:solidFill>
                            <a:srgbClr val="333399"/>
                          </a:solidFill>
                        </a:rPr>
                        <a:t>LaSpec</a:t>
                      </a:r>
                      <a:r>
                        <a:rPr lang="de-DE" sz="1600" b="1" dirty="0" smtClean="0">
                          <a:solidFill>
                            <a:srgbClr val="333399"/>
                          </a:solidFill>
                        </a:rPr>
                        <a:t> </a:t>
                      </a:r>
                      <a:endParaRPr lang="en-GB" sz="1600" dirty="0"/>
                    </a:p>
                  </a:txBody>
                  <a:tcPr anchor="ctr"/>
                </a:tc>
                <a:tc>
                  <a:txBody>
                    <a:bodyPr/>
                    <a:lstStyle/>
                    <a:p>
                      <a:r>
                        <a:rPr lang="en-GB" sz="1600" noProof="0" dirty="0" smtClean="0">
                          <a:solidFill>
                            <a:srgbClr val="000000"/>
                          </a:solidFill>
                        </a:rPr>
                        <a:t>Laser spectroscopy</a:t>
                      </a:r>
                      <a:endParaRPr lang="en-GB" sz="1600" noProof="0" dirty="0"/>
                    </a:p>
                  </a:txBody>
                  <a:tcPr anchor="ctr"/>
                </a:tc>
              </a:tr>
              <a:tr h="141691">
                <a:tc>
                  <a:txBody>
                    <a:bodyPr/>
                    <a:lstStyle/>
                    <a:p>
                      <a:r>
                        <a:rPr lang="en-GB" sz="1600" dirty="0" smtClean="0"/>
                        <a:t>1.2.5</a:t>
                      </a:r>
                      <a:endParaRPr lang="en-GB" sz="1600" dirty="0"/>
                    </a:p>
                  </a:txBody>
                  <a:tcPr anchor="ctr"/>
                </a:tc>
                <a:tc>
                  <a:txBody>
                    <a:bodyPr/>
                    <a:lstStyle/>
                    <a:p>
                      <a:r>
                        <a:rPr lang="de-DE" sz="1600" b="1" dirty="0" smtClean="0">
                          <a:solidFill>
                            <a:srgbClr val="333399"/>
                          </a:solidFill>
                        </a:rPr>
                        <a:t>R</a:t>
                      </a:r>
                      <a:r>
                        <a:rPr lang="de-DE" sz="1600" b="1" baseline="30000" dirty="0" smtClean="0">
                          <a:solidFill>
                            <a:srgbClr val="333399"/>
                          </a:solidFill>
                        </a:rPr>
                        <a:t>3</a:t>
                      </a:r>
                      <a:r>
                        <a:rPr lang="de-DE" sz="1600" b="1" dirty="0" smtClean="0">
                          <a:solidFill>
                            <a:srgbClr val="333399"/>
                          </a:solidFill>
                        </a:rPr>
                        <a:t>B</a:t>
                      </a:r>
                    </a:p>
                  </a:txBody>
                  <a:tcPr anchor="ctr"/>
                </a:tc>
                <a:tc>
                  <a:txBody>
                    <a:bodyPr/>
                    <a:lstStyle/>
                    <a:p>
                      <a:r>
                        <a:rPr lang="en-GB" sz="1600" noProof="0" dirty="0" smtClean="0">
                          <a:solidFill>
                            <a:srgbClr val="000000"/>
                          </a:solidFill>
                        </a:rPr>
                        <a:t>Kinematical complete reactions with relativistic radioactive beams</a:t>
                      </a:r>
                    </a:p>
                  </a:txBody>
                  <a:tcPr anchor="ctr"/>
                </a:tc>
              </a:tr>
              <a:tr h="208006">
                <a:tc>
                  <a:txBody>
                    <a:bodyPr/>
                    <a:lstStyle/>
                    <a:p>
                      <a:r>
                        <a:rPr lang="en-GB" sz="1600" dirty="0" smtClean="0"/>
                        <a:t>1.2.6</a:t>
                      </a:r>
                      <a:endParaRPr lang="en-GB" sz="1600" dirty="0"/>
                    </a:p>
                  </a:txBody>
                  <a:tcPr anchor="ctr"/>
                </a:tc>
                <a:tc>
                  <a:txBody>
                    <a:bodyPr/>
                    <a:lstStyle/>
                    <a:p>
                      <a:r>
                        <a:rPr lang="de-DE" sz="1600" b="1" dirty="0" smtClean="0">
                          <a:solidFill>
                            <a:srgbClr val="333399"/>
                          </a:solidFill>
                        </a:rPr>
                        <a:t>ILIMA </a:t>
                      </a:r>
                      <a:endParaRPr lang="en-GB" sz="1600" dirty="0"/>
                    </a:p>
                  </a:txBody>
                  <a:tcPr anchor="ctr"/>
                </a:tc>
                <a:tc>
                  <a:txBody>
                    <a:bodyPr/>
                    <a:lstStyle/>
                    <a:p>
                      <a:r>
                        <a:rPr lang="en-GB" sz="1600" noProof="0" dirty="0" smtClean="0">
                          <a:solidFill>
                            <a:srgbClr val="000000"/>
                          </a:solidFill>
                        </a:rPr>
                        <a:t>Large-scale scans of mass and lifetimes of nuclei in</a:t>
                      </a:r>
                      <a:r>
                        <a:rPr lang="en-GB" sz="1600" baseline="0" noProof="0" dirty="0" smtClean="0">
                          <a:solidFill>
                            <a:srgbClr val="000000"/>
                          </a:solidFill>
                        </a:rPr>
                        <a:t> </a:t>
                      </a:r>
                      <a:r>
                        <a:rPr lang="en-GB" sz="1600" noProof="0" dirty="0" smtClean="0">
                          <a:solidFill>
                            <a:srgbClr val="000000"/>
                          </a:solidFill>
                        </a:rPr>
                        <a:t>ground and isomeric states</a:t>
                      </a:r>
                      <a:endParaRPr lang="en-GB" sz="1600" noProof="0" dirty="0"/>
                    </a:p>
                  </a:txBody>
                  <a:tcPr anchor="ctr"/>
                </a:tc>
              </a:tr>
              <a:tr h="228600">
                <a:tc>
                  <a:txBody>
                    <a:bodyPr/>
                    <a:lstStyle/>
                    <a:p>
                      <a:endParaRPr lang="en-GB" sz="700" dirty="0"/>
                    </a:p>
                  </a:txBody>
                  <a:tcPr anchor="ctr">
                    <a:solidFill>
                      <a:schemeClr val="bg2">
                        <a:lumMod val="40000"/>
                        <a:lumOff val="60000"/>
                      </a:schemeClr>
                    </a:solidFill>
                  </a:tcPr>
                </a:tc>
                <a:tc>
                  <a:txBody>
                    <a:bodyPr/>
                    <a:lstStyle/>
                    <a:p>
                      <a:endParaRPr lang="de-DE" sz="700" b="1" dirty="0" smtClean="0">
                        <a:solidFill>
                          <a:srgbClr val="333399"/>
                        </a:solidFill>
                      </a:endParaRPr>
                    </a:p>
                  </a:txBody>
                  <a:tcPr anchor="ctr">
                    <a:solidFill>
                      <a:schemeClr val="bg2">
                        <a:lumMod val="40000"/>
                        <a:lumOff val="60000"/>
                      </a:schemeClr>
                    </a:solidFill>
                  </a:tcPr>
                </a:tc>
                <a:tc>
                  <a:txBody>
                    <a:bodyPr/>
                    <a:lstStyle/>
                    <a:p>
                      <a:endParaRPr lang="en-GB" sz="700" noProof="0" dirty="0" smtClean="0">
                        <a:solidFill>
                          <a:srgbClr val="000000"/>
                        </a:solidFill>
                      </a:endParaRPr>
                    </a:p>
                  </a:txBody>
                  <a:tcPr anchor="ctr">
                    <a:solidFill>
                      <a:schemeClr val="bg2">
                        <a:lumMod val="40000"/>
                        <a:lumOff val="60000"/>
                      </a:schemeClr>
                    </a:solidFill>
                  </a:tcPr>
                </a:tc>
              </a:tr>
              <a:tr h="228600">
                <a:tc>
                  <a:txBody>
                    <a:bodyPr/>
                    <a:lstStyle/>
                    <a:p>
                      <a:r>
                        <a:rPr lang="en-GB" sz="1600" dirty="0" smtClean="0"/>
                        <a:t>1.2.10</a:t>
                      </a:r>
                      <a:endParaRPr lang="en-GB" sz="1600" dirty="0"/>
                    </a:p>
                  </a:txBody>
                  <a:tcPr anchor="ctr"/>
                </a:tc>
                <a:tc>
                  <a:txBody>
                    <a:bodyPr/>
                    <a:lstStyle/>
                    <a:p>
                      <a:r>
                        <a:rPr lang="de-DE" sz="1600" b="1" dirty="0" smtClean="0">
                          <a:solidFill>
                            <a:srgbClr val="333399"/>
                          </a:solidFill>
                        </a:rPr>
                        <a:t>Super-FRS</a:t>
                      </a:r>
                    </a:p>
                  </a:txBody>
                  <a:tcPr anchor="ctr"/>
                </a:tc>
                <a:tc>
                  <a:txBody>
                    <a:bodyPr/>
                    <a:lstStyle/>
                    <a:p>
                      <a:r>
                        <a:rPr lang="en-GB" sz="1600" noProof="0" dirty="0" smtClean="0">
                          <a:solidFill>
                            <a:srgbClr val="000000"/>
                          </a:solidFill>
                        </a:rPr>
                        <a:t>High-resolution spectrometer experiments</a:t>
                      </a:r>
                    </a:p>
                  </a:txBody>
                  <a:tcPr anchor="ctr"/>
                </a:tc>
              </a:tr>
              <a:tr h="198120">
                <a:tc>
                  <a:txBody>
                    <a:bodyPr/>
                    <a:lstStyle/>
                    <a:p>
                      <a:r>
                        <a:rPr lang="en-GB" sz="1600" dirty="0" smtClean="0"/>
                        <a:t>1.2.11</a:t>
                      </a:r>
                      <a:endParaRPr lang="en-GB" sz="1600" dirty="0"/>
                    </a:p>
                  </a:txBody>
                  <a:tcPr anchor="ctr"/>
                </a:tc>
                <a:tc>
                  <a:txBody>
                    <a:bodyPr/>
                    <a:lstStyle/>
                    <a:p>
                      <a:r>
                        <a:rPr lang="de-DE" sz="1600" b="1" dirty="0" smtClean="0">
                          <a:solidFill>
                            <a:srgbClr val="333399"/>
                          </a:solidFill>
                        </a:rPr>
                        <a:t>SHE </a:t>
                      </a:r>
                      <a:endParaRPr lang="en-GB" sz="1600" dirty="0"/>
                    </a:p>
                  </a:txBody>
                  <a:tcPr anchor="ctr"/>
                </a:tc>
                <a:tc>
                  <a:txBody>
                    <a:bodyPr/>
                    <a:lstStyle/>
                    <a:p>
                      <a:r>
                        <a:rPr lang="en-GB" sz="1600" baseline="0" noProof="0" dirty="0" smtClean="0">
                          <a:solidFill>
                            <a:srgbClr val="000000"/>
                          </a:solidFill>
                        </a:rPr>
                        <a:t>Synthesis and study of super-heavy elements</a:t>
                      </a:r>
                      <a:endParaRPr lang="en-GB" sz="1600" noProof="0" dirty="0" smtClean="0">
                        <a:solidFill>
                          <a:srgbClr val="000000"/>
                        </a:solidFill>
                      </a:endParaRPr>
                    </a:p>
                  </a:txBody>
                  <a:tcPr anchor="ctr"/>
                </a:tc>
              </a:tr>
              <a:tr h="390885">
                <a:tc>
                  <a:txBody>
                    <a:bodyPr/>
                    <a:lstStyle/>
                    <a:p>
                      <a:r>
                        <a:rPr lang="en-GB" sz="1600" dirty="0" smtClean="0"/>
                        <a:t>1.2.8</a:t>
                      </a:r>
                      <a:endParaRPr lang="en-GB" sz="1600" dirty="0"/>
                    </a:p>
                  </a:txBody>
                  <a:tcPr anchor="ctr">
                    <a:solidFill>
                      <a:schemeClr val="accent5">
                        <a:lumMod val="75000"/>
                      </a:schemeClr>
                    </a:solidFill>
                  </a:tcPr>
                </a:tc>
                <a:tc>
                  <a:txBody>
                    <a:bodyPr/>
                    <a:lstStyle/>
                    <a:p>
                      <a:r>
                        <a:rPr lang="de-DE" sz="1600" b="1" dirty="0" err="1" smtClean="0">
                          <a:solidFill>
                            <a:srgbClr val="333399"/>
                          </a:solidFill>
                        </a:rPr>
                        <a:t>ELISe</a:t>
                      </a:r>
                      <a:r>
                        <a:rPr lang="de-DE" sz="1600" b="1" dirty="0" smtClean="0">
                          <a:solidFill>
                            <a:srgbClr val="333399"/>
                          </a:solidFill>
                        </a:rPr>
                        <a:t>(*) </a:t>
                      </a:r>
                      <a:endParaRPr lang="en-GB" sz="1600" dirty="0"/>
                    </a:p>
                  </a:txBody>
                  <a:tcPr anchor="ctr">
                    <a:solidFill>
                      <a:schemeClr val="accent5">
                        <a:lumMod val="75000"/>
                      </a:schemeClr>
                    </a:solidFill>
                  </a:tcPr>
                </a:tc>
                <a:tc>
                  <a:txBody>
                    <a:bodyPr/>
                    <a:lstStyle/>
                    <a:p>
                      <a:r>
                        <a:rPr lang="en-GB" sz="1600" noProof="0" dirty="0" smtClean="0">
                          <a:solidFill>
                            <a:srgbClr val="000000"/>
                          </a:solidFill>
                        </a:rPr>
                        <a:t>Elastic, inelastic, and quasi-free e</a:t>
                      </a:r>
                      <a:r>
                        <a:rPr lang="en-GB" sz="1600" baseline="30000" noProof="0" dirty="0" smtClean="0">
                          <a:solidFill>
                            <a:srgbClr val="000000"/>
                          </a:solidFill>
                        </a:rPr>
                        <a:t>-</a:t>
                      </a:r>
                      <a:r>
                        <a:rPr lang="en-GB" sz="1600" noProof="0" dirty="0" smtClean="0">
                          <a:solidFill>
                            <a:srgbClr val="000000"/>
                          </a:solidFill>
                        </a:rPr>
                        <a:t>-A</a:t>
                      </a:r>
                      <a:r>
                        <a:rPr lang="en-GB" sz="1600" baseline="0" noProof="0" dirty="0" smtClean="0">
                          <a:solidFill>
                            <a:srgbClr val="000000"/>
                          </a:solidFill>
                        </a:rPr>
                        <a:t> </a:t>
                      </a:r>
                      <a:r>
                        <a:rPr lang="en-GB" sz="1600" noProof="0" dirty="0" smtClean="0">
                          <a:solidFill>
                            <a:srgbClr val="000000"/>
                          </a:solidFill>
                        </a:rPr>
                        <a:t>scattering</a:t>
                      </a:r>
                      <a:endParaRPr lang="en-GB" sz="1600" noProof="0" dirty="0"/>
                    </a:p>
                  </a:txBody>
                  <a:tcPr anchor="ctr">
                    <a:solidFill>
                      <a:schemeClr val="accent5">
                        <a:lumMod val="75000"/>
                      </a:schemeClr>
                    </a:solidFill>
                  </a:tcPr>
                </a:tc>
              </a:tr>
              <a:tr h="390885">
                <a:tc>
                  <a:txBody>
                    <a:bodyPr/>
                    <a:lstStyle/>
                    <a:p>
                      <a:r>
                        <a:rPr lang="en-GB" sz="1600" dirty="0" smtClean="0"/>
                        <a:t>1.2.9</a:t>
                      </a:r>
                      <a:endParaRPr lang="en-GB" sz="1600" dirty="0"/>
                    </a:p>
                  </a:txBody>
                  <a:tcPr anchor="ctr">
                    <a:solidFill>
                      <a:schemeClr val="accent5">
                        <a:lumMod val="75000"/>
                      </a:schemeClr>
                    </a:solidFill>
                  </a:tcPr>
                </a:tc>
                <a:tc>
                  <a:txBody>
                    <a:bodyPr/>
                    <a:lstStyle/>
                    <a:p>
                      <a:r>
                        <a:rPr lang="de-DE" sz="1600" b="1" dirty="0" smtClean="0">
                          <a:solidFill>
                            <a:srgbClr val="333399"/>
                          </a:solidFill>
                        </a:rPr>
                        <a:t>EXL(*)</a:t>
                      </a:r>
                      <a:endParaRPr lang="en-GB" sz="1600" dirty="0"/>
                    </a:p>
                  </a:txBody>
                  <a:tcPr anchor="ctr">
                    <a:solidFill>
                      <a:schemeClr val="accent5">
                        <a:lumMod val="75000"/>
                      </a:schemeClr>
                    </a:solidFill>
                  </a:tcPr>
                </a:tc>
                <a:tc>
                  <a:txBody>
                    <a:bodyPr/>
                    <a:lstStyle/>
                    <a:p>
                      <a:r>
                        <a:rPr lang="en-GB" sz="1600" noProof="0" dirty="0" smtClean="0">
                          <a:solidFill>
                            <a:srgbClr val="000000"/>
                          </a:solidFill>
                        </a:rPr>
                        <a:t>Light-ion scattering reactions in</a:t>
                      </a:r>
                      <a:r>
                        <a:rPr lang="en-GB" sz="1600" baseline="0" noProof="0" dirty="0" smtClean="0">
                          <a:solidFill>
                            <a:srgbClr val="000000"/>
                          </a:solidFill>
                        </a:rPr>
                        <a:t> </a:t>
                      </a:r>
                      <a:r>
                        <a:rPr lang="en-GB" sz="1600" noProof="0" dirty="0" smtClean="0">
                          <a:solidFill>
                            <a:srgbClr val="000000"/>
                          </a:solidFill>
                        </a:rPr>
                        <a:t>inverse kinematics</a:t>
                      </a:r>
                      <a:endParaRPr lang="en-GB" sz="1600" noProof="0" dirty="0"/>
                    </a:p>
                  </a:txBody>
                  <a:tcPr anchor="ctr">
                    <a:solidFill>
                      <a:schemeClr val="accent5">
                        <a:lumMod val="75000"/>
                      </a:schemeClr>
                    </a:solidFill>
                  </a:tcPr>
                </a:tc>
              </a:tr>
            </a:tbl>
          </a:graphicData>
        </a:graphic>
      </p:graphicFrame>
      <p:pic>
        <p:nvPicPr>
          <p:cNvPr id="7190" name="Picture 2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7163" y="-34868"/>
            <a:ext cx="1366837" cy="10254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 name="Textfeld 16"/>
          <p:cNvSpPr txBox="1"/>
          <p:nvPr/>
        </p:nvSpPr>
        <p:spPr>
          <a:xfrm>
            <a:off x="228600" y="5867400"/>
            <a:ext cx="8610600" cy="584775"/>
          </a:xfrm>
          <a:prstGeom prst="rect">
            <a:avLst/>
          </a:prstGeom>
          <a:noFill/>
        </p:spPr>
        <p:txBody>
          <a:bodyPr wrap="square" rtlCol="0">
            <a:spAutoFit/>
          </a:bodyPr>
          <a:lstStyle/>
          <a:p>
            <a:pPr eaLnBrk="0" hangingPunct="0"/>
            <a:r>
              <a:rPr lang="en-US" sz="1600" dirty="0" smtClean="0">
                <a:solidFill>
                  <a:srgbClr val="FF0000"/>
                </a:solidFill>
                <a:latin typeface="Arial"/>
                <a:ea typeface="ＭＳ Ｐゴシック" charset="0"/>
              </a:rPr>
              <a:t>(*) NESR required </a:t>
            </a:r>
            <a:r>
              <a:rPr lang="en-US" sz="1600" dirty="0" smtClean="0">
                <a:solidFill>
                  <a:srgbClr val="808080"/>
                </a:solidFill>
                <a:latin typeface="Arial"/>
                <a:ea typeface="ＭＳ Ｐゴシック" charset="0"/>
              </a:rPr>
              <a:t>– </a:t>
            </a:r>
            <a:r>
              <a:rPr lang="en-US" sz="1600" dirty="0" smtClean="0">
                <a:solidFill>
                  <a:srgbClr val="000000"/>
                </a:solidFill>
                <a:latin typeface="Arial"/>
                <a:ea typeface="ＭＳ Ｐゴシック" charset="0"/>
              </a:rPr>
              <a:t>alternative/intermediate “operation” within MSV under discussion.</a:t>
            </a:r>
          </a:p>
          <a:p>
            <a:pPr eaLnBrk="0" hangingPunct="0"/>
            <a:r>
              <a:rPr lang="en-US" sz="1600" dirty="0" smtClean="0">
                <a:solidFill>
                  <a:srgbClr val="000000"/>
                </a:solidFill>
                <a:latin typeface="Arial"/>
                <a:ea typeface="ＭＳ Ｐゴシック" charset="0"/>
              </a:rPr>
              <a:t>SHE physics case to be evaluated.</a:t>
            </a:r>
            <a:endParaRPr lang="en-US" sz="1600" dirty="0">
              <a:solidFill>
                <a:srgbClr val="000000"/>
              </a:solidFill>
              <a:latin typeface="Arial"/>
              <a:ea typeface="ＭＳ Ｐゴシック" charset="0"/>
            </a:endParaRPr>
          </a:p>
        </p:txBody>
      </p:sp>
      <p:sp>
        <p:nvSpPr>
          <p:cNvPr id="9" name="Title 3"/>
          <p:cNvSpPr txBox="1">
            <a:spLocks/>
          </p:cNvSpPr>
          <p:nvPr/>
        </p:nvSpPr>
        <p:spPr bwMode="auto">
          <a:xfrm>
            <a:off x="304800" y="228600"/>
            <a:ext cx="86058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a:solidFill>
                  <a:srgbClr val="00599D"/>
                </a:solidFill>
                <a:latin typeface="+mj-lt"/>
                <a:ea typeface="ＭＳ Ｐゴシック" charset="0"/>
                <a:cs typeface="+mj-cs"/>
              </a:defRPr>
            </a:lvl1pPr>
            <a:lvl2pPr algn="l" rtl="0" eaLnBrk="0" fontAlgn="base" hangingPunct="0">
              <a:spcBef>
                <a:spcPct val="0"/>
              </a:spcBef>
              <a:spcAft>
                <a:spcPct val="0"/>
              </a:spcAft>
              <a:defRPr sz="2800">
                <a:solidFill>
                  <a:srgbClr val="00599D"/>
                </a:solidFill>
                <a:latin typeface="Arial" charset="0"/>
                <a:ea typeface="ＭＳ Ｐゴシック" charset="0"/>
              </a:defRPr>
            </a:lvl2pPr>
            <a:lvl3pPr algn="l" rtl="0" eaLnBrk="0" fontAlgn="base" hangingPunct="0">
              <a:spcBef>
                <a:spcPct val="0"/>
              </a:spcBef>
              <a:spcAft>
                <a:spcPct val="0"/>
              </a:spcAft>
              <a:defRPr sz="2800">
                <a:solidFill>
                  <a:srgbClr val="00599D"/>
                </a:solidFill>
                <a:latin typeface="Arial" charset="0"/>
                <a:ea typeface="ＭＳ Ｐゴシック" charset="0"/>
              </a:defRPr>
            </a:lvl3pPr>
            <a:lvl4pPr algn="l" rtl="0" eaLnBrk="0" fontAlgn="base" hangingPunct="0">
              <a:spcBef>
                <a:spcPct val="0"/>
              </a:spcBef>
              <a:spcAft>
                <a:spcPct val="0"/>
              </a:spcAft>
              <a:defRPr sz="2800">
                <a:solidFill>
                  <a:srgbClr val="00599D"/>
                </a:solidFill>
                <a:latin typeface="Arial" charset="0"/>
                <a:ea typeface="ＭＳ Ｐゴシック" charset="0"/>
              </a:defRPr>
            </a:lvl4pPr>
            <a:lvl5pPr algn="l" rtl="0" eaLnBrk="0" fontAlgn="base" hangingPunct="0">
              <a:spcBef>
                <a:spcPct val="0"/>
              </a:spcBef>
              <a:spcAft>
                <a:spcPct val="0"/>
              </a:spcAft>
              <a:defRPr sz="2800">
                <a:solidFill>
                  <a:srgbClr val="00599D"/>
                </a:solidFill>
                <a:latin typeface="Arial" charset="0"/>
                <a:ea typeface="ＭＳ Ｐゴシック"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a:lstStyle>
          <a:p>
            <a:r>
              <a:rPr lang="en-US" dirty="0" smtClean="0"/>
              <a:t>NUSTAR – The </a:t>
            </a:r>
            <a:r>
              <a:rPr lang="en-US" dirty="0" smtClean="0"/>
              <a:t>project</a:t>
            </a:r>
            <a:endParaRPr lang="en-US" dirty="0"/>
          </a:p>
        </p:txBody>
      </p:sp>
      <p:sp>
        <p:nvSpPr>
          <p:cNvPr id="7" name="Footer Placeholder 5"/>
          <p:cNvSpPr>
            <a:spLocks noGrp="1" noChangeArrowheads="1"/>
          </p:cNvSpPr>
          <p:nvPr>
            <p:ph type="ftr" sz="quarter" idx="3"/>
          </p:nvPr>
        </p:nvSpPr>
        <p:spPr bwMode="auto">
          <a:xfrm>
            <a:off x="48152" y="6578601"/>
            <a:ext cx="4392613" cy="262466"/>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400">
                <a:solidFill>
                  <a:srgbClr val="00599D"/>
                </a:solidFill>
                <a:latin typeface="Arial" charset="0"/>
                <a:ea typeface="+mn-ea"/>
              </a:defRPr>
            </a:lvl1pPr>
          </a:lstStyle>
          <a:p>
            <a:pPr algn="l" eaLnBrk="1" hangingPunct="1">
              <a:defRPr/>
            </a:pPr>
            <a:r>
              <a:rPr lang="en-US" dirty="0" smtClean="0"/>
              <a:t>Exploring the extremes with NUSTAR@FAIR</a:t>
            </a:r>
            <a:endParaRPr lang="de-DE" i="0" dirty="0"/>
          </a:p>
        </p:txBody>
      </p:sp>
      <p:sp>
        <p:nvSpPr>
          <p:cNvPr id="2" name="Oval 1"/>
          <p:cNvSpPr/>
          <p:nvPr/>
        </p:nvSpPr>
        <p:spPr>
          <a:xfrm>
            <a:off x="827584" y="1772816"/>
            <a:ext cx="1296144"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785814" y="3068960"/>
            <a:ext cx="977874"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1043608" y="2780928"/>
            <a:ext cx="864096" cy="43204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872170" y="3582391"/>
            <a:ext cx="864096" cy="43204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943986" y="4581128"/>
            <a:ext cx="864096" cy="43204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943986" y="5373216"/>
            <a:ext cx="864096" cy="43204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1019658"/>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51520" y="0"/>
            <a:ext cx="8600431" cy="1200329"/>
          </a:xfrm>
          <a:prstGeom prst="rect">
            <a:avLst/>
          </a:prstGeom>
          <a:noFill/>
        </p:spPr>
        <p:txBody>
          <a:bodyPr wrap="none" rtlCol="0">
            <a:spAutoFit/>
          </a:bodyPr>
          <a:lstStyle/>
          <a:p>
            <a:r>
              <a:rPr lang="en-GB" sz="2400" b="1" dirty="0" smtClean="0">
                <a:solidFill>
                  <a:srgbClr val="FF0000"/>
                </a:solidFill>
              </a:rPr>
              <a:t>Recommendations</a:t>
            </a:r>
            <a:r>
              <a:rPr lang="en-GB" sz="2400" dirty="0" smtClean="0">
                <a:solidFill>
                  <a:srgbClr val="FF0000"/>
                </a:solidFill>
              </a:rPr>
              <a:t> </a:t>
            </a:r>
            <a:r>
              <a:rPr lang="en-GB" sz="2400" dirty="0">
                <a:solidFill>
                  <a:srgbClr val="FF0000"/>
                </a:solidFill>
              </a:rPr>
              <a:t>by the </a:t>
            </a:r>
          </a:p>
          <a:p>
            <a:r>
              <a:rPr lang="en-GB" sz="2400" dirty="0">
                <a:solidFill>
                  <a:srgbClr val="FF0000"/>
                </a:solidFill>
              </a:rPr>
              <a:t>International Review Committee for the FAIR Project </a:t>
            </a:r>
          </a:p>
          <a:p>
            <a:r>
              <a:rPr lang="en-GB" sz="2400" dirty="0">
                <a:solidFill>
                  <a:srgbClr val="FF0000"/>
                </a:solidFill>
              </a:rPr>
              <a:t>concerning the </a:t>
            </a:r>
            <a:r>
              <a:rPr lang="en-GB" sz="2400" b="1" dirty="0">
                <a:solidFill>
                  <a:srgbClr val="FF0000"/>
                </a:solidFill>
              </a:rPr>
              <a:t>ranking of the science pillars</a:t>
            </a:r>
            <a:r>
              <a:rPr lang="en-GB" sz="2400" dirty="0">
                <a:solidFill>
                  <a:srgbClr val="FF0000"/>
                </a:solidFill>
              </a:rPr>
              <a:t> </a:t>
            </a:r>
            <a:r>
              <a:rPr lang="en-GB" sz="2400" dirty="0" smtClean="0">
                <a:solidFill>
                  <a:srgbClr val="FF0000"/>
                </a:solidFill>
              </a:rPr>
              <a:t>  (spring 2015)</a:t>
            </a:r>
            <a:endParaRPr lang="en-GB" sz="2400" dirty="0">
              <a:solidFill>
                <a:srgbClr val="FF0000"/>
              </a:solidFill>
            </a:endParaRPr>
          </a:p>
        </p:txBody>
      </p:sp>
      <p:sp>
        <p:nvSpPr>
          <p:cNvPr id="3" name="Rectangle 2"/>
          <p:cNvSpPr/>
          <p:nvPr/>
        </p:nvSpPr>
        <p:spPr>
          <a:xfrm>
            <a:off x="133232" y="1253785"/>
            <a:ext cx="8568952" cy="4770537"/>
          </a:xfrm>
          <a:prstGeom prst="rect">
            <a:avLst/>
          </a:prstGeom>
        </p:spPr>
        <p:txBody>
          <a:bodyPr wrap="square">
            <a:spAutoFit/>
          </a:bodyPr>
          <a:lstStyle/>
          <a:p>
            <a:endParaRPr lang="en-GB" dirty="0"/>
          </a:p>
          <a:p>
            <a:r>
              <a:rPr lang="en-GB" sz="2200" dirty="0"/>
              <a:t> Ranking </a:t>
            </a:r>
            <a:endParaRPr lang="en-GB" sz="2200" dirty="0" smtClean="0"/>
          </a:p>
          <a:p>
            <a:endParaRPr lang="en-GB" sz="2200" dirty="0"/>
          </a:p>
          <a:p>
            <a:r>
              <a:rPr lang="en-GB" sz="2200" b="1" dirty="0" smtClean="0"/>
              <a:t>‘</a:t>
            </a:r>
            <a:r>
              <a:rPr lang="en-GB" sz="2200" b="1" dirty="0" err="1" smtClean="0"/>
              <a:t>NuSTAR</a:t>
            </a:r>
            <a:r>
              <a:rPr lang="en-GB" sz="2200" b="1" dirty="0" smtClean="0"/>
              <a:t> </a:t>
            </a:r>
            <a:r>
              <a:rPr lang="en-GB" sz="2200" b="1" dirty="0"/>
              <a:t>and APPA are viewed as the top priorities</a:t>
            </a:r>
            <a:r>
              <a:rPr lang="en-GB" sz="2200" dirty="0"/>
              <a:t>, as they are unique, have adapted their programmes to the Modularised Start Version (MSV), and the science questions they address will still be open and exciting in 2025. </a:t>
            </a:r>
          </a:p>
          <a:p>
            <a:r>
              <a:rPr lang="en-GB" sz="2200" dirty="0"/>
              <a:t>Due to the high primary beam energies </a:t>
            </a:r>
            <a:r>
              <a:rPr lang="en-GB" sz="2200" dirty="0" err="1"/>
              <a:t>NuSTAR</a:t>
            </a:r>
            <a:r>
              <a:rPr lang="en-GB" sz="2200" dirty="0"/>
              <a:t> has world-wide unique and leading capabilities for the study of exotic nuclei that will provide important insights into the structure and dynamics of nuclei. The collaboration with its various experiments is versatile and flexible and has adjusted well to the limitations set by the MSV. The program has clear discovery potential and high impact in the areas of unique access. </a:t>
            </a:r>
            <a:r>
              <a:rPr lang="en-GB" sz="2200" dirty="0" smtClean="0"/>
              <a:t>‘</a:t>
            </a:r>
            <a:endParaRPr lang="en-GB" sz="2200" dirty="0"/>
          </a:p>
        </p:txBody>
      </p:sp>
      <p:sp>
        <p:nvSpPr>
          <p:cNvPr id="4" name="TextBox 3"/>
          <p:cNvSpPr txBox="1"/>
          <p:nvPr/>
        </p:nvSpPr>
        <p:spPr>
          <a:xfrm>
            <a:off x="1259631" y="6162020"/>
            <a:ext cx="6316153" cy="461665"/>
          </a:xfrm>
          <a:prstGeom prst="rect">
            <a:avLst/>
          </a:prstGeom>
          <a:noFill/>
        </p:spPr>
        <p:txBody>
          <a:bodyPr wrap="none" rtlCol="0">
            <a:spAutoFit/>
          </a:bodyPr>
          <a:lstStyle/>
          <a:p>
            <a:r>
              <a:rPr lang="en-GB" sz="2400" dirty="0" smtClean="0">
                <a:solidFill>
                  <a:srgbClr val="FF0000"/>
                </a:solidFill>
              </a:rPr>
              <a:t>=&gt; Low-energy branch building is in the plan!</a:t>
            </a:r>
            <a:endParaRPr lang="en-GB" sz="2400" dirty="0">
              <a:solidFill>
                <a:srgbClr val="FF0000"/>
              </a:solidFill>
            </a:endParaRPr>
          </a:p>
        </p:txBody>
      </p:sp>
    </p:spTree>
    <p:extLst>
      <p:ext uri="{BB962C8B-B14F-4D97-AF65-F5344CB8AC3E}">
        <p14:creationId xmlns:p14="http://schemas.microsoft.com/office/powerpoint/2010/main" val="259374331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43508" y="567854"/>
            <a:ext cx="8640960" cy="923330"/>
          </a:xfrm>
          <a:prstGeom prst="rect">
            <a:avLst/>
          </a:prstGeom>
        </p:spPr>
        <p:txBody>
          <a:bodyPr wrap="square">
            <a:spAutoFit/>
          </a:bodyPr>
          <a:lstStyle/>
          <a:p>
            <a:r>
              <a:rPr lang="en-GB" b="1" dirty="0" smtClean="0"/>
              <a:t>FAIR </a:t>
            </a:r>
            <a:r>
              <a:rPr lang="en-GB" b="1" dirty="0"/>
              <a:t>Council decision</a:t>
            </a:r>
          </a:p>
          <a:p>
            <a:r>
              <a:rPr lang="en-GB" b="1" dirty="0"/>
              <a:t>FAIR Council accepts new planning for the FAIR facility – end of construction in 2022</a:t>
            </a:r>
          </a:p>
        </p:txBody>
      </p:sp>
      <p:sp>
        <p:nvSpPr>
          <p:cNvPr id="6" name="Rectangle 5"/>
          <p:cNvSpPr/>
          <p:nvPr/>
        </p:nvSpPr>
        <p:spPr>
          <a:xfrm>
            <a:off x="113448" y="2248106"/>
            <a:ext cx="8496944" cy="1477328"/>
          </a:xfrm>
          <a:prstGeom prst="rect">
            <a:avLst/>
          </a:prstGeom>
        </p:spPr>
        <p:txBody>
          <a:bodyPr wrap="square">
            <a:spAutoFit/>
          </a:bodyPr>
          <a:lstStyle/>
          <a:p>
            <a:r>
              <a:rPr lang="en-GB" dirty="0"/>
              <a:t>A cost cap of 1,262 million € (price level 2005) was determined, plus site-related costs of 95 million € already borne by Germany. </a:t>
            </a:r>
            <a:r>
              <a:rPr lang="en-GB" b="1" dirty="0">
                <a:solidFill>
                  <a:srgbClr val="FF0000"/>
                </a:solidFill>
              </a:rPr>
              <a:t>Thus the overall cost frame was fixed at 1,357 million €</a:t>
            </a:r>
            <a:r>
              <a:rPr lang="en-GB" dirty="0"/>
              <a:t>. The Council expects construction of the MSV within this budget and will actively accompany project progress and intensively follow the cost development. </a:t>
            </a:r>
            <a:r>
              <a:rPr lang="en-GB" b="1" dirty="0">
                <a:solidFill>
                  <a:srgbClr val="FF0000"/>
                </a:solidFill>
              </a:rPr>
              <a:t>In 2019, the project will be subject to an external review</a:t>
            </a:r>
            <a:r>
              <a:rPr lang="en-GB" dirty="0"/>
              <a:t>. </a:t>
            </a:r>
          </a:p>
        </p:txBody>
      </p:sp>
      <p:sp>
        <p:nvSpPr>
          <p:cNvPr id="7" name="Rectangle 6"/>
          <p:cNvSpPr/>
          <p:nvPr/>
        </p:nvSpPr>
        <p:spPr>
          <a:xfrm>
            <a:off x="211059" y="1661205"/>
            <a:ext cx="7344816" cy="369332"/>
          </a:xfrm>
          <a:prstGeom prst="rect">
            <a:avLst/>
          </a:prstGeom>
        </p:spPr>
        <p:txBody>
          <a:bodyPr wrap="square">
            <a:spAutoFit/>
          </a:bodyPr>
          <a:lstStyle/>
          <a:p>
            <a:r>
              <a:rPr lang="en-GB" dirty="0"/>
              <a:t>In an </a:t>
            </a:r>
            <a:r>
              <a:rPr lang="en-GB" b="1" dirty="0">
                <a:solidFill>
                  <a:srgbClr val="FF0000"/>
                </a:solidFill>
              </a:rPr>
              <a:t>extraordinary meeting </a:t>
            </a:r>
            <a:r>
              <a:rPr lang="en-GB" dirty="0"/>
              <a:t>of the FAIR Council in September </a:t>
            </a:r>
            <a:r>
              <a:rPr lang="en-GB" dirty="0" smtClean="0"/>
              <a:t>2015:</a:t>
            </a:r>
            <a:endParaRPr lang="en-GB" dirty="0"/>
          </a:p>
        </p:txBody>
      </p:sp>
      <p:sp>
        <p:nvSpPr>
          <p:cNvPr id="8" name="Rectangle 7"/>
          <p:cNvSpPr/>
          <p:nvPr/>
        </p:nvSpPr>
        <p:spPr>
          <a:xfrm>
            <a:off x="179512" y="3861048"/>
            <a:ext cx="7704856" cy="923330"/>
          </a:xfrm>
          <a:prstGeom prst="rect">
            <a:avLst/>
          </a:prstGeom>
        </p:spPr>
        <p:txBody>
          <a:bodyPr wrap="square">
            <a:spAutoFit/>
          </a:bodyPr>
          <a:lstStyle/>
          <a:p>
            <a:r>
              <a:rPr lang="en-GB" dirty="0"/>
              <a:t>The FAIR management was asked to </a:t>
            </a:r>
            <a:r>
              <a:rPr lang="en-GB" b="1" dirty="0">
                <a:solidFill>
                  <a:srgbClr val="FF0000"/>
                </a:solidFill>
              </a:rPr>
              <a:t>pursue project execution as fast as possible</a:t>
            </a:r>
            <a:r>
              <a:rPr lang="en-GB" dirty="0"/>
              <a:t> and in a reasonable stepwise approach in order to enable first FAIR experiments at the earliest possible stage.</a:t>
            </a:r>
          </a:p>
        </p:txBody>
      </p:sp>
      <p:sp>
        <p:nvSpPr>
          <p:cNvPr id="9" name="Rectangle 8"/>
          <p:cNvSpPr/>
          <p:nvPr/>
        </p:nvSpPr>
        <p:spPr>
          <a:xfrm>
            <a:off x="107504" y="4941168"/>
            <a:ext cx="8712968" cy="1477328"/>
          </a:xfrm>
          <a:prstGeom prst="rect">
            <a:avLst/>
          </a:prstGeom>
        </p:spPr>
        <p:txBody>
          <a:bodyPr wrap="square">
            <a:spAutoFit/>
          </a:bodyPr>
          <a:lstStyle/>
          <a:p>
            <a:r>
              <a:rPr lang="en-GB" dirty="0"/>
              <a:t>The shareholders have committed themselves to providing the financial means required for the project. For the first step of realisation with </a:t>
            </a:r>
            <a:r>
              <a:rPr lang="en-GB" b="1" dirty="0">
                <a:solidFill>
                  <a:srgbClr val="FF0000"/>
                </a:solidFill>
              </a:rPr>
              <a:t>additional costs of 158 million € (price level 2005) </a:t>
            </a:r>
            <a:r>
              <a:rPr lang="en-GB" dirty="0"/>
              <a:t>compared to the original planning, the shareholders will </a:t>
            </a:r>
            <a:r>
              <a:rPr lang="en-GB" b="1" dirty="0">
                <a:solidFill>
                  <a:srgbClr val="FF0000"/>
                </a:solidFill>
              </a:rPr>
              <a:t>confirm their obligation in the first half of 2016</a:t>
            </a:r>
            <a:r>
              <a:rPr lang="en-GB" dirty="0"/>
              <a:t>. The funds for the MSV shall be </a:t>
            </a:r>
            <a:r>
              <a:rPr lang="en-GB" b="1" dirty="0">
                <a:solidFill>
                  <a:srgbClr val="FF0000"/>
                </a:solidFill>
              </a:rPr>
              <a:t>provided from 2019 onwards </a:t>
            </a:r>
            <a:r>
              <a:rPr lang="en-GB" dirty="0"/>
              <a:t>and be released after the review mentioned above. </a:t>
            </a:r>
          </a:p>
        </p:txBody>
      </p:sp>
      <p:sp>
        <p:nvSpPr>
          <p:cNvPr id="10" name="TextBox 9"/>
          <p:cNvSpPr txBox="1"/>
          <p:nvPr/>
        </p:nvSpPr>
        <p:spPr>
          <a:xfrm>
            <a:off x="2697255" y="0"/>
            <a:ext cx="3605474" cy="523220"/>
          </a:xfrm>
          <a:prstGeom prst="rect">
            <a:avLst/>
          </a:prstGeom>
          <a:noFill/>
        </p:spPr>
        <p:txBody>
          <a:bodyPr wrap="none" rtlCol="0">
            <a:spAutoFit/>
          </a:bodyPr>
          <a:lstStyle/>
          <a:p>
            <a:r>
              <a:rPr lang="en-GB" sz="2800" dirty="0" smtClean="0">
                <a:solidFill>
                  <a:schemeClr val="accent2"/>
                </a:solidFill>
              </a:rPr>
              <a:t>International situation</a:t>
            </a:r>
            <a:endParaRPr lang="en-GB" sz="2800" dirty="0">
              <a:solidFill>
                <a:schemeClr val="accent2"/>
              </a:solidFill>
            </a:endParaRPr>
          </a:p>
        </p:txBody>
      </p:sp>
      <p:sp>
        <p:nvSpPr>
          <p:cNvPr id="2" name="TextBox 1"/>
          <p:cNvSpPr txBox="1"/>
          <p:nvPr/>
        </p:nvSpPr>
        <p:spPr>
          <a:xfrm>
            <a:off x="2071122" y="6488668"/>
            <a:ext cx="3147015" cy="369332"/>
          </a:xfrm>
          <a:prstGeom prst="rect">
            <a:avLst/>
          </a:prstGeom>
          <a:noFill/>
        </p:spPr>
        <p:txBody>
          <a:bodyPr wrap="none" rtlCol="0">
            <a:spAutoFit/>
          </a:bodyPr>
          <a:lstStyle/>
          <a:p>
            <a:r>
              <a:rPr lang="en-GB" dirty="0" smtClean="0"/>
              <a:t>(UK share, 0.5%: 1.7 </a:t>
            </a:r>
            <a:r>
              <a:rPr lang="en-GB" dirty="0" err="1" smtClean="0"/>
              <a:t>MEuro</a:t>
            </a:r>
            <a:r>
              <a:rPr lang="en-GB" dirty="0" smtClean="0"/>
              <a:t>)</a:t>
            </a:r>
            <a:endParaRPr lang="en-GB" dirty="0"/>
          </a:p>
        </p:txBody>
      </p:sp>
    </p:spTree>
    <p:extLst>
      <p:ext uri="{BB962C8B-B14F-4D97-AF65-F5344CB8AC3E}">
        <p14:creationId xmlns:p14="http://schemas.microsoft.com/office/powerpoint/2010/main" val="3713343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5" name="Text Box 6"/>
          <p:cNvSpPr txBox="1">
            <a:spLocks noChangeArrowheads="1"/>
          </p:cNvSpPr>
          <p:nvPr/>
        </p:nvSpPr>
        <p:spPr bwMode="auto">
          <a:xfrm>
            <a:off x="250825" y="0"/>
            <a:ext cx="85105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GB" altLang="en-US" sz="2800" b="1">
                <a:solidFill>
                  <a:srgbClr val="FF0000"/>
                </a:solidFill>
              </a:rPr>
              <a:t>NuSTAR and the UK Nuclear Physics Community</a:t>
            </a:r>
          </a:p>
        </p:txBody>
      </p:sp>
      <p:graphicFrame>
        <p:nvGraphicFramePr>
          <p:cNvPr id="100356" name="Object 6"/>
          <p:cNvGraphicFramePr>
            <a:graphicFrameLocks noChangeAspect="1"/>
          </p:cNvGraphicFramePr>
          <p:nvPr/>
        </p:nvGraphicFramePr>
        <p:xfrm>
          <a:off x="323850" y="1557338"/>
          <a:ext cx="3529013" cy="2660650"/>
        </p:xfrm>
        <a:graphic>
          <a:graphicData uri="http://schemas.openxmlformats.org/presentationml/2006/ole">
            <mc:AlternateContent xmlns:mc="http://schemas.openxmlformats.org/markup-compatibility/2006">
              <mc:Choice xmlns:v="urn:schemas-microsoft-com:vml" Requires="v">
                <p:oleObj spid="_x0000_s1246" name="Chart" r:id="rId3" imgW="6029353" imgH="4181438" progId="Excel.Chart.8">
                  <p:embed/>
                </p:oleObj>
              </mc:Choice>
              <mc:Fallback>
                <p:oleObj name="Chart" r:id="rId3" imgW="6029353" imgH="4181438"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9005" t="21593" r="22664" b="15025"/>
                      <a:stretch>
                        <a:fillRect/>
                      </a:stretch>
                    </p:blipFill>
                    <p:spPr bwMode="auto">
                      <a:xfrm>
                        <a:off x="323850" y="1557338"/>
                        <a:ext cx="3529013" cy="266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357" name="Text Box 5"/>
          <p:cNvSpPr txBox="1">
            <a:spLocks noChangeArrowheads="1"/>
          </p:cNvSpPr>
          <p:nvPr/>
        </p:nvSpPr>
        <p:spPr bwMode="auto">
          <a:xfrm>
            <a:off x="755650" y="5229225"/>
            <a:ext cx="57851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400" dirty="0" err="1">
                <a:solidFill>
                  <a:schemeClr val="accent2"/>
                </a:solidFill>
              </a:rPr>
              <a:t>NuSTAR</a:t>
            </a:r>
            <a:r>
              <a:rPr lang="en-GB" altLang="en-US" sz="2400" dirty="0">
                <a:solidFill>
                  <a:schemeClr val="accent2"/>
                </a:solidFill>
              </a:rPr>
              <a:t> grant: </a:t>
            </a:r>
            <a:r>
              <a:rPr lang="en-GB" altLang="en-US" sz="2400" dirty="0" smtClean="0">
                <a:solidFill>
                  <a:schemeClr val="accent2"/>
                </a:solidFill>
              </a:rPr>
              <a:t>16 </a:t>
            </a:r>
            <a:r>
              <a:rPr lang="en-GB" altLang="en-US" sz="2400" dirty="0">
                <a:solidFill>
                  <a:schemeClr val="accent2"/>
                </a:solidFill>
              </a:rPr>
              <a:t>UK academics</a:t>
            </a:r>
          </a:p>
          <a:p>
            <a:r>
              <a:rPr lang="en-GB" altLang="en-US" sz="2400" dirty="0" err="1">
                <a:solidFill>
                  <a:schemeClr val="accent2"/>
                </a:solidFill>
              </a:rPr>
              <a:t>NuSTAR</a:t>
            </a:r>
            <a:r>
              <a:rPr lang="en-GB" altLang="en-US" sz="2400" dirty="0">
                <a:solidFill>
                  <a:schemeClr val="accent2"/>
                </a:solidFill>
              </a:rPr>
              <a:t> exploitation: </a:t>
            </a:r>
            <a:r>
              <a:rPr lang="en-GB" altLang="en-US" sz="2400" dirty="0" smtClean="0">
                <a:solidFill>
                  <a:schemeClr val="accent2"/>
                </a:solidFill>
              </a:rPr>
              <a:t>~31 </a:t>
            </a:r>
            <a:r>
              <a:rPr lang="en-GB" altLang="en-US" sz="2400" dirty="0">
                <a:solidFill>
                  <a:schemeClr val="accent2"/>
                </a:solidFill>
              </a:rPr>
              <a:t>UK academics</a:t>
            </a:r>
          </a:p>
        </p:txBody>
      </p:sp>
      <p:sp>
        <p:nvSpPr>
          <p:cNvPr id="100361" name="Text Box 9"/>
          <p:cNvSpPr txBox="1">
            <a:spLocks noChangeArrowheads="1"/>
          </p:cNvSpPr>
          <p:nvPr/>
        </p:nvSpPr>
        <p:spPr bwMode="auto">
          <a:xfrm>
            <a:off x="0" y="6465888"/>
            <a:ext cx="5843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a:t>Rolling grant: strong support for ‘NuSTAR physics’</a:t>
            </a:r>
          </a:p>
        </p:txBody>
      </p:sp>
      <p:sp>
        <p:nvSpPr>
          <p:cNvPr id="100364" name="Text Box 12"/>
          <p:cNvSpPr txBox="1">
            <a:spLocks noChangeArrowheads="1"/>
          </p:cNvSpPr>
          <p:nvPr/>
        </p:nvSpPr>
        <p:spPr bwMode="auto">
          <a:xfrm>
            <a:off x="286171" y="651946"/>
            <a:ext cx="427713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2400" dirty="0"/>
              <a:t>Experimental Nuclear Physics</a:t>
            </a:r>
          </a:p>
          <a:p>
            <a:pPr algn="ctr"/>
            <a:r>
              <a:rPr lang="en-GB" altLang="en-US" sz="2400" dirty="0"/>
              <a:t>(49 academic staff)</a:t>
            </a:r>
          </a:p>
        </p:txBody>
      </p:sp>
      <p:graphicFrame>
        <p:nvGraphicFramePr>
          <p:cNvPr id="100365" name="Object 13"/>
          <p:cNvGraphicFramePr>
            <a:graphicFrameLocks noChangeAspect="1"/>
          </p:cNvGraphicFramePr>
          <p:nvPr/>
        </p:nvGraphicFramePr>
        <p:xfrm>
          <a:off x="4427538" y="1268413"/>
          <a:ext cx="4427537" cy="3619500"/>
        </p:xfrm>
        <a:graphic>
          <a:graphicData uri="http://schemas.openxmlformats.org/presentationml/2006/ole">
            <mc:AlternateContent xmlns:mc="http://schemas.openxmlformats.org/markup-compatibility/2006">
              <mc:Choice xmlns:v="urn:schemas-microsoft-com:vml" Requires="v">
                <p:oleObj spid="_x0000_s1247" name="Chart" r:id="rId5" imgW="3990975" imgH="1838325" progId="Excel.Chart.8">
                  <p:embed/>
                </p:oleObj>
              </mc:Choice>
              <mc:Fallback>
                <p:oleObj name="Chart" r:id="rId5" imgW="3990975" imgH="1838325"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30151" t="14767" r="30151" b="14767"/>
                      <a:stretch>
                        <a:fillRect/>
                      </a:stretch>
                    </p:blipFill>
                    <p:spPr bwMode="auto">
                      <a:xfrm>
                        <a:off x="4427538" y="1268413"/>
                        <a:ext cx="4427537"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366" name="Text Box 14"/>
          <p:cNvSpPr txBox="1">
            <a:spLocks noChangeArrowheads="1"/>
          </p:cNvSpPr>
          <p:nvPr/>
        </p:nvSpPr>
        <p:spPr bwMode="auto">
          <a:xfrm>
            <a:off x="5714037" y="651946"/>
            <a:ext cx="30728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400" dirty="0">
                <a:solidFill>
                  <a:schemeClr val="accent2"/>
                </a:solidFill>
              </a:rPr>
              <a:t>NUSTAR exploitation</a:t>
            </a:r>
          </a:p>
        </p:txBody>
      </p:sp>
      <p:sp>
        <p:nvSpPr>
          <p:cNvPr id="100367" name="Text Box 15"/>
          <p:cNvSpPr txBox="1">
            <a:spLocks noChangeArrowheads="1"/>
          </p:cNvSpPr>
          <p:nvPr/>
        </p:nvSpPr>
        <p:spPr bwMode="auto">
          <a:xfrm>
            <a:off x="1403350" y="45085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a:t>(+9 theorists)</a:t>
            </a:r>
          </a:p>
        </p:txBody>
      </p:sp>
    </p:spTree>
    <p:extLst>
      <p:ext uri="{BB962C8B-B14F-4D97-AF65-F5344CB8AC3E}">
        <p14:creationId xmlns:p14="http://schemas.microsoft.com/office/powerpoint/2010/main" val="111206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4021"/>
            <a:ext cx="9144000" cy="6849960"/>
          </a:xfrm>
          <a:prstGeom prst="rect">
            <a:avLst/>
          </a:prstGeom>
          <a:noFill/>
          <a:ln w="9525">
            <a:noFill/>
            <a:miter lim="800000"/>
            <a:headEnd/>
            <a:tailEnd/>
          </a:ln>
        </p:spPr>
      </p:pic>
    </p:spTree>
    <p:extLst>
      <p:ext uri="{BB962C8B-B14F-4D97-AF65-F5344CB8AC3E}">
        <p14:creationId xmlns:p14="http://schemas.microsoft.com/office/powerpoint/2010/main" val="463641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364" y="-891480"/>
            <a:ext cx="9154732" cy="7749481"/>
          </a:xfrm>
          <a:prstGeom prst="rect">
            <a:avLst/>
          </a:prstGeom>
          <a:noFill/>
          <a:ln w="9525">
            <a:noFill/>
            <a:miter lim="800000"/>
            <a:headEnd/>
            <a:tailEnd/>
          </a:ln>
        </p:spPr>
      </p:pic>
    </p:spTree>
    <p:extLst>
      <p:ext uri="{BB962C8B-B14F-4D97-AF65-F5344CB8AC3E}">
        <p14:creationId xmlns:p14="http://schemas.microsoft.com/office/powerpoint/2010/main" val="18478059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5939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250"/>
            <a:ext cx="5724525"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9543" name="Group 151"/>
          <p:cNvGraphicFramePr>
            <a:graphicFrameLocks noGrp="1"/>
          </p:cNvGraphicFramePr>
          <p:nvPr/>
        </p:nvGraphicFramePr>
        <p:xfrm>
          <a:off x="323850" y="5262563"/>
          <a:ext cx="8713788" cy="1600200"/>
        </p:xfrm>
        <a:graphic>
          <a:graphicData uri="http://schemas.openxmlformats.org/drawingml/2006/table">
            <a:tbl>
              <a:tblPr/>
              <a:tblGrid>
                <a:gridCol w="2117725"/>
                <a:gridCol w="2524125"/>
                <a:gridCol w="1873250"/>
                <a:gridCol w="2198688"/>
              </a:tblGrid>
              <a:tr h="296863">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Module</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Construction time (Months)</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Start of construction</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Readiness for operation</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96863">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rgbClr val="008000"/>
                          </a:solidFill>
                          <a:effectLst/>
                          <a:latin typeface="Calibri" pitchFamily="34" charset="0"/>
                          <a:cs typeface="Times New Roman" pitchFamily="18" charset="0"/>
                        </a:rPr>
                        <a:t>SIS</a:t>
                      </a:r>
                      <a:endParaRPr kumimoji="0" lang="en-GB" altLang="en-US" sz="2400" b="1" i="0" u="none" strike="noStrike" cap="none" normalizeH="0" baseline="0" smtClean="0">
                        <a:ln>
                          <a:noFill/>
                        </a:ln>
                        <a:solidFill>
                          <a:srgbClr val="008000"/>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72</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2010/11</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2015/16</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rgbClr val="FF0000"/>
                          </a:solidFill>
                          <a:effectLst/>
                          <a:latin typeface="Calibri" pitchFamily="34" charset="0"/>
                          <a:cs typeface="Times New Roman" pitchFamily="18" charset="0"/>
                        </a:rPr>
                        <a:t>CBM/APPA cave</a:t>
                      </a:r>
                      <a:endParaRPr kumimoji="0" lang="en-GB" altLang="en-US" sz="2400" b="1" i="0" u="none" strike="noStrike" cap="none" normalizeH="0" baseline="0" smtClean="0">
                        <a:ln>
                          <a:noFill/>
                        </a:ln>
                        <a:solidFill>
                          <a:srgbClr val="FF0000"/>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28</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2010/11</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2015/16</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NuSTAR (SuperFRS)</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60</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2012</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2016</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rgbClr val="000000"/>
                          </a:solidFill>
                          <a:effectLst/>
                          <a:latin typeface="Calibri" pitchFamily="34" charset="0"/>
                          <a:cs typeface="Times New Roman" pitchFamily="18" charset="0"/>
                        </a:rPr>
                        <a:t>PANDA</a:t>
                      </a:r>
                      <a:endParaRPr kumimoji="0" lang="en-GB" altLang="en-US" sz="24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60</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2012</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2016</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9525" name="Rectangle 133"/>
          <p:cNvSpPr>
            <a:spLocks noChangeArrowheads="1"/>
          </p:cNvSpPr>
          <p:nvPr/>
        </p:nvSpPr>
        <p:spPr bwMode="auto">
          <a:xfrm>
            <a:off x="5086350" y="908050"/>
            <a:ext cx="405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hlink"/>
                </a:solidFill>
              </a:rPr>
              <a:t>schedule is d</a:t>
            </a:r>
            <a:r>
              <a:rPr lang="de-DE" altLang="en-US">
                <a:solidFill>
                  <a:schemeClr val="hlink"/>
                </a:solidFill>
              </a:rPr>
              <a:t>riven by civil construction</a:t>
            </a:r>
            <a:endParaRPr lang="en-GB" altLang="en-US">
              <a:solidFill>
                <a:schemeClr val="hlink"/>
              </a:solidFill>
            </a:endParaRPr>
          </a:p>
        </p:txBody>
      </p:sp>
      <p:sp>
        <p:nvSpPr>
          <p:cNvPr id="59526" name="Text Box 134"/>
          <p:cNvSpPr txBox="1">
            <a:spLocks noChangeArrowheads="1"/>
          </p:cNvSpPr>
          <p:nvPr/>
        </p:nvSpPr>
        <p:spPr bwMode="auto">
          <a:xfrm>
            <a:off x="2411413" y="0"/>
            <a:ext cx="65138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800" dirty="0">
                <a:solidFill>
                  <a:srgbClr val="FF0000"/>
                </a:solidFill>
                <a:latin typeface="Times New Roman" pitchFamily="18" charset="0"/>
              </a:rPr>
              <a:t>FAIR timescales (modularised </a:t>
            </a:r>
            <a:r>
              <a:rPr lang="en-GB" altLang="en-US" sz="2800" dirty="0" smtClean="0">
                <a:solidFill>
                  <a:srgbClr val="FF0000"/>
                </a:solidFill>
                <a:latin typeface="Times New Roman" pitchFamily="18" charset="0"/>
              </a:rPr>
              <a:t>start version</a:t>
            </a:r>
            <a:r>
              <a:rPr lang="en-GB" altLang="en-US" sz="2800" dirty="0">
                <a:solidFill>
                  <a:srgbClr val="FF0000"/>
                </a:solidFill>
                <a:latin typeface="Times New Roman" pitchFamily="18" charset="0"/>
              </a:rPr>
              <a:t>)</a:t>
            </a:r>
          </a:p>
        </p:txBody>
      </p:sp>
      <p:sp>
        <p:nvSpPr>
          <p:cNvPr id="59541" name="Text Box 149"/>
          <p:cNvSpPr txBox="1">
            <a:spLocks noChangeArrowheads="1"/>
          </p:cNvSpPr>
          <p:nvPr/>
        </p:nvSpPr>
        <p:spPr bwMode="auto">
          <a:xfrm>
            <a:off x="5724525" y="4868863"/>
            <a:ext cx="252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a:t>Green paper Oct. 2009</a:t>
            </a:r>
          </a:p>
        </p:txBody>
      </p:sp>
      <p:sp>
        <p:nvSpPr>
          <p:cNvPr id="59544" name="Text Box 152"/>
          <p:cNvSpPr txBox="1">
            <a:spLocks noChangeArrowheads="1"/>
          </p:cNvSpPr>
          <p:nvPr/>
        </p:nvSpPr>
        <p:spPr bwMode="auto">
          <a:xfrm>
            <a:off x="5402263" y="1916113"/>
            <a:ext cx="3741737"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a:t>CBM –hadron physics</a:t>
            </a:r>
          </a:p>
          <a:p>
            <a:endParaRPr lang="en-GB" altLang="en-US" sz="2000"/>
          </a:p>
          <a:p>
            <a:r>
              <a:rPr lang="en-GB" altLang="en-US" sz="2000"/>
              <a:t>APPA –atomic, plasma, applied</a:t>
            </a:r>
          </a:p>
          <a:p>
            <a:endParaRPr lang="en-GB" altLang="en-US" sz="2000"/>
          </a:p>
          <a:p>
            <a:r>
              <a:rPr lang="en-GB" altLang="en-US" sz="2000"/>
              <a:t>NuSTAR –nuclear physics</a:t>
            </a:r>
          </a:p>
          <a:p>
            <a:endParaRPr lang="en-GB" altLang="en-US" sz="2000"/>
          </a:p>
          <a:p>
            <a:r>
              <a:rPr lang="en-GB" altLang="en-US" sz="2000"/>
              <a:t>PANDA - antiprotons</a:t>
            </a:r>
          </a:p>
        </p:txBody>
      </p:sp>
      <p:sp>
        <p:nvSpPr>
          <p:cNvPr id="59545" name="Line 153"/>
          <p:cNvSpPr>
            <a:spLocks noChangeShapeType="1"/>
          </p:cNvSpPr>
          <p:nvPr/>
        </p:nvSpPr>
        <p:spPr bwMode="auto">
          <a:xfrm flipH="1" flipV="1">
            <a:off x="3419475" y="3789363"/>
            <a:ext cx="2016125"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546" name="Line 154"/>
          <p:cNvSpPr>
            <a:spLocks noChangeShapeType="1"/>
          </p:cNvSpPr>
          <p:nvPr/>
        </p:nvSpPr>
        <p:spPr bwMode="auto">
          <a:xfrm flipH="1">
            <a:off x="4140200" y="3357563"/>
            <a:ext cx="1295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547" name="Line 155"/>
          <p:cNvSpPr>
            <a:spLocks noChangeShapeType="1"/>
          </p:cNvSpPr>
          <p:nvPr/>
        </p:nvSpPr>
        <p:spPr bwMode="auto">
          <a:xfrm flipH="1">
            <a:off x="4356100" y="2205038"/>
            <a:ext cx="1008063"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548" name="Line 156"/>
          <p:cNvSpPr>
            <a:spLocks noChangeShapeType="1"/>
          </p:cNvSpPr>
          <p:nvPr/>
        </p:nvSpPr>
        <p:spPr bwMode="auto">
          <a:xfrm flipH="1">
            <a:off x="4500563" y="2708275"/>
            <a:ext cx="935037"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163352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5939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250"/>
            <a:ext cx="5724525"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9543" name="Group 151"/>
          <p:cNvGraphicFramePr>
            <a:graphicFrameLocks noGrp="1"/>
          </p:cNvGraphicFramePr>
          <p:nvPr/>
        </p:nvGraphicFramePr>
        <p:xfrm>
          <a:off x="323850" y="5262563"/>
          <a:ext cx="8713788" cy="1600200"/>
        </p:xfrm>
        <a:graphic>
          <a:graphicData uri="http://schemas.openxmlformats.org/drawingml/2006/table">
            <a:tbl>
              <a:tblPr/>
              <a:tblGrid>
                <a:gridCol w="2117725"/>
                <a:gridCol w="2524125"/>
                <a:gridCol w="1873250"/>
                <a:gridCol w="2198688"/>
              </a:tblGrid>
              <a:tr h="296863">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Module</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Construction time (Months)</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Start of construction</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Readiness for operation</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96863">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rgbClr val="008000"/>
                          </a:solidFill>
                          <a:effectLst/>
                          <a:latin typeface="Calibri" pitchFamily="34" charset="0"/>
                          <a:cs typeface="Times New Roman" pitchFamily="18" charset="0"/>
                        </a:rPr>
                        <a:t>SIS</a:t>
                      </a:r>
                      <a:endParaRPr kumimoji="0" lang="en-GB" altLang="en-US" sz="2400" b="1" i="0" u="none" strike="noStrike" cap="none" normalizeH="0" baseline="0" smtClean="0">
                        <a:ln>
                          <a:noFill/>
                        </a:ln>
                        <a:solidFill>
                          <a:srgbClr val="008000"/>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72</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2010/11</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2015/16</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rgbClr val="FF0000"/>
                          </a:solidFill>
                          <a:effectLst/>
                          <a:latin typeface="Calibri" pitchFamily="34" charset="0"/>
                          <a:cs typeface="Times New Roman" pitchFamily="18" charset="0"/>
                        </a:rPr>
                        <a:t>CBM/APPA cave</a:t>
                      </a:r>
                      <a:endParaRPr kumimoji="0" lang="en-GB" altLang="en-US" sz="2400" b="1" i="0" u="none" strike="noStrike" cap="none" normalizeH="0" baseline="0" smtClean="0">
                        <a:ln>
                          <a:noFill/>
                        </a:ln>
                        <a:solidFill>
                          <a:srgbClr val="FF0000"/>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28</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2010/11</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2015/16</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NuSTAR (SuperFRS)</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60</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2012</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2016</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863">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rgbClr val="000000"/>
                          </a:solidFill>
                          <a:effectLst/>
                          <a:latin typeface="Calibri" pitchFamily="34" charset="0"/>
                          <a:cs typeface="Times New Roman" pitchFamily="18" charset="0"/>
                        </a:rPr>
                        <a:t>PANDA</a:t>
                      </a:r>
                      <a:endParaRPr kumimoji="0" lang="en-GB" altLang="en-US" sz="24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60</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2012</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2016</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9525" name="Rectangle 133"/>
          <p:cNvSpPr>
            <a:spLocks noChangeArrowheads="1"/>
          </p:cNvSpPr>
          <p:nvPr/>
        </p:nvSpPr>
        <p:spPr bwMode="auto">
          <a:xfrm>
            <a:off x="5086350" y="908050"/>
            <a:ext cx="405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hlink"/>
                </a:solidFill>
              </a:rPr>
              <a:t>schedule is d</a:t>
            </a:r>
            <a:r>
              <a:rPr lang="de-DE" altLang="en-US">
                <a:solidFill>
                  <a:schemeClr val="hlink"/>
                </a:solidFill>
              </a:rPr>
              <a:t>riven by civil construction</a:t>
            </a:r>
            <a:endParaRPr lang="en-GB" altLang="en-US">
              <a:solidFill>
                <a:schemeClr val="hlink"/>
              </a:solidFill>
            </a:endParaRPr>
          </a:p>
        </p:txBody>
      </p:sp>
      <p:sp>
        <p:nvSpPr>
          <p:cNvPr id="59526" name="Text Box 134"/>
          <p:cNvSpPr txBox="1">
            <a:spLocks noChangeArrowheads="1"/>
          </p:cNvSpPr>
          <p:nvPr/>
        </p:nvSpPr>
        <p:spPr bwMode="auto">
          <a:xfrm>
            <a:off x="2411413" y="0"/>
            <a:ext cx="57785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800">
                <a:solidFill>
                  <a:srgbClr val="FF0000"/>
                </a:solidFill>
                <a:latin typeface="Times New Roman" pitchFamily="18" charset="0"/>
              </a:rPr>
              <a:t>FAIR timescales (modularised version)</a:t>
            </a:r>
          </a:p>
        </p:txBody>
      </p:sp>
      <p:sp>
        <p:nvSpPr>
          <p:cNvPr id="59541" name="Text Box 149"/>
          <p:cNvSpPr txBox="1">
            <a:spLocks noChangeArrowheads="1"/>
          </p:cNvSpPr>
          <p:nvPr/>
        </p:nvSpPr>
        <p:spPr bwMode="auto">
          <a:xfrm>
            <a:off x="5724525" y="4868863"/>
            <a:ext cx="252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a:t>Green paper Oct. 2009</a:t>
            </a:r>
          </a:p>
        </p:txBody>
      </p:sp>
      <p:sp>
        <p:nvSpPr>
          <p:cNvPr id="59544" name="Text Box 152"/>
          <p:cNvSpPr txBox="1">
            <a:spLocks noChangeArrowheads="1"/>
          </p:cNvSpPr>
          <p:nvPr/>
        </p:nvSpPr>
        <p:spPr bwMode="auto">
          <a:xfrm>
            <a:off x="5402263" y="1916113"/>
            <a:ext cx="3741737"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a:t>CBM –hadron physics</a:t>
            </a:r>
          </a:p>
          <a:p>
            <a:endParaRPr lang="en-GB" altLang="en-US" sz="2000"/>
          </a:p>
          <a:p>
            <a:r>
              <a:rPr lang="en-GB" altLang="en-US" sz="2000"/>
              <a:t>APPA –atomic, plasma, applied</a:t>
            </a:r>
          </a:p>
          <a:p>
            <a:endParaRPr lang="en-GB" altLang="en-US" sz="2000"/>
          </a:p>
          <a:p>
            <a:r>
              <a:rPr lang="en-GB" altLang="en-US" sz="2000"/>
              <a:t>NuSTAR –nuclear physics</a:t>
            </a:r>
          </a:p>
          <a:p>
            <a:endParaRPr lang="en-GB" altLang="en-US" sz="2000"/>
          </a:p>
          <a:p>
            <a:r>
              <a:rPr lang="en-GB" altLang="en-US" sz="2000"/>
              <a:t>PANDA - antiprotons</a:t>
            </a:r>
          </a:p>
        </p:txBody>
      </p:sp>
      <p:sp>
        <p:nvSpPr>
          <p:cNvPr id="59545" name="Line 153"/>
          <p:cNvSpPr>
            <a:spLocks noChangeShapeType="1"/>
          </p:cNvSpPr>
          <p:nvPr/>
        </p:nvSpPr>
        <p:spPr bwMode="auto">
          <a:xfrm flipH="1" flipV="1">
            <a:off x="3419475" y="3789363"/>
            <a:ext cx="2016125"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546" name="Line 154"/>
          <p:cNvSpPr>
            <a:spLocks noChangeShapeType="1"/>
          </p:cNvSpPr>
          <p:nvPr/>
        </p:nvSpPr>
        <p:spPr bwMode="auto">
          <a:xfrm flipH="1">
            <a:off x="4140200" y="3357563"/>
            <a:ext cx="1295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547" name="Line 155"/>
          <p:cNvSpPr>
            <a:spLocks noChangeShapeType="1"/>
          </p:cNvSpPr>
          <p:nvPr/>
        </p:nvSpPr>
        <p:spPr bwMode="auto">
          <a:xfrm flipH="1">
            <a:off x="4356100" y="2205038"/>
            <a:ext cx="1008063"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548" name="Line 156"/>
          <p:cNvSpPr>
            <a:spLocks noChangeShapeType="1"/>
          </p:cNvSpPr>
          <p:nvPr/>
        </p:nvSpPr>
        <p:spPr bwMode="auto">
          <a:xfrm flipH="1">
            <a:off x="4500563" y="2708275"/>
            <a:ext cx="935037"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59581" name="Group 189"/>
          <p:cNvGraphicFramePr>
            <a:graphicFrameLocks noGrp="1"/>
          </p:cNvGraphicFramePr>
          <p:nvPr/>
        </p:nvGraphicFramePr>
        <p:xfrm>
          <a:off x="322263" y="5262563"/>
          <a:ext cx="8713787" cy="1600200"/>
        </p:xfrm>
        <a:graphic>
          <a:graphicData uri="http://schemas.openxmlformats.org/drawingml/2006/table">
            <a:tbl>
              <a:tblPr/>
              <a:tblGrid>
                <a:gridCol w="2117725"/>
                <a:gridCol w="2524125"/>
                <a:gridCol w="1873250"/>
                <a:gridCol w="2198687"/>
              </a:tblGrid>
              <a:tr h="296863">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dirty="0" smtClean="0">
                          <a:ln>
                            <a:noFill/>
                          </a:ln>
                          <a:solidFill>
                            <a:schemeClr val="tx1"/>
                          </a:solidFill>
                          <a:effectLst/>
                          <a:latin typeface="Calibri" pitchFamily="34" charset="0"/>
                          <a:cs typeface="Times New Roman" pitchFamily="18" charset="0"/>
                        </a:rPr>
                        <a:t>Module</a:t>
                      </a:r>
                      <a:endParaRPr kumimoji="0" lang="en-GB" altLang="en-US" sz="24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dirty="0" smtClean="0">
                          <a:ln>
                            <a:noFill/>
                          </a:ln>
                          <a:solidFill>
                            <a:schemeClr val="tx1"/>
                          </a:solidFill>
                          <a:effectLst/>
                          <a:latin typeface="Calibri" pitchFamily="34" charset="0"/>
                          <a:cs typeface="Times New Roman" pitchFamily="18" charset="0"/>
                        </a:rPr>
                        <a:t>Construction time (Months)</a:t>
                      </a:r>
                      <a:endParaRPr kumimoji="0" lang="en-GB" altLang="en-US" sz="24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Start of construction</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Readiness for operation</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96863">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rgbClr val="008000"/>
                          </a:solidFill>
                          <a:effectLst/>
                          <a:latin typeface="Calibri" pitchFamily="34" charset="0"/>
                          <a:cs typeface="Times New Roman" pitchFamily="18" charset="0"/>
                        </a:rPr>
                        <a:t>SIS</a:t>
                      </a:r>
                      <a:endParaRPr kumimoji="0" lang="en-GB" altLang="en-US" sz="2400" b="1" i="0" u="none" strike="noStrike" cap="none" normalizeH="0" baseline="0" smtClean="0">
                        <a:ln>
                          <a:noFill/>
                        </a:ln>
                        <a:solidFill>
                          <a:srgbClr val="008000"/>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72</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2010/11+1</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2015/16+1</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96863">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rgbClr val="FF0000"/>
                          </a:solidFill>
                          <a:effectLst/>
                          <a:latin typeface="Calibri" pitchFamily="34" charset="0"/>
                          <a:cs typeface="Times New Roman" pitchFamily="18" charset="0"/>
                        </a:rPr>
                        <a:t>CBM/APPA cave</a:t>
                      </a:r>
                      <a:endParaRPr kumimoji="0" lang="en-GB" altLang="en-US" sz="2400" b="1" i="0" u="none" strike="noStrike" cap="none" normalizeH="0" baseline="0" smtClean="0">
                        <a:ln>
                          <a:noFill/>
                        </a:ln>
                        <a:solidFill>
                          <a:srgbClr val="FF0000"/>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28</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2010/11+1</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dirty="0" smtClean="0">
                          <a:ln>
                            <a:noFill/>
                          </a:ln>
                          <a:solidFill>
                            <a:schemeClr val="tx1"/>
                          </a:solidFill>
                          <a:effectLst/>
                          <a:latin typeface="Calibri" pitchFamily="34" charset="0"/>
                          <a:cs typeface="Times New Roman" pitchFamily="18" charset="0"/>
                        </a:rPr>
                        <a:t>2015/16+1</a:t>
                      </a:r>
                      <a:endParaRPr kumimoji="0" lang="en-GB" altLang="en-US" sz="24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96863">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NuSTAR (SuperFRS)</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60</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2012</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2016+1 for installation</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96863">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rgbClr val="000000"/>
                          </a:solidFill>
                          <a:effectLst/>
                          <a:latin typeface="Calibri" pitchFamily="34" charset="0"/>
                          <a:cs typeface="Times New Roman" pitchFamily="18" charset="0"/>
                        </a:rPr>
                        <a:t>PANDA</a:t>
                      </a:r>
                      <a:endParaRPr kumimoji="0" lang="en-GB" altLang="en-US" sz="24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60</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smtClean="0">
                          <a:ln>
                            <a:noFill/>
                          </a:ln>
                          <a:solidFill>
                            <a:schemeClr val="tx1"/>
                          </a:solidFill>
                          <a:effectLst/>
                          <a:latin typeface="Calibri" pitchFamily="34" charset="0"/>
                          <a:cs typeface="Times New Roman" pitchFamily="18" charset="0"/>
                        </a:rPr>
                        <a:t>2012+1</a:t>
                      </a:r>
                      <a:endParaRPr kumimoji="0" lang="en-GB" alt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pitchFamily="34" charset="0"/>
                        </a:defRPr>
                      </a:lvl1pPr>
                      <a:lvl2pPr>
                        <a:spcBef>
                          <a:spcPct val="20000"/>
                        </a:spcBef>
                        <a:buFont typeface="Arial" charset="0"/>
                        <a:defRPr sz="2400">
                          <a:solidFill>
                            <a:schemeClr val="tx1"/>
                          </a:solidFill>
                          <a:latin typeface="Calibri" pitchFamily="34" charset="0"/>
                        </a:defRPr>
                      </a:lvl2pPr>
                      <a:lvl3pPr>
                        <a:spcBef>
                          <a:spcPct val="20000"/>
                        </a:spcBef>
                        <a:buFont typeface="Arial" charset="0"/>
                        <a:defRPr sz="2000">
                          <a:solidFill>
                            <a:schemeClr val="tx1"/>
                          </a:solidFill>
                          <a:latin typeface="Calibri" pitchFamily="34" charset="0"/>
                        </a:defRPr>
                      </a:lvl3pPr>
                      <a:lvl4pPr>
                        <a:spcBef>
                          <a:spcPct val="20000"/>
                        </a:spcBef>
                        <a:buFont typeface="Arial" charset="0"/>
                        <a:defRPr>
                          <a:solidFill>
                            <a:schemeClr val="tx1"/>
                          </a:solidFill>
                          <a:latin typeface="Calibri" pitchFamily="34" charset="0"/>
                        </a:defRPr>
                      </a:lvl4pPr>
                      <a:lvl5pPr>
                        <a:spcBef>
                          <a:spcPct val="20000"/>
                        </a:spcBef>
                        <a:buFont typeface="Arial" charset="0"/>
                        <a:defRPr>
                          <a:solidFill>
                            <a:schemeClr val="tx1"/>
                          </a:solidFill>
                          <a:latin typeface="Calibri" pitchFamily="34" charset="0"/>
                        </a:defRPr>
                      </a:lvl5pPr>
                      <a:lvl6pPr fontAlgn="base">
                        <a:spcBef>
                          <a:spcPct val="20000"/>
                        </a:spcBef>
                        <a:spcAft>
                          <a:spcPct val="0"/>
                        </a:spcAft>
                        <a:buFont typeface="Arial" charset="0"/>
                        <a:defRPr>
                          <a:solidFill>
                            <a:schemeClr val="tx1"/>
                          </a:solidFill>
                          <a:latin typeface="Calibri" pitchFamily="34" charset="0"/>
                        </a:defRPr>
                      </a:lvl6pPr>
                      <a:lvl7pPr fontAlgn="base">
                        <a:spcBef>
                          <a:spcPct val="20000"/>
                        </a:spcBef>
                        <a:spcAft>
                          <a:spcPct val="0"/>
                        </a:spcAft>
                        <a:buFont typeface="Arial" charset="0"/>
                        <a:defRPr>
                          <a:solidFill>
                            <a:schemeClr val="tx1"/>
                          </a:solidFill>
                          <a:latin typeface="Calibri" pitchFamily="34" charset="0"/>
                        </a:defRPr>
                      </a:lvl7pPr>
                      <a:lvl8pPr fontAlgn="base">
                        <a:spcBef>
                          <a:spcPct val="20000"/>
                        </a:spcBef>
                        <a:spcAft>
                          <a:spcPct val="0"/>
                        </a:spcAft>
                        <a:buFont typeface="Arial" charset="0"/>
                        <a:defRPr>
                          <a:solidFill>
                            <a:schemeClr val="tx1"/>
                          </a:solidFill>
                          <a:latin typeface="Calibri" pitchFamily="34" charset="0"/>
                        </a:defRPr>
                      </a:lvl8pPr>
                      <a:lvl9pPr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0" i="0" u="none" strike="noStrike" cap="none" normalizeH="0" baseline="0" dirty="0" smtClean="0">
                          <a:ln>
                            <a:noFill/>
                          </a:ln>
                          <a:solidFill>
                            <a:schemeClr val="tx1"/>
                          </a:solidFill>
                          <a:effectLst/>
                          <a:latin typeface="Calibri" pitchFamily="34" charset="0"/>
                          <a:cs typeface="Times New Roman" pitchFamily="18" charset="0"/>
                        </a:rPr>
                        <a:t>2016+1</a:t>
                      </a:r>
                      <a:endParaRPr kumimoji="0" lang="en-GB" altLang="en-US" sz="24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59613" name="Text Box 221"/>
          <p:cNvSpPr txBox="1">
            <a:spLocks noChangeArrowheads="1"/>
          </p:cNvSpPr>
          <p:nvPr/>
        </p:nvSpPr>
        <p:spPr bwMode="auto">
          <a:xfrm>
            <a:off x="5795963" y="4862513"/>
            <a:ext cx="25082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a:t>                    Oct. 2010 </a:t>
            </a:r>
          </a:p>
        </p:txBody>
      </p:sp>
    </p:spTree>
    <p:extLst>
      <p:ext uri="{BB962C8B-B14F-4D97-AF65-F5344CB8AC3E}">
        <p14:creationId xmlns:p14="http://schemas.microsoft.com/office/powerpoint/2010/main" val="1163352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l="7397" t="3932" r="7397" b="3932"/>
          <a:stretch>
            <a:fillRect/>
          </a:stretch>
        </p:blipFill>
        <p:spPr bwMode="auto">
          <a:xfrm>
            <a:off x="1" y="-1"/>
            <a:ext cx="9056076" cy="6925235"/>
          </a:xfrm>
          <a:prstGeom prst="rect">
            <a:avLst/>
          </a:prstGeom>
          <a:noFill/>
          <a:ln w="9525">
            <a:noFill/>
            <a:miter lim="800000"/>
            <a:headEnd/>
            <a:tailEnd/>
          </a:ln>
        </p:spPr>
      </p:pic>
    </p:spTree>
    <p:extLst>
      <p:ext uri="{BB962C8B-B14F-4D97-AF65-F5344CB8AC3E}">
        <p14:creationId xmlns:p14="http://schemas.microsoft.com/office/powerpoint/2010/main" val="3506142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2" cstate="print"/>
          <a:srcRect/>
          <a:stretch>
            <a:fillRect/>
          </a:stretch>
        </p:blipFill>
        <p:spPr bwMode="auto">
          <a:xfrm>
            <a:off x="-13189" y="476250"/>
            <a:ext cx="9136674" cy="5905500"/>
          </a:xfrm>
          <a:prstGeom prst="rect">
            <a:avLst/>
          </a:prstGeom>
          <a:noFill/>
          <a:ln w="9525">
            <a:noFill/>
            <a:miter lim="800000"/>
            <a:headEnd/>
            <a:tailEnd/>
          </a:ln>
          <a:effectLst/>
        </p:spPr>
      </p:pic>
      <p:sp>
        <p:nvSpPr>
          <p:cNvPr id="47106" name="TextBox 1"/>
          <p:cNvSpPr txBox="1">
            <a:spLocks noChangeArrowheads="1"/>
          </p:cNvSpPr>
          <p:nvPr/>
        </p:nvSpPr>
        <p:spPr bwMode="auto">
          <a:xfrm>
            <a:off x="6299689" y="1547813"/>
            <a:ext cx="2448657" cy="2030412"/>
          </a:xfrm>
          <a:prstGeom prst="rect">
            <a:avLst/>
          </a:prstGeom>
          <a:noFill/>
          <a:ln w="9525">
            <a:noFill/>
            <a:miter lim="800000"/>
            <a:headEnd/>
            <a:tailEnd/>
          </a:ln>
        </p:spPr>
        <p:txBody>
          <a:bodyPr>
            <a:spAutoFit/>
          </a:bodyPr>
          <a:lstStyle/>
          <a:p>
            <a:r>
              <a:rPr lang="en-GB" sz="1400"/>
              <a:t>ASSEMBLY OF MAIN SUPPORT TUBE WITH BULKHEAD PLATE AND FEEDTHROUGH BOARD</a:t>
            </a:r>
          </a:p>
          <a:p>
            <a:r>
              <a:rPr lang="en-GB" sz="1400"/>
              <a:t>(PLEASE NOTE THAT BULKHEAD PLATE AND FEEDTHROUGH BOARD ARE NOT IN THEIR FINAL POSITION)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2" cstate="print"/>
          <a:srcRect/>
          <a:stretch>
            <a:fillRect/>
          </a:stretch>
        </p:blipFill>
        <p:spPr bwMode="auto">
          <a:xfrm>
            <a:off x="10258" y="436563"/>
            <a:ext cx="9136673" cy="5903912"/>
          </a:xfrm>
          <a:prstGeom prst="rect">
            <a:avLst/>
          </a:prstGeom>
          <a:noFill/>
          <a:ln w="9525">
            <a:noFill/>
            <a:miter lim="800000"/>
            <a:headEnd/>
            <a:tailEnd/>
          </a:ln>
          <a:effectLst/>
        </p:spPr>
      </p:pic>
      <p:sp>
        <p:nvSpPr>
          <p:cNvPr id="48130" name="TextBox 2"/>
          <p:cNvSpPr txBox="1">
            <a:spLocks noChangeArrowheads="1"/>
          </p:cNvSpPr>
          <p:nvPr/>
        </p:nvSpPr>
        <p:spPr bwMode="auto">
          <a:xfrm>
            <a:off x="252047" y="1628775"/>
            <a:ext cx="1727689" cy="738188"/>
          </a:xfrm>
          <a:prstGeom prst="rect">
            <a:avLst/>
          </a:prstGeom>
          <a:noFill/>
          <a:ln w="9525">
            <a:noFill/>
            <a:miter lim="800000"/>
            <a:headEnd/>
            <a:tailEnd/>
          </a:ln>
        </p:spPr>
        <p:txBody>
          <a:bodyPr>
            <a:spAutoFit/>
          </a:bodyPr>
          <a:lstStyle/>
          <a:p>
            <a:r>
              <a:rPr lang="en-GB" sz="1400"/>
              <a:t>ASSEMBLY OF DETECTOR SUPPORT FRAME</a:t>
            </a:r>
          </a:p>
        </p:txBody>
      </p:sp>
      <p:sp>
        <p:nvSpPr>
          <p:cNvPr id="2" name="Date Placeholder 1"/>
          <p:cNvSpPr>
            <a:spLocks noGrp="1"/>
          </p:cNvSpPr>
          <p:nvPr>
            <p:ph type="dt" sz="quarter" idx="10"/>
          </p:nvPr>
        </p:nvSpPr>
        <p:spPr/>
        <p:txBody>
          <a:bodyPr/>
          <a:lstStyle/>
          <a:p>
            <a:pPr>
              <a:defRPr/>
            </a:pPr>
            <a:r>
              <a:rPr lang="en-GB"/>
              <a:t>24 September 2013</a:t>
            </a:r>
            <a:endParaRPr lang="en-US" dirty="0"/>
          </a:p>
        </p:txBody>
      </p:sp>
      <p:sp>
        <p:nvSpPr>
          <p:cNvPr id="3" name="Footer Placeholder 2"/>
          <p:cNvSpPr>
            <a:spLocks noGrp="1"/>
          </p:cNvSpPr>
          <p:nvPr>
            <p:ph type="ftr" sz="quarter" idx="11"/>
          </p:nvPr>
        </p:nvSpPr>
        <p:spPr/>
        <p:txBody>
          <a:bodyPr/>
          <a:lstStyle/>
          <a:p>
            <a:pPr>
              <a:defRPr/>
            </a:pPr>
            <a:r>
              <a:rPr lang="en-US" smtClean="0"/>
              <a:t>UKNuStAR</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0736" y="523220"/>
            <a:ext cx="7797391" cy="636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26" name="Text Box 134"/>
          <p:cNvSpPr txBox="1">
            <a:spLocks noChangeArrowheads="1"/>
          </p:cNvSpPr>
          <p:nvPr/>
        </p:nvSpPr>
        <p:spPr bwMode="auto">
          <a:xfrm>
            <a:off x="2411413" y="0"/>
            <a:ext cx="49333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800" dirty="0">
                <a:solidFill>
                  <a:srgbClr val="FF0000"/>
                </a:solidFill>
                <a:latin typeface="Times New Roman" pitchFamily="18" charset="0"/>
              </a:rPr>
              <a:t>FAIR </a:t>
            </a:r>
            <a:r>
              <a:rPr lang="en-GB" altLang="en-US" sz="2800" dirty="0" smtClean="0">
                <a:solidFill>
                  <a:srgbClr val="FF0000"/>
                </a:solidFill>
                <a:latin typeface="Times New Roman" pitchFamily="18" charset="0"/>
              </a:rPr>
              <a:t>(</a:t>
            </a:r>
            <a:r>
              <a:rPr lang="en-GB" altLang="en-US" sz="2800" dirty="0">
                <a:solidFill>
                  <a:srgbClr val="FF0000"/>
                </a:solidFill>
                <a:latin typeface="Times New Roman" pitchFamily="18" charset="0"/>
              </a:rPr>
              <a:t>modularised </a:t>
            </a:r>
            <a:r>
              <a:rPr lang="en-GB" altLang="en-US" sz="2800" dirty="0" smtClean="0">
                <a:solidFill>
                  <a:srgbClr val="FF0000"/>
                </a:solidFill>
                <a:latin typeface="Times New Roman" pitchFamily="18" charset="0"/>
              </a:rPr>
              <a:t>start version</a:t>
            </a:r>
            <a:r>
              <a:rPr lang="en-GB" altLang="en-US" sz="2800" dirty="0">
                <a:solidFill>
                  <a:srgbClr val="FF0000"/>
                </a:solidFill>
                <a:latin typeface="Times New Roman" pitchFamily="18" charset="0"/>
              </a:rPr>
              <a:t>)</a:t>
            </a:r>
          </a:p>
        </p:txBody>
      </p:sp>
      <p:sp>
        <p:nvSpPr>
          <p:cNvPr id="59544" name="Text Box 152"/>
          <p:cNvSpPr txBox="1">
            <a:spLocks noChangeArrowheads="1"/>
          </p:cNvSpPr>
          <p:nvPr/>
        </p:nvSpPr>
        <p:spPr bwMode="auto">
          <a:xfrm>
            <a:off x="5472860" y="1805668"/>
            <a:ext cx="3743782"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dirty="0"/>
              <a:t>CBM –hadron physics</a:t>
            </a:r>
          </a:p>
          <a:p>
            <a:endParaRPr lang="en-GB" altLang="en-US" sz="2000" dirty="0"/>
          </a:p>
          <a:p>
            <a:r>
              <a:rPr lang="en-GB" altLang="en-US" sz="2000" dirty="0"/>
              <a:t>APPA –atomic, plasma, applied</a:t>
            </a:r>
          </a:p>
          <a:p>
            <a:endParaRPr lang="en-GB" altLang="en-US" sz="2000" dirty="0" smtClean="0"/>
          </a:p>
          <a:p>
            <a:endParaRPr lang="en-GB" altLang="en-US" sz="2000" dirty="0"/>
          </a:p>
          <a:p>
            <a:endParaRPr lang="en-GB" altLang="en-US" sz="2000" dirty="0" smtClean="0"/>
          </a:p>
          <a:p>
            <a:endParaRPr lang="en-GB" altLang="en-US" sz="2000" dirty="0"/>
          </a:p>
          <a:p>
            <a:r>
              <a:rPr lang="en-GB" altLang="en-US" sz="2000" dirty="0" err="1">
                <a:solidFill>
                  <a:srgbClr val="FF0000"/>
                </a:solidFill>
              </a:rPr>
              <a:t>NuSTAR</a:t>
            </a:r>
            <a:r>
              <a:rPr lang="en-GB" altLang="en-US" sz="2000" dirty="0">
                <a:solidFill>
                  <a:srgbClr val="FF0000"/>
                </a:solidFill>
              </a:rPr>
              <a:t> –nuclear physics</a:t>
            </a:r>
          </a:p>
          <a:p>
            <a:endParaRPr lang="en-GB" altLang="en-US" sz="2000" dirty="0" smtClean="0"/>
          </a:p>
          <a:p>
            <a:endParaRPr lang="en-GB" altLang="en-US" sz="2000" dirty="0"/>
          </a:p>
          <a:p>
            <a:r>
              <a:rPr lang="en-GB" altLang="en-US" sz="2000" dirty="0"/>
              <a:t>PANDA - antiprotons</a:t>
            </a:r>
          </a:p>
        </p:txBody>
      </p:sp>
      <p:sp>
        <p:nvSpPr>
          <p:cNvPr id="59545" name="Line 153"/>
          <p:cNvSpPr>
            <a:spLocks noChangeShapeType="1"/>
          </p:cNvSpPr>
          <p:nvPr/>
        </p:nvSpPr>
        <p:spPr bwMode="auto">
          <a:xfrm flipH="1" flipV="1">
            <a:off x="2555776" y="4869160"/>
            <a:ext cx="2933948"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546" name="Line 154"/>
          <p:cNvSpPr>
            <a:spLocks noChangeShapeType="1"/>
          </p:cNvSpPr>
          <p:nvPr/>
        </p:nvSpPr>
        <p:spPr bwMode="auto">
          <a:xfrm flipH="1">
            <a:off x="3420967" y="4252948"/>
            <a:ext cx="2051893" cy="2880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547" name="Line 155"/>
          <p:cNvSpPr>
            <a:spLocks noChangeShapeType="1"/>
          </p:cNvSpPr>
          <p:nvPr/>
        </p:nvSpPr>
        <p:spPr bwMode="auto">
          <a:xfrm flipH="1">
            <a:off x="3795965" y="2109085"/>
            <a:ext cx="1691853" cy="16109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548" name="Line 156"/>
          <p:cNvSpPr>
            <a:spLocks noChangeShapeType="1"/>
          </p:cNvSpPr>
          <p:nvPr/>
        </p:nvSpPr>
        <p:spPr bwMode="auto">
          <a:xfrm flipH="1">
            <a:off x="3883023" y="2600324"/>
            <a:ext cx="1606701" cy="11887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1633521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2" cstate="print"/>
          <a:srcRect/>
          <a:stretch>
            <a:fillRect/>
          </a:stretch>
        </p:blipFill>
        <p:spPr bwMode="auto">
          <a:xfrm>
            <a:off x="0" y="404814"/>
            <a:ext cx="9144000" cy="5908675"/>
          </a:xfrm>
          <a:prstGeom prst="rect">
            <a:avLst/>
          </a:prstGeom>
          <a:noFill/>
          <a:ln w="9525">
            <a:noFill/>
            <a:miter lim="800000"/>
            <a:headEnd/>
            <a:tailEnd/>
          </a:ln>
          <a:effectLst/>
        </p:spPr>
      </p:pic>
      <p:sp>
        <p:nvSpPr>
          <p:cNvPr id="49154" name="TextBox 1"/>
          <p:cNvSpPr txBox="1">
            <a:spLocks noChangeArrowheads="1"/>
          </p:cNvSpPr>
          <p:nvPr/>
        </p:nvSpPr>
        <p:spPr bwMode="auto">
          <a:xfrm>
            <a:off x="272561" y="1628776"/>
            <a:ext cx="2592266" cy="523875"/>
          </a:xfrm>
          <a:prstGeom prst="rect">
            <a:avLst/>
          </a:prstGeom>
          <a:noFill/>
          <a:ln w="9525">
            <a:noFill/>
            <a:miter lim="800000"/>
            <a:headEnd/>
            <a:tailEnd/>
          </a:ln>
        </p:spPr>
        <p:txBody>
          <a:bodyPr>
            <a:spAutoFit/>
          </a:bodyPr>
          <a:lstStyle/>
          <a:p>
            <a:r>
              <a:rPr lang="en-GB" sz="1400" dirty="0"/>
              <a:t>ASSEMBLY OF INNER </a:t>
            </a:r>
            <a:r>
              <a:rPr lang="en-GB" sz="1400" dirty="0" smtClean="0"/>
              <a:t>DETECTORS: 100</a:t>
            </a:r>
            <a:r>
              <a:rPr lang="el-GR" sz="1400" dirty="0" smtClean="0"/>
              <a:t>μ</a:t>
            </a:r>
            <a:r>
              <a:rPr lang="en-GB" sz="1400" dirty="0" smtClean="0"/>
              <a:t>m</a:t>
            </a:r>
            <a:endParaRPr lang="en-GB" sz="1400" dirty="0"/>
          </a:p>
        </p:txBody>
      </p:sp>
      <p:pic>
        <p:nvPicPr>
          <p:cNvPr id="6" name="Picture 5"/>
          <p:cNvPicPr>
            <a:picLocks noChangeAspect="1"/>
          </p:cNvPicPr>
          <p:nvPr/>
        </p:nvPicPr>
        <p:blipFill>
          <a:blip r:embed="rId3" cstate="print"/>
          <a:stretch>
            <a:fillRect/>
          </a:stretch>
        </p:blipFill>
        <p:spPr>
          <a:xfrm>
            <a:off x="4141741" y="4941169"/>
            <a:ext cx="5002259" cy="1916832"/>
          </a:xfrm>
          <a:prstGeom prst="rect">
            <a:avLst/>
          </a:prstGeom>
        </p:spPr>
      </p:pic>
      <p:sp>
        <p:nvSpPr>
          <p:cNvPr id="7" name="Rectangle 6"/>
          <p:cNvSpPr/>
          <p:nvPr/>
        </p:nvSpPr>
        <p:spPr>
          <a:xfrm>
            <a:off x="5724128" y="4941168"/>
            <a:ext cx="3053983" cy="646331"/>
          </a:xfrm>
          <a:prstGeom prst="rect">
            <a:avLst/>
          </a:prstGeom>
        </p:spPr>
        <p:txBody>
          <a:bodyPr wrap="square">
            <a:spAutoFit/>
          </a:bodyPr>
          <a:lstStyle/>
          <a:p>
            <a:r>
              <a:rPr lang="en-US" dirty="0" smtClean="0"/>
              <a:t>50.5 um strips in stereo configuration of </a:t>
            </a:r>
            <a:r>
              <a:rPr lang="en-US" dirty="0" err="1" smtClean="0"/>
              <a:t>p</a:t>
            </a:r>
            <a:r>
              <a:rPr lang="en-US" dirty="0" smtClean="0"/>
              <a:t> and </a:t>
            </a:r>
            <a:r>
              <a:rPr lang="en-US" dirty="0" err="1" smtClean="0"/>
              <a:t>n</a:t>
            </a:r>
            <a:r>
              <a:rPr lang="en-US" dirty="0" smtClean="0"/>
              <a:t> side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2" cstate="print"/>
          <a:srcRect/>
          <a:stretch>
            <a:fillRect/>
          </a:stretch>
        </p:blipFill>
        <p:spPr bwMode="auto">
          <a:xfrm>
            <a:off x="20516" y="404813"/>
            <a:ext cx="9136674" cy="5903912"/>
          </a:xfrm>
          <a:prstGeom prst="rect">
            <a:avLst/>
          </a:prstGeom>
          <a:noFill/>
          <a:ln w="9525">
            <a:noFill/>
            <a:miter lim="800000"/>
            <a:headEnd/>
            <a:tailEnd/>
          </a:ln>
          <a:effectLst/>
        </p:spPr>
      </p:pic>
      <p:sp>
        <p:nvSpPr>
          <p:cNvPr id="50178" name="TextBox 1"/>
          <p:cNvSpPr txBox="1">
            <a:spLocks noChangeArrowheads="1"/>
          </p:cNvSpPr>
          <p:nvPr/>
        </p:nvSpPr>
        <p:spPr bwMode="auto">
          <a:xfrm>
            <a:off x="252046" y="1557339"/>
            <a:ext cx="2303585" cy="1169551"/>
          </a:xfrm>
          <a:prstGeom prst="rect">
            <a:avLst/>
          </a:prstGeom>
          <a:noFill/>
          <a:ln w="9525">
            <a:noFill/>
            <a:miter lim="800000"/>
            <a:headEnd/>
            <a:tailEnd/>
          </a:ln>
        </p:spPr>
        <p:txBody>
          <a:bodyPr>
            <a:spAutoFit/>
          </a:bodyPr>
          <a:lstStyle/>
          <a:p>
            <a:r>
              <a:rPr lang="en-GB" sz="1400" dirty="0"/>
              <a:t>ASSEMBLY OF MID/OUTER DETECTOR COOLING SUPPORT </a:t>
            </a:r>
            <a:r>
              <a:rPr lang="en-GB" sz="1400" dirty="0" smtClean="0"/>
              <a:t>FRAME</a:t>
            </a:r>
          </a:p>
          <a:p>
            <a:r>
              <a:rPr lang="en-GB" sz="1400" dirty="0" smtClean="0"/>
              <a:t>300</a:t>
            </a:r>
            <a:r>
              <a:rPr lang="el-GR" sz="1400" dirty="0" smtClean="0"/>
              <a:t>μ</a:t>
            </a:r>
            <a:r>
              <a:rPr lang="en-GB" sz="1400" dirty="0" smtClean="0"/>
              <a:t>m</a:t>
            </a:r>
            <a:endParaRPr lang="en-GB" sz="1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2" cstate="print"/>
          <a:srcRect/>
          <a:stretch>
            <a:fillRect/>
          </a:stretch>
        </p:blipFill>
        <p:spPr bwMode="auto">
          <a:xfrm>
            <a:off x="2931" y="404814"/>
            <a:ext cx="9141069" cy="5907087"/>
          </a:xfrm>
          <a:prstGeom prst="rect">
            <a:avLst/>
          </a:prstGeom>
          <a:noFill/>
          <a:ln w="9525">
            <a:noFill/>
            <a:miter lim="800000"/>
            <a:headEnd/>
            <a:tailEnd/>
          </a:ln>
          <a:effectLst/>
        </p:spPr>
      </p:pic>
      <p:sp>
        <p:nvSpPr>
          <p:cNvPr id="51202" name="TextBox 1"/>
          <p:cNvSpPr txBox="1">
            <a:spLocks noChangeArrowheads="1"/>
          </p:cNvSpPr>
          <p:nvPr/>
        </p:nvSpPr>
        <p:spPr bwMode="auto">
          <a:xfrm>
            <a:off x="303335" y="1546225"/>
            <a:ext cx="2376854" cy="523875"/>
          </a:xfrm>
          <a:prstGeom prst="rect">
            <a:avLst/>
          </a:prstGeom>
          <a:noFill/>
          <a:ln w="9525">
            <a:noFill/>
            <a:miter lim="800000"/>
            <a:headEnd/>
            <a:tailEnd/>
          </a:ln>
        </p:spPr>
        <p:txBody>
          <a:bodyPr>
            <a:spAutoFit/>
          </a:bodyPr>
          <a:lstStyle/>
          <a:p>
            <a:r>
              <a:rPr lang="en-GB" sz="1400"/>
              <a:t>ASSEMBLY OF MID DETECTOR COOLING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2" cstate="print"/>
          <a:srcRect/>
          <a:stretch>
            <a:fillRect/>
          </a:stretch>
        </p:blipFill>
        <p:spPr bwMode="auto">
          <a:xfrm>
            <a:off x="7327" y="404813"/>
            <a:ext cx="9136673" cy="5903912"/>
          </a:xfrm>
          <a:prstGeom prst="rect">
            <a:avLst/>
          </a:prstGeom>
          <a:noFill/>
          <a:ln w="9525">
            <a:noFill/>
            <a:miter lim="800000"/>
            <a:headEnd/>
            <a:tailEnd/>
          </a:ln>
          <a:effectLst/>
        </p:spPr>
      </p:pic>
      <p:sp>
        <p:nvSpPr>
          <p:cNvPr id="52226" name="TextBox 1"/>
          <p:cNvSpPr txBox="1">
            <a:spLocks noChangeArrowheads="1"/>
          </p:cNvSpPr>
          <p:nvPr/>
        </p:nvSpPr>
        <p:spPr bwMode="auto">
          <a:xfrm>
            <a:off x="180243" y="1557338"/>
            <a:ext cx="1510811" cy="1169551"/>
          </a:xfrm>
          <a:prstGeom prst="rect">
            <a:avLst/>
          </a:prstGeom>
          <a:noFill/>
          <a:ln w="9525">
            <a:noFill/>
            <a:miter lim="800000"/>
            <a:headEnd/>
            <a:tailEnd/>
          </a:ln>
        </p:spPr>
        <p:txBody>
          <a:bodyPr>
            <a:spAutoFit/>
          </a:bodyPr>
          <a:lstStyle/>
          <a:p>
            <a:r>
              <a:rPr lang="en-GB" sz="1400" dirty="0"/>
              <a:t>ASSEMBLY OF OUTER DETECTOR </a:t>
            </a:r>
            <a:r>
              <a:rPr lang="en-GB" sz="1400" dirty="0" smtClean="0"/>
              <a:t>COOLING</a:t>
            </a:r>
          </a:p>
          <a:p>
            <a:r>
              <a:rPr lang="en-GB" sz="1400" dirty="0" smtClean="0"/>
              <a:t>300</a:t>
            </a:r>
            <a:r>
              <a:rPr lang="el-GR" sz="1400" dirty="0" smtClean="0"/>
              <a:t>μ</a:t>
            </a:r>
            <a:r>
              <a:rPr lang="en-GB" sz="1400" dirty="0" smtClean="0"/>
              <a:t>m</a:t>
            </a:r>
            <a:endParaRPr lang="en-GB" sz="1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2" cstate="print"/>
          <a:srcRect/>
          <a:stretch>
            <a:fillRect/>
          </a:stretch>
        </p:blipFill>
        <p:spPr bwMode="auto">
          <a:xfrm>
            <a:off x="0" y="454025"/>
            <a:ext cx="9136674" cy="5905500"/>
          </a:xfrm>
          <a:prstGeom prst="rect">
            <a:avLst/>
          </a:prstGeom>
          <a:noFill/>
          <a:ln w="9525">
            <a:noFill/>
            <a:miter lim="800000"/>
            <a:headEnd/>
            <a:tailEnd/>
          </a:ln>
          <a:effectLst/>
        </p:spPr>
      </p:pic>
      <p:sp>
        <p:nvSpPr>
          <p:cNvPr id="53250" name="TextBox 1"/>
          <p:cNvSpPr txBox="1">
            <a:spLocks noChangeArrowheads="1"/>
          </p:cNvSpPr>
          <p:nvPr/>
        </p:nvSpPr>
        <p:spPr bwMode="auto">
          <a:xfrm>
            <a:off x="171450" y="1484313"/>
            <a:ext cx="1944565" cy="1384995"/>
          </a:xfrm>
          <a:prstGeom prst="rect">
            <a:avLst/>
          </a:prstGeom>
          <a:noFill/>
          <a:ln w="9525">
            <a:noFill/>
            <a:miter lim="800000"/>
            <a:headEnd/>
            <a:tailEnd/>
          </a:ln>
        </p:spPr>
        <p:txBody>
          <a:bodyPr>
            <a:spAutoFit/>
          </a:bodyPr>
          <a:lstStyle/>
          <a:p>
            <a:r>
              <a:rPr lang="en-GB" sz="1400"/>
              <a:t>LOCATING OF BULKHEAD PLATE</a:t>
            </a:r>
          </a:p>
          <a:p>
            <a:r>
              <a:rPr lang="en-GB" sz="1400"/>
              <a:t>AND FEEDTHROUGH BOARD INTO FINAL POSITION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3" name="Picture 2"/>
          <p:cNvPicPr>
            <a:picLocks noChangeAspect="1" noChangeArrowheads="1"/>
          </p:cNvPicPr>
          <p:nvPr/>
        </p:nvPicPr>
        <p:blipFill>
          <a:blip r:embed="rId2" cstate="print"/>
          <a:srcRect/>
          <a:stretch>
            <a:fillRect/>
          </a:stretch>
        </p:blipFill>
        <p:spPr bwMode="auto">
          <a:xfrm>
            <a:off x="7327" y="333376"/>
            <a:ext cx="9136673" cy="5903913"/>
          </a:xfrm>
          <a:prstGeom prst="rect">
            <a:avLst/>
          </a:prstGeom>
          <a:noFill/>
          <a:ln w="9525">
            <a:noFill/>
            <a:miter lim="800000"/>
            <a:headEnd/>
            <a:tailEnd/>
          </a:ln>
          <a:effectLst/>
        </p:spPr>
      </p:pic>
      <p:sp>
        <p:nvSpPr>
          <p:cNvPr id="54274" name="TextBox 1"/>
          <p:cNvSpPr txBox="1">
            <a:spLocks noChangeArrowheads="1"/>
          </p:cNvSpPr>
          <p:nvPr/>
        </p:nvSpPr>
        <p:spPr bwMode="auto">
          <a:xfrm>
            <a:off x="164123" y="1341439"/>
            <a:ext cx="1800958" cy="954107"/>
          </a:xfrm>
          <a:prstGeom prst="rect">
            <a:avLst/>
          </a:prstGeom>
          <a:noFill/>
          <a:ln w="9525">
            <a:noFill/>
            <a:miter lim="800000"/>
            <a:headEnd/>
            <a:tailEnd/>
          </a:ln>
        </p:spPr>
        <p:txBody>
          <a:bodyPr>
            <a:spAutoFit/>
          </a:bodyPr>
          <a:lstStyle/>
          <a:p>
            <a:r>
              <a:rPr lang="en-GB" sz="1400"/>
              <a:t>ASSEMBLY OF INNER AND OUTER</a:t>
            </a:r>
          </a:p>
          <a:p>
            <a:r>
              <a:rPr lang="en-GB" sz="1400"/>
              <a:t>CIRCUIT BOARDS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2" cstate="print"/>
          <a:srcRect/>
          <a:stretch>
            <a:fillRect/>
          </a:stretch>
        </p:blipFill>
        <p:spPr bwMode="auto">
          <a:xfrm>
            <a:off x="0" y="404813"/>
            <a:ext cx="9138138" cy="5905500"/>
          </a:xfrm>
          <a:prstGeom prst="rect">
            <a:avLst/>
          </a:prstGeom>
          <a:noFill/>
          <a:ln w="9525">
            <a:noFill/>
            <a:miter lim="800000"/>
            <a:headEnd/>
            <a:tailEnd/>
          </a:ln>
          <a:effectLst/>
        </p:spPr>
      </p:pic>
      <p:sp>
        <p:nvSpPr>
          <p:cNvPr id="55298" name="TextBox 1"/>
          <p:cNvSpPr txBox="1">
            <a:spLocks noChangeArrowheads="1"/>
          </p:cNvSpPr>
          <p:nvPr/>
        </p:nvSpPr>
        <p:spPr bwMode="auto">
          <a:xfrm>
            <a:off x="180243" y="1484314"/>
            <a:ext cx="2088173" cy="1169551"/>
          </a:xfrm>
          <a:prstGeom prst="rect">
            <a:avLst/>
          </a:prstGeom>
          <a:noFill/>
          <a:ln w="9525">
            <a:noFill/>
            <a:miter lim="800000"/>
            <a:headEnd/>
            <a:tailEnd/>
          </a:ln>
        </p:spPr>
        <p:txBody>
          <a:bodyPr>
            <a:spAutoFit/>
          </a:bodyPr>
          <a:lstStyle/>
          <a:p>
            <a:r>
              <a:rPr lang="en-GB" sz="1400"/>
              <a:t>ASSEMBLY OF ALUMINIUM CHAMBER </a:t>
            </a:r>
          </a:p>
          <a:p>
            <a:r>
              <a:rPr lang="en-GB" sz="1400"/>
              <a:t>(CURRENT WALL THICKNESS 2 mm)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2" cstate="print"/>
          <a:srcRect/>
          <a:stretch>
            <a:fillRect/>
          </a:stretch>
        </p:blipFill>
        <p:spPr bwMode="auto">
          <a:xfrm>
            <a:off x="0" y="404813"/>
            <a:ext cx="9136674" cy="5903912"/>
          </a:xfrm>
          <a:prstGeom prst="rect">
            <a:avLst/>
          </a:prstGeom>
          <a:noFill/>
          <a:ln w="9525">
            <a:noFill/>
            <a:miter lim="800000"/>
            <a:headEnd/>
            <a:tailEnd/>
          </a:ln>
          <a:effectLst/>
        </p:spPr>
      </p:pic>
      <p:sp>
        <p:nvSpPr>
          <p:cNvPr id="56322" name="TextBox 1"/>
          <p:cNvSpPr txBox="1">
            <a:spLocks noChangeArrowheads="1"/>
          </p:cNvSpPr>
          <p:nvPr/>
        </p:nvSpPr>
        <p:spPr bwMode="auto">
          <a:xfrm>
            <a:off x="252046" y="1557339"/>
            <a:ext cx="1871297" cy="954107"/>
          </a:xfrm>
          <a:prstGeom prst="rect">
            <a:avLst/>
          </a:prstGeom>
          <a:noFill/>
          <a:ln w="9525">
            <a:noFill/>
            <a:miter lim="800000"/>
            <a:headEnd/>
            <a:tailEnd/>
          </a:ln>
        </p:spPr>
        <p:txBody>
          <a:bodyPr>
            <a:spAutoFit/>
          </a:bodyPr>
          <a:lstStyle/>
          <a:p>
            <a:r>
              <a:rPr lang="en-GB" sz="1400"/>
              <a:t>TARGET MECHANISM LOCATED IN ITS </a:t>
            </a:r>
            <a:r>
              <a:rPr lang="en-GB" altLang="en-US" sz="1400"/>
              <a:t>“</a:t>
            </a:r>
            <a:r>
              <a:rPr lang="en-GB" sz="1400"/>
              <a:t>IN BEAM</a:t>
            </a:r>
            <a:r>
              <a:rPr lang="en-GB" altLang="en-US" sz="1400"/>
              <a:t>”</a:t>
            </a:r>
            <a:r>
              <a:rPr lang="en-GB" sz="1400"/>
              <a:t> POSITION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C:\Users\rcl\Desktop\R3Bupdate220914\DSC02208_m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88840"/>
            <a:ext cx="7126515" cy="53448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427984" y="1052736"/>
            <a:ext cx="5256584" cy="2677656"/>
          </a:xfrm>
          <a:prstGeom prst="rect">
            <a:avLst/>
          </a:prstGeom>
          <a:solidFill>
            <a:schemeClr val="bg1"/>
          </a:solidFill>
        </p:spPr>
        <p:txBody>
          <a:bodyPr wrap="square">
            <a:spAutoFit/>
          </a:bodyPr>
          <a:lstStyle/>
          <a:p>
            <a:r>
              <a:rPr lang="en-GB" sz="2400" dirty="0" smtClean="0">
                <a:solidFill>
                  <a:schemeClr val="accent2"/>
                </a:solidFill>
              </a:rPr>
              <a:t>	Has validated:</a:t>
            </a:r>
          </a:p>
          <a:p>
            <a:r>
              <a:rPr lang="en-GB" sz="2400" dirty="0" smtClean="0">
                <a:solidFill>
                  <a:schemeClr val="accent2"/>
                </a:solidFill>
              </a:rPr>
              <a:t>Si </a:t>
            </a:r>
            <a:r>
              <a:rPr lang="en-GB" sz="2400" dirty="0">
                <a:solidFill>
                  <a:schemeClr val="accent2"/>
                </a:solidFill>
              </a:rPr>
              <a:t>ladder construction </a:t>
            </a:r>
            <a:r>
              <a:rPr lang="en-GB" sz="2400" dirty="0" smtClean="0">
                <a:solidFill>
                  <a:schemeClr val="accent2"/>
                </a:solidFill>
              </a:rPr>
              <a:t>techniques</a:t>
            </a:r>
          </a:p>
          <a:p>
            <a:r>
              <a:rPr lang="en-GB" sz="2400" dirty="0" smtClean="0">
                <a:solidFill>
                  <a:schemeClr val="accent2"/>
                </a:solidFill>
              </a:rPr>
              <a:t>ASIC readout</a:t>
            </a:r>
          </a:p>
          <a:p>
            <a:r>
              <a:rPr lang="en-GB" sz="2400" dirty="0" smtClean="0">
                <a:solidFill>
                  <a:schemeClr val="accent2"/>
                </a:solidFill>
              </a:rPr>
              <a:t>DAQ scheme</a:t>
            </a:r>
          </a:p>
          <a:p>
            <a:r>
              <a:rPr lang="en-GB" sz="2400" dirty="0" smtClean="0">
                <a:solidFill>
                  <a:schemeClr val="accent2"/>
                </a:solidFill>
              </a:rPr>
              <a:t>coupling </a:t>
            </a:r>
            <a:r>
              <a:rPr lang="en-GB" sz="2400" dirty="0">
                <a:solidFill>
                  <a:schemeClr val="accent2"/>
                </a:solidFill>
              </a:rPr>
              <a:t>to MBS </a:t>
            </a:r>
            <a:r>
              <a:rPr lang="en-GB" sz="2400" dirty="0" smtClean="0">
                <a:solidFill>
                  <a:schemeClr val="accent2"/>
                </a:solidFill>
              </a:rPr>
              <a:t>merge</a:t>
            </a:r>
          </a:p>
          <a:p>
            <a:r>
              <a:rPr lang="en-GB" sz="2400" dirty="0" smtClean="0">
                <a:solidFill>
                  <a:schemeClr val="accent2"/>
                </a:solidFill>
              </a:rPr>
              <a:t>Mechanics </a:t>
            </a:r>
            <a:r>
              <a:rPr lang="en-GB" sz="2400" dirty="0">
                <a:solidFill>
                  <a:schemeClr val="accent2"/>
                </a:solidFill>
              </a:rPr>
              <a:t>&amp; </a:t>
            </a:r>
            <a:r>
              <a:rPr lang="en-GB" sz="2400" dirty="0" smtClean="0">
                <a:solidFill>
                  <a:schemeClr val="accent2"/>
                </a:solidFill>
              </a:rPr>
              <a:t>cooling</a:t>
            </a:r>
          </a:p>
          <a:p>
            <a:r>
              <a:rPr lang="en-GB" sz="2400" dirty="0" smtClean="0">
                <a:solidFill>
                  <a:schemeClr val="accent2"/>
                </a:solidFill>
              </a:rPr>
              <a:t>shipping</a:t>
            </a:r>
            <a:endParaRPr lang="en-GB" sz="2400" dirty="0">
              <a:solidFill>
                <a:schemeClr val="accent2"/>
              </a:solidFill>
            </a:endParaRPr>
          </a:p>
        </p:txBody>
      </p:sp>
      <p:sp>
        <p:nvSpPr>
          <p:cNvPr id="7" name="TextBox 6"/>
          <p:cNvSpPr txBox="1"/>
          <p:nvPr/>
        </p:nvSpPr>
        <p:spPr>
          <a:xfrm>
            <a:off x="611560" y="66818"/>
            <a:ext cx="8260595" cy="523220"/>
          </a:xfrm>
          <a:prstGeom prst="rect">
            <a:avLst/>
          </a:prstGeom>
          <a:noFill/>
        </p:spPr>
        <p:txBody>
          <a:bodyPr wrap="none" rtlCol="0">
            <a:spAutoFit/>
          </a:bodyPr>
          <a:lstStyle/>
          <a:p>
            <a:r>
              <a:rPr lang="en-GB" sz="2800" dirty="0" smtClean="0">
                <a:solidFill>
                  <a:srgbClr val="FF0000"/>
                </a:solidFill>
              </a:rPr>
              <a:t>Reactions with relativistic radioactive beams (R</a:t>
            </a:r>
            <a:r>
              <a:rPr lang="en-GB" sz="2800" baseline="30000" dirty="0" smtClean="0">
                <a:solidFill>
                  <a:srgbClr val="FF0000"/>
                </a:solidFill>
              </a:rPr>
              <a:t>3</a:t>
            </a:r>
            <a:r>
              <a:rPr lang="en-GB" sz="2800" dirty="0" smtClean="0">
                <a:solidFill>
                  <a:srgbClr val="FF0000"/>
                </a:solidFill>
              </a:rPr>
              <a:t>B)</a:t>
            </a:r>
            <a:endParaRPr lang="en-GB" sz="2800" dirty="0">
              <a:solidFill>
                <a:srgbClr val="FF0000"/>
              </a:solidFill>
            </a:endParaRPr>
          </a:p>
        </p:txBody>
      </p:sp>
      <p:sp>
        <p:nvSpPr>
          <p:cNvPr id="9" name="TextBox 8"/>
          <p:cNvSpPr txBox="1"/>
          <p:nvPr/>
        </p:nvSpPr>
        <p:spPr>
          <a:xfrm>
            <a:off x="107504" y="590038"/>
            <a:ext cx="6016391" cy="523220"/>
          </a:xfrm>
          <a:prstGeom prst="rect">
            <a:avLst/>
          </a:prstGeom>
          <a:noFill/>
        </p:spPr>
        <p:txBody>
          <a:bodyPr wrap="none" rtlCol="0">
            <a:spAutoFit/>
          </a:bodyPr>
          <a:lstStyle/>
          <a:p>
            <a:r>
              <a:rPr lang="en-GB" sz="2800" dirty="0" smtClean="0"/>
              <a:t>Successful test at GSI, autumn 2014</a:t>
            </a:r>
            <a:endParaRPr lang="en-GB" sz="2800" dirty="0"/>
          </a:p>
        </p:txBody>
      </p:sp>
    </p:spTree>
    <p:extLst>
      <p:ext uri="{BB962C8B-B14F-4D97-AF65-F5344CB8AC3E}">
        <p14:creationId xmlns:p14="http://schemas.microsoft.com/office/powerpoint/2010/main" val="1181775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1331640" y="5288340"/>
            <a:ext cx="7600157" cy="1569660"/>
          </a:xfrm>
          <a:prstGeom prst="rect">
            <a:avLst/>
          </a:prstGeom>
          <a:noFill/>
        </p:spPr>
        <p:txBody>
          <a:bodyPr wrap="none" rtlCol="0">
            <a:spAutoFit/>
          </a:bodyPr>
          <a:lstStyle/>
          <a:p>
            <a:r>
              <a:rPr lang="en-GB" sz="2400" dirty="0" smtClean="0"/>
              <a:t>Delays, up to one year, due to:</a:t>
            </a:r>
          </a:p>
          <a:p>
            <a:r>
              <a:rPr lang="en-GB" sz="2400" dirty="0" smtClean="0"/>
              <a:t>-slow Si detector delivery </a:t>
            </a:r>
          </a:p>
          <a:p>
            <a:r>
              <a:rPr lang="en-GB" sz="2400" dirty="0" smtClean="0"/>
              <a:t>	first 100 </a:t>
            </a:r>
            <a:r>
              <a:rPr lang="el-GR" sz="2400" dirty="0" smtClean="0"/>
              <a:t>μ</a:t>
            </a:r>
            <a:r>
              <a:rPr lang="en-GB" sz="2400" dirty="0" smtClean="0"/>
              <a:t>m detectors delivered end of last year</a:t>
            </a:r>
          </a:p>
          <a:p>
            <a:r>
              <a:rPr lang="en-GB" sz="2400" dirty="0" smtClean="0"/>
              <a:t>-third ASIC iteration needed</a:t>
            </a:r>
            <a:endParaRPr lang="en-GB" sz="2400" dirty="0"/>
          </a:p>
        </p:txBody>
      </p:sp>
      <p:pic>
        <p:nvPicPr>
          <p:cNvPr id="3074" name="Picture 2"/>
          <p:cNvPicPr>
            <a:picLocks noChangeAspect="1" noChangeArrowheads="1"/>
          </p:cNvPicPr>
          <p:nvPr/>
        </p:nvPicPr>
        <p:blipFill>
          <a:blip r:embed="rId2" cstate="print"/>
          <a:srcRect/>
          <a:stretch>
            <a:fillRect/>
          </a:stretch>
        </p:blipFill>
        <p:spPr bwMode="auto">
          <a:xfrm>
            <a:off x="0" y="0"/>
            <a:ext cx="7236296" cy="5427222"/>
          </a:xfrm>
          <a:prstGeom prst="rect">
            <a:avLst/>
          </a:prstGeom>
          <a:noFill/>
          <a:ln w="9525">
            <a:noFill/>
            <a:miter lim="800000"/>
            <a:headEnd/>
            <a:tailEnd/>
          </a:ln>
        </p:spPr>
      </p:pic>
    </p:spTree>
    <p:extLst>
      <p:ext uri="{BB962C8B-B14F-4D97-AF65-F5344CB8AC3E}">
        <p14:creationId xmlns:p14="http://schemas.microsoft.com/office/powerpoint/2010/main" val="1181775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6840" t="3701" r="6677" b="4024"/>
          <a:stretch>
            <a:fillRect/>
          </a:stretch>
        </p:blipFill>
        <p:spPr bwMode="auto">
          <a:xfrm>
            <a:off x="0" y="0"/>
            <a:ext cx="9144000" cy="6899564"/>
          </a:xfrm>
          <a:prstGeom prst="rect">
            <a:avLst/>
          </a:prstGeom>
          <a:noFill/>
          <a:ln w="9525">
            <a:noFill/>
            <a:miter lim="800000"/>
            <a:headEnd/>
            <a:tailEnd/>
          </a:ln>
        </p:spPr>
      </p:pic>
      <p:sp>
        <p:nvSpPr>
          <p:cNvPr id="4" name="Oval 3"/>
          <p:cNvSpPr/>
          <p:nvPr/>
        </p:nvSpPr>
        <p:spPr>
          <a:xfrm>
            <a:off x="0" y="2204864"/>
            <a:ext cx="2664296" cy="2232248"/>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831875" y="1124744"/>
            <a:ext cx="3312125" cy="400110"/>
          </a:xfrm>
          <a:prstGeom prst="rect">
            <a:avLst/>
          </a:prstGeom>
          <a:solidFill>
            <a:schemeClr val="bg1"/>
          </a:solidFill>
        </p:spPr>
        <p:txBody>
          <a:bodyPr wrap="none" rtlCol="0">
            <a:spAutoFit/>
          </a:bodyPr>
          <a:lstStyle/>
          <a:p>
            <a:r>
              <a:rPr lang="en-GB" dirty="0" smtClean="0"/>
              <a:t>                         </a:t>
            </a:r>
            <a:r>
              <a:rPr lang="en-GB" sz="2000" dirty="0" smtClean="0"/>
              <a:t>Roy Lemmon</a:t>
            </a:r>
            <a:endParaRPr lang="en-GB"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188640"/>
            <a:ext cx="7711791" cy="5570756"/>
          </a:xfrm>
          <a:prstGeom prst="rect">
            <a:avLst/>
          </a:prstGeom>
          <a:noFill/>
        </p:spPr>
        <p:txBody>
          <a:bodyPr wrap="none" rtlCol="0">
            <a:spAutoFit/>
          </a:bodyPr>
          <a:lstStyle/>
          <a:p>
            <a:r>
              <a:rPr lang="en-GB" sz="2400" dirty="0" smtClean="0">
                <a:solidFill>
                  <a:schemeClr val="accent2"/>
                </a:solidFill>
              </a:rPr>
              <a:t>31 LaBr3(Ce) + electronics delivered; mechanics ready</a:t>
            </a:r>
          </a:p>
          <a:p>
            <a:r>
              <a:rPr lang="en-GB" sz="2400" dirty="0" smtClean="0">
                <a:solidFill>
                  <a:schemeClr val="accent2"/>
                </a:solidFill>
              </a:rPr>
              <a:t>(additional 5 ordered)</a:t>
            </a:r>
          </a:p>
          <a:p>
            <a:endParaRPr lang="en-GB" sz="2000" dirty="0"/>
          </a:p>
          <a:p>
            <a:r>
              <a:rPr lang="en-GB" sz="2400" dirty="0" smtClean="0"/>
              <a:t>Detectors used in</a:t>
            </a:r>
          </a:p>
          <a:p>
            <a:r>
              <a:rPr lang="en-GB" sz="2400" dirty="0" smtClean="0"/>
              <a:t>-Bucharest (light ions) 34P, 188W, 138Ce etc published</a:t>
            </a:r>
          </a:p>
          <a:p>
            <a:r>
              <a:rPr lang="en-GB" sz="2400" dirty="0" smtClean="0"/>
              <a:t>-ILL (induced fission and </a:t>
            </a:r>
            <a:r>
              <a:rPr lang="en-GB" sz="2400" dirty="0" err="1" smtClean="0"/>
              <a:t>n,gamma</a:t>
            </a:r>
            <a:r>
              <a:rPr lang="en-GB" sz="2400" dirty="0" smtClean="0"/>
              <a:t>) 196Pt published</a:t>
            </a:r>
          </a:p>
          <a:p>
            <a:r>
              <a:rPr lang="en-GB" sz="2400" dirty="0" smtClean="0"/>
              <a:t>-RIKEN (fragmentation beam) </a:t>
            </a:r>
          </a:p>
          <a:p>
            <a:r>
              <a:rPr lang="en-GB" sz="2400" dirty="0" smtClean="0"/>
              <a:t>Plans:</a:t>
            </a:r>
          </a:p>
          <a:p>
            <a:r>
              <a:rPr lang="en-GB" sz="2400" dirty="0" smtClean="0"/>
              <a:t>-Jyvaskyla</a:t>
            </a:r>
          </a:p>
          <a:p>
            <a:r>
              <a:rPr lang="en-GB" sz="2400" dirty="0" smtClean="0"/>
              <a:t>-Argonne (252Cf source, …)</a:t>
            </a:r>
          </a:p>
          <a:p>
            <a:r>
              <a:rPr lang="en-GB" sz="2400" dirty="0" smtClean="0"/>
              <a:t>-GANIL (with AGATA)</a:t>
            </a:r>
          </a:p>
          <a:p>
            <a:r>
              <a:rPr lang="en-GB" sz="2400" dirty="0" smtClean="0"/>
              <a:t>-Birmingham</a:t>
            </a:r>
          </a:p>
          <a:p>
            <a:r>
              <a:rPr lang="en-GB" sz="2400" dirty="0" smtClean="0"/>
              <a:t>-etc.</a:t>
            </a:r>
          </a:p>
          <a:p>
            <a:endParaRPr lang="en-GB" sz="2400" dirty="0"/>
          </a:p>
          <a:p>
            <a:r>
              <a:rPr lang="en-GB" sz="2400" dirty="0" smtClean="0"/>
              <a:t>~20 publications</a:t>
            </a:r>
            <a:endParaRPr lang="en-GB" sz="2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l="9475" r="25553"/>
          <a:stretch>
            <a:fillRect/>
          </a:stretch>
        </p:blipFill>
        <p:spPr>
          <a:xfrm>
            <a:off x="5004048" y="2708920"/>
            <a:ext cx="4139952" cy="3584196"/>
          </a:xfrm>
          <a:prstGeom prst="rect">
            <a:avLst/>
          </a:prstGeom>
        </p:spPr>
      </p:pic>
      <p:sp>
        <p:nvSpPr>
          <p:cNvPr id="4" name="Rectangle 3"/>
          <p:cNvSpPr/>
          <p:nvPr/>
        </p:nvSpPr>
        <p:spPr>
          <a:xfrm>
            <a:off x="0" y="6488668"/>
            <a:ext cx="9361040" cy="369332"/>
          </a:xfrm>
          <a:prstGeom prst="rect">
            <a:avLst/>
          </a:prstGeom>
        </p:spPr>
        <p:txBody>
          <a:bodyPr wrap="square">
            <a:spAutoFit/>
          </a:bodyPr>
          <a:lstStyle/>
          <a:p>
            <a:r>
              <a:rPr lang="en-GB" dirty="0"/>
              <a:t>A LaBr3:Ce fast-timing array for DESPEC at </a:t>
            </a:r>
            <a:r>
              <a:rPr lang="en-GB" dirty="0" err="1" smtClean="0"/>
              <a:t>FAIR,O.J.Roberts</a:t>
            </a:r>
            <a:r>
              <a:rPr lang="en-GB" dirty="0" smtClean="0"/>
              <a:t> et al, NIM A748, 91  </a:t>
            </a:r>
            <a:r>
              <a:rPr lang="en-GB" dirty="0"/>
              <a:t>(2014</a:t>
            </a:r>
            <a:r>
              <a:rPr lang="en-GB" dirty="0" smtClean="0"/>
              <a:t>)</a:t>
            </a:r>
            <a:endParaRPr lang="en-GB" dirty="0"/>
          </a:p>
        </p:txBody>
      </p:sp>
    </p:spTree>
    <p:extLst>
      <p:ext uri="{BB962C8B-B14F-4D97-AF65-F5344CB8AC3E}">
        <p14:creationId xmlns:p14="http://schemas.microsoft.com/office/powerpoint/2010/main" val="4107034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635896" y="0"/>
            <a:ext cx="1723549" cy="523220"/>
          </a:xfrm>
          <a:prstGeom prst="rect">
            <a:avLst/>
          </a:prstGeom>
          <a:noFill/>
        </p:spPr>
        <p:txBody>
          <a:bodyPr wrap="none" rtlCol="0">
            <a:spAutoFit/>
          </a:bodyPr>
          <a:lstStyle/>
          <a:p>
            <a:r>
              <a:rPr lang="en-GB" sz="2800" dirty="0" smtClean="0">
                <a:solidFill>
                  <a:srgbClr val="FF0000"/>
                </a:solidFill>
              </a:rPr>
              <a:t>Summary</a:t>
            </a:r>
            <a:endParaRPr lang="en-GB" sz="2800" dirty="0">
              <a:solidFill>
                <a:srgbClr val="FF0000"/>
              </a:solidFill>
            </a:endParaRPr>
          </a:p>
        </p:txBody>
      </p:sp>
      <p:sp>
        <p:nvSpPr>
          <p:cNvPr id="3" name="TextBox 2"/>
          <p:cNvSpPr txBox="1"/>
          <p:nvPr/>
        </p:nvSpPr>
        <p:spPr>
          <a:xfrm>
            <a:off x="0" y="692696"/>
            <a:ext cx="9345828" cy="6247864"/>
          </a:xfrm>
          <a:prstGeom prst="rect">
            <a:avLst/>
          </a:prstGeom>
          <a:noFill/>
        </p:spPr>
        <p:txBody>
          <a:bodyPr wrap="none" rtlCol="0">
            <a:spAutoFit/>
          </a:bodyPr>
          <a:lstStyle/>
          <a:p>
            <a:r>
              <a:rPr lang="en-GB" sz="2800" dirty="0" smtClean="0">
                <a:solidFill>
                  <a:srgbClr val="002060"/>
                </a:solidFill>
              </a:rPr>
              <a:t>First FAIR beams 2021</a:t>
            </a:r>
          </a:p>
          <a:p>
            <a:r>
              <a:rPr lang="en-GB" sz="2800" dirty="0" smtClean="0">
                <a:solidFill>
                  <a:srgbClr val="002060"/>
                </a:solidFill>
              </a:rPr>
              <a:t>GSI beams from 2017 (?)</a:t>
            </a:r>
          </a:p>
          <a:p>
            <a:r>
              <a:rPr lang="en-GB" sz="2800" dirty="0" smtClean="0">
                <a:solidFill>
                  <a:srgbClr val="002060"/>
                </a:solidFill>
              </a:rPr>
              <a:t>Low-energy branch building?</a:t>
            </a:r>
          </a:p>
          <a:p>
            <a:endParaRPr lang="en-GB" sz="2800" dirty="0" smtClean="0">
              <a:solidFill>
                <a:srgbClr val="002060"/>
              </a:solidFill>
            </a:endParaRPr>
          </a:p>
          <a:p>
            <a:r>
              <a:rPr lang="en-GB" sz="2800" dirty="0" smtClean="0">
                <a:solidFill>
                  <a:srgbClr val="FF0000"/>
                </a:solidFill>
              </a:rPr>
              <a:t>R3B</a:t>
            </a:r>
            <a:r>
              <a:rPr lang="en-GB" sz="2800" dirty="0" smtClean="0">
                <a:solidFill>
                  <a:srgbClr val="002060"/>
                </a:solidFill>
              </a:rPr>
              <a:t> first in-beam test in 2014</a:t>
            </a:r>
          </a:p>
          <a:p>
            <a:r>
              <a:rPr lang="en-GB" sz="2800" dirty="0" smtClean="0">
                <a:solidFill>
                  <a:srgbClr val="002060"/>
                </a:solidFill>
              </a:rPr>
              <a:t>	delayed, should be ready by April 2016</a:t>
            </a:r>
          </a:p>
          <a:p>
            <a:r>
              <a:rPr lang="en-GB" sz="2800" dirty="0" smtClean="0">
                <a:solidFill>
                  <a:srgbClr val="002060"/>
                </a:solidFill>
              </a:rPr>
              <a:t>    	depends on availability of cross-community experts!</a:t>
            </a:r>
          </a:p>
          <a:p>
            <a:r>
              <a:rPr lang="en-GB" sz="2800" dirty="0" smtClean="0">
                <a:solidFill>
                  <a:srgbClr val="FF0000"/>
                </a:solidFill>
              </a:rPr>
              <a:t>HISPEC</a:t>
            </a:r>
            <a:r>
              <a:rPr lang="en-GB" sz="2800" dirty="0" smtClean="0">
                <a:solidFill>
                  <a:srgbClr val="002060"/>
                </a:solidFill>
              </a:rPr>
              <a:t> practically finished</a:t>
            </a:r>
          </a:p>
          <a:p>
            <a:r>
              <a:rPr lang="en-GB" sz="2800" dirty="0" smtClean="0">
                <a:solidFill>
                  <a:srgbClr val="002060"/>
                </a:solidFill>
              </a:rPr>
              <a:t>	isotopic separation is now possible with LYCCA</a:t>
            </a:r>
          </a:p>
          <a:p>
            <a:r>
              <a:rPr lang="en-GB" sz="2800" dirty="0" smtClean="0">
                <a:solidFill>
                  <a:srgbClr val="002060"/>
                </a:solidFill>
              </a:rPr>
              <a:t>	AGATA campaigns at GSI</a:t>
            </a:r>
          </a:p>
          <a:p>
            <a:r>
              <a:rPr lang="en-GB" sz="2800" dirty="0" smtClean="0">
                <a:solidFill>
                  <a:srgbClr val="FF0000"/>
                </a:solidFill>
              </a:rPr>
              <a:t>DESPEC</a:t>
            </a:r>
            <a:r>
              <a:rPr lang="en-GB" sz="2800" dirty="0" smtClean="0">
                <a:solidFill>
                  <a:srgbClr val="002060"/>
                </a:solidFill>
              </a:rPr>
              <a:t> needs commissioning of EDAQ</a:t>
            </a:r>
          </a:p>
          <a:p>
            <a:r>
              <a:rPr lang="en-GB" sz="2800" dirty="0" smtClean="0">
                <a:solidFill>
                  <a:srgbClr val="002060"/>
                </a:solidFill>
              </a:rPr>
              <a:t>	detectors in use in several labs</a:t>
            </a:r>
          </a:p>
          <a:p>
            <a:endParaRPr lang="en-GB" dirty="0" smtClean="0"/>
          </a:p>
          <a:p>
            <a:r>
              <a:rPr lang="en-GB" sz="2800" dirty="0" smtClean="0">
                <a:solidFill>
                  <a:srgbClr val="002060"/>
                </a:solidFill>
              </a:rPr>
              <a:t>UK is associate member of FAIR</a:t>
            </a:r>
          </a:p>
          <a:p>
            <a:endParaRPr lang="en-GB" dirty="0"/>
          </a:p>
        </p:txBody>
      </p:sp>
    </p:spTree>
    <p:extLst>
      <p:ext uri="{BB962C8B-B14F-4D97-AF65-F5344CB8AC3E}">
        <p14:creationId xmlns:p14="http://schemas.microsoft.com/office/powerpoint/2010/main" val="2962123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e25317f1-1f6f-458c-9cd1-5dabc92c3c0d" descr="23FCCA6D-2731-4489-B44D-0C75619935C3"/>
          <p:cNvPicPr>
            <a:picLocks noChangeAspect="1" noChangeArrowheads="1"/>
          </p:cNvPicPr>
          <p:nvPr/>
        </p:nvPicPr>
        <p:blipFill>
          <a:blip r:embed="rId2" cstate="print"/>
          <a:srcRect/>
          <a:stretch>
            <a:fillRect/>
          </a:stretch>
        </p:blipFill>
        <p:spPr bwMode="auto">
          <a:xfrm>
            <a:off x="0" y="1308570"/>
            <a:ext cx="9144000" cy="5257424"/>
          </a:xfrm>
          <a:prstGeom prst="rect">
            <a:avLst/>
          </a:prstGeom>
          <a:noFill/>
          <a:ln w="9525">
            <a:noFill/>
            <a:miter lim="800000"/>
            <a:headEnd/>
            <a:tailEnd/>
          </a:ln>
        </p:spPr>
      </p:pic>
      <p:sp>
        <p:nvSpPr>
          <p:cNvPr id="6" name="Rectangle 5"/>
          <p:cNvSpPr/>
          <p:nvPr/>
        </p:nvSpPr>
        <p:spPr>
          <a:xfrm>
            <a:off x="6623720" y="6488668"/>
            <a:ext cx="2520280" cy="369332"/>
          </a:xfrm>
          <a:prstGeom prst="rect">
            <a:avLst/>
          </a:prstGeom>
        </p:spPr>
        <p:txBody>
          <a:bodyPr wrap="square">
            <a:spAutoFit/>
          </a:bodyPr>
          <a:lstStyle/>
          <a:p>
            <a:r>
              <a:rPr lang="en-GB" dirty="0" smtClean="0"/>
              <a:t>Photo: G</a:t>
            </a:r>
            <a:r>
              <a:rPr lang="en-GB" dirty="0"/>
              <a:t>. Otto (</a:t>
            </a:r>
            <a:r>
              <a:rPr lang="en-GB" dirty="0" smtClean="0"/>
              <a:t>GSI)</a:t>
            </a:r>
            <a:endParaRPr lang="en-GB" dirty="0"/>
          </a:p>
        </p:txBody>
      </p:sp>
      <p:sp>
        <p:nvSpPr>
          <p:cNvPr id="4" name="TextBox 3"/>
          <p:cNvSpPr txBox="1"/>
          <p:nvPr/>
        </p:nvSpPr>
        <p:spPr>
          <a:xfrm>
            <a:off x="467544" y="6488668"/>
            <a:ext cx="1782860" cy="369332"/>
          </a:xfrm>
          <a:prstGeom prst="rect">
            <a:avLst/>
          </a:prstGeom>
          <a:noFill/>
        </p:spPr>
        <p:txBody>
          <a:bodyPr wrap="none" rtlCol="0">
            <a:spAutoFit/>
          </a:bodyPr>
          <a:lstStyle/>
          <a:p>
            <a:r>
              <a:rPr lang="en-GB" dirty="0" smtClean="0"/>
              <a:t>3</a:t>
            </a:r>
            <a:r>
              <a:rPr lang="en-GB" baseline="30000" dirty="0" smtClean="0"/>
              <a:t>rd</a:t>
            </a:r>
            <a:r>
              <a:rPr lang="en-GB" dirty="0" smtClean="0"/>
              <a:t> of May 2013</a:t>
            </a:r>
            <a:endParaRPr lang="en-GB" dirty="0"/>
          </a:p>
        </p:txBody>
      </p:sp>
      <p:pic>
        <p:nvPicPr>
          <p:cNvPr id="7" name="Picture 3"/>
          <p:cNvPicPr>
            <a:picLocks noChangeAspect="1" noChangeArrowheads="1"/>
          </p:cNvPicPr>
          <p:nvPr/>
        </p:nvPicPr>
        <p:blipFill>
          <a:blip r:embed="rId3" cstate="print"/>
          <a:srcRect/>
          <a:stretch>
            <a:fillRect/>
          </a:stretch>
        </p:blipFill>
        <p:spPr bwMode="auto">
          <a:xfrm>
            <a:off x="0" y="0"/>
            <a:ext cx="9144000" cy="157628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416181"/>
            <a:ext cx="8684492" cy="4885027"/>
          </a:xfrm>
          <a:prstGeom prst="rect">
            <a:avLst/>
          </a:prstGeom>
        </p:spPr>
      </p:pic>
    </p:spTree>
    <p:extLst>
      <p:ext uri="{BB962C8B-B14F-4D97-AF65-F5344CB8AC3E}">
        <p14:creationId xmlns:p14="http://schemas.microsoft.com/office/powerpoint/2010/main" val="372229366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E:\canon-fuji\2014\2014_11_riken\DSCF5868.JPG"/>
          <p:cNvPicPr>
            <a:picLocks noChangeAspect="1" noChangeArrowheads="1"/>
          </p:cNvPicPr>
          <p:nvPr/>
        </p:nvPicPr>
        <p:blipFill>
          <a:blip r:embed="rId2" cstate="print"/>
          <a:srcRect/>
          <a:stretch>
            <a:fillRect/>
          </a:stretch>
        </p:blipFill>
        <p:spPr bwMode="auto">
          <a:xfrm>
            <a:off x="-252536" y="260648"/>
            <a:ext cx="3576320" cy="2682240"/>
          </a:xfrm>
          <a:prstGeom prst="rect">
            <a:avLst/>
          </a:prstGeom>
          <a:noFill/>
        </p:spPr>
      </p:pic>
    </p:spTree>
    <p:extLst>
      <p:ext uri="{BB962C8B-B14F-4D97-AF65-F5344CB8AC3E}">
        <p14:creationId xmlns:p14="http://schemas.microsoft.com/office/powerpoint/2010/main" val="239192173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734526"/>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DSC02255.JPG"/>
          <p:cNvPicPr>
            <a:picLocks noChangeAspect="1"/>
          </p:cNvPicPr>
          <p:nvPr/>
        </p:nvPicPr>
        <p:blipFill rotWithShape="1">
          <a:blip r:embed="rId2" cstate="print">
            <a:extLst>
              <a:ext uri="{28A0092B-C50C-407E-A947-70E740481C1C}">
                <a14:useLocalDpi xmlns:a14="http://schemas.microsoft.com/office/drawing/2010/main" val="0"/>
              </a:ext>
            </a:extLst>
          </a:blip>
          <a:srcRect t="8962" r="23628"/>
          <a:stretch/>
        </p:blipFill>
        <p:spPr>
          <a:xfrm>
            <a:off x="-1" y="2740278"/>
            <a:ext cx="4609727" cy="4121217"/>
          </a:xfrm>
          <a:prstGeom prst="rect">
            <a:avLst/>
          </a:prstGeom>
        </p:spPr>
      </p:pic>
    </p:spTree>
    <p:extLst>
      <p:ext uri="{BB962C8B-B14F-4D97-AF65-F5344CB8AC3E}">
        <p14:creationId xmlns:p14="http://schemas.microsoft.com/office/powerpoint/2010/main" val="73106981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4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2619375"/>
            <a:ext cx="8096250" cy="423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1" name="Rectangle 5"/>
          <p:cNvSpPr>
            <a:spLocks noChangeArrowheads="1"/>
          </p:cNvSpPr>
          <p:nvPr/>
        </p:nvSpPr>
        <p:spPr bwMode="auto">
          <a:xfrm>
            <a:off x="179388" y="771525"/>
            <a:ext cx="86296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a:solidFill>
                  <a:schemeClr val="hlink"/>
                </a:solidFill>
              </a:rPr>
              <a:t>nine countries</a:t>
            </a:r>
            <a:r>
              <a:rPr lang="en-US" altLang="en-US"/>
              <a:t> signed the international agreement on the construction of the </a:t>
            </a:r>
          </a:p>
          <a:p>
            <a:r>
              <a:rPr lang="en-US" altLang="en-US"/>
              <a:t>accelerator facility FAIR. Signed: </a:t>
            </a:r>
          </a:p>
          <a:p>
            <a:r>
              <a:rPr lang="en-US" altLang="en-US"/>
              <a:t>Germany, Finland, France, India, Poland, Romania, Russia, Slovenia and Sweden. </a:t>
            </a:r>
          </a:p>
          <a:p>
            <a:r>
              <a:rPr lang="en-US" altLang="en-US"/>
              <a:t>Others expected within one year (Spain etc. needs ratification before signing </a:t>
            </a:r>
          </a:p>
          <a:p>
            <a:r>
              <a:rPr lang="en-US" altLang="en-US"/>
              <a:t>within one year.).</a:t>
            </a:r>
          </a:p>
        </p:txBody>
      </p:sp>
      <p:sp>
        <p:nvSpPr>
          <p:cNvPr id="65542" name="Text Box 6"/>
          <p:cNvSpPr txBox="1">
            <a:spLocks noChangeArrowheads="1"/>
          </p:cNvSpPr>
          <p:nvPr/>
        </p:nvSpPr>
        <p:spPr bwMode="auto">
          <a:xfrm>
            <a:off x="1476375" y="0"/>
            <a:ext cx="5632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800">
                <a:solidFill>
                  <a:srgbClr val="FF0000"/>
                </a:solidFill>
                <a:latin typeface="Times New Roman" pitchFamily="18" charset="0"/>
              </a:rPr>
              <a:t>FAIR established: 4</a:t>
            </a:r>
            <a:r>
              <a:rPr lang="en-GB" altLang="en-US" sz="2800" baseline="30000">
                <a:solidFill>
                  <a:srgbClr val="FF0000"/>
                </a:solidFill>
                <a:latin typeface="Times New Roman" pitchFamily="18" charset="0"/>
              </a:rPr>
              <a:t>th</a:t>
            </a:r>
            <a:r>
              <a:rPr lang="en-GB" altLang="en-US" sz="2800">
                <a:solidFill>
                  <a:srgbClr val="FF0000"/>
                </a:solidFill>
                <a:latin typeface="Times New Roman" pitchFamily="18" charset="0"/>
              </a:rPr>
              <a:t> of October 2010</a:t>
            </a:r>
          </a:p>
        </p:txBody>
      </p:sp>
      <p:sp>
        <p:nvSpPr>
          <p:cNvPr id="2" name="TextBox 1"/>
          <p:cNvSpPr txBox="1"/>
          <p:nvPr/>
        </p:nvSpPr>
        <p:spPr>
          <a:xfrm>
            <a:off x="5796136" y="2052122"/>
            <a:ext cx="3211135" cy="369332"/>
          </a:xfrm>
          <a:prstGeom prst="rect">
            <a:avLst/>
          </a:prstGeom>
          <a:noFill/>
        </p:spPr>
        <p:txBody>
          <a:bodyPr wrap="none" rtlCol="0">
            <a:spAutoFit/>
          </a:bodyPr>
          <a:lstStyle/>
          <a:p>
            <a:r>
              <a:rPr lang="en-GB" dirty="0" smtClean="0"/>
              <a:t>First OSC meeting; Oct. 2010</a:t>
            </a:r>
            <a:endParaRPr lang="en-GB" dirty="0"/>
          </a:p>
        </p:txBody>
      </p:sp>
    </p:spTree>
    <p:extLst>
      <p:ext uri="{BB962C8B-B14F-4D97-AF65-F5344CB8AC3E}">
        <p14:creationId xmlns:p14="http://schemas.microsoft.com/office/powerpoint/2010/main" val="194612809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13716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cstate="print"/>
          <a:srcRect/>
          <a:stretch>
            <a:fillRect/>
          </a:stretch>
        </p:blipFill>
        <p:spPr bwMode="auto">
          <a:xfrm>
            <a:off x="0" y="0"/>
            <a:ext cx="9144000" cy="1576281"/>
          </a:xfrm>
          <a:prstGeom prst="rect">
            <a:avLst/>
          </a:prstGeom>
          <a:noFill/>
          <a:ln w="9525">
            <a:noFill/>
            <a:miter lim="800000"/>
            <a:headEnd/>
            <a:tailEnd/>
          </a:ln>
        </p:spPr>
      </p:pic>
      <p:pic>
        <p:nvPicPr>
          <p:cNvPr id="6" name="Picture 2" descr="http://www.fair-center.eu/typo3temp/pics/de4062f9d4.jpg"/>
          <p:cNvPicPr>
            <a:picLocks noChangeAspect="1" noChangeArrowheads="1"/>
          </p:cNvPicPr>
          <p:nvPr/>
        </p:nvPicPr>
        <p:blipFill>
          <a:blip r:embed="rId3" cstate="print"/>
          <a:srcRect/>
          <a:stretch>
            <a:fillRect/>
          </a:stretch>
        </p:blipFill>
        <p:spPr bwMode="auto">
          <a:xfrm>
            <a:off x="0" y="1484784"/>
            <a:ext cx="6156176" cy="4418308"/>
          </a:xfrm>
          <a:prstGeom prst="rect">
            <a:avLst/>
          </a:prstGeom>
          <a:noFill/>
        </p:spPr>
      </p:pic>
      <p:sp>
        <p:nvSpPr>
          <p:cNvPr id="7" name="Rectangle 6"/>
          <p:cNvSpPr/>
          <p:nvPr/>
        </p:nvSpPr>
        <p:spPr>
          <a:xfrm>
            <a:off x="0" y="5934670"/>
            <a:ext cx="9144000" cy="923330"/>
          </a:xfrm>
          <a:prstGeom prst="rect">
            <a:avLst/>
          </a:prstGeom>
        </p:spPr>
        <p:txBody>
          <a:bodyPr wrap="square">
            <a:spAutoFit/>
          </a:bodyPr>
          <a:lstStyle/>
          <a:p>
            <a:r>
              <a:rPr lang="en-GB" dirty="0" smtClean="0"/>
              <a:t>Dr. Janet Seed (STFC), Prof. Boris </a:t>
            </a:r>
            <a:r>
              <a:rPr lang="en-GB" dirty="0" err="1" smtClean="0"/>
              <a:t>Sharkov</a:t>
            </a:r>
            <a:r>
              <a:rPr lang="en-GB" dirty="0" smtClean="0"/>
              <a:t> (FAIR)</a:t>
            </a:r>
          </a:p>
          <a:p>
            <a:r>
              <a:rPr lang="en-GB" dirty="0" smtClean="0"/>
              <a:t>Dr. Beatrix </a:t>
            </a:r>
            <a:r>
              <a:rPr lang="en-GB" dirty="0" err="1" smtClean="0"/>
              <a:t>Vierkorn</a:t>
            </a:r>
            <a:r>
              <a:rPr lang="en-GB" dirty="0" smtClean="0"/>
              <a:t>-Rudolph (FAIR-Council, German </a:t>
            </a:r>
            <a:r>
              <a:rPr lang="en-GB" dirty="0" err="1" smtClean="0"/>
              <a:t>Reseach</a:t>
            </a:r>
            <a:r>
              <a:rPr lang="en-GB" dirty="0" smtClean="0"/>
              <a:t> Ministry),</a:t>
            </a:r>
          </a:p>
          <a:p>
            <a:r>
              <a:rPr lang="en-GB" dirty="0" smtClean="0"/>
              <a:t>Prof. John </a:t>
            </a:r>
            <a:r>
              <a:rPr lang="en-GB" dirty="0" err="1" smtClean="0"/>
              <a:t>Womersley</a:t>
            </a:r>
            <a:r>
              <a:rPr lang="en-GB" dirty="0" smtClean="0"/>
              <a:t> (STFC) Prof. </a:t>
            </a:r>
            <a:r>
              <a:rPr lang="en-GB" dirty="0" err="1" smtClean="0"/>
              <a:t>Günther</a:t>
            </a:r>
            <a:r>
              <a:rPr lang="en-GB" dirty="0" smtClean="0"/>
              <a:t> Rosner (FAIR) (Photo: Gaby Otto for FAIR)</a:t>
            </a:r>
            <a:endParaRPr lang="en-GB" dirty="0"/>
          </a:p>
        </p:txBody>
      </p:sp>
    </p:spTree>
    <p:extLst>
      <p:ext uri="{BB962C8B-B14F-4D97-AF65-F5344CB8AC3E}">
        <p14:creationId xmlns:p14="http://schemas.microsoft.com/office/powerpoint/2010/main" val="135985053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rcl\Desktop\R3Bupdate220914\DSC02208_m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16833"/>
            <a:ext cx="6588224" cy="49411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427984" y="1052736"/>
            <a:ext cx="5256584" cy="461665"/>
          </a:xfrm>
          <a:prstGeom prst="rect">
            <a:avLst/>
          </a:prstGeom>
          <a:solidFill>
            <a:schemeClr val="bg1"/>
          </a:solidFill>
        </p:spPr>
        <p:txBody>
          <a:bodyPr wrap="square">
            <a:spAutoFit/>
          </a:bodyPr>
          <a:lstStyle/>
          <a:p>
            <a:r>
              <a:rPr lang="en-GB" sz="2400" dirty="0" smtClean="0">
                <a:solidFill>
                  <a:schemeClr val="accent2"/>
                </a:solidFill>
              </a:rPr>
              <a:t>	</a:t>
            </a:r>
            <a:endParaRPr lang="en-GB" sz="2400" dirty="0">
              <a:solidFill>
                <a:schemeClr val="accent2"/>
              </a:solidFill>
            </a:endParaRPr>
          </a:p>
        </p:txBody>
      </p:sp>
      <p:sp>
        <p:nvSpPr>
          <p:cNvPr id="7" name="TextBox 6"/>
          <p:cNvSpPr txBox="1"/>
          <p:nvPr/>
        </p:nvSpPr>
        <p:spPr>
          <a:xfrm>
            <a:off x="611560" y="66818"/>
            <a:ext cx="8260595" cy="523220"/>
          </a:xfrm>
          <a:prstGeom prst="rect">
            <a:avLst/>
          </a:prstGeom>
          <a:noFill/>
        </p:spPr>
        <p:txBody>
          <a:bodyPr wrap="none" rtlCol="0">
            <a:spAutoFit/>
          </a:bodyPr>
          <a:lstStyle/>
          <a:p>
            <a:r>
              <a:rPr lang="en-GB" sz="2800" dirty="0" smtClean="0">
                <a:solidFill>
                  <a:srgbClr val="FF0000"/>
                </a:solidFill>
              </a:rPr>
              <a:t>Reactions with relativistic radioactive beams (R</a:t>
            </a:r>
            <a:r>
              <a:rPr lang="en-GB" sz="2800" baseline="30000" dirty="0" smtClean="0">
                <a:solidFill>
                  <a:srgbClr val="FF0000"/>
                </a:solidFill>
              </a:rPr>
              <a:t>3</a:t>
            </a:r>
            <a:r>
              <a:rPr lang="en-GB" sz="2800" dirty="0" smtClean="0">
                <a:solidFill>
                  <a:srgbClr val="FF0000"/>
                </a:solidFill>
              </a:rPr>
              <a:t>B)</a:t>
            </a:r>
            <a:endParaRPr lang="en-GB" sz="2800" dirty="0">
              <a:solidFill>
                <a:srgbClr val="FF0000"/>
              </a:solidFill>
            </a:endParaRPr>
          </a:p>
        </p:txBody>
      </p:sp>
      <p:sp>
        <p:nvSpPr>
          <p:cNvPr id="9" name="TextBox 8"/>
          <p:cNvSpPr txBox="1"/>
          <p:nvPr/>
        </p:nvSpPr>
        <p:spPr>
          <a:xfrm>
            <a:off x="827584" y="1916833"/>
            <a:ext cx="5178021" cy="461665"/>
          </a:xfrm>
          <a:prstGeom prst="rect">
            <a:avLst/>
          </a:prstGeom>
          <a:noFill/>
        </p:spPr>
        <p:txBody>
          <a:bodyPr wrap="none" rtlCol="0">
            <a:spAutoFit/>
          </a:bodyPr>
          <a:lstStyle/>
          <a:p>
            <a:r>
              <a:rPr lang="en-GB" sz="2400" dirty="0" smtClean="0">
                <a:solidFill>
                  <a:srgbClr val="FFFF00"/>
                </a:solidFill>
              </a:rPr>
              <a:t>Successful test at GSI, autumn 2014</a:t>
            </a:r>
            <a:endParaRPr lang="en-GB" sz="2400" dirty="0">
              <a:solidFill>
                <a:srgbClr val="FFFF00"/>
              </a:solidFill>
            </a:endParaRPr>
          </a:p>
        </p:txBody>
      </p:sp>
      <p:sp>
        <p:nvSpPr>
          <p:cNvPr id="2" name="TextBox 1"/>
          <p:cNvSpPr txBox="1"/>
          <p:nvPr/>
        </p:nvSpPr>
        <p:spPr>
          <a:xfrm>
            <a:off x="143492" y="683403"/>
            <a:ext cx="5323893" cy="1200329"/>
          </a:xfrm>
          <a:prstGeom prst="rect">
            <a:avLst/>
          </a:prstGeom>
          <a:noFill/>
        </p:spPr>
        <p:txBody>
          <a:bodyPr wrap="none" rtlCol="0">
            <a:spAutoFit/>
          </a:bodyPr>
          <a:lstStyle/>
          <a:p>
            <a:r>
              <a:rPr lang="en-GB" sz="2400" dirty="0" smtClean="0"/>
              <a:t>two 300 µm DSSD layers  (80k strips)</a:t>
            </a:r>
          </a:p>
          <a:p>
            <a:r>
              <a:rPr lang="en-GB" sz="2400" dirty="0" smtClean="0"/>
              <a:t>New ASIC developed</a:t>
            </a:r>
          </a:p>
          <a:p>
            <a:r>
              <a:rPr lang="en-GB" sz="2400" dirty="0"/>
              <a:t> </a:t>
            </a:r>
            <a:r>
              <a:rPr lang="en-GB" sz="2400" dirty="0" smtClean="0"/>
              <a:t>		</a:t>
            </a:r>
            <a:endParaRPr lang="en-GB" sz="2400" dirty="0"/>
          </a:p>
        </p:txBody>
      </p:sp>
      <p:sp>
        <p:nvSpPr>
          <p:cNvPr id="3" name="TextBox 2"/>
          <p:cNvSpPr txBox="1"/>
          <p:nvPr/>
        </p:nvSpPr>
        <p:spPr>
          <a:xfrm>
            <a:off x="6732240" y="5711455"/>
            <a:ext cx="2305439" cy="830997"/>
          </a:xfrm>
          <a:prstGeom prst="rect">
            <a:avLst/>
          </a:prstGeom>
          <a:noFill/>
        </p:spPr>
        <p:txBody>
          <a:bodyPr wrap="none" rtlCol="0">
            <a:spAutoFit/>
          </a:bodyPr>
          <a:lstStyle/>
          <a:p>
            <a:r>
              <a:rPr lang="en-GB" sz="2400" dirty="0" smtClean="0"/>
              <a:t>GSI campaign: </a:t>
            </a:r>
          </a:p>
          <a:p>
            <a:r>
              <a:rPr lang="en-GB" sz="2400" dirty="0" smtClean="0"/>
              <a:t>2018-2020</a:t>
            </a:r>
            <a:endParaRPr lang="en-GB" sz="2400" dirty="0"/>
          </a:p>
        </p:txBody>
      </p:sp>
      <p:sp>
        <p:nvSpPr>
          <p:cNvPr id="4" name="TextBox 3"/>
          <p:cNvSpPr txBox="1"/>
          <p:nvPr/>
        </p:nvSpPr>
        <p:spPr>
          <a:xfrm>
            <a:off x="6557643" y="2189719"/>
            <a:ext cx="2153154" cy="461665"/>
          </a:xfrm>
          <a:prstGeom prst="rect">
            <a:avLst/>
          </a:prstGeom>
          <a:noFill/>
        </p:spPr>
        <p:txBody>
          <a:bodyPr wrap="none" rtlCol="0">
            <a:spAutoFit/>
          </a:bodyPr>
          <a:lstStyle/>
          <a:p>
            <a:r>
              <a:rPr lang="en-GB" sz="2400" dirty="0" smtClean="0"/>
              <a:t>Detectors </a:t>
            </a:r>
            <a:r>
              <a:rPr lang="en-GB" sz="2400" dirty="0" smtClean="0"/>
              <a:t>built</a:t>
            </a:r>
            <a:endParaRPr lang="en-GB" sz="2400" dirty="0"/>
          </a:p>
        </p:txBody>
      </p:sp>
    </p:spTree>
    <p:extLst>
      <p:ext uri="{BB962C8B-B14F-4D97-AF65-F5344CB8AC3E}">
        <p14:creationId xmlns:p14="http://schemas.microsoft.com/office/powerpoint/2010/main" val="13355005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Result</a:t>
            </a:r>
            <a:r>
              <a:rPr lang="de-DE" dirty="0"/>
              <a:t> </a:t>
            </a:r>
            <a:r>
              <a:rPr lang="de-DE" dirty="0" err="1"/>
              <a:t>of</a:t>
            </a:r>
            <a:r>
              <a:rPr lang="de-DE" dirty="0"/>
              <a:t> </a:t>
            </a:r>
            <a:r>
              <a:rPr lang="de-DE" dirty="0" err="1"/>
              <a:t>new</a:t>
            </a:r>
            <a:r>
              <a:rPr lang="de-DE" dirty="0"/>
              <a:t> </a:t>
            </a:r>
            <a:r>
              <a:rPr lang="de-DE" dirty="0" err="1"/>
              <a:t>architect</a:t>
            </a:r>
            <a:r>
              <a:rPr lang="de-DE" dirty="0"/>
              <a:t> </a:t>
            </a:r>
            <a:r>
              <a:rPr lang="de-DE" dirty="0" err="1"/>
              <a:t>study</a:t>
            </a:r>
            <a:endParaRPr lang="de-DE" dirty="0"/>
          </a:p>
        </p:txBody>
      </p:sp>
      <p:sp>
        <p:nvSpPr>
          <p:cNvPr id="4" name="Foliennummernplatzhalter 3"/>
          <p:cNvSpPr>
            <a:spLocks noGrp="1"/>
          </p:cNvSpPr>
          <p:nvPr>
            <p:ph type="sldNum" sz="quarter" idx="11"/>
          </p:nvPr>
        </p:nvSpPr>
        <p:spPr/>
        <p:txBody>
          <a:bodyPr/>
          <a:lstStyle/>
          <a:p>
            <a:pPr>
              <a:defRPr/>
            </a:pPr>
            <a:fld id="{8318BF4F-15D2-4EE0-A03D-F50D946F8623}" type="slidenum">
              <a:rPr lang="de-DE" smtClean="0"/>
              <a:pPr>
                <a:defRPr/>
              </a:pPr>
              <a:t>60</a:t>
            </a:fld>
            <a:endParaRPr lang="de-DE"/>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493" y="1556792"/>
            <a:ext cx="7040477" cy="4381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2980144" y="1043444"/>
            <a:ext cx="3263394" cy="369332"/>
          </a:xfrm>
          <a:prstGeom prst="rect">
            <a:avLst/>
          </a:prstGeom>
          <a:noFill/>
        </p:spPr>
        <p:txBody>
          <a:bodyPr wrap="none" rtlCol="0">
            <a:spAutoFit/>
          </a:bodyPr>
          <a:lstStyle/>
          <a:p>
            <a:pPr fontAlgn="auto">
              <a:spcBef>
                <a:spcPts val="0"/>
              </a:spcBef>
              <a:spcAft>
                <a:spcPts val="0"/>
              </a:spcAft>
            </a:pPr>
            <a:r>
              <a:rPr lang="de-DE" dirty="0" smtClean="0">
                <a:solidFill>
                  <a:srgbClr val="4F81BD"/>
                </a:solidFill>
                <a:latin typeface="Calibri"/>
              </a:rPr>
              <a:t>(2</a:t>
            </a:r>
            <a:r>
              <a:rPr lang="de-DE" baseline="30000" dirty="0" smtClean="0">
                <a:solidFill>
                  <a:srgbClr val="4F81BD"/>
                </a:solidFill>
                <a:latin typeface="Calibri"/>
              </a:rPr>
              <a:t>nd</a:t>
            </a:r>
            <a:r>
              <a:rPr lang="de-DE" dirty="0" smtClean="0">
                <a:solidFill>
                  <a:srgbClr val="4F81BD"/>
                </a:solidFill>
                <a:latin typeface="Calibri"/>
              </a:rPr>
              <a:t> </a:t>
            </a:r>
            <a:r>
              <a:rPr lang="de-DE" dirty="0" err="1" smtClean="0">
                <a:solidFill>
                  <a:srgbClr val="4F81BD"/>
                </a:solidFill>
                <a:latin typeface="Calibri"/>
              </a:rPr>
              <a:t>architect</a:t>
            </a:r>
            <a:r>
              <a:rPr lang="de-DE" dirty="0" smtClean="0">
                <a:solidFill>
                  <a:srgbClr val="4F81BD"/>
                </a:solidFill>
                <a:latin typeface="Calibri"/>
              </a:rPr>
              <a:t> </a:t>
            </a:r>
            <a:r>
              <a:rPr lang="de-DE" dirty="0" err="1" smtClean="0">
                <a:solidFill>
                  <a:srgbClr val="4F81BD"/>
                </a:solidFill>
                <a:latin typeface="Calibri"/>
              </a:rPr>
              <a:t>study</a:t>
            </a:r>
            <a:r>
              <a:rPr lang="de-DE" dirty="0" smtClean="0">
                <a:solidFill>
                  <a:srgbClr val="4F81BD"/>
                </a:solidFill>
                <a:latin typeface="Calibri"/>
              </a:rPr>
              <a:t> – Feb 2014) </a:t>
            </a:r>
            <a:endParaRPr lang="de-DE" dirty="0">
              <a:solidFill>
                <a:srgbClr val="4F81BD"/>
              </a:solidFill>
              <a:latin typeface="Calibri"/>
            </a:endParaRPr>
          </a:p>
        </p:txBody>
      </p:sp>
    </p:spTree>
    <p:extLst>
      <p:ext uri="{BB962C8B-B14F-4D97-AF65-F5344CB8AC3E}">
        <p14:creationId xmlns:p14="http://schemas.microsoft.com/office/powerpoint/2010/main" val="3297787977"/>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24" y="568327"/>
            <a:ext cx="8968047"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91680" y="0"/>
            <a:ext cx="5024132" cy="523220"/>
          </a:xfrm>
          <a:prstGeom prst="rect">
            <a:avLst/>
          </a:prstGeom>
          <a:noFill/>
        </p:spPr>
        <p:txBody>
          <a:bodyPr wrap="none" rtlCol="0">
            <a:spAutoFit/>
          </a:bodyPr>
          <a:lstStyle/>
          <a:p>
            <a:r>
              <a:rPr lang="en-GB" sz="2800" dirty="0" smtClean="0">
                <a:solidFill>
                  <a:srgbClr val="FF0000"/>
                </a:solidFill>
              </a:rPr>
              <a:t>Latest plans; under discussion</a:t>
            </a:r>
            <a:endParaRPr lang="en-GB" sz="2800" dirty="0">
              <a:solidFill>
                <a:srgbClr val="FF0000"/>
              </a:solidFill>
            </a:endParaRPr>
          </a:p>
        </p:txBody>
      </p:sp>
      <p:sp>
        <p:nvSpPr>
          <p:cNvPr id="4" name="Oval 3"/>
          <p:cNvSpPr/>
          <p:nvPr/>
        </p:nvSpPr>
        <p:spPr>
          <a:xfrm>
            <a:off x="7175380" y="4797152"/>
            <a:ext cx="1440160" cy="1080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909848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767" y="406588"/>
            <a:ext cx="8313676" cy="6451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91680" y="0"/>
            <a:ext cx="5024132" cy="523220"/>
          </a:xfrm>
          <a:prstGeom prst="rect">
            <a:avLst/>
          </a:prstGeom>
          <a:noFill/>
        </p:spPr>
        <p:txBody>
          <a:bodyPr wrap="none" rtlCol="0">
            <a:spAutoFit/>
          </a:bodyPr>
          <a:lstStyle/>
          <a:p>
            <a:r>
              <a:rPr lang="en-GB" sz="2800" dirty="0" smtClean="0">
                <a:solidFill>
                  <a:srgbClr val="FF0000"/>
                </a:solidFill>
              </a:rPr>
              <a:t>Latest plans; under discussion</a:t>
            </a:r>
            <a:endParaRPr lang="en-GB" sz="2800" dirty="0">
              <a:solidFill>
                <a:srgbClr val="FF0000"/>
              </a:solidFill>
            </a:endParaRPr>
          </a:p>
        </p:txBody>
      </p:sp>
      <p:sp>
        <p:nvSpPr>
          <p:cNvPr id="2" name="Oval 1"/>
          <p:cNvSpPr/>
          <p:nvPr/>
        </p:nvSpPr>
        <p:spPr>
          <a:xfrm>
            <a:off x="7175380" y="4797152"/>
            <a:ext cx="1440160" cy="1080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324526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0"/>
            <a:ext cx="7959230" cy="523220"/>
          </a:xfrm>
          <a:prstGeom prst="rect">
            <a:avLst/>
          </a:prstGeom>
          <a:noFill/>
        </p:spPr>
        <p:txBody>
          <a:bodyPr wrap="none" rtlCol="0">
            <a:spAutoFit/>
          </a:bodyPr>
          <a:lstStyle/>
          <a:p>
            <a:r>
              <a:rPr lang="en-GB" sz="2800" dirty="0" smtClean="0">
                <a:solidFill>
                  <a:srgbClr val="FF0000"/>
                </a:solidFill>
              </a:rPr>
              <a:t>High-resolution in-flight spectroscopy (HISPEC)  </a:t>
            </a:r>
          </a:p>
        </p:txBody>
      </p:sp>
      <p:pic>
        <p:nvPicPr>
          <p:cNvPr id="4" name="Picture 3" descr="DSC02255.JPG"/>
          <p:cNvPicPr>
            <a:picLocks noChangeAspect="1"/>
          </p:cNvPicPr>
          <p:nvPr/>
        </p:nvPicPr>
        <p:blipFill rotWithShape="1">
          <a:blip r:embed="rId2" cstate="print">
            <a:extLst>
              <a:ext uri="{28A0092B-C50C-407E-A947-70E740481C1C}">
                <a14:useLocalDpi xmlns:a14="http://schemas.microsoft.com/office/drawing/2010/main" val="0"/>
              </a:ext>
            </a:extLst>
          </a:blip>
          <a:srcRect t="8962" r="23628"/>
          <a:stretch/>
        </p:blipFill>
        <p:spPr>
          <a:xfrm>
            <a:off x="-1" y="2740278"/>
            <a:ext cx="4609727" cy="4121217"/>
          </a:xfrm>
          <a:prstGeom prst="rect">
            <a:avLst/>
          </a:prstGeom>
        </p:spPr>
      </p:pic>
      <p:sp>
        <p:nvSpPr>
          <p:cNvPr id="2" name="TextBox 1"/>
          <p:cNvSpPr txBox="1"/>
          <p:nvPr/>
        </p:nvSpPr>
        <p:spPr>
          <a:xfrm>
            <a:off x="107504" y="980728"/>
            <a:ext cx="6509411" cy="1631216"/>
          </a:xfrm>
          <a:prstGeom prst="rect">
            <a:avLst/>
          </a:prstGeom>
          <a:noFill/>
        </p:spPr>
        <p:txBody>
          <a:bodyPr wrap="none" rtlCol="0">
            <a:spAutoFit/>
          </a:bodyPr>
          <a:lstStyle/>
          <a:p>
            <a:r>
              <a:rPr lang="en-GB" sz="2000" dirty="0" smtClean="0"/>
              <a:t>February-April 2014: AGATA+LYCCA campaign at GSI</a:t>
            </a:r>
          </a:p>
          <a:p>
            <a:endParaRPr lang="en-GB" sz="2000" dirty="0"/>
          </a:p>
          <a:p>
            <a:r>
              <a:rPr lang="en-GB" sz="2000" dirty="0" smtClean="0"/>
              <a:t>LYCCA mechanics is in </a:t>
            </a:r>
            <a:r>
              <a:rPr lang="en-GB" sz="2000" dirty="0" err="1" smtClean="0"/>
              <a:t>Daresbury</a:t>
            </a:r>
            <a:r>
              <a:rPr lang="en-GB" sz="2000" dirty="0" smtClean="0"/>
              <a:t> </a:t>
            </a:r>
          </a:p>
          <a:p>
            <a:endParaRPr lang="en-GB" sz="2000" dirty="0"/>
          </a:p>
          <a:p>
            <a:r>
              <a:rPr lang="en-GB" sz="2000" dirty="0" smtClean="0"/>
              <a:t>LYCCA will go to Cologne (Tandem accelerator) in 2015</a:t>
            </a:r>
            <a:endParaRPr lang="en-GB" sz="2000" dirty="0"/>
          </a:p>
        </p:txBody>
      </p:sp>
      <p:sp>
        <p:nvSpPr>
          <p:cNvPr id="5" name="TextBox 4"/>
          <p:cNvSpPr txBox="1"/>
          <p:nvPr/>
        </p:nvSpPr>
        <p:spPr>
          <a:xfrm>
            <a:off x="4962103" y="5157192"/>
            <a:ext cx="3884205" cy="1200329"/>
          </a:xfrm>
          <a:prstGeom prst="rect">
            <a:avLst/>
          </a:prstGeom>
          <a:noFill/>
        </p:spPr>
        <p:txBody>
          <a:bodyPr wrap="none" rtlCol="0">
            <a:spAutoFit/>
          </a:bodyPr>
          <a:lstStyle/>
          <a:p>
            <a:r>
              <a:rPr lang="en-GB" sz="2400" dirty="0" smtClean="0"/>
              <a:t>Diamond -&gt; plastic</a:t>
            </a:r>
          </a:p>
          <a:p>
            <a:r>
              <a:rPr lang="en-GB" sz="2400" dirty="0" smtClean="0"/>
              <a:t>saved £143k</a:t>
            </a:r>
          </a:p>
          <a:p>
            <a:r>
              <a:rPr lang="en-GB" sz="2400" dirty="0" smtClean="0"/>
              <a:t>WA: 12 months PDRA: 40k</a:t>
            </a:r>
            <a:endParaRPr lang="en-GB" sz="2400" dirty="0"/>
          </a:p>
        </p:txBody>
      </p:sp>
      <p:sp>
        <p:nvSpPr>
          <p:cNvPr id="6" name="TextBox 5"/>
          <p:cNvSpPr txBox="1"/>
          <p:nvPr/>
        </p:nvSpPr>
        <p:spPr>
          <a:xfrm>
            <a:off x="4979350" y="2740278"/>
            <a:ext cx="3896067" cy="1631216"/>
          </a:xfrm>
          <a:prstGeom prst="rect">
            <a:avLst/>
          </a:prstGeom>
          <a:noFill/>
        </p:spPr>
        <p:txBody>
          <a:bodyPr wrap="none" rtlCol="0">
            <a:spAutoFit/>
          </a:bodyPr>
          <a:lstStyle/>
          <a:p>
            <a:r>
              <a:rPr lang="en-GB" sz="2000" dirty="0" smtClean="0"/>
              <a:t>To identify heavy (A&gt;100) nuclei:</a:t>
            </a:r>
          </a:p>
          <a:p>
            <a:endParaRPr lang="en-GB" sz="2000" dirty="0"/>
          </a:p>
          <a:p>
            <a:r>
              <a:rPr lang="en-GB" sz="2000" dirty="0" smtClean="0"/>
              <a:t>LYCCA after a dipole</a:t>
            </a:r>
          </a:p>
          <a:p>
            <a:endParaRPr lang="en-GB" sz="2000" dirty="0" smtClean="0"/>
          </a:p>
          <a:p>
            <a:r>
              <a:rPr lang="en-GB" sz="2000" dirty="0" smtClean="0"/>
              <a:t>Needs simulations</a:t>
            </a:r>
            <a:endParaRPr lang="en-GB" sz="2000" dirty="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35678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263525" y="4884738"/>
            <a:ext cx="1647825" cy="339725"/>
          </a:xfrm>
          <a:prstGeom prst="rect">
            <a:avLst/>
          </a:prstGeom>
          <a:noFill/>
          <a:ln w="9525">
            <a:noFill/>
            <a:miter lim="800000"/>
            <a:headEnd/>
            <a:tailEnd/>
          </a:ln>
        </p:spPr>
        <p:txBody>
          <a:bodyPr lIns="95776" tIns="47887" rIns="95776" bIns="47887">
            <a:spAutoFit/>
          </a:bodyPr>
          <a:lstStyle/>
          <a:p>
            <a:pPr defTabSz="955675"/>
            <a:r>
              <a:rPr lang="de-DE" sz="1600" b="1">
                <a:solidFill>
                  <a:srgbClr val="00FFFF"/>
                </a:solidFill>
              </a:rPr>
              <a:t>RIB vom FRS</a:t>
            </a:r>
          </a:p>
        </p:txBody>
      </p:sp>
      <p:sp>
        <p:nvSpPr>
          <p:cNvPr id="11267" name="Rectangle 5"/>
          <p:cNvSpPr>
            <a:spLocks noChangeArrowheads="1"/>
          </p:cNvSpPr>
          <p:nvPr/>
        </p:nvSpPr>
        <p:spPr bwMode="auto">
          <a:xfrm>
            <a:off x="2032000" y="4841875"/>
            <a:ext cx="80963" cy="836613"/>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1268" name="Text Box 6"/>
          <p:cNvSpPr txBox="1">
            <a:spLocks noChangeArrowheads="1"/>
          </p:cNvSpPr>
          <p:nvPr/>
        </p:nvSpPr>
        <p:spPr bwMode="auto">
          <a:xfrm>
            <a:off x="215900" y="3851275"/>
            <a:ext cx="1298575" cy="588963"/>
          </a:xfrm>
          <a:prstGeom prst="rect">
            <a:avLst/>
          </a:prstGeom>
          <a:noFill/>
          <a:ln w="9525">
            <a:noFill/>
            <a:miter lim="800000"/>
            <a:headEnd/>
            <a:tailEnd/>
          </a:ln>
        </p:spPr>
        <p:txBody>
          <a:bodyPr wrap="none" lIns="95776" tIns="47887" rIns="95776" bIns="47887">
            <a:spAutoFit/>
          </a:bodyPr>
          <a:lstStyle/>
          <a:p>
            <a:pPr defTabSz="955675"/>
            <a:r>
              <a:rPr lang="de-DE" sz="1600" b="1"/>
              <a:t>Secondary </a:t>
            </a:r>
          </a:p>
          <a:p>
            <a:pPr defTabSz="955675"/>
            <a:r>
              <a:rPr lang="de-DE" sz="1600" b="1"/>
              <a:t>target</a:t>
            </a:r>
            <a:endParaRPr lang="de-DE" sz="1600" b="1" i="1"/>
          </a:p>
        </p:txBody>
      </p:sp>
      <p:sp>
        <p:nvSpPr>
          <p:cNvPr id="11269" name="Line 7"/>
          <p:cNvSpPr>
            <a:spLocks noChangeShapeType="1"/>
          </p:cNvSpPr>
          <p:nvPr/>
        </p:nvSpPr>
        <p:spPr bwMode="auto">
          <a:xfrm>
            <a:off x="1208088" y="4232275"/>
            <a:ext cx="739775" cy="531813"/>
          </a:xfrm>
          <a:prstGeom prst="line">
            <a:avLst/>
          </a:prstGeom>
          <a:noFill/>
          <a:ln w="28575">
            <a:solidFill>
              <a:schemeClr val="tx1"/>
            </a:solidFill>
            <a:round/>
            <a:headEnd/>
            <a:tailEnd type="triangle" w="med" len="med"/>
          </a:ln>
        </p:spPr>
        <p:txBody>
          <a:bodyPr/>
          <a:lstStyle/>
          <a:p>
            <a:endParaRPr lang="en-GB"/>
          </a:p>
        </p:txBody>
      </p:sp>
      <p:sp>
        <p:nvSpPr>
          <p:cNvPr id="11270" name="Line 8"/>
          <p:cNvSpPr>
            <a:spLocks noChangeShapeType="1"/>
          </p:cNvSpPr>
          <p:nvPr/>
        </p:nvSpPr>
        <p:spPr bwMode="auto">
          <a:xfrm>
            <a:off x="381000" y="5299075"/>
            <a:ext cx="1651000" cy="1588"/>
          </a:xfrm>
          <a:prstGeom prst="line">
            <a:avLst/>
          </a:prstGeom>
          <a:noFill/>
          <a:ln w="82550">
            <a:solidFill>
              <a:srgbClr val="00FFFF"/>
            </a:solidFill>
            <a:round/>
            <a:headEnd/>
            <a:tailEnd type="triangle" w="sm" len="lg"/>
          </a:ln>
        </p:spPr>
        <p:txBody>
          <a:bodyPr/>
          <a:lstStyle/>
          <a:p>
            <a:endParaRPr lang="en-GB"/>
          </a:p>
        </p:txBody>
      </p:sp>
      <p:sp>
        <p:nvSpPr>
          <p:cNvPr id="11271" name="Line 9"/>
          <p:cNvSpPr>
            <a:spLocks noChangeShapeType="1"/>
          </p:cNvSpPr>
          <p:nvPr/>
        </p:nvSpPr>
        <p:spPr bwMode="auto">
          <a:xfrm flipV="1">
            <a:off x="2609850" y="4157663"/>
            <a:ext cx="990600" cy="531812"/>
          </a:xfrm>
          <a:prstGeom prst="line">
            <a:avLst/>
          </a:prstGeom>
          <a:noFill/>
          <a:ln w="28575">
            <a:solidFill>
              <a:schemeClr val="tx1"/>
            </a:solidFill>
            <a:round/>
            <a:headEnd type="triangle" w="med" len="med"/>
            <a:tailEnd/>
          </a:ln>
        </p:spPr>
        <p:txBody>
          <a:bodyPr/>
          <a:lstStyle/>
          <a:p>
            <a:endParaRPr lang="en-GB"/>
          </a:p>
        </p:txBody>
      </p:sp>
      <p:sp>
        <p:nvSpPr>
          <p:cNvPr id="11272" name="Line 10"/>
          <p:cNvSpPr>
            <a:spLocks noChangeShapeType="1"/>
          </p:cNvSpPr>
          <p:nvPr/>
        </p:nvSpPr>
        <p:spPr bwMode="auto">
          <a:xfrm flipH="1" flipV="1">
            <a:off x="5334000" y="4157663"/>
            <a:ext cx="908050" cy="531812"/>
          </a:xfrm>
          <a:prstGeom prst="line">
            <a:avLst/>
          </a:prstGeom>
          <a:noFill/>
          <a:ln w="28575">
            <a:solidFill>
              <a:schemeClr val="tx1"/>
            </a:solidFill>
            <a:round/>
            <a:headEnd type="triangle" w="med" len="med"/>
            <a:tailEnd/>
          </a:ln>
        </p:spPr>
        <p:txBody>
          <a:bodyPr/>
          <a:lstStyle/>
          <a:p>
            <a:endParaRPr lang="en-GB"/>
          </a:p>
        </p:txBody>
      </p:sp>
      <p:sp>
        <p:nvSpPr>
          <p:cNvPr id="11273" name="Text Box 11"/>
          <p:cNvSpPr txBox="1">
            <a:spLocks noChangeArrowheads="1"/>
          </p:cNvSpPr>
          <p:nvPr/>
        </p:nvSpPr>
        <p:spPr bwMode="auto">
          <a:xfrm>
            <a:off x="3900488" y="3819525"/>
            <a:ext cx="1817687" cy="681038"/>
          </a:xfrm>
          <a:prstGeom prst="rect">
            <a:avLst/>
          </a:prstGeom>
          <a:noFill/>
          <a:ln w="9525">
            <a:noFill/>
            <a:miter lim="800000"/>
            <a:headEnd/>
            <a:tailEnd/>
          </a:ln>
        </p:spPr>
        <p:txBody>
          <a:bodyPr lIns="95776" tIns="47887" rIns="95776" bIns="47887">
            <a:spAutoFit/>
          </a:bodyPr>
          <a:lstStyle/>
          <a:p>
            <a:pPr defTabSz="955675"/>
            <a:r>
              <a:rPr lang="de-DE" sz="1900"/>
              <a:t>Diamond or Plastic</a:t>
            </a:r>
            <a:r>
              <a:rPr lang="de-DE" sz="1900" b="1"/>
              <a:t> </a:t>
            </a:r>
            <a:endParaRPr lang="de-DE" sz="1900" b="1" i="1"/>
          </a:p>
        </p:txBody>
      </p:sp>
      <p:sp>
        <p:nvSpPr>
          <p:cNvPr id="11274" name="Line 12"/>
          <p:cNvSpPr>
            <a:spLocks noChangeShapeType="1"/>
          </p:cNvSpPr>
          <p:nvPr/>
        </p:nvSpPr>
        <p:spPr bwMode="auto">
          <a:xfrm flipH="1" flipV="1">
            <a:off x="2547938" y="6059488"/>
            <a:ext cx="1587" cy="611187"/>
          </a:xfrm>
          <a:prstGeom prst="line">
            <a:avLst/>
          </a:prstGeom>
          <a:noFill/>
          <a:ln w="28575">
            <a:solidFill>
              <a:schemeClr val="tx1"/>
            </a:solidFill>
            <a:round/>
            <a:headEnd/>
            <a:tailEnd type="triangle" w="med" len="med"/>
          </a:ln>
        </p:spPr>
        <p:txBody>
          <a:bodyPr/>
          <a:lstStyle/>
          <a:p>
            <a:endParaRPr lang="en-GB"/>
          </a:p>
        </p:txBody>
      </p:sp>
      <p:sp>
        <p:nvSpPr>
          <p:cNvPr id="11275" name="Text Box 13"/>
          <p:cNvSpPr txBox="1">
            <a:spLocks noChangeArrowheads="1"/>
          </p:cNvSpPr>
          <p:nvPr/>
        </p:nvSpPr>
        <p:spPr bwMode="auto">
          <a:xfrm>
            <a:off x="3600450" y="6518275"/>
            <a:ext cx="1547813" cy="339725"/>
          </a:xfrm>
          <a:prstGeom prst="rect">
            <a:avLst/>
          </a:prstGeom>
          <a:noFill/>
          <a:ln w="9525">
            <a:noFill/>
            <a:miter lim="800000"/>
            <a:headEnd/>
            <a:tailEnd/>
          </a:ln>
        </p:spPr>
        <p:txBody>
          <a:bodyPr wrap="none" lIns="95776" tIns="47887" rIns="95776" bIns="47887">
            <a:spAutoFit/>
          </a:bodyPr>
          <a:lstStyle/>
          <a:p>
            <a:pPr defTabSz="955675"/>
            <a:r>
              <a:rPr lang="de-DE" sz="1600" b="1" i="1"/>
              <a:t>Time-of-Flight</a:t>
            </a:r>
          </a:p>
        </p:txBody>
      </p:sp>
      <p:sp>
        <p:nvSpPr>
          <p:cNvPr id="11276" name="Rectangle 14"/>
          <p:cNvSpPr>
            <a:spLocks noChangeArrowheads="1"/>
          </p:cNvSpPr>
          <p:nvPr/>
        </p:nvSpPr>
        <p:spPr bwMode="auto">
          <a:xfrm>
            <a:off x="2528888" y="4764088"/>
            <a:ext cx="41275" cy="9921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1277" name="Rectangle 15"/>
          <p:cNvSpPr>
            <a:spLocks noChangeArrowheads="1"/>
          </p:cNvSpPr>
          <p:nvPr/>
        </p:nvSpPr>
        <p:spPr bwMode="auto">
          <a:xfrm>
            <a:off x="6324600" y="4764088"/>
            <a:ext cx="42863" cy="99218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1278" name="Line 16"/>
          <p:cNvSpPr>
            <a:spLocks noChangeShapeType="1"/>
          </p:cNvSpPr>
          <p:nvPr/>
        </p:nvSpPr>
        <p:spPr bwMode="auto">
          <a:xfrm flipH="1">
            <a:off x="7353300" y="6059488"/>
            <a:ext cx="1588" cy="384175"/>
          </a:xfrm>
          <a:prstGeom prst="line">
            <a:avLst/>
          </a:prstGeom>
          <a:noFill/>
          <a:ln w="28575">
            <a:solidFill>
              <a:srgbClr val="FF0000"/>
            </a:solidFill>
            <a:round/>
            <a:headEnd type="triangle" w="med" len="med"/>
            <a:tailEnd/>
          </a:ln>
        </p:spPr>
        <p:txBody>
          <a:bodyPr/>
          <a:lstStyle/>
          <a:p>
            <a:endParaRPr lang="en-GB"/>
          </a:p>
        </p:txBody>
      </p:sp>
      <p:sp>
        <p:nvSpPr>
          <p:cNvPr id="11279" name="Line 17"/>
          <p:cNvSpPr>
            <a:spLocks noChangeShapeType="1"/>
          </p:cNvSpPr>
          <p:nvPr/>
        </p:nvSpPr>
        <p:spPr bwMode="auto">
          <a:xfrm flipV="1">
            <a:off x="7894638" y="4232275"/>
            <a:ext cx="163512" cy="379413"/>
          </a:xfrm>
          <a:prstGeom prst="line">
            <a:avLst/>
          </a:prstGeom>
          <a:noFill/>
          <a:ln w="28575">
            <a:solidFill>
              <a:srgbClr val="FF9900"/>
            </a:solidFill>
            <a:round/>
            <a:headEnd type="triangle" w="med" len="med"/>
            <a:tailEnd/>
          </a:ln>
        </p:spPr>
        <p:txBody>
          <a:bodyPr/>
          <a:lstStyle/>
          <a:p>
            <a:endParaRPr lang="en-GB"/>
          </a:p>
        </p:txBody>
      </p:sp>
      <p:sp>
        <p:nvSpPr>
          <p:cNvPr id="11280" name="Text Box 18"/>
          <p:cNvSpPr txBox="1">
            <a:spLocks noChangeArrowheads="1"/>
          </p:cNvSpPr>
          <p:nvPr/>
        </p:nvSpPr>
        <p:spPr bwMode="auto">
          <a:xfrm>
            <a:off x="6654800" y="6518275"/>
            <a:ext cx="1052513" cy="339725"/>
          </a:xfrm>
          <a:prstGeom prst="rect">
            <a:avLst/>
          </a:prstGeom>
          <a:noFill/>
          <a:ln w="9525">
            <a:noFill/>
            <a:miter lim="800000"/>
            <a:headEnd/>
            <a:tailEnd/>
          </a:ln>
        </p:spPr>
        <p:txBody>
          <a:bodyPr wrap="none" lIns="95776" tIns="47887" rIns="95776" bIns="47887">
            <a:spAutoFit/>
          </a:bodyPr>
          <a:lstStyle/>
          <a:p>
            <a:pPr defTabSz="955675"/>
            <a:r>
              <a:rPr lang="de-DE" sz="1600" b="1" i="1">
                <a:solidFill>
                  <a:srgbClr val="FF0000"/>
                </a:solidFill>
              </a:rPr>
              <a:t>(ΔE, x, y)</a:t>
            </a:r>
          </a:p>
        </p:txBody>
      </p:sp>
      <p:sp>
        <p:nvSpPr>
          <p:cNvPr id="11281" name="Text Box 19"/>
          <p:cNvSpPr txBox="1">
            <a:spLocks noChangeArrowheads="1"/>
          </p:cNvSpPr>
          <p:nvPr/>
        </p:nvSpPr>
        <p:spPr bwMode="auto">
          <a:xfrm>
            <a:off x="7729538" y="3851275"/>
            <a:ext cx="552450" cy="384175"/>
          </a:xfrm>
          <a:prstGeom prst="rect">
            <a:avLst/>
          </a:prstGeom>
          <a:noFill/>
          <a:ln w="9525">
            <a:noFill/>
            <a:miter lim="800000"/>
            <a:headEnd/>
            <a:tailEnd/>
          </a:ln>
        </p:spPr>
        <p:txBody>
          <a:bodyPr wrap="none" lIns="95776" tIns="47887" rIns="95776" bIns="47887">
            <a:spAutoFit/>
          </a:bodyPr>
          <a:lstStyle/>
          <a:p>
            <a:pPr defTabSz="955675"/>
            <a:r>
              <a:rPr lang="de-DE" sz="1900">
                <a:solidFill>
                  <a:srgbClr val="FF9900"/>
                </a:solidFill>
              </a:rPr>
              <a:t>CsI</a:t>
            </a:r>
            <a:endParaRPr lang="de-DE" sz="1900" i="1">
              <a:solidFill>
                <a:srgbClr val="FF9900"/>
              </a:solidFill>
            </a:endParaRPr>
          </a:p>
        </p:txBody>
      </p:sp>
      <p:sp>
        <p:nvSpPr>
          <p:cNvPr id="11282" name="Rectangle 20"/>
          <p:cNvSpPr>
            <a:spLocks noChangeArrowheads="1"/>
          </p:cNvSpPr>
          <p:nvPr/>
        </p:nvSpPr>
        <p:spPr bwMode="auto">
          <a:xfrm>
            <a:off x="7313613" y="4689475"/>
            <a:ext cx="84137" cy="1141413"/>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11283" name="Rectangle 21"/>
          <p:cNvSpPr>
            <a:spLocks noChangeArrowheads="1"/>
          </p:cNvSpPr>
          <p:nvPr/>
        </p:nvSpPr>
        <p:spPr bwMode="auto">
          <a:xfrm>
            <a:off x="7481888" y="4689475"/>
            <a:ext cx="493712" cy="381000"/>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11284" name="Rectangle 22"/>
          <p:cNvSpPr>
            <a:spLocks noChangeArrowheads="1"/>
          </p:cNvSpPr>
          <p:nvPr/>
        </p:nvSpPr>
        <p:spPr bwMode="auto">
          <a:xfrm>
            <a:off x="7481888" y="5070475"/>
            <a:ext cx="493712" cy="381000"/>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11285" name="Rectangle 23"/>
          <p:cNvSpPr>
            <a:spLocks noChangeArrowheads="1"/>
          </p:cNvSpPr>
          <p:nvPr/>
        </p:nvSpPr>
        <p:spPr bwMode="auto">
          <a:xfrm>
            <a:off x="7481888" y="5451475"/>
            <a:ext cx="493712" cy="379413"/>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11286" name="Line 24"/>
          <p:cNvSpPr>
            <a:spLocks noChangeShapeType="1"/>
          </p:cNvSpPr>
          <p:nvPr/>
        </p:nvSpPr>
        <p:spPr bwMode="auto">
          <a:xfrm>
            <a:off x="2117725" y="5299075"/>
            <a:ext cx="5613400" cy="1588"/>
          </a:xfrm>
          <a:prstGeom prst="line">
            <a:avLst/>
          </a:prstGeom>
          <a:noFill/>
          <a:ln w="38100">
            <a:solidFill>
              <a:schemeClr val="accent2"/>
            </a:solidFill>
            <a:round/>
            <a:headEnd/>
            <a:tailEnd type="triangle" w="med" len="med"/>
          </a:ln>
        </p:spPr>
        <p:txBody>
          <a:bodyPr/>
          <a:lstStyle/>
          <a:p>
            <a:endParaRPr lang="en-GB"/>
          </a:p>
        </p:txBody>
      </p:sp>
      <p:sp>
        <p:nvSpPr>
          <p:cNvPr id="11287" name="Rectangle 25"/>
          <p:cNvSpPr>
            <a:spLocks noChangeArrowheads="1"/>
          </p:cNvSpPr>
          <p:nvPr/>
        </p:nvSpPr>
        <p:spPr bwMode="auto">
          <a:xfrm>
            <a:off x="7232650" y="4460875"/>
            <a:ext cx="825500" cy="1524000"/>
          </a:xfrm>
          <a:prstGeom prst="rect">
            <a:avLst/>
          </a:prstGeom>
          <a:noFill/>
          <a:ln w="38100">
            <a:solidFill>
              <a:schemeClr val="tx1"/>
            </a:solidFill>
            <a:miter lim="800000"/>
            <a:headEnd/>
            <a:tailEnd/>
          </a:ln>
        </p:spPr>
        <p:txBody>
          <a:bodyPr wrap="none" anchor="ctr"/>
          <a:lstStyle/>
          <a:p>
            <a:endParaRPr lang="en-US"/>
          </a:p>
        </p:txBody>
      </p:sp>
      <p:sp>
        <p:nvSpPr>
          <p:cNvPr id="11288" name="Rectangle 26"/>
          <p:cNvSpPr>
            <a:spLocks noChangeArrowheads="1"/>
          </p:cNvSpPr>
          <p:nvPr/>
        </p:nvSpPr>
        <p:spPr bwMode="auto">
          <a:xfrm>
            <a:off x="2197100" y="4689475"/>
            <a:ext cx="82550" cy="1141413"/>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11289" name="Rectangle 27"/>
          <p:cNvSpPr>
            <a:spLocks noChangeArrowheads="1"/>
          </p:cNvSpPr>
          <p:nvPr/>
        </p:nvSpPr>
        <p:spPr bwMode="auto">
          <a:xfrm>
            <a:off x="1947863" y="3851275"/>
            <a:ext cx="860425" cy="384175"/>
          </a:xfrm>
          <a:prstGeom prst="rect">
            <a:avLst/>
          </a:prstGeom>
          <a:noFill/>
          <a:ln w="9525">
            <a:noFill/>
            <a:miter lim="800000"/>
            <a:headEnd/>
            <a:tailEnd/>
          </a:ln>
        </p:spPr>
        <p:txBody>
          <a:bodyPr wrap="none" lIns="95776" tIns="47887" rIns="95776" bIns="47887">
            <a:spAutoFit/>
          </a:bodyPr>
          <a:lstStyle/>
          <a:p>
            <a:pPr defTabSz="955675"/>
            <a:r>
              <a:rPr lang="de-DE" sz="1900">
                <a:solidFill>
                  <a:srgbClr val="FF0000"/>
                </a:solidFill>
              </a:rPr>
              <a:t>DSSD</a:t>
            </a:r>
          </a:p>
        </p:txBody>
      </p:sp>
      <p:sp>
        <p:nvSpPr>
          <p:cNvPr id="11290" name="Line 28"/>
          <p:cNvSpPr>
            <a:spLocks noChangeShapeType="1"/>
          </p:cNvSpPr>
          <p:nvPr/>
        </p:nvSpPr>
        <p:spPr bwMode="auto">
          <a:xfrm flipH="1">
            <a:off x="2238375" y="4157663"/>
            <a:ext cx="166688" cy="454025"/>
          </a:xfrm>
          <a:prstGeom prst="line">
            <a:avLst/>
          </a:prstGeom>
          <a:noFill/>
          <a:ln w="28575">
            <a:solidFill>
              <a:srgbClr val="FF0000"/>
            </a:solidFill>
            <a:round/>
            <a:headEnd/>
            <a:tailEnd type="triangle" w="med" len="med"/>
          </a:ln>
        </p:spPr>
        <p:txBody>
          <a:bodyPr/>
          <a:lstStyle/>
          <a:p>
            <a:endParaRPr lang="en-GB"/>
          </a:p>
        </p:txBody>
      </p:sp>
      <p:sp>
        <p:nvSpPr>
          <p:cNvPr id="11291" name="Rectangle 29"/>
          <p:cNvSpPr>
            <a:spLocks noChangeArrowheads="1"/>
          </p:cNvSpPr>
          <p:nvPr/>
        </p:nvSpPr>
        <p:spPr bwMode="auto">
          <a:xfrm>
            <a:off x="6654800" y="3851275"/>
            <a:ext cx="860425" cy="384175"/>
          </a:xfrm>
          <a:prstGeom prst="rect">
            <a:avLst/>
          </a:prstGeom>
          <a:noFill/>
          <a:ln w="9525">
            <a:noFill/>
            <a:miter lim="800000"/>
            <a:headEnd/>
            <a:tailEnd/>
          </a:ln>
        </p:spPr>
        <p:txBody>
          <a:bodyPr wrap="none" lIns="95776" tIns="47887" rIns="95776" bIns="47887">
            <a:spAutoFit/>
          </a:bodyPr>
          <a:lstStyle/>
          <a:p>
            <a:pPr defTabSz="955675"/>
            <a:r>
              <a:rPr lang="de-DE" sz="1900">
                <a:solidFill>
                  <a:srgbClr val="FF0000"/>
                </a:solidFill>
              </a:rPr>
              <a:t>DSSD</a:t>
            </a:r>
          </a:p>
        </p:txBody>
      </p:sp>
      <p:sp>
        <p:nvSpPr>
          <p:cNvPr id="11292" name="Line 30"/>
          <p:cNvSpPr>
            <a:spLocks noChangeShapeType="1"/>
          </p:cNvSpPr>
          <p:nvPr/>
        </p:nvSpPr>
        <p:spPr bwMode="auto">
          <a:xfrm>
            <a:off x="7065963" y="4157663"/>
            <a:ext cx="247650" cy="454025"/>
          </a:xfrm>
          <a:prstGeom prst="line">
            <a:avLst/>
          </a:prstGeom>
          <a:noFill/>
          <a:ln w="28575">
            <a:solidFill>
              <a:srgbClr val="FF0000"/>
            </a:solidFill>
            <a:round/>
            <a:headEnd/>
            <a:tailEnd type="triangle" w="med" len="med"/>
          </a:ln>
        </p:spPr>
        <p:txBody>
          <a:bodyPr/>
          <a:lstStyle/>
          <a:p>
            <a:endParaRPr lang="en-GB"/>
          </a:p>
        </p:txBody>
      </p:sp>
      <p:sp>
        <p:nvSpPr>
          <p:cNvPr id="11293" name="Text Box 31"/>
          <p:cNvSpPr txBox="1">
            <a:spLocks noChangeArrowheads="1"/>
          </p:cNvSpPr>
          <p:nvPr/>
        </p:nvSpPr>
        <p:spPr bwMode="auto">
          <a:xfrm>
            <a:off x="7729538" y="6518275"/>
            <a:ext cx="461962" cy="339725"/>
          </a:xfrm>
          <a:prstGeom prst="rect">
            <a:avLst/>
          </a:prstGeom>
          <a:noFill/>
          <a:ln w="9525">
            <a:noFill/>
            <a:miter lim="800000"/>
            <a:headEnd/>
            <a:tailEnd/>
          </a:ln>
        </p:spPr>
        <p:txBody>
          <a:bodyPr wrap="none" lIns="95776" tIns="47887" rIns="95776" bIns="47887">
            <a:spAutoFit/>
          </a:bodyPr>
          <a:lstStyle/>
          <a:p>
            <a:pPr defTabSz="955675"/>
            <a:r>
              <a:rPr lang="de-DE" sz="1600" b="1" i="1">
                <a:solidFill>
                  <a:srgbClr val="FF9900"/>
                </a:solidFill>
              </a:rPr>
              <a:t>(E)</a:t>
            </a:r>
          </a:p>
        </p:txBody>
      </p:sp>
      <p:sp>
        <p:nvSpPr>
          <p:cNvPr id="11294" name="Line 32"/>
          <p:cNvSpPr>
            <a:spLocks noChangeShapeType="1"/>
          </p:cNvSpPr>
          <p:nvPr/>
        </p:nvSpPr>
        <p:spPr bwMode="auto">
          <a:xfrm>
            <a:off x="7810500" y="6059488"/>
            <a:ext cx="1588" cy="384175"/>
          </a:xfrm>
          <a:prstGeom prst="line">
            <a:avLst/>
          </a:prstGeom>
          <a:noFill/>
          <a:ln w="28575">
            <a:solidFill>
              <a:srgbClr val="FF9900"/>
            </a:solidFill>
            <a:round/>
            <a:headEnd type="triangle" w="med" len="med"/>
            <a:tailEnd/>
          </a:ln>
        </p:spPr>
        <p:txBody>
          <a:bodyPr/>
          <a:lstStyle/>
          <a:p>
            <a:endParaRPr lang="en-GB"/>
          </a:p>
        </p:txBody>
      </p:sp>
      <p:sp>
        <p:nvSpPr>
          <p:cNvPr id="11295" name="Text Box 33"/>
          <p:cNvSpPr txBox="1">
            <a:spLocks noChangeArrowheads="1"/>
          </p:cNvSpPr>
          <p:nvPr/>
        </p:nvSpPr>
        <p:spPr bwMode="auto">
          <a:xfrm>
            <a:off x="1784350" y="6518275"/>
            <a:ext cx="666750" cy="339725"/>
          </a:xfrm>
          <a:prstGeom prst="rect">
            <a:avLst/>
          </a:prstGeom>
          <a:noFill/>
          <a:ln w="9525">
            <a:noFill/>
            <a:miter lim="800000"/>
            <a:headEnd/>
            <a:tailEnd/>
          </a:ln>
        </p:spPr>
        <p:txBody>
          <a:bodyPr wrap="none" lIns="95776" tIns="47887" rIns="95776" bIns="47887">
            <a:spAutoFit/>
          </a:bodyPr>
          <a:lstStyle/>
          <a:p>
            <a:pPr defTabSz="955675"/>
            <a:r>
              <a:rPr lang="de-DE" sz="1600" b="1" i="1">
                <a:solidFill>
                  <a:srgbClr val="FF0000"/>
                </a:solidFill>
              </a:rPr>
              <a:t>(x, y)</a:t>
            </a:r>
          </a:p>
        </p:txBody>
      </p:sp>
      <p:sp>
        <p:nvSpPr>
          <p:cNvPr id="11296" name="Line 34"/>
          <p:cNvSpPr>
            <a:spLocks noChangeShapeType="1"/>
          </p:cNvSpPr>
          <p:nvPr/>
        </p:nvSpPr>
        <p:spPr bwMode="auto">
          <a:xfrm flipH="1">
            <a:off x="2197100" y="6059488"/>
            <a:ext cx="0" cy="384175"/>
          </a:xfrm>
          <a:prstGeom prst="line">
            <a:avLst/>
          </a:prstGeom>
          <a:noFill/>
          <a:ln w="28575">
            <a:solidFill>
              <a:srgbClr val="FF0000"/>
            </a:solidFill>
            <a:round/>
            <a:headEnd type="triangle" w="med" len="med"/>
            <a:tailEnd/>
          </a:ln>
        </p:spPr>
        <p:txBody>
          <a:bodyPr/>
          <a:lstStyle/>
          <a:p>
            <a:endParaRPr lang="en-GB"/>
          </a:p>
        </p:txBody>
      </p:sp>
      <p:sp>
        <p:nvSpPr>
          <p:cNvPr id="11297" name="Line 35"/>
          <p:cNvSpPr>
            <a:spLocks noChangeShapeType="1"/>
          </p:cNvSpPr>
          <p:nvPr/>
        </p:nvSpPr>
        <p:spPr bwMode="auto">
          <a:xfrm flipH="1" flipV="1">
            <a:off x="6324600" y="5984875"/>
            <a:ext cx="1588" cy="685800"/>
          </a:xfrm>
          <a:prstGeom prst="line">
            <a:avLst/>
          </a:prstGeom>
          <a:noFill/>
          <a:ln w="28575">
            <a:solidFill>
              <a:schemeClr val="tx1"/>
            </a:solidFill>
            <a:round/>
            <a:headEnd/>
            <a:tailEnd type="triangle" w="med" len="med"/>
          </a:ln>
        </p:spPr>
        <p:txBody>
          <a:bodyPr/>
          <a:lstStyle/>
          <a:p>
            <a:endParaRPr lang="en-GB"/>
          </a:p>
        </p:txBody>
      </p:sp>
      <p:sp>
        <p:nvSpPr>
          <p:cNvPr id="11298" name="Line 36"/>
          <p:cNvSpPr>
            <a:spLocks noChangeShapeType="1"/>
          </p:cNvSpPr>
          <p:nvPr/>
        </p:nvSpPr>
        <p:spPr bwMode="auto">
          <a:xfrm>
            <a:off x="5253038" y="6670675"/>
            <a:ext cx="1071562" cy="0"/>
          </a:xfrm>
          <a:prstGeom prst="line">
            <a:avLst/>
          </a:prstGeom>
          <a:noFill/>
          <a:ln w="28575">
            <a:solidFill>
              <a:schemeClr val="tx1"/>
            </a:solidFill>
            <a:round/>
            <a:headEnd/>
            <a:tailEnd/>
          </a:ln>
        </p:spPr>
        <p:txBody>
          <a:bodyPr/>
          <a:lstStyle/>
          <a:p>
            <a:endParaRPr lang="en-GB"/>
          </a:p>
        </p:txBody>
      </p:sp>
      <p:sp>
        <p:nvSpPr>
          <p:cNvPr id="11299" name="Line 37"/>
          <p:cNvSpPr>
            <a:spLocks noChangeShapeType="1"/>
          </p:cNvSpPr>
          <p:nvPr/>
        </p:nvSpPr>
        <p:spPr bwMode="auto">
          <a:xfrm>
            <a:off x="2528888" y="6670675"/>
            <a:ext cx="1071562" cy="0"/>
          </a:xfrm>
          <a:prstGeom prst="line">
            <a:avLst/>
          </a:prstGeom>
          <a:noFill/>
          <a:ln w="28575">
            <a:solidFill>
              <a:schemeClr val="tx1"/>
            </a:solidFill>
            <a:round/>
            <a:headEnd/>
            <a:tailEnd/>
          </a:ln>
        </p:spPr>
        <p:txBody>
          <a:bodyPr/>
          <a:lstStyle/>
          <a:p>
            <a:endParaRPr lang="en-GB"/>
          </a:p>
        </p:txBody>
      </p:sp>
      <p:sp>
        <p:nvSpPr>
          <p:cNvPr id="11300" name="TextBox 1"/>
          <p:cNvSpPr txBox="1">
            <a:spLocks noChangeArrowheads="1"/>
          </p:cNvSpPr>
          <p:nvPr/>
        </p:nvSpPr>
        <p:spPr bwMode="auto">
          <a:xfrm>
            <a:off x="2268538" y="0"/>
            <a:ext cx="1519237" cy="523875"/>
          </a:xfrm>
          <a:prstGeom prst="rect">
            <a:avLst/>
          </a:prstGeom>
          <a:noFill/>
          <a:ln w="9525">
            <a:noFill/>
            <a:miter lim="800000"/>
            <a:headEnd/>
            <a:tailEnd/>
          </a:ln>
        </p:spPr>
        <p:txBody>
          <a:bodyPr wrap="none">
            <a:spAutoFit/>
          </a:bodyPr>
          <a:lstStyle/>
          <a:p>
            <a:r>
              <a:rPr lang="en-GB" sz="2800">
                <a:solidFill>
                  <a:srgbClr val="FF0000"/>
                </a:solidFill>
              </a:rPr>
              <a:t>HISPEC</a:t>
            </a:r>
          </a:p>
        </p:txBody>
      </p:sp>
      <p:sp>
        <p:nvSpPr>
          <p:cNvPr id="12325" name="TextBox 2"/>
          <p:cNvSpPr txBox="1">
            <a:spLocks noChangeArrowheads="1"/>
          </p:cNvSpPr>
          <p:nvPr/>
        </p:nvSpPr>
        <p:spPr bwMode="auto">
          <a:xfrm>
            <a:off x="0" y="549275"/>
            <a:ext cx="9121775" cy="1631950"/>
          </a:xfrm>
          <a:prstGeom prst="rect">
            <a:avLst/>
          </a:prstGeom>
          <a:noFill/>
          <a:ln w="9525">
            <a:noFill/>
            <a:miter lim="800000"/>
            <a:headEnd/>
            <a:tailEnd/>
          </a:ln>
        </p:spPr>
        <p:txBody>
          <a:bodyPr wrap="none">
            <a:spAutoFit/>
          </a:bodyPr>
          <a:lstStyle/>
          <a:p>
            <a:pPr>
              <a:defRPr/>
            </a:pPr>
            <a:r>
              <a:rPr lang="en-GB" sz="2000" dirty="0">
                <a:solidFill>
                  <a:schemeClr val="accent6"/>
                </a:solidFill>
              </a:rPr>
              <a:t>-AGATA at GSI commissioning, 136Xe and 238U beams: done April-June 2012</a:t>
            </a:r>
          </a:p>
          <a:p>
            <a:pPr>
              <a:defRPr/>
            </a:pPr>
            <a:r>
              <a:rPr lang="en-GB" sz="2000" dirty="0">
                <a:solidFill>
                  <a:schemeClr val="accent6"/>
                </a:solidFill>
              </a:rPr>
              <a:t>-Nine more days in September</a:t>
            </a:r>
          </a:p>
          <a:p>
            <a:pPr>
              <a:defRPr/>
            </a:pPr>
            <a:r>
              <a:rPr lang="en-GB" sz="2000" dirty="0">
                <a:solidFill>
                  <a:schemeClr val="accent6"/>
                </a:solidFill>
              </a:rPr>
              <a:t>-Experiments: Oct-Nov 2012 and </a:t>
            </a:r>
          </a:p>
          <a:p>
            <a:pPr>
              <a:defRPr/>
            </a:pPr>
            <a:r>
              <a:rPr lang="en-GB" sz="2000" dirty="0">
                <a:solidFill>
                  <a:schemeClr val="accent6"/>
                </a:solidFill>
              </a:rPr>
              <a:t>Oct 2013-March 2014; </a:t>
            </a:r>
          </a:p>
          <a:p>
            <a:pPr>
              <a:defRPr/>
            </a:pPr>
            <a:r>
              <a:rPr lang="en-GB" sz="2000" dirty="0">
                <a:solidFill>
                  <a:schemeClr val="accent6"/>
                </a:solidFill>
              </a:rPr>
              <a:t>2UK led </a:t>
            </a:r>
            <a:r>
              <a:rPr lang="en-GB" sz="2000" dirty="0" err="1">
                <a:solidFill>
                  <a:schemeClr val="accent6"/>
                </a:solidFill>
              </a:rPr>
              <a:t>exps</a:t>
            </a:r>
            <a:r>
              <a:rPr lang="en-GB" sz="2000" dirty="0">
                <a:solidFill>
                  <a:schemeClr val="accent6"/>
                </a:solidFill>
              </a:rPr>
              <a:t>. approved</a:t>
            </a:r>
          </a:p>
        </p:txBody>
      </p:sp>
      <p:sp>
        <p:nvSpPr>
          <p:cNvPr id="11302" name="TextBox 47"/>
          <p:cNvSpPr txBox="1">
            <a:spLocks noChangeArrowheads="1"/>
          </p:cNvSpPr>
          <p:nvPr/>
        </p:nvSpPr>
        <p:spPr bwMode="auto">
          <a:xfrm>
            <a:off x="0" y="6165850"/>
            <a:ext cx="1189038" cy="460375"/>
          </a:xfrm>
          <a:prstGeom prst="rect">
            <a:avLst/>
          </a:prstGeom>
          <a:noFill/>
          <a:ln w="9525">
            <a:noFill/>
            <a:miter lim="800000"/>
            <a:headEnd/>
            <a:tailEnd/>
          </a:ln>
        </p:spPr>
        <p:txBody>
          <a:bodyPr wrap="none">
            <a:spAutoFit/>
          </a:bodyPr>
          <a:lstStyle/>
          <a:p>
            <a:r>
              <a:rPr lang="en-GB" sz="2400"/>
              <a:t>LYCCA</a:t>
            </a:r>
          </a:p>
        </p:txBody>
      </p:sp>
      <p:pic>
        <p:nvPicPr>
          <p:cNvPr id="11303" name="Picture 39" descr="6FB93664F69EA54392671905A79F997F@fed"/>
          <p:cNvPicPr>
            <a:picLocks noChangeAspect="1" noChangeArrowheads="1"/>
          </p:cNvPicPr>
          <p:nvPr/>
        </p:nvPicPr>
        <p:blipFill>
          <a:blip r:embed="rId2" cstate="print"/>
          <a:srcRect/>
          <a:stretch>
            <a:fillRect/>
          </a:stretch>
        </p:blipFill>
        <p:spPr bwMode="auto">
          <a:xfrm>
            <a:off x="5219700" y="973138"/>
            <a:ext cx="3924300" cy="2943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4663"/>
            <a:ext cx="9021066" cy="6132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2912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Overview</a:t>
            </a:r>
            <a:r>
              <a:rPr lang="de-DE" dirty="0"/>
              <a:t> </a:t>
            </a:r>
            <a:r>
              <a:rPr lang="de-DE" dirty="0" err="1"/>
              <a:t>of</a:t>
            </a:r>
            <a:r>
              <a:rPr lang="de-DE" dirty="0"/>
              <a:t> </a:t>
            </a:r>
            <a:r>
              <a:rPr lang="de-DE" dirty="0" err="1"/>
              <a:t>construction</a:t>
            </a:r>
            <a:r>
              <a:rPr lang="de-DE" dirty="0"/>
              <a:t> </a:t>
            </a:r>
            <a:r>
              <a:rPr lang="de-DE" dirty="0" err="1"/>
              <a:t>cost</a:t>
            </a:r>
            <a:endParaRPr lang="de-DE" dirty="0"/>
          </a:p>
        </p:txBody>
      </p:sp>
      <p:sp>
        <p:nvSpPr>
          <p:cNvPr id="4" name="Foliennummernplatzhalter 3"/>
          <p:cNvSpPr>
            <a:spLocks noGrp="1"/>
          </p:cNvSpPr>
          <p:nvPr>
            <p:ph type="sldNum" sz="quarter" idx="11"/>
          </p:nvPr>
        </p:nvSpPr>
        <p:spPr/>
        <p:txBody>
          <a:bodyPr/>
          <a:lstStyle/>
          <a:p>
            <a:pPr>
              <a:defRPr/>
            </a:pPr>
            <a:fld id="{8318BF4F-15D2-4EE0-A03D-F50D946F8623}" type="slidenum">
              <a:rPr lang="de-DE" smtClean="0"/>
              <a:pPr>
                <a:defRPr/>
              </a:pPr>
              <a:t>67</a:t>
            </a:fld>
            <a:endParaRPr lang="de-DE"/>
          </a:p>
        </p:txBody>
      </p:sp>
      <p:graphicFrame>
        <p:nvGraphicFramePr>
          <p:cNvPr id="5" name="Inhaltsplatzhalter 3"/>
          <p:cNvGraphicFramePr>
            <a:graphicFrameLocks/>
          </p:cNvGraphicFramePr>
          <p:nvPr>
            <p:extLst>
              <p:ext uri="{D42A27DB-BD31-4B8C-83A1-F6EECF244321}">
                <p14:modId xmlns:p14="http://schemas.microsoft.com/office/powerpoint/2010/main" val="722702631"/>
              </p:ext>
            </p:extLst>
          </p:nvPr>
        </p:nvGraphicFramePr>
        <p:xfrm>
          <a:off x="287338" y="1600200"/>
          <a:ext cx="8605142" cy="3134360"/>
        </p:xfrm>
        <a:graphic>
          <a:graphicData uri="http://schemas.openxmlformats.org/drawingml/2006/table">
            <a:tbl>
              <a:tblPr firstRow="1" bandRow="1"/>
              <a:tblGrid>
                <a:gridCol w="1692374"/>
                <a:gridCol w="4712185"/>
                <a:gridCol w="2200583"/>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de-DE" dirty="0" err="1" smtClean="0">
                          <a:solidFill>
                            <a:srgbClr val="FFFFFF"/>
                          </a:solidFill>
                        </a:rPr>
                        <a:t>Category</a:t>
                      </a:r>
                      <a:endParaRPr lang="de-DE" dirty="0" smtClean="0">
                        <a:solidFill>
                          <a:srgbClr val="FFFFFF"/>
                        </a:solidFill>
                      </a:endParaRPr>
                    </a:p>
                    <a:p>
                      <a:pPr algn="ctr"/>
                      <a:r>
                        <a:rPr lang="de-DE" dirty="0" smtClean="0">
                          <a:solidFill>
                            <a:srgbClr val="FFFFFF"/>
                          </a:solidFill>
                        </a:rPr>
                        <a:t>(</a:t>
                      </a:r>
                      <a:r>
                        <a:rPr lang="de-DE" dirty="0" err="1" smtClean="0">
                          <a:solidFill>
                            <a:srgbClr val="FFFFFF"/>
                          </a:solidFill>
                        </a:rPr>
                        <a:t>cost</a:t>
                      </a:r>
                      <a:r>
                        <a:rPr lang="de-DE" dirty="0" smtClean="0">
                          <a:solidFill>
                            <a:srgbClr val="FFFFFF"/>
                          </a:solidFill>
                        </a:rPr>
                        <a:t> </a:t>
                      </a:r>
                      <a:r>
                        <a:rPr lang="de-DE" dirty="0" err="1" smtClean="0">
                          <a:solidFill>
                            <a:srgbClr val="FFFFFF"/>
                          </a:solidFill>
                        </a:rPr>
                        <a:t>group</a:t>
                      </a:r>
                      <a:r>
                        <a:rPr lang="de-DE" dirty="0" smtClean="0">
                          <a:solidFill>
                            <a:srgbClr val="FFFFFF"/>
                          </a:solidFill>
                        </a:rPr>
                        <a:t>)</a:t>
                      </a:r>
                      <a:endParaRPr lang="de-DE" dirty="0">
                        <a:solidFill>
                          <a:srgbClr val="FFFFFF"/>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dirty="0" smtClean="0">
                          <a:solidFill>
                            <a:srgbClr val="FFFFFF"/>
                          </a:solidFill>
                        </a:rPr>
                        <a:t>Description</a:t>
                      </a:r>
                      <a:endParaRPr lang="de-DE" dirty="0">
                        <a:solidFill>
                          <a:srgbClr val="FFFFFF"/>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de-DE" dirty="0" err="1" smtClean="0">
                          <a:solidFill>
                            <a:srgbClr val="FFFFFF"/>
                          </a:solidFill>
                        </a:rPr>
                        <a:t>Cost</a:t>
                      </a:r>
                      <a:r>
                        <a:rPr lang="de-DE" dirty="0" smtClean="0">
                          <a:solidFill>
                            <a:srgbClr val="FFFFFF"/>
                          </a:solidFill>
                        </a:rPr>
                        <a:t> (MEUR</a:t>
                      </a:r>
                      <a:r>
                        <a:rPr lang="de-DE" baseline="0" dirty="0" smtClean="0">
                          <a:solidFill>
                            <a:srgbClr val="FFFFFF"/>
                          </a:solidFill>
                        </a:rPr>
                        <a:t> 2014)</a:t>
                      </a:r>
                      <a:endParaRPr lang="de-DE" dirty="0">
                        <a:solidFill>
                          <a:srgbClr val="FFFFFF"/>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dirty="0" smtClean="0"/>
                        <a:t>KG 200</a:t>
                      </a:r>
                      <a:endParaRPr lang="de-DE"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dirty="0" err="1" smtClean="0"/>
                        <a:t>Preparation</a:t>
                      </a:r>
                      <a:r>
                        <a:rPr lang="de-DE" baseline="0" dirty="0" smtClean="0"/>
                        <a:t> </a:t>
                      </a:r>
                      <a:r>
                        <a:rPr lang="de-DE" baseline="0" dirty="0" err="1" smtClean="0"/>
                        <a:t>and</a:t>
                      </a:r>
                      <a:r>
                        <a:rPr lang="de-DE" baseline="0" dirty="0" smtClean="0"/>
                        <a:t> </a:t>
                      </a:r>
                      <a:r>
                        <a:rPr lang="de-DE" baseline="0" dirty="0" err="1" smtClean="0"/>
                        <a:t>development</a:t>
                      </a:r>
                      <a:endParaRPr lang="de-DE"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dirty="0" smtClean="0"/>
                        <a:t>0.100</a:t>
                      </a:r>
                      <a:endParaRPr lang="de-DE"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dirty="0" smtClean="0"/>
                        <a:t>KG 300</a:t>
                      </a:r>
                      <a:endParaRPr lang="de-DE"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dirty="0" err="1" smtClean="0"/>
                        <a:t>Edifice</a:t>
                      </a:r>
                      <a:r>
                        <a:rPr lang="de-DE" dirty="0" smtClean="0"/>
                        <a:t> (</a:t>
                      </a:r>
                      <a:r>
                        <a:rPr lang="de-DE" dirty="0" err="1" smtClean="0"/>
                        <a:t>building</a:t>
                      </a:r>
                      <a:r>
                        <a:rPr lang="de-DE" dirty="0" smtClean="0"/>
                        <a:t>, incl.</a:t>
                      </a:r>
                      <a:r>
                        <a:rPr lang="de-DE" baseline="0" dirty="0" smtClean="0"/>
                        <a:t> </a:t>
                      </a:r>
                      <a:r>
                        <a:rPr lang="de-DE" baseline="0" dirty="0" err="1" smtClean="0"/>
                        <a:t>pillars</a:t>
                      </a:r>
                      <a:r>
                        <a:rPr lang="de-DE" dirty="0" smtClean="0"/>
                        <a:t>)</a:t>
                      </a:r>
                      <a:endParaRPr lang="de-DE"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dirty="0" smtClean="0"/>
                        <a:t>4.434</a:t>
                      </a:r>
                      <a:endParaRPr lang="de-DE"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dirty="0" smtClean="0"/>
                        <a:t>KG 400</a:t>
                      </a:r>
                      <a:endParaRPr lang="de-DE"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dirty="0" err="1" smtClean="0"/>
                        <a:t>Edifice</a:t>
                      </a:r>
                      <a:r>
                        <a:rPr lang="de-DE" dirty="0" smtClean="0"/>
                        <a:t> (</a:t>
                      </a:r>
                      <a:r>
                        <a:rPr lang="de-DE" dirty="0" err="1" smtClean="0"/>
                        <a:t>technical</a:t>
                      </a:r>
                      <a:r>
                        <a:rPr lang="de-DE" dirty="0" smtClean="0"/>
                        <a:t> </a:t>
                      </a:r>
                      <a:r>
                        <a:rPr lang="de-DE" dirty="0" err="1" smtClean="0"/>
                        <a:t>infrastructure</a:t>
                      </a:r>
                      <a:r>
                        <a:rPr lang="de-DE" dirty="0" smtClean="0"/>
                        <a:t>)</a:t>
                      </a:r>
                      <a:endParaRPr lang="de-DE"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dirty="0" smtClean="0"/>
                        <a:t>1.921</a:t>
                      </a:r>
                      <a:endParaRPr lang="de-DE"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dirty="0" smtClean="0"/>
                        <a:t>KG 500</a:t>
                      </a:r>
                      <a:endParaRPr lang="de-DE"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dirty="0" smtClean="0"/>
                        <a:t>Outdoor </a:t>
                      </a:r>
                      <a:r>
                        <a:rPr lang="de-DE" dirty="0" err="1" smtClean="0"/>
                        <a:t>facilities</a:t>
                      </a:r>
                      <a:r>
                        <a:rPr lang="de-DE" dirty="0" smtClean="0"/>
                        <a:t> (e.g. </a:t>
                      </a:r>
                      <a:r>
                        <a:rPr lang="de-DE" dirty="0" err="1" smtClean="0"/>
                        <a:t>road</a:t>
                      </a:r>
                      <a:r>
                        <a:rPr lang="de-DE" dirty="0" smtClean="0"/>
                        <a:t> </a:t>
                      </a:r>
                      <a:r>
                        <a:rPr lang="de-DE" dirty="0" err="1" smtClean="0"/>
                        <a:t>work</a:t>
                      </a:r>
                      <a:r>
                        <a:rPr lang="de-DE" dirty="0" smtClean="0"/>
                        <a:t>)</a:t>
                      </a:r>
                      <a:endParaRPr lang="de-DE"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dirty="0" smtClean="0"/>
                        <a:t>0.583</a:t>
                      </a:r>
                      <a:endParaRPr lang="de-DE"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dirty="0" smtClean="0"/>
                        <a:t>KG 700</a:t>
                      </a:r>
                      <a:endParaRPr lang="de-DE"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dirty="0" err="1" smtClean="0"/>
                        <a:t>Ancillary</a:t>
                      </a:r>
                      <a:r>
                        <a:rPr lang="de-DE" dirty="0" smtClean="0"/>
                        <a:t> </a:t>
                      </a:r>
                      <a:r>
                        <a:rPr lang="de-DE" dirty="0" err="1" smtClean="0"/>
                        <a:t>cost</a:t>
                      </a:r>
                      <a:r>
                        <a:rPr lang="de-DE" dirty="0" smtClean="0"/>
                        <a:t> (</a:t>
                      </a:r>
                      <a:r>
                        <a:rPr lang="de-DE" dirty="0" err="1" smtClean="0"/>
                        <a:t>cost</a:t>
                      </a:r>
                      <a:r>
                        <a:rPr lang="de-DE" baseline="0" dirty="0" smtClean="0"/>
                        <a:t> </a:t>
                      </a:r>
                      <a:r>
                        <a:rPr lang="de-DE" baseline="0" dirty="0" err="1" smtClean="0"/>
                        <a:t>for</a:t>
                      </a:r>
                      <a:r>
                        <a:rPr lang="de-DE" baseline="0" dirty="0" smtClean="0"/>
                        <a:t> </a:t>
                      </a:r>
                      <a:r>
                        <a:rPr lang="de-DE" baseline="0" dirty="0" err="1" smtClean="0"/>
                        <a:t>planning</a:t>
                      </a:r>
                      <a:r>
                        <a:rPr lang="de-DE" baseline="0" dirty="0" smtClean="0"/>
                        <a:t>, </a:t>
                      </a:r>
                      <a:r>
                        <a:rPr lang="de-DE" baseline="0" dirty="0" err="1" smtClean="0"/>
                        <a:t>fees</a:t>
                      </a:r>
                      <a:r>
                        <a:rPr lang="de-DE" baseline="0" dirty="0" smtClean="0"/>
                        <a:t>, </a:t>
                      </a:r>
                      <a:r>
                        <a:rPr lang="de-DE" baseline="0" dirty="0" err="1" smtClean="0"/>
                        <a:t>permits</a:t>
                      </a:r>
                      <a:r>
                        <a:rPr lang="de-DE" baseline="0" dirty="0" smtClean="0"/>
                        <a:t>, ...)</a:t>
                      </a:r>
                      <a:endParaRPr lang="de-DE"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dirty="0" smtClean="0"/>
                        <a:t>1.228</a:t>
                      </a:r>
                      <a:endParaRPr lang="de-DE"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de-DE"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b="1" dirty="0" smtClean="0"/>
                        <a:t>Total </a:t>
                      </a:r>
                      <a:r>
                        <a:rPr lang="de-DE" b="1" dirty="0" err="1" smtClean="0"/>
                        <a:t>cost</a:t>
                      </a:r>
                      <a:r>
                        <a:rPr lang="de-DE" b="1" dirty="0" smtClean="0"/>
                        <a:t> </a:t>
                      </a:r>
                      <a:r>
                        <a:rPr lang="de-DE" b="1" dirty="0" err="1" smtClean="0"/>
                        <a:t>estimate</a:t>
                      </a:r>
                      <a:endParaRPr lang="de-DE"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b="1" dirty="0" smtClean="0"/>
                        <a:t>8.266</a:t>
                      </a:r>
                      <a:endParaRPr lang="de-DE"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6" name="Textfeld 5"/>
          <p:cNvSpPr txBox="1"/>
          <p:nvPr/>
        </p:nvSpPr>
        <p:spPr>
          <a:xfrm>
            <a:off x="6990995" y="5013176"/>
            <a:ext cx="1685461" cy="830997"/>
          </a:xfrm>
          <a:prstGeom prst="rect">
            <a:avLst/>
          </a:prstGeom>
          <a:noFill/>
        </p:spPr>
        <p:txBody>
          <a:bodyPr wrap="none" rtlCol="0">
            <a:spAutoFit/>
          </a:bodyPr>
          <a:lstStyle/>
          <a:p>
            <a:pPr algn="ctr" fontAlgn="auto">
              <a:spcBef>
                <a:spcPts val="0"/>
              </a:spcBef>
              <a:spcAft>
                <a:spcPts val="0"/>
              </a:spcAft>
            </a:pPr>
            <a:r>
              <a:rPr lang="de-DE" sz="2400" dirty="0" smtClean="0">
                <a:solidFill>
                  <a:srgbClr val="4F81BD"/>
                </a:solidFill>
                <a:latin typeface="Calibri"/>
              </a:rPr>
              <a:t>6.5 MEUR</a:t>
            </a:r>
          </a:p>
          <a:p>
            <a:pPr algn="ctr" fontAlgn="auto">
              <a:spcBef>
                <a:spcPts val="0"/>
              </a:spcBef>
              <a:spcAft>
                <a:spcPts val="0"/>
              </a:spcAft>
            </a:pPr>
            <a:r>
              <a:rPr lang="de-DE" sz="2400" dirty="0" smtClean="0">
                <a:solidFill>
                  <a:srgbClr val="4F81BD"/>
                </a:solidFill>
                <a:latin typeface="Calibri"/>
              </a:rPr>
              <a:t>in 2005 </a:t>
            </a:r>
            <a:r>
              <a:rPr lang="de-DE" sz="2400" dirty="0" err="1" smtClean="0">
                <a:solidFill>
                  <a:srgbClr val="4F81BD"/>
                </a:solidFill>
                <a:latin typeface="Calibri"/>
              </a:rPr>
              <a:t>cost</a:t>
            </a:r>
            <a:endParaRPr lang="de-DE" sz="2400" dirty="0">
              <a:solidFill>
                <a:srgbClr val="4F81BD"/>
              </a:solidFill>
              <a:latin typeface="Calibri"/>
            </a:endParaRPr>
          </a:p>
        </p:txBody>
      </p:sp>
    </p:spTree>
    <p:extLst>
      <p:ext uri="{BB962C8B-B14F-4D97-AF65-F5344CB8AC3E}">
        <p14:creationId xmlns:p14="http://schemas.microsoft.com/office/powerpoint/2010/main" val="3126456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Institutes/countries </a:t>
            </a:r>
            <a:r>
              <a:rPr lang="de-DE" dirty="0" err="1" smtClean="0"/>
              <a:t>participating</a:t>
            </a:r>
            <a:r>
              <a:rPr lang="de-DE" dirty="0" smtClean="0"/>
              <a:t> in LEB</a:t>
            </a:r>
            <a:endParaRPr lang="de-DE" dirty="0"/>
          </a:p>
        </p:txBody>
      </p:sp>
      <p:sp>
        <p:nvSpPr>
          <p:cNvPr id="4" name="Foliennummernplatzhalter 3"/>
          <p:cNvSpPr>
            <a:spLocks noGrp="1"/>
          </p:cNvSpPr>
          <p:nvPr>
            <p:ph type="sldNum" sz="quarter" idx="11"/>
          </p:nvPr>
        </p:nvSpPr>
        <p:spPr/>
        <p:txBody>
          <a:bodyPr/>
          <a:lstStyle/>
          <a:p>
            <a:pPr>
              <a:defRPr/>
            </a:pPr>
            <a:fld id="{8318BF4F-15D2-4EE0-A03D-F50D946F8623}" type="slidenum">
              <a:rPr lang="de-DE" smtClean="0"/>
              <a:pPr>
                <a:defRPr/>
              </a:pPr>
              <a:t>68</a:t>
            </a:fld>
            <a:endParaRPr lang="de-DE"/>
          </a:p>
        </p:txBody>
      </p:sp>
      <p:pic>
        <p:nvPicPr>
          <p:cNvPr id="5" name="Inhaltsplatzhalter 3"/>
          <p:cNvPicPr>
            <a:picLocks noChangeAspect="1"/>
          </p:cNvPicPr>
          <p:nvPr/>
        </p:nvPicPr>
        <p:blipFill rotWithShape="1">
          <a:blip r:embed="rId2" cstate="print">
            <a:extLst>
              <a:ext uri="{28A0092B-C50C-407E-A947-70E740481C1C}">
                <a14:useLocalDpi xmlns:a14="http://schemas.microsoft.com/office/drawing/2010/main" val="0"/>
              </a:ext>
            </a:extLst>
          </a:blip>
          <a:srcRect l="41813" r="11598" b="39622"/>
          <a:stretch/>
        </p:blipFill>
        <p:spPr>
          <a:xfrm>
            <a:off x="487565" y="1412776"/>
            <a:ext cx="5596603" cy="2954227"/>
          </a:xfrm>
          <a:prstGeom prst="rect">
            <a:avLst/>
          </a:prstGeom>
        </p:spPr>
      </p:pic>
      <p:graphicFrame>
        <p:nvGraphicFramePr>
          <p:cNvPr id="6" name="Tabelle 5"/>
          <p:cNvGraphicFramePr>
            <a:graphicFrameLocks noGrp="1"/>
          </p:cNvGraphicFramePr>
          <p:nvPr>
            <p:extLst>
              <p:ext uri="{D42A27DB-BD31-4B8C-83A1-F6EECF244321}">
                <p14:modId xmlns:p14="http://schemas.microsoft.com/office/powerpoint/2010/main" val="3126846301"/>
              </p:ext>
            </p:extLst>
          </p:nvPr>
        </p:nvGraphicFramePr>
        <p:xfrm>
          <a:off x="6084168" y="1052736"/>
          <a:ext cx="2520280" cy="5212080"/>
        </p:xfrm>
        <a:graphic>
          <a:graphicData uri="http://schemas.openxmlformats.org/drawingml/2006/table">
            <a:tbl>
              <a:tblPr firstRow="1" bandRow="1"/>
              <a:tblGrid>
                <a:gridCol w="1219490"/>
                <a:gridCol w="1300790"/>
              </a:tblGrid>
              <a:tr h="28803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400" dirty="0" smtClean="0">
                          <a:solidFill>
                            <a:schemeClr val="bg1"/>
                          </a:solidFill>
                          <a:latin typeface="+mn-lt"/>
                        </a:rPr>
                        <a:t>Country</a:t>
                      </a:r>
                      <a:endParaRPr lang="de-DE" sz="1400" dirty="0">
                        <a:solidFill>
                          <a:schemeClr val="bg1"/>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de-DE" sz="1400" dirty="0" smtClean="0">
                          <a:solidFill>
                            <a:schemeClr val="bg1"/>
                          </a:solidFill>
                          <a:latin typeface="+mn-lt"/>
                        </a:rPr>
                        <a:t>% </a:t>
                      </a:r>
                      <a:r>
                        <a:rPr lang="de-DE" sz="1400" dirty="0" err="1" smtClean="0">
                          <a:solidFill>
                            <a:schemeClr val="bg1"/>
                          </a:solidFill>
                          <a:latin typeface="+mn-lt"/>
                        </a:rPr>
                        <a:t>experiment</a:t>
                      </a:r>
                      <a:r>
                        <a:rPr lang="de-DE" sz="1400" dirty="0" smtClean="0">
                          <a:solidFill>
                            <a:schemeClr val="bg1"/>
                          </a:solidFill>
                          <a:latin typeface="+mn-lt"/>
                        </a:rPr>
                        <a:t> </a:t>
                      </a:r>
                      <a:r>
                        <a:rPr lang="de-DE" sz="1400" dirty="0" err="1" smtClean="0">
                          <a:solidFill>
                            <a:schemeClr val="bg1"/>
                          </a:solidFill>
                          <a:latin typeface="+mn-lt"/>
                        </a:rPr>
                        <a:t>funding</a:t>
                      </a:r>
                      <a:endParaRPr lang="de-DE" sz="1400" dirty="0" smtClean="0">
                        <a:solidFill>
                          <a:schemeClr val="bg1"/>
                        </a:solidFill>
                        <a:latin typeface="+mn-lt"/>
                      </a:endParaRPr>
                    </a:p>
                    <a:p>
                      <a:pPr algn="ctr"/>
                      <a:r>
                        <a:rPr lang="de-DE" sz="1400" dirty="0" smtClean="0">
                          <a:solidFill>
                            <a:schemeClr val="bg1"/>
                          </a:solidFill>
                          <a:latin typeface="+mn-lt"/>
                        </a:rPr>
                        <a:t>(June 2014)</a:t>
                      </a:r>
                      <a:endParaRPr lang="de-DE" sz="1400" dirty="0">
                        <a:solidFill>
                          <a:schemeClr val="bg1"/>
                        </a:solidFill>
                        <a:latin typeface="+mn-lt"/>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r>
              <a:tr h="2019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400" dirty="0" err="1" smtClean="0">
                          <a:latin typeface="+mn-lt"/>
                        </a:rPr>
                        <a:t>Belgium</a:t>
                      </a:r>
                      <a:endParaRPr lang="de-DE" sz="1400" dirty="0">
                        <a:latin typeface="+mn-lt"/>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sz="1400" dirty="0" smtClean="0">
                          <a:latin typeface="+mn-lt"/>
                        </a:rPr>
                        <a:t>0.8</a:t>
                      </a:r>
                      <a:endParaRPr lang="de-DE" sz="1400" dirty="0">
                        <a:latin typeface="+mn-lt"/>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400" dirty="0" err="1" smtClean="0">
                          <a:latin typeface="+mn-lt"/>
                        </a:rPr>
                        <a:t>Bulgaria</a:t>
                      </a:r>
                      <a:endParaRPr lang="de-DE" sz="1400"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sz="1400" dirty="0" smtClean="0">
                          <a:latin typeface="+mn-lt"/>
                        </a:rPr>
                        <a:t>1.2</a:t>
                      </a:r>
                      <a:endParaRPr lang="de-DE" sz="1400" dirty="0">
                        <a:latin typeface="+mn-lt"/>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1683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400" b="1" dirty="0" err="1" smtClean="0">
                          <a:latin typeface="+mn-lt"/>
                        </a:rPr>
                        <a:t>Finland</a:t>
                      </a:r>
                      <a:endParaRPr lang="de-DE" sz="1400" b="1"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sz="1400" b="1" dirty="0" smtClean="0">
                          <a:latin typeface="+mn-lt"/>
                        </a:rPr>
                        <a:t>5.1</a:t>
                      </a:r>
                      <a:endParaRPr lang="de-DE" sz="1400" b="1" dirty="0">
                        <a:latin typeface="+mn-lt"/>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1516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400" b="1" dirty="0" smtClean="0">
                          <a:latin typeface="+mn-lt"/>
                        </a:rPr>
                        <a:t>France</a:t>
                      </a:r>
                      <a:endParaRPr lang="de-DE" sz="1400" b="1"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sz="1400" b="1" dirty="0" smtClean="0">
                          <a:latin typeface="+mn-lt"/>
                        </a:rPr>
                        <a:t>1.1</a:t>
                      </a:r>
                      <a:endParaRPr lang="de-DE" sz="1400" b="1" dirty="0">
                        <a:latin typeface="+mn-lt"/>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2068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400" b="1" dirty="0" smtClean="0">
                          <a:latin typeface="+mn-lt"/>
                        </a:rPr>
                        <a:t>Germany</a:t>
                      </a:r>
                      <a:endParaRPr lang="de-DE" sz="1400" b="1"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sz="1400" b="1" dirty="0" smtClean="0">
                          <a:latin typeface="+mn-lt"/>
                        </a:rPr>
                        <a:t>24.9</a:t>
                      </a:r>
                      <a:endParaRPr lang="de-DE" sz="1400" b="1" dirty="0">
                        <a:latin typeface="+mn-lt"/>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1900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400" b="1" dirty="0" err="1" smtClean="0">
                          <a:latin typeface="+mn-lt"/>
                        </a:rPr>
                        <a:t>India</a:t>
                      </a:r>
                      <a:endParaRPr lang="de-DE" sz="1400" b="1" dirty="0" smtClean="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sz="1400" b="1" dirty="0" smtClean="0">
                          <a:latin typeface="+mn-lt"/>
                        </a:rPr>
                        <a:t>15.4</a:t>
                      </a:r>
                      <a:endParaRPr lang="de-DE" sz="1400" b="1" dirty="0">
                        <a:latin typeface="+mn-lt"/>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1733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400" dirty="0" smtClean="0">
                          <a:latin typeface="+mn-lt"/>
                        </a:rPr>
                        <a:t>Israel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sz="1400" dirty="0" smtClean="0">
                          <a:latin typeface="+mn-lt"/>
                        </a:rPr>
                        <a:t>0.1</a:t>
                      </a:r>
                      <a:endParaRPr lang="de-DE" sz="1400" dirty="0">
                        <a:latin typeface="+mn-lt"/>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400" dirty="0" err="1" smtClean="0">
                          <a:latin typeface="+mn-lt"/>
                        </a:rPr>
                        <a:t>Italy</a:t>
                      </a:r>
                      <a:endParaRPr lang="de-DE" sz="1400" dirty="0" smtClean="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sz="1400" dirty="0" smtClean="0">
                          <a:latin typeface="+mn-lt"/>
                        </a:rPr>
                        <a:t>0.3</a:t>
                      </a:r>
                      <a:endParaRPr lang="de-DE" sz="1400" dirty="0">
                        <a:latin typeface="+mn-lt"/>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1397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400" b="1" dirty="0" err="1" smtClean="0">
                          <a:latin typeface="+mn-lt"/>
                        </a:rPr>
                        <a:t>Poland</a:t>
                      </a:r>
                      <a:endParaRPr lang="de-DE" sz="1400" b="1" dirty="0" smtClean="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sz="1400" b="1" dirty="0" smtClean="0">
                          <a:latin typeface="+mn-lt"/>
                        </a:rPr>
                        <a:t>2.6</a:t>
                      </a:r>
                      <a:endParaRPr lang="de-DE" sz="1400" b="1" dirty="0">
                        <a:latin typeface="+mn-lt"/>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19502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400" b="1" dirty="0" smtClean="0">
                          <a:latin typeface="+mn-lt"/>
                        </a:rPr>
                        <a:t>Romania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sz="1400" b="1" dirty="0" smtClean="0">
                          <a:latin typeface="+mn-lt"/>
                        </a:rPr>
                        <a:t>9.2</a:t>
                      </a:r>
                      <a:endParaRPr lang="de-DE" sz="1400" b="1" dirty="0">
                        <a:latin typeface="+mn-lt"/>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25026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400" b="1" dirty="0" err="1" smtClean="0">
                          <a:latin typeface="+mn-lt"/>
                        </a:rPr>
                        <a:t>Russia</a:t>
                      </a:r>
                      <a:endParaRPr lang="de-DE" sz="1400" b="1" dirty="0" smtClean="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sz="1400" b="1" dirty="0" smtClean="0">
                          <a:latin typeface="+mn-lt"/>
                        </a:rPr>
                        <a:t>1.0</a:t>
                      </a:r>
                      <a:endParaRPr lang="de-DE" sz="1400" b="1" dirty="0">
                        <a:latin typeface="+mn-lt"/>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1614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400" dirty="0" smtClean="0">
                          <a:latin typeface="+mn-lt"/>
                        </a:rPr>
                        <a:t>Spain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sz="1400" dirty="0" smtClean="0">
                          <a:latin typeface="+mn-lt"/>
                        </a:rPr>
                        <a:t>20.3</a:t>
                      </a:r>
                      <a:endParaRPr lang="de-DE" sz="1400" dirty="0">
                        <a:latin typeface="+mn-lt"/>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2167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400" b="1" dirty="0" err="1" smtClean="0">
                          <a:latin typeface="+mn-lt"/>
                        </a:rPr>
                        <a:t>Sweden</a:t>
                      </a:r>
                      <a:endParaRPr lang="de-DE" sz="1400" b="1" dirty="0" smtClean="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sz="1400" b="1" dirty="0" smtClean="0">
                          <a:latin typeface="+mn-lt"/>
                        </a:rPr>
                        <a:t>5.2</a:t>
                      </a:r>
                      <a:endParaRPr lang="de-DE" sz="1400" b="1" dirty="0">
                        <a:latin typeface="+mn-lt"/>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12795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400" b="1" dirty="0" smtClean="0">
                          <a:latin typeface="+mn-lt"/>
                        </a:rPr>
                        <a:t>UK</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de-DE" sz="1400" b="1" dirty="0" smtClean="0">
                          <a:latin typeface="+mn-lt"/>
                        </a:rPr>
                        <a:t>12.8</a:t>
                      </a:r>
                      <a:endParaRPr lang="de-DE" sz="1400" b="1" dirty="0">
                        <a:latin typeface="+mn-lt"/>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7" name="Textfeld 6"/>
          <p:cNvSpPr txBox="1"/>
          <p:nvPr/>
        </p:nvSpPr>
        <p:spPr>
          <a:xfrm>
            <a:off x="611560" y="4869160"/>
            <a:ext cx="5184576" cy="1200329"/>
          </a:xfrm>
          <a:prstGeom prst="rect">
            <a:avLst/>
          </a:prstGeom>
          <a:noFill/>
        </p:spPr>
        <p:txBody>
          <a:bodyPr wrap="square" rtlCol="0">
            <a:spAutoFit/>
          </a:bodyPr>
          <a:lstStyle/>
          <a:p>
            <a:pPr fontAlgn="auto">
              <a:spcBef>
                <a:spcPts val="0"/>
              </a:spcBef>
              <a:spcAft>
                <a:spcPts val="0"/>
              </a:spcAft>
            </a:pPr>
            <a:r>
              <a:rPr lang="de-DE" sz="2400" dirty="0" smtClean="0">
                <a:solidFill>
                  <a:prstClr val="black"/>
                </a:solidFill>
                <a:latin typeface="Calibri"/>
              </a:rPr>
              <a:t>Countries </a:t>
            </a:r>
            <a:r>
              <a:rPr lang="de-DE" sz="2400" dirty="0" err="1" smtClean="0">
                <a:solidFill>
                  <a:prstClr val="black"/>
                </a:solidFill>
                <a:latin typeface="Calibri"/>
              </a:rPr>
              <a:t>to</a:t>
            </a:r>
            <a:r>
              <a:rPr lang="de-DE" sz="2400" dirty="0" smtClean="0">
                <a:solidFill>
                  <a:prstClr val="black"/>
                </a:solidFill>
                <a:latin typeface="Calibri"/>
              </a:rPr>
              <a:t> </a:t>
            </a:r>
            <a:r>
              <a:rPr lang="de-DE" sz="2400" dirty="0" err="1" smtClean="0">
                <a:solidFill>
                  <a:prstClr val="black"/>
                </a:solidFill>
                <a:latin typeface="Calibri"/>
              </a:rPr>
              <a:t>contact</a:t>
            </a:r>
            <a:r>
              <a:rPr lang="de-DE" sz="2400" dirty="0" smtClean="0">
                <a:solidFill>
                  <a:prstClr val="black"/>
                </a:solidFill>
                <a:latin typeface="Calibri"/>
              </a:rPr>
              <a:t> in </a:t>
            </a:r>
            <a:r>
              <a:rPr lang="de-DE" sz="2400" dirty="0" err="1" smtClean="0">
                <a:solidFill>
                  <a:prstClr val="black"/>
                </a:solidFill>
                <a:latin typeface="Calibri"/>
              </a:rPr>
              <a:t>order</a:t>
            </a:r>
            <a:r>
              <a:rPr lang="de-DE" sz="2400" dirty="0" smtClean="0">
                <a:solidFill>
                  <a:prstClr val="black"/>
                </a:solidFill>
                <a:latin typeface="Calibri"/>
              </a:rPr>
              <a:t> </a:t>
            </a:r>
            <a:r>
              <a:rPr lang="de-DE" sz="2400" dirty="0" err="1" smtClean="0">
                <a:solidFill>
                  <a:prstClr val="black"/>
                </a:solidFill>
                <a:latin typeface="Calibri"/>
              </a:rPr>
              <a:t>to</a:t>
            </a:r>
            <a:r>
              <a:rPr lang="de-DE" sz="2400" dirty="0" smtClean="0">
                <a:solidFill>
                  <a:prstClr val="black"/>
                </a:solidFill>
                <a:latin typeface="Calibri"/>
              </a:rPr>
              <a:t> form a </a:t>
            </a:r>
            <a:r>
              <a:rPr lang="de-DE" sz="2400" dirty="0" err="1" smtClean="0">
                <a:solidFill>
                  <a:prstClr val="black"/>
                </a:solidFill>
                <a:latin typeface="Calibri"/>
              </a:rPr>
              <a:t>consortium</a:t>
            </a:r>
            <a:r>
              <a:rPr lang="de-DE" sz="2400" dirty="0" smtClean="0">
                <a:solidFill>
                  <a:prstClr val="black"/>
                </a:solidFill>
                <a:latin typeface="Calibri"/>
              </a:rPr>
              <a:t>:</a:t>
            </a:r>
          </a:p>
          <a:p>
            <a:pPr fontAlgn="auto">
              <a:spcBef>
                <a:spcPts val="0"/>
              </a:spcBef>
              <a:spcAft>
                <a:spcPts val="0"/>
              </a:spcAft>
            </a:pPr>
            <a:r>
              <a:rPr lang="de-DE" sz="2400" dirty="0" smtClean="0">
                <a:solidFill>
                  <a:srgbClr val="4F81BD"/>
                </a:solidFill>
                <a:latin typeface="Calibri"/>
              </a:rPr>
              <a:t>FAIR </a:t>
            </a:r>
            <a:r>
              <a:rPr lang="de-DE" sz="2400" dirty="0" err="1" smtClean="0">
                <a:solidFill>
                  <a:srgbClr val="4F81BD"/>
                </a:solidFill>
                <a:latin typeface="Calibri"/>
              </a:rPr>
              <a:t>partner</a:t>
            </a:r>
            <a:r>
              <a:rPr lang="de-DE" sz="2400" dirty="0" smtClean="0">
                <a:solidFill>
                  <a:srgbClr val="4F81BD"/>
                </a:solidFill>
                <a:latin typeface="Calibri"/>
              </a:rPr>
              <a:t> countries </a:t>
            </a:r>
            <a:r>
              <a:rPr lang="de-DE" sz="2400" dirty="0" err="1" smtClean="0">
                <a:solidFill>
                  <a:prstClr val="black"/>
                </a:solidFill>
                <a:latin typeface="Calibri"/>
              </a:rPr>
              <a:t>and</a:t>
            </a:r>
            <a:r>
              <a:rPr lang="de-DE" sz="2400" dirty="0" smtClean="0">
                <a:solidFill>
                  <a:prstClr val="black"/>
                </a:solidFill>
                <a:latin typeface="Calibri"/>
              </a:rPr>
              <a:t> </a:t>
            </a:r>
            <a:r>
              <a:rPr lang="de-DE" sz="2400" dirty="0" smtClean="0">
                <a:solidFill>
                  <a:srgbClr val="0070C0"/>
                </a:solidFill>
                <a:latin typeface="Calibri"/>
              </a:rPr>
              <a:t>Spain</a:t>
            </a:r>
            <a:endParaRPr lang="de-DE" sz="2400" dirty="0">
              <a:solidFill>
                <a:srgbClr val="0070C0"/>
              </a:solidFill>
              <a:latin typeface="Calibri"/>
            </a:endParaRPr>
          </a:p>
        </p:txBody>
      </p:sp>
    </p:spTree>
    <p:extLst>
      <p:ext uri="{BB962C8B-B14F-4D97-AF65-F5344CB8AC3E}">
        <p14:creationId xmlns:p14="http://schemas.microsoft.com/office/powerpoint/2010/main" val="3680761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148" y="404664"/>
            <a:ext cx="8690828"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339752" y="0"/>
            <a:ext cx="5036956" cy="523220"/>
          </a:xfrm>
          <a:prstGeom prst="rect">
            <a:avLst/>
          </a:prstGeom>
          <a:noFill/>
        </p:spPr>
        <p:txBody>
          <a:bodyPr wrap="none" rtlCol="0">
            <a:spAutoFit/>
          </a:bodyPr>
          <a:lstStyle/>
          <a:p>
            <a:r>
              <a:rPr lang="en-GB" sz="2800" dirty="0" smtClean="0">
                <a:solidFill>
                  <a:srgbClr val="FF0000"/>
                </a:solidFill>
              </a:rPr>
              <a:t>DESPEC: decay spectroscopy</a:t>
            </a:r>
            <a:endParaRPr lang="en-GB" sz="2800" dirty="0">
              <a:solidFill>
                <a:srgbClr val="FF0000"/>
              </a:solidFill>
            </a:endParaRPr>
          </a:p>
        </p:txBody>
      </p:sp>
      <p:sp>
        <p:nvSpPr>
          <p:cNvPr id="5" name="TextBox 4"/>
          <p:cNvSpPr txBox="1"/>
          <p:nvPr/>
        </p:nvSpPr>
        <p:spPr>
          <a:xfrm>
            <a:off x="899592" y="5805264"/>
            <a:ext cx="3898824" cy="830997"/>
          </a:xfrm>
          <a:prstGeom prst="rect">
            <a:avLst/>
          </a:prstGeom>
          <a:noFill/>
        </p:spPr>
        <p:txBody>
          <a:bodyPr wrap="none" rtlCol="0">
            <a:spAutoFit/>
          </a:bodyPr>
          <a:lstStyle/>
          <a:p>
            <a:r>
              <a:rPr lang="en-GB" sz="2400" dirty="0" smtClean="0">
                <a:solidFill>
                  <a:schemeClr val="accent6"/>
                </a:solidFill>
              </a:rPr>
              <a:t>LaBr3(</a:t>
            </a:r>
            <a:r>
              <a:rPr lang="en-GB" sz="2400" dirty="0" err="1" smtClean="0">
                <a:solidFill>
                  <a:schemeClr val="accent6"/>
                </a:solidFill>
              </a:rPr>
              <a:t>Ce</a:t>
            </a:r>
            <a:r>
              <a:rPr lang="en-GB" sz="2400" dirty="0" smtClean="0">
                <a:solidFill>
                  <a:schemeClr val="accent6"/>
                </a:solidFill>
              </a:rPr>
              <a:t>) fast-timing array</a:t>
            </a:r>
          </a:p>
          <a:p>
            <a:r>
              <a:rPr lang="en-GB" sz="2400" dirty="0" smtClean="0">
                <a:solidFill>
                  <a:schemeClr val="accent6"/>
                </a:solidFill>
              </a:rPr>
              <a:t>AIDA (EPSRC grant)</a:t>
            </a:r>
            <a:endParaRPr lang="en-GB" sz="2400" dirty="0">
              <a:solidFill>
                <a:schemeClr val="accent6"/>
              </a:solidFill>
            </a:endParaRPr>
          </a:p>
        </p:txBody>
      </p:sp>
      <p:sp>
        <p:nvSpPr>
          <p:cNvPr id="6" name="TextBox 5"/>
          <p:cNvSpPr txBox="1"/>
          <p:nvPr/>
        </p:nvSpPr>
        <p:spPr>
          <a:xfrm>
            <a:off x="6516216" y="548680"/>
            <a:ext cx="2351926" cy="369332"/>
          </a:xfrm>
          <a:prstGeom prst="rect">
            <a:avLst/>
          </a:prstGeom>
          <a:solidFill>
            <a:schemeClr val="bg1"/>
          </a:solidFill>
        </p:spPr>
        <p:txBody>
          <a:bodyPr wrap="none" rtlCol="0">
            <a:spAutoFit/>
          </a:bodyPr>
          <a:lstStyle/>
          <a:p>
            <a:r>
              <a:rPr lang="en-GB" dirty="0" smtClean="0"/>
              <a:t>            Paddy Regan</a:t>
            </a:r>
            <a:endParaRPr lang="en-GB" dirty="0"/>
          </a:p>
        </p:txBody>
      </p:sp>
    </p:spTree>
    <p:extLst>
      <p:ext uri="{BB962C8B-B14F-4D97-AF65-F5344CB8AC3E}">
        <p14:creationId xmlns:p14="http://schemas.microsoft.com/office/powerpoint/2010/main" val="229406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0"/>
            <a:ext cx="5237331" cy="523220"/>
          </a:xfrm>
          <a:prstGeom prst="rect">
            <a:avLst/>
          </a:prstGeom>
          <a:noFill/>
        </p:spPr>
        <p:txBody>
          <a:bodyPr wrap="none" rtlCol="0">
            <a:spAutoFit/>
          </a:bodyPr>
          <a:lstStyle/>
          <a:p>
            <a:r>
              <a:rPr lang="en-GB" sz="2800" dirty="0" smtClean="0">
                <a:solidFill>
                  <a:srgbClr val="FF0000"/>
                </a:solidFill>
              </a:rPr>
              <a:t>Decay spectroscopy (DESPEC)</a:t>
            </a:r>
            <a:endParaRPr lang="en-GB" sz="2400" dirty="0">
              <a:solidFill>
                <a:srgbClr val="FF0000"/>
              </a:solidFill>
            </a:endParaRPr>
          </a:p>
        </p:txBody>
      </p:sp>
      <p:sp>
        <p:nvSpPr>
          <p:cNvPr id="6" name="TextBox 5"/>
          <p:cNvSpPr txBox="1"/>
          <p:nvPr/>
        </p:nvSpPr>
        <p:spPr>
          <a:xfrm>
            <a:off x="0" y="523220"/>
            <a:ext cx="8820472" cy="2308324"/>
          </a:xfrm>
          <a:prstGeom prst="rect">
            <a:avLst/>
          </a:prstGeom>
          <a:noFill/>
        </p:spPr>
        <p:txBody>
          <a:bodyPr wrap="square" rtlCol="0">
            <a:spAutoFit/>
          </a:bodyPr>
          <a:lstStyle/>
          <a:p>
            <a:r>
              <a:rPr lang="en-GB" sz="2400" dirty="0" smtClean="0"/>
              <a:t>Detectors used at Bucharest, ILL, RIKEN, Jyvaskyla</a:t>
            </a:r>
          </a:p>
          <a:p>
            <a:r>
              <a:rPr lang="en-GB" sz="2400" dirty="0" smtClean="0"/>
              <a:t>	</a:t>
            </a:r>
          </a:p>
          <a:p>
            <a:r>
              <a:rPr lang="en-GB" sz="2400" dirty="0" smtClean="0"/>
              <a:t>Commissioning </a:t>
            </a:r>
            <a:r>
              <a:rPr lang="en-GB" sz="2400" dirty="0" smtClean="0"/>
              <a:t>of the </a:t>
            </a:r>
            <a:r>
              <a:rPr lang="en-GB" sz="2400" dirty="0" smtClean="0"/>
              <a:t>whole system </a:t>
            </a:r>
            <a:r>
              <a:rPr lang="en-GB" sz="2400" dirty="0" smtClean="0"/>
              <a:t>(including EDAQ)</a:t>
            </a:r>
          </a:p>
          <a:p>
            <a:r>
              <a:rPr lang="en-GB" sz="2400" dirty="0" smtClean="0"/>
              <a:t>	Argonne National Laboratory (Dec. 2015-Jan. 2016)</a:t>
            </a:r>
          </a:p>
          <a:p>
            <a:endParaRPr lang="en-GB" sz="2400" dirty="0"/>
          </a:p>
          <a:p>
            <a:r>
              <a:rPr lang="en-GB" sz="2400" dirty="0" smtClean="0"/>
              <a:t>Approved </a:t>
            </a:r>
            <a:r>
              <a:rPr lang="en-GB" sz="2400" dirty="0" err="1" smtClean="0"/>
              <a:t>exps</a:t>
            </a:r>
            <a:r>
              <a:rPr lang="en-GB" sz="2400" dirty="0" smtClean="0"/>
              <a:t>. </a:t>
            </a:r>
            <a:r>
              <a:rPr lang="en-GB" sz="2400" dirty="0"/>
              <a:t>a</a:t>
            </a:r>
            <a:r>
              <a:rPr lang="en-GB" sz="2400" dirty="0" smtClean="0"/>
              <a:t>t GANIL (coupled with AGATA), </a:t>
            </a:r>
            <a:r>
              <a:rPr lang="en-GB" sz="2400" dirty="0" err="1" smtClean="0"/>
              <a:t>Orsay</a:t>
            </a:r>
            <a:endParaRPr lang="en-GB" sz="2400" dirty="0"/>
          </a:p>
        </p:txBody>
      </p:sp>
      <p:sp>
        <p:nvSpPr>
          <p:cNvPr id="3" name="TextBox 2"/>
          <p:cNvSpPr txBox="1"/>
          <p:nvPr/>
        </p:nvSpPr>
        <p:spPr>
          <a:xfrm>
            <a:off x="179512" y="4725144"/>
            <a:ext cx="9207887" cy="1938992"/>
          </a:xfrm>
          <a:prstGeom prst="rect">
            <a:avLst/>
          </a:prstGeom>
          <a:noFill/>
        </p:spPr>
        <p:txBody>
          <a:bodyPr wrap="square" rtlCol="0">
            <a:spAutoFit/>
          </a:bodyPr>
          <a:lstStyle/>
          <a:p>
            <a:endParaRPr lang="en-GB" sz="2400" dirty="0"/>
          </a:p>
          <a:p>
            <a:r>
              <a:rPr lang="en-GB" sz="2400" dirty="0" smtClean="0"/>
              <a:t>2018–2020 GSI campaign:</a:t>
            </a:r>
          </a:p>
          <a:p>
            <a:endParaRPr lang="en-GB" sz="2400" dirty="0" smtClean="0"/>
          </a:p>
          <a:p>
            <a:r>
              <a:rPr lang="en-GB" sz="2400" dirty="0" smtClean="0"/>
              <a:t>Fast-timing </a:t>
            </a:r>
            <a:r>
              <a:rPr lang="en-GB" sz="2400" dirty="0"/>
              <a:t>to be coupled </a:t>
            </a:r>
            <a:endParaRPr lang="en-GB" sz="2400" dirty="0" smtClean="0"/>
          </a:p>
          <a:p>
            <a:r>
              <a:rPr lang="en-GB" sz="2400" dirty="0" smtClean="0"/>
              <a:t>with </a:t>
            </a:r>
            <a:r>
              <a:rPr lang="en-GB" sz="2400" dirty="0"/>
              <a:t>AIDA </a:t>
            </a:r>
            <a:r>
              <a:rPr lang="en-GB" sz="2400" dirty="0" smtClean="0"/>
              <a:t>type detector			</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l="9475" r="25553"/>
          <a:stretch>
            <a:fillRect/>
          </a:stretch>
        </p:blipFill>
        <p:spPr>
          <a:xfrm>
            <a:off x="4569702" y="2893824"/>
            <a:ext cx="4554838" cy="3943388"/>
          </a:xfrm>
          <a:prstGeom prst="rect">
            <a:avLst/>
          </a:prstGeom>
        </p:spPr>
      </p:pic>
    </p:spTree>
    <p:extLst>
      <p:ext uri="{BB962C8B-B14F-4D97-AF65-F5344CB8AC3E}">
        <p14:creationId xmlns:p14="http://schemas.microsoft.com/office/powerpoint/2010/main" val="839997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32656"/>
            <a:ext cx="8046116" cy="5058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16200000">
            <a:off x="6396133" y="3863319"/>
            <a:ext cx="5126403" cy="369332"/>
          </a:xfrm>
          <a:prstGeom prst="rect">
            <a:avLst/>
          </a:prstGeom>
          <a:noFill/>
        </p:spPr>
        <p:txBody>
          <a:bodyPr wrap="none" rtlCol="0">
            <a:spAutoFit/>
          </a:bodyPr>
          <a:lstStyle/>
          <a:p>
            <a:r>
              <a:rPr lang="en-GB" dirty="0" smtClean="0"/>
              <a:t>LYCCA: </a:t>
            </a:r>
            <a:r>
              <a:rPr lang="en-GB" dirty="0" err="1" smtClean="0"/>
              <a:t>P.Golubev</a:t>
            </a:r>
            <a:r>
              <a:rPr lang="en-GB" dirty="0" smtClean="0"/>
              <a:t> et al., NIM.  A723 , 55 (2013)</a:t>
            </a:r>
            <a:endParaRPr lang="en-GB" dirty="0"/>
          </a:p>
        </p:txBody>
      </p:sp>
      <p:sp>
        <p:nvSpPr>
          <p:cNvPr id="4" name="TextBox 3"/>
          <p:cNvSpPr txBox="1"/>
          <p:nvPr/>
        </p:nvSpPr>
        <p:spPr>
          <a:xfrm>
            <a:off x="755576" y="0"/>
            <a:ext cx="7560083" cy="523220"/>
          </a:xfrm>
          <a:prstGeom prst="rect">
            <a:avLst/>
          </a:prstGeom>
          <a:noFill/>
        </p:spPr>
        <p:txBody>
          <a:bodyPr wrap="none" rtlCol="0">
            <a:spAutoFit/>
          </a:bodyPr>
          <a:lstStyle/>
          <a:p>
            <a:r>
              <a:rPr lang="en-GB" sz="2800" dirty="0" smtClean="0">
                <a:solidFill>
                  <a:srgbClr val="FF0000"/>
                </a:solidFill>
              </a:rPr>
              <a:t>HISPEC: high-resolution in-flight spectroscopy</a:t>
            </a:r>
            <a:endParaRPr lang="en-GB" sz="2800" dirty="0">
              <a:solidFill>
                <a:srgbClr val="FF0000"/>
              </a:solidFill>
            </a:endParaRPr>
          </a:p>
        </p:txBody>
      </p:sp>
      <p:sp>
        <p:nvSpPr>
          <p:cNvPr id="5" name="TextBox 4"/>
          <p:cNvSpPr txBox="1"/>
          <p:nvPr/>
        </p:nvSpPr>
        <p:spPr>
          <a:xfrm>
            <a:off x="971600" y="5301208"/>
            <a:ext cx="7290586" cy="461665"/>
          </a:xfrm>
          <a:prstGeom prst="rect">
            <a:avLst/>
          </a:prstGeom>
          <a:noFill/>
        </p:spPr>
        <p:txBody>
          <a:bodyPr wrap="none" rtlCol="0">
            <a:spAutoFit/>
          </a:bodyPr>
          <a:lstStyle/>
          <a:p>
            <a:r>
              <a:rPr lang="en-GB" sz="2400" dirty="0" smtClean="0">
                <a:solidFill>
                  <a:schemeClr val="accent6"/>
                </a:solidFill>
              </a:rPr>
              <a:t>Time of flight measurement: diamond, Si or </a:t>
            </a:r>
            <a:r>
              <a:rPr lang="en-GB" sz="2400" b="1" u="sng" dirty="0" smtClean="0">
                <a:solidFill>
                  <a:schemeClr val="accent6"/>
                </a:solidFill>
              </a:rPr>
              <a:t>plastic</a:t>
            </a:r>
            <a:r>
              <a:rPr lang="en-GB" sz="2400" dirty="0" smtClean="0">
                <a:solidFill>
                  <a:schemeClr val="accent6"/>
                </a:solidFill>
              </a:rPr>
              <a:t>?</a:t>
            </a:r>
            <a:endParaRPr lang="en-GB" sz="2400" dirty="0">
              <a:solidFill>
                <a:schemeClr val="accent6"/>
              </a:solidFill>
            </a:endParaRPr>
          </a:p>
        </p:txBody>
      </p:sp>
      <p:sp>
        <p:nvSpPr>
          <p:cNvPr id="6" name="TextBox 5"/>
          <p:cNvSpPr txBox="1"/>
          <p:nvPr/>
        </p:nvSpPr>
        <p:spPr>
          <a:xfrm>
            <a:off x="0" y="476672"/>
            <a:ext cx="1653017" cy="400110"/>
          </a:xfrm>
          <a:prstGeom prst="rect">
            <a:avLst/>
          </a:prstGeom>
          <a:solidFill>
            <a:schemeClr val="bg1"/>
          </a:solidFill>
        </p:spPr>
        <p:txBody>
          <a:bodyPr wrap="none" rtlCol="0">
            <a:spAutoFit/>
          </a:bodyPr>
          <a:lstStyle/>
          <a:p>
            <a:r>
              <a:rPr lang="en-GB" sz="2000" dirty="0" smtClean="0"/>
              <a:t>Mike Bentley</a:t>
            </a:r>
            <a:endParaRPr lang="en-GB" sz="2000" dirty="0"/>
          </a:p>
        </p:txBody>
      </p:sp>
      <p:sp>
        <p:nvSpPr>
          <p:cNvPr id="7" name="Rectangle 6"/>
          <p:cNvSpPr/>
          <p:nvPr/>
        </p:nvSpPr>
        <p:spPr>
          <a:xfrm>
            <a:off x="0" y="6093495"/>
            <a:ext cx="8820472" cy="876522"/>
          </a:xfrm>
          <a:prstGeom prst="rect">
            <a:avLst/>
          </a:prstGeom>
        </p:spPr>
        <p:txBody>
          <a:bodyPr wrap="square">
            <a:spAutoFit/>
          </a:bodyPr>
          <a:lstStyle/>
          <a:p>
            <a:pPr marL="342900" indent="-342900">
              <a:lnSpc>
                <a:spcPct val="80000"/>
              </a:lnSpc>
              <a:spcBef>
                <a:spcPct val="20000"/>
              </a:spcBef>
            </a:pPr>
            <a:r>
              <a:rPr lang="en-US" sz="2800" dirty="0" smtClean="0">
                <a:solidFill>
                  <a:srgbClr val="FF0000"/>
                </a:solidFill>
                <a:latin typeface="Calibri" pitchFamily="34" charset="0"/>
              </a:rPr>
              <a:t>We provide: </a:t>
            </a:r>
            <a:r>
              <a:rPr lang="en-US" sz="2800" dirty="0" err="1" smtClean="0">
                <a:solidFill>
                  <a:srgbClr val="FF0000"/>
                </a:solidFill>
                <a:latin typeface="Calibri" pitchFamily="34" charset="0"/>
              </a:rPr>
              <a:t>ToF</a:t>
            </a:r>
            <a:r>
              <a:rPr lang="en-US" sz="2800" dirty="0" smtClean="0">
                <a:solidFill>
                  <a:srgbClr val="FF0000"/>
                </a:solidFill>
                <a:latin typeface="Calibri" pitchFamily="34" charset="0"/>
              </a:rPr>
              <a:t> solution, Si (DSSD) EDAQ, </a:t>
            </a:r>
          </a:p>
          <a:p>
            <a:pPr marL="342900" indent="-342900">
              <a:lnSpc>
                <a:spcPct val="80000"/>
              </a:lnSpc>
              <a:spcBef>
                <a:spcPct val="20000"/>
              </a:spcBef>
            </a:pPr>
            <a:r>
              <a:rPr lang="en-US" sz="2800" dirty="0" smtClean="0">
                <a:solidFill>
                  <a:srgbClr val="FF0000"/>
                </a:solidFill>
                <a:latin typeface="Calibri" pitchFamily="34" charset="0"/>
              </a:rPr>
              <a:t>                       general mechanics, integration</a:t>
            </a:r>
            <a:endParaRPr lang="en-US" sz="2400" dirty="0">
              <a:solidFill>
                <a:srgbClr val="FF0000"/>
              </a:solidFill>
              <a:latin typeface="Calibri" pitchFamily="34" charset="0"/>
            </a:endParaRPr>
          </a:p>
        </p:txBody>
      </p:sp>
    </p:spTree>
    <p:extLst>
      <p:ext uri="{BB962C8B-B14F-4D97-AF65-F5344CB8AC3E}">
        <p14:creationId xmlns:p14="http://schemas.microsoft.com/office/powerpoint/2010/main" val="33383935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plate_FAIR_Power_Point">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5576</TotalTime>
  <Words>2975</Words>
  <Application>Microsoft Office PowerPoint</Application>
  <PresentationFormat>On-screen Show (4:3)</PresentationFormat>
  <Paragraphs>767</Paragraphs>
  <Slides>68</Slides>
  <Notes>1</Notes>
  <HiddenSlides>52</HiddenSlides>
  <MMClips>0</MMClips>
  <ScaleCrop>false</ScaleCrop>
  <HeadingPairs>
    <vt:vector size="6" baseType="variant">
      <vt:variant>
        <vt:lpstr>Theme</vt:lpstr>
      </vt:variant>
      <vt:variant>
        <vt:i4>7</vt:i4>
      </vt:variant>
      <vt:variant>
        <vt:lpstr>Embedded OLE Servers</vt:lpstr>
      </vt:variant>
      <vt:variant>
        <vt:i4>2</vt:i4>
      </vt:variant>
      <vt:variant>
        <vt:lpstr>Slide Titles</vt:lpstr>
      </vt:variant>
      <vt:variant>
        <vt:i4>68</vt:i4>
      </vt:variant>
    </vt:vector>
  </HeadingPairs>
  <TitlesOfParts>
    <vt:vector size="77" baseType="lpstr">
      <vt:lpstr>Default Design</vt:lpstr>
      <vt:lpstr>Benutzerdefiniertes Design</vt:lpstr>
      <vt:lpstr>1_Benutzerdefiniertes Design</vt:lpstr>
      <vt:lpstr>2_Benutzerdefiniertes Design</vt:lpstr>
      <vt:lpstr>3_Benutzerdefiniertes Design</vt:lpstr>
      <vt:lpstr>4_Benutzerdefiniertes Design</vt:lpstr>
      <vt:lpstr>Template_FAIR_Power_Point</vt:lpstr>
      <vt:lpstr>Chart</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Beam time at GSI</vt:lpstr>
      <vt:lpstr>DESPEC in 2018-2020 (Phase 0)</vt:lpstr>
      <vt:lpstr>Phase 0 physics program in 2018/19 (green/orange)</vt:lpstr>
      <vt:lpstr>NUSTAR Collaboration</vt:lpstr>
      <vt:lpstr>PowerPoint Presentation</vt:lpstr>
      <vt:lpstr>NUSTAR time 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 of NUSTAR experiment phases</vt:lpstr>
      <vt:lpstr>NuSTAR (Nuclear Structure, Astrophysics and Reactions)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 of new architect study</vt:lpstr>
      <vt:lpstr>PowerPoint Presentation</vt:lpstr>
      <vt:lpstr>PowerPoint Presentation</vt:lpstr>
      <vt:lpstr>PowerPoint Presentation</vt:lpstr>
      <vt:lpstr>PowerPoint Presentation</vt:lpstr>
      <vt:lpstr>PowerPoint Presentation</vt:lpstr>
      <vt:lpstr>PowerPoint Presentation</vt:lpstr>
      <vt:lpstr>Overview of construction cost</vt:lpstr>
      <vt:lpstr>Institutes/countries participating in LEB</vt:lpstr>
    </vt:vector>
  </TitlesOfParts>
  <Company>University of Surrey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podolyak</dc:creator>
  <cp:lastModifiedBy>Zsolt Podolyak</cp:lastModifiedBy>
  <cp:revision>251</cp:revision>
  <dcterms:created xsi:type="dcterms:W3CDTF">2011-04-26T08:14:56Z</dcterms:created>
  <dcterms:modified xsi:type="dcterms:W3CDTF">2017-01-04T12:37:44Z</dcterms:modified>
</cp:coreProperties>
</file>