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567" r:id="rId2"/>
    <p:sldId id="811" r:id="rId3"/>
    <p:sldId id="732" r:id="rId4"/>
    <p:sldId id="733" r:id="rId5"/>
    <p:sldId id="834" r:id="rId6"/>
    <p:sldId id="817" r:id="rId7"/>
    <p:sldId id="821" r:id="rId8"/>
    <p:sldId id="835" r:id="rId9"/>
    <p:sldId id="826" r:id="rId10"/>
    <p:sldId id="827" r:id="rId11"/>
    <p:sldId id="830" r:id="rId12"/>
    <p:sldId id="831" r:id="rId13"/>
    <p:sldId id="836" r:id="rId14"/>
    <p:sldId id="810" r:id="rId15"/>
    <p:sldId id="843" r:id="rId16"/>
    <p:sldId id="839" r:id="rId17"/>
    <p:sldId id="840" r:id="rId18"/>
    <p:sldId id="842" r:id="rId19"/>
    <p:sldId id="838" r:id="rId2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6666FF"/>
    <a:srgbClr val="FFFF00"/>
    <a:srgbClr val="FFFF66"/>
    <a:srgbClr val="66FFCC"/>
    <a:srgbClr val="FFF7CB"/>
    <a:srgbClr val="E3DD51"/>
    <a:srgbClr val="008040"/>
    <a:srgbClr val="0080F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5" autoAdjust="0"/>
    <p:restoredTop sz="98943" autoAdjust="0"/>
  </p:normalViewPr>
  <p:slideViewPr>
    <p:cSldViewPr snapToGrid="0">
      <p:cViewPr varScale="1">
        <p:scale>
          <a:sx n="107" d="100"/>
          <a:sy n="107" d="100"/>
        </p:scale>
        <p:origin x="-104" y="-336"/>
      </p:cViewPr>
      <p:guideLst>
        <p:guide orient="horz" pos="983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Monaco" charset="0"/>
                <a:cs typeface="Monaco" charset="0"/>
                <a:sym typeface="Monaco" charset="0"/>
              </a:rPr>
              <a:t>\begin{eqnarray*}\sigma_r =  \left( \frac{d^2 \sigma}{dx dQ^2}\right)\ \frac{x Q^4}{2 \pi \alpha^2 [1 + (1-y)^2]}</a:t>
            </a:r>
          </a:p>
          <a:p>
            <a:r>
              <a:rPr lang="en-US">
                <a:latin typeface="Monaco" charset="0"/>
                <a:cs typeface="Monaco" charset="0"/>
                <a:sym typeface="Monaco" charset="0"/>
              </a:rPr>
              <a:t>     &amp;=&amp;  F_2(x, Q^2) - \frac{y^2}{\color{red}{1+(1-y)^2}} F_L(x, Q^2) \\</a:t>
            </a:r>
          </a:p>
          <a:p>
            <a:r>
              <a:rPr lang="en-US">
                <a:latin typeface="Monaco" charset="0"/>
                <a:cs typeface="Monaco" charset="0"/>
                <a:sym typeface="Monaco" charset="0"/>
              </a:rPr>
              <a:t> {}  &amp;=&amp; F_2(x, Q^2) - \frac{y^2}{{\color{red}Y^+}} \ F_L(x, Q^2) \\\end{eqnarray*}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Lowest value of x and Q</a:t>
            </a:r>
            <a:r>
              <a:rPr lang="en-US" sz="16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2 </a:t>
            </a:r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: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y y</a:t>
            </a:r>
            <a:r>
              <a:rPr lang="en-US" sz="16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/Y</a:t>
            </a:r>
            <a:r>
              <a:rPr lang="en-US" sz="16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+ </a:t>
            </a:r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proton p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0.7 0.44 100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0.54 0.24 130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0.28 0.28 250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1754" y="6524976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505221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pPr algn="r"/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1689" y="6500984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dirty="0" err="1" smtClean="0"/>
              <a:t>High</a:t>
            </a:r>
            <a:r>
              <a:rPr lang="cs-CZ" dirty="0" smtClean="0"/>
              <a:t>-X Workshop, </a:t>
            </a:r>
            <a:r>
              <a:rPr lang="cs-CZ" dirty="0" err="1" smtClean="0"/>
              <a:t>October</a:t>
            </a:r>
            <a:r>
              <a:rPr lang="cs-CZ" dirty="0" smtClean="0"/>
              <a:t> 2016, </a:t>
            </a:r>
            <a:r>
              <a:rPr lang="cs-CZ" dirty="0" err="1" smtClean="0"/>
              <a:t>JLab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18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2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0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31962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and F</a:t>
            </a:r>
            <a:r>
              <a:rPr lang="en-US" sz="2400" baseline="-25000" dirty="0" smtClean="0"/>
              <a:t>L</a:t>
            </a:r>
            <a:r>
              <a:rPr lang="en-US" sz="2400" baseline="30000" dirty="0" smtClean="0"/>
              <a:t>C</a:t>
            </a:r>
            <a:r>
              <a:rPr lang="en-US" sz="2400" dirty="0" smtClean="0"/>
              <a:t> @ EIC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71800" y="2222499"/>
            <a:ext cx="6172200" cy="162983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M. Lamont, S.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fazio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and E.C. Aschenauer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3" y="2082580"/>
            <a:ext cx="3096387" cy="34895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kinematical </a:t>
            </a:r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40302"/>
            <a:ext cx="7460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errors on the B/S fraction are calculated with the </a:t>
            </a:r>
            <a:r>
              <a:rPr lang="en-US" sz="1600" dirty="0" smtClean="0">
                <a:solidFill>
                  <a:srgbClr val="0000FF"/>
                </a:solidFill>
              </a:rPr>
              <a:t>binomial formula </a:t>
            </a:r>
          </a:p>
          <a:p>
            <a:r>
              <a:rPr lang="en-US" sz="1600" dirty="0" smtClean="0"/>
              <a:t>for correlated values</a:t>
            </a:r>
            <a:endParaRPr lang="en-US" sz="1600" dirty="0"/>
          </a:p>
        </p:txBody>
      </p:sp>
      <p:pic>
        <p:nvPicPr>
          <p:cNvPr id="3" name="Picture 2" descr="plot_5x50BkgroundFrac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9" y="1280036"/>
            <a:ext cx="3096387" cy="3489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15" y="3144382"/>
            <a:ext cx="3096387" cy="34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00" y="1595625"/>
            <a:ext cx="875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x 50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(10M events simulated)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selected events (charm in acceptance and with a </a:t>
            </a:r>
            <a:r>
              <a:rPr lang="en-US" sz="1600" dirty="0" err="1"/>
              <a:t>kaon</a:t>
            </a:r>
            <a:r>
              <a:rPr lang="en-US" sz="1600" dirty="0"/>
              <a:t> detected): </a:t>
            </a:r>
            <a:r>
              <a:rPr lang="en-US" sz="1600" dirty="0" smtClean="0"/>
              <a:t>18822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events with a charm in kinematical acceptance: 67544</a:t>
            </a:r>
          </a:p>
          <a:p>
            <a:r>
              <a:rPr lang="en-US" sz="1600" b="1" dirty="0" smtClean="0"/>
              <a:t>Charm efficiency </a:t>
            </a:r>
            <a:r>
              <a:rPr lang="en-US" sz="1600" b="1" dirty="0"/>
              <a:t>= </a:t>
            </a:r>
            <a:r>
              <a:rPr lang="en-US" sz="1600" b="1" dirty="0" smtClean="0"/>
              <a:t>27.9%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100" y="593711"/>
            <a:ext cx="887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We look at the selection efficiency for charm events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0" y="962011"/>
            <a:ext cx="9020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We study the charm selection efficiency as:</a:t>
            </a:r>
          </a:p>
          <a:p>
            <a:r>
              <a:rPr lang="en-US" sz="1600" dirty="0"/>
              <a:t>Charm </a:t>
            </a:r>
            <a:r>
              <a:rPr lang="en-US" sz="1600" dirty="0" smtClean="0"/>
              <a:t>efficiency = </a:t>
            </a:r>
            <a:r>
              <a:rPr lang="en-US" sz="1600" dirty="0" err="1" smtClean="0"/>
              <a:t>selected_charm_Events</a:t>
            </a:r>
            <a:r>
              <a:rPr lang="en-US" sz="1600" dirty="0" smtClean="0"/>
              <a:t> / </a:t>
            </a:r>
            <a:r>
              <a:rPr lang="en-US" sz="1600" dirty="0" err="1" smtClean="0"/>
              <a:t>charm_Events_inAcceptance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400" y="2840559"/>
            <a:ext cx="875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x 100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(10M events simulated)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selected events (charm in acceptance and with a </a:t>
            </a:r>
            <a:r>
              <a:rPr lang="en-US" sz="1600" dirty="0" err="1"/>
              <a:t>kaon</a:t>
            </a:r>
            <a:r>
              <a:rPr lang="en-US" sz="1600" dirty="0"/>
              <a:t> detected): 26273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events with a charm in kinematical acceptance: 91930</a:t>
            </a:r>
          </a:p>
          <a:p>
            <a:r>
              <a:rPr lang="en-US" sz="1600" b="1" dirty="0" smtClean="0"/>
              <a:t>Charm efficiency </a:t>
            </a:r>
            <a:r>
              <a:rPr lang="en-US" sz="1600" b="1" dirty="0"/>
              <a:t>= </a:t>
            </a:r>
            <a:r>
              <a:rPr lang="en-US" sz="1600" b="1" dirty="0" smtClean="0"/>
              <a:t>28.6%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280" y="4067522"/>
            <a:ext cx="875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20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x 100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smtClean="0">
                <a:solidFill>
                  <a:srgbClr val="0000FF"/>
                </a:solidFill>
              </a:rPr>
              <a:t>(10M </a:t>
            </a:r>
            <a:r>
              <a:rPr lang="en-US" sz="1600" b="1" dirty="0" smtClean="0">
                <a:solidFill>
                  <a:srgbClr val="0000FF"/>
                </a:solidFill>
              </a:rPr>
              <a:t>events simulated)</a:t>
            </a:r>
            <a:endParaRPr lang="en-US" sz="1600" dirty="0"/>
          </a:p>
          <a:p>
            <a:r>
              <a:rPr lang="en-US" sz="1600" dirty="0" smtClean="0"/>
              <a:t>Total </a:t>
            </a:r>
            <a:r>
              <a:rPr lang="en-US" sz="1600" dirty="0"/>
              <a:t>number of selected events (charm in acceptance and with a </a:t>
            </a:r>
            <a:r>
              <a:rPr lang="en-US" sz="1600" dirty="0" err="1"/>
              <a:t>kaon</a:t>
            </a:r>
            <a:r>
              <a:rPr lang="en-US" sz="1600" dirty="0"/>
              <a:t> detected): 39624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events with a charm in kinematical acceptance: 138672</a:t>
            </a:r>
          </a:p>
          <a:p>
            <a:r>
              <a:rPr lang="en-US" sz="1600" b="1" dirty="0" smtClean="0"/>
              <a:t>Charm efficiency =  28.6%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580" y="5300878"/>
            <a:ext cx="969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Conclusion:</a:t>
            </a:r>
            <a:r>
              <a:rPr lang="en-US" sz="1600" dirty="0" smtClean="0">
                <a:solidFill>
                  <a:srgbClr val="FF00FF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The charm selection efficiency is expected in the order of ~28% with no significant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energy dependence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1160" y="6075478"/>
            <a:ext cx="395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FF"/>
                </a:solidFill>
              </a:rPr>
              <a:t>What about kinematical dependence?</a:t>
            </a:r>
            <a:endParaRPr lang="en-US" sz="160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53" y="3132062"/>
            <a:ext cx="3096387" cy="34895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/>
              <a:t>Charm </a:t>
            </a:r>
            <a:r>
              <a:rPr lang="en-US" sz="2400" dirty="0" smtClean="0"/>
              <a:t>Selection </a:t>
            </a:r>
            <a:r>
              <a:rPr lang="en-US" sz="2400" dirty="0"/>
              <a:t>efficiency – kin. dependence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67797"/>
            <a:ext cx="7380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errors on the efficiency are calculated with the </a:t>
            </a:r>
            <a:r>
              <a:rPr lang="en-US" sz="1600" dirty="0" smtClean="0">
                <a:solidFill>
                  <a:srgbClr val="0000FF"/>
                </a:solidFill>
              </a:rPr>
              <a:t>binomial formula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or correlated values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00667"/>
            <a:ext cx="3096387" cy="3489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75" y="1915018"/>
            <a:ext cx="3096387" cy="34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497426"/>
            <a:ext cx="9144000" cy="5640710"/>
          </a:xfrm>
        </p:spPr>
        <p:txBody>
          <a:bodyPr/>
          <a:lstStyle/>
          <a:p>
            <a:r>
              <a:rPr lang="en-US" dirty="0" smtClean="0"/>
              <a:t>EIC can measure F</a:t>
            </a:r>
            <a:r>
              <a:rPr lang="en-US" baseline="-25000" dirty="0" smtClean="0"/>
              <a:t>L</a:t>
            </a:r>
            <a:r>
              <a:rPr lang="en-US" dirty="0" smtClean="0"/>
              <a:t> over a wide range in x-Q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EIC can measure for the first time F</a:t>
            </a:r>
            <a:r>
              <a:rPr lang="en-US" baseline="30000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r>
              <a:rPr lang="en-US" dirty="0"/>
              <a:t>over a wide range in x-Q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We have done studies on </a:t>
            </a:r>
            <a:r>
              <a:rPr lang="en-US" dirty="0" err="1" smtClean="0"/>
              <a:t>radiative</a:t>
            </a:r>
            <a:r>
              <a:rPr lang="en-US" dirty="0" smtClean="0"/>
              <a:t> corrections as well, not presented here (</a:t>
            </a:r>
            <a:r>
              <a:rPr lang="en-US" dirty="0" smtClean="0">
                <a:sym typeface="Wingdings"/>
              </a:rPr>
              <a:t> time)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Any F</a:t>
            </a:r>
            <a:r>
              <a:rPr lang="en-US" baseline="-25000" dirty="0" smtClean="0"/>
              <a:t>L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C</a:t>
            </a:r>
            <a:r>
              <a:rPr lang="en-US" dirty="0" smtClean="0"/>
              <a:t> measurement will be systematic limited</a:t>
            </a:r>
          </a:p>
          <a:p>
            <a:pPr lvl="1"/>
            <a:r>
              <a:rPr lang="en-US" dirty="0" smtClean="0"/>
              <a:t>we can work on reducing the systematic uncertainties, but for this we need a more definite design of the detector</a:t>
            </a:r>
          </a:p>
          <a:p>
            <a:pPr lvl="1"/>
            <a:r>
              <a:rPr lang="en-US" dirty="0" smtClean="0"/>
              <a:t>some details of the current simulations can be discussed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Should investigate how well F</a:t>
            </a:r>
            <a:r>
              <a:rPr lang="en-US" baseline="-25000" dirty="0" smtClean="0"/>
              <a:t>L </a:t>
            </a:r>
            <a:r>
              <a:rPr lang="en-US" dirty="0" smtClean="0"/>
              <a:t>can be determined combining HERA and EIC data of the reduced cross section</a:t>
            </a:r>
          </a:p>
          <a:p>
            <a:endParaRPr lang="en-US" sz="1000" dirty="0"/>
          </a:p>
          <a:p>
            <a:r>
              <a:rPr lang="en-US" dirty="0" smtClean="0"/>
              <a:t>EIC has nice access to high x at high Q2 through CC, see 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2" y="3432106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HERA: </a:t>
            </a:r>
            <a:r>
              <a:rPr lang="en-US" cap="none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r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EIC Detector Simulation Workshop, October 2012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6" name="Picture 5" descr="fig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5003800" cy="5003800"/>
          </a:xfrm>
          <a:prstGeom prst="rect">
            <a:avLst/>
          </a:prstGeom>
        </p:spPr>
      </p:pic>
      <p:pic>
        <p:nvPicPr>
          <p:cNvPr id="7" name="Picture 6" descr="fig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05" y="2024380"/>
            <a:ext cx="3960495" cy="48336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8800" y="546100"/>
            <a:ext cx="7874000" cy="6235700"/>
            <a:chOff x="558800" y="546100"/>
            <a:chExt cx="7874000" cy="62357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00" y="812800"/>
              <a:ext cx="7874000" cy="5969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37000" y="546100"/>
              <a:ext cx="6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H1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4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x-q2-polccdi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7" r="7108" b="4085"/>
          <a:stretch/>
        </p:blipFill>
        <p:spPr>
          <a:xfrm>
            <a:off x="578573" y="638534"/>
            <a:ext cx="7852834" cy="548040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160019" y="-11651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50000" dist="12700" dir="5400000" sy="-100000" algn="bl" rotWithShape="0"/>
                </a:effectLst>
                <a:latin typeface="Comic Sans MS"/>
                <a:cs typeface="Comic Sans MS"/>
              </a:rPr>
              <a:t>CC kinematic coverage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  <a:reflection stA="50000" endPos="50000" dist="127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7" name="Right Triangle 6"/>
          <p:cNvSpPr/>
          <p:nvPr/>
        </p:nvSpPr>
        <p:spPr bwMode="auto">
          <a:xfrm flipH="1">
            <a:off x="4991823" y="977202"/>
            <a:ext cx="3333750" cy="2285999"/>
          </a:xfrm>
          <a:prstGeom prst="rtTriangle">
            <a:avLst/>
          </a:prstGeom>
          <a:solidFill>
            <a:srgbClr val="FF0000">
              <a:alpha val="1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flipH="1">
            <a:off x="1647489" y="3034603"/>
            <a:ext cx="211666" cy="154514"/>
          </a:xfrm>
          <a:prstGeom prst="rtTriangl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182" y="6138137"/>
            <a:ext cx="523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details see: arXiv:1309.5327 PRD 88 (2013)</a:t>
            </a:r>
            <a:r>
              <a:rPr lang="en-US" sz="1400" dirty="0"/>
              <a:t> </a:t>
            </a:r>
            <a:r>
              <a:rPr lang="en-US" sz="1400" dirty="0" smtClean="0"/>
              <a:t>114025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30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Cross Section  @ EIC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cc-dis-sigmato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0131" r="10289" b="2045"/>
          <a:stretch/>
        </p:blipFill>
        <p:spPr>
          <a:xfrm>
            <a:off x="211677" y="765464"/>
            <a:ext cx="4127699" cy="4252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05" y="1560513"/>
            <a:ext cx="3581400" cy="444500"/>
          </a:xfrm>
          <a:prstGeom prst="rect">
            <a:avLst/>
          </a:prstGeom>
        </p:spPr>
      </p:pic>
      <p:pic>
        <p:nvPicPr>
          <p:cNvPr id="11" name="Picture 10" descr="rc-cc-dis-unp-ep-20x250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9585" r="6748" b="2863"/>
          <a:stretch/>
        </p:blipFill>
        <p:spPr>
          <a:xfrm>
            <a:off x="4743684" y="1984311"/>
            <a:ext cx="4400316" cy="42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CC cross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cc-dis-dsigma-dx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9450" r="9471" b="1365"/>
          <a:stretch/>
        </p:blipFill>
        <p:spPr>
          <a:xfrm>
            <a:off x="3131049" y="3430645"/>
            <a:ext cx="3182299" cy="3292612"/>
          </a:xfrm>
          <a:prstGeom prst="rect">
            <a:avLst/>
          </a:prstGeom>
        </p:spPr>
      </p:pic>
      <p:pic>
        <p:nvPicPr>
          <p:cNvPr id="7" name="Picture 6" descr="cc-dis-dsigma-dq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9995" r="9064" b="684"/>
          <a:stretch/>
        </p:blipFill>
        <p:spPr>
          <a:xfrm>
            <a:off x="0" y="582067"/>
            <a:ext cx="3167162" cy="3297633"/>
          </a:xfrm>
          <a:prstGeom prst="rect">
            <a:avLst/>
          </a:prstGeom>
        </p:spPr>
      </p:pic>
      <p:pic>
        <p:nvPicPr>
          <p:cNvPr id="10" name="Picture 9" descr="rc-cc-dis-asy-ep-20x250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9722" r="9336" b="3408"/>
          <a:stretch/>
        </p:blipFill>
        <p:spPr>
          <a:xfrm>
            <a:off x="5883468" y="548100"/>
            <a:ext cx="3260531" cy="32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EW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232" y="-105752"/>
            <a:ext cx="1797395" cy="1693134"/>
            <a:chOff x="13473" y="188198"/>
            <a:chExt cx="1797395" cy="1693134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73" y="188198"/>
              <a:ext cx="1796894" cy="169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940710" y="670219"/>
              <a:ext cx="870158" cy="388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ea typeface="ＭＳ Ｐゴシック" pitchFamily="-112" charset="-128"/>
                  <a:cs typeface="Comic Sans MS"/>
                </a:rPr>
                <a:t>W</a:t>
              </a:r>
              <a:r>
                <a:rPr kumimoji="0" lang="en-US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ea typeface="ＭＳ Ｐゴシック" pitchFamily="-112" charset="-128"/>
                  <a:cs typeface="Comic Sans MS"/>
                </a:rPr>
                <a:t>+/-</a:t>
              </a:r>
              <a:endParaRPr kumimoji="0" lang="en-US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ＭＳ Ｐゴシック" pitchFamily="-112" charset="-128"/>
                <a:cs typeface="Comic Sans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696" y="587913"/>
              <a:ext cx="313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9800" y="1994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n</a:t>
              </a:r>
            </a:p>
          </p:txBody>
        </p:sp>
      </p:grpSp>
      <p:pic>
        <p:nvPicPr>
          <p:cNvPr id="10" name="Picture 9" descr="asym-cc-di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7715" r="8348"/>
          <a:stretch/>
        </p:blipFill>
        <p:spPr>
          <a:xfrm>
            <a:off x="-1" y="1481540"/>
            <a:ext cx="3899789" cy="5119381"/>
          </a:xfrm>
          <a:prstGeom prst="rect">
            <a:avLst/>
          </a:prstGeom>
        </p:spPr>
      </p:pic>
      <p:pic>
        <p:nvPicPr>
          <p:cNvPr id="12" name="Picture 11" descr="impact-profile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/>
          <a:stretch/>
        </p:blipFill>
        <p:spPr>
          <a:xfrm>
            <a:off x="4287844" y="2368521"/>
            <a:ext cx="4856158" cy="4489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88292"/>
              </p:ext>
            </p:extLst>
          </p:nvPr>
        </p:nvGraphicFramePr>
        <p:xfrm>
          <a:off x="1729369" y="872970"/>
          <a:ext cx="243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6" imgW="2438400" imgH="558800" progId="Equation.DSMT4">
                  <p:embed/>
                </p:oleObj>
              </mc:Choice>
              <mc:Fallback>
                <p:oleObj name="Equation" r:id="rId6" imgW="2438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9369" y="872970"/>
                        <a:ext cx="2438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44476"/>
              </p:ext>
            </p:extLst>
          </p:nvPr>
        </p:nvGraphicFramePr>
        <p:xfrm>
          <a:off x="4983561" y="2015642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8" imgW="3695700" imgH="342900" progId="Equation.DSMT4">
                  <p:embed/>
                </p:oleObj>
              </mc:Choice>
              <mc:Fallback>
                <p:oleObj name="Equation" r:id="rId8" imgW="3695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3561" y="2015642"/>
                        <a:ext cx="369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Horizontal Scroll 15"/>
          <p:cNvSpPr/>
          <p:nvPr/>
        </p:nvSpPr>
        <p:spPr bwMode="auto">
          <a:xfrm>
            <a:off x="4715764" y="458581"/>
            <a:ext cx="4106333" cy="1672166"/>
          </a:xfrm>
          <a:prstGeom prst="horizontalScroll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3871" y="632624"/>
            <a:ext cx="3782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FF00"/>
                </a:solidFill>
              </a:rPr>
              <a:t>Complementary to SIDIS:</a:t>
            </a:r>
          </a:p>
          <a:p>
            <a:r>
              <a:rPr lang="en-US" sz="1600" dirty="0" smtClean="0"/>
              <a:t>very high Q2-scale</a:t>
            </a:r>
          </a:p>
          <a:p>
            <a:r>
              <a:rPr lang="en-US" sz="1600" dirty="0" smtClean="0"/>
              <a:t>extremely clean theoretically </a:t>
            </a:r>
          </a:p>
          <a:p>
            <a:r>
              <a:rPr lang="en-US" sz="1600" dirty="0" smtClean="0"/>
              <a:t>No Fragmentation function </a:t>
            </a:r>
          </a:p>
          <a:p>
            <a:r>
              <a:rPr lang="en-US" sz="1600" dirty="0" smtClean="0"/>
              <a:t>best way to measure at very high x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00907" y="3751326"/>
            <a:ext cx="771093" cy="924560"/>
            <a:chOff x="3430482" y="2997200"/>
            <a:chExt cx="771093" cy="924560"/>
          </a:xfrm>
        </p:grpSpPr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>
              <a:off x="3430482" y="3069416"/>
              <a:ext cx="733425" cy="852344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2997200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QCD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3495040"/>
              <a:ext cx="475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c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8604"/>
          <a:stretch/>
        </p:blipFill>
        <p:spPr>
          <a:xfrm>
            <a:off x="1530717" y="767264"/>
            <a:ext cx="5265068" cy="570317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27683" y="3007334"/>
            <a:ext cx="3001219" cy="2134237"/>
            <a:chOff x="3927683" y="3007334"/>
            <a:chExt cx="3001219" cy="2134237"/>
          </a:xfrm>
        </p:grpSpPr>
        <p:sp>
          <p:nvSpPr>
            <p:cNvPr id="12" name="Freeform 11"/>
            <p:cNvSpPr/>
            <p:nvPr/>
          </p:nvSpPr>
          <p:spPr>
            <a:xfrm>
              <a:off x="3968938" y="3007334"/>
              <a:ext cx="2734160" cy="2134237"/>
            </a:xfrm>
            <a:custGeom>
              <a:avLst/>
              <a:gdLst>
                <a:gd name="connsiteX0" fmla="*/ 2734160 w 2734160"/>
                <a:gd name="connsiteY0" fmla="*/ 1455162 h 2134237"/>
                <a:gd name="connsiteX1" fmla="*/ 1922732 w 2734160"/>
                <a:gd name="connsiteY1" fmla="*/ 2134237 h 2134237"/>
                <a:gd name="connsiteX2" fmla="*/ 0 w 2734160"/>
                <a:gd name="connsiteY2" fmla="*/ 2116599 h 2134237"/>
                <a:gd name="connsiteX3" fmla="*/ 2725340 w 2734160"/>
                <a:gd name="connsiteY3" fmla="*/ 0 h 2134237"/>
                <a:gd name="connsiteX4" fmla="*/ 2734160 w 2734160"/>
                <a:gd name="connsiteY4" fmla="*/ 1455162 h 21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160" h="2134237">
                  <a:moveTo>
                    <a:pt x="2734160" y="1455162"/>
                  </a:moveTo>
                  <a:lnTo>
                    <a:pt x="1922732" y="2134237"/>
                  </a:lnTo>
                  <a:lnTo>
                    <a:pt x="0" y="2116599"/>
                  </a:lnTo>
                  <a:lnTo>
                    <a:pt x="2725340" y="0"/>
                  </a:lnTo>
                  <a:lnTo>
                    <a:pt x="2734160" y="1455162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175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320000">
              <a:off x="3927683" y="4290996"/>
              <a:ext cx="215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EIC √s=141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GeV</a:t>
              </a:r>
              <a:r>
                <a:rPr lang="en-US" sz="1200" dirty="0" smtClean="0">
                  <a:solidFill>
                    <a:srgbClr val="FF0000"/>
                  </a:solidFill>
                </a:rPr>
                <a:t> y &lt; 0.95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200000">
              <a:off x="5490137" y="4588823"/>
              <a:ext cx="14387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EIC √s=45 </a:t>
              </a:r>
              <a:r>
                <a:rPr lang="en-US" sz="800" dirty="0" err="1" smtClean="0">
                  <a:solidFill>
                    <a:srgbClr val="FF0000"/>
                  </a:solidFill>
                </a:rPr>
                <a:t>GeV</a:t>
              </a:r>
              <a:r>
                <a:rPr lang="en-US" sz="800" dirty="0" smtClean="0">
                  <a:solidFill>
                    <a:srgbClr val="FF0000"/>
                  </a:solidFill>
                </a:rPr>
                <a:t> y &gt; 0.01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3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 dirty="0"/>
              <a:t>Measuring F</a:t>
            </a:r>
            <a:r>
              <a:rPr lang="en-US" baseline="-6000" dirty="0"/>
              <a:t>L</a:t>
            </a:r>
            <a:r>
              <a:rPr lang="en-US" dirty="0"/>
              <a:t> with the EIC (I)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A588-F314-D348-9686-8CE4311472EF}" type="slidenum">
              <a:rPr lang="en-US"/>
              <a:pPr/>
              <a:t>3</a:t>
            </a:fld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06913"/>
            <a:ext cx="5626100" cy="1587500"/>
          </a:xfrm>
          <a:ln/>
        </p:spPr>
        <p:txBody>
          <a:bodyPr rIns="133350"/>
          <a:lstStyle/>
          <a:p>
            <a:r>
              <a:rPr lang="en-US" sz="2300" dirty="0">
                <a:solidFill>
                  <a:srgbClr val="0000FF"/>
                </a:solidFill>
              </a:rPr>
              <a:t>How to extract F</a:t>
            </a:r>
            <a:r>
              <a:rPr lang="en-US" sz="2300" baseline="-25000" dirty="0">
                <a:solidFill>
                  <a:srgbClr val="0000FF"/>
                </a:solidFill>
              </a:rPr>
              <a:t>L</a:t>
            </a:r>
          </a:p>
          <a:p>
            <a:pPr marL="508000" lvl="1"/>
            <a:r>
              <a:rPr lang="en-US" sz="2100" dirty="0"/>
              <a:t>Need different values of y</a:t>
            </a:r>
            <a:r>
              <a:rPr lang="en-US" sz="2100" baseline="32000" dirty="0"/>
              <a:t>2</a:t>
            </a:r>
            <a:r>
              <a:rPr lang="en-US" sz="2100" dirty="0"/>
              <a:t>/Y</a:t>
            </a:r>
            <a:r>
              <a:rPr lang="en-US" sz="2100" baseline="32000" dirty="0"/>
              <a:t>+</a:t>
            </a:r>
            <a:endParaRPr lang="en-US" sz="2100" dirty="0"/>
          </a:p>
          <a:p>
            <a:pPr marL="508000" lvl="1"/>
            <a:r>
              <a:rPr lang="en-US" sz="2100" dirty="0"/>
              <a:t>F</a:t>
            </a:r>
            <a:r>
              <a:rPr lang="en-US" sz="2100" baseline="-6000" dirty="0"/>
              <a:t>L</a:t>
            </a:r>
            <a:r>
              <a:rPr lang="en-US" sz="2100" dirty="0"/>
              <a:t> slope of </a:t>
            </a:r>
            <a:r>
              <a:rPr lang="en-US" sz="2100" dirty="0" err="1"/>
              <a:t>σ</a:t>
            </a:r>
            <a:r>
              <a:rPr lang="en-US" sz="2100" baseline="-6000" dirty="0" err="1"/>
              <a:t>r</a:t>
            </a:r>
            <a:r>
              <a:rPr lang="en-US" sz="2100" dirty="0"/>
              <a:t> </a:t>
            </a:r>
            <a:r>
              <a:rPr lang="en-US" sz="2100" dirty="0" err="1"/>
              <a:t>vs</a:t>
            </a:r>
            <a:r>
              <a:rPr lang="en-US" sz="2100" dirty="0"/>
              <a:t> y</a:t>
            </a:r>
            <a:r>
              <a:rPr lang="en-US" sz="2100" baseline="32000" dirty="0"/>
              <a:t>2</a:t>
            </a:r>
            <a:r>
              <a:rPr lang="en-US" sz="2100" dirty="0"/>
              <a:t>/Y</a:t>
            </a:r>
            <a:r>
              <a:rPr lang="en-US" sz="2100" baseline="32000" dirty="0"/>
              <a:t>+</a:t>
            </a:r>
            <a:r>
              <a:rPr lang="en-US" sz="2100" dirty="0"/>
              <a:t> </a:t>
            </a:r>
          </a:p>
          <a:p>
            <a:pPr marL="508000" lvl="1"/>
            <a:r>
              <a:rPr lang="en-US" sz="2100" dirty="0"/>
              <a:t>F</a:t>
            </a:r>
            <a:r>
              <a:rPr lang="en-US" sz="2100" baseline="-6000" dirty="0"/>
              <a:t>2</a:t>
            </a:r>
            <a:r>
              <a:rPr lang="en-US" sz="2100" dirty="0"/>
              <a:t> intercept of </a:t>
            </a:r>
            <a:r>
              <a:rPr lang="en-US" sz="2100" dirty="0" err="1"/>
              <a:t>σ</a:t>
            </a:r>
            <a:r>
              <a:rPr lang="en-US" sz="2100" baseline="-6000" dirty="0" err="1"/>
              <a:t>r</a:t>
            </a:r>
            <a:r>
              <a:rPr lang="en-US" sz="2100" dirty="0"/>
              <a:t> </a:t>
            </a:r>
            <a:r>
              <a:rPr lang="en-US" sz="2100" dirty="0" err="1"/>
              <a:t>vs</a:t>
            </a:r>
            <a:r>
              <a:rPr lang="en-US" sz="2100" dirty="0"/>
              <a:t> y</a:t>
            </a:r>
            <a:r>
              <a:rPr lang="en-US" sz="2100" baseline="32000" dirty="0"/>
              <a:t>2</a:t>
            </a:r>
            <a:r>
              <a:rPr lang="en-US" sz="2100" dirty="0"/>
              <a:t>/Y</a:t>
            </a:r>
            <a:r>
              <a:rPr lang="en-US" sz="2100" baseline="32000" dirty="0"/>
              <a:t>+</a:t>
            </a:r>
            <a:r>
              <a:rPr lang="en-US" sz="2100" dirty="0"/>
              <a:t> with y-axis</a:t>
            </a:r>
          </a:p>
        </p:txBody>
      </p: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622300" y="800100"/>
            <a:ext cx="7262813" cy="1663700"/>
            <a:chOff x="0" y="0"/>
            <a:chExt cx="4575" cy="1048"/>
          </a:xfrm>
        </p:grpSpPr>
        <p:pic>
          <p:nvPicPr>
            <p:cNvPr id="41988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8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993" y="692"/>
              <a:ext cx="1619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700" dirty="0" err="1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quark+anti-quark</a:t>
              </a:r>
              <a:endParaRPr lang="en-US" sz="17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9688"/>
              <a:r>
                <a:rPr lang="en-US" sz="1700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momentum distributions</a:t>
              </a:r>
            </a:p>
          </p:txBody>
        </p:sp>
        <p:sp>
          <p:nvSpPr>
            <p:cNvPr id="41990" name="Rectangle 6"/>
            <p:cNvSpPr>
              <a:spLocks/>
            </p:cNvSpPr>
            <p:nvPr/>
          </p:nvSpPr>
          <p:spPr bwMode="auto">
            <a:xfrm>
              <a:off x="3263" y="693"/>
              <a:ext cx="131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gluon momentum distribution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rot="10800000" flipH="1">
              <a:off x="2174" y="418"/>
              <a:ext cx="362" cy="311"/>
            </a:xfrm>
            <a:prstGeom prst="line">
              <a:avLst/>
            </a:prstGeom>
            <a:noFill/>
            <a:ln w="31750" cap="flat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n w="28575" cmpd="sng"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 rot="10800000">
              <a:off x="3695" y="363"/>
              <a:ext cx="184" cy="301"/>
            </a:xfrm>
            <a:prstGeom prst="line">
              <a:avLst/>
            </a:prstGeom>
            <a:noFill/>
            <a:ln w="3175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419100" y="2730500"/>
            <a:ext cx="8382000" cy="1803400"/>
            <a:chOff x="0" y="0"/>
            <a:chExt cx="5280" cy="1136"/>
          </a:xfrm>
        </p:grpSpPr>
        <p:pic>
          <p:nvPicPr>
            <p:cNvPr id="419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333"/>
              <a:ext cx="5272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0" y="0"/>
              <a:ext cx="27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In practice use reduced cross-section: </a:t>
              </a:r>
            </a:p>
          </p:txBody>
        </p:sp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5528734" y="4480983"/>
            <a:ext cx="3140075" cy="1841500"/>
            <a:chOff x="0" y="0"/>
            <a:chExt cx="1978" cy="1160"/>
          </a:xfrm>
        </p:grpSpPr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0" y="0"/>
              <a:ext cx="1978" cy="1104"/>
              <a:chOff x="0" y="0"/>
              <a:chExt cx="1978" cy="1104"/>
            </a:xfrm>
          </p:grpSpPr>
          <p:grpSp>
            <p:nvGrpSpPr>
              <p:cNvPr id="42000" name="Group 16"/>
              <p:cNvGrpSpPr>
                <a:grpSpLocks/>
              </p:cNvGrpSpPr>
              <p:nvPr/>
            </p:nvGrpSpPr>
            <p:grpSpPr bwMode="auto">
              <a:xfrm>
                <a:off x="264" y="72"/>
                <a:ext cx="1262" cy="915"/>
                <a:chOff x="0" y="0"/>
                <a:chExt cx="1262" cy="915"/>
              </a:xfrm>
            </p:grpSpPr>
            <p:sp>
              <p:nvSpPr>
                <p:cNvPr id="4199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915"/>
                </a:xfrm>
                <a:prstGeom prst="line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999" name="Line 15"/>
                <p:cNvSpPr>
                  <a:spLocks noChangeShapeType="1"/>
                </p:cNvSpPr>
                <p:nvPr/>
              </p:nvSpPr>
              <p:spPr bwMode="auto">
                <a:xfrm rot="10800000">
                  <a:off x="0" y="915"/>
                  <a:ext cx="1262" cy="0"/>
                </a:xfrm>
                <a:prstGeom prst="line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2001" name="Rectangle 17"/>
              <p:cNvSpPr>
                <a:spLocks/>
              </p:cNvSpPr>
              <p:nvPr/>
            </p:nvSpPr>
            <p:spPr bwMode="auto">
              <a:xfrm>
                <a:off x="1536" y="856"/>
                <a:ext cx="44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/>
              <a:p>
                <a:pPr marL="0" lvl="1">
                  <a:spcBef>
                    <a:spcPts val="450"/>
                  </a:spcBef>
                </a:pPr>
                <a:r>
                  <a:rPr lang="en-US"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y</a:t>
                </a:r>
                <a:r>
                  <a:rPr lang="en-US" sz="2100" baseline="3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2</a:t>
                </a:r>
                <a:r>
                  <a:rPr lang="en-US"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/Y</a:t>
                </a:r>
                <a:r>
                  <a:rPr lang="en-US" sz="2100" baseline="3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+</a:t>
                </a:r>
              </a:p>
            </p:txBody>
          </p:sp>
          <p:sp>
            <p:nvSpPr>
              <p:cNvPr id="42002" name="Rectangle 18"/>
              <p:cNvSpPr>
                <a:spLocks/>
              </p:cNvSpPr>
              <p:nvPr/>
            </p:nvSpPr>
            <p:spPr bwMode="auto">
              <a:xfrm>
                <a:off x="0" y="0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/>
              <a:p>
                <a:pPr marL="0" lvl="1">
                  <a:spcBef>
                    <a:spcPts val="450"/>
                  </a:spcBef>
                </a:pPr>
                <a:r>
                  <a:rPr lang="en-US"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σ</a:t>
                </a:r>
                <a:r>
                  <a:rPr lang="en-US" sz="2100" baseline="-6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r</a:t>
                </a:r>
              </a:p>
            </p:txBody>
          </p:sp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>
                <a:off x="264" y="328"/>
                <a:ext cx="974" cy="542"/>
              </a:xfrm>
              <a:prstGeom prst="line">
                <a:avLst/>
              </a:prstGeom>
              <a:noFill/>
              <a:ln w="12700" cap="flat">
                <a:solidFill>
                  <a:srgbClr val="D90B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4" name="Oval 20"/>
              <p:cNvSpPr>
                <a:spLocks/>
              </p:cNvSpPr>
              <p:nvPr/>
            </p:nvSpPr>
            <p:spPr bwMode="auto">
              <a:xfrm>
                <a:off x="432" y="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5" name="Oval 21"/>
              <p:cNvSpPr>
                <a:spLocks/>
              </p:cNvSpPr>
              <p:nvPr/>
            </p:nvSpPr>
            <p:spPr bwMode="auto">
              <a:xfrm>
                <a:off x="1000" y="7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2007" name="Rectangle 23"/>
            <p:cNvSpPr>
              <a:spLocks/>
            </p:cNvSpPr>
            <p:nvPr/>
          </p:nvSpPr>
          <p:spPr bwMode="auto">
            <a:xfrm>
              <a:off x="183" y="976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412" t="1420" r="4991" b="2133"/>
          <a:stretch/>
        </p:blipFill>
        <p:spPr>
          <a:xfrm>
            <a:off x="97019" y="1834390"/>
            <a:ext cx="4785590" cy="4153825"/>
          </a:xfrm>
          <a:prstGeom prst="rect">
            <a:avLst/>
          </a:prstGeom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/>
              <a:t>Measuring F</a:t>
            </a:r>
            <a:r>
              <a:rPr lang="en-US" baseline="-6000"/>
              <a:t>L</a:t>
            </a:r>
            <a:r>
              <a:rPr lang="en-US"/>
              <a:t> with the EIC (II)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193763" y="520004"/>
            <a:ext cx="88630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In order to extract F</a:t>
            </a:r>
            <a:r>
              <a:rPr lang="en-US" baseline="-29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one needs 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least two measurements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of the inclusive cross section with </a:t>
            </a:r>
            <a:r>
              <a:rPr lang="ja-JP" alt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wide</a:t>
            </a:r>
            <a:r>
              <a:rPr lang="ja-JP" alt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”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span in inelasticity parameter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 Bold" charset="0"/>
              </a:rPr>
              <a:t>y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 (Q</a:t>
            </a:r>
            <a:r>
              <a:rPr lang="en-US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sxy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)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230010" y="1148653"/>
            <a:ext cx="648864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F</a:t>
            </a:r>
            <a:r>
              <a:rPr lang="en-US" sz="2000" baseline="-28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</a:t>
            </a:r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20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requires runs </a:t>
            </a:r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various √</a:t>
            </a:r>
            <a:r>
              <a:rPr lang="en-US" sz="20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</a:t>
            </a:r>
          </a:p>
          <a:p>
            <a:pPr marL="39688"/>
            <a:r>
              <a:rPr lang="en-US" sz="2000" dirty="0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Current kinematics chosen to overlap with </a:t>
            </a:r>
            <a:r>
              <a:rPr lang="en-US" sz="2000" dirty="0" err="1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eA</a:t>
            </a:r>
            <a:endParaRPr lang="en-US" sz="2000" dirty="0">
              <a:latin typeface="Comic Sans MS"/>
              <a:ea typeface="ＭＳ Ｐゴシック" charset="0"/>
              <a:cs typeface="Comic Sans MS"/>
              <a:sym typeface="Arial" charset="0"/>
            </a:endParaRP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5245100" y="2336800"/>
            <a:ext cx="38989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Need sufficient lever arm in y</a:t>
            </a:r>
            <a:r>
              <a:rPr lang="en-US" sz="21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/Y</a:t>
            </a:r>
            <a:r>
              <a:rPr lang="en-US" sz="21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+</a:t>
            </a:r>
          </a:p>
          <a:p>
            <a:pPr marL="39688"/>
            <a:r>
              <a:rPr lang="en-US" sz="21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Limits on y</a:t>
            </a:r>
            <a:r>
              <a:rPr lang="en-US" sz="2100" baseline="320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21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/Y</a:t>
            </a:r>
            <a:r>
              <a:rPr lang="en-US" sz="2100" baseline="320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+</a:t>
            </a:r>
            <a:r>
              <a:rPr lang="en-US" sz="21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:</a:t>
            </a:r>
          </a:p>
          <a:p>
            <a:pPr marL="39688"/>
            <a:r>
              <a:rPr lang="en-US" sz="21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</a:t>
            </a:r>
            <a:r>
              <a:rPr lang="en-US" sz="21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small y: </a:t>
            </a:r>
          </a:p>
          <a:p>
            <a:pPr marL="39688"/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detector resolution for </a:t>
            </a:r>
            <a:r>
              <a:rPr lang="en-US" sz="21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e</a:t>
            </a:r>
            <a:r>
              <a:rPr lang="ja-JP" altLang="en-US" sz="21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’</a:t>
            </a:r>
            <a:endParaRPr lang="en-US" altLang="ja-JP" sz="2100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  <a:p>
            <a:pPr marL="39688"/>
            <a:r>
              <a:rPr lang="en-US" sz="21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</a:t>
            </a:r>
            <a:r>
              <a:rPr lang="en-US" sz="21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large y: </a:t>
            </a:r>
          </a:p>
          <a:p>
            <a:pPr marL="39688"/>
            <a:r>
              <a:rPr lang="en-US" sz="21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radiative</a:t>
            </a:r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corrections and charge </a:t>
            </a:r>
            <a:r>
              <a:rPr lang="en-US" sz="21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symmetric background</a:t>
            </a:r>
            <a:endParaRPr lang="en-US" sz="21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47704" y="2388640"/>
            <a:ext cx="3996296" cy="3146443"/>
            <a:chOff x="5147704" y="2388640"/>
            <a:chExt cx="3996296" cy="3146443"/>
          </a:xfrm>
        </p:grpSpPr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5331834" y="2504029"/>
              <a:ext cx="3769783" cy="269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u="sng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EIC </a:t>
              </a:r>
              <a:r>
                <a:rPr lang="en-US" u="sng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studies</a:t>
              </a:r>
              <a:r>
                <a:rPr lang="en-US" u="sng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:</a:t>
              </a:r>
            </a:p>
            <a:p>
              <a:pPr marL="39688"/>
              <a:endParaRPr lang="en-US" u="sng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25438" indent="-285750">
                <a:buClr>
                  <a:srgbClr val="0000FF"/>
                </a:buClr>
                <a:buSzPct val="125000"/>
                <a:buFont typeface="Wingdings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Statistical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error </a:t>
              </a: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is negligible </a:t>
              </a:r>
            </a:p>
            <a:p>
              <a:pPr marL="39688">
                <a:buClr>
                  <a:srgbClr val="0000FF"/>
                </a:buClr>
                <a:buSzPct val="125000"/>
              </a:pPr>
              <a:r>
                <a:rPr lang="en-US" dirty="0" smtClean="0"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   </a:t>
              </a: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in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essentially whole range</a:t>
              </a:r>
            </a:p>
            <a:p>
              <a:pPr marL="325438" indent="-285750">
                <a:buClr>
                  <a:srgbClr val="0000FF"/>
                </a:buClr>
                <a:buSzPct val="125000"/>
                <a:buFont typeface="Wingdings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Systematical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Error</a:t>
              </a: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Calibration</a:t>
              </a:r>
              <a:endPara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Normalization</a:t>
              </a:r>
              <a:endPara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Experiment</a:t>
              </a:r>
              <a:endPara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Radiative</a:t>
              </a: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Corrections</a:t>
              </a:r>
            </a:p>
          </p:txBody>
        </p:sp>
        <p:pic>
          <p:nvPicPr>
            <p:cNvPr id="44043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704" y="2388640"/>
              <a:ext cx="3996296" cy="314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High-X Workshop, October 2016, JLab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846707" y="4083271"/>
            <a:ext cx="1349440" cy="88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46707" y="1993130"/>
            <a:ext cx="256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can extend x-range by going to</a:t>
            </a:r>
          </a:p>
          <a:p>
            <a:r>
              <a:rPr lang="en-US" sz="1200" dirty="0" smtClean="0"/>
              <a:t>20 </a:t>
            </a:r>
            <a:r>
              <a:rPr lang="en-US" sz="1200" dirty="0" err="1" smtClean="0"/>
              <a:t>GeV</a:t>
            </a:r>
            <a:r>
              <a:rPr lang="en-US" sz="1200" dirty="0" smtClean="0"/>
              <a:t> x 250 / 200 / 150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740" y="5728581"/>
            <a:ext cx="38010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Cuts: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00" dirty="0" smtClean="0"/>
              <a:t>Bin in Q</a:t>
            </a:r>
            <a:r>
              <a:rPr lang="en-US" sz="1000" baseline="30000" dirty="0" smtClean="0"/>
              <a:t>2 </a:t>
            </a:r>
            <a:r>
              <a:rPr lang="en-US" sz="1000" dirty="0" smtClean="0"/>
              <a:t>(12 bins logarithmic ) and y (10 bins linear) </a:t>
            </a:r>
          </a:p>
          <a:p>
            <a:pPr>
              <a:buClr>
                <a:srgbClr val="0000FF"/>
              </a:buClr>
            </a:pPr>
            <a:r>
              <a:rPr lang="en-US" sz="1000" dirty="0"/>
              <a:t> </a:t>
            </a:r>
            <a:r>
              <a:rPr lang="en-US" sz="1000" dirty="0" smtClean="0"/>
              <a:t>  with fixed x for each bin</a:t>
            </a:r>
          </a:p>
          <a:p>
            <a:pPr marL="628650" lvl="1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00" dirty="0" smtClean="0"/>
              <a:t>Lowest √s y-bins </a:t>
            </a:r>
            <a:r>
              <a:rPr lang="en-US" sz="1000" dirty="0" err="1" smtClean="0">
                <a:latin typeface="Symbol" charset="2"/>
                <a:cs typeface="Symbol" charset="2"/>
              </a:rPr>
              <a:t>D</a:t>
            </a:r>
            <a:r>
              <a:rPr lang="en-US" sz="1000" dirty="0" err="1" smtClean="0"/>
              <a:t>y</a:t>
            </a:r>
            <a:r>
              <a:rPr lang="en-US" sz="1000" dirty="0" smtClean="0"/>
              <a:t>= 0.1 </a:t>
            </a:r>
          </a:p>
          <a:p>
            <a:pPr marL="628650" lvl="1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00" dirty="0" smtClean="0"/>
              <a:t>Higher </a:t>
            </a:r>
            <a:r>
              <a:rPr lang="en-US" sz="1000" dirty="0"/>
              <a:t>√s </a:t>
            </a:r>
            <a:r>
              <a:rPr lang="en-US" sz="1000" dirty="0" err="1" smtClean="0">
                <a:latin typeface="Symbol" charset="2"/>
                <a:cs typeface="Symbol" charset="2"/>
              </a:rPr>
              <a:t>D</a:t>
            </a:r>
            <a:r>
              <a:rPr lang="en-US" sz="1000" dirty="0" err="1" smtClean="0"/>
              <a:t>y</a:t>
            </a:r>
            <a:r>
              <a:rPr lang="en-US" sz="1000" dirty="0" smtClean="0"/>
              <a:t> gets smaller by ratio of √s</a:t>
            </a:r>
            <a:r>
              <a:rPr lang="en-US" sz="1000" baseline="-25000" dirty="0" smtClean="0"/>
              <a:t>1</a:t>
            </a:r>
            <a:r>
              <a:rPr lang="en-US" sz="1000" dirty="0" smtClean="0"/>
              <a:t> / √s</a:t>
            </a:r>
            <a:r>
              <a:rPr lang="en-US" sz="1000" baseline="-25000" dirty="0" smtClean="0"/>
              <a:t>2</a:t>
            </a:r>
          </a:p>
          <a:p>
            <a:pPr marL="628650" lvl="1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00" dirty="0" smtClean="0"/>
              <a:t>3 points in Y</a:t>
            </a:r>
            <a:r>
              <a:rPr lang="en-US" sz="1000" baseline="30000" dirty="0" smtClean="0"/>
              <a:t>+</a:t>
            </a:r>
            <a:r>
              <a:rPr lang="en-US" sz="1000" dirty="0" smtClean="0"/>
              <a:t> for each Q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-bin</a:t>
            </a:r>
          </a:p>
          <a:p>
            <a:pPr marL="628650" lvl="1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00" dirty="0" smtClean="0"/>
              <a:t>0.01 &lt; Y</a:t>
            </a:r>
            <a:r>
              <a:rPr lang="en-US" sz="1000" baseline="30000" dirty="0" smtClean="0"/>
              <a:t>+</a:t>
            </a:r>
            <a:r>
              <a:rPr lang="en-US" sz="1000" dirty="0" smtClean="0"/>
              <a:t> &lt; 0.95 </a:t>
            </a:r>
            <a:r>
              <a:rPr lang="en-US" sz="1000" dirty="0" smtClean="0">
                <a:sym typeface="Wingdings"/>
              </a:rPr>
              <a:t> </a:t>
            </a:r>
            <a:r>
              <a:rPr lang="en-US" sz="1000" dirty="0" smtClean="0">
                <a:latin typeface="Symbol" charset="2"/>
                <a:cs typeface="Symbol" charset="2"/>
              </a:rPr>
              <a:t>D</a:t>
            </a:r>
            <a:r>
              <a:rPr lang="en-US" sz="1000" dirty="0" smtClean="0"/>
              <a:t>Y</a:t>
            </a:r>
            <a:r>
              <a:rPr lang="en-US" sz="1000" baseline="30000" dirty="0" smtClean="0"/>
              <a:t>+</a:t>
            </a:r>
            <a:r>
              <a:rPr lang="en-US" sz="1000" dirty="0" smtClean="0"/>
              <a:t> &gt; 0.1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65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High</a:t>
            </a:r>
            <a:r>
              <a:rPr lang="cs-CZ" dirty="0" smtClean="0"/>
              <a:t>-X Workshop, </a:t>
            </a:r>
            <a:r>
              <a:rPr lang="cs-CZ" dirty="0" err="1" smtClean="0"/>
              <a:t>October</a:t>
            </a:r>
            <a:r>
              <a:rPr lang="cs-CZ" dirty="0" smtClean="0"/>
              <a:t> 2016, </a:t>
            </a:r>
            <a:r>
              <a:rPr lang="cs-CZ" dirty="0" err="1" smtClean="0"/>
              <a:t>JLab</a:t>
            </a:r>
            <a:endParaRPr lang="en-US" dirty="0"/>
          </a:p>
        </p:txBody>
      </p:sp>
      <p:pic>
        <p:nvPicPr>
          <p:cNvPr id="11" name="Picture 10" descr="plot_FLFit_20GeV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4" y="2418273"/>
            <a:ext cx="5923119" cy="4439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the F</a:t>
            </a:r>
            <a:r>
              <a:rPr lang="en-US" baseline="-25000" dirty="0"/>
              <a:t>L</a:t>
            </a:r>
            <a:r>
              <a:rPr lang="en-US" dirty="0"/>
              <a:t> structure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6051"/>
            <a:ext cx="572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Method:</a:t>
            </a:r>
          </a:p>
          <a:p>
            <a:r>
              <a:rPr lang="en-US" sz="1600" dirty="0" smtClean="0"/>
              <a:t>fit the slops of Y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for different √s at fixed x, Q</a:t>
            </a:r>
            <a:r>
              <a:rPr lang="en-US" sz="1600" baseline="30000" dirty="0" smtClean="0"/>
              <a:t>2</a:t>
            </a:r>
          </a:p>
          <a:p>
            <a:r>
              <a:rPr lang="en-US" sz="1600" dirty="0"/>
              <a:t>Total simulated event sample </a:t>
            </a:r>
            <a:r>
              <a:rPr lang="en-US" sz="1600" dirty="0">
                <a:solidFill>
                  <a:srgbClr val="0000FF"/>
                </a:solidFill>
              </a:rPr>
              <a:t>L = 10 fb</a:t>
            </a:r>
            <a:r>
              <a:rPr lang="en-US" sz="1600" baseline="30000" dirty="0">
                <a:solidFill>
                  <a:srgbClr val="0000FF"/>
                </a:solidFill>
              </a:rPr>
              <a:t>-</a:t>
            </a:r>
            <a:r>
              <a:rPr lang="en-US" sz="1600" baseline="30000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1600" dirty="0">
                <a:solidFill>
                  <a:srgbClr val="0000FF"/>
                </a:solidFill>
              </a:rPr>
              <a:t>Simulation: </a:t>
            </a:r>
          </a:p>
          <a:p>
            <a:r>
              <a:rPr lang="en-US" sz="1600" dirty="0" err="1"/>
              <a:t>e+</a:t>
            </a:r>
            <a:r>
              <a:rPr lang="en-US" sz="1600" dirty="0" err="1" smtClean="0"/>
              <a:t>p</a:t>
            </a:r>
            <a:r>
              <a:rPr lang="en-US" sz="1600" dirty="0" smtClean="0"/>
              <a:t>: simulated </a:t>
            </a:r>
            <a:r>
              <a:rPr lang="en-US" sz="1600" dirty="0"/>
              <a:t>using PYTHIA</a:t>
            </a:r>
          </a:p>
          <a:p>
            <a:r>
              <a:rPr lang="en-US" sz="1600" dirty="0"/>
              <a:t>5(20) x 50 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 smtClean="0"/>
              <a:t> ∫L </a:t>
            </a:r>
            <a:r>
              <a:rPr lang="en-US" sz="1600" dirty="0"/>
              <a:t>= 2 fb</a:t>
            </a:r>
            <a:r>
              <a:rPr lang="en-US" sz="1600" baseline="30000" dirty="0"/>
              <a:t>-1</a:t>
            </a:r>
            <a:endParaRPr lang="en-US" sz="1600" dirty="0"/>
          </a:p>
          <a:p>
            <a:r>
              <a:rPr lang="en-US" sz="1600" dirty="0"/>
              <a:t>5(20) x </a:t>
            </a:r>
            <a:r>
              <a:rPr lang="en-US" sz="1600" dirty="0" smtClean="0"/>
              <a:t>75   </a:t>
            </a:r>
            <a:r>
              <a:rPr lang="en-US" sz="1600" dirty="0" smtClean="0">
                <a:sym typeface="Wingdings"/>
              </a:rPr>
              <a:t> ∫</a:t>
            </a:r>
            <a:r>
              <a:rPr lang="en-US" sz="1600" dirty="0" smtClean="0"/>
              <a:t>L </a:t>
            </a:r>
            <a:r>
              <a:rPr lang="en-US" sz="1600" dirty="0"/>
              <a:t>= 4 fb</a:t>
            </a:r>
            <a:r>
              <a:rPr lang="en-US" sz="1600" baseline="30000" dirty="0"/>
              <a:t>-1</a:t>
            </a:r>
            <a:endParaRPr lang="en-US" sz="1600" dirty="0"/>
          </a:p>
          <a:p>
            <a:r>
              <a:rPr lang="en-US" sz="1600" dirty="0"/>
              <a:t>5(20) x </a:t>
            </a:r>
            <a:r>
              <a:rPr lang="en-US" sz="1600" dirty="0" smtClean="0"/>
              <a:t>100 </a:t>
            </a:r>
            <a:r>
              <a:rPr lang="en-US" sz="1600" dirty="0" smtClean="0">
                <a:sym typeface="Wingdings"/>
              </a:rPr>
              <a:t> ∫</a:t>
            </a:r>
            <a:r>
              <a:rPr lang="en-US" sz="1600" dirty="0" smtClean="0"/>
              <a:t>L </a:t>
            </a:r>
            <a:r>
              <a:rPr lang="en-US" sz="1600" dirty="0"/>
              <a:t>= 4 fb</a:t>
            </a:r>
            <a:r>
              <a:rPr lang="en-US" sz="1600" baseline="30000" dirty="0"/>
              <a:t>-</a:t>
            </a:r>
            <a:r>
              <a:rPr lang="en-US" sz="1600" baseline="30000" dirty="0" smtClean="0"/>
              <a:t>1</a:t>
            </a:r>
            <a:endParaRPr lang="en-US" sz="1600" baseline="30000" dirty="0"/>
          </a:p>
        </p:txBody>
      </p:sp>
      <p:sp>
        <p:nvSpPr>
          <p:cNvPr id="9" name="Right Brace 8"/>
          <p:cNvSpPr/>
          <p:nvPr/>
        </p:nvSpPr>
        <p:spPr bwMode="auto">
          <a:xfrm>
            <a:off x="2989936" y="1878481"/>
            <a:ext cx="299875" cy="661437"/>
          </a:xfrm>
          <a:prstGeom prst="rightBrac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3995" y="1904939"/>
            <a:ext cx="36348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Statistical uncertainties irrelevant</a:t>
            </a:r>
          </a:p>
          <a:p>
            <a:pPr algn="ctr"/>
            <a:r>
              <a:rPr lang="en-US" sz="1600" dirty="0" smtClean="0"/>
              <a:t>all dominated by 3% systematics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17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 bwMode="auto">
          <a:xfrm>
            <a:off x="6509066" y="2143056"/>
            <a:ext cx="546832" cy="1005384"/>
          </a:xfrm>
          <a:prstGeom prst="down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and its uncertainties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7299" r="8447" b="4891"/>
          <a:stretch/>
        </p:blipFill>
        <p:spPr>
          <a:xfrm>
            <a:off x="61738" y="1358151"/>
            <a:ext cx="4304098" cy="41891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1675" y="1493890"/>
            <a:ext cx="46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points are where we have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LEVER ARM (three points, y+ &gt; 0.2)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0440" y="3077530"/>
            <a:ext cx="365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Physically meaningful measurement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12887" y="3456784"/>
            <a:ext cx="262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Model dependent!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627" y="1534533"/>
            <a:ext cx="555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e+p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95522" y="1322872"/>
            <a:ext cx="4848478" cy="4612422"/>
            <a:chOff x="4392542" y="1075935"/>
            <a:chExt cx="4848478" cy="4612422"/>
          </a:xfrm>
        </p:grpSpPr>
        <p:sp>
          <p:nvSpPr>
            <p:cNvPr id="15" name="Down Arrow 14"/>
            <p:cNvSpPr/>
            <p:nvPr/>
          </p:nvSpPr>
          <p:spPr>
            <a:xfrm>
              <a:off x="6501027" y="2115264"/>
              <a:ext cx="622300" cy="905470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618px-Plot_FLerrors_globa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929" r="2520" b="2396"/>
            <a:stretch/>
          </p:blipFill>
          <p:spPr>
            <a:xfrm>
              <a:off x="4392542" y="1075935"/>
              <a:ext cx="4848478" cy="461242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5150804" y="2707482"/>
              <a:ext cx="361615" cy="141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153266" y="5117587"/>
              <a:ext cx="361615" cy="141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5069" y="2595306"/>
              <a:ext cx="553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e+p</a:t>
              </a:r>
              <a:r>
                <a:rPr lang="en-US" sz="1400" dirty="0" smtClean="0">
                  <a:latin typeface="Times"/>
                  <a:cs typeface="Times"/>
                </a:rPr>
                <a:t>: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67532" y="5005412"/>
              <a:ext cx="553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e+p</a:t>
              </a:r>
              <a:r>
                <a:rPr lang="en-US" sz="1400" dirty="0" smtClean="0">
                  <a:latin typeface="Times"/>
                  <a:cs typeface="Times"/>
                </a:rPr>
                <a:t>: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3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6096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C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2463"/>
            <a:ext cx="6255851" cy="3385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tag charm by displaced </a:t>
            </a:r>
            <a:r>
              <a:rPr lang="en-US" b="1" dirty="0" err="1" smtClean="0">
                <a:solidFill>
                  <a:srgbClr val="0000FF"/>
                </a:solidFill>
              </a:rPr>
              <a:t>kaons</a:t>
            </a:r>
            <a:r>
              <a:rPr lang="en-US" dirty="0" smtClean="0"/>
              <a:t> in the final state </a:t>
            </a:r>
            <a:endParaRPr lang="en-US" sz="1600" dirty="0"/>
          </a:p>
          <a:p>
            <a:r>
              <a:rPr lang="en-US" b="1" dirty="0" smtClean="0">
                <a:solidFill>
                  <a:srgbClr val="0000FF"/>
                </a:solidFill>
              </a:rPr>
              <a:t>0.01</a:t>
            </a:r>
            <a:r>
              <a:rPr lang="en-US" b="1" dirty="0" smtClean="0"/>
              <a:t> cm &lt; |VTX| &lt; 3 cm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 smtClean="0"/>
              <a:t> Cut </a:t>
            </a:r>
            <a:r>
              <a:rPr lang="en-US" b="1" dirty="0"/>
              <a:t>on the Decay </a:t>
            </a:r>
            <a:r>
              <a:rPr lang="en-US" b="1" dirty="0" smtClean="0"/>
              <a:t>Vertex</a:t>
            </a:r>
          </a:p>
          <a:p>
            <a:endParaRPr lang="en-US" sz="800" b="1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Particle ID for </a:t>
            </a:r>
            <a:r>
              <a:rPr lang="en-US" sz="2000" dirty="0" err="1" smtClean="0">
                <a:solidFill>
                  <a:srgbClr val="0000FF"/>
                </a:solidFill>
              </a:rPr>
              <a:t>Kaons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CENTRAL DETECTOR (-1 &lt; Eta &lt; 1):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dE</a:t>
            </a:r>
            <a:r>
              <a:rPr lang="en-US" dirty="0" smtClean="0"/>
              <a:t>/dx -&gt; 0.2 GeV &lt; P &lt; </a:t>
            </a:r>
            <a:r>
              <a:rPr lang="en-US" dirty="0" smtClean="0">
                <a:solidFill>
                  <a:srgbClr val="0000FF"/>
                </a:solidFill>
              </a:rPr>
              <a:t>0.8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RICH -&gt; 2 </a:t>
            </a:r>
            <a:r>
              <a:rPr lang="en-US" dirty="0" err="1" smtClean="0"/>
              <a:t>GeV</a:t>
            </a:r>
            <a:r>
              <a:rPr lang="en-US" dirty="0" smtClean="0"/>
              <a:t> &lt; P &lt; </a:t>
            </a:r>
            <a:r>
              <a:rPr lang="en-US" dirty="0" smtClean="0">
                <a:solidFill>
                  <a:srgbClr val="0000FF"/>
                </a:solidFill>
              </a:rPr>
              <a:t>5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sz="800" dirty="0"/>
          </a:p>
          <a:p>
            <a:r>
              <a:rPr lang="en-US" b="1" dirty="0" smtClean="0"/>
              <a:t>FORWARD (1 </a:t>
            </a:r>
            <a:r>
              <a:rPr lang="en-US" b="1" dirty="0"/>
              <a:t>&lt; Eta &lt; </a:t>
            </a:r>
            <a:r>
              <a:rPr lang="en-US" b="1" dirty="0" smtClean="0"/>
              <a:t>3.5):</a:t>
            </a:r>
            <a:endParaRPr lang="en-US" dirty="0"/>
          </a:p>
          <a:p>
            <a:r>
              <a:rPr lang="en-US" dirty="0"/>
              <a:t>   RICH -&gt; 2 </a:t>
            </a:r>
            <a:r>
              <a:rPr lang="en-US" dirty="0" err="1"/>
              <a:t>GeV</a:t>
            </a:r>
            <a:r>
              <a:rPr lang="en-US" dirty="0"/>
              <a:t> &lt; P &lt; </a:t>
            </a:r>
            <a:r>
              <a:rPr lang="en-US" dirty="0" smtClean="0">
                <a:solidFill>
                  <a:srgbClr val="0000FF"/>
                </a:solidFill>
              </a:rPr>
              <a:t>40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sz="800" b="1" dirty="0" smtClean="0"/>
          </a:p>
          <a:p>
            <a:r>
              <a:rPr lang="en-US" b="1" dirty="0" smtClean="0"/>
              <a:t>REAR </a:t>
            </a:r>
            <a:r>
              <a:rPr lang="en-US" b="1" dirty="0"/>
              <a:t>(</a:t>
            </a:r>
            <a:r>
              <a:rPr lang="en-US" b="1" dirty="0" smtClean="0"/>
              <a:t>-3.5 </a:t>
            </a:r>
            <a:r>
              <a:rPr lang="en-US" b="1" dirty="0"/>
              <a:t>&lt; Eta &lt; 1):</a:t>
            </a:r>
            <a:endParaRPr lang="en-US" dirty="0"/>
          </a:p>
          <a:p>
            <a:r>
              <a:rPr lang="en-US" dirty="0"/>
              <a:t>   RICH -&gt; 2 </a:t>
            </a:r>
            <a:r>
              <a:rPr lang="en-US" dirty="0" err="1"/>
              <a:t>GeV</a:t>
            </a:r>
            <a:r>
              <a:rPr lang="en-US" dirty="0"/>
              <a:t> &lt; P &lt; </a:t>
            </a:r>
            <a:r>
              <a:rPr lang="en-US" dirty="0" smtClean="0"/>
              <a:t>15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6" y="3968622"/>
            <a:ext cx="3715071" cy="26450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80618" y="3437255"/>
            <a:ext cx="4963381" cy="3133447"/>
            <a:chOff x="4180618" y="3437255"/>
            <a:chExt cx="4963381" cy="31334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0618" y="3437255"/>
              <a:ext cx="4963381" cy="31334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6729561" y="3571760"/>
              <a:ext cx="229316" cy="1499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74656" y="2213611"/>
            <a:ext cx="477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sample as for F</a:t>
            </a:r>
            <a:r>
              <a:rPr lang="en-US" baseline="-25000" dirty="0" smtClean="0"/>
              <a:t>L</a:t>
            </a:r>
          </a:p>
          <a:p>
            <a:r>
              <a:rPr lang="en-US" dirty="0" smtClean="0"/>
              <a:t>but increased systematic uncertainty 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l</a:t>
            </a:r>
            <a:r>
              <a:rPr lang="en-US" baseline="30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and its uncertainties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 r="8811" b="3809"/>
          <a:stretch/>
        </p:blipFill>
        <p:spPr>
          <a:xfrm>
            <a:off x="17638" y="1261147"/>
            <a:ext cx="4294236" cy="40622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1675" y="1493890"/>
            <a:ext cx="46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points are where we have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LEVER ARM (three points, y+ &gt; 0.2)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0440" y="3077530"/>
            <a:ext cx="365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Physically meaningful measurement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12887" y="3456784"/>
            <a:ext cx="262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Model dependent!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286" y="1455168"/>
            <a:ext cx="732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e+p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6509066" y="2143056"/>
            <a:ext cx="546832" cy="1005384"/>
          </a:xfrm>
          <a:prstGeom prst="down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92542" y="1190590"/>
            <a:ext cx="4751458" cy="4541982"/>
            <a:chOff x="4392542" y="1111215"/>
            <a:chExt cx="4751458" cy="4541982"/>
          </a:xfrm>
        </p:grpSpPr>
        <p:sp>
          <p:nvSpPr>
            <p:cNvPr id="15" name="Down Arrow 14"/>
            <p:cNvSpPr/>
            <p:nvPr/>
          </p:nvSpPr>
          <p:spPr>
            <a:xfrm>
              <a:off x="6501027" y="2115264"/>
              <a:ext cx="622300" cy="905470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" r="3109" b="2412"/>
            <a:stretch/>
          </p:blipFill>
          <p:spPr>
            <a:xfrm>
              <a:off x="4392542" y="1111215"/>
              <a:ext cx="4751458" cy="454198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5150804" y="2707482"/>
              <a:ext cx="361615" cy="141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153266" y="5117587"/>
              <a:ext cx="361615" cy="1411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5069" y="2595306"/>
              <a:ext cx="553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e+p</a:t>
              </a:r>
              <a:r>
                <a:rPr lang="en-US" sz="1400" dirty="0" smtClean="0">
                  <a:latin typeface="Times"/>
                  <a:cs typeface="Times"/>
                </a:rPr>
                <a:t>: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67532" y="4978955"/>
              <a:ext cx="553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e+p</a:t>
              </a:r>
              <a:r>
                <a:rPr lang="en-US" sz="1400" dirty="0" smtClean="0">
                  <a:latin typeface="Times"/>
                  <a:cs typeface="Times"/>
                </a:rPr>
                <a:t>: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3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High-X Workshop, October 2016,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80" y="1893367"/>
            <a:ext cx="875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x 50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(10M events simulated)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selected events (charm in acceptance and with a </a:t>
            </a:r>
            <a:r>
              <a:rPr lang="en-US" sz="1600" dirty="0" err="1"/>
              <a:t>kaon</a:t>
            </a:r>
            <a:r>
              <a:rPr lang="en-US" sz="1600" dirty="0"/>
              <a:t> detected): 18822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background events (in the final selection) = 179</a:t>
            </a:r>
          </a:p>
          <a:p>
            <a:r>
              <a:rPr lang="en-US" sz="1600" b="1" dirty="0" smtClean="0"/>
              <a:t>Background </a:t>
            </a:r>
            <a:r>
              <a:rPr lang="en-US" sz="1600" b="1" dirty="0"/>
              <a:t>fraction [</a:t>
            </a:r>
            <a:r>
              <a:rPr lang="en-US" sz="1600" b="1" dirty="0" smtClean="0"/>
              <a:t>Background/</a:t>
            </a:r>
            <a:r>
              <a:rPr lang="en-US" sz="1600" b="1" dirty="0"/>
              <a:t>Signal] </a:t>
            </a:r>
            <a:r>
              <a:rPr lang="en-US" sz="1600" b="1" dirty="0" smtClean="0"/>
              <a:t>= 0.95%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246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We look at background from DIS events with kaons that pass the whole selection but are not coming from a charm decay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" y="1253054"/>
            <a:ext cx="9020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We study the fraction of background events over signal as:</a:t>
            </a:r>
          </a:p>
          <a:p>
            <a:r>
              <a:rPr lang="en-US" sz="1600" dirty="0"/>
              <a:t>Background fraction [</a:t>
            </a:r>
            <a:r>
              <a:rPr lang="en-US" sz="1600" dirty="0" smtClean="0"/>
              <a:t>Background/</a:t>
            </a:r>
            <a:r>
              <a:rPr lang="en-US" sz="1600" dirty="0"/>
              <a:t>Signal] (</a:t>
            </a:r>
            <a:r>
              <a:rPr lang="en-US" sz="1600" dirty="0" err="1" smtClean="0"/>
              <a:t>selected_bkd_events</a:t>
            </a:r>
            <a:r>
              <a:rPr lang="en-US" sz="1600" dirty="0"/>
              <a:t>/</a:t>
            </a:r>
            <a:r>
              <a:rPr lang="en-US" sz="1600" dirty="0" err="1"/>
              <a:t>selected_Charm_Events</a:t>
            </a:r>
            <a:r>
              <a:rPr lang="en-US" sz="1600" dirty="0"/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80" y="3182402"/>
            <a:ext cx="875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x 100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(10M events simulated)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selected events (charm in acceptance and with a </a:t>
            </a:r>
            <a:r>
              <a:rPr lang="en-US" sz="1600" dirty="0" err="1"/>
              <a:t>kaon</a:t>
            </a:r>
            <a:r>
              <a:rPr lang="en-US" sz="1600" dirty="0"/>
              <a:t> detected): 26273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background events (in the final selection) = 258</a:t>
            </a:r>
          </a:p>
          <a:p>
            <a:r>
              <a:rPr lang="en-US" sz="1600" b="1" dirty="0" smtClean="0"/>
              <a:t>Background </a:t>
            </a:r>
            <a:r>
              <a:rPr lang="en-US" sz="1600" b="1" dirty="0"/>
              <a:t>fraction [</a:t>
            </a:r>
            <a:r>
              <a:rPr lang="en-US" sz="1600" b="1" dirty="0" smtClean="0"/>
              <a:t>Background/</a:t>
            </a:r>
            <a:r>
              <a:rPr lang="en-US" sz="1600" b="1" dirty="0"/>
              <a:t>Signal</a:t>
            </a:r>
            <a:r>
              <a:rPr lang="en-US" sz="1600" b="1" dirty="0" smtClean="0"/>
              <a:t>] </a:t>
            </a:r>
            <a:r>
              <a:rPr lang="en-US" sz="1600" b="1" dirty="0"/>
              <a:t>= </a:t>
            </a:r>
            <a:r>
              <a:rPr lang="en-US" sz="1600" b="1" dirty="0" smtClean="0"/>
              <a:t>0.98%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280" y="4488736"/>
            <a:ext cx="875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20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x 100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 (10M events simulated)</a:t>
            </a:r>
            <a:endParaRPr lang="en-US" sz="1600" dirty="0"/>
          </a:p>
          <a:p>
            <a:r>
              <a:rPr lang="en-US" sz="1600" dirty="0" smtClean="0"/>
              <a:t>Total </a:t>
            </a:r>
            <a:r>
              <a:rPr lang="en-US" sz="1600" dirty="0"/>
              <a:t>number of selected events (charm in acceptance and with a </a:t>
            </a:r>
            <a:r>
              <a:rPr lang="en-US" sz="1600" dirty="0" err="1"/>
              <a:t>kaon</a:t>
            </a:r>
            <a:r>
              <a:rPr lang="en-US" sz="1600" dirty="0"/>
              <a:t> detected): 39624</a:t>
            </a:r>
          </a:p>
          <a:p>
            <a:r>
              <a:rPr lang="en-US" sz="1600" dirty="0" smtClean="0"/>
              <a:t>Total </a:t>
            </a:r>
            <a:r>
              <a:rPr lang="en-US" sz="1600" dirty="0"/>
              <a:t>number of background events (in the final selection) = 460</a:t>
            </a:r>
          </a:p>
          <a:p>
            <a:r>
              <a:rPr lang="en-US" sz="1600" b="1" dirty="0" smtClean="0"/>
              <a:t>Background </a:t>
            </a:r>
            <a:r>
              <a:rPr lang="en-US" sz="1600" b="1" dirty="0"/>
              <a:t>fraction [</a:t>
            </a:r>
            <a:r>
              <a:rPr lang="en-US" sz="1600" b="1" dirty="0" smtClean="0"/>
              <a:t>Background/</a:t>
            </a:r>
            <a:r>
              <a:rPr lang="en-US" sz="1600" b="1" dirty="0"/>
              <a:t>Signal</a:t>
            </a:r>
            <a:r>
              <a:rPr lang="en-US" sz="1600" b="1" dirty="0" smtClean="0"/>
              <a:t>] </a:t>
            </a:r>
            <a:r>
              <a:rPr lang="en-US" sz="1600" b="1" dirty="0"/>
              <a:t>= </a:t>
            </a:r>
            <a:r>
              <a:rPr lang="en-US" sz="1600" b="1" dirty="0" smtClean="0"/>
              <a:t>1.16%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580" y="5725263"/>
            <a:ext cx="8750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Conclusion:</a:t>
            </a:r>
            <a:r>
              <a:rPr lang="en-US" sz="1600" dirty="0" smtClean="0">
                <a:solidFill>
                  <a:srgbClr val="FF00FF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The B/S fraction is expected in the order of ~1% with a slight energy dependence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3580" y="6245863"/>
            <a:ext cx="395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FF"/>
                </a:solidFill>
              </a:rPr>
              <a:t>What about kinematical dependence?</a:t>
            </a:r>
            <a:endParaRPr lang="en-US" sz="160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42789</TotalTime>
  <Words>1614</Words>
  <Application>Microsoft Macintosh PowerPoint</Application>
  <PresentationFormat>On-screen Show (4:3)</PresentationFormat>
  <Paragraphs>226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Equation</vt:lpstr>
      <vt:lpstr> FL and FLC @ EIC</vt:lpstr>
      <vt:lpstr>Kinematics</vt:lpstr>
      <vt:lpstr>Measuring FL with the EIC (I)</vt:lpstr>
      <vt:lpstr>Measuring FL with the EIC (II)</vt:lpstr>
      <vt:lpstr>Extract the FL structure function</vt:lpstr>
      <vt:lpstr>Fl and its uncertainties</vt:lpstr>
      <vt:lpstr>FLC</vt:lpstr>
      <vt:lpstr>Flc and its uncertainties</vt:lpstr>
      <vt:lpstr>Background</vt:lpstr>
      <vt:lpstr>Background – kinematical dependence</vt:lpstr>
      <vt:lpstr>Charm efficiency</vt:lpstr>
      <vt:lpstr>Charm Selection efficiency – kin. dependence </vt:lpstr>
      <vt:lpstr>Summary</vt:lpstr>
      <vt:lpstr>PowerPoint Presentation</vt:lpstr>
      <vt:lpstr>HERA: sr and FL</vt:lpstr>
      <vt:lpstr>CC kinematic coverage</vt:lpstr>
      <vt:lpstr>CC Cross Section  @ EIC </vt:lpstr>
      <vt:lpstr>Polarized CC cross section</vt:lpstr>
      <vt:lpstr>Polarized EW PHYSICS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986</cp:revision>
  <cp:lastPrinted>2012-06-14T14:35:05Z</cp:lastPrinted>
  <dcterms:created xsi:type="dcterms:W3CDTF">2011-04-06T15:13:11Z</dcterms:created>
  <dcterms:modified xsi:type="dcterms:W3CDTF">2016-10-04T11:52:08Z</dcterms:modified>
</cp:coreProperties>
</file>