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2290"/>
    <a:srgbClr val="902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Tuesday, October 4,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Tuesday, October 4,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Tuesday, October 4,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Tuesday, October 4,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Tuesday, October 4, 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Tuesday, October 4,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Tuesday, October 4, 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Tuesday, October 4, 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Tuesday, October 4, 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Tuesday, October 4,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Tuesday, October 4, 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Tuesday, October 4, 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9.png"/><Relationship Id="rId7" Type="http://schemas.openxmlformats.org/officeDocument/2006/relationships/oleObject" Target="../embeddings/oleObject3.bin"/><Relationship Id="rId8" Type="http://schemas.openxmlformats.org/officeDocument/2006/relationships/image" Target="../media/image8.emf"/><Relationship Id="rId9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08178"/>
            <a:ext cx="7848600" cy="1927225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3600" dirty="0" smtClean="0"/>
              <a:t>Large (non small) x at the </a:t>
            </a:r>
            <a:r>
              <a:rPr lang="en-US" sz="3600" dirty="0" err="1" smtClean="0"/>
              <a:t>eic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>
                <a:solidFill>
                  <a:srgbClr val="000090"/>
                </a:solidFill>
              </a:rPr>
              <a:t> </a:t>
            </a:r>
            <a:r>
              <a:rPr lang="en-US" sz="3200" dirty="0" err="1" smtClean="0">
                <a:solidFill>
                  <a:srgbClr val="000090"/>
                </a:solidFill>
              </a:rPr>
              <a:t>october</a:t>
            </a:r>
            <a:r>
              <a:rPr lang="en-US" sz="3200" dirty="0" smtClean="0">
                <a:solidFill>
                  <a:srgbClr val="000090"/>
                </a:solidFill>
              </a:rPr>
              <a:t> 4</a:t>
            </a:r>
            <a:r>
              <a:rPr lang="en-US" sz="3200" baseline="30000" dirty="0" smtClean="0">
                <a:solidFill>
                  <a:srgbClr val="000090"/>
                </a:solidFill>
              </a:rPr>
              <a:t>th</a:t>
            </a:r>
            <a:r>
              <a:rPr lang="en-US" sz="3200" dirty="0" smtClean="0">
                <a:solidFill>
                  <a:srgbClr val="000090"/>
                </a:solidFill>
              </a:rPr>
              <a:t> , 2016</a:t>
            </a:r>
            <a:br>
              <a:rPr lang="en-US" sz="3200" dirty="0" smtClean="0">
                <a:solidFill>
                  <a:srgbClr val="000090"/>
                </a:solidFill>
              </a:rPr>
            </a:br>
            <a:r>
              <a:rPr lang="en-US" sz="3200" dirty="0">
                <a:solidFill>
                  <a:srgbClr val="000090"/>
                </a:solidFill>
              </a:rPr>
              <a:t/>
            </a:r>
            <a:br>
              <a:rPr lang="en-US" sz="3200" dirty="0">
                <a:solidFill>
                  <a:srgbClr val="000090"/>
                </a:solidFill>
              </a:rPr>
            </a:br>
            <a:r>
              <a:rPr lang="en-US" sz="3200" dirty="0" smtClean="0">
                <a:solidFill>
                  <a:srgbClr val="000090"/>
                </a:solidFill>
              </a:rPr>
              <a:t>Jefferson Laboratory</a:t>
            </a:r>
            <a:endParaRPr lang="en-US" sz="3200" dirty="0">
              <a:solidFill>
                <a:srgbClr val="00009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3640" y="4813792"/>
            <a:ext cx="6400800" cy="17526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pPr algn="ctr"/>
            <a:r>
              <a:rPr lang="en-US" dirty="0" smtClean="0"/>
              <a:t>	</a:t>
            </a:r>
            <a:r>
              <a:rPr lang="en-US" dirty="0" err="1" smtClean="0"/>
              <a:t>Simonetta</a:t>
            </a:r>
            <a:r>
              <a:rPr lang="en-US" dirty="0" smtClean="0"/>
              <a:t> </a:t>
            </a:r>
            <a:r>
              <a:rPr lang="en-US" dirty="0" err="1" smtClean="0"/>
              <a:t>Liuti</a:t>
            </a:r>
            <a:endParaRPr lang="en-US" dirty="0" smtClean="0"/>
          </a:p>
          <a:p>
            <a:pPr algn="ctr"/>
            <a:r>
              <a:rPr lang="en-US" dirty="0" smtClean="0"/>
              <a:t>         University of Virginia</a:t>
            </a:r>
          </a:p>
          <a:p>
            <a:pPr algn="ctr"/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6861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A94A18-66C2-A54B-A167-329473CCEBB7}" type="datetime1">
              <a:rPr lang="en-US" smtClean="0"/>
              <a:t>10/4/16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50D0AE-FB45-374D-A9AF-DF9429BBE74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1345" y="685800"/>
            <a:ext cx="276925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Based on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1600200"/>
            <a:ext cx="86995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65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utlogenvelope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5761" y="38562"/>
            <a:ext cx="3946042" cy="5106643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d/u ratio</a:t>
            </a:r>
            <a:br>
              <a:rPr lang="en-US" dirty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98233" y="1211592"/>
            <a:ext cx="787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SU(6)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4607728" y="3868610"/>
            <a:ext cx="72991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607728" y="1401379"/>
            <a:ext cx="72991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69037" y="3630502"/>
            <a:ext cx="1673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Counting rules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607728" y="1795552"/>
            <a:ext cx="72991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39841" y="1561968"/>
            <a:ext cx="2301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Helicity</a:t>
            </a:r>
            <a:r>
              <a:rPr lang="en-US" dirty="0" smtClean="0"/>
              <a:t> conservation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4241" y="3708037"/>
            <a:ext cx="4117771" cy="290328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439841" y="3416226"/>
            <a:ext cx="3071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Accardi</a:t>
            </a:r>
            <a:r>
              <a:rPr lang="en-US" dirty="0" smtClean="0"/>
              <a:t> et al., PRD93(2016)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89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3400" y="152400"/>
            <a:ext cx="8591550" cy="1258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defRPr/>
            </a:pPr>
            <a:endParaRPr lang="en-US" sz="2800" dirty="0" smtClean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V="1">
            <a:off x="4959114" y="3405758"/>
            <a:ext cx="1219200" cy="685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 flipV="1">
            <a:off x="5035314" y="3939158"/>
            <a:ext cx="13716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5035314" y="5049741"/>
            <a:ext cx="16002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4806714" y="2605658"/>
            <a:ext cx="1143000" cy="10668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429139" y="2377058"/>
            <a:ext cx="1841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+mj-lt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352939" y="2377058"/>
            <a:ext cx="1841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+mj-lt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740289" y="4510658"/>
            <a:ext cx="15658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j-lt"/>
              </a:rPr>
              <a:t>Higher Twists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6102114" y="2270695"/>
            <a:ext cx="6846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j-lt"/>
              </a:rPr>
              <a:t>TMC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6102114" y="2994595"/>
            <a:ext cx="29049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j-lt"/>
              </a:rPr>
              <a:t>Large x structure of</a:t>
            </a:r>
          </a:p>
          <a:p>
            <a:pPr>
              <a:defRPr/>
            </a:pPr>
            <a:r>
              <a:rPr lang="en-US">
                <a:latin typeface="+mj-lt"/>
              </a:rPr>
              <a:t>PQCD evolution equations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483114" y="3874070"/>
            <a:ext cx="22118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j-lt"/>
              </a:rPr>
              <a:t>NNLO and higher…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6833947" y="5259975"/>
            <a:ext cx="217311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Nuclear corrections</a:t>
            </a:r>
          </a:p>
          <a:p>
            <a:pPr>
              <a:defRPr/>
            </a:pPr>
            <a:r>
              <a:rPr lang="en-US" dirty="0">
                <a:latin typeface="+mj-lt"/>
              </a:rPr>
              <a:t>(for neutron)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669925" y="2570163"/>
            <a:ext cx="1846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204373" y="3872926"/>
            <a:ext cx="4233502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+mj-lt"/>
              </a:rPr>
              <a:t>Main question: how to continue </a:t>
            </a:r>
            <a:r>
              <a:rPr lang="en-US" sz="2400" dirty="0" err="1">
                <a:latin typeface="+mj-lt"/>
              </a:rPr>
              <a:t>pQCD</a:t>
            </a:r>
            <a:r>
              <a:rPr lang="en-US" sz="2400" dirty="0">
                <a:latin typeface="+mj-lt"/>
              </a:rPr>
              <a:t> curve? What defines the </a:t>
            </a:r>
            <a:r>
              <a:rPr lang="en-US" sz="2400" dirty="0" err="1">
                <a:latin typeface="+mj-lt"/>
              </a:rPr>
              <a:t>pQCD</a:t>
            </a:r>
            <a:r>
              <a:rPr lang="en-US" sz="2400" dirty="0">
                <a:latin typeface="+mj-lt"/>
              </a:rPr>
              <a:t> curve?   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5035314" y="4624958"/>
            <a:ext cx="1600200" cy="152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136036" y="418673"/>
            <a:ext cx="8988913" cy="990600"/>
          </a:xfrm>
        </p:spPr>
        <p:txBody>
          <a:bodyPr>
            <a:normAutofit fontScale="90000"/>
          </a:bodyPr>
          <a:lstStyle/>
          <a:p>
            <a:pPr algn="just">
              <a:defRPr/>
            </a:pPr>
            <a:r>
              <a:rPr lang="en-US" dirty="0"/>
              <a:t>Large </a:t>
            </a:r>
            <a:r>
              <a:rPr lang="en-US" dirty="0" err="1"/>
              <a:t>x</a:t>
            </a:r>
            <a:r>
              <a:rPr lang="en-US" baseline="-25000" dirty="0" err="1"/>
              <a:t>Bj</a:t>
            </a:r>
            <a:r>
              <a:rPr lang="en-US" dirty="0"/>
              <a:t> at fixed Q</a:t>
            </a:r>
            <a:r>
              <a:rPr lang="en-US" baseline="30000" dirty="0"/>
              <a:t>2 </a:t>
            </a:r>
            <a:r>
              <a:rPr lang="en-US" dirty="0" smtClean="0"/>
              <a:t>and the </a:t>
            </a:r>
            <a:r>
              <a:rPr lang="en-US" u="sng" dirty="0">
                <a:solidFill>
                  <a:srgbClr val="CF0507"/>
                </a:solidFill>
              </a:rPr>
              <a:t>continuation</a:t>
            </a:r>
            <a:r>
              <a:rPr lang="en-US" dirty="0"/>
              <a:t> of the </a:t>
            </a:r>
            <a:r>
              <a:rPr lang="en-US" dirty="0" err="1"/>
              <a:t>pQCD</a:t>
            </a:r>
            <a:r>
              <a:rPr lang="en-US" dirty="0"/>
              <a:t> curve into the resonance region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7258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initial study </a:t>
            </a:r>
            <a:endParaRPr lang="en-US" dirty="0"/>
          </a:p>
        </p:txBody>
      </p:sp>
      <p:pic>
        <p:nvPicPr>
          <p:cNvPr id="3" name="Picture 2" descr="Snapshot 2008-10-09 14-52-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587" y="2056752"/>
            <a:ext cx="401002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538787" y="3885552"/>
            <a:ext cx="0" cy="381000"/>
          </a:xfrm>
          <a:prstGeom prst="line">
            <a:avLst/>
          </a:prstGeom>
          <a:noFill/>
          <a:ln w="19050">
            <a:solidFill>
              <a:srgbClr val="CF0507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386387" y="3275952"/>
            <a:ext cx="0" cy="609600"/>
          </a:xfrm>
          <a:prstGeom prst="line">
            <a:avLst/>
          </a:prstGeom>
          <a:noFill/>
          <a:ln w="19050">
            <a:solidFill>
              <a:srgbClr val="CF0507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386387" y="3363265"/>
            <a:ext cx="990600" cy="44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800080"/>
                </a:solidFill>
              </a:rPr>
              <a:t>TMC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86387" y="6139151"/>
            <a:ext cx="3661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Bianchi, </a:t>
            </a:r>
            <a:r>
              <a:rPr lang="en-US" dirty="0" err="1" smtClean="0"/>
              <a:t>Fantoni</a:t>
            </a:r>
            <a:r>
              <a:rPr lang="en-US" dirty="0" smtClean="0"/>
              <a:t>, S.L. (PRD 2003)</a:t>
            </a:r>
            <a:endParaRPr lang="en-US" dirty="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723819" y="3870995"/>
            <a:ext cx="256800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800080"/>
                </a:solidFill>
              </a:rPr>
              <a:t>Large x </a:t>
            </a:r>
            <a:r>
              <a:rPr lang="en-US" dirty="0" err="1" smtClean="0">
                <a:solidFill>
                  <a:srgbClr val="800080"/>
                </a:solidFill>
              </a:rPr>
              <a:t>Resummation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78672" y="1515079"/>
            <a:ext cx="4900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Ratio of “</a:t>
            </a:r>
            <a:r>
              <a:rPr lang="en-US" dirty="0" err="1" smtClean="0">
                <a:solidFill>
                  <a:srgbClr val="FF0000"/>
                </a:solidFill>
              </a:rPr>
              <a:t>Jlab</a:t>
            </a:r>
            <a:r>
              <a:rPr lang="en-US" dirty="0" smtClean="0">
                <a:solidFill>
                  <a:srgbClr val="FF0000"/>
                </a:solidFill>
              </a:rPr>
              <a:t> +SLAC” data in resonance region (</a:t>
            </a:r>
            <a:r>
              <a:rPr lang="en-US" baseline="30000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W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&lt;4 GeV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) over </a:t>
            </a:r>
            <a:r>
              <a:rPr lang="en-US" dirty="0" err="1" smtClean="0">
                <a:solidFill>
                  <a:srgbClr val="FF0000"/>
                </a:solidFill>
              </a:rPr>
              <a:t>pQCD</a:t>
            </a:r>
            <a:r>
              <a:rPr lang="en-US" dirty="0" smtClean="0">
                <a:solidFill>
                  <a:srgbClr val="FF0000"/>
                </a:solidFill>
              </a:rPr>
              <a:t> curve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13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Because of large x </a:t>
            </a:r>
            <a:r>
              <a:rPr lang="en-US" sz="2800" dirty="0" err="1" smtClean="0"/>
              <a:t>resummation</a:t>
            </a:r>
            <a:r>
              <a:rPr lang="en-US" sz="2800" dirty="0" smtClean="0"/>
              <a:t> the size of HTs is reduced</a:t>
            </a:r>
            <a:endParaRPr lang="en-US" sz="2800" dirty="0"/>
          </a:p>
        </p:txBody>
      </p:sp>
      <p:pic>
        <p:nvPicPr>
          <p:cNvPr id="3" name="Picture 7" descr="Snapshot 2008-10-09 14-50-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33" y="1772187"/>
            <a:ext cx="4114800" cy="410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011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104" name="Rectangle 8"/>
          <p:cNvSpPr>
            <a:spLocks noChangeArrowheads="1"/>
          </p:cNvSpPr>
          <p:nvPr/>
        </p:nvSpPr>
        <p:spPr bwMode="auto">
          <a:xfrm>
            <a:off x="0" y="207382"/>
            <a:ext cx="7257600" cy="829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30" tIns="45715" rIns="91430" bIns="45715" anchor="ctr"/>
          <a:lstStyle/>
          <a:p>
            <a:pPr algn="just" defTabSz="914414">
              <a:defRPr/>
            </a:pPr>
            <a:r>
              <a:rPr lang="en-US" sz="2200" dirty="0">
                <a:solidFill>
                  <a:schemeClr val="tx2"/>
                </a:solidFill>
                <a:ea typeface="Osaka" charset="0"/>
                <a:cs typeface="Osaka" charset="0"/>
                <a:sym typeface="Symbol" charset="0"/>
              </a:rPr>
              <a:t>In addition …. </a:t>
            </a:r>
            <a:r>
              <a:rPr lang="en-US" sz="2200" dirty="0">
                <a:solidFill>
                  <a:schemeClr val="tx2"/>
                </a:solidFill>
                <a:latin typeface="Lucida Grande"/>
                <a:ea typeface="Lucida Grande"/>
                <a:cs typeface="Lucida Grande"/>
                <a:sym typeface="Symbol" charset="0"/>
              </a:rPr>
              <a:t>α</a:t>
            </a:r>
            <a:r>
              <a:rPr lang="en-US" sz="2200" baseline="-25000" dirty="0" err="1">
                <a:solidFill>
                  <a:schemeClr val="tx2"/>
                </a:solidFill>
                <a:ea typeface="Osaka" charset="0"/>
                <a:cs typeface="Osaka" charset="0"/>
                <a:sym typeface="Symbol" charset="0"/>
              </a:rPr>
              <a:t>S</a:t>
            </a:r>
            <a:r>
              <a:rPr lang="en-US" sz="2200" dirty="0" err="1">
                <a:solidFill>
                  <a:schemeClr val="tx2"/>
                </a:solidFill>
                <a:ea typeface="Osaka" charset="0"/>
                <a:cs typeface="Osaka" charset="0"/>
              </a:rPr>
              <a:t>needs</a:t>
            </a:r>
            <a:r>
              <a:rPr lang="en-US" sz="2200" dirty="0">
                <a:solidFill>
                  <a:schemeClr val="tx2"/>
                </a:solidFill>
                <a:ea typeface="Osaka" charset="0"/>
                <a:cs typeface="Osaka" charset="0"/>
              </a:rPr>
              <a:t> to be continued at very low Q</a:t>
            </a:r>
            <a:r>
              <a:rPr lang="en-US" sz="2200" baseline="30000" dirty="0">
                <a:solidFill>
                  <a:schemeClr val="tx2"/>
                </a:solidFill>
                <a:ea typeface="Osaka" charset="0"/>
                <a:cs typeface="Osaka" charset="0"/>
              </a:rPr>
              <a:t>2</a:t>
            </a:r>
            <a:endParaRPr lang="en-US" sz="2900" dirty="0">
              <a:solidFill>
                <a:schemeClr val="tx2"/>
              </a:solidFill>
              <a:latin typeface="Arial" charset="0"/>
              <a:ea typeface="Osaka" charset="0"/>
              <a:cs typeface="Osaka" charset="0"/>
            </a:endParaRPr>
          </a:p>
        </p:txBody>
      </p:sp>
      <p:graphicFrame>
        <p:nvGraphicFramePr>
          <p:cNvPr id="21506" name="Object 9"/>
          <p:cNvGraphicFramePr>
            <a:graphicFrameLocks noChangeAspect="1"/>
          </p:cNvGraphicFramePr>
          <p:nvPr/>
        </p:nvGraphicFramePr>
        <p:xfrm>
          <a:off x="4386240" y="3077603"/>
          <a:ext cx="99360" cy="149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114300" imgH="165100" progId="Equation.DSMT4">
                  <p:embed/>
                </p:oleObj>
              </mc:Choice>
              <mc:Fallback>
                <p:oleObj name="Equation" r:id="rId3" imgW="1143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6240" y="3077603"/>
                        <a:ext cx="99360" cy="149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7" name="Object 11"/>
          <p:cNvGraphicFramePr>
            <a:graphicFrameLocks noChangeAspect="1"/>
          </p:cNvGraphicFramePr>
          <p:nvPr/>
        </p:nvGraphicFramePr>
        <p:xfrm>
          <a:off x="4531681" y="829527"/>
          <a:ext cx="99360" cy="149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5" imgW="114300" imgH="165100" progId="Equation.DSMT4">
                  <p:embed/>
                </p:oleObj>
              </mc:Choice>
              <mc:Fallback>
                <p:oleObj name="Equation" r:id="rId5" imgW="114300" imgH="165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1681" y="829527"/>
                        <a:ext cx="99360" cy="1497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08" name="Picture 12" descr="Snapshot 2008-10-08 17-56-4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960" y="1117557"/>
            <a:ext cx="5685120" cy="51038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109" name="Text Box 13"/>
          <p:cNvSpPr txBox="1">
            <a:spLocks noChangeArrowheads="1"/>
          </p:cNvSpPr>
          <p:nvPr/>
        </p:nvSpPr>
        <p:spPr bwMode="auto">
          <a:xfrm>
            <a:off x="6013440" y="1116118"/>
            <a:ext cx="2643840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2945" tIns="41473" rIns="82945" bIns="41473">
            <a:spAutoFit/>
          </a:bodyPr>
          <a:lstStyle/>
          <a:p>
            <a:pPr>
              <a:defRPr/>
            </a:pPr>
            <a:r>
              <a:rPr lang="en-US">
                <a:solidFill>
                  <a:srgbClr val="CA2216"/>
                </a:solidFill>
                <a:latin typeface="Nimbus Roman No9 L" charset="0"/>
              </a:rPr>
              <a:t>J.P. Chen and A. Deur</a:t>
            </a:r>
            <a:endParaRPr lang="en-US" sz="2500">
              <a:latin typeface="Nimbus Roman No9 L" charset="0"/>
            </a:endParaRPr>
          </a:p>
        </p:txBody>
      </p:sp>
      <p:sp>
        <p:nvSpPr>
          <p:cNvPr id="260110" name="Text Box 14"/>
          <p:cNvSpPr txBox="1">
            <a:spLocks noChangeArrowheads="1"/>
          </p:cNvSpPr>
          <p:nvPr/>
        </p:nvSpPr>
        <p:spPr bwMode="auto">
          <a:xfrm>
            <a:off x="6206400" y="1778588"/>
            <a:ext cx="1578541" cy="360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>
              <a:defRPr/>
            </a:pPr>
            <a:r>
              <a:rPr lang="en-US"/>
              <a:t>GDH analysis</a:t>
            </a:r>
          </a:p>
        </p:txBody>
      </p:sp>
      <p:graphicFrame>
        <p:nvGraphicFramePr>
          <p:cNvPr id="21511" name="Object 15"/>
          <p:cNvGraphicFramePr>
            <a:graphicFrameLocks noChangeAspect="1"/>
          </p:cNvGraphicFramePr>
          <p:nvPr/>
        </p:nvGraphicFramePr>
        <p:xfrm>
          <a:off x="138240" y="1728182"/>
          <a:ext cx="2903040" cy="80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7" imgW="1549400" imgH="431800" progId="Equation.3">
                  <p:embed/>
                </p:oleObj>
              </mc:Choice>
              <mc:Fallback>
                <p:oleObj name="Equation" r:id="rId7" imgW="15494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40" y="1728182"/>
                        <a:ext cx="2903040" cy="80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0112" name="Text Box 16"/>
          <p:cNvSpPr txBox="1">
            <a:spLocks noChangeArrowheads="1"/>
          </p:cNvSpPr>
          <p:nvPr/>
        </p:nvSpPr>
        <p:spPr bwMode="auto">
          <a:xfrm>
            <a:off x="0" y="3078435"/>
            <a:ext cx="3875907" cy="9147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2945" tIns="41473" rIns="82945" bIns="41473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800080"/>
                </a:solidFill>
              </a:rPr>
              <a:t>A. </a:t>
            </a:r>
            <a:r>
              <a:rPr lang="en-US" dirty="0" err="1" smtClean="0">
                <a:solidFill>
                  <a:srgbClr val="800080"/>
                </a:solidFill>
              </a:rPr>
              <a:t>Courtoy</a:t>
            </a:r>
            <a:r>
              <a:rPr lang="en-US" dirty="0" smtClean="0">
                <a:solidFill>
                  <a:srgbClr val="800080"/>
                </a:solidFill>
              </a:rPr>
              <a:t> and S.L., PLB726 (2013) </a:t>
            </a:r>
            <a:endParaRPr lang="en-US" dirty="0">
              <a:solidFill>
                <a:srgbClr val="800080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800080"/>
                </a:solidFill>
              </a:rPr>
              <a:t>Use this “positively” to </a:t>
            </a:r>
          </a:p>
          <a:p>
            <a:pPr>
              <a:defRPr/>
            </a:pPr>
            <a:r>
              <a:rPr lang="en-US" dirty="0">
                <a:solidFill>
                  <a:srgbClr val="800080"/>
                </a:solidFill>
              </a:rPr>
              <a:t>Extract </a:t>
            </a:r>
            <a:r>
              <a:rPr lang="en-US" dirty="0">
                <a:solidFill>
                  <a:srgbClr val="800080"/>
                </a:solidFill>
                <a:latin typeface="Lucida Grande"/>
                <a:ea typeface="Lucida Grande"/>
                <a:cs typeface="Lucida Grande"/>
              </a:rPr>
              <a:t>α</a:t>
            </a:r>
            <a:r>
              <a:rPr lang="en-US" baseline="-25000" dirty="0">
                <a:solidFill>
                  <a:srgbClr val="800080"/>
                </a:solidFill>
                <a:ea typeface="Osaka" charset="0"/>
                <a:cs typeface="Osaka" charset="0"/>
                <a:sym typeface="Symbol" charset="0"/>
              </a:rPr>
              <a:t>S </a:t>
            </a:r>
            <a:r>
              <a:rPr lang="en-US" dirty="0">
                <a:solidFill>
                  <a:srgbClr val="800080"/>
                </a:solidFill>
                <a:ea typeface="Osaka" charset="0"/>
                <a:cs typeface="Osaka" charset="0"/>
                <a:sym typeface="Symbol" charset="0"/>
              </a:rPr>
              <a:t>at low scale</a:t>
            </a:r>
            <a:endParaRPr lang="en-US" sz="2200" baseline="-25000" dirty="0">
              <a:solidFill>
                <a:schemeClr val="tx2"/>
              </a:solidFill>
              <a:ea typeface="Osaka" charset="0"/>
              <a:cs typeface="Osaka" charset="0"/>
              <a:sym typeface="Symbo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3390900"/>
            <a:ext cx="56388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789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051145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conclusion we have developed a neural network which is specific for addressing the problems of fitting PDFs, SOMPDF.</a:t>
            </a:r>
          </a:p>
          <a:p>
            <a:endParaRPr lang="en-US" sz="2400" dirty="0" smtClean="0"/>
          </a:p>
          <a:p>
            <a:r>
              <a:rPr lang="en-US" sz="2400" dirty="0" smtClean="0"/>
              <a:t>Given an appropriate manpower one could run it and extract quantitative results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2040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6058</TotalTime>
  <Words>209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Clarity</vt:lpstr>
      <vt:lpstr>Equation</vt:lpstr>
      <vt:lpstr>Microsoft Equation</vt:lpstr>
      <vt:lpstr>Large (non small) x at the eic   october 4th , 2016  Jefferson Laboratory</vt:lpstr>
      <vt:lpstr>PowerPoint Presentation</vt:lpstr>
      <vt:lpstr>d/u ratio </vt:lpstr>
      <vt:lpstr>Large xBj at fixed Q2 and the continuation of the pQCD curve into the resonance region</vt:lpstr>
      <vt:lpstr>An initial study </vt:lpstr>
      <vt:lpstr>Because of large x resummation the size of HTs is reduced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TMD COLLABORATION MEETING _x0016_BNL, September 23-24, 2016 </dc:title>
  <dc:creator>Physics Department University of Virginia</dc:creator>
  <cp:lastModifiedBy>Physics Department University of Virginia</cp:lastModifiedBy>
  <cp:revision>66</cp:revision>
  <dcterms:created xsi:type="dcterms:W3CDTF">2016-09-22T00:44:01Z</dcterms:created>
  <dcterms:modified xsi:type="dcterms:W3CDTF">2016-10-04T16:01:40Z</dcterms:modified>
</cp:coreProperties>
</file>