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2" r:id="rId3"/>
    <p:sldId id="283" r:id="rId4"/>
    <p:sldId id="273" r:id="rId5"/>
    <p:sldId id="279" r:id="rId6"/>
    <p:sldId id="278" r:id="rId7"/>
    <p:sldId id="277" r:id="rId8"/>
    <p:sldId id="281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18" d="100"/>
          <a:sy n="118" d="100"/>
        </p:scale>
        <p:origin x="-952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8776-41E4-8A45-9A43-490E5949E9BB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C822-E438-8441-85C1-B44547B5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21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 smtClean="0"/>
              <a:t>10/4/16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Medium to High-x at EIC</a:t>
            </a:r>
            <a:endParaRPr lang="en-US" dirty="0">
              <a:latin typeface="Minio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20" y="5413858"/>
            <a:ext cx="3599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Rik Yoshida</a:t>
            </a:r>
          </a:p>
          <a:p>
            <a:r>
              <a:rPr lang="en-US" dirty="0" smtClean="0"/>
              <a:t>Jefferson Lab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Low-x Meeting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4, 2016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055"/>
            <a:ext cx="8229600" cy="524138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EIC Users Group meetings at Berkeley and Argonne.</a:t>
            </a:r>
          </a:p>
          <a:p>
            <a:pPr lvl="1"/>
            <a:r>
              <a:rPr lang="en-US" dirty="0" smtClean="0"/>
              <a:t>Discussion and encouragement to think about topics so-far not highlighted in the whitepaper</a:t>
            </a:r>
          </a:p>
          <a:p>
            <a:r>
              <a:rPr lang="en-US" dirty="0" smtClean="0"/>
              <a:t>Some of us thought about high-x (or not low-x) physics.</a:t>
            </a:r>
          </a:p>
          <a:p>
            <a:pPr lvl="1"/>
            <a:r>
              <a:rPr lang="en-US" dirty="0" smtClean="0"/>
              <a:t>A lot of work has been and is being done in some areas of high-x physics for EIC</a:t>
            </a:r>
          </a:p>
          <a:p>
            <a:pPr lvl="1"/>
            <a:r>
              <a:rPr lang="en-US" dirty="0" smtClean="0"/>
              <a:t>e.g. Ch. Weiss’ group on </a:t>
            </a:r>
            <a:r>
              <a:rPr lang="en-US" dirty="0" err="1" smtClean="0"/>
              <a:t>eA</a:t>
            </a:r>
            <a:r>
              <a:rPr lang="en-US" dirty="0" smtClean="0">
                <a:solidFill>
                  <a:srgbClr val="000000"/>
                </a:solidFill>
              </a:rPr>
              <a:t>/gluons</a:t>
            </a:r>
            <a:r>
              <a:rPr lang="en-US" dirty="0" smtClean="0"/>
              <a:t> via charm</a:t>
            </a:r>
            <a:r>
              <a:rPr lang="en-US" dirty="0" smtClean="0">
                <a:solidFill>
                  <a:srgbClr val="000000"/>
                </a:solidFill>
              </a:rPr>
              <a:t>, previous work at BNL, …</a:t>
            </a:r>
          </a:p>
          <a:p>
            <a:pPr lvl="1"/>
            <a:r>
              <a:rPr lang="en-US" dirty="0" smtClean="0"/>
              <a:t>Seemed that there were plenty of other high-x physics areas none-the-less.</a:t>
            </a:r>
          </a:p>
          <a:p>
            <a:pPr lvl="1"/>
            <a:r>
              <a:rPr lang="en-US" dirty="0" smtClean="0"/>
              <a:t>Some of us did a quick study of the effect of EIC high-x measurement on PDFs.  Presented at the </a:t>
            </a:r>
            <a:r>
              <a:rPr lang="en-US" dirty="0"/>
              <a:t>Argonne meeting. </a:t>
            </a:r>
            <a:r>
              <a:rPr lang="en-US" dirty="0" smtClean="0"/>
              <a:t>(</a:t>
            </a:r>
            <a:r>
              <a:rPr lang="en-US" dirty="0" smtClean="0"/>
              <a:t>see talk by R. </a:t>
            </a:r>
            <a:r>
              <a:rPr lang="en-US" dirty="0" err="1" smtClean="0"/>
              <a:t>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Prospect for measurements of pion and kaon structure function measurements also revisited and presented	 at Argonne meeting (see talk by T. Horn)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ideas led to some corridor discussions.</a:t>
            </a:r>
          </a:p>
          <a:p>
            <a:r>
              <a:rPr lang="en-US" dirty="0" smtClean="0"/>
              <a:t>No particular framework for starting these discussion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/>
              <a:t> exist.</a:t>
            </a:r>
          </a:p>
          <a:p>
            <a:pPr lvl="1"/>
            <a:r>
              <a:rPr lang="en-US" dirty="0" smtClean="0"/>
              <a:t>Didn’t feel ready for a formal workshop</a:t>
            </a:r>
          </a:p>
          <a:p>
            <a:pPr lvl="1"/>
            <a:r>
              <a:rPr lang="en-US" dirty="0" smtClean="0"/>
              <a:t>Decided to have an ad-hoc one day workshop to start thing off.</a:t>
            </a:r>
          </a:p>
          <a:p>
            <a:pPr lvl="2"/>
            <a:r>
              <a:rPr lang="en-US" dirty="0" smtClean="0"/>
              <a:t>Not meant to cover all relevant topics  (we can have further meetings)</a:t>
            </a:r>
          </a:p>
          <a:p>
            <a:pPr lvl="3"/>
            <a:r>
              <a:rPr lang="en-US" dirty="0" smtClean="0"/>
              <a:t>Arbitrarily decided to cover mainly inclusive measurements for this time.</a:t>
            </a:r>
          </a:p>
          <a:p>
            <a:pPr lvl="2"/>
            <a:r>
              <a:rPr lang="en-US" dirty="0" smtClean="0"/>
              <a:t>Emphasize discussions rather than presentations (try to keep it small)</a:t>
            </a:r>
          </a:p>
          <a:p>
            <a:pPr lvl="2"/>
            <a:r>
              <a:rPr lang="en-US" dirty="0" smtClean="0"/>
              <a:t>Look for promising directions of effort—physics studies, detector explorations.</a:t>
            </a:r>
          </a:p>
          <a:p>
            <a:pPr lvl="2"/>
            <a:r>
              <a:rPr lang="en-US" dirty="0" smtClean="0"/>
              <a:t>Try to end up with a list of concrete next steps</a:t>
            </a:r>
          </a:p>
          <a:p>
            <a:pPr lvl="1"/>
            <a:r>
              <a:rPr lang="en-US" dirty="0" smtClean="0"/>
              <a:t>Eventually interface with EIC UG organizations..</a:t>
            </a:r>
          </a:p>
          <a:p>
            <a:r>
              <a:rPr lang="en-US" dirty="0" smtClean="0"/>
              <a:t>When we started to send emails around, were happy to get a lot of responses quickly.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40"/>
            <a:ext cx="8229600" cy="5520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Some questions</a:t>
            </a:r>
          </a:p>
          <a:p>
            <a:r>
              <a:rPr lang="en-US" dirty="0" smtClean="0"/>
              <a:t>What would be the effect of high precision high-s measurements on HL-LHC? </a:t>
            </a:r>
          </a:p>
          <a:p>
            <a:pPr lvl="1"/>
            <a:r>
              <a:rPr lang="en-US" dirty="0" smtClean="0"/>
              <a:t>Experience from </a:t>
            </a:r>
            <a:r>
              <a:rPr lang="en-US" dirty="0" err="1" smtClean="0"/>
              <a:t>LHeC</a:t>
            </a:r>
            <a:r>
              <a:rPr lang="en-US" dirty="0" smtClean="0"/>
              <a:t> studies  (Paul)</a:t>
            </a:r>
          </a:p>
          <a:p>
            <a:pPr lvl="1"/>
            <a:r>
              <a:rPr lang="en-US" dirty="0" smtClean="0"/>
              <a:t>Current status of EIC high-x inclusive measurement studies. (Alberto)</a:t>
            </a:r>
          </a:p>
          <a:p>
            <a:r>
              <a:rPr lang="en-US" dirty="0" smtClean="0"/>
              <a:t>Can we measure FL at relatively high-x?  What would be their impact</a:t>
            </a:r>
          </a:p>
          <a:p>
            <a:pPr lvl="1"/>
            <a:r>
              <a:rPr lang="en-US" dirty="0" smtClean="0"/>
              <a:t>HERA measurement (Mandy)</a:t>
            </a:r>
          </a:p>
          <a:p>
            <a:pPr lvl="1"/>
            <a:r>
              <a:rPr lang="en-US" dirty="0" smtClean="0"/>
              <a:t>EIC studies (</a:t>
            </a:r>
            <a:r>
              <a:rPr lang="en-US" dirty="0" err="1" smtClean="0"/>
              <a:t>Elke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can we </a:t>
            </a:r>
            <a:r>
              <a:rPr lang="en-US" dirty="0" smtClean="0">
                <a:solidFill>
                  <a:srgbClr val="000000"/>
                </a:solidFill>
              </a:rPr>
              <a:t>further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learn from high-x measurements at EIC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dirty="0" smtClean="0"/>
              <a:t>Higher Twist (</a:t>
            </a:r>
            <a:r>
              <a:rPr lang="en-US" dirty="0" err="1" smtClean="0"/>
              <a:t>Simonetta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Charge Symmetry Violation (Ross, Seamus)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Are Pion and Kaon structure functions measurable at an EIC?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an we get to a PDF study of them? </a:t>
            </a:r>
            <a:r>
              <a:rPr lang="en-US" dirty="0" smtClean="0"/>
              <a:t>(Wally, </a:t>
            </a:r>
            <a:r>
              <a:rPr lang="en-US" dirty="0" err="1" smtClean="0"/>
              <a:t>Tan</a:t>
            </a:r>
            <a:r>
              <a:rPr lang="en-US" dirty="0" err="1">
                <a:solidFill>
                  <a:srgbClr val="000000"/>
                </a:solidFill>
              </a:rPr>
              <a:t>j</a:t>
            </a:r>
            <a:r>
              <a:rPr lang="en-US" dirty="0" err="1" smtClean="0"/>
              <a:t>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comments on measurability and detector requirements =&gt;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5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High-x parton uncertainties</a:t>
            </a:r>
            <a:endParaRPr lang="en-US" dirty="0"/>
          </a:p>
        </p:txBody>
      </p:sp>
      <p:pic>
        <p:nvPicPr>
          <p:cNvPr id="5" name="Content Placeholder 4" descr="Screen Shot 2016-10-03 at 9.24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 b="9016"/>
          <a:stretch>
            <a:fillRect/>
          </a:stretch>
        </p:blipFill>
        <p:spPr>
          <a:xfrm>
            <a:off x="537695" y="1251375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2522175" y="5942142"/>
            <a:ext cx="462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PDF4LHC recommendations for LHC run 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High-x measurements</a:t>
            </a:r>
            <a:endParaRPr lang="en-US" dirty="0"/>
          </a:p>
        </p:txBody>
      </p:sp>
      <p:pic>
        <p:nvPicPr>
          <p:cNvPr id="3" name="Picture 2" descr="Screen Shot 2016-10-03 at 11.0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8" y="971173"/>
            <a:ext cx="4701213" cy="5233894"/>
          </a:xfrm>
          <a:prstGeom prst="rect">
            <a:avLst/>
          </a:prstGeom>
        </p:spPr>
      </p:pic>
      <p:pic>
        <p:nvPicPr>
          <p:cNvPr id="4" name="Picture 3" descr="Screen Shot 2016-10-03 at 11.09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75" y="1087448"/>
            <a:ext cx="3660339" cy="3461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7583" y="5125038"/>
            <a:ext cx="3338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EIC fill the</a:t>
            </a:r>
          </a:p>
          <a:p>
            <a:r>
              <a:rPr lang="en-US" dirty="0" smtClean="0"/>
              <a:t>high Q</a:t>
            </a:r>
            <a:r>
              <a:rPr lang="en-US" baseline="30000" dirty="0" smtClean="0"/>
              <a:t>2 </a:t>
            </a:r>
            <a:r>
              <a:rPr lang="en-US" dirty="0" smtClean="0"/>
              <a:t>(10-1000 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high-x (&gt;0.5) gap in the data with precision measurements?</a:t>
            </a:r>
          </a:p>
          <a:p>
            <a:r>
              <a:rPr lang="en-US" dirty="0" smtClean="0"/>
              <a:t> 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724084" y="4371376"/>
            <a:ext cx="324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JLAB 12 measurements will push</a:t>
            </a:r>
          </a:p>
          <a:p>
            <a:r>
              <a:rPr lang="en-US" dirty="0" smtClean="0"/>
              <a:t>to higher Q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but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Cross-sections</a:t>
            </a:r>
            <a:endParaRPr lang="en-US" dirty="0"/>
          </a:p>
        </p:txBody>
      </p:sp>
      <p:pic>
        <p:nvPicPr>
          <p:cNvPr id="3" name="Picture 2" descr="Ee-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0" y="1162752"/>
            <a:ext cx="3937470" cy="3926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74" y="877775"/>
            <a:ext cx="4336720" cy="433672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8686800" y="2164507"/>
            <a:ext cx="283912" cy="60820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40767" y="2772716"/>
            <a:ext cx="6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1/Q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587027" y="5810596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statistics at lower Q</a:t>
            </a:r>
            <a:r>
              <a:rPr lang="en-US" baseline="30000" dirty="0" smtClean="0"/>
              <a:t>2</a:t>
            </a:r>
            <a:r>
              <a:rPr lang="en-US" dirty="0" smtClean="0"/>
              <a:t> (but must be “high enough”)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Low 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3845" y="5089276"/>
            <a:ext cx="80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~(1-x)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0" name="Right Arrow 9"/>
          <p:cNvSpPr/>
          <p:nvPr/>
        </p:nvSpPr>
        <p:spPr>
          <a:xfrm>
            <a:off x="3699099" y="5214495"/>
            <a:ext cx="397198" cy="244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Resolutions</a:t>
            </a:r>
            <a:endParaRPr lang="en-US" dirty="0"/>
          </a:p>
        </p:txBody>
      </p:sp>
      <p:pic>
        <p:nvPicPr>
          <p:cNvPr id="3" name="Picture 2" descr="Ee-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0" y="912313"/>
            <a:ext cx="3821199" cy="364030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12" y="912313"/>
            <a:ext cx="3409360" cy="364030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411079"/>
              </p:ext>
            </p:extLst>
          </p:nvPr>
        </p:nvGraphicFramePr>
        <p:xfrm>
          <a:off x="1455812" y="4699814"/>
          <a:ext cx="20383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850900" imgH="457200" progId="Equation.3">
                  <p:embed/>
                </p:oleObj>
              </mc:Choice>
              <mc:Fallback>
                <p:oleObj name="Equation" r:id="rId5" imgW="850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5812" y="4699814"/>
                        <a:ext cx="203835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274558"/>
              </p:ext>
            </p:extLst>
          </p:nvPr>
        </p:nvGraphicFramePr>
        <p:xfrm>
          <a:off x="5364163" y="4749395"/>
          <a:ext cx="252888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1117600" imgH="457200" progId="Equation.3">
                  <p:embed/>
                </p:oleObj>
              </mc:Choice>
              <mc:Fallback>
                <p:oleObj name="Equation" r:id="rId7" imgW="1117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4163" y="4749395"/>
                        <a:ext cx="2528887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26061"/>
              </p:ext>
            </p:extLst>
          </p:nvPr>
        </p:nvGraphicFramePr>
        <p:xfrm>
          <a:off x="992771" y="1688221"/>
          <a:ext cx="20383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850900" imgH="457200" progId="Equation.3">
                  <p:embed/>
                </p:oleObj>
              </mc:Choice>
              <mc:Fallback>
                <p:oleObj name="Equation" r:id="rId3" imgW="850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771" y="1688221"/>
                        <a:ext cx="203835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48291"/>
              </p:ext>
            </p:extLst>
          </p:nvPr>
        </p:nvGraphicFramePr>
        <p:xfrm>
          <a:off x="686513" y="3112599"/>
          <a:ext cx="252888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1117600" imgH="457200" progId="Equation.3">
                  <p:embed/>
                </p:oleObj>
              </mc:Choice>
              <mc:Fallback>
                <p:oleObj name="Equation" r:id="rId5" imgW="1117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513" y="3112599"/>
                        <a:ext cx="2528887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3495" y="4651008"/>
            <a:ext cx="5234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measure jet energies (forward calorimeters)? </a:t>
            </a:r>
          </a:p>
          <a:p>
            <a:r>
              <a:rPr lang="en-US" dirty="0" smtClean="0"/>
              <a:t>How precisely?  </a:t>
            </a:r>
          </a:p>
          <a:p>
            <a:r>
              <a:rPr lang="en-US" dirty="0" smtClean="0"/>
              <a:t>Lower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118" y="1153807"/>
            <a:ext cx="334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Say, Q</a:t>
            </a:r>
            <a:r>
              <a:rPr lang="en-US" baseline="30000" dirty="0" smtClean="0"/>
              <a:t>2</a:t>
            </a:r>
            <a:r>
              <a:rPr lang="en-US" dirty="0" smtClean="0"/>
              <a:t> = 20 GeV</a:t>
            </a:r>
            <a:r>
              <a:rPr lang="en-US" baseline="30000" dirty="0" smtClean="0"/>
              <a:t>2</a:t>
            </a:r>
            <a:r>
              <a:rPr lang="en-US" dirty="0" smtClean="0"/>
              <a:t>,  x= 0.7 (y=0.01)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9036" y="207506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</a:t>
            </a:r>
            <a:r>
              <a:rPr lang="en-US" dirty="0" err="1" smtClean="0"/>
              <a:t>dE</a:t>
            </a:r>
            <a:r>
              <a:rPr lang="en-US" dirty="0" smtClean="0"/>
              <a:t>/E = 1%, then dx/x = 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0588" y="3196259"/>
            <a:ext cx="4000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dF</a:t>
            </a:r>
            <a:r>
              <a:rPr lang="en-US" dirty="0" smtClean="0"/>
              <a:t>/F= 10% then dx/x = 10.1%</a:t>
            </a:r>
          </a:p>
          <a:p>
            <a:endParaRPr lang="en-US" dirty="0"/>
          </a:p>
          <a:p>
            <a:r>
              <a:rPr lang="en-US" dirty="0" smtClean="0"/>
              <a:t>.. need jet energy resolution of  ~85%/√F  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you might ask..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3471" y="122454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the measurable range?</a:t>
            </a:r>
          </a:p>
          <a:p>
            <a:pPr lvl="1"/>
            <a:r>
              <a:rPr lang="en-US" dirty="0" smtClean="0"/>
              <a:t>What are the resolutions really needed?</a:t>
            </a:r>
          </a:p>
          <a:p>
            <a:pPr lvl="1"/>
            <a:r>
              <a:rPr lang="en-US" dirty="0" smtClean="0"/>
              <a:t>How low in the jet angle can we measure?</a:t>
            </a:r>
          </a:p>
          <a:p>
            <a:r>
              <a:rPr lang="en-US" dirty="0" smtClean="0"/>
              <a:t>What is the relation between</a:t>
            </a:r>
          </a:p>
          <a:p>
            <a:pPr lvl="1"/>
            <a:r>
              <a:rPr lang="en-US" dirty="0" smtClean="0"/>
              <a:t>Luminosity available</a:t>
            </a:r>
          </a:p>
          <a:p>
            <a:pPr lvl="1"/>
            <a:r>
              <a:rPr lang="en-US" dirty="0" smtClean="0"/>
              <a:t>Acceptance</a:t>
            </a:r>
          </a:p>
          <a:p>
            <a:pPr lvl="1"/>
            <a:r>
              <a:rPr lang="en-US" dirty="0" smtClean="0"/>
              <a:t>Optimum beam energies  (more than one?) </a:t>
            </a:r>
          </a:p>
          <a:p>
            <a:pPr lvl="1"/>
            <a:r>
              <a:rPr lang="en-US" dirty="0" smtClean="0"/>
              <a:t>Measurement technique</a:t>
            </a:r>
          </a:p>
          <a:p>
            <a:r>
              <a:rPr lang="en-US" dirty="0" smtClean="0"/>
              <a:t>What is the right detector technology for this measurement?</a:t>
            </a:r>
          </a:p>
          <a:p>
            <a:r>
              <a:rPr lang="en-US" dirty="0" smtClean="0"/>
              <a:t>Can we optimize for the high-x and also for other measurements at the EIC with the same detector?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6675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JLabPowerPointMain.potx</Template>
  <TotalTime>938</TotalTime>
  <Words>588</Words>
  <Application>Microsoft Macintosh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JLabPowerPointMain</vt:lpstr>
      <vt:lpstr>Equation</vt:lpstr>
      <vt:lpstr>Medium to High-x at EIC</vt:lpstr>
      <vt:lpstr>Introduction</vt:lpstr>
      <vt:lpstr>Agenda</vt:lpstr>
      <vt:lpstr>High-x parton uncertainties</vt:lpstr>
      <vt:lpstr>Existing High-x measurements</vt:lpstr>
      <vt:lpstr>Cross-sections</vt:lpstr>
      <vt:lpstr>Resolutions</vt:lpstr>
      <vt:lpstr>Resolutions</vt:lpstr>
      <vt:lpstr>Questions you might ask..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Rik Yoshida</cp:lastModifiedBy>
  <cp:revision>58</cp:revision>
  <dcterms:created xsi:type="dcterms:W3CDTF">2014-06-23T12:28:26Z</dcterms:created>
  <dcterms:modified xsi:type="dcterms:W3CDTF">2016-10-04T00:05:08Z</dcterms:modified>
</cp:coreProperties>
</file>