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1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4" r:id="rId1"/>
  </p:sldMasterIdLst>
  <p:notesMasterIdLst>
    <p:notesMasterId r:id="rId34"/>
  </p:notesMasterIdLst>
  <p:sldIdLst>
    <p:sldId id="256" r:id="rId2"/>
    <p:sldId id="257" r:id="rId3"/>
    <p:sldId id="290" r:id="rId4"/>
    <p:sldId id="302" r:id="rId5"/>
    <p:sldId id="291" r:id="rId6"/>
    <p:sldId id="303" r:id="rId7"/>
    <p:sldId id="274" r:id="rId8"/>
    <p:sldId id="275" r:id="rId9"/>
    <p:sldId id="259" r:id="rId10"/>
    <p:sldId id="260" r:id="rId11"/>
    <p:sldId id="297" r:id="rId12"/>
    <p:sldId id="265" r:id="rId13"/>
    <p:sldId id="293" r:id="rId14"/>
    <p:sldId id="266" r:id="rId15"/>
    <p:sldId id="270" r:id="rId16"/>
    <p:sldId id="294" r:id="rId17"/>
    <p:sldId id="295" r:id="rId18"/>
    <p:sldId id="296" r:id="rId19"/>
    <p:sldId id="272" r:id="rId20"/>
    <p:sldId id="271" r:id="rId21"/>
    <p:sldId id="273" r:id="rId22"/>
    <p:sldId id="276" r:id="rId23"/>
    <p:sldId id="301" r:id="rId24"/>
    <p:sldId id="310" r:id="rId25"/>
    <p:sldId id="308" r:id="rId26"/>
    <p:sldId id="281" r:id="rId27"/>
    <p:sldId id="282" r:id="rId28"/>
    <p:sldId id="304" r:id="rId29"/>
    <p:sldId id="305" r:id="rId30"/>
    <p:sldId id="306" r:id="rId31"/>
    <p:sldId id="307" r:id="rId32"/>
    <p:sldId id="30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CCFF66"/>
    <a:srgbClr val="80008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723" autoAdjust="0"/>
  </p:normalViewPr>
  <p:slideViewPr>
    <p:cSldViewPr snapToGrid="0" snapToObjects="1">
      <p:cViewPr>
        <p:scale>
          <a:sx n="116" d="100"/>
          <a:sy n="116" d="100"/>
        </p:scale>
        <p:origin x="-888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emf"/><Relationship Id="rId12" Type="http://schemas.openxmlformats.org/officeDocument/2006/relationships/image" Target="../media/image17.emf"/><Relationship Id="rId1" Type="http://schemas.openxmlformats.org/officeDocument/2006/relationships/image" Target="../media/image6.wmf"/><Relationship Id="rId2" Type="http://schemas.openxmlformats.org/officeDocument/2006/relationships/image" Target="../media/image7.emf"/><Relationship Id="rId3" Type="http://schemas.openxmlformats.org/officeDocument/2006/relationships/image" Target="../media/image8.wmf"/><Relationship Id="rId4" Type="http://schemas.openxmlformats.org/officeDocument/2006/relationships/image" Target="../media/image9.wmf"/><Relationship Id="rId5" Type="http://schemas.openxmlformats.org/officeDocument/2006/relationships/image" Target="../media/image10.wmf"/><Relationship Id="rId6" Type="http://schemas.openxmlformats.org/officeDocument/2006/relationships/image" Target="../media/image11.w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Relationship Id="rId2" Type="http://schemas.openxmlformats.org/officeDocument/2006/relationships/image" Target="../media/image86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1" Type="http://schemas.openxmlformats.org/officeDocument/2006/relationships/image" Target="../media/image90.emf"/><Relationship Id="rId2" Type="http://schemas.openxmlformats.org/officeDocument/2006/relationships/image" Target="../media/image9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Relationship Id="rId2" Type="http://schemas.openxmlformats.org/officeDocument/2006/relationships/image" Target="../media/image105.emf"/><Relationship Id="rId3" Type="http://schemas.openxmlformats.org/officeDocument/2006/relationships/image" Target="../media/image10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63CEF-45AF-6E48-94DE-D4E5AA78CEDA}" type="datetimeFigureOut">
              <a:rPr lang="en-US" smtClean="0"/>
              <a:t>11/3/16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6F596-85A3-F746-9603-CE1B0F4A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57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(10/31/16 14:41) -----</a:t>
            </a:r>
          </a:p>
          <a:p>
            <a:r>
              <a:rPr lang="en-US" dirty="0"/>
              <a:t>Torus Magnet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6F596-85A3-F746-9603-CE1B0F4A8C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11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F7EA-D7EB-6C42-BA9F-0810C66EF3EE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F7EA-D7EB-6C42-BA9F-0810C66EF3EE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4059-0344-F14B-8C76-0FC3A436E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F7EA-D7EB-6C42-BA9F-0810C66EF3EE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4059-0344-F14B-8C76-0FC3A436E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F7EA-D7EB-6C42-BA9F-0810C66EF3EE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4059-0344-F14B-8C76-0FC3A436E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F7EA-D7EB-6C42-BA9F-0810C66EF3EE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F7EA-D7EB-6C42-BA9F-0810C66EF3EE}" type="datetimeFigureOut">
              <a:rPr lang="en-US" smtClean="0"/>
              <a:t>11/3/16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4059-0344-F14B-8C76-0FC3A436E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F7EA-D7EB-6C42-BA9F-0810C66EF3EE}" type="datetimeFigureOut">
              <a:rPr lang="en-US" smtClean="0"/>
              <a:t>11/3/16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4059-0344-F14B-8C76-0FC3A436E10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F7EA-D7EB-6C42-BA9F-0810C66EF3EE}" type="datetimeFigureOut">
              <a:rPr lang="en-US" smtClean="0"/>
              <a:t>11/3/16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4059-0344-F14B-8C76-0FC3A436E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F7EA-D7EB-6C42-BA9F-0810C66EF3EE}" type="datetimeFigureOut">
              <a:rPr lang="en-US" smtClean="0"/>
              <a:t>11/3/16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4059-0344-F14B-8C76-0FC3A436E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F7EA-D7EB-6C42-BA9F-0810C66EF3EE}" type="datetimeFigureOut">
              <a:rPr lang="en-US" smtClean="0"/>
              <a:t>11/3/16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4059-0344-F14B-8C76-0FC3A436E10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F7EA-D7EB-6C42-BA9F-0810C66EF3EE}" type="datetimeFigureOut">
              <a:rPr lang="en-US" smtClean="0"/>
              <a:t>11/3/16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4059-0344-F14B-8C76-0FC3A436E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E73F7EA-D7EB-6C42-BA9F-0810C66EF3EE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59BD4059-0344-F14B-8C76-0FC3A436E10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85.emf"/><Relationship Id="rId5" Type="http://schemas.openxmlformats.org/officeDocument/2006/relationships/oleObject" Target="../embeddings/oleObject27.bin"/><Relationship Id="rId6" Type="http://schemas.openxmlformats.org/officeDocument/2006/relationships/image" Target="../media/image86.emf"/><Relationship Id="rId7" Type="http://schemas.openxmlformats.org/officeDocument/2006/relationships/image" Target="../media/image8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90.emf"/><Relationship Id="rId5" Type="http://schemas.openxmlformats.org/officeDocument/2006/relationships/oleObject" Target="../embeddings/oleObject29.bin"/><Relationship Id="rId6" Type="http://schemas.openxmlformats.org/officeDocument/2006/relationships/image" Target="../media/image91.emf"/><Relationship Id="rId7" Type="http://schemas.openxmlformats.org/officeDocument/2006/relationships/oleObject" Target="../embeddings/oleObject30.bin"/><Relationship Id="rId8" Type="http://schemas.openxmlformats.org/officeDocument/2006/relationships/image" Target="../media/image92.emf"/><Relationship Id="rId9" Type="http://schemas.openxmlformats.org/officeDocument/2006/relationships/oleObject" Target="../embeddings/oleObject31.bin"/><Relationship Id="rId10" Type="http://schemas.openxmlformats.org/officeDocument/2006/relationships/image" Target="../media/image9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image" Target="../media/image94.emf"/><Relationship Id="rId5" Type="http://schemas.openxmlformats.org/officeDocument/2006/relationships/image" Target="../media/image95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Relationship Id="rId3" Type="http://schemas.openxmlformats.org/officeDocument/2006/relationships/image" Target="../media/image10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oleObject" Target="../embeddings/oleObject33.bin"/><Relationship Id="rId5" Type="http://schemas.openxmlformats.org/officeDocument/2006/relationships/image" Target="../media/image104.emf"/><Relationship Id="rId6" Type="http://schemas.openxmlformats.org/officeDocument/2006/relationships/oleObject" Target="../embeddings/oleObject34.bin"/><Relationship Id="rId7" Type="http://schemas.openxmlformats.org/officeDocument/2006/relationships/image" Target="../media/image105.emf"/><Relationship Id="rId8" Type="http://schemas.openxmlformats.org/officeDocument/2006/relationships/oleObject" Target="../embeddings/oleObject35.bin"/><Relationship Id="rId9" Type="http://schemas.openxmlformats.org/officeDocument/2006/relationships/image" Target="../media/image106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14.emf"/><Relationship Id="rId21" Type="http://schemas.openxmlformats.org/officeDocument/2006/relationships/oleObject" Target="../embeddings/oleObject10.bin"/><Relationship Id="rId22" Type="http://schemas.openxmlformats.org/officeDocument/2006/relationships/image" Target="../media/image15.emf"/><Relationship Id="rId23" Type="http://schemas.openxmlformats.org/officeDocument/2006/relationships/oleObject" Target="../embeddings/oleObject11.bin"/><Relationship Id="rId24" Type="http://schemas.openxmlformats.org/officeDocument/2006/relationships/image" Target="../media/image16.emf"/><Relationship Id="rId25" Type="http://schemas.openxmlformats.org/officeDocument/2006/relationships/oleObject" Target="../embeddings/oleObject12.bin"/><Relationship Id="rId26" Type="http://schemas.openxmlformats.org/officeDocument/2006/relationships/image" Target="../media/image17.emf"/><Relationship Id="rId10" Type="http://schemas.openxmlformats.org/officeDocument/2006/relationships/image" Target="../media/image9.w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10.w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11.w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12.e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13.e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18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19.e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2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emf"/><Relationship Id="rId12" Type="http://schemas.openxmlformats.org/officeDocument/2006/relationships/oleObject" Target="../embeddings/oleObject20.bin"/><Relationship Id="rId13" Type="http://schemas.openxmlformats.org/officeDocument/2006/relationships/image" Target="../media/image25.emf"/><Relationship Id="rId14" Type="http://schemas.openxmlformats.org/officeDocument/2006/relationships/oleObject" Target="../embeddings/oleObject21.bin"/><Relationship Id="rId15" Type="http://schemas.openxmlformats.org/officeDocument/2006/relationships/image" Target="../media/image2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6.bin"/><Relationship Id="rId4" Type="http://schemas.openxmlformats.org/officeDocument/2006/relationships/image" Target="../media/image21.emf"/><Relationship Id="rId5" Type="http://schemas.openxmlformats.org/officeDocument/2006/relationships/image" Target="../media/image27.png"/><Relationship Id="rId6" Type="http://schemas.openxmlformats.org/officeDocument/2006/relationships/oleObject" Target="../embeddings/oleObject17.bin"/><Relationship Id="rId7" Type="http://schemas.openxmlformats.org/officeDocument/2006/relationships/image" Target="../media/image22.emf"/><Relationship Id="rId8" Type="http://schemas.openxmlformats.org/officeDocument/2006/relationships/oleObject" Target="../embeddings/oleObject18.bin"/><Relationship Id="rId9" Type="http://schemas.openxmlformats.org/officeDocument/2006/relationships/image" Target="../media/image23.emf"/><Relationship Id="rId10" Type="http://schemas.openxmlformats.org/officeDocument/2006/relationships/oleObject" Target="../embeddings/oleObject19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emf"/><Relationship Id="rId12" Type="http://schemas.openxmlformats.org/officeDocument/2006/relationships/image" Target="../media/image3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4" Type="http://schemas.openxmlformats.org/officeDocument/2006/relationships/oleObject" Target="../embeddings/oleObject22.bin"/><Relationship Id="rId5" Type="http://schemas.openxmlformats.org/officeDocument/2006/relationships/image" Target="../media/image32.emf"/><Relationship Id="rId6" Type="http://schemas.openxmlformats.org/officeDocument/2006/relationships/oleObject" Target="../embeddings/oleObject23.bin"/><Relationship Id="rId7" Type="http://schemas.openxmlformats.org/officeDocument/2006/relationships/image" Target="../media/image33.emf"/><Relationship Id="rId8" Type="http://schemas.openxmlformats.org/officeDocument/2006/relationships/oleObject" Target="../embeddings/oleObject24.bin"/><Relationship Id="rId9" Type="http://schemas.openxmlformats.org/officeDocument/2006/relationships/image" Target="../media/image34.emf"/><Relationship Id="rId10" Type="http://schemas.openxmlformats.org/officeDocument/2006/relationships/oleObject" Target="../embeddings/oleObject2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500" dirty="0" smtClean="0">
                <a:solidFill>
                  <a:srgbClr val="0000FF"/>
                </a:solidFill>
              </a:rPr>
              <a:t>Coherent </a:t>
            </a:r>
            <a:r>
              <a:rPr lang="en-US" sz="3500" dirty="0" err="1" smtClean="0">
                <a:solidFill>
                  <a:srgbClr val="0000FF"/>
                </a:solidFill>
              </a:rPr>
              <a:t>elecroproduction</a:t>
            </a:r>
            <a:r>
              <a:rPr lang="en-US" sz="3500" dirty="0" smtClean="0">
                <a:solidFill>
                  <a:srgbClr val="0000FF"/>
                </a:solidFill>
              </a:rPr>
              <a:t> </a:t>
            </a:r>
            <a:r>
              <a:rPr lang="en-US" sz="3500" dirty="0" smtClean="0">
                <a:solidFill>
                  <a:srgbClr val="0000FF"/>
                </a:solidFill>
              </a:rPr>
              <a:t>of neutral pion off a helium-4</a:t>
            </a:r>
            <a:endParaRPr lang="en-US" sz="3500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Bayram Torayev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42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Radial Time Projection Chamber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5128" y="4046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RTPC_CrossSe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55" y="1601661"/>
            <a:ext cx="3876438" cy="24451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58607" y="1524000"/>
            <a:ext cx="867126" cy="2923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00" dirty="0" smtClean="0"/>
              <a:t>Gas Inlet</a:t>
            </a:r>
            <a:endParaRPr lang="en-US" sz="1300" dirty="0"/>
          </a:p>
        </p:txBody>
      </p:sp>
      <p:pic>
        <p:nvPicPr>
          <p:cNvPr id="16" name="Picture 15" descr="RTPC_work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937913"/>
            <a:ext cx="3282815" cy="2753049"/>
          </a:xfrm>
          <a:prstGeom prst="rect">
            <a:avLst/>
          </a:prstGeom>
        </p:spPr>
      </p:pic>
      <p:sp>
        <p:nvSpPr>
          <p:cNvPr id="18" name="Isosceles Triangle 17"/>
          <p:cNvSpPr/>
          <p:nvPr/>
        </p:nvSpPr>
        <p:spPr>
          <a:xfrm rot="1960206">
            <a:off x="5146712" y="3552284"/>
            <a:ext cx="603150" cy="65363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58607" y="3455149"/>
            <a:ext cx="975969" cy="2923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00" dirty="0" smtClean="0"/>
              <a:t>Gas Outlet</a:t>
            </a:r>
            <a:endParaRPr lang="en-US" sz="13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524001"/>
            <a:ext cx="4201407" cy="257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v"/>
            </a:pPr>
            <a:r>
              <a:rPr lang="en-US" sz="1500" dirty="0" smtClean="0"/>
              <a:t>Detection of low momentum recoil helium-4.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v"/>
            </a:pPr>
            <a:r>
              <a:rPr lang="en-US" sz="1500" dirty="0" smtClean="0">
                <a:solidFill>
                  <a:srgbClr val="0000FF"/>
                </a:solidFill>
              </a:rPr>
              <a:t>Design of the RTPC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1500" dirty="0" smtClean="0">
                <a:solidFill>
                  <a:srgbClr val="0000FF"/>
                </a:solidFill>
              </a:rPr>
              <a:t>RTPC has cylindrical shape.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1500" dirty="0" smtClean="0">
                <a:solidFill>
                  <a:srgbClr val="0000FF"/>
                </a:solidFill>
              </a:rPr>
              <a:t>20 cm long, 15 cm in diameter.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1500" dirty="0" smtClean="0">
                <a:solidFill>
                  <a:srgbClr val="0000FF"/>
                </a:solidFill>
              </a:rPr>
              <a:t>Azimuthal coverage is %80.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1500" dirty="0">
                <a:solidFill>
                  <a:srgbClr val="0000FF"/>
                </a:solidFill>
              </a:rPr>
              <a:t>It consists three concentric GEMs with radii 60 mm, 63 mm </a:t>
            </a:r>
            <a:r>
              <a:rPr lang="en-US" sz="1500" dirty="0" smtClean="0">
                <a:solidFill>
                  <a:srgbClr val="0000FF"/>
                </a:solidFill>
              </a:rPr>
              <a:t>and </a:t>
            </a:r>
            <a:r>
              <a:rPr lang="en-US" sz="1500" dirty="0">
                <a:solidFill>
                  <a:srgbClr val="0000FF"/>
                </a:solidFill>
              </a:rPr>
              <a:t>69 mm</a:t>
            </a:r>
            <a:r>
              <a:rPr lang="en-US" sz="1500" dirty="0" smtClean="0">
                <a:solidFill>
                  <a:srgbClr val="0000FF"/>
                </a:solidFill>
              </a:rPr>
              <a:t>.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1500" dirty="0">
                <a:solidFill>
                  <a:srgbClr val="0000FF"/>
                </a:solidFill>
              </a:rPr>
              <a:t>There are 3200 pads in the readout electronic surface</a:t>
            </a:r>
            <a:r>
              <a:rPr lang="en-US" sz="1500" dirty="0" smtClean="0">
                <a:solidFill>
                  <a:srgbClr val="0000FF"/>
                </a:solidFill>
              </a:rPr>
              <a:t>.</a:t>
            </a:r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84866" y="4046800"/>
            <a:ext cx="5500113" cy="273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v"/>
            </a:pPr>
            <a:r>
              <a:rPr lang="en-US" sz="1500" dirty="0" smtClean="0"/>
              <a:t>Working principle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sz="1500" dirty="0" smtClean="0"/>
              <a:t>Charged particles ionize gas along the path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sz="1500" dirty="0" smtClean="0"/>
              <a:t>Electrons directed to GEM foils.</a:t>
            </a:r>
            <a:endParaRPr lang="en-US" sz="1500" dirty="0"/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sz="1500" dirty="0" smtClean="0"/>
              <a:t>Electron avalanche by GEM layers.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sz="1500" dirty="0" smtClean="0"/>
              <a:t>Charge collected by readout recorded in ADCs and time in TDCs.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v"/>
            </a:pPr>
            <a:r>
              <a:rPr lang="en-US" sz="1500" dirty="0" smtClean="0"/>
              <a:t>Gas Target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1500" dirty="0" smtClean="0"/>
              <a:t>The </a:t>
            </a:r>
            <a:r>
              <a:rPr lang="en-US" sz="1500" dirty="0"/>
              <a:t>thickness of wall is </a:t>
            </a:r>
            <a:r>
              <a:rPr lang="en-US" sz="1500" dirty="0" smtClean="0"/>
              <a:t>27μm 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1500" dirty="0" smtClean="0"/>
              <a:t>The </a:t>
            </a:r>
            <a:r>
              <a:rPr lang="en-US" sz="1500" dirty="0"/>
              <a:t>length of target cell is </a:t>
            </a:r>
            <a:r>
              <a:rPr lang="en-US" sz="1500" dirty="0" smtClean="0"/>
              <a:t>30 </a:t>
            </a:r>
            <a:r>
              <a:rPr lang="en-US" sz="1500" dirty="0"/>
              <a:t>cm </a:t>
            </a:r>
            <a:endParaRPr lang="en-US" sz="1500" dirty="0" smtClean="0"/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1500" dirty="0" smtClean="0"/>
              <a:t>The </a:t>
            </a:r>
            <a:r>
              <a:rPr lang="en-US" sz="1500" dirty="0"/>
              <a:t>pressure of target is 6 atm. </a:t>
            </a:r>
            <a:endParaRPr lang="en-US" sz="1500" dirty="0" smtClean="0"/>
          </a:p>
        </p:txBody>
      </p:sp>
    </p:spTree>
    <p:extLst>
      <p:ext uri="{BB962C8B-B14F-4D97-AF65-F5344CB8AC3E}">
        <p14:creationId xmlns:p14="http://schemas.microsoft.com/office/powerpoint/2010/main" val="188677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Construction of RTPC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 descr="CONS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2387600" cy="3152378"/>
          </a:xfrm>
          <a:prstGeom prst="rect">
            <a:avLst/>
          </a:prstGeom>
        </p:spPr>
      </p:pic>
      <p:pic>
        <p:nvPicPr>
          <p:cNvPr id="5" name="Picture 4" descr="CON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535112"/>
            <a:ext cx="2363429" cy="3141266"/>
          </a:xfrm>
          <a:prstGeom prst="rect">
            <a:avLst/>
          </a:prstGeom>
        </p:spPr>
      </p:pic>
      <p:pic>
        <p:nvPicPr>
          <p:cNvPr id="6" name="Picture 5" descr="CON3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535112"/>
            <a:ext cx="2438400" cy="3230880"/>
          </a:xfrm>
          <a:prstGeom prst="rect">
            <a:avLst/>
          </a:prstGeom>
        </p:spPr>
      </p:pic>
      <p:pic>
        <p:nvPicPr>
          <p:cNvPr id="7" name="Picture 6" descr="CON5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3918743"/>
            <a:ext cx="2133600" cy="2817019"/>
          </a:xfrm>
          <a:prstGeom prst="rect">
            <a:avLst/>
          </a:prstGeom>
        </p:spPr>
      </p:pic>
      <p:pic>
        <p:nvPicPr>
          <p:cNvPr id="8" name="Picture 7" descr="CON6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5725" y="3840162"/>
            <a:ext cx="2165350" cy="28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53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XY_EC_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41" y="4314872"/>
            <a:ext cx="2920743" cy="2319988"/>
          </a:xfrm>
          <a:prstGeom prst="rect">
            <a:avLst/>
          </a:prstGeom>
        </p:spPr>
      </p:pic>
      <p:pic>
        <p:nvPicPr>
          <p:cNvPr id="13" name="Picture 12" descr="hXY_EC_reject_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42" y="4314872"/>
            <a:ext cx="2920743" cy="231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Electron Identification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4" name="Picture 13" descr="hXY_EC_accept_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42" y="4314872"/>
            <a:ext cx="2920742" cy="23199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hZ_e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20" y="4314291"/>
            <a:ext cx="2824480" cy="2243524"/>
          </a:xfrm>
          <a:prstGeom prst="rect">
            <a:avLst/>
          </a:prstGeom>
        </p:spPr>
      </p:pic>
      <p:pic>
        <p:nvPicPr>
          <p:cNvPr id="8" name="Picture 7" descr="hEin_Eou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" y="4314872"/>
            <a:ext cx="2920741" cy="23199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4344" y="1522157"/>
            <a:ext cx="8554856" cy="19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 smtClean="0"/>
              <a:t>Minimum momentum in DC </a:t>
            </a:r>
            <a:r>
              <a:rPr lang="en-US" sz="1600" i="1" dirty="0" smtClean="0">
                <a:solidFill>
                  <a:srgbClr val="FF0000"/>
                </a:solidFill>
              </a:rPr>
              <a:t>(p &gt; 0.65 </a:t>
            </a:r>
            <a:r>
              <a:rPr lang="en-US" sz="1600" i="1" dirty="0" err="1" smtClean="0">
                <a:solidFill>
                  <a:srgbClr val="FF0000"/>
                </a:solidFill>
              </a:rPr>
              <a:t>GeV</a:t>
            </a:r>
            <a:r>
              <a:rPr lang="en-US" sz="1600" i="1" dirty="0" smtClean="0">
                <a:solidFill>
                  <a:srgbClr val="FF0000"/>
                </a:solidFill>
              </a:rPr>
              <a:t>)</a:t>
            </a:r>
            <a:r>
              <a:rPr lang="en-US" sz="1600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 smtClean="0"/>
              <a:t>Vertex cut to reject events from target windows and match drift region of RTPC </a:t>
            </a:r>
            <a:r>
              <a:rPr lang="en-US" sz="1600" i="1" dirty="0" smtClean="0">
                <a:solidFill>
                  <a:srgbClr val="FF0000"/>
                </a:solidFill>
              </a:rPr>
              <a:t>[-74 cm, -54 cm]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 smtClean="0"/>
              <a:t>Energy deposit in inner layer of </a:t>
            </a:r>
            <a:r>
              <a:rPr lang="en-US" sz="1600" i="1" dirty="0" smtClean="0">
                <a:solidFill>
                  <a:srgbClr val="FF0000"/>
                </a:solidFill>
              </a:rPr>
              <a:t>EC (</a:t>
            </a:r>
            <a:r>
              <a:rPr lang="en-US" sz="1600" i="1" dirty="0" err="1" smtClean="0">
                <a:solidFill>
                  <a:srgbClr val="FF0000"/>
                </a:solidFill>
              </a:rPr>
              <a:t>E</a:t>
            </a:r>
            <a:r>
              <a:rPr lang="en-US" sz="1600" i="1" baseline="-25000" dirty="0" err="1" smtClean="0">
                <a:solidFill>
                  <a:srgbClr val="FF0000"/>
                </a:solidFill>
              </a:rPr>
              <a:t>inner</a:t>
            </a:r>
            <a:r>
              <a:rPr lang="en-US" sz="1600" i="1" dirty="0" smtClean="0">
                <a:solidFill>
                  <a:srgbClr val="FF0000"/>
                </a:solidFill>
              </a:rPr>
              <a:t> &gt; </a:t>
            </a:r>
            <a:r>
              <a:rPr lang="en-US" sz="1600" i="1" dirty="0" smtClean="0">
                <a:solidFill>
                  <a:srgbClr val="FF0000"/>
                </a:solidFill>
              </a:rPr>
              <a:t>0.06 </a:t>
            </a:r>
            <a:r>
              <a:rPr lang="en-US" sz="1600" i="1" dirty="0" err="1" smtClean="0">
                <a:solidFill>
                  <a:srgbClr val="FF0000"/>
                </a:solidFill>
              </a:rPr>
              <a:t>GeV</a:t>
            </a:r>
            <a:r>
              <a:rPr lang="en-US" sz="1600" i="1" dirty="0" smtClean="0">
                <a:solidFill>
                  <a:srgbClr val="FF0000"/>
                </a:solidFill>
              </a:rPr>
              <a:t>)</a:t>
            </a:r>
            <a:endParaRPr lang="en-US" sz="1600" i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 smtClean="0"/>
              <a:t>EC </a:t>
            </a:r>
            <a:r>
              <a:rPr lang="en-US" sz="1600" dirty="0" err="1" smtClean="0"/>
              <a:t>fiducial</a:t>
            </a:r>
            <a:r>
              <a:rPr lang="en-US" sz="1600" dirty="0" smtClean="0"/>
              <a:t> cut </a:t>
            </a:r>
            <a:r>
              <a:rPr lang="en-US" sz="1600" i="1" dirty="0" smtClean="0">
                <a:solidFill>
                  <a:srgbClr val="FF0000"/>
                </a:solidFill>
              </a:rPr>
              <a:t>(60 cm &lt; U &lt;390 cm, V &lt; 360cm and W&lt;390 cm )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0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Electron Identification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 descr="hEtot_P_sec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76" y="4319732"/>
            <a:ext cx="2914624" cy="2315128"/>
          </a:xfrm>
          <a:prstGeom prst="rect">
            <a:avLst/>
          </a:prstGeom>
        </p:spPr>
      </p:pic>
      <p:pic>
        <p:nvPicPr>
          <p:cNvPr id="5" name="Picture 4" descr="hTheta_Z_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33" y="4314872"/>
            <a:ext cx="2920742" cy="23199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1632146"/>
            <a:ext cx="8036560" cy="1731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Vertex dependent polar angle </a:t>
            </a:r>
            <a:r>
              <a:rPr lang="en-US" dirty="0" smtClean="0">
                <a:solidFill>
                  <a:srgbClr val="FF0000"/>
                </a:solidFill>
              </a:rPr>
              <a:t>cut</a:t>
            </a:r>
            <a:r>
              <a:rPr lang="en-US" dirty="0" smtClean="0"/>
              <a:t>: </a:t>
            </a:r>
            <a:r>
              <a:rPr lang="pl-PL" dirty="0" err="1"/>
              <a:t>Reject</a:t>
            </a:r>
            <a:r>
              <a:rPr lang="pl-PL" dirty="0"/>
              <a:t> </a:t>
            </a:r>
            <a:r>
              <a:rPr lang="pl-PL" dirty="0" err="1"/>
              <a:t>electrons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interact</a:t>
            </a:r>
            <a:r>
              <a:rPr lang="pl-PL" dirty="0"/>
              <a:t> with </a:t>
            </a:r>
            <a:r>
              <a:rPr lang="pl-PL" dirty="0" smtClean="0"/>
              <a:t>solenoid magnet </a:t>
            </a:r>
            <a:r>
              <a:rPr lang="pl-PL" dirty="0" err="1" smtClean="0"/>
              <a:t>or</a:t>
            </a:r>
            <a:r>
              <a:rPr lang="pl-PL" dirty="0" smtClean="0"/>
              <a:t> </a:t>
            </a:r>
            <a:r>
              <a:rPr lang="pl-PL" dirty="0" err="1"/>
              <a:t>its</a:t>
            </a:r>
            <a:r>
              <a:rPr lang="pl-PL" dirty="0"/>
              <a:t> </a:t>
            </a:r>
            <a:r>
              <a:rPr lang="pl-PL" dirty="0" err="1"/>
              <a:t>structure</a:t>
            </a:r>
            <a:r>
              <a:rPr lang="pl-PL" dirty="0" smtClean="0"/>
              <a:t>.</a:t>
            </a:r>
            <a:r>
              <a:rPr lang="en-US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l-PL" dirty="0">
                <a:solidFill>
                  <a:srgbClr val="FF0000"/>
                </a:solidFill>
              </a:rPr>
              <a:t>IC </a:t>
            </a:r>
            <a:r>
              <a:rPr lang="pl-PL" dirty="0" err="1">
                <a:solidFill>
                  <a:srgbClr val="FF0000"/>
                </a:solidFill>
              </a:rPr>
              <a:t>Shadow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cut</a:t>
            </a:r>
            <a:r>
              <a:rPr lang="pl-PL" dirty="0" smtClean="0"/>
              <a:t>: </a:t>
            </a:r>
            <a:r>
              <a:rPr lang="pl-PL" dirty="0" err="1" smtClean="0"/>
              <a:t>Reject</a:t>
            </a:r>
            <a:r>
              <a:rPr lang="pl-PL" dirty="0" smtClean="0"/>
              <a:t> </a:t>
            </a:r>
            <a:r>
              <a:rPr lang="pl-PL" dirty="0" err="1" smtClean="0"/>
              <a:t>electrons</a:t>
            </a:r>
            <a:r>
              <a:rPr lang="pl-PL" dirty="0" smtClean="0"/>
              <a:t> </a:t>
            </a:r>
            <a:r>
              <a:rPr lang="pl-PL" dirty="0" err="1" smtClean="0"/>
              <a:t>that</a:t>
            </a:r>
            <a:r>
              <a:rPr lang="pl-PL" dirty="0" smtClean="0"/>
              <a:t> </a:t>
            </a:r>
            <a:r>
              <a:rPr lang="pl-PL" dirty="0" err="1" smtClean="0"/>
              <a:t>interact</a:t>
            </a:r>
            <a:r>
              <a:rPr lang="pl-PL" dirty="0" smtClean="0"/>
              <a:t> with IC </a:t>
            </a:r>
            <a:r>
              <a:rPr lang="pl-PL" dirty="0" err="1" smtClean="0"/>
              <a:t>or</a:t>
            </a:r>
            <a:r>
              <a:rPr lang="pl-PL" dirty="0" smtClean="0"/>
              <a:t> </a:t>
            </a:r>
            <a:r>
              <a:rPr lang="pl-PL" dirty="0" err="1" smtClean="0"/>
              <a:t>its</a:t>
            </a:r>
            <a:r>
              <a:rPr lang="pl-PL" dirty="0" smtClean="0"/>
              <a:t> </a:t>
            </a:r>
            <a:r>
              <a:rPr lang="pl-PL" dirty="0" err="1" smtClean="0"/>
              <a:t>structure</a:t>
            </a:r>
            <a:r>
              <a:rPr lang="pl-PL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Momentum dependent sampling fraction cut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XY_dc1_bef_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75" y="4314872"/>
            <a:ext cx="2920743" cy="2319988"/>
          </a:xfrm>
          <a:prstGeom prst="rect">
            <a:avLst/>
          </a:prstGeom>
        </p:spPr>
      </p:pic>
      <p:pic>
        <p:nvPicPr>
          <p:cNvPr id="7" name="Picture 6" descr="XY_dc1_after_e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75" y="4314872"/>
            <a:ext cx="2920743" cy="231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2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5810"/>
            <a:ext cx="8229600" cy="66001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Helium-</a:t>
            </a:r>
            <a:r>
              <a:rPr lang="en-US" dirty="0" smtClean="0">
                <a:solidFill>
                  <a:srgbClr val="0000FF"/>
                </a:solidFill>
              </a:rPr>
              <a:t>4 Candidate </a:t>
            </a:r>
            <a:r>
              <a:rPr lang="en-US" dirty="0" smtClean="0">
                <a:solidFill>
                  <a:srgbClr val="0000FF"/>
                </a:solidFill>
              </a:rPr>
              <a:t>Selection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 descr="hedist_h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577" y="4680576"/>
            <a:ext cx="2618423" cy="2079851"/>
          </a:xfrm>
          <a:prstGeom prst="rect">
            <a:avLst/>
          </a:prstGeom>
        </p:spPr>
      </p:pic>
      <p:pic>
        <p:nvPicPr>
          <p:cNvPr id="7" name="Picture 6" descr="hChi2_h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577" y="445810"/>
            <a:ext cx="2577754" cy="2047548"/>
          </a:xfrm>
          <a:prstGeom prst="rect">
            <a:avLst/>
          </a:prstGeom>
        </p:spPr>
      </p:pic>
      <p:pic>
        <p:nvPicPr>
          <p:cNvPr id="9" name="Picture 8" descr="hsdist_h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615" y="2619556"/>
            <a:ext cx="2594716" cy="2061020"/>
          </a:xfrm>
          <a:prstGeom prst="rect">
            <a:avLst/>
          </a:prstGeom>
        </p:spPr>
      </p:pic>
      <p:pic>
        <p:nvPicPr>
          <p:cNvPr id="11" name="Picture 10" descr="hPhi_z_bef_h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60" y="4008904"/>
            <a:ext cx="2577755" cy="2047549"/>
          </a:xfrm>
          <a:prstGeom prst="rect">
            <a:avLst/>
          </a:prstGeom>
        </p:spPr>
      </p:pic>
      <p:pic>
        <p:nvPicPr>
          <p:cNvPr id="12" name="Picture 11" descr="hPhi_z_aft_h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22" y="4008904"/>
            <a:ext cx="2577755" cy="2047549"/>
          </a:xfrm>
          <a:prstGeom prst="rect">
            <a:avLst/>
          </a:prstGeom>
        </p:spPr>
      </p:pic>
      <p:pic>
        <p:nvPicPr>
          <p:cNvPr id="13" name="Picture 12" descr="hDelZ_el_h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128968"/>
            <a:ext cx="3374468" cy="2680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73115"/>
            <a:ext cx="62401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Number of pads </a:t>
            </a:r>
            <a:r>
              <a:rPr lang="en-US" dirty="0" smtClean="0">
                <a:solidFill>
                  <a:srgbClr val="FF0000"/>
                </a:solidFill>
              </a:rPr>
              <a:t>(#&gt;3</a:t>
            </a:r>
            <a:r>
              <a:rPr lang="en-US" dirty="0" smtClean="0"/>
              <a:t>)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Positive Curvature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The distance of the first ionization from cathode </a:t>
            </a:r>
            <a:r>
              <a:rPr lang="en-US" i="1" dirty="0" smtClean="0">
                <a:solidFill>
                  <a:srgbClr val="FF0000"/>
                </a:solidFill>
              </a:rPr>
              <a:t>(</a:t>
            </a:r>
            <a:r>
              <a:rPr lang="en-US" i="1" dirty="0" err="1" smtClean="0">
                <a:solidFill>
                  <a:srgbClr val="FF0000"/>
                </a:solidFill>
              </a:rPr>
              <a:t>edist</a:t>
            </a:r>
            <a:r>
              <a:rPr lang="en-US" i="1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The distance of the </a:t>
            </a:r>
            <a:r>
              <a:rPr lang="en-US" dirty="0" smtClean="0"/>
              <a:t>last ionization </a:t>
            </a:r>
            <a:r>
              <a:rPr lang="en-US" dirty="0"/>
              <a:t>from </a:t>
            </a:r>
            <a:r>
              <a:rPr lang="en-US" dirty="0" smtClean="0"/>
              <a:t>cathode </a:t>
            </a:r>
            <a:r>
              <a:rPr lang="en-US" i="1" dirty="0" smtClean="0">
                <a:solidFill>
                  <a:srgbClr val="FF0000"/>
                </a:solidFill>
              </a:rPr>
              <a:t>(</a:t>
            </a:r>
            <a:r>
              <a:rPr lang="en-US" i="1" dirty="0" err="1" smtClean="0">
                <a:solidFill>
                  <a:srgbClr val="FF0000"/>
                </a:solidFill>
              </a:rPr>
              <a:t>sdist</a:t>
            </a:r>
            <a:r>
              <a:rPr lang="en-US" i="1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Helix path fit quality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Polar angle cut </a:t>
            </a:r>
            <a:r>
              <a:rPr lang="en-US" dirty="0" smtClean="0">
                <a:solidFill>
                  <a:srgbClr val="FF0000"/>
                </a:solidFill>
              </a:rPr>
              <a:t>[20</a:t>
            </a:r>
            <a:r>
              <a:rPr lang="en-US" baseline="30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80</a:t>
            </a:r>
            <a:r>
              <a:rPr lang="en-US" baseline="30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err="1" smtClean="0"/>
              <a:t>Fiducial</a:t>
            </a:r>
            <a:r>
              <a:rPr lang="en-US" dirty="0" smtClean="0"/>
              <a:t> cut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Vertex matching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60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500" dirty="0" smtClean="0">
                <a:solidFill>
                  <a:srgbClr val="0000FF"/>
                </a:solidFill>
              </a:rPr>
              <a:t>Photon Selection in IC and Pion Reconstruction</a:t>
            </a:r>
            <a:endParaRPr lang="en-US" sz="3500" dirty="0">
              <a:solidFill>
                <a:srgbClr val="0000FF"/>
              </a:solidFill>
            </a:endParaRPr>
          </a:p>
        </p:txBody>
      </p:sp>
      <p:pic>
        <p:nvPicPr>
          <p:cNvPr id="11" name="Picture 10" descr="hTheta_E_p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001" y="1524000"/>
            <a:ext cx="3263799" cy="2592482"/>
          </a:xfrm>
          <a:prstGeom prst="rect">
            <a:avLst/>
          </a:prstGeom>
        </p:spPr>
      </p:pic>
      <p:pic>
        <p:nvPicPr>
          <p:cNvPr id="12" name="Picture 11" descr="hMgg_ic_tim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001" y="4116482"/>
            <a:ext cx="3263799" cy="2592482"/>
          </a:xfrm>
          <a:prstGeom prst="rect">
            <a:avLst/>
          </a:prstGeom>
        </p:spPr>
      </p:pic>
      <p:pic>
        <p:nvPicPr>
          <p:cNvPr id="14" name="Picture 13" descr="hXY_bef_ph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6" y="4116482"/>
            <a:ext cx="3263799" cy="2592483"/>
          </a:xfrm>
          <a:prstGeom prst="rect">
            <a:avLst/>
          </a:prstGeom>
        </p:spPr>
      </p:pic>
      <p:pic>
        <p:nvPicPr>
          <p:cNvPr id="13" name="Picture 12" descr="hXY_aft_ph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6" y="4116483"/>
            <a:ext cx="3263798" cy="2592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374" y="1562639"/>
            <a:ext cx="4964627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/>
              <a:t>Number of </a:t>
            </a:r>
            <a:r>
              <a:rPr lang="en-US" dirty="0" smtClean="0"/>
              <a:t>clusters </a:t>
            </a:r>
            <a:r>
              <a:rPr lang="en-US" i="1" dirty="0" smtClean="0">
                <a:solidFill>
                  <a:srgbClr val="FF0000"/>
                </a:solidFill>
              </a:rPr>
              <a:t>&gt; 3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Minimum Energy deposit in IC </a:t>
            </a:r>
            <a:r>
              <a:rPr lang="en-US" i="1" dirty="0" smtClean="0">
                <a:solidFill>
                  <a:srgbClr val="FF0000"/>
                </a:solidFill>
              </a:rPr>
              <a:t>(E&gt;0.3 </a:t>
            </a:r>
            <a:r>
              <a:rPr lang="en-US" i="1" dirty="0" err="1" smtClean="0">
                <a:solidFill>
                  <a:srgbClr val="FF0000"/>
                </a:solidFill>
              </a:rPr>
              <a:t>GeV</a:t>
            </a:r>
            <a:r>
              <a:rPr lang="en-US" i="1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Moller electron reduction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err="1"/>
              <a:t>Fiducial</a:t>
            </a:r>
            <a:r>
              <a:rPr lang="en-US" dirty="0"/>
              <a:t> cut and rejection of hot </a:t>
            </a:r>
            <a:r>
              <a:rPr lang="en-US" dirty="0" smtClean="0"/>
              <a:t>channels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Eliminating clusters that has no time information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532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4676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Coherent Selection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9" name="Picture 8" descr="hMM2_X_ic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813" y="1227087"/>
            <a:ext cx="2921704" cy="2318066"/>
          </a:xfrm>
          <a:prstGeom prst="rect">
            <a:avLst/>
          </a:prstGeom>
        </p:spPr>
      </p:pic>
      <p:pic>
        <p:nvPicPr>
          <p:cNvPr id="8" name="Picture 7" descr="hMM2_X_p_pi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85" y="1172343"/>
            <a:ext cx="3076311" cy="2440731"/>
          </a:xfrm>
          <a:prstGeom prst="rect">
            <a:avLst/>
          </a:prstGeom>
        </p:spPr>
      </p:pic>
      <p:pic>
        <p:nvPicPr>
          <p:cNvPr id="11" name="Picture 10" descr="hAng_pi0X_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21" y="4127665"/>
            <a:ext cx="3203779" cy="2541863"/>
          </a:xfrm>
          <a:prstGeom prst="rect">
            <a:avLst/>
          </a:prstGeom>
        </p:spPr>
      </p:pic>
      <p:pic>
        <p:nvPicPr>
          <p:cNvPr id="10" name="Picture 9" descr="hCopAng_i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032" y="4127665"/>
            <a:ext cx="3203781" cy="2541863"/>
          </a:xfrm>
          <a:prstGeom prst="rect">
            <a:avLst/>
          </a:prstGeom>
        </p:spPr>
      </p:pic>
      <p:pic>
        <p:nvPicPr>
          <p:cNvPr id="12" name="Picture 11" descr="hMM2_heX_i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665"/>
            <a:ext cx="3203779" cy="25418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445232"/>
            <a:ext cx="3537982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500" dirty="0" smtClean="0"/>
              <a:t>Pion momentum cut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500" dirty="0" smtClean="0"/>
              <a:t>Squared Missing Mass cut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500" dirty="0" err="1" smtClean="0"/>
              <a:t>Coplanarity</a:t>
            </a:r>
            <a:r>
              <a:rPr lang="en-US" sz="1500" dirty="0" smtClean="0"/>
              <a:t> 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500" dirty="0" smtClean="0"/>
              <a:t>Cone angle between missing pion and detected one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500" dirty="0" smtClean="0"/>
              <a:t>Squared Missing Mass of helium-4</a:t>
            </a:r>
            <a:endParaRPr lang="en-US" sz="15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473810" y="930641"/>
            <a:ext cx="656859" cy="12591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30668" y="607475"/>
            <a:ext cx="1164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Coherent events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2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731972" cy="627164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Suppressing background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4" name="Picture 3" descr="hMgg_pg1_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98" y="3684863"/>
            <a:ext cx="3469871" cy="2752980"/>
          </a:xfrm>
          <a:prstGeom prst="rect">
            <a:avLst/>
          </a:prstGeom>
        </p:spPr>
      </p:pic>
      <p:pic>
        <p:nvPicPr>
          <p:cNvPr id="9" name="Picture 8" descr="hMgg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02" y="533400"/>
            <a:ext cx="3662737" cy="2909364"/>
          </a:xfrm>
          <a:prstGeom prst="rect">
            <a:avLst/>
          </a:prstGeom>
        </p:spPr>
      </p:pic>
      <p:pic>
        <p:nvPicPr>
          <p:cNvPr id="6" name="Picture 5" descr="hMgg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32" y="533400"/>
            <a:ext cx="3661108" cy="2908070"/>
          </a:xfrm>
          <a:prstGeom prst="rect">
            <a:avLst/>
          </a:prstGeom>
        </p:spPr>
      </p:pic>
      <p:pic>
        <p:nvPicPr>
          <p:cNvPr id="5" name="Picture 4" descr="hMgg_Rgg_i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42" y="3684863"/>
            <a:ext cx="3465512" cy="2749522"/>
          </a:xfrm>
          <a:prstGeom prst="rect">
            <a:avLst/>
          </a:prstGeom>
        </p:spPr>
      </p:pic>
      <p:pic>
        <p:nvPicPr>
          <p:cNvPr id="7" name="Picture 6" descr="hMgg_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02" y="533400"/>
            <a:ext cx="3659478" cy="2906776"/>
          </a:xfrm>
          <a:prstGeom prst="rect">
            <a:avLst/>
          </a:prstGeom>
        </p:spPr>
      </p:pic>
      <p:pic>
        <p:nvPicPr>
          <p:cNvPr id="8" name="Picture 7" descr="hMgg_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434" y="533400"/>
            <a:ext cx="3656506" cy="29044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9540" y="1565854"/>
            <a:ext cx="50542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500" dirty="0"/>
              <a:t>After applying exclusive cuts, </a:t>
            </a:r>
            <a:r>
              <a:rPr lang="en-US" sz="1500" dirty="0" smtClean="0"/>
              <a:t>one third of </a:t>
            </a:r>
            <a:r>
              <a:rPr lang="en-US" sz="1500" dirty="0"/>
              <a:t>the events are background</a:t>
            </a:r>
          </a:p>
          <a:p>
            <a:endParaRPr lang="en-US" sz="1500" dirty="0"/>
          </a:p>
          <a:p>
            <a:pPr marL="285750" indent="-285750">
              <a:buFont typeface="Wingdings" charset="2"/>
              <a:buChar char="§"/>
            </a:pPr>
            <a:r>
              <a:rPr lang="en-US" sz="1500" dirty="0">
                <a:solidFill>
                  <a:srgbClr val="0000FF"/>
                </a:solidFill>
              </a:rPr>
              <a:t>Events with photon energy smaller that </a:t>
            </a:r>
            <a:r>
              <a:rPr lang="en-US" sz="1500" dirty="0" smtClean="0">
                <a:solidFill>
                  <a:srgbClr val="0000FF"/>
                </a:solidFill>
              </a:rPr>
              <a:t>400 </a:t>
            </a:r>
            <a:r>
              <a:rPr lang="en-US" sz="1500" dirty="0">
                <a:solidFill>
                  <a:srgbClr val="0000FF"/>
                </a:solidFill>
              </a:rPr>
              <a:t>MeV are rejected </a:t>
            </a:r>
          </a:p>
          <a:p>
            <a:endParaRPr lang="en-US" sz="1500" dirty="0"/>
          </a:p>
          <a:p>
            <a:pPr marL="285750" indent="-285750">
              <a:buFont typeface="Wingdings" charset="2"/>
              <a:buChar char="§"/>
            </a:pPr>
            <a:r>
              <a:rPr lang="en-US" sz="1500" dirty="0">
                <a:solidFill>
                  <a:srgbClr val="FF0000"/>
                </a:solidFill>
              </a:rPr>
              <a:t>The distance between two photons in IC needs to be smaller than </a:t>
            </a:r>
            <a:r>
              <a:rPr lang="en-US" sz="1500" dirty="0" smtClean="0">
                <a:solidFill>
                  <a:srgbClr val="FF0000"/>
                </a:solidFill>
              </a:rPr>
              <a:t>7.0 </a:t>
            </a:r>
            <a:r>
              <a:rPr lang="en-US" sz="1500" dirty="0">
                <a:solidFill>
                  <a:srgbClr val="FF0000"/>
                </a:solidFill>
              </a:rPr>
              <a:t>cm. </a:t>
            </a:r>
          </a:p>
        </p:txBody>
      </p:sp>
    </p:spTree>
    <p:extLst>
      <p:ext uri="{BB962C8B-B14F-4D97-AF65-F5344CB8AC3E}">
        <p14:creationId xmlns:p14="http://schemas.microsoft.com/office/powerpoint/2010/main" val="337337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Summary of Coherent </a:t>
            </a:r>
            <a:r>
              <a:rPr lang="en-US" dirty="0" smtClean="0">
                <a:solidFill>
                  <a:srgbClr val="0000FF"/>
                </a:solidFill>
              </a:rPr>
              <a:t>Event Selection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 descr="hMgg_ic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8" y="1895945"/>
            <a:ext cx="2911908" cy="2310295"/>
          </a:xfrm>
          <a:prstGeom prst="rect">
            <a:avLst/>
          </a:prstGeom>
        </p:spPr>
      </p:pic>
      <p:pic>
        <p:nvPicPr>
          <p:cNvPr id="5" name="Picture 4" descr="hAng_pi0X_ic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8" y="4143365"/>
            <a:ext cx="2911909" cy="2310295"/>
          </a:xfrm>
          <a:prstGeom prst="rect">
            <a:avLst/>
          </a:prstGeom>
        </p:spPr>
      </p:pic>
      <p:pic>
        <p:nvPicPr>
          <p:cNvPr id="6" name="Picture 5" descr="hCopAng_ic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895944"/>
            <a:ext cx="2911909" cy="2310295"/>
          </a:xfrm>
          <a:prstGeom prst="rect">
            <a:avLst/>
          </a:prstGeom>
        </p:spPr>
      </p:pic>
      <p:pic>
        <p:nvPicPr>
          <p:cNvPr id="7" name="Picture 6" descr="hME_X_ic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4201160"/>
            <a:ext cx="2911908" cy="2310294"/>
          </a:xfrm>
          <a:prstGeom prst="rect">
            <a:avLst/>
          </a:prstGeom>
        </p:spPr>
      </p:pic>
      <p:pic>
        <p:nvPicPr>
          <p:cNvPr id="8" name="Picture 7" descr="hMM2_heX_ic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36" y="4201160"/>
            <a:ext cx="2839064" cy="2252500"/>
          </a:xfrm>
          <a:prstGeom prst="rect">
            <a:avLst/>
          </a:prstGeom>
        </p:spPr>
      </p:pic>
      <p:pic>
        <p:nvPicPr>
          <p:cNvPr id="9" name="Picture 8" descr="hMM2_X_ic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36" y="1895945"/>
            <a:ext cx="2839064" cy="22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7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Simulation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 descr="hQ2_si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91" y="4324232"/>
            <a:ext cx="3193575" cy="2533768"/>
          </a:xfrm>
          <a:prstGeom prst="rect">
            <a:avLst/>
          </a:prstGeom>
        </p:spPr>
      </p:pic>
      <p:pic>
        <p:nvPicPr>
          <p:cNvPr id="6" name="Picture 5" descr="hx_b_si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853" y="4324232"/>
            <a:ext cx="3166618" cy="2512380"/>
          </a:xfrm>
          <a:prstGeom prst="rect">
            <a:avLst/>
          </a:prstGeom>
        </p:spPr>
      </p:pic>
      <p:pic>
        <p:nvPicPr>
          <p:cNvPr id="9" name="Picture 8" descr="hMgg_si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668" y="1524000"/>
            <a:ext cx="3193575" cy="2533768"/>
          </a:xfrm>
          <a:prstGeom prst="rect">
            <a:avLst/>
          </a:prstGeom>
        </p:spPr>
      </p:pic>
      <p:pic>
        <p:nvPicPr>
          <p:cNvPr id="10" name="Picture 9" descr="hMM2_X_si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1" y="4324232"/>
            <a:ext cx="3018656" cy="2394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172" y="1795588"/>
            <a:ext cx="5068748" cy="2152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rgbClr val="0000FF"/>
                </a:solidFill>
              </a:rPr>
              <a:t>Event Generator</a:t>
            </a:r>
            <a:r>
              <a:rPr lang="en-US" sz="1600" dirty="0" smtClean="0"/>
              <a:t>: </a:t>
            </a:r>
            <a:r>
              <a:rPr lang="en-US" sz="1600" dirty="0" smtClean="0">
                <a:solidFill>
                  <a:srgbClr val="FF0000"/>
                </a:solidFill>
              </a:rPr>
              <a:t>(</a:t>
            </a:r>
            <a:r>
              <a:rPr lang="en-US" sz="1600" i="1" dirty="0" smtClean="0">
                <a:solidFill>
                  <a:srgbClr val="FF0000"/>
                </a:solidFill>
              </a:rPr>
              <a:t>e’</a:t>
            </a:r>
            <a:r>
              <a:rPr lang="en-US" sz="1600" i="1" dirty="0">
                <a:solidFill>
                  <a:srgbClr val="FF0000"/>
                </a:solidFill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</a:rPr>
              <a:t>π</a:t>
            </a:r>
            <a:r>
              <a:rPr lang="en-US" sz="1600" i="1" baseline="30000" dirty="0" smtClean="0">
                <a:solidFill>
                  <a:srgbClr val="FF0000"/>
                </a:solidFill>
              </a:rPr>
              <a:t>0 4</a:t>
            </a:r>
            <a:r>
              <a:rPr lang="en-US" sz="1600" i="1" dirty="0" smtClean="0">
                <a:solidFill>
                  <a:srgbClr val="FF0000"/>
                </a:solidFill>
              </a:rPr>
              <a:t>He) </a:t>
            </a:r>
            <a:r>
              <a:rPr lang="en-US" sz="1600" i="1" dirty="0" smtClean="0"/>
              <a:t>events are generated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rgbClr val="0000FF"/>
                </a:solidFill>
              </a:rPr>
              <a:t>GSIM</a:t>
            </a:r>
            <a:r>
              <a:rPr lang="en-US" sz="1600" dirty="0" smtClean="0"/>
              <a:t>: simulates detectors responses to particles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rgbClr val="0000FF"/>
                </a:solidFill>
              </a:rPr>
              <a:t>Smearing (GPP)</a:t>
            </a:r>
            <a:r>
              <a:rPr lang="en-US" sz="1600" dirty="0" smtClean="0"/>
              <a:t>: energy, position and time are smeared to make more realistic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rgbClr val="0000FF"/>
                </a:solidFill>
              </a:rPr>
              <a:t>RECSIS</a:t>
            </a:r>
            <a:r>
              <a:rPr lang="en-US" sz="1600" dirty="0" smtClean="0"/>
              <a:t>: reconstruction code (ADCs, TDCs) -&gt;     -&gt;physical quantities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 err="1" smtClean="0">
                <a:solidFill>
                  <a:srgbClr val="0000FF"/>
                </a:solidFill>
              </a:rPr>
              <a:t>fastMC</a:t>
            </a:r>
            <a:r>
              <a:rPr lang="en-US" sz="1600" dirty="0" smtClean="0"/>
              <a:t>: Simulates RTPC.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258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Outline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dirty="0" smtClean="0"/>
              <a:t>Physics Motivation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dirty="0" smtClean="0"/>
              <a:t>Experimental </a:t>
            </a:r>
            <a:r>
              <a:rPr lang="en-US" dirty="0" smtClean="0"/>
              <a:t>Setup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dirty="0" smtClean="0"/>
              <a:t>Particle Identification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dirty="0" smtClean="0"/>
              <a:t>Coherent Event Selection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dirty="0" smtClean="0"/>
              <a:t>Results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12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500" dirty="0" smtClean="0">
                <a:solidFill>
                  <a:srgbClr val="0000FF"/>
                </a:solidFill>
              </a:rPr>
              <a:t>Extraction of BSA and Statistical Uncertainty</a:t>
            </a:r>
            <a:endParaRPr lang="en-US" sz="3500" dirty="0">
              <a:solidFill>
                <a:srgbClr val="0000FF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171915"/>
              </p:ext>
            </p:extLst>
          </p:nvPr>
        </p:nvGraphicFramePr>
        <p:xfrm>
          <a:off x="548640" y="3155757"/>
          <a:ext cx="3583941" cy="839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" name="Equation" r:id="rId3" imgW="2006600" imgH="469900" progId="Equation.3">
                  <p:embed/>
                </p:oleObj>
              </mc:Choice>
              <mc:Fallback>
                <p:oleObj name="Equation" r:id="rId3" imgW="20066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640" y="3155757"/>
                        <a:ext cx="3583941" cy="8392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704393"/>
              </p:ext>
            </p:extLst>
          </p:nvPr>
        </p:nvGraphicFramePr>
        <p:xfrm>
          <a:off x="457200" y="4355762"/>
          <a:ext cx="3962400" cy="115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0" name="Equation" r:id="rId5" imgW="2438400" imgH="711200" progId="Equation.3">
                  <p:embed/>
                </p:oleObj>
              </mc:Choice>
              <mc:Fallback>
                <p:oleObj name="Equation" r:id="rId5" imgW="24384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4355762"/>
                        <a:ext cx="3962400" cy="1153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hBSA_st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079" y="2616400"/>
            <a:ext cx="4379529" cy="34787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" y="1615440"/>
            <a:ext cx="813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600" dirty="0" smtClean="0"/>
              <a:t>Beam-Spin Asymmetry is the ratio of the cross-sections of different </a:t>
            </a:r>
            <a:r>
              <a:rPr lang="en-US" sz="1600" dirty="0" err="1" smtClean="0"/>
              <a:t>helicity</a:t>
            </a:r>
            <a:r>
              <a:rPr lang="en-US" sz="1600" dirty="0" smtClean="0"/>
              <a:t> states.</a:t>
            </a:r>
          </a:p>
          <a:p>
            <a:pPr marL="285750" indent="-285750">
              <a:buFont typeface="Wingdings" charset="2"/>
              <a:buChar char="v"/>
            </a:pPr>
            <a:endParaRPr lang="en-US" sz="1600" dirty="0"/>
          </a:p>
          <a:p>
            <a:pPr marL="285750" indent="-285750">
              <a:buFont typeface="Wingdings" charset="2"/>
              <a:buChar char="v"/>
            </a:pPr>
            <a:r>
              <a:rPr lang="en-US" sz="1600" dirty="0" smtClean="0"/>
              <a:t>Data points fitted with </a:t>
            </a:r>
            <a:r>
              <a:rPr lang="en-US" sz="1600" i="1" dirty="0" smtClean="0">
                <a:solidFill>
                  <a:srgbClr val="FF0000"/>
                </a:solidFill>
              </a:rPr>
              <a:t>αsin(</a:t>
            </a:r>
            <a:r>
              <a:rPr lang="en-US" sz="1600" i="1" dirty="0" err="1" smtClean="0">
                <a:solidFill>
                  <a:srgbClr val="FF0000"/>
                </a:solidFill>
              </a:rPr>
              <a:t>φ</a:t>
            </a:r>
            <a:r>
              <a:rPr lang="en-US" sz="1600" i="1" dirty="0" smtClean="0">
                <a:solidFill>
                  <a:srgbClr val="FF0000"/>
                </a:solidFill>
              </a:rPr>
              <a:t>)</a:t>
            </a:r>
            <a:r>
              <a:rPr lang="en-US" sz="1600" dirty="0" smtClean="0"/>
              <a:t> to extract the asymmetry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0571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Systematic Uncertainties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595120"/>
            <a:ext cx="805688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500" dirty="0" smtClean="0"/>
              <a:t>The variables directly proportional to cross-sections will cancel each other in asymmetry measurements. However, some sources can contribute to </a:t>
            </a:r>
            <a:r>
              <a:rPr lang="en-US" sz="1500" dirty="0" smtClean="0"/>
              <a:t>systemati</a:t>
            </a:r>
            <a:r>
              <a:rPr lang="en-US" sz="1500" dirty="0" smtClean="0"/>
              <a:t>c </a:t>
            </a:r>
            <a:r>
              <a:rPr lang="en-US" sz="1500" dirty="0" smtClean="0"/>
              <a:t>uncertainty</a:t>
            </a:r>
            <a:r>
              <a:rPr lang="en-US" sz="1500" dirty="0" smtClean="0"/>
              <a:t>:</a:t>
            </a:r>
          </a:p>
          <a:p>
            <a:pPr marL="285750" indent="-285750">
              <a:lnSpc>
                <a:spcPct val="140000"/>
              </a:lnSpc>
              <a:buFont typeface="Wingdings" charset="2"/>
              <a:buChar char="v"/>
            </a:pPr>
            <a:r>
              <a:rPr lang="en-US" sz="1500" dirty="0" smtClean="0">
                <a:solidFill>
                  <a:srgbClr val="0000FF"/>
                </a:solidFill>
              </a:rPr>
              <a:t>Coherent event selection cuts</a:t>
            </a:r>
            <a:r>
              <a:rPr lang="en-US" sz="1500" dirty="0" smtClean="0"/>
              <a:t>: Asymmetry calculated again by varying the exclusive cuts.</a:t>
            </a:r>
          </a:p>
          <a:p>
            <a:pPr marL="285750" indent="-285750">
              <a:lnSpc>
                <a:spcPct val="140000"/>
              </a:lnSpc>
              <a:buFont typeface="Wingdings" charset="2"/>
              <a:buChar char="v"/>
            </a:pPr>
            <a:r>
              <a:rPr lang="en-US" sz="1500" dirty="0" smtClean="0">
                <a:solidFill>
                  <a:srgbClr val="0000FF"/>
                </a:solidFill>
              </a:rPr>
              <a:t>Beam polarization:</a:t>
            </a:r>
            <a:r>
              <a:rPr lang="en-US" sz="1500" dirty="0" smtClean="0"/>
              <a:t> Global estimated error for Hall-B Moller </a:t>
            </a:r>
            <a:r>
              <a:rPr lang="en-US" sz="1500" dirty="0" err="1" smtClean="0"/>
              <a:t>polarimeter</a:t>
            </a:r>
            <a:r>
              <a:rPr lang="en-US" sz="1500" dirty="0" smtClean="0"/>
              <a:t> is 3.5% which is taken as a systematic uncertainty.</a:t>
            </a:r>
          </a:p>
          <a:p>
            <a:pPr marL="285750" indent="-285750">
              <a:lnSpc>
                <a:spcPct val="140000"/>
              </a:lnSpc>
              <a:buFont typeface="Wingdings" charset="2"/>
              <a:buChar char="v"/>
            </a:pPr>
            <a:r>
              <a:rPr lang="en-US" sz="1500" dirty="0" smtClean="0">
                <a:solidFill>
                  <a:srgbClr val="0000FF"/>
                </a:solidFill>
              </a:rPr>
              <a:t> Fitting Method</a:t>
            </a:r>
            <a:r>
              <a:rPr lang="en-US" sz="1500" dirty="0" smtClean="0"/>
              <a:t>: The dataset has been fitted with un-binned likelihood method and difference between least square fit method has taken as systematic uncertainty.  </a:t>
            </a:r>
            <a:endParaRPr lang="en-US" sz="1500" dirty="0"/>
          </a:p>
        </p:txBody>
      </p:sp>
      <p:pic>
        <p:nvPicPr>
          <p:cNvPr id="6" name="Picture 5" descr="hMgg_Rg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133930"/>
            <a:ext cx="3312160" cy="2630896"/>
          </a:xfrm>
          <a:prstGeom prst="rect">
            <a:avLst/>
          </a:prstGeom>
        </p:spPr>
      </p:pic>
      <p:pic>
        <p:nvPicPr>
          <p:cNvPr id="7" name="Picture 6" descr="hBSA_Rg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0" y="4133930"/>
            <a:ext cx="3312160" cy="263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53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295264" y="1747519"/>
            <a:ext cx="3472815" cy="104644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300" dirty="0" smtClean="0">
                <a:solidFill>
                  <a:srgbClr val="0000FF"/>
                </a:solidFill>
                <a:latin typeface="Verdana" charset="0"/>
              </a:rPr>
              <a:t>Functions </a:t>
            </a:r>
            <a:r>
              <a:rPr lang="en-US" sz="1300" dirty="0">
                <a:solidFill>
                  <a:srgbClr val="0000FF"/>
                </a:solidFill>
                <a:latin typeface="Verdana" charset="0"/>
              </a:rPr>
              <a:t>used in likelihoods </a:t>
            </a:r>
            <a:br>
              <a:rPr lang="en-US" sz="1300" dirty="0">
                <a:solidFill>
                  <a:srgbClr val="0000FF"/>
                </a:solidFill>
                <a:latin typeface="Verdana" charset="0"/>
              </a:rPr>
            </a:br>
            <a:r>
              <a:rPr lang="en-US" sz="1300" dirty="0">
                <a:solidFill>
                  <a:srgbClr val="0000FF"/>
                </a:solidFill>
                <a:latin typeface="Verdana" charset="0"/>
              </a:rPr>
              <a:t>must be Probability Density Functions:</a:t>
            </a:r>
          </a:p>
          <a:p>
            <a:endParaRPr lang="en-US" sz="1200" dirty="0" smtClean="0">
              <a:solidFill>
                <a:schemeClr val="accent2"/>
              </a:solidFill>
              <a:latin typeface="Verdana" charset="0"/>
            </a:endParaRPr>
          </a:p>
          <a:p>
            <a:endParaRPr lang="en-US" sz="1200" dirty="0">
              <a:solidFill>
                <a:schemeClr val="accent2"/>
              </a:solidFill>
              <a:latin typeface="Verdana" charset="0"/>
            </a:endParaRPr>
          </a:p>
          <a:p>
            <a:endParaRPr lang="en-US" sz="1200" dirty="0" smtClean="0">
              <a:solidFill>
                <a:schemeClr val="accent2"/>
              </a:solidFill>
              <a:latin typeface="Verdan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Un-</a:t>
            </a:r>
            <a:r>
              <a:rPr lang="en-US" sz="3200" dirty="0" smtClean="0">
                <a:solidFill>
                  <a:srgbClr val="0000FF"/>
                </a:solidFill>
              </a:rPr>
              <a:t>binned Maximum </a:t>
            </a:r>
            <a:r>
              <a:rPr lang="en-US" sz="3200" dirty="0" smtClean="0">
                <a:solidFill>
                  <a:srgbClr val="0000FF"/>
                </a:solidFill>
              </a:rPr>
              <a:t>Likelihood Fitting Method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7360" y="1747519"/>
            <a:ext cx="6675120" cy="41548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FF"/>
                </a:solidFill>
              </a:rPr>
              <a:t>Definition </a:t>
            </a:r>
            <a:r>
              <a:rPr lang="en-US" dirty="0" smtClean="0"/>
              <a:t>of Likelihood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 smtClean="0"/>
          </a:p>
          <a:p>
            <a:pPr lvl="1"/>
            <a:endParaRPr lang="en-US" dirty="0" smtClean="0"/>
          </a:p>
          <a:p>
            <a:pPr lvl="1">
              <a:buFont typeface="Wingdings" charset="0"/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For convenience the </a:t>
            </a:r>
            <a:r>
              <a:rPr lang="en-US" dirty="0" smtClean="0">
                <a:solidFill>
                  <a:srgbClr val="0000FF"/>
                </a:solidFill>
              </a:rPr>
              <a:t>negative log of the Likelihood </a:t>
            </a:r>
            <a:r>
              <a:rPr lang="en-US" dirty="0" smtClean="0"/>
              <a:t>is often used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Parameters are estimated by maximizing the Likelihood, or equivalently minimizing </a:t>
            </a:r>
            <a:r>
              <a:rPr lang="en-US" i="1" dirty="0" smtClean="0"/>
              <a:t>–log(L)</a:t>
            </a:r>
          </a:p>
          <a:p>
            <a:endParaRPr lang="en-GB" dirty="0"/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059997"/>
              </p:ext>
            </p:extLst>
          </p:nvPr>
        </p:nvGraphicFramePr>
        <p:xfrm>
          <a:off x="996950" y="2392363"/>
          <a:ext cx="217487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7" name="Equation" r:id="rId3" imgW="1155700" imgH="368300" progId="Equation.3">
                  <p:embed/>
                </p:oleObj>
              </mc:Choice>
              <mc:Fallback>
                <p:oleObj name="Equation" r:id="rId3" imgW="11557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950" y="2392363"/>
                        <a:ext cx="2174875" cy="692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679976"/>
              </p:ext>
            </p:extLst>
          </p:nvPr>
        </p:nvGraphicFramePr>
        <p:xfrm>
          <a:off x="944563" y="4137025"/>
          <a:ext cx="3387725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8" name="Equation" r:id="rId5" imgW="1727200" imgH="368300" progId="Equation.3">
                  <p:embed/>
                </p:oleObj>
              </mc:Choice>
              <mc:Fallback>
                <p:oleObj name="Equation" r:id="rId5" imgW="17272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563" y="4137025"/>
                        <a:ext cx="3387725" cy="7191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972040"/>
              </p:ext>
            </p:extLst>
          </p:nvPr>
        </p:nvGraphicFramePr>
        <p:xfrm>
          <a:off x="6626225" y="5685790"/>
          <a:ext cx="2060575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9" name="Equation" r:id="rId7" imgW="1041400" imgH="457200" progId="Equation.3">
                  <p:embed/>
                </p:oleObj>
              </mc:Choice>
              <mc:Fallback>
                <p:oleObj name="Equation" r:id="rId7" imgW="1041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6225" y="5685790"/>
                        <a:ext cx="2060575" cy="9032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434703"/>
              </p:ext>
            </p:extLst>
          </p:nvPr>
        </p:nvGraphicFramePr>
        <p:xfrm>
          <a:off x="5366385" y="2270443"/>
          <a:ext cx="3201988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0" name="Equation" r:id="rId9" imgW="1803400" imgH="279400" progId="Equation.3">
                  <p:embed/>
                </p:oleObj>
              </mc:Choice>
              <mc:Fallback>
                <p:oleObj name="Equation" r:id="rId9" imgW="18034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6385" y="2270443"/>
                        <a:ext cx="3201988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147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Beam Spin Asymmetry extracted by un-binned likelihood method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135189"/>
              </p:ext>
            </p:extLst>
          </p:nvPr>
        </p:nvGraphicFramePr>
        <p:xfrm>
          <a:off x="4368800" y="1836429"/>
          <a:ext cx="4490720" cy="749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7" name="Equation" r:id="rId3" imgW="2730500" imgH="457200" progId="Equation.3">
                  <p:embed/>
                </p:oleObj>
              </mc:Choice>
              <mc:Fallback>
                <p:oleObj name="Equation" r:id="rId3" imgW="27305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8800" y="1836429"/>
                        <a:ext cx="4490720" cy="74937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hBS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840" y="2708822"/>
            <a:ext cx="4947920" cy="39302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160" y="2052320"/>
            <a:ext cx="410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Asymmetry extracted by minimizing -&gt;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Summary of Systematic Uncertainties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617121"/>
              </p:ext>
            </p:extLst>
          </p:nvPr>
        </p:nvGraphicFramePr>
        <p:xfrm>
          <a:off x="952443" y="1740846"/>
          <a:ext cx="7401048" cy="3748746"/>
        </p:xfrm>
        <a:graphic>
          <a:graphicData uri="http://schemas.openxmlformats.org/drawingml/2006/table">
            <a:tbl>
              <a:tblPr firstRow="1" lastRow="1" bandRow="1">
                <a:tableStyleId>{FABFCF23-3B69-468F-B69F-88F6DE6A72F2}</a:tableStyleId>
              </a:tblPr>
              <a:tblGrid>
                <a:gridCol w="4083462"/>
                <a:gridCol w="3317586"/>
              </a:tblGrid>
              <a:tr h="49269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Sources</a:t>
                      </a:r>
                      <a:r>
                        <a:rPr lang="en-US" baseline="0" dirty="0" smtClean="0"/>
                        <a:t> of Systematic Uncertainty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523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Squared</a:t>
                      </a:r>
                      <a:r>
                        <a:rPr lang="en-US" baseline="0" dirty="0" smtClean="0"/>
                        <a:t> Missing Mass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6.7%</a:t>
                      </a:r>
                      <a:endParaRPr lang="en-US" dirty="0"/>
                    </a:p>
                  </a:txBody>
                  <a:tcPr/>
                </a:tc>
              </a:tr>
              <a:tr h="523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Minimum</a:t>
                      </a:r>
                      <a:r>
                        <a:rPr lang="en-US" baseline="0" dirty="0" smtClean="0"/>
                        <a:t> Energy of Photon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4.5%</a:t>
                      </a:r>
                      <a:endParaRPr lang="en-US" dirty="0"/>
                    </a:p>
                  </a:txBody>
                  <a:tcPr/>
                </a:tc>
              </a:tr>
              <a:tr h="523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Distance between</a:t>
                      </a:r>
                      <a:r>
                        <a:rPr lang="en-US" baseline="0" dirty="0" smtClean="0"/>
                        <a:t> photons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20.0%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523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Beam polarization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3.5%</a:t>
                      </a:r>
                      <a:endParaRPr lang="en-US" dirty="0"/>
                    </a:p>
                  </a:txBody>
                  <a:tcPr/>
                </a:tc>
              </a:tr>
              <a:tr h="523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Fitting</a:t>
                      </a:r>
                      <a:r>
                        <a:rPr lang="en-US" baseline="0" dirty="0" smtClean="0"/>
                        <a:t> 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14.6%</a:t>
                      </a:r>
                      <a:endParaRPr lang="en-US" dirty="0"/>
                    </a:p>
                  </a:txBody>
                  <a:tcPr/>
                </a:tc>
              </a:tr>
              <a:tr h="523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26.3%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8530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723" y="369169"/>
            <a:ext cx="8229600" cy="747599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Results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 descr="BSa_Mas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85" y="4333363"/>
            <a:ext cx="2601059" cy="2427656"/>
          </a:xfrm>
          <a:prstGeom prst="rect">
            <a:avLst/>
          </a:prstGeom>
        </p:spPr>
      </p:pic>
      <p:pic>
        <p:nvPicPr>
          <p:cNvPr id="8" name="Picture 7" descr="DVCS_Pr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00" y="1367853"/>
            <a:ext cx="2388845" cy="2826240"/>
          </a:xfrm>
          <a:prstGeom prst="rect">
            <a:avLst/>
          </a:prstGeom>
        </p:spPr>
      </p:pic>
      <p:pic>
        <p:nvPicPr>
          <p:cNvPr id="9" name="Picture 8" descr="DVCS_ProtH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04" y="1301434"/>
            <a:ext cx="2946400" cy="284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47676" y="748897"/>
            <a:ext cx="941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Proton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07082" y="744614"/>
            <a:ext cx="1128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Helium-4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7" name="Picture 16" descr="BSA_newFra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044" y="4241287"/>
            <a:ext cx="3001956" cy="238449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1319994"/>
            <a:ext cx="3307765" cy="174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US" dirty="0" smtClean="0"/>
              <a:t>The beam spin asymmetry has same sign in both coherent and incoherent DVCS process on a helium-4 target.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3718029"/>
            <a:ext cx="3307765" cy="274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US" dirty="0" smtClean="0"/>
              <a:t>The beam spin asymmetry of coherent pion </a:t>
            </a:r>
            <a:r>
              <a:rPr lang="en-US" dirty="0" err="1" smtClean="0"/>
              <a:t>electroproduction</a:t>
            </a:r>
            <a:r>
              <a:rPr lang="en-US" dirty="0" smtClean="0"/>
              <a:t> on helim-4  has opposite </a:t>
            </a:r>
            <a:r>
              <a:rPr lang="en-US" dirty="0"/>
              <a:t>sign </a:t>
            </a:r>
            <a:r>
              <a:rPr lang="en-US" dirty="0" smtClean="0"/>
              <a:t>than the </a:t>
            </a:r>
            <a:r>
              <a:rPr lang="en-US" dirty="0"/>
              <a:t>asymmetry measured for </a:t>
            </a:r>
            <a:r>
              <a:rPr lang="en-US" dirty="0" smtClean="0"/>
              <a:t>pion </a:t>
            </a:r>
            <a:r>
              <a:rPr lang="en-US" dirty="0"/>
              <a:t>production on the </a:t>
            </a:r>
            <a:r>
              <a:rPr lang="en-US" dirty="0" smtClean="0"/>
              <a:t>proton</a:t>
            </a:r>
            <a:endParaRPr lang="en-US" dirty="0"/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952091" y="4087142"/>
            <a:ext cx="21899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De.Masi</a:t>
            </a:r>
            <a:r>
              <a:rPr lang="en-US" sz="1000" dirty="0" smtClean="0"/>
              <a:t> et al. CLAS Collaboration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5334228" y="1085649"/>
            <a:ext cx="10290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M. </a:t>
            </a:r>
            <a:r>
              <a:rPr lang="en-US" sz="1000" dirty="0" err="1" smtClean="0"/>
              <a:t>Hattawy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8114924" y="1098324"/>
            <a:ext cx="10290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M. </a:t>
            </a:r>
            <a:r>
              <a:rPr lang="en-US" sz="1000" dirty="0" err="1" smtClean="0"/>
              <a:t>Hattawy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74809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57" y="533400"/>
            <a:ext cx="5147982" cy="649061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Regge</a:t>
            </a:r>
            <a:r>
              <a:rPr lang="en-US" dirty="0" smtClean="0">
                <a:solidFill>
                  <a:srgbClr val="0000FF"/>
                </a:solidFill>
              </a:rPr>
              <a:t>-based model, JML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 descr="JM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52" y="735549"/>
            <a:ext cx="5013581" cy="3759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600" y="2086393"/>
            <a:ext cx="36880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92934"/>
                </a:solidFill>
              </a:rPr>
              <a:t>-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Black </a:t>
            </a:r>
            <a:r>
              <a:rPr lang="en-US" sz="2000" dirty="0"/>
              <a:t>dotted line: </a:t>
            </a:r>
            <a:r>
              <a:rPr lang="en-US" sz="2000" dirty="0" err="1"/>
              <a:t>Regge</a:t>
            </a:r>
            <a:r>
              <a:rPr lang="en-US" sz="2000" dirty="0"/>
              <a:t> poles only. 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292934"/>
                </a:solidFill>
              </a:rPr>
              <a:t>-</a:t>
            </a:r>
            <a:r>
              <a:rPr lang="en-US" sz="2000" dirty="0" smtClean="0">
                <a:solidFill>
                  <a:srgbClr val="292934"/>
                </a:solidFill>
              </a:rPr>
              <a:t> </a:t>
            </a:r>
            <a:r>
              <a:rPr lang="en-US" sz="2000" dirty="0">
                <a:solidFill>
                  <a:srgbClr val="292934"/>
                </a:solidFill>
              </a:rPr>
              <a:t>Black dash-dotted line: </a:t>
            </a:r>
            <a:r>
              <a:rPr lang="en-US" sz="2000" dirty="0"/>
              <a:t>unitary cuts contribution only </a:t>
            </a:r>
            <a:r>
              <a:rPr lang="en-US" sz="2000" dirty="0" smtClean="0"/>
              <a:t>Charge </a:t>
            </a:r>
            <a:r>
              <a:rPr lang="en-US" sz="2000" dirty="0"/>
              <a:t>Exchange (CEX</a:t>
            </a:r>
            <a:r>
              <a:rPr lang="en-US" sz="2000" dirty="0" smtClean="0"/>
              <a:t>) and </a:t>
            </a:r>
            <a:r>
              <a:rPr lang="en-US" sz="2000" dirty="0"/>
              <a:t>Vector meson </a:t>
            </a:r>
            <a:r>
              <a:rPr lang="en-US" sz="2000" dirty="0" smtClean="0"/>
              <a:t>cut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- Red dash-dotted line</a:t>
            </a:r>
            <a:r>
              <a:rPr lang="en-US" sz="2000" dirty="0"/>
              <a:t>: Vector meson cut </a:t>
            </a:r>
            <a:r>
              <a:rPr lang="en-US" sz="2000" dirty="0" smtClean="0"/>
              <a:t>alone </a:t>
            </a:r>
            <a:r>
              <a:rPr lang="en-US" sz="2000" i="1" dirty="0" smtClean="0">
                <a:solidFill>
                  <a:srgbClr val="FF0000"/>
                </a:solidFill>
              </a:rPr>
              <a:t>(J=0)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769748" y="3273665"/>
            <a:ext cx="2134786" cy="240069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1600" y="5674357"/>
            <a:ext cx="307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-: This work: Coherent </a:t>
            </a:r>
            <a:r>
              <a:rPr lang="en-US" dirty="0" smtClean="0">
                <a:solidFill>
                  <a:srgbClr val="0000FF"/>
                </a:solidFill>
              </a:rPr>
              <a:t>pion production of helium-4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9" name="Picture 8" descr="JM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95" y="4811098"/>
            <a:ext cx="2731295" cy="1726518"/>
          </a:xfrm>
          <a:prstGeom prst="rect">
            <a:avLst/>
          </a:prstGeom>
        </p:spPr>
      </p:pic>
      <p:sp>
        <p:nvSpPr>
          <p:cNvPr id="11" name="Frame 10"/>
          <p:cNvSpPr/>
          <p:nvPr/>
        </p:nvSpPr>
        <p:spPr>
          <a:xfrm>
            <a:off x="4751267" y="5674357"/>
            <a:ext cx="3448501" cy="1015307"/>
          </a:xfrm>
          <a:prstGeom prst="frame">
            <a:avLst>
              <a:gd name="adj1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434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Summary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9700" y="2036461"/>
            <a:ext cx="74772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dirty="0"/>
              <a:t>The beam spin asymmetry of neutral pion on helium-</a:t>
            </a:r>
            <a:r>
              <a:rPr lang="en-US" dirty="0" smtClean="0"/>
              <a:t>4has been measured for the first time</a:t>
            </a:r>
          </a:p>
          <a:p>
            <a:pPr marL="342900" indent="-342900">
              <a:buFont typeface="Wingdings" charset="2"/>
              <a:buChar char="v"/>
            </a:pPr>
            <a:endParaRPr lang="en-US" dirty="0"/>
          </a:p>
          <a:p>
            <a:pPr marL="342900" indent="-342900">
              <a:buFont typeface="Wingdings" charset="2"/>
              <a:buChar char="v"/>
            </a:pPr>
            <a:r>
              <a:rPr lang="en-US" dirty="0" smtClean="0"/>
              <a:t>Beam spin asymmetry has opposite sign compared to pion production on a proton target</a:t>
            </a:r>
          </a:p>
          <a:p>
            <a:pPr marL="342900" indent="-342900">
              <a:buFont typeface="Wingdings" charset="2"/>
              <a:buChar char="v"/>
            </a:pPr>
            <a:endParaRPr lang="en-US" dirty="0"/>
          </a:p>
          <a:p>
            <a:pPr marL="342900" indent="-342900">
              <a:buFont typeface="Wingdings" charset="2"/>
              <a:buChar char="v"/>
            </a:pPr>
            <a:r>
              <a:rPr lang="en-US" dirty="0" smtClean="0"/>
              <a:t>More work on theoretical </a:t>
            </a:r>
            <a:r>
              <a:rPr lang="en-US" dirty="0"/>
              <a:t>models </a:t>
            </a:r>
            <a:r>
              <a:rPr lang="en-US" dirty="0" smtClean="0"/>
              <a:t>need to </a:t>
            </a:r>
            <a:r>
              <a:rPr lang="en-US" dirty="0"/>
              <a:t>compare their calculations with the experimental results.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434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Gas Electron Multiplier (GEM) foils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57200" y="1483678"/>
            <a:ext cx="3962400" cy="2285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sz="2000" dirty="0" smtClean="0"/>
              <a:t>GEM is made </a:t>
            </a:r>
            <a:r>
              <a:rPr lang="en-US" sz="2000" dirty="0" smtClean="0"/>
              <a:t>of thin </a:t>
            </a:r>
            <a:r>
              <a:rPr lang="en-US" sz="2000" dirty="0" err="1"/>
              <a:t>K</a:t>
            </a:r>
            <a:r>
              <a:rPr lang="en-US" sz="2000" dirty="0" err="1" smtClean="0"/>
              <a:t>apton</a:t>
            </a:r>
            <a:r>
              <a:rPr lang="en-US" sz="2000" dirty="0" smtClean="0"/>
              <a:t> film covered on both sides with copper </a:t>
            </a:r>
            <a:r>
              <a:rPr lang="en-US" sz="2000" dirty="0" smtClean="0"/>
              <a:t>layers.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GEM consists high density of holes.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Holes are made by chemical etching.</a:t>
            </a:r>
          </a:p>
          <a:p>
            <a:pPr>
              <a:buFont typeface="Arial" pitchFamily="34" charset="0"/>
              <a:buNone/>
            </a:pPr>
            <a:endParaRPr lang="en-US" sz="2000" dirty="0" smtClean="0"/>
          </a:p>
        </p:txBody>
      </p:sp>
      <p:pic>
        <p:nvPicPr>
          <p:cNvPr id="5" name="Content Placeholder 4" descr="GEM1.pd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-10895" b="-10895"/>
          <a:stretch>
            <a:fillRect/>
          </a:stretch>
        </p:blipFill>
        <p:spPr>
          <a:xfrm>
            <a:off x="4582160" y="1350011"/>
            <a:ext cx="2958577" cy="2709227"/>
          </a:xfrm>
        </p:spPr>
      </p:pic>
      <p:pic>
        <p:nvPicPr>
          <p:cNvPr id="6" name="Picture 5" descr="GEM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20" y="4059238"/>
            <a:ext cx="2857500" cy="26382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4495800"/>
            <a:ext cx="426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2000" dirty="0" smtClean="0"/>
              <a:t>Gain is obtained by applying potential differences on conductive layers. 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Electric field lines in GEM holes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22093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>
                <a:solidFill>
                  <a:srgbClr val="0000FF"/>
                </a:solidFill>
              </a:rPr>
              <a:t>Reconstruction of charged particles in CLAS</a:t>
            </a:r>
            <a:endParaRPr lang="en-US" sz="3400" dirty="0">
              <a:solidFill>
                <a:srgbClr val="0000FF"/>
              </a:solidFill>
            </a:endParaRPr>
          </a:p>
        </p:txBody>
      </p:sp>
      <p:pic>
        <p:nvPicPr>
          <p:cNvPr id="10" name="Picture 9" descr="b_vs_q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5706"/>
            <a:ext cx="8229600" cy="4898571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7121730"/>
              </p:ext>
            </p:extLst>
          </p:nvPr>
        </p:nvGraphicFramePr>
        <p:xfrm>
          <a:off x="5749943" y="3603121"/>
          <a:ext cx="382389" cy="382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1" name="Equation" r:id="rId4" imgW="203200" imgH="203200" progId="Equation.3">
                  <p:embed/>
                </p:oleObj>
              </mc:Choice>
              <mc:Fallback>
                <p:oleObj name="Equation" r:id="rId4" imgW="203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49943" y="3603121"/>
                        <a:ext cx="382389" cy="382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4305931"/>
              </p:ext>
            </p:extLst>
          </p:nvPr>
        </p:nvGraphicFramePr>
        <p:xfrm>
          <a:off x="6000569" y="4538663"/>
          <a:ext cx="263525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2" name="Equation" r:id="rId6" imgW="139700" imgH="165100" progId="Equation.3">
                  <p:embed/>
                </p:oleObj>
              </mc:Choice>
              <mc:Fallback>
                <p:oleObj name="Equation" r:id="rId6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00569" y="4538663"/>
                        <a:ext cx="263525" cy="31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557042"/>
              </p:ext>
            </p:extLst>
          </p:nvPr>
        </p:nvGraphicFramePr>
        <p:xfrm>
          <a:off x="3788726" y="3603121"/>
          <a:ext cx="382389" cy="382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3" name="Equation" r:id="rId8" imgW="203200" imgH="203200" progId="Equation.3">
                  <p:embed/>
                </p:oleObj>
              </mc:Choice>
              <mc:Fallback>
                <p:oleObj name="Equation" r:id="rId8" imgW="203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88726" y="3603121"/>
                        <a:ext cx="382389" cy="382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148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Electron Scattering </a:t>
            </a:r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rocesses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4" descr="fig0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3013075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1735138"/>
            <a:ext cx="2410395" cy="318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4" y="1423988"/>
            <a:ext cx="2709370" cy="354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4654849"/>
            <a:ext cx="2732787" cy="17004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7" tIns="44450" rIns="90487" bIns="44450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Elastic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Scattering </a:t>
            </a:r>
            <a:r>
              <a:rPr lang="en-US" sz="2000" i="1" u="sng" dirty="0" smtClean="0">
                <a:solidFill>
                  <a:srgbClr val="0000FF"/>
                </a:solidFill>
              </a:rPr>
              <a:t> </a:t>
            </a:r>
            <a:r>
              <a:rPr lang="en-US" sz="2000" i="1" u="sng" dirty="0">
                <a:solidFill>
                  <a:srgbClr val="0000FF"/>
                </a:solidFill>
              </a:rPr>
              <a:t>Nucleon form factors </a:t>
            </a:r>
            <a:r>
              <a:rPr lang="en-US" sz="2000" i="1" u="sng" dirty="0"/>
              <a:t> </a:t>
            </a:r>
            <a:endParaRPr lang="en-US" sz="2000" i="1" u="sng" dirty="0" smtClean="0"/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/>
              <a:t>transverse </a:t>
            </a:r>
            <a:r>
              <a:rPr lang="en-US" sz="2000" dirty="0"/>
              <a:t>charge &amp; current densities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Times" charset="0"/>
              <a:buNone/>
            </a:pP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911491" y="4653204"/>
            <a:ext cx="3054962" cy="176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7" tIns="44450" rIns="90487" bIns="44450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Times" charset="0"/>
              <a:buNone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Deep Inelastic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Scattering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en-US" i="1" u="sng" dirty="0">
                <a:solidFill>
                  <a:srgbClr val="0000FF"/>
                </a:solidFill>
              </a:rPr>
              <a:t>Structure functions </a:t>
            </a:r>
            <a:endParaRPr lang="en-US" i="1" u="sng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quark longitudinal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momentum</a:t>
            </a:r>
            <a:r>
              <a:rPr lang="en-US" dirty="0"/>
              <a:t> (polarized and </a:t>
            </a:r>
            <a:r>
              <a:rPr lang="en-US" dirty="0" err="1"/>
              <a:t>unpolarized</a:t>
            </a:r>
            <a:r>
              <a:rPr lang="en-US" dirty="0"/>
              <a:t>) distributions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Times" charset="0"/>
              <a:buNone/>
            </a:pPr>
            <a:endParaRPr lang="en-US" sz="2000" dirty="0">
              <a:solidFill>
                <a:srgbClr val="00007D"/>
              </a:solidFill>
              <a:latin typeface="+mn-lt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071451" y="4919771"/>
            <a:ext cx="3176475" cy="188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Times" charset="0"/>
              <a:buNone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Deep Exclusive Scattering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Times" charset="0"/>
              <a:buNone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GPDs</a:t>
            </a:r>
            <a:endParaRPr lang="en-US" sz="2000" dirty="0">
              <a:solidFill>
                <a:srgbClr val="0000FF"/>
              </a:solidFill>
              <a:latin typeface="+mn-lt"/>
            </a:endParaRP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Times" charset="0"/>
              <a:buNone/>
            </a:pPr>
            <a:r>
              <a:rPr lang="en-US" sz="2000" dirty="0">
                <a:solidFill>
                  <a:srgbClr val="00007D"/>
                </a:solidFill>
                <a:latin typeface="+mn-lt"/>
              </a:rPr>
              <a:t>fully-correlated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Times" charset="0"/>
              <a:buNone/>
            </a:pPr>
            <a:r>
              <a:rPr lang="en-US" sz="2000" dirty="0">
                <a:solidFill>
                  <a:srgbClr val="00007D"/>
                </a:solidFill>
                <a:latin typeface="+mn-lt"/>
              </a:rPr>
              <a:t>quark distribution in 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Times" charset="0"/>
              <a:buNone/>
            </a:pPr>
            <a:r>
              <a:rPr lang="en-US" sz="2000" dirty="0">
                <a:solidFill>
                  <a:srgbClr val="00007D"/>
                </a:solidFill>
                <a:latin typeface="+mn-lt"/>
              </a:rPr>
              <a:t>both coordinate and 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Times" charset="0"/>
              <a:buNone/>
            </a:pPr>
            <a:r>
              <a:rPr lang="en-US" sz="2000" dirty="0">
                <a:solidFill>
                  <a:srgbClr val="00007D"/>
                </a:solidFill>
                <a:latin typeface="+mn-lt"/>
              </a:rPr>
              <a:t>momentum space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" b="1416"/>
          <a:stretch>
            <a:fillRect/>
          </a:stretch>
        </p:blipFill>
        <p:spPr bwMode="auto">
          <a:xfrm>
            <a:off x="527050" y="1785938"/>
            <a:ext cx="2384441" cy="286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620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" y="434861"/>
            <a:ext cx="6477132" cy="9906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rgbClr val="0000FF"/>
                </a:solidFill>
              </a:rPr>
              <a:t>Photon Selection in EC and Pion Reconstruction</a:t>
            </a:r>
            <a:endParaRPr lang="en-US" sz="2500" dirty="0">
              <a:solidFill>
                <a:srgbClr val="0000FF"/>
              </a:solidFill>
            </a:endParaRPr>
          </a:p>
        </p:txBody>
      </p:sp>
      <p:pic>
        <p:nvPicPr>
          <p:cNvPr id="9" name="Picture 8" descr="beta_vs_p_p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13" y="1137489"/>
            <a:ext cx="3291374" cy="2614386"/>
          </a:xfrm>
          <a:prstGeom prst="rect">
            <a:avLst/>
          </a:prstGeom>
        </p:spPr>
      </p:pic>
      <p:pic>
        <p:nvPicPr>
          <p:cNvPr id="10" name="Picture 9" descr="hXY_EC_ph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" y="3686792"/>
            <a:ext cx="3752889" cy="2980973"/>
          </a:xfrm>
          <a:prstGeom prst="rect">
            <a:avLst/>
          </a:prstGeom>
        </p:spPr>
      </p:pic>
      <p:pic>
        <p:nvPicPr>
          <p:cNvPr id="11" name="Picture 10" descr="hXY_EC_pho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" y="3686792"/>
            <a:ext cx="3752889" cy="2980973"/>
          </a:xfrm>
          <a:prstGeom prst="rect">
            <a:avLst/>
          </a:prstGeom>
        </p:spPr>
      </p:pic>
      <p:pic>
        <p:nvPicPr>
          <p:cNvPr id="16" name="Picture 15" descr="hMgg_e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614" y="3705231"/>
            <a:ext cx="3733996" cy="29625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" y="1442106"/>
            <a:ext cx="457870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buFont typeface="Wingdings" charset="2"/>
              <a:buChar char="v"/>
            </a:pPr>
            <a:r>
              <a:rPr lang="fr-FR" sz="1500" dirty="0" err="1" smtClean="0"/>
              <a:t>Neutral</a:t>
            </a:r>
            <a:r>
              <a:rPr lang="fr-FR" sz="1500" dirty="0" smtClean="0"/>
              <a:t> </a:t>
            </a:r>
            <a:r>
              <a:rPr lang="fr-FR" sz="1500" dirty="0" err="1" smtClean="0"/>
              <a:t>particle</a:t>
            </a:r>
            <a:r>
              <a:rPr lang="fr-FR" sz="1500" dirty="0" smtClean="0"/>
              <a:t> </a:t>
            </a:r>
            <a:r>
              <a:rPr lang="fr-FR" sz="1500" dirty="0" err="1" smtClean="0"/>
              <a:t>cut</a:t>
            </a:r>
            <a:r>
              <a:rPr lang="fr-FR" sz="1500" dirty="0" smtClean="0"/>
              <a:t> </a:t>
            </a:r>
            <a:r>
              <a:rPr lang="fr-FR" sz="1500" i="1" dirty="0" smtClean="0">
                <a:solidFill>
                  <a:srgbClr val="FF0000"/>
                </a:solidFill>
              </a:rPr>
              <a:t>(q=0)</a:t>
            </a:r>
          </a:p>
          <a:p>
            <a:pPr marL="342900" indent="-342900">
              <a:lnSpc>
                <a:spcPct val="140000"/>
              </a:lnSpc>
              <a:buFont typeface="Wingdings" charset="2"/>
              <a:buChar char="v"/>
            </a:pPr>
            <a:r>
              <a:rPr lang="fr-FR" sz="1500" dirty="0" smtClean="0"/>
              <a:t>Minimum </a:t>
            </a:r>
            <a:r>
              <a:rPr lang="fr-FR" sz="1500" dirty="0" err="1" smtClean="0"/>
              <a:t>energy</a:t>
            </a:r>
            <a:r>
              <a:rPr lang="fr-FR" sz="1500" dirty="0" smtClean="0"/>
              <a:t> </a:t>
            </a:r>
            <a:r>
              <a:rPr lang="fr-FR" sz="1500" dirty="0" err="1" smtClean="0"/>
              <a:t>deposit</a:t>
            </a:r>
            <a:r>
              <a:rPr lang="fr-FR" sz="1500" dirty="0" smtClean="0"/>
              <a:t> in EC </a:t>
            </a:r>
            <a:r>
              <a:rPr lang="fr-FR" sz="1500" dirty="0" smtClean="0">
                <a:solidFill>
                  <a:srgbClr val="FF0000"/>
                </a:solidFill>
              </a:rPr>
              <a:t>(</a:t>
            </a:r>
            <a:r>
              <a:rPr lang="fr-FR" sz="1500" i="1" dirty="0" smtClean="0">
                <a:solidFill>
                  <a:srgbClr val="FF0000"/>
                </a:solidFill>
              </a:rPr>
              <a:t>E</a:t>
            </a:r>
            <a:r>
              <a:rPr lang="fr-FR" sz="1500" i="1" baseline="-25000" dirty="0" smtClean="0">
                <a:solidFill>
                  <a:srgbClr val="FF0000"/>
                </a:solidFill>
              </a:rPr>
              <a:t>EC</a:t>
            </a:r>
            <a:r>
              <a:rPr lang="fr-FR" sz="1500" i="1" dirty="0" smtClean="0">
                <a:solidFill>
                  <a:srgbClr val="FF0000"/>
                </a:solidFill>
              </a:rPr>
              <a:t> &gt; 0.3 </a:t>
            </a:r>
            <a:r>
              <a:rPr lang="fr-FR" sz="1500" i="1" dirty="0" err="1" smtClean="0">
                <a:solidFill>
                  <a:srgbClr val="FF0000"/>
                </a:solidFill>
              </a:rPr>
              <a:t>GeV</a:t>
            </a:r>
            <a:r>
              <a:rPr lang="fr-FR" sz="1500" i="1" dirty="0" smtClean="0">
                <a:solidFill>
                  <a:srgbClr val="FF0000"/>
                </a:solidFill>
              </a:rPr>
              <a:t>)</a:t>
            </a:r>
          </a:p>
          <a:p>
            <a:pPr marL="342900" indent="-342900">
              <a:lnSpc>
                <a:spcPct val="140000"/>
              </a:lnSpc>
              <a:buFont typeface="Wingdings" charset="2"/>
              <a:buChar char="v"/>
            </a:pPr>
            <a:r>
              <a:rPr lang="fr-FR" sz="1500" dirty="0" smtClean="0"/>
              <a:t>EC </a:t>
            </a:r>
            <a:r>
              <a:rPr lang="fr-FR" sz="1500" dirty="0" err="1" smtClean="0"/>
              <a:t>fiducial</a:t>
            </a:r>
            <a:r>
              <a:rPr lang="fr-FR" sz="1500" dirty="0" smtClean="0"/>
              <a:t> </a:t>
            </a:r>
            <a:r>
              <a:rPr lang="fr-FR" sz="1500" dirty="0" err="1" smtClean="0"/>
              <a:t>cut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754963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13" y="533400"/>
            <a:ext cx="8133235" cy="990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FF"/>
                </a:solidFill>
              </a:rPr>
              <a:t>Coherent Event Selection </a:t>
            </a:r>
            <a:endParaRPr lang="en-US" sz="3000" dirty="0">
              <a:solidFill>
                <a:srgbClr val="0000FF"/>
              </a:solidFill>
            </a:endParaRPr>
          </a:p>
        </p:txBody>
      </p:sp>
      <p:pic>
        <p:nvPicPr>
          <p:cNvPr id="7" name="Picture 6" descr="hMgg_ec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9" y="2397136"/>
            <a:ext cx="2866994" cy="2274660"/>
          </a:xfrm>
          <a:prstGeom prst="rect">
            <a:avLst/>
          </a:prstGeom>
        </p:spPr>
      </p:pic>
      <p:pic>
        <p:nvPicPr>
          <p:cNvPr id="8" name="Picture 7" descr="hMM2_X_e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9" y="4671796"/>
            <a:ext cx="2749479" cy="2181423"/>
          </a:xfrm>
          <a:prstGeom prst="rect">
            <a:avLst/>
          </a:prstGeom>
        </p:spPr>
      </p:pic>
      <p:pic>
        <p:nvPicPr>
          <p:cNvPr id="9" name="Picture 8" descr="hMgg_ec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25" y="2459220"/>
            <a:ext cx="2640630" cy="2095063"/>
          </a:xfrm>
          <a:prstGeom prst="rect">
            <a:avLst/>
          </a:prstGeom>
        </p:spPr>
      </p:pic>
      <p:pic>
        <p:nvPicPr>
          <p:cNvPr id="10" name="Picture 9" descr="hMM2_X_eci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25" y="4671796"/>
            <a:ext cx="2640630" cy="2095064"/>
          </a:xfrm>
          <a:prstGeom prst="rect">
            <a:avLst/>
          </a:prstGeom>
        </p:spPr>
      </p:pic>
      <p:pic>
        <p:nvPicPr>
          <p:cNvPr id="12" name="Picture 11" descr="hMgg_i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87" y="2397136"/>
            <a:ext cx="2802321" cy="2223349"/>
          </a:xfrm>
          <a:prstGeom prst="rect">
            <a:avLst/>
          </a:prstGeom>
        </p:spPr>
      </p:pic>
      <p:pic>
        <p:nvPicPr>
          <p:cNvPr id="13" name="Picture 12" descr="hMM2_X_i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34" y="4678868"/>
            <a:ext cx="2646874" cy="21000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2867" y="2089888"/>
            <a:ext cx="941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EC-EC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5438" y="2089888"/>
            <a:ext cx="941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EC-IC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29581" y="2089888"/>
            <a:ext cx="941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C-IC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1595" y="1404359"/>
            <a:ext cx="7925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Neutral pion decays into two photons each of which can be detected either in EC or IC which results in 3 different combinations to reconstruct the pion.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24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FF"/>
                </a:solidFill>
              </a:rPr>
              <a:t>Comparison between </a:t>
            </a:r>
            <a:r>
              <a:rPr lang="en-US" sz="3000" dirty="0" smtClean="0">
                <a:solidFill>
                  <a:srgbClr val="0000FF"/>
                </a:solidFill>
                <a:latin typeface="Symbol" charset="0"/>
                <a:sym typeface="Symbol" charset="0"/>
              </a:rPr>
              <a:t>c</a:t>
            </a:r>
            <a:r>
              <a:rPr lang="en-US" sz="3000" baseline="30000" dirty="0" smtClean="0">
                <a:solidFill>
                  <a:srgbClr val="0000FF"/>
                </a:solidFill>
                <a:sym typeface="Symbol" charset="0"/>
              </a:rPr>
              <a:t>2 </a:t>
            </a:r>
            <a:r>
              <a:rPr lang="en-US" sz="3000" dirty="0" smtClean="0">
                <a:solidFill>
                  <a:srgbClr val="0000FF"/>
                </a:solidFill>
                <a:sym typeface="Symbol" charset="0"/>
              </a:rPr>
              <a:t>and likelihood method</a:t>
            </a:r>
            <a:endParaRPr lang="en-US" sz="3000" dirty="0">
              <a:solidFill>
                <a:srgbClr val="0000FF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784350"/>
            <a:ext cx="8229600" cy="4413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Char char="v"/>
            </a:pPr>
            <a:r>
              <a:rPr lang="en-US" sz="1800" dirty="0" smtClean="0">
                <a:sym typeface="Symbol" charset="0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latin typeface="Symbol" charset="0"/>
                <a:sym typeface="Symbol" charset="0"/>
              </a:rPr>
              <a:t>c</a:t>
            </a:r>
            <a:r>
              <a:rPr lang="en-US" sz="2200" baseline="30000" dirty="0" smtClean="0">
                <a:solidFill>
                  <a:srgbClr val="0000FF"/>
                </a:solidFill>
                <a:sym typeface="Symbol" charset="0"/>
              </a:rPr>
              <a:t>2</a:t>
            </a:r>
            <a:r>
              <a:rPr lang="en-US" sz="2200" dirty="0" smtClean="0">
                <a:solidFill>
                  <a:srgbClr val="0000FF"/>
                </a:solidFill>
                <a:sym typeface="Symbol" charset="0"/>
              </a:rPr>
              <a:t> fit is fastest, easiest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ym typeface="Symbol" charset="0"/>
              </a:rPr>
              <a:t>Works fine at high statistics 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ym typeface="Symbol" charset="0"/>
              </a:rPr>
              <a:t>Gives absolute goodness-of-fit indication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FF3300"/>
                </a:solidFill>
                <a:sym typeface="Symbol" charset="0"/>
              </a:rPr>
              <a:t>Make (incorrect) Gaussian error assumption on low statistics bins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FF3300"/>
                </a:solidFill>
                <a:sym typeface="Symbol" charset="0"/>
              </a:rPr>
              <a:t>Has bias proportional to 1/N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FF3300"/>
                </a:solidFill>
                <a:sym typeface="Symbol" charset="0"/>
              </a:rPr>
              <a:t>Misses information with feature size &lt; bin size</a:t>
            </a:r>
          </a:p>
          <a:p>
            <a:pPr lvl="1">
              <a:lnSpc>
                <a:spcPct val="80000"/>
              </a:lnSpc>
            </a:pPr>
            <a:endParaRPr lang="en-US" sz="1600" dirty="0" smtClean="0">
              <a:sym typeface="Symbol" charset="0"/>
            </a:endParaRPr>
          </a:p>
          <a:p>
            <a:pPr>
              <a:lnSpc>
                <a:spcPct val="80000"/>
              </a:lnSpc>
              <a:buFont typeface="Wingdings" charset="2"/>
              <a:buChar char="v"/>
            </a:pPr>
            <a:r>
              <a:rPr lang="en-US" sz="2200" dirty="0" smtClean="0">
                <a:solidFill>
                  <a:srgbClr val="0000FF"/>
                </a:solidFill>
              </a:rPr>
              <a:t>Un-binned Likelihood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No Gaussian assumption made at low statistics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No information lost due to binning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Gives best error of all methods (especially at low statistics)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FF3300"/>
                </a:solidFill>
              </a:rPr>
              <a:t>Has bias proportional to 1/N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FF3300"/>
                </a:solidFill>
              </a:rPr>
              <a:t>Can be computationally expensive for large N</a:t>
            </a:r>
          </a:p>
          <a:p>
            <a:pPr lvl="1">
              <a:lnSpc>
                <a:spcPct val="80000"/>
              </a:lnSpc>
            </a:pPr>
            <a:endParaRPr lang="en-US" sz="1600" dirty="0">
              <a:solidFill>
                <a:srgbClr val="FF3300"/>
              </a:solidFill>
            </a:endParaRPr>
          </a:p>
          <a:p>
            <a:pPr lvl="1">
              <a:lnSpc>
                <a:spcPct val="80000"/>
              </a:lnSpc>
            </a:pPr>
            <a:endParaRPr lang="en-US" sz="1600" dirty="0" smtClean="0">
              <a:solidFill>
                <a:srgbClr val="FF3300"/>
              </a:solidFill>
            </a:endParaRPr>
          </a:p>
          <a:p>
            <a:pPr lvl="1">
              <a:lnSpc>
                <a:spcPct val="80000"/>
              </a:lnSpc>
            </a:pPr>
            <a:endParaRPr lang="en-US" sz="1600" dirty="0">
              <a:solidFill>
                <a:srgbClr val="FF3300"/>
              </a:solidFill>
            </a:endParaRPr>
          </a:p>
          <a:p>
            <a:pPr lvl="1">
              <a:lnSpc>
                <a:spcPct val="80000"/>
              </a:lnSpc>
            </a:pPr>
            <a:endParaRPr lang="en-US" sz="1600" dirty="0" smtClean="0">
              <a:solidFill>
                <a:srgbClr val="FF3300"/>
              </a:solidFill>
            </a:endParaRPr>
          </a:p>
          <a:p>
            <a:pPr lvl="1">
              <a:lnSpc>
                <a:spcPct val="80000"/>
              </a:lnSpc>
            </a:pPr>
            <a:endParaRPr lang="en-US" sz="1600" dirty="0">
              <a:solidFill>
                <a:srgbClr val="FF3300"/>
              </a:solidFill>
            </a:endParaRPr>
          </a:p>
          <a:p>
            <a:pPr lvl="1">
              <a:lnSpc>
                <a:spcPct val="80000"/>
              </a:lnSpc>
            </a:pPr>
            <a:endParaRPr lang="en-US" sz="1600" dirty="0" smtClean="0">
              <a:solidFill>
                <a:srgbClr val="FF3300"/>
              </a:solidFill>
            </a:endParaRPr>
          </a:p>
          <a:p>
            <a:pPr lvl="1">
              <a:lnSpc>
                <a:spcPct val="80000"/>
              </a:lnSpc>
            </a:pPr>
            <a:endParaRPr lang="en-US" sz="1600" dirty="0">
              <a:solidFill>
                <a:srgbClr val="FF3300"/>
              </a:solidFill>
            </a:endParaRPr>
          </a:p>
          <a:p>
            <a:pPr lvl="1">
              <a:lnSpc>
                <a:spcPct val="80000"/>
              </a:lnSpc>
            </a:pPr>
            <a:endParaRPr lang="en-US" sz="1600" dirty="0" smtClean="0">
              <a:solidFill>
                <a:srgbClr val="FF3300"/>
              </a:solidFill>
            </a:endParaRPr>
          </a:p>
          <a:p>
            <a:pPr lvl="1">
              <a:lnSpc>
                <a:spcPct val="80000"/>
              </a:lnSpc>
            </a:pPr>
            <a:endParaRPr lang="en-US" sz="1600" dirty="0">
              <a:solidFill>
                <a:srgbClr val="FF3300"/>
              </a:solidFill>
            </a:endParaRPr>
          </a:p>
          <a:p>
            <a:pPr lvl="1">
              <a:lnSpc>
                <a:spcPct val="80000"/>
              </a:lnSpc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1917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Generalized Parton Distributions (GPDs)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3" name="Group 109"/>
          <p:cNvGrpSpPr>
            <a:grpSpLocks/>
          </p:cNvGrpSpPr>
          <p:nvPr/>
        </p:nvGrpSpPr>
        <p:grpSpPr bwMode="auto">
          <a:xfrm>
            <a:off x="106422" y="1640280"/>
            <a:ext cx="3703350" cy="2498333"/>
            <a:chOff x="3335" y="1534"/>
            <a:chExt cx="2156" cy="1381"/>
          </a:xfrm>
        </p:grpSpPr>
        <p:sp>
          <p:nvSpPr>
            <p:cNvPr id="4" name="Line 61"/>
            <p:cNvSpPr>
              <a:spLocks noChangeShapeType="1"/>
            </p:cNvSpPr>
            <p:nvPr/>
          </p:nvSpPr>
          <p:spPr bwMode="auto">
            <a:xfrm rot="23100000">
              <a:off x="4615" y="2603"/>
              <a:ext cx="49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57"/>
            <p:cNvSpPr>
              <a:spLocks noChangeShapeType="1"/>
            </p:cNvSpPr>
            <p:nvPr/>
          </p:nvSpPr>
          <p:spPr bwMode="auto">
            <a:xfrm rot="23100000">
              <a:off x="4638" y="2552"/>
              <a:ext cx="49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66"/>
            <p:cNvSpPr>
              <a:spLocks noChangeShapeType="1"/>
            </p:cNvSpPr>
            <p:nvPr/>
          </p:nvSpPr>
          <p:spPr bwMode="auto">
            <a:xfrm rot="36900000">
              <a:off x="4452" y="2241"/>
              <a:ext cx="2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55"/>
            <p:cNvSpPr>
              <a:spLocks noChangeShapeType="1"/>
            </p:cNvSpPr>
            <p:nvPr/>
          </p:nvSpPr>
          <p:spPr bwMode="auto">
            <a:xfrm rot="17100000">
              <a:off x="3715" y="2170"/>
              <a:ext cx="4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54"/>
            <p:cNvSpPr>
              <a:spLocks noChangeArrowheads="1"/>
            </p:cNvSpPr>
            <p:nvPr/>
          </p:nvSpPr>
          <p:spPr bwMode="auto">
            <a:xfrm>
              <a:off x="3808" y="2274"/>
              <a:ext cx="862" cy="3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3399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56"/>
            <p:cNvSpPr>
              <a:spLocks noChangeShapeType="1"/>
            </p:cNvSpPr>
            <p:nvPr/>
          </p:nvSpPr>
          <p:spPr bwMode="auto">
            <a:xfrm rot="17100000">
              <a:off x="3817" y="2199"/>
              <a:ext cx="18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58"/>
            <p:cNvSpPr>
              <a:spLocks noChangeShapeType="1"/>
            </p:cNvSpPr>
            <p:nvPr/>
          </p:nvSpPr>
          <p:spPr bwMode="auto">
            <a:xfrm rot="1500000" flipV="1">
              <a:off x="4827" y="2557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59"/>
            <p:cNvSpPr>
              <a:spLocks noChangeShapeType="1"/>
            </p:cNvSpPr>
            <p:nvPr/>
          </p:nvSpPr>
          <p:spPr bwMode="auto">
            <a:xfrm rot="1500000" flipV="1">
              <a:off x="4800" y="2607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60"/>
            <p:cNvSpPr>
              <a:spLocks noChangeArrowheads="1"/>
            </p:cNvSpPr>
            <p:nvPr/>
          </p:nvSpPr>
          <p:spPr bwMode="auto">
            <a:xfrm rot="1500000">
              <a:off x="4854" y="2572"/>
              <a:ext cx="113" cy="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62"/>
            <p:cNvSpPr>
              <a:spLocks noChangeShapeType="1"/>
            </p:cNvSpPr>
            <p:nvPr/>
          </p:nvSpPr>
          <p:spPr bwMode="auto">
            <a:xfrm rot="20100000" flipV="1">
              <a:off x="3521" y="2556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63"/>
            <p:cNvSpPr>
              <a:spLocks noChangeShapeType="1"/>
            </p:cNvSpPr>
            <p:nvPr/>
          </p:nvSpPr>
          <p:spPr bwMode="auto">
            <a:xfrm rot="20100000" flipV="1">
              <a:off x="3551" y="26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64"/>
            <p:cNvSpPr>
              <a:spLocks noChangeArrowheads="1"/>
            </p:cNvSpPr>
            <p:nvPr/>
          </p:nvSpPr>
          <p:spPr bwMode="auto">
            <a:xfrm rot="20100000">
              <a:off x="3578" y="2543"/>
              <a:ext cx="113" cy="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65"/>
            <p:cNvSpPr txBox="1">
              <a:spLocks noChangeArrowheads="1"/>
            </p:cNvSpPr>
            <p:nvPr/>
          </p:nvSpPr>
          <p:spPr bwMode="auto">
            <a:xfrm>
              <a:off x="4011" y="2330"/>
              <a:ext cx="50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GPDs</a:t>
              </a:r>
            </a:p>
          </p:txBody>
        </p:sp>
        <p:sp>
          <p:nvSpPr>
            <p:cNvPr id="17" name="Line 67"/>
            <p:cNvSpPr>
              <a:spLocks noChangeShapeType="1"/>
            </p:cNvSpPr>
            <p:nvPr/>
          </p:nvSpPr>
          <p:spPr bwMode="auto">
            <a:xfrm rot="4500000">
              <a:off x="4542" y="2237"/>
              <a:ext cx="7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8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18842535"/>
                </p:ext>
              </p:extLst>
            </p:nvPr>
          </p:nvGraphicFramePr>
          <p:xfrm>
            <a:off x="3580" y="2170"/>
            <a:ext cx="288" cy="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54" name="Equation" r:id="rId3" imgW="457200" imgH="253800" progId="Equation.3">
                    <p:embed/>
                  </p:oleObj>
                </mc:Choice>
                <mc:Fallback>
                  <p:oleObj name="Equation" r:id="rId3" imgW="4572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80" y="2170"/>
                          <a:ext cx="288" cy="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4771413"/>
                </p:ext>
              </p:extLst>
            </p:nvPr>
          </p:nvGraphicFramePr>
          <p:xfrm>
            <a:off x="4709" y="2199"/>
            <a:ext cx="269" cy="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55" name="Equation" r:id="rId5" imgW="342900" imgH="203200" progId="Equation.3">
                    <p:embed/>
                  </p:oleObj>
                </mc:Choice>
                <mc:Fallback>
                  <p:oleObj name="Equation" r:id="rId5" imgW="3429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9" y="2199"/>
                          <a:ext cx="269" cy="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Freeform 70"/>
            <p:cNvSpPr>
              <a:spLocks/>
            </p:cNvSpPr>
            <p:nvPr/>
          </p:nvSpPr>
          <p:spPr bwMode="auto">
            <a:xfrm rot="21480000">
              <a:off x="3726" y="2635"/>
              <a:ext cx="1043" cy="136"/>
            </a:xfrm>
            <a:custGeom>
              <a:avLst/>
              <a:gdLst>
                <a:gd name="T0" fmla="*/ 0 w 1043"/>
                <a:gd name="T1" fmla="*/ 0 h 190"/>
                <a:gd name="T2" fmla="*/ 499 w 1043"/>
                <a:gd name="T3" fmla="*/ 182 h 190"/>
                <a:gd name="T4" fmla="*/ 1043 w 1043"/>
                <a:gd name="T5" fmla="*/ 4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3" h="190">
                  <a:moveTo>
                    <a:pt x="0" y="0"/>
                  </a:moveTo>
                  <a:cubicBezTo>
                    <a:pt x="162" y="87"/>
                    <a:pt x="325" y="174"/>
                    <a:pt x="499" y="182"/>
                  </a:cubicBezTo>
                  <a:cubicBezTo>
                    <a:pt x="673" y="190"/>
                    <a:pt x="858" y="118"/>
                    <a:pt x="1043" y="46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dash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71"/>
            <p:cNvSpPr>
              <a:spLocks noChangeShapeType="1"/>
            </p:cNvSpPr>
            <p:nvPr/>
          </p:nvSpPr>
          <p:spPr bwMode="auto">
            <a:xfrm>
              <a:off x="3969" y="1972"/>
              <a:ext cx="45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4068" y="1972"/>
              <a:ext cx="2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73"/>
            <p:cNvSpPr>
              <a:spLocks/>
            </p:cNvSpPr>
            <p:nvPr/>
          </p:nvSpPr>
          <p:spPr bwMode="auto">
            <a:xfrm rot="-6696888">
              <a:off x="3872" y="1904"/>
              <a:ext cx="113" cy="45"/>
            </a:xfrm>
            <a:custGeom>
              <a:avLst/>
              <a:gdLst>
                <a:gd name="T0" fmla="*/ 0 w 181"/>
                <a:gd name="T1" fmla="*/ 45 h 45"/>
                <a:gd name="T2" fmla="*/ 90 w 181"/>
                <a:gd name="T3" fmla="*/ 0 h 45"/>
                <a:gd name="T4" fmla="*/ 181 w 181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45">
                  <a:moveTo>
                    <a:pt x="0" y="45"/>
                  </a:moveTo>
                  <a:cubicBezTo>
                    <a:pt x="30" y="22"/>
                    <a:pt x="60" y="0"/>
                    <a:pt x="90" y="0"/>
                  </a:cubicBezTo>
                  <a:cubicBezTo>
                    <a:pt x="120" y="0"/>
                    <a:pt x="166" y="38"/>
                    <a:pt x="181" y="45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74"/>
            <p:cNvSpPr>
              <a:spLocks/>
            </p:cNvSpPr>
            <p:nvPr/>
          </p:nvSpPr>
          <p:spPr bwMode="auto">
            <a:xfrm rot="4103112">
              <a:off x="3872" y="1784"/>
              <a:ext cx="113" cy="45"/>
            </a:xfrm>
            <a:custGeom>
              <a:avLst/>
              <a:gdLst>
                <a:gd name="T0" fmla="*/ 0 w 181"/>
                <a:gd name="T1" fmla="*/ 45 h 45"/>
                <a:gd name="T2" fmla="*/ 90 w 181"/>
                <a:gd name="T3" fmla="*/ 0 h 45"/>
                <a:gd name="T4" fmla="*/ 181 w 181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45">
                  <a:moveTo>
                    <a:pt x="0" y="45"/>
                  </a:moveTo>
                  <a:cubicBezTo>
                    <a:pt x="30" y="22"/>
                    <a:pt x="60" y="0"/>
                    <a:pt x="90" y="0"/>
                  </a:cubicBezTo>
                  <a:cubicBezTo>
                    <a:pt x="120" y="0"/>
                    <a:pt x="166" y="38"/>
                    <a:pt x="181" y="45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75"/>
            <p:cNvSpPr>
              <a:spLocks/>
            </p:cNvSpPr>
            <p:nvPr/>
          </p:nvSpPr>
          <p:spPr bwMode="auto">
            <a:xfrm rot="-6696888">
              <a:off x="3791" y="1698"/>
              <a:ext cx="113" cy="45"/>
            </a:xfrm>
            <a:custGeom>
              <a:avLst/>
              <a:gdLst>
                <a:gd name="T0" fmla="*/ 0 w 181"/>
                <a:gd name="T1" fmla="*/ 45 h 45"/>
                <a:gd name="T2" fmla="*/ 90 w 181"/>
                <a:gd name="T3" fmla="*/ 0 h 45"/>
                <a:gd name="T4" fmla="*/ 181 w 181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45">
                  <a:moveTo>
                    <a:pt x="0" y="45"/>
                  </a:moveTo>
                  <a:cubicBezTo>
                    <a:pt x="30" y="22"/>
                    <a:pt x="60" y="0"/>
                    <a:pt x="90" y="0"/>
                  </a:cubicBezTo>
                  <a:cubicBezTo>
                    <a:pt x="120" y="0"/>
                    <a:pt x="166" y="38"/>
                    <a:pt x="181" y="45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76"/>
            <p:cNvSpPr>
              <a:spLocks/>
            </p:cNvSpPr>
            <p:nvPr/>
          </p:nvSpPr>
          <p:spPr bwMode="auto">
            <a:xfrm rot="4103112">
              <a:off x="3791" y="1577"/>
              <a:ext cx="113" cy="45"/>
            </a:xfrm>
            <a:custGeom>
              <a:avLst/>
              <a:gdLst>
                <a:gd name="T0" fmla="*/ 0 w 181"/>
                <a:gd name="T1" fmla="*/ 45 h 45"/>
                <a:gd name="T2" fmla="*/ 90 w 181"/>
                <a:gd name="T3" fmla="*/ 0 h 45"/>
                <a:gd name="T4" fmla="*/ 181 w 181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45">
                  <a:moveTo>
                    <a:pt x="0" y="45"/>
                  </a:moveTo>
                  <a:cubicBezTo>
                    <a:pt x="30" y="22"/>
                    <a:pt x="60" y="0"/>
                    <a:pt x="90" y="0"/>
                  </a:cubicBezTo>
                  <a:cubicBezTo>
                    <a:pt x="120" y="0"/>
                    <a:pt x="166" y="38"/>
                    <a:pt x="181" y="45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77"/>
            <p:cNvSpPr>
              <a:spLocks noChangeShapeType="1"/>
            </p:cNvSpPr>
            <p:nvPr/>
          </p:nvSpPr>
          <p:spPr bwMode="auto">
            <a:xfrm rot="1200000">
              <a:off x="3845" y="1763"/>
              <a:ext cx="88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78"/>
            <p:cNvSpPr>
              <a:spLocks/>
            </p:cNvSpPr>
            <p:nvPr/>
          </p:nvSpPr>
          <p:spPr bwMode="auto">
            <a:xfrm rot="35277239">
              <a:off x="4388" y="1991"/>
              <a:ext cx="68" cy="46"/>
            </a:xfrm>
            <a:custGeom>
              <a:avLst/>
              <a:gdLst>
                <a:gd name="T0" fmla="*/ 0 w 182"/>
                <a:gd name="T1" fmla="*/ 90 h 90"/>
                <a:gd name="T2" fmla="*/ 91 w 182"/>
                <a:gd name="T3" fmla="*/ 0 h 90"/>
                <a:gd name="T4" fmla="*/ 182 w 182"/>
                <a:gd name="T5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90">
                  <a:moveTo>
                    <a:pt x="0" y="90"/>
                  </a:moveTo>
                  <a:cubicBezTo>
                    <a:pt x="30" y="45"/>
                    <a:pt x="61" y="0"/>
                    <a:pt x="91" y="0"/>
                  </a:cubicBezTo>
                  <a:cubicBezTo>
                    <a:pt x="121" y="0"/>
                    <a:pt x="167" y="75"/>
                    <a:pt x="182" y="9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79"/>
            <p:cNvSpPr>
              <a:spLocks/>
            </p:cNvSpPr>
            <p:nvPr/>
          </p:nvSpPr>
          <p:spPr bwMode="auto">
            <a:xfrm rot="46017239">
              <a:off x="4478" y="1943"/>
              <a:ext cx="25" cy="113"/>
            </a:xfrm>
            <a:custGeom>
              <a:avLst/>
              <a:gdLst>
                <a:gd name="T0" fmla="*/ 0 w 45"/>
                <a:gd name="T1" fmla="*/ 0 h 181"/>
                <a:gd name="T2" fmla="*/ 45 w 45"/>
                <a:gd name="T3" fmla="*/ 90 h 181"/>
                <a:gd name="T4" fmla="*/ 0 w 45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81">
                  <a:moveTo>
                    <a:pt x="0" y="0"/>
                  </a:moveTo>
                  <a:cubicBezTo>
                    <a:pt x="22" y="30"/>
                    <a:pt x="45" y="60"/>
                    <a:pt x="45" y="90"/>
                  </a:cubicBezTo>
                  <a:cubicBezTo>
                    <a:pt x="45" y="120"/>
                    <a:pt x="7" y="166"/>
                    <a:pt x="0" y="18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80"/>
            <p:cNvSpPr>
              <a:spLocks/>
            </p:cNvSpPr>
            <p:nvPr/>
          </p:nvSpPr>
          <p:spPr bwMode="auto">
            <a:xfrm rot="35277239">
              <a:off x="4418" y="2022"/>
              <a:ext cx="68" cy="46"/>
            </a:xfrm>
            <a:custGeom>
              <a:avLst/>
              <a:gdLst>
                <a:gd name="T0" fmla="*/ 0 w 182"/>
                <a:gd name="T1" fmla="*/ 90 h 90"/>
                <a:gd name="T2" fmla="*/ 91 w 182"/>
                <a:gd name="T3" fmla="*/ 0 h 90"/>
                <a:gd name="T4" fmla="*/ 182 w 182"/>
                <a:gd name="T5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90">
                  <a:moveTo>
                    <a:pt x="0" y="90"/>
                  </a:moveTo>
                  <a:cubicBezTo>
                    <a:pt x="30" y="45"/>
                    <a:pt x="61" y="0"/>
                    <a:pt x="91" y="0"/>
                  </a:cubicBezTo>
                  <a:cubicBezTo>
                    <a:pt x="121" y="0"/>
                    <a:pt x="167" y="75"/>
                    <a:pt x="182" y="9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81"/>
            <p:cNvSpPr>
              <a:spLocks/>
            </p:cNvSpPr>
            <p:nvPr/>
          </p:nvSpPr>
          <p:spPr bwMode="auto">
            <a:xfrm rot="35337239">
              <a:off x="4463" y="1921"/>
              <a:ext cx="25" cy="113"/>
            </a:xfrm>
            <a:custGeom>
              <a:avLst/>
              <a:gdLst>
                <a:gd name="T0" fmla="*/ 0 w 45"/>
                <a:gd name="T1" fmla="*/ 0 h 181"/>
                <a:gd name="T2" fmla="*/ 45 w 45"/>
                <a:gd name="T3" fmla="*/ 90 h 181"/>
                <a:gd name="T4" fmla="*/ 0 w 45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81">
                  <a:moveTo>
                    <a:pt x="0" y="0"/>
                  </a:moveTo>
                  <a:cubicBezTo>
                    <a:pt x="22" y="30"/>
                    <a:pt x="45" y="60"/>
                    <a:pt x="45" y="90"/>
                  </a:cubicBezTo>
                  <a:cubicBezTo>
                    <a:pt x="45" y="120"/>
                    <a:pt x="7" y="166"/>
                    <a:pt x="0" y="18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82"/>
            <p:cNvSpPr>
              <a:spLocks/>
            </p:cNvSpPr>
            <p:nvPr/>
          </p:nvSpPr>
          <p:spPr bwMode="auto">
            <a:xfrm rot="46017239">
              <a:off x="4506" y="1975"/>
              <a:ext cx="25" cy="113"/>
            </a:xfrm>
            <a:custGeom>
              <a:avLst/>
              <a:gdLst>
                <a:gd name="T0" fmla="*/ 0 w 45"/>
                <a:gd name="T1" fmla="*/ 0 h 181"/>
                <a:gd name="T2" fmla="*/ 45 w 45"/>
                <a:gd name="T3" fmla="*/ 90 h 181"/>
                <a:gd name="T4" fmla="*/ 0 w 45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81">
                  <a:moveTo>
                    <a:pt x="0" y="0"/>
                  </a:moveTo>
                  <a:cubicBezTo>
                    <a:pt x="22" y="30"/>
                    <a:pt x="45" y="60"/>
                    <a:pt x="45" y="90"/>
                  </a:cubicBezTo>
                  <a:cubicBezTo>
                    <a:pt x="45" y="120"/>
                    <a:pt x="7" y="166"/>
                    <a:pt x="0" y="18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83"/>
            <p:cNvSpPr>
              <a:spLocks/>
            </p:cNvSpPr>
            <p:nvPr/>
          </p:nvSpPr>
          <p:spPr bwMode="auto">
            <a:xfrm rot="35277239">
              <a:off x="4449" y="2056"/>
              <a:ext cx="68" cy="46"/>
            </a:xfrm>
            <a:custGeom>
              <a:avLst/>
              <a:gdLst>
                <a:gd name="T0" fmla="*/ 0 w 182"/>
                <a:gd name="T1" fmla="*/ 90 h 90"/>
                <a:gd name="T2" fmla="*/ 91 w 182"/>
                <a:gd name="T3" fmla="*/ 0 h 90"/>
                <a:gd name="T4" fmla="*/ 182 w 182"/>
                <a:gd name="T5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90">
                  <a:moveTo>
                    <a:pt x="0" y="90"/>
                  </a:moveTo>
                  <a:cubicBezTo>
                    <a:pt x="30" y="45"/>
                    <a:pt x="61" y="0"/>
                    <a:pt x="91" y="0"/>
                  </a:cubicBezTo>
                  <a:cubicBezTo>
                    <a:pt x="121" y="0"/>
                    <a:pt x="167" y="75"/>
                    <a:pt x="182" y="9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84"/>
            <p:cNvSpPr>
              <a:spLocks/>
            </p:cNvSpPr>
            <p:nvPr/>
          </p:nvSpPr>
          <p:spPr bwMode="auto">
            <a:xfrm rot="35337239">
              <a:off x="4493" y="1957"/>
              <a:ext cx="25" cy="113"/>
            </a:xfrm>
            <a:custGeom>
              <a:avLst/>
              <a:gdLst>
                <a:gd name="T0" fmla="*/ 0 w 45"/>
                <a:gd name="T1" fmla="*/ 0 h 181"/>
                <a:gd name="T2" fmla="*/ 45 w 45"/>
                <a:gd name="T3" fmla="*/ 90 h 181"/>
                <a:gd name="T4" fmla="*/ 0 w 45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81">
                  <a:moveTo>
                    <a:pt x="0" y="0"/>
                  </a:moveTo>
                  <a:cubicBezTo>
                    <a:pt x="22" y="30"/>
                    <a:pt x="45" y="60"/>
                    <a:pt x="45" y="90"/>
                  </a:cubicBezTo>
                  <a:cubicBezTo>
                    <a:pt x="45" y="120"/>
                    <a:pt x="7" y="166"/>
                    <a:pt x="0" y="18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85"/>
            <p:cNvSpPr>
              <a:spLocks/>
            </p:cNvSpPr>
            <p:nvPr/>
          </p:nvSpPr>
          <p:spPr bwMode="auto">
            <a:xfrm rot="46017239">
              <a:off x="4537" y="2009"/>
              <a:ext cx="25" cy="113"/>
            </a:xfrm>
            <a:custGeom>
              <a:avLst/>
              <a:gdLst>
                <a:gd name="T0" fmla="*/ 0 w 45"/>
                <a:gd name="T1" fmla="*/ 0 h 181"/>
                <a:gd name="T2" fmla="*/ 45 w 45"/>
                <a:gd name="T3" fmla="*/ 90 h 181"/>
                <a:gd name="T4" fmla="*/ 0 w 45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81">
                  <a:moveTo>
                    <a:pt x="0" y="0"/>
                  </a:moveTo>
                  <a:cubicBezTo>
                    <a:pt x="22" y="30"/>
                    <a:pt x="45" y="60"/>
                    <a:pt x="45" y="90"/>
                  </a:cubicBezTo>
                  <a:cubicBezTo>
                    <a:pt x="45" y="120"/>
                    <a:pt x="7" y="166"/>
                    <a:pt x="0" y="18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86"/>
            <p:cNvSpPr>
              <a:spLocks/>
            </p:cNvSpPr>
            <p:nvPr/>
          </p:nvSpPr>
          <p:spPr bwMode="auto">
            <a:xfrm rot="35277239">
              <a:off x="4479" y="2089"/>
              <a:ext cx="68" cy="46"/>
            </a:xfrm>
            <a:custGeom>
              <a:avLst/>
              <a:gdLst>
                <a:gd name="T0" fmla="*/ 0 w 182"/>
                <a:gd name="T1" fmla="*/ 90 h 90"/>
                <a:gd name="T2" fmla="*/ 91 w 182"/>
                <a:gd name="T3" fmla="*/ 0 h 90"/>
                <a:gd name="T4" fmla="*/ 182 w 182"/>
                <a:gd name="T5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90">
                  <a:moveTo>
                    <a:pt x="0" y="90"/>
                  </a:moveTo>
                  <a:cubicBezTo>
                    <a:pt x="30" y="45"/>
                    <a:pt x="61" y="0"/>
                    <a:pt x="91" y="0"/>
                  </a:cubicBezTo>
                  <a:cubicBezTo>
                    <a:pt x="121" y="0"/>
                    <a:pt x="167" y="75"/>
                    <a:pt x="182" y="9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87"/>
            <p:cNvSpPr>
              <a:spLocks/>
            </p:cNvSpPr>
            <p:nvPr/>
          </p:nvSpPr>
          <p:spPr bwMode="auto">
            <a:xfrm rot="35337239">
              <a:off x="4523" y="1990"/>
              <a:ext cx="25" cy="113"/>
            </a:xfrm>
            <a:custGeom>
              <a:avLst/>
              <a:gdLst>
                <a:gd name="T0" fmla="*/ 0 w 45"/>
                <a:gd name="T1" fmla="*/ 0 h 181"/>
                <a:gd name="T2" fmla="*/ 45 w 45"/>
                <a:gd name="T3" fmla="*/ 90 h 181"/>
                <a:gd name="T4" fmla="*/ 0 w 45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81">
                  <a:moveTo>
                    <a:pt x="0" y="0"/>
                  </a:moveTo>
                  <a:cubicBezTo>
                    <a:pt x="22" y="30"/>
                    <a:pt x="45" y="60"/>
                    <a:pt x="45" y="90"/>
                  </a:cubicBezTo>
                  <a:cubicBezTo>
                    <a:pt x="45" y="120"/>
                    <a:pt x="7" y="166"/>
                    <a:pt x="0" y="18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88"/>
            <p:cNvSpPr>
              <a:spLocks noChangeShapeType="1"/>
            </p:cNvSpPr>
            <p:nvPr/>
          </p:nvSpPr>
          <p:spPr bwMode="auto">
            <a:xfrm rot="19320000" flipV="1">
              <a:off x="4724" y="1754"/>
              <a:ext cx="213" cy="6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89"/>
            <p:cNvSpPr>
              <a:spLocks noChangeShapeType="1"/>
            </p:cNvSpPr>
            <p:nvPr/>
          </p:nvSpPr>
          <p:spPr bwMode="auto">
            <a:xfrm rot="18000000">
              <a:off x="4398" y="1854"/>
              <a:ext cx="220" cy="8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90"/>
            <p:cNvSpPr>
              <a:spLocks noChangeShapeType="1"/>
            </p:cNvSpPr>
            <p:nvPr/>
          </p:nvSpPr>
          <p:spPr bwMode="auto">
            <a:xfrm rot="18000000">
              <a:off x="4530" y="2006"/>
              <a:ext cx="220" cy="8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Oval 91"/>
            <p:cNvSpPr>
              <a:spLocks noChangeArrowheads="1"/>
            </p:cNvSpPr>
            <p:nvPr/>
          </p:nvSpPr>
          <p:spPr bwMode="auto">
            <a:xfrm rot="2940000">
              <a:off x="4562" y="1803"/>
              <a:ext cx="272" cy="136"/>
            </a:xfrm>
            <a:prstGeom prst="ellipse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Text Box 92"/>
            <p:cNvSpPr txBox="1">
              <a:spLocks noChangeArrowheads="1"/>
            </p:cNvSpPr>
            <p:nvPr/>
          </p:nvSpPr>
          <p:spPr bwMode="auto">
            <a:xfrm>
              <a:off x="4581" y="1787"/>
              <a:ext cx="23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/>
                <a:t>DA</a:t>
              </a:r>
            </a:p>
          </p:txBody>
        </p:sp>
        <p:graphicFrame>
          <p:nvGraphicFramePr>
            <p:cNvPr id="43" name="Object 93"/>
            <p:cNvGraphicFramePr>
              <a:graphicFrameLocks noChangeAspect="1"/>
            </p:cNvGraphicFramePr>
            <p:nvPr/>
          </p:nvGraphicFramePr>
          <p:xfrm>
            <a:off x="3671" y="1549"/>
            <a:ext cx="155" cy="2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56" name="Equation" r:id="rId7" imgW="190440" imgH="253800" progId="Equation.3">
                    <p:embed/>
                  </p:oleObj>
                </mc:Choice>
                <mc:Fallback>
                  <p:oleObj name="Equation" r:id="rId7" imgW="19044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1" y="1549"/>
                          <a:ext cx="155" cy="2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Line 94"/>
            <p:cNvSpPr>
              <a:spLocks noChangeShapeType="1"/>
            </p:cNvSpPr>
            <p:nvPr/>
          </p:nvSpPr>
          <p:spPr bwMode="auto">
            <a:xfrm rot="19140000">
              <a:off x="4499" y="1875"/>
              <a:ext cx="7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95"/>
            <p:cNvSpPr>
              <a:spLocks noChangeShapeType="1"/>
            </p:cNvSpPr>
            <p:nvPr/>
          </p:nvSpPr>
          <p:spPr bwMode="auto">
            <a:xfrm rot="8520000">
              <a:off x="4613" y="2040"/>
              <a:ext cx="7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47" name="Object 50"/>
            <p:cNvGraphicFramePr>
              <a:graphicFrameLocks noChangeAspect="1"/>
            </p:cNvGraphicFramePr>
            <p:nvPr/>
          </p:nvGraphicFramePr>
          <p:xfrm>
            <a:off x="4902" y="1534"/>
            <a:ext cx="589" cy="1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57" name="Equation" r:id="rId9" imgW="799920" imgH="228600" progId="Equation.3">
                    <p:embed/>
                  </p:oleObj>
                </mc:Choice>
                <mc:Fallback>
                  <p:oleObj name="Equation" r:id="rId9" imgW="7999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2" y="1534"/>
                          <a:ext cx="589" cy="1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" name="Line 51"/>
            <p:cNvSpPr>
              <a:spLocks noChangeShapeType="1"/>
            </p:cNvSpPr>
            <p:nvPr/>
          </p:nvSpPr>
          <p:spPr bwMode="auto">
            <a:xfrm rot="41700000">
              <a:off x="3335" y="2560"/>
              <a:ext cx="49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52"/>
            <p:cNvSpPr>
              <a:spLocks noChangeShapeType="1"/>
            </p:cNvSpPr>
            <p:nvPr/>
          </p:nvSpPr>
          <p:spPr bwMode="auto">
            <a:xfrm rot="41700000">
              <a:off x="3358" y="2610"/>
              <a:ext cx="49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50" name="Object 96"/>
            <p:cNvGraphicFramePr>
              <a:graphicFrameLocks noChangeAspect="1"/>
            </p:cNvGraphicFramePr>
            <p:nvPr/>
          </p:nvGraphicFramePr>
          <p:xfrm>
            <a:off x="4977" y="1682"/>
            <a:ext cx="453" cy="1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58" name="Equation" r:id="rId11" imgW="609480" imgH="228600" progId="Equation.3">
                    <p:embed/>
                  </p:oleObj>
                </mc:Choice>
                <mc:Fallback>
                  <p:oleObj name="Equation" r:id="rId11" imgW="6094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7" y="1682"/>
                          <a:ext cx="453" cy="1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99"/>
            <p:cNvGraphicFramePr>
              <a:graphicFrameLocks noChangeAspect="1"/>
            </p:cNvGraphicFramePr>
            <p:nvPr/>
          </p:nvGraphicFramePr>
          <p:xfrm>
            <a:off x="4216" y="2811"/>
            <a:ext cx="64" cy="1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59" name="Equation" r:id="rId13" imgW="101520" imgH="164880" progId="Equation.3">
                    <p:embed/>
                  </p:oleObj>
                </mc:Choice>
                <mc:Fallback>
                  <p:oleObj name="Equation" r:id="rId13" imgW="10152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16" y="2811"/>
                          <a:ext cx="64" cy="1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4" name="Straight Connector 53"/>
          <p:cNvCxnSpPr/>
          <p:nvPr/>
        </p:nvCxnSpPr>
        <p:spPr>
          <a:xfrm>
            <a:off x="0" y="2781223"/>
            <a:ext cx="3536081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497827"/>
              </p:ext>
            </p:extLst>
          </p:nvPr>
        </p:nvGraphicFramePr>
        <p:xfrm>
          <a:off x="35311" y="4083921"/>
          <a:ext cx="1477963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0" name="Equation" r:id="rId15" imgW="1219200" imgH="228600" progId="Equation.3">
                  <p:embed/>
                </p:oleObj>
              </mc:Choice>
              <mc:Fallback>
                <p:oleObj name="Equation" r:id="rId15" imgW="1219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5311" y="4083921"/>
                        <a:ext cx="1477963" cy="277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259993"/>
              </p:ext>
            </p:extLst>
          </p:nvPr>
        </p:nvGraphicFramePr>
        <p:xfrm>
          <a:off x="1658156" y="4683571"/>
          <a:ext cx="1053723" cy="278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1" name="Equation" r:id="rId17" imgW="762000" imgH="203200" progId="Equation.3">
                  <p:embed/>
                </p:oleObj>
              </mc:Choice>
              <mc:Fallback>
                <p:oleObj name="Equation" r:id="rId17" imgW="762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58156" y="4683571"/>
                        <a:ext cx="1053723" cy="278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3024668" y="3340549"/>
            <a:ext cx="4535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/>
              <a:t>p</a:t>
            </a:r>
            <a:r>
              <a:rPr lang="en-US" sz="1500" i="1" dirty="0" smtClean="0"/>
              <a:t>’</a:t>
            </a:r>
            <a:endParaRPr lang="en-US" sz="1500" i="1" dirty="0"/>
          </a:p>
        </p:txBody>
      </p:sp>
      <p:sp>
        <p:nvSpPr>
          <p:cNvPr id="60" name="TextBox 59"/>
          <p:cNvSpPr txBox="1"/>
          <p:nvPr/>
        </p:nvSpPr>
        <p:spPr>
          <a:xfrm>
            <a:off x="0" y="3283980"/>
            <a:ext cx="4535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/>
              <a:t>p</a:t>
            </a:r>
          </a:p>
        </p:txBody>
      </p:sp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243903"/>
              </p:ext>
            </p:extLst>
          </p:nvPr>
        </p:nvGraphicFramePr>
        <p:xfrm>
          <a:off x="1753514" y="4057727"/>
          <a:ext cx="949325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2" name="Equation" r:id="rId19" imgW="685800" imgH="444500" progId="Equation.3">
                  <p:embed/>
                </p:oleObj>
              </mc:Choice>
              <mc:Fallback>
                <p:oleObj name="Equation" r:id="rId19" imgW="6858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753514" y="4057727"/>
                        <a:ext cx="949325" cy="60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694097"/>
              </p:ext>
            </p:extLst>
          </p:nvPr>
        </p:nvGraphicFramePr>
        <p:xfrm>
          <a:off x="191376" y="4525942"/>
          <a:ext cx="91440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3" name="Equation" r:id="rId21" imgW="660400" imgH="431800" progId="Equation.3">
                  <p:embed/>
                </p:oleObj>
              </mc:Choice>
              <mc:Fallback>
                <p:oleObj name="Equation" r:id="rId21" imgW="6604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91376" y="4525942"/>
                        <a:ext cx="914400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Rectangle 62"/>
          <p:cNvSpPr/>
          <p:nvPr/>
        </p:nvSpPr>
        <p:spPr>
          <a:xfrm>
            <a:off x="4355100" y="1693991"/>
            <a:ext cx="4572000" cy="15234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333399"/>
              </a:buClr>
              <a:buFont typeface="Wingdings" charset="2"/>
              <a:buChar char="Ø"/>
            </a:pPr>
            <a:r>
              <a:rPr lang="fr-FR" sz="1300" dirty="0" err="1"/>
              <a:t>At</a:t>
            </a:r>
            <a:r>
              <a:rPr lang="fr-FR" sz="1300" dirty="0"/>
              <a:t> </a:t>
            </a:r>
            <a:r>
              <a:rPr lang="fr-FR" sz="1300" dirty="0" err="1"/>
              <a:t>leading</a:t>
            </a:r>
            <a:r>
              <a:rPr lang="fr-FR" sz="1300" dirty="0"/>
              <a:t> twist, the </a:t>
            </a:r>
            <a:r>
              <a:rPr lang="fr-FR" sz="1300" dirty="0" err="1"/>
              <a:t>partonic</a:t>
            </a:r>
            <a:r>
              <a:rPr lang="fr-FR" sz="1300" dirty="0"/>
              <a:t> structure of the </a:t>
            </a:r>
            <a:r>
              <a:rPr lang="fr-FR" sz="1300" dirty="0" err="1"/>
              <a:t>nucleon</a:t>
            </a:r>
            <a:r>
              <a:rPr lang="fr-FR" sz="1300" dirty="0"/>
              <a:t> </a:t>
            </a:r>
            <a:r>
              <a:rPr lang="fr-FR" sz="1300" dirty="0" err="1" smtClean="0"/>
              <a:t>is</a:t>
            </a:r>
            <a:r>
              <a:rPr lang="fr-FR" sz="1300" dirty="0" smtClean="0"/>
              <a:t> </a:t>
            </a:r>
            <a:r>
              <a:rPr lang="fr-FR" sz="1300" dirty="0" err="1" smtClean="0"/>
              <a:t>described</a:t>
            </a:r>
            <a:r>
              <a:rPr lang="fr-FR" sz="1300" dirty="0" smtClean="0"/>
              <a:t> by </a:t>
            </a:r>
            <a:r>
              <a:rPr lang="fr-FR" sz="1300" dirty="0">
                <a:solidFill>
                  <a:srgbClr val="FF0000"/>
                </a:solidFill>
              </a:rPr>
              <a:t>4 quark </a:t>
            </a:r>
            <a:r>
              <a:rPr lang="fr-FR" sz="1300" dirty="0" err="1">
                <a:solidFill>
                  <a:srgbClr val="FF0000"/>
                </a:solidFill>
              </a:rPr>
              <a:t>helicity</a:t>
            </a:r>
            <a:r>
              <a:rPr lang="fr-FR" sz="1300" dirty="0">
                <a:solidFill>
                  <a:srgbClr val="FF0000"/>
                </a:solidFill>
              </a:rPr>
              <a:t> </a:t>
            </a:r>
            <a:r>
              <a:rPr lang="fr-FR" sz="1300" dirty="0" err="1">
                <a:solidFill>
                  <a:srgbClr val="FF0000"/>
                </a:solidFill>
              </a:rPr>
              <a:t>conserving</a:t>
            </a:r>
            <a:r>
              <a:rPr lang="fr-FR" sz="1300" dirty="0">
                <a:solidFill>
                  <a:srgbClr val="FF0000"/>
                </a:solidFill>
              </a:rPr>
              <a:t> </a:t>
            </a:r>
            <a:r>
              <a:rPr lang="fr-FR" sz="1300" dirty="0"/>
              <a:t>(</a:t>
            </a:r>
            <a:r>
              <a:rPr lang="fr-FR" sz="1300" dirty="0" smtClean="0"/>
              <a:t>chiral </a:t>
            </a:r>
            <a:r>
              <a:rPr lang="fr-FR" sz="1300" dirty="0" err="1" smtClean="0"/>
              <a:t>even</a:t>
            </a:r>
            <a:r>
              <a:rPr lang="fr-FR" sz="1300" dirty="0" smtClean="0"/>
              <a:t>) </a:t>
            </a:r>
            <a:r>
              <a:rPr lang="fr-FR" sz="1300" dirty="0" err="1" smtClean="0"/>
              <a:t>GPDs</a:t>
            </a:r>
            <a:r>
              <a:rPr lang="fr-FR" sz="1300" dirty="0" smtClean="0"/>
              <a:t>.</a:t>
            </a:r>
            <a:endParaRPr lang="fr-FR" sz="1300" dirty="0" smtClean="0"/>
          </a:p>
          <a:p>
            <a:pPr marL="285750" indent="-285750">
              <a:buClr>
                <a:srgbClr val="333399"/>
              </a:buClr>
              <a:buFont typeface="Wingdings" charset="2"/>
              <a:buChar char="Ø"/>
            </a:pPr>
            <a:endParaRPr lang="fr-FR" sz="1300" dirty="0"/>
          </a:p>
          <a:p>
            <a:pPr marL="285750" indent="-285750">
              <a:buClr>
                <a:srgbClr val="333399"/>
              </a:buClr>
              <a:buFont typeface="Wingdings" charset="2"/>
              <a:buChar char="Ø"/>
            </a:pPr>
            <a:r>
              <a:rPr lang="fr-FR" sz="1400" dirty="0" err="1" smtClean="0">
                <a:solidFill>
                  <a:srgbClr val="FF0000"/>
                </a:solidFill>
              </a:rPr>
              <a:t>Factorization</a:t>
            </a:r>
            <a:r>
              <a:rPr lang="fr-FR" sz="1400" dirty="0" smtClean="0"/>
              <a:t> </a:t>
            </a:r>
            <a:r>
              <a:rPr lang="fr-FR" sz="1400" dirty="0" err="1"/>
              <a:t>proven</a:t>
            </a:r>
            <a:r>
              <a:rPr lang="fr-FR" sz="1400" dirty="0"/>
              <a:t> </a:t>
            </a:r>
            <a:r>
              <a:rPr lang="fr-FR" sz="1400" dirty="0" err="1"/>
              <a:t>only</a:t>
            </a:r>
            <a:r>
              <a:rPr lang="fr-FR" sz="1400" dirty="0"/>
              <a:t> </a:t>
            </a:r>
            <a:r>
              <a:rPr lang="fr-FR" sz="1400" dirty="0" smtClean="0"/>
              <a:t>for </a:t>
            </a:r>
            <a:r>
              <a:rPr lang="fr-FR" sz="1400" dirty="0" err="1" smtClean="0"/>
              <a:t>longitudinally</a:t>
            </a:r>
            <a:r>
              <a:rPr lang="fr-FR" sz="1400" dirty="0"/>
              <a:t> </a:t>
            </a:r>
            <a:r>
              <a:rPr lang="fr-FR" sz="1400" dirty="0" err="1" smtClean="0"/>
              <a:t>polarized</a:t>
            </a:r>
            <a:r>
              <a:rPr lang="fr-FR" sz="1400" dirty="0" smtClean="0"/>
              <a:t> </a:t>
            </a:r>
            <a:r>
              <a:rPr lang="fr-FR" sz="1400" dirty="0" err="1"/>
              <a:t>virtual</a:t>
            </a:r>
            <a:r>
              <a:rPr lang="fr-FR" sz="1400" dirty="0"/>
              <a:t> </a:t>
            </a:r>
            <a:r>
              <a:rPr lang="fr-FR" sz="1400" dirty="0" smtClean="0"/>
              <a:t>photons for  </a:t>
            </a:r>
            <a:r>
              <a:rPr lang="fr-FR" sz="1400" dirty="0" err="1" smtClean="0"/>
              <a:t>meson</a:t>
            </a:r>
            <a:r>
              <a:rPr lang="fr-FR" sz="1400" dirty="0" smtClean="0"/>
              <a:t> production. </a:t>
            </a:r>
            <a:endParaRPr lang="fr-FR" sz="1400" i="1" dirty="0"/>
          </a:p>
          <a:p>
            <a:pPr marL="285750" indent="-285750">
              <a:buClr>
                <a:srgbClr val="333399"/>
              </a:buClr>
              <a:buFont typeface="Wingdings" charset="2"/>
              <a:buChar char="Ø"/>
            </a:pPr>
            <a:endParaRPr lang="fr-FR" sz="1300" dirty="0"/>
          </a:p>
        </p:txBody>
      </p:sp>
      <p:graphicFrame>
        <p:nvGraphicFramePr>
          <p:cNvPr id="66" name="Object 1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431188"/>
              </p:ext>
            </p:extLst>
          </p:nvPr>
        </p:nvGraphicFramePr>
        <p:xfrm>
          <a:off x="4443413" y="3216275"/>
          <a:ext cx="915987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4" name="Equation" r:id="rId23" imgW="647700" imgH="482600" progId="Equation.3">
                  <p:embed/>
                </p:oleObj>
              </mc:Choice>
              <mc:Fallback>
                <p:oleObj name="Equation" r:id="rId23" imgW="647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3413" y="3216275"/>
                        <a:ext cx="915987" cy="6873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1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2971982"/>
              </p:ext>
            </p:extLst>
          </p:nvPr>
        </p:nvGraphicFramePr>
        <p:xfrm>
          <a:off x="5575300" y="3240088"/>
          <a:ext cx="915988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5" name="Equation" r:id="rId25" imgW="647700" imgH="482600" progId="Equation.3">
                  <p:embed/>
                </p:oleObj>
              </mc:Choice>
              <mc:Fallback>
                <p:oleObj name="Equation" r:id="rId25" imgW="647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5300" y="3240088"/>
                        <a:ext cx="915988" cy="6873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TextBox 69"/>
          <p:cNvSpPr txBox="1"/>
          <p:nvPr/>
        </p:nvSpPr>
        <p:spPr>
          <a:xfrm>
            <a:off x="6810105" y="3219896"/>
            <a:ext cx="2333895" cy="65017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" dirty="0" smtClean="0">
                <a:solidFill>
                  <a:srgbClr val="0000FF"/>
                </a:solidFill>
              </a:rPr>
              <a:t>conserve </a:t>
            </a:r>
            <a:r>
              <a:rPr lang="en-GB" sz="1500" dirty="0">
                <a:solidFill>
                  <a:srgbClr val="0000FF"/>
                </a:solidFill>
              </a:rPr>
              <a:t>nucleon </a:t>
            </a:r>
            <a:r>
              <a:rPr lang="en-GB" sz="1500" dirty="0" err="1" smtClean="0">
                <a:solidFill>
                  <a:srgbClr val="0000FF"/>
                </a:solidFill>
              </a:rPr>
              <a:t>helicity</a:t>
            </a:r>
            <a:endParaRPr lang="en-GB" sz="1500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500" dirty="0" smtClean="0">
                <a:solidFill>
                  <a:srgbClr val="FF0000"/>
                </a:solidFill>
              </a:rPr>
              <a:t>flip </a:t>
            </a:r>
            <a:r>
              <a:rPr lang="en-GB" sz="1500" dirty="0">
                <a:solidFill>
                  <a:srgbClr val="FF0000"/>
                </a:solidFill>
              </a:rPr>
              <a:t>nucleon </a:t>
            </a:r>
            <a:r>
              <a:rPr lang="en-GB" sz="1500" dirty="0" err="1" smtClean="0">
                <a:solidFill>
                  <a:srgbClr val="FF0000"/>
                </a:solidFill>
              </a:rPr>
              <a:t>helicity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71" name="Rectangle 58"/>
          <p:cNvSpPr>
            <a:spLocks noChangeArrowheads="1"/>
          </p:cNvSpPr>
          <p:nvPr/>
        </p:nvSpPr>
        <p:spPr bwMode="auto">
          <a:xfrm>
            <a:off x="4037606" y="4315848"/>
            <a:ext cx="146981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1500" dirty="0">
                <a:solidFill>
                  <a:srgbClr val="3333FF"/>
                </a:solidFill>
              </a:rPr>
              <a:t>Vector</a:t>
            </a:r>
            <a:r>
              <a:rPr lang="en-GB" sz="1500" dirty="0"/>
              <a:t> mesons</a:t>
            </a:r>
            <a:r>
              <a:rPr lang="en-US" sz="1500" dirty="0"/>
              <a:t> </a:t>
            </a:r>
          </a:p>
          <a:p>
            <a:pPr algn="ctr"/>
            <a:r>
              <a:rPr lang="en-US" sz="1500" dirty="0"/>
              <a:t>(</a:t>
            </a:r>
            <a:r>
              <a:rPr lang="en-US" sz="1500" dirty="0">
                <a:latin typeface="Symbol" charset="0"/>
              </a:rPr>
              <a:t>r, w, f)</a:t>
            </a:r>
            <a:endParaRPr lang="fr-FR" sz="1500" dirty="0">
              <a:solidFill>
                <a:srgbClr val="339966"/>
              </a:solidFill>
            </a:endParaRPr>
          </a:p>
        </p:txBody>
      </p:sp>
      <p:sp>
        <p:nvSpPr>
          <p:cNvPr id="72" name="Rectangle 59"/>
          <p:cNvSpPr>
            <a:spLocks noChangeArrowheads="1"/>
          </p:cNvSpPr>
          <p:nvPr/>
        </p:nvSpPr>
        <p:spPr bwMode="auto">
          <a:xfrm>
            <a:off x="5663797" y="4268807"/>
            <a:ext cx="13575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1500" dirty="0" err="1">
                <a:solidFill>
                  <a:srgbClr val="FF0000"/>
                </a:solidFill>
              </a:rPr>
              <a:t>Pseudoscalar</a:t>
            </a:r>
            <a:r>
              <a:rPr lang="en-GB" sz="1500" dirty="0">
                <a:solidFill>
                  <a:srgbClr val="3333FF"/>
                </a:solidFill>
              </a:rPr>
              <a:t> </a:t>
            </a:r>
          </a:p>
          <a:p>
            <a:pPr algn="ctr"/>
            <a:r>
              <a:rPr lang="en-GB" sz="1500" dirty="0"/>
              <a:t>meson</a:t>
            </a:r>
            <a:r>
              <a:rPr lang="en-US" sz="1500" dirty="0"/>
              <a:t>s (</a:t>
            </a:r>
            <a:r>
              <a:rPr lang="en-US" sz="1500" dirty="0">
                <a:latin typeface="Symbol" charset="0"/>
              </a:rPr>
              <a:t>p, h)</a:t>
            </a:r>
            <a:endParaRPr lang="fr-FR" sz="1500" dirty="0">
              <a:solidFill>
                <a:srgbClr val="339966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4772512" y="3973042"/>
            <a:ext cx="0" cy="29495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6491288" y="3755302"/>
            <a:ext cx="328031" cy="126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5986831" y="3985706"/>
            <a:ext cx="0" cy="3301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6491288" y="3428435"/>
            <a:ext cx="328031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80239" y="5431348"/>
            <a:ext cx="6641600" cy="805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Clr>
                <a:srgbClr val="333399"/>
              </a:buClr>
              <a:buFont typeface="Wingdings" charset="2"/>
              <a:buChar char="Ø"/>
            </a:pPr>
            <a:r>
              <a:rPr lang="en-US" sz="1300" dirty="0"/>
              <a:t>In the forward limit (</a:t>
            </a:r>
            <a:r>
              <a:rPr lang="en-US" sz="1300" i="1" dirty="0"/>
              <a:t>t </a:t>
            </a:r>
            <a:r>
              <a:rPr lang="en-US" sz="1300" i="1" dirty="0">
                <a:sym typeface="Symbol" charset="0"/>
              </a:rPr>
              <a:t> </a:t>
            </a:r>
            <a:r>
              <a:rPr lang="en-US" sz="1300" i="1" dirty="0" smtClean="0">
                <a:sym typeface="Symbol" charset="0"/>
              </a:rPr>
              <a:t>0</a:t>
            </a:r>
            <a:r>
              <a:rPr lang="en-US" sz="1300" dirty="0" smtClean="0">
                <a:sym typeface="Symbol" charset="0"/>
              </a:rPr>
              <a:t>)</a:t>
            </a:r>
            <a:r>
              <a:rPr lang="en-US" sz="1300" dirty="0">
                <a:sym typeface="Symbol" charset="0"/>
              </a:rPr>
              <a:t>, </a:t>
            </a:r>
            <a:r>
              <a:rPr lang="en-US" sz="1300" i="1" dirty="0" smtClean="0">
                <a:solidFill>
                  <a:srgbClr val="0000FF"/>
                </a:solidFill>
                <a:sym typeface="Symbol" charset="0"/>
              </a:rPr>
              <a:t>H</a:t>
            </a:r>
            <a:r>
              <a:rPr lang="en-US" sz="1300" dirty="0">
                <a:solidFill>
                  <a:srgbClr val="0000FF"/>
                </a:solidFill>
                <a:sym typeface="Symbol" charset="0"/>
              </a:rPr>
              <a:t> </a:t>
            </a:r>
            <a:r>
              <a:rPr lang="en-US" sz="1300" dirty="0" smtClean="0">
                <a:solidFill>
                  <a:srgbClr val="0000FF"/>
                </a:solidFill>
                <a:sym typeface="Symbol" charset="0"/>
              </a:rPr>
              <a:t>GPD’s</a:t>
            </a:r>
            <a:r>
              <a:rPr lang="en-US" sz="1300" dirty="0" smtClean="0">
                <a:sym typeface="Symbol" charset="0"/>
              </a:rPr>
              <a:t> </a:t>
            </a:r>
            <a:r>
              <a:rPr lang="en-US" sz="1300" dirty="0">
                <a:sym typeface="Symbol" charset="0"/>
              </a:rPr>
              <a:t>reduce to the </a:t>
            </a:r>
            <a:r>
              <a:rPr lang="en-US" sz="1300" dirty="0">
                <a:solidFill>
                  <a:srgbClr val="0000FF"/>
                </a:solidFill>
                <a:sym typeface="Symbol" charset="0"/>
              </a:rPr>
              <a:t>forward </a:t>
            </a:r>
            <a:r>
              <a:rPr lang="en-US" sz="1300" dirty="0" err="1">
                <a:solidFill>
                  <a:srgbClr val="0000FF"/>
                </a:solidFill>
                <a:sym typeface="Symbol" charset="0"/>
              </a:rPr>
              <a:t>parton</a:t>
            </a:r>
            <a:r>
              <a:rPr lang="en-US" sz="1300" dirty="0">
                <a:solidFill>
                  <a:srgbClr val="0000FF"/>
                </a:solidFill>
                <a:sym typeface="Symbol" charset="0"/>
              </a:rPr>
              <a:t> </a:t>
            </a:r>
            <a:r>
              <a:rPr lang="en-US" sz="1300" dirty="0" smtClean="0">
                <a:solidFill>
                  <a:srgbClr val="0000FF"/>
                </a:solidFill>
                <a:sym typeface="Symbol" charset="0"/>
              </a:rPr>
              <a:t>distributions.</a:t>
            </a:r>
          </a:p>
          <a:p>
            <a:pPr marL="285750" indent="-285750" algn="just">
              <a:lnSpc>
                <a:spcPct val="120000"/>
              </a:lnSpc>
              <a:buClr>
                <a:srgbClr val="333399"/>
              </a:buClr>
              <a:buFont typeface="Wingdings" charset="2"/>
              <a:buChar char="Ø"/>
            </a:pPr>
            <a:r>
              <a:rPr lang="en-US" sz="1300" dirty="0" smtClean="0">
                <a:solidFill>
                  <a:srgbClr val="0000FF"/>
                </a:solidFill>
                <a:sym typeface="Symbol" charset="0"/>
              </a:rPr>
              <a:t> </a:t>
            </a:r>
            <a:endParaRPr lang="en-US" sz="1300" dirty="0" smtClean="0">
              <a:solidFill>
                <a:srgbClr val="0000FF"/>
              </a:solidFill>
              <a:sym typeface="Symbol" charset="0"/>
            </a:endParaRPr>
          </a:p>
          <a:p>
            <a:pPr marL="285750" indent="-285750" algn="just">
              <a:lnSpc>
                <a:spcPct val="120000"/>
              </a:lnSpc>
              <a:buClr>
                <a:srgbClr val="333399"/>
              </a:buClr>
              <a:buFont typeface="Wingdings" charset="2"/>
              <a:buChar char="Ø"/>
            </a:pPr>
            <a:r>
              <a:rPr lang="en-US" sz="1300" i="1" dirty="0" smtClean="0">
                <a:solidFill>
                  <a:srgbClr val="FF0000"/>
                </a:solidFill>
                <a:sym typeface="Symbol" charset="0"/>
              </a:rPr>
              <a:t>E GPD’s</a:t>
            </a:r>
            <a:r>
              <a:rPr lang="en-US" sz="1300" dirty="0" smtClean="0">
                <a:sym typeface="Symbol" charset="0"/>
              </a:rPr>
              <a:t>, </a:t>
            </a:r>
            <a:r>
              <a:rPr lang="en-US" sz="1300" dirty="0">
                <a:sym typeface="Symbol" charset="0"/>
              </a:rPr>
              <a:t>which involve </a:t>
            </a:r>
            <a:r>
              <a:rPr lang="en-US" sz="1300" dirty="0">
                <a:solidFill>
                  <a:srgbClr val="FF0000"/>
                </a:solidFill>
                <a:sym typeface="Symbol" charset="0"/>
              </a:rPr>
              <a:t>nucleon </a:t>
            </a:r>
            <a:r>
              <a:rPr lang="en-US" sz="1300" dirty="0" err="1">
                <a:solidFill>
                  <a:srgbClr val="FF0000"/>
                </a:solidFill>
                <a:sym typeface="Symbol" charset="0"/>
              </a:rPr>
              <a:t>helicity</a:t>
            </a:r>
            <a:r>
              <a:rPr lang="en-US" sz="1300" dirty="0">
                <a:solidFill>
                  <a:srgbClr val="FF0000"/>
                </a:solidFill>
                <a:sym typeface="Symbol" charset="0"/>
              </a:rPr>
              <a:t> flip</a:t>
            </a:r>
            <a:r>
              <a:rPr lang="en-US" sz="1300" dirty="0">
                <a:sym typeface="Symbol" charset="0"/>
              </a:rPr>
              <a:t>, do not have a DIS equivalent</a:t>
            </a:r>
            <a:r>
              <a:rPr lang="en-US" sz="1300" dirty="0" smtClean="0">
                <a:sym typeface="Symbol" charset="0"/>
              </a:rPr>
              <a:t>.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-25109" y="2372459"/>
            <a:ext cx="12926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smtClean="0"/>
              <a:t>Factorization</a:t>
            </a:r>
            <a:endParaRPr lang="en-US" sz="1500" i="1" dirty="0"/>
          </a:p>
        </p:txBody>
      </p:sp>
    </p:spTree>
    <p:extLst>
      <p:ext uri="{BB962C8B-B14F-4D97-AF65-F5344CB8AC3E}">
        <p14:creationId xmlns:p14="http://schemas.microsoft.com/office/powerpoint/2010/main" val="212842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eeply </a:t>
            </a:r>
            <a:r>
              <a:rPr lang="en-US" dirty="0" smtClean="0">
                <a:solidFill>
                  <a:srgbClr val="FF0000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irtual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eson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roduction (</a:t>
            </a:r>
            <a:r>
              <a:rPr lang="en-US" dirty="0" smtClean="0">
                <a:solidFill>
                  <a:srgbClr val="FF0000"/>
                </a:solidFill>
              </a:rPr>
              <a:t>DVMP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58" name="Group 79"/>
          <p:cNvGrpSpPr>
            <a:grpSpLocks/>
          </p:cNvGrpSpPr>
          <p:nvPr/>
        </p:nvGrpSpPr>
        <p:grpSpPr bwMode="auto">
          <a:xfrm>
            <a:off x="183477" y="4044072"/>
            <a:ext cx="4265613" cy="2081284"/>
            <a:chOff x="3696" y="119"/>
            <a:chExt cx="2064" cy="883"/>
          </a:xfrm>
        </p:grpSpPr>
        <p:grpSp>
          <p:nvGrpSpPr>
            <p:cNvPr id="59" name="Group 80"/>
            <p:cNvGrpSpPr>
              <a:grpSpLocks/>
            </p:cNvGrpSpPr>
            <p:nvPr/>
          </p:nvGrpSpPr>
          <p:grpSpPr bwMode="auto">
            <a:xfrm>
              <a:off x="3696" y="119"/>
              <a:ext cx="2064" cy="883"/>
              <a:chOff x="3696" y="119"/>
              <a:chExt cx="2064" cy="883"/>
            </a:xfrm>
          </p:grpSpPr>
          <p:grpSp>
            <p:nvGrpSpPr>
              <p:cNvPr id="61" name="Group 81"/>
              <p:cNvGrpSpPr>
                <a:grpSpLocks/>
              </p:cNvGrpSpPr>
              <p:nvPr/>
            </p:nvGrpSpPr>
            <p:grpSpPr bwMode="auto">
              <a:xfrm>
                <a:off x="3696" y="119"/>
                <a:ext cx="2064" cy="883"/>
                <a:chOff x="3696" y="119"/>
                <a:chExt cx="2064" cy="883"/>
              </a:xfrm>
            </p:grpSpPr>
            <p:sp>
              <p:nvSpPr>
                <p:cNvPr id="63" name="AutoShape 82"/>
                <p:cNvSpPr>
                  <a:spLocks noChangeArrowheads="1"/>
                </p:cNvSpPr>
                <p:nvPr/>
              </p:nvSpPr>
              <p:spPr bwMode="auto">
                <a:xfrm>
                  <a:off x="4559" y="561"/>
                  <a:ext cx="919" cy="441"/>
                </a:xfrm>
                <a:prstGeom prst="parallelogram">
                  <a:avLst>
                    <a:gd name="adj" fmla="val 52098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4" name="Group 83"/>
                <p:cNvGrpSpPr>
                  <a:grpSpLocks/>
                </p:cNvGrpSpPr>
                <p:nvPr/>
              </p:nvGrpSpPr>
              <p:grpSpPr bwMode="auto">
                <a:xfrm>
                  <a:off x="3696" y="119"/>
                  <a:ext cx="2064" cy="882"/>
                  <a:chOff x="3696" y="119"/>
                  <a:chExt cx="2064" cy="882"/>
                </a:xfrm>
              </p:grpSpPr>
              <p:sp>
                <p:nvSpPr>
                  <p:cNvPr id="65" name="AutoShape 84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357"/>
                    <a:ext cx="2064" cy="461"/>
                  </a:xfrm>
                  <a:prstGeom prst="parallelogram">
                    <a:avLst>
                      <a:gd name="adj" fmla="val 111931"/>
                    </a:avLst>
                  </a:prstGeom>
                  <a:solidFill>
                    <a:srgbClr val="66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" name="AutoShape 85"/>
                  <p:cNvSpPr>
                    <a:spLocks noChangeArrowheads="1"/>
                  </p:cNvSpPr>
                  <p:nvPr/>
                </p:nvSpPr>
                <p:spPr bwMode="auto">
                  <a:xfrm>
                    <a:off x="4797" y="119"/>
                    <a:ext cx="920" cy="441"/>
                  </a:xfrm>
                  <a:prstGeom prst="parallelogram">
                    <a:avLst>
                      <a:gd name="adj" fmla="val 52154"/>
                    </a:avLst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4217" y="383"/>
                    <a:ext cx="174" cy="17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" name="Line 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972" y="554"/>
                    <a:ext cx="427" cy="115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9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4746" y="499"/>
                    <a:ext cx="80" cy="74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" name="Line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27" y="296"/>
                    <a:ext cx="492" cy="231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" name="Text Box 9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32" y="346"/>
                    <a:ext cx="197" cy="17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just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chemeClr val="tx1"/>
                      </a:buClr>
                    </a:pPr>
                    <a:r>
                      <a:rPr lang="fr-FR" sz="1800" b="1">
                        <a:solidFill>
                          <a:schemeClr val="tx2"/>
                        </a:solidFill>
                      </a:rPr>
                      <a:t>e</a:t>
                    </a:r>
                    <a:r>
                      <a:rPr lang="ja-JP" altLang="fr-FR" sz="1800" b="1">
                        <a:solidFill>
                          <a:schemeClr val="tx2"/>
                        </a:solidFill>
                        <a:latin typeface="Arial"/>
                      </a:rPr>
                      <a:t>’</a:t>
                    </a:r>
                    <a:endParaRPr lang="fr-FR" sz="1800" b="1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72" name="Text Box 9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07" y="600"/>
                    <a:ext cx="155" cy="17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just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chemeClr val="tx1"/>
                      </a:buClr>
                    </a:pPr>
                    <a:r>
                      <a:rPr lang="fr-FR" sz="1800" b="1">
                        <a:solidFill>
                          <a:schemeClr val="tx2"/>
                        </a:solidFill>
                      </a:rPr>
                      <a:t>e</a:t>
                    </a:r>
                  </a:p>
                </p:txBody>
              </p:sp>
              <p:sp>
                <p:nvSpPr>
                  <p:cNvPr id="73" name="Text Box 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57" y="119"/>
                    <a:ext cx="209" cy="17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just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chemeClr val="tx1"/>
                      </a:buClr>
                    </a:pPr>
                    <a:r>
                      <a:rPr lang="fr-FR" sz="1800" b="1">
                        <a:solidFill>
                          <a:schemeClr val="tx2"/>
                        </a:solidFill>
                        <a:latin typeface="Symbol" charset="0"/>
                      </a:rPr>
                      <a:t>p</a:t>
                    </a:r>
                    <a:r>
                      <a:rPr lang="fr-FR" sz="1800" b="1" baseline="30000">
                        <a:solidFill>
                          <a:schemeClr val="tx2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74" name="Text Box 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61" y="300"/>
                    <a:ext cx="171" cy="18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just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chemeClr val="tx1"/>
                      </a:buClr>
                    </a:pPr>
                    <a:r>
                      <a:rPr lang="fr-FR" b="1">
                        <a:latin typeface="Symbol" charset="0"/>
                      </a:rPr>
                      <a:t>f</a:t>
                    </a:r>
                  </a:p>
                </p:txBody>
              </p:sp>
              <p:sp>
                <p:nvSpPr>
                  <p:cNvPr id="75" name="Text Box 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98" y="650"/>
                    <a:ext cx="702" cy="1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just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chemeClr val="tx1"/>
                      </a:buClr>
                    </a:pPr>
                    <a:r>
                      <a:rPr lang="fr-FR" sz="1400" dirty="0" err="1">
                        <a:solidFill>
                          <a:schemeClr val="tx2"/>
                        </a:solidFill>
                      </a:rPr>
                      <a:t>leptonic</a:t>
                    </a:r>
                    <a:r>
                      <a:rPr lang="fr-FR" sz="1400" dirty="0">
                        <a:solidFill>
                          <a:schemeClr val="tx2"/>
                        </a:solidFill>
                      </a:rPr>
                      <a:t> plane</a:t>
                    </a:r>
                  </a:p>
                </p:txBody>
              </p:sp>
              <p:sp>
                <p:nvSpPr>
                  <p:cNvPr id="76" name="Text Box 9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24" y="823"/>
                    <a:ext cx="438" cy="17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lnSpc>
                        <a:spcPct val="50000"/>
                      </a:lnSpc>
                      <a:spcBef>
                        <a:spcPct val="20000"/>
                      </a:spcBef>
                      <a:buClr>
                        <a:schemeClr val="tx1"/>
                      </a:buClr>
                    </a:pPr>
                    <a:r>
                      <a:rPr lang="fr-FR" sz="1400">
                        <a:solidFill>
                          <a:schemeClr val="tx2"/>
                        </a:solidFill>
                      </a:rPr>
                      <a:t>hadronic</a:t>
                    </a:r>
                  </a:p>
                  <a:p>
                    <a:pPr algn="ctr">
                      <a:lnSpc>
                        <a:spcPct val="50000"/>
                      </a:lnSpc>
                      <a:spcBef>
                        <a:spcPct val="20000"/>
                      </a:spcBef>
                      <a:buClr>
                        <a:schemeClr val="tx1"/>
                      </a:buClr>
                    </a:pPr>
                    <a:r>
                      <a:rPr lang="fr-FR" sz="1400">
                        <a:solidFill>
                          <a:schemeClr val="tx2"/>
                        </a:solidFill>
                      </a:rPr>
                      <a:t>plane</a:t>
                    </a:r>
                  </a:p>
                </p:txBody>
              </p:sp>
              <p:sp>
                <p:nvSpPr>
                  <p:cNvPr id="7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4830" y="572"/>
                    <a:ext cx="408" cy="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93" y="709"/>
                    <a:ext cx="211" cy="17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just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chemeClr val="tx1"/>
                      </a:buClr>
                    </a:pPr>
                    <a:r>
                      <a:rPr lang="fr-FR" sz="1800" b="1">
                        <a:solidFill>
                          <a:schemeClr val="tx2"/>
                        </a:solidFill>
                      </a:rPr>
                      <a:t>p</a:t>
                    </a:r>
                    <a:r>
                      <a:rPr lang="ja-JP" altLang="fr-FR" sz="1800" b="1">
                        <a:solidFill>
                          <a:schemeClr val="tx2"/>
                        </a:solidFill>
                        <a:latin typeface="Arial"/>
                      </a:rPr>
                      <a:t>’</a:t>
                    </a:r>
                    <a:endParaRPr lang="fr-FR" sz="1800" b="1">
                      <a:solidFill>
                        <a:schemeClr val="tx2"/>
                      </a:solidFill>
                    </a:endParaRPr>
                  </a:p>
                </p:txBody>
              </p:sp>
            </p:grpSp>
          </p:grpSp>
          <p:sp>
            <p:nvSpPr>
              <p:cNvPr id="62" name="Arc 98"/>
              <p:cNvSpPr>
                <a:spLocks/>
              </p:cNvSpPr>
              <p:nvPr/>
            </p:nvSpPr>
            <p:spPr bwMode="auto">
              <a:xfrm>
                <a:off x="5602" y="255"/>
                <a:ext cx="133" cy="363"/>
              </a:xfrm>
              <a:custGeom>
                <a:avLst/>
                <a:gdLst>
                  <a:gd name="G0" fmla="+- 1106 0 0"/>
                  <a:gd name="G1" fmla="+- 21600 0 0"/>
                  <a:gd name="G2" fmla="+- 21600 0 0"/>
                  <a:gd name="T0" fmla="*/ 0 w 18415"/>
                  <a:gd name="T1" fmla="*/ 28 h 21600"/>
                  <a:gd name="T2" fmla="*/ 18415 w 18415"/>
                  <a:gd name="T3" fmla="*/ 8679 h 21600"/>
                  <a:gd name="T4" fmla="*/ 1106 w 1841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415" h="21600" fill="none" extrusionOk="0">
                    <a:moveTo>
                      <a:pt x="0" y="28"/>
                    </a:moveTo>
                    <a:cubicBezTo>
                      <a:pt x="368" y="9"/>
                      <a:pt x="737" y="-1"/>
                      <a:pt x="1106" y="-1"/>
                    </a:cubicBezTo>
                    <a:cubicBezTo>
                      <a:pt x="7921" y="-1"/>
                      <a:pt x="14337" y="3217"/>
                      <a:pt x="18415" y="8678"/>
                    </a:cubicBezTo>
                  </a:path>
                  <a:path w="18415" h="21600" stroke="0" extrusionOk="0">
                    <a:moveTo>
                      <a:pt x="0" y="28"/>
                    </a:moveTo>
                    <a:cubicBezTo>
                      <a:pt x="368" y="9"/>
                      <a:pt x="737" y="-1"/>
                      <a:pt x="1106" y="-1"/>
                    </a:cubicBezTo>
                    <a:cubicBezTo>
                      <a:pt x="7921" y="-1"/>
                      <a:pt x="14337" y="3217"/>
                      <a:pt x="18415" y="8678"/>
                    </a:cubicBezTo>
                    <a:lnTo>
                      <a:pt x="1106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" name="Freeform 99"/>
            <p:cNvSpPr>
              <a:spLocks/>
            </p:cNvSpPr>
            <p:nvPr/>
          </p:nvSpPr>
          <p:spPr bwMode="auto">
            <a:xfrm rot="2686378">
              <a:off x="4450" y="430"/>
              <a:ext cx="238" cy="246"/>
            </a:xfrm>
            <a:custGeom>
              <a:avLst/>
              <a:gdLst>
                <a:gd name="T0" fmla="*/ 11 w 289"/>
                <a:gd name="T1" fmla="*/ 288 h 289"/>
                <a:gd name="T2" fmla="*/ 0 w 289"/>
                <a:gd name="T3" fmla="*/ 252 h 289"/>
                <a:gd name="T4" fmla="*/ 55 w 289"/>
                <a:gd name="T5" fmla="*/ 247 h 289"/>
                <a:gd name="T6" fmla="*/ 45 w 289"/>
                <a:gd name="T7" fmla="*/ 210 h 289"/>
                <a:gd name="T8" fmla="*/ 103 w 289"/>
                <a:gd name="T9" fmla="*/ 204 h 289"/>
                <a:gd name="T10" fmla="*/ 93 w 289"/>
                <a:gd name="T11" fmla="*/ 168 h 289"/>
                <a:gd name="T12" fmla="*/ 150 w 289"/>
                <a:gd name="T13" fmla="*/ 163 h 289"/>
                <a:gd name="T14" fmla="*/ 138 w 289"/>
                <a:gd name="T15" fmla="*/ 125 h 289"/>
                <a:gd name="T16" fmla="*/ 195 w 289"/>
                <a:gd name="T17" fmla="*/ 120 h 289"/>
                <a:gd name="T18" fmla="*/ 185 w 289"/>
                <a:gd name="T19" fmla="*/ 84 h 289"/>
                <a:gd name="T20" fmla="*/ 243 w 289"/>
                <a:gd name="T21" fmla="*/ 78 h 289"/>
                <a:gd name="T22" fmla="*/ 233 w 289"/>
                <a:gd name="T23" fmla="*/ 41 h 289"/>
                <a:gd name="T24" fmla="*/ 288 w 289"/>
                <a:gd name="T25" fmla="*/ 36 h 289"/>
                <a:gd name="T26" fmla="*/ 277 w 289"/>
                <a:gd name="T27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9" h="289">
                  <a:moveTo>
                    <a:pt x="11" y="288"/>
                  </a:moveTo>
                  <a:lnTo>
                    <a:pt x="0" y="252"/>
                  </a:lnTo>
                  <a:lnTo>
                    <a:pt x="55" y="247"/>
                  </a:lnTo>
                  <a:lnTo>
                    <a:pt x="45" y="210"/>
                  </a:lnTo>
                  <a:lnTo>
                    <a:pt x="103" y="204"/>
                  </a:lnTo>
                  <a:lnTo>
                    <a:pt x="93" y="168"/>
                  </a:lnTo>
                  <a:lnTo>
                    <a:pt x="150" y="163"/>
                  </a:lnTo>
                  <a:lnTo>
                    <a:pt x="138" y="125"/>
                  </a:lnTo>
                  <a:lnTo>
                    <a:pt x="195" y="120"/>
                  </a:lnTo>
                  <a:lnTo>
                    <a:pt x="185" y="84"/>
                  </a:lnTo>
                  <a:lnTo>
                    <a:pt x="243" y="78"/>
                  </a:lnTo>
                  <a:lnTo>
                    <a:pt x="233" y="41"/>
                  </a:lnTo>
                  <a:lnTo>
                    <a:pt x="288" y="36"/>
                  </a:lnTo>
                  <a:lnTo>
                    <a:pt x="277" y="0"/>
                  </a:lnTo>
                </a:path>
              </a:pathLst>
            </a:custGeom>
            <a:solidFill>
              <a:srgbClr val="FF3300"/>
            </a:solidFill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0" name="Text Box 186"/>
          <p:cNvSpPr txBox="1">
            <a:spLocks noChangeArrowheads="1"/>
          </p:cNvSpPr>
          <p:nvPr/>
        </p:nvSpPr>
        <p:spPr bwMode="auto">
          <a:xfrm>
            <a:off x="593068" y="1621155"/>
            <a:ext cx="7981672" cy="10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FontTx/>
              <a:buChar char="•"/>
            </a:pPr>
            <a:r>
              <a:rPr lang="fr-FR" b="1" dirty="0"/>
              <a:t> </a:t>
            </a:r>
            <a:r>
              <a:rPr lang="fr-FR" b="1" dirty="0" smtClean="0"/>
              <a:t>  </a:t>
            </a:r>
            <a:r>
              <a:rPr lang="fr-FR" dirty="0" err="1" smtClean="0">
                <a:solidFill>
                  <a:srgbClr val="0000FF"/>
                </a:solidFill>
              </a:rPr>
              <a:t>Deeply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err="1">
                <a:solidFill>
                  <a:srgbClr val="0000FF"/>
                </a:solidFill>
              </a:rPr>
              <a:t>virtual</a:t>
            </a:r>
            <a:r>
              <a:rPr lang="fr-FR" dirty="0">
                <a:solidFill>
                  <a:srgbClr val="0000FF"/>
                </a:solidFill>
              </a:rPr>
              <a:t> exclusive </a:t>
            </a:r>
            <a:r>
              <a:rPr lang="fr-FR" dirty="0" err="1">
                <a:solidFill>
                  <a:srgbClr val="292934"/>
                </a:solidFill>
              </a:rPr>
              <a:t>reactions</a:t>
            </a:r>
            <a:r>
              <a:rPr lang="fr-FR" dirty="0">
                <a:solidFill>
                  <a:srgbClr val="292934"/>
                </a:solidFill>
              </a:rPr>
              <a:t>: </a:t>
            </a:r>
            <a:r>
              <a:rPr lang="fr-FR" dirty="0" err="1">
                <a:solidFill>
                  <a:srgbClr val="292934"/>
                </a:solidFill>
              </a:rPr>
              <a:t>access</a:t>
            </a:r>
            <a:r>
              <a:rPr lang="fr-FR" dirty="0">
                <a:solidFill>
                  <a:srgbClr val="292934"/>
                </a:solidFill>
              </a:rPr>
              <a:t> to the structure of the </a:t>
            </a:r>
            <a:r>
              <a:rPr lang="fr-FR" dirty="0" err="1">
                <a:solidFill>
                  <a:srgbClr val="292934"/>
                </a:solidFill>
              </a:rPr>
              <a:t>nucleon</a:t>
            </a:r>
            <a:endParaRPr lang="fr-FR" dirty="0">
              <a:solidFill>
                <a:srgbClr val="292934"/>
              </a:solidFill>
            </a:endParaRPr>
          </a:p>
          <a:p>
            <a:pPr>
              <a:lnSpc>
                <a:spcPct val="110000"/>
              </a:lnSpc>
              <a:buFontTx/>
              <a:buChar char="•"/>
            </a:pPr>
            <a:r>
              <a:rPr lang="fr-FR" dirty="0">
                <a:solidFill>
                  <a:srgbClr val="292934"/>
                </a:solidFill>
              </a:rPr>
              <a:t>  </a:t>
            </a:r>
            <a:r>
              <a:rPr lang="fr-FR" dirty="0" smtClean="0">
                <a:solidFill>
                  <a:srgbClr val="292934"/>
                </a:solidFill>
              </a:rPr>
              <a:t> </a:t>
            </a:r>
            <a:r>
              <a:rPr lang="fr-FR" dirty="0" err="1" smtClean="0">
                <a:solidFill>
                  <a:srgbClr val="292934"/>
                </a:solidFill>
              </a:rPr>
              <a:t>Varying</a:t>
            </a:r>
            <a:r>
              <a:rPr lang="fr-FR" dirty="0" smtClean="0">
                <a:solidFill>
                  <a:srgbClr val="292934"/>
                </a:solidFill>
              </a:rPr>
              <a:t> </a:t>
            </a:r>
            <a:r>
              <a:rPr lang="fr-FR" i="1" dirty="0">
                <a:solidFill>
                  <a:srgbClr val="0000FF"/>
                </a:solidFill>
              </a:rPr>
              <a:t>Q</a:t>
            </a:r>
            <a:r>
              <a:rPr lang="fr-FR" i="1" baseline="30000" dirty="0">
                <a:solidFill>
                  <a:srgbClr val="0000FF"/>
                </a:solidFill>
              </a:rPr>
              <a:t>2</a:t>
            </a:r>
            <a:r>
              <a:rPr lang="fr-FR" dirty="0">
                <a:solidFill>
                  <a:srgbClr val="292934"/>
                </a:solidFill>
              </a:rPr>
              <a:t> (size of the probe) and </a:t>
            </a:r>
            <a:r>
              <a:rPr lang="fr-FR" i="1" dirty="0" err="1">
                <a:solidFill>
                  <a:srgbClr val="0000FF"/>
                </a:solidFill>
              </a:rPr>
              <a:t>t</a:t>
            </a:r>
            <a:r>
              <a:rPr lang="fr-FR" dirty="0">
                <a:solidFill>
                  <a:srgbClr val="292934"/>
                </a:solidFill>
              </a:rPr>
              <a:t> (transverse size of the </a:t>
            </a:r>
            <a:r>
              <a:rPr lang="fr-FR" dirty="0" err="1">
                <a:solidFill>
                  <a:srgbClr val="292934"/>
                </a:solidFill>
              </a:rPr>
              <a:t>target</a:t>
            </a:r>
            <a:r>
              <a:rPr lang="fr-FR" dirty="0">
                <a:solidFill>
                  <a:srgbClr val="292934"/>
                </a:solidFill>
              </a:rPr>
              <a:t> </a:t>
            </a:r>
            <a:r>
              <a:rPr lang="fr-FR" dirty="0" err="1">
                <a:solidFill>
                  <a:srgbClr val="292934"/>
                </a:solidFill>
              </a:rPr>
              <a:t>object</a:t>
            </a:r>
            <a:r>
              <a:rPr lang="fr-FR" dirty="0">
                <a:solidFill>
                  <a:srgbClr val="292934"/>
                </a:solidFill>
              </a:rPr>
              <a:t>)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fr-FR" dirty="0" smtClean="0">
                <a:solidFill>
                  <a:srgbClr val="292934"/>
                </a:solidFill>
              </a:rPr>
              <a:t>Explore </a:t>
            </a:r>
            <a:r>
              <a:rPr lang="fr-FR" dirty="0">
                <a:solidFill>
                  <a:srgbClr val="292934"/>
                </a:solidFill>
              </a:rPr>
              <a:t>transition </a:t>
            </a:r>
            <a:r>
              <a:rPr lang="fr-FR" dirty="0" err="1">
                <a:solidFill>
                  <a:srgbClr val="292934"/>
                </a:solidFill>
              </a:rPr>
              <a:t>between</a:t>
            </a:r>
            <a:r>
              <a:rPr lang="fr-FR" dirty="0">
                <a:solidFill>
                  <a:srgbClr val="292934"/>
                </a:solidFill>
              </a:rPr>
              <a:t> </a:t>
            </a:r>
            <a:r>
              <a:rPr lang="fr-FR" dirty="0" err="1" smtClean="0">
                <a:solidFill>
                  <a:srgbClr val="292934"/>
                </a:solidFill>
              </a:rPr>
              <a:t>hadronic</a:t>
            </a:r>
            <a:r>
              <a:rPr lang="fr-FR" dirty="0" smtClean="0">
                <a:solidFill>
                  <a:srgbClr val="292934"/>
                </a:solidFill>
              </a:rPr>
              <a:t> </a:t>
            </a:r>
            <a:r>
              <a:rPr lang="fr-FR" dirty="0">
                <a:solidFill>
                  <a:srgbClr val="292934"/>
                </a:solidFill>
              </a:rPr>
              <a:t>and </a:t>
            </a:r>
            <a:r>
              <a:rPr lang="fr-FR" dirty="0" err="1">
                <a:solidFill>
                  <a:srgbClr val="292934"/>
                </a:solidFill>
              </a:rPr>
              <a:t>partonic</a:t>
            </a:r>
            <a:r>
              <a:rPr lang="fr-FR" dirty="0">
                <a:solidFill>
                  <a:srgbClr val="292934"/>
                </a:solidFill>
              </a:rPr>
              <a:t> </a:t>
            </a:r>
            <a:r>
              <a:rPr lang="fr-FR" dirty="0" err="1">
                <a:solidFill>
                  <a:srgbClr val="292934"/>
                </a:solidFill>
              </a:rPr>
              <a:t>mechanisms</a:t>
            </a:r>
            <a:r>
              <a:rPr lang="fr-FR" dirty="0">
                <a:solidFill>
                  <a:srgbClr val="292934"/>
                </a:solidFill>
              </a:rPr>
              <a:t> </a:t>
            </a:r>
          </a:p>
        </p:txBody>
      </p:sp>
      <p:graphicFrame>
        <p:nvGraphicFramePr>
          <p:cNvPr id="81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099623"/>
              </p:ext>
            </p:extLst>
          </p:nvPr>
        </p:nvGraphicFramePr>
        <p:xfrm>
          <a:off x="292100" y="2700338"/>
          <a:ext cx="8783638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5" name="Equation" r:id="rId3" imgW="5588000" imgH="444500" progId="Equation.3">
                  <p:embed/>
                </p:oleObj>
              </mc:Choice>
              <mc:Fallback>
                <p:oleObj name="Equation" r:id="rId3" imgW="5588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100" y="2700338"/>
                        <a:ext cx="8783638" cy="696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3" name="Straight Arrow Connector 82"/>
          <p:cNvCxnSpPr/>
          <p:nvPr/>
        </p:nvCxnSpPr>
        <p:spPr>
          <a:xfrm flipV="1">
            <a:off x="7356801" y="3164178"/>
            <a:ext cx="328429" cy="5432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4682799" y="3707413"/>
            <a:ext cx="436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Asymmetry arises due to interference </a:t>
            </a:r>
            <a:r>
              <a:rPr lang="en-US" i="1" dirty="0" smtClean="0">
                <a:solidFill>
                  <a:srgbClr val="0000FF"/>
                </a:solidFill>
              </a:rPr>
              <a:t>LT’</a:t>
            </a:r>
            <a:endParaRPr lang="en-US" i="1" dirty="0">
              <a:solidFill>
                <a:srgbClr val="0000FF"/>
              </a:solidFill>
            </a:endParaRPr>
          </a:p>
        </p:txBody>
      </p:sp>
      <p:graphicFrame>
        <p:nvGraphicFramePr>
          <p:cNvPr id="90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5443085"/>
              </p:ext>
            </p:extLst>
          </p:nvPr>
        </p:nvGraphicFramePr>
        <p:xfrm>
          <a:off x="5400675" y="4284663"/>
          <a:ext cx="2436813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6" name="Equation" r:id="rId5" imgW="1549400" imgH="406400" progId="Equation.3">
                  <p:embed/>
                </p:oleObj>
              </mc:Choice>
              <mc:Fallback>
                <p:oleObj name="Equation" r:id="rId5" imgW="1549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00675" y="4284663"/>
                        <a:ext cx="2436813" cy="63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Object 9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136880"/>
              </p:ext>
            </p:extLst>
          </p:nvPr>
        </p:nvGraphicFramePr>
        <p:xfrm>
          <a:off x="5498375" y="5360185"/>
          <a:ext cx="2033588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7" name="Equation" r:id="rId7" imgW="1295400" imgH="749300" progId="Equation.3">
                  <p:embed/>
                </p:oleObj>
              </mc:Choice>
              <mc:Fallback>
                <p:oleObj name="Equation" r:id="rId7" imgW="1295400" imgH="749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98375" y="5360185"/>
                        <a:ext cx="2033588" cy="1174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179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00" dirty="0" smtClean="0">
                <a:solidFill>
                  <a:srgbClr val="0000FF"/>
                </a:solidFill>
              </a:rPr>
              <a:t>Neutral pion </a:t>
            </a:r>
            <a:r>
              <a:rPr lang="en-US" sz="2900" dirty="0" err="1" smtClean="0">
                <a:solidFill>
                  <a:srgbClr val="0000FF"/>
                </a:solidFill>
              </a:rPr>
              <a:t>electroproduction</a:t>
            </a:r>
            <a:r>
              <a:rPr lang="en-US" sz="2900" dirty="0" smtClean="0">
                <a:solidFill>
                  <a:srgbClr val="0000FF"/>
                </a:solidFill>
              </a:rPr>
              <a:t> off a helium-4 in CLAS</a:t>
            </a:r>
            <a:endParaRPr lang="en-US" sz="2900" dirty="0">
              <a:solidFill>
                <a:srgbClr val="0000FF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0071490"/>
              </p:ext>
            </p:extLst>
          </p:nvPr>
        </p:nvGraphicFramePr>
        <p:xfrm>
          <a:off x="189361" y="1908676"/>
          <a:ext cx="4088549" cy="573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9" name="Equation" r:id="rId3" imgW="1447800" imgH="203200" progId="Equation.3">
                  <p:embed/>
                </p:oleObj>
              </mc:Choice>
              <mc:Fallback>
                <p:oleObj name="Equation" r:id="rId3" imgW="144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361" y="1908676"/>
                        <a:ext cx="4088549" cy="573832"/>
                      </a:xfrm>
                      <a:prstGeom prst="rect">
                        <a:avLst/>
                      </a:prstGeom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Diagr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76611"/>
            <a:ext cx="4088549" cy="2093337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922769"/>
              </p:ext>
            </p:extLst>
          </p:nvPr>
        </p:nvGraphicFramePr>
        <p:xfrm>
          <a:off x="189361" y="4699342"/>
          <a:ext cx="535677" cy="389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0" name="Equation" r:id="rId6" imgW="279400" imgH="203200" progId="Equation.3">
                  <p:embed/>
                </p:oleObj>
              </mc:Choice>
              <mc:Fallback>
                <p:oleObj name="Equation" r:id="rId6" imgW="279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9361" y="4699342"/>
                        <a:ext cx="535677" cy="38946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9561"/>
              </p:ext>
            </p:extLst>
          </p:nvPr>
        </p:nvGraphicFramePr>
        <p:xfrm>
          <a:off x="3937539" y="4636810"/>
          <a:ext cx="608210" cy="388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1" name="Equation" r:id="rId8" imgW="317500" imgH="203200" progId="Equation.3">
                  <p:embed/>
                </p:oleObj>
              </mc:Choice>
              <mc:Fallback>
                <p:oleObj name="Equation" r:id="rId8" imgW="317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37539" y="4636810"/>
                        <a:ext cx="608210" cy="38864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744863" y="4377644"/>
            <a:ext cx="394193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CLAS detector was used to detect electrons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IC was used detect low angle photons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RTPC was used to detect low momentum recoil helium-4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45749" y="1733497"/>
            <a:ext cx="4496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Coherent </a:t>
            </a:r>
            <a:r>
              <a:rPr lang="en-US" sz="2000" dirty="0" err="1" smtClean="0"/>
              <a:t>electroproduction</a:t>
            </a:r>
            <a:r>
              <a:rPr lang="en-US" sz="2000" dirty="0" smtClean="0"/>
              <a:t> of pion has been studied in deep exclusive regime:</a:t>
            </a:r>
            <a:endParaRPr lang="en-US" sz="200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0583197"/>
              </p:ext>
            </p:extLst>
          </p:nvPr>
        </p:nvGraphicFramePr>
        <p:xfrm>
          <a:off x="4932363" y="2749160"/>
          <a:ext cx="1983552" cy="425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2" name="Equation" r:id="rId10" imgW="1066800" imgH="228600" progId="Equation.3">
                  <p:embed/>
                </p:oleObj>
              </mc:Choice>
              <mc:Fallback>
                <p:oleObj name="Equation" r:id="rId10" imgW="1066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32363" y="2749160"/>
                        <a:ext cx="1983552" cy="425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5112577"/>
              </p:ext>
            </p:extLst>
          </p:nvPr>
        </p:nvGraphicFramePr>
        <p:xfrm>
          <a:off x="4956175" y="3198813"/>
          <a:ext cx="193357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3" name="Equation" r:id="rId12" imgW="1041400" imgH="203200" progId="Equation.3">
                  <p:embed/>
                </p:oleObj>
              </mc:Choice>
              <mc:Fallback>
                <p:oleObj name="Equation" r:id="rId12" imgW="1041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956175" y="3198813"/>
                        <a:ext cx="1933575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266695"/>
              </p:ext>
            </p:extLst>
          </p:nvPr>
        </p:nvGraphicFramePr>
        <p:xfrm>
          <a:off x="4932363" y="3677960"/>
          <a:ext cx="1487487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4" name="Equation" r:id="rId14" imgW="800100" imgH="203200" progId="Equation.3">
                  <p:embed/>
                </p:oleObj>
              </mc:Choice>
              <mc:Fallback>
                <p:oleObj name="Equation" r:id="rId14" imgW="800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932363" y="3677960"/>
                        <a:ext cx="1487487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3603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6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 Electron Accelerator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Content Placeholder 3" descr="CEBAF_FA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0" b="12290"/>
          <a:stretch>
            <a:fillRect/>
          </a:stretch>
        </p:blipFill>
        <p:spPr/>
      </p:pic>
      <p:cxnSp>
        <p:nvCxnSpPr>
          <p:cNvPr id="6" name="Straight Arrow Connector 5"/>
          <p:cNvCxnSpPr/>
          <p:nvPr/>
        </p:nvCxnSpPr>
        <p:spPr>
          <a:xfrm>
            <a:off x="3372883" y="4516377"/>
            <a:ext cx="1342907" cy="1063719"/>
          </a:xfrm>
          <a:prstGeom prst="straightConnector1">
            <a:avLst/>
          </a:prstGeom>
          <a:ln>
            <a:solidFill>
              <a:srgbClr val="D2533C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23353" y="4039323"/>
            <a:ext cx="1124295" cy="4770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Hall-A</a:t>
            </a:r>
            <a:endParaRPr lang="en-US" sz="2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6706" y="4056385"/>
            <a:ext cx="118009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Hall-B</a:t>
            </a:r>
          </a:p>
          <a:p>
            <a:pPr algn="ctr"/>
            <a:r>
              <a:rPr lang="en-US" sz="2000" b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CLAS</a:t>
            </a:r>
            <a:endParaRPr lang="en-US" sz="2000" b="1" spc="150" dirty="0">
              <a:ln w="11430"/>
              <a:solidFill>
                <a:srgbClr val="0000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3845" y="4056385"/>
            <a:ext cx="1215081" cy="4770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500" b="1" spc="150" dirty="0" smtClean="0">
                <a:ln w="11430"/>
                <a:solidFill>
                  <a:srgbClr val="8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Hall-C</a:t>
            </a:r>
            <a:endParaRPr lang="en-US" sz="2500" b="1" spc="150" dirty="0">
              <a:ln w="11430"/>
              <a:solidFill>
                <a:srgbClr val="8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12" name="Straight Arrow Connector 11"/>
          <p:cNvCxnSpPr>
            <a:stCxn id="9" idx="2"/>
          </p:cNvCxnSpPr>
          <p:nvPr/>
        </p:nvCxnSpPr>
        <p:spPr>
          <a:xfrm>
            <a:off x="5166755" y="4764271"/>
            <a:ext cx="891942" cy="8328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030169" y="4533439"/>
            <a:ext cx="496357" cy="1063719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985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dirty="0">
                <a:solidFill>
                  <a:srgbClr val="0000FF"/>
                </a:solidFill>
              </a:rPr>
              <a:t>EBAF </a:t>
            </a:r>
            <a:r>
              <a:rPr lang="en-US" sz="3200" dirty="0">
                <a:solidFill>
                  <a:srgbClr val="FF0000"/>
                </a:solidFill>
              </a:rPr>
              <a:t>L</a:t>
            </a:r>
            <a:r>
              <a:rPr lang="en-US" sz="3200" dirty="0">
                <a:solidFill>
                  <a:srgbClr val="0000FF"/>
                </a:solidFill>
              </a:rPr>
              <a:t>arge </a:t>
            </a:r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rgbClr val="0000FF"/>
                </a:solidFill>
              </a:rPr>
              <a:t>cceptance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FF"/>
                </a:solidFill>
              </a:rPr>
              <a:t>pectrometer </a:t>
            </a:r>
            <a:r>
              <a:rPr lang="en-US" sz="3200" dirty="0">
                <a:solidFill>
                  <a:srgbClr val="FF0000"/>
                </a:solidFill>
              </a:rPr>
              <a:t>CLAS</a:t>
            </a:r>
            <a:endParaRPr lang="en-US" sz="3200" dirty="0"/>
          </a:p>
        </p:txBody>
      </p:sp>
      <p:pic>
        <p:nvPicPr>
          <p:cNvPr id="4" name="Content Placeholder 3" descr="EG6_exp_setup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" b="4354"/>
          <a:stretch>
            <a:fillRect/>
          </a:stretch>
        </p:blipFill>
        <p:spPr>
          <a:xfrm>
            <a:off x="4128776" y="1524000"/>
            <a:ext cx="4713330" cy="2793084"/>
          </a:xfrm>
        </p:spPr>
      </p:pic>
      <p:sp>
        <p:nvSpPr>
          <p:cNvPr id="24" name="TextBox 23"/>
          <p:cNvSpPr txBox="1"/>
          <p:nvPr/>
        </p:nvSpPr>
        <p:spPr>
          <a:xfrm>
            <a:off x="7287092" y="1423034"/>
            <a:ext cx="1020194" cy="492443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rgbClr val="0000FF"/>
                </a:solidFill>
              </a:rPr>
              <a:t>Cherenkov Counters</a:t>
            </a:r>
            <a:endParaRPr lang="en-US" sz="1300" dirty="0">
              <a:solidFill>
                <a:srgbClr val="0000FF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922738" y="1911428"/>
            <a:ext cx="562147" cy="53506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267527" y="1911428"/>
            <a:ext cx="947322" cy="680818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268154" y="1548870"/>
            <a:ext cx="1425894" cy="492443"/>
          </a:xfrm>
          <a:prstGeom prst="rect">
            <a:avLst/>
          </a:prstGeom>
          <a:solidFill>
            <a:schemeClr val="bg1"/>
          </a:solidFill>
          <a:ln>
            <a:solidFill>
              <a:srgbClr val="00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rgbClr val="00FFFF"/>
                </a:solidFill>
              </a:rPr>
              <a:t>Superconducting</a:t>
            </a:r>
          </a:p>
          <a:p>
            <a:pPr algn="ctr"/>
            <a:r>
              <a:rPr lang="en-US" sz="1300" dirty="0" smtClean="0">
                <a:solidFill>
                  <a:srgbClr val="00FFFF"/>
                </a:solidFill>
              </a:rPr>
              <a:t>Torus Magnet</a:t>
            </a:r>
            <a:endParaRPr lang="en-US" sz="1300" dirty="0">
              <a:solidFill>
                <a:srgbClr val="00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68154" y="2169498"/>
            <a:ext cx="1332496" cy="492443"/>
          </a:xfrm>
          <a:prstGeom prst="rect">
            <a:avLst/>
          </a:prstGeom>
          <a:solidFill>
            <a:schemeClr val="bg1"/>
          </a:solidFill>
          <a:ln>
            <a:solidFill>
              <a:srgbClr val="80008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rgbClr val="800080"/>
                </a:solidFill>
              </a:rPr>
              <a:t>Drift Chambers</a:t>
            </a:r>
          </a:p>
          <a:p>
            <a:pPr algn="ctr"/>
            <a:r>
              <a:rPr lang="en-US" sz="1300" dirty="0" smtClean="0">
                <a:solidFill>
                  <a:srgbClr val="800080"/>
                </a:solidFill>
              </a:rPr>
              <a:t>3 Regions</a:t>
            </a:r>
            <a:endParaRPr lang="en-US" sz="1300" dirty="0">
              <a:solidFill>
                <a:srgbClr val="800080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214849" y="2935797"/>
            <a:ext cx="2627257" cy="2487597"/>
          </a:xfrm>
          <a:prstGeom prst="line">
            <a:avLst/>
          </a:prstGeom>
          <a:ln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214849" y="2935797"/>
            <a:ext cx="719014" cy="2487597"/>
          </a:xfrm>
          <a:prstGeom prst="line">
            <a:avLst/>
          </a:prstGeom>
          <a:ln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200059" y="4040085"/>
            <a:ext cx="1486741" cy="492443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rgbClr val="008000"/>
                </a:solidFill>
              </a:rPr>
              <a:t>Electromagnetic </a:t>
            </a:r>
          </a:p>
          <a:p>
            <a:pPr algn="ctr"/>
            <a:r>
              <a:rPr lang="en-US" sz="1300" dirty="0" smtClean="0">
                <a:solidFill>
                  <a:srgbClr val="008000"/>
                </a:solidFill>
              </a:rPr>
              <a:t>Calorimeter</a:t>
            </a:r>
            <a:endParaRPr lang="en-US" sz="1300" dirty="0">
              <a:solidFill>
                <a:srgbClr val="008000"/>
              </a:solidFill>
            </a:endParaRPr>
          </a:p>
        </p:txBody>
      </p:sp>
      <p:pic>
        <p:nvPicPr>
          <p:cNvPr id="46" name="Picture 45" descr="RTPC_Hall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195" y="5281722"/>
            <a:ext cx="2064180" cy="1439594"/>
          </a:xfrm>
          <a:prstGeom prst="rect">
            <a:avLst/>
          </a:prstGeom>
          <a:ln>
            <a:solidFill>
              <a:srgbClr val="7F7F7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48" name="Straight Connector 47"/>
          <p:cNvCxnSpPr/>
          <p:nvPr/>
        </p:nvCxnSpPr>
        <p:spPr>
          <a:xfrm flipH="1">
            <a:off x="2955195" y="2821280"/>
            <a:ext cx="3113912" cy="2457594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5019375" y="2821280"/>
            <a:ext cx="1049732" cy="24575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434716" y="3946263"/>
            <a:ext cx="1259332" cy="49244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rgbClr val="FF0000"/>
                </a:solidFill>
              </a:rPr>
              <a:t>Time Of Flight</a:t>
            </a:r>
          </a:p>
          <a:p>
            <a:pPr algn="ctr"/>
            <a:r>
              <a:rPr lang="en-US" sz="1300" dirty="0" smtClean="0">
                <a:solidFill>
                  <a:srgbClr val="FF0000"/>
                </a:solidFill>
              </a:rPr>
              <a:t>Counters</a:t>
            </a:r>
            <a:endParaRPr lang="en-US" sz="13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7199" y="1524000"/>
            <a:ext cx="381095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1400" dirty="0" smtClean="0"/>
              <a:t>CLAS Detector divided into 6 sectors</a:t>
            </a:r>
          </a:p>
          <a:p>
            <a:pPr marL="742950" lvl="1" indent="-285750">
              <a:buFont typeface="Arial"/>
              <a:buChar char="•"/>
            </a:pPr>
            <a:endParaRPr lang="en-US" sz="1400" dirty="0" smtClean="0">
              <a:solidFill>
                <a:srgbClr val="00FFF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rgbClr val="00FFFF"/>
                </a:solidFill>
              </a:rPr>
              <a:t>Torus Magnet </a:t>
            </a:r>
            <a:r>
              <a:rPr lang="en-US" sz="1400" dirty="0" smtClean="0"/>
              <a:t>used to bend charged particles</a:t>
            </a:r>
          </a:p>
          <a:p>
            <a:pPr marL="742950" lvl="1" indent="-285750">
              <a:buFont typeface="Arial"/>
              <a:buChar char="•"/>
            </a:pPr>
            <a:endParaRPr lang="en-US" sz="1400" dirty="0" smtClean="0"/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rgbClr val="800080"/>
                </a:solidFill>
              </a:rPr>
              <a:t>Drift Chambers </a:t>
            </a:r>
            <a:r>
              <a:rPr lang="en-US" sz="1400" dirty="0" smtClean="0"/>
              <a:t>consist of 3 regions and used to measure momentum of the charged particles</a:t>
            </a:r>
          </a:p>
          <a:p>
            <a:pPr marL="742950" lvl="1" indent="-285750">
              <a:buFont typeface="Arial"/>
              <a:buChar char="•"/>
            </a:pPr>
            <a:endParaRPr lang="en-US" sz="1400" dirty="0" smtClean="0"/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</a:rPr>
              <a:t>Cherenkov </a:t>
            </a:r>
            <a:r>
              <a:rPr lang="en-US" sz="1400" dirty="0" smtClean="0">
                <a:solidFill>
                  <a:srgbClr val="0000FF"/>
                </a:solidFill>
              </a:rPr>
              <a:t>counters </a:t>
            </a:r>
            <a:r>
              <a:rPr lang="en-US" sz="1400" dirty="0" smtClean="0"/>
              <a:t>to </a:t>
            </a:r>
            <a:r>
              <a:rPr lang="en-US" sz="1400" dirty="0" smtClean="0"/>
              <a:t>separate electron/pion</a:t>
            </a:r>
            <a:endParaRPr lang="en-US" sz="1400" dirty="0" smtClean="0">
              <a:solidFill>
                <a:srgbClr val="0000FF"/>
              </a:solidFill>
            </a:endParaRPr>
          </a:p>
          <a:p>
            <a:pPr marL="742950" lvl="1" indent="-285750">
              <a:buFont typeface="Arial"/>
              <a:buChar char="•"/>
            </a:pPr>
            <a:endParaRPr lang="en-US" sz="1400" dirty="0" smtClean="0">
              <a:solidFill>
                <a:srgbClr val="FF0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Time Of </a:t>
            </a:r>
            <a:r>
              <a:rPr lang="en-US" sz="1400" dirty="0" smtClean="0">
                <a:solidFill>
                  <a:srgbClr val="FF0000"/>
                </a:solidFill>
              </a:rPr>
              <a:t>Flight Counters</a:t>
            </a:r>
            <a:endParaRPr lang="en-US" sz="1400" dirty="0" smtClean="0">
              <a:solidFill>
                <a:srgbClr val="FF0000"/>
              </a:solidFill>
            </a:endParaRPr>
          </a:p>
          <a:p>
            <a:pPr marL="742950" lvl="1" indent="-285750">
              <a:buFont typeface="Arial"/>
              <a:buChar char="•"/>
            </a:pPr>
            <a:endParaRPr lang="en-US" sz="1400" dirty="0" smtClean="0">
              <a:solidFill>
                <a:srgbClr val="008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rgbClr val="008000"/>
                </a:solidFill>
              </a:rPr>
              <a:t>Electromagnetic calorimeters </a:t>
            </a:r>
            <a:r>
              <a:rPr lang="en-US" sz="1400" dirty="0"/>
              <a:t>to detect neutral particles and </a:t>
            </a:r>
            <a:r>
              <a:rPr lang="en-US" sz="1400" dirty="0" smtClean="0"/>
              <a:t>electrons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7199" y="5465579"/>
            <a:ext cx="2301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Radial Time Projection Chamber (RTPC)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64106" y="5495740"/>
            <a:ext cx="2301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400" dirty="0" smtClean="0"/>
              <a:t>Inner Calorimeter</a:t>
            </a:r>
            <a:endParaRPr lang="en-US" sz="1400" dirty="0"/>
          </a:p>
        </p:txBody>
      </p:sp>
      <p:pic>
        <p:nvPicPr>
          <p:cNvPr id="54" name="Content Placeholder 3" descr="IC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9" b="10459"/>
          <a:stretch>
            <a:fillRect/>
          </a:stretch>
        </p:blipFill>
        <p:spPr>
          <a:xfrm>
            <a:off x="6933863" y="5423394"/>
            <a:ext cx="1908243" cy="11308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489160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353930" y="5573324"/>
            <a:ext cx="452756" cy="5059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Inner </a:t>
            </a:r>
            <a:r>
              <a:rPr lang="en-US" sz="3600" dirty="0" smtClean="0">
                <a:solidFill>
                  <a:srgbClr val="0000FF"/>
                </a:solidFill>
              </a:rPr>
              <a:t>Calorimeter and Solenoid Magnet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1524000"/>
            <a:ext cx="39662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smtClean="0">
                <a:solidFill>
                  <a:srgbClr val="0000FF"/>
                </a:solidFill>
              </a:rPr>
              <a:t>Solenoid </a:t>
            </a:r>
            <a:r>
              <a:rPr lang="en-US" dirty="0" smtClean="0">
                <a:solidFill>
                  <a:srgbClr val="0000FF"/>
                </a:solidFill>
              </a:rPr>
              <a:t>Magnet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Provides shield for Moller </a:t>
            </a:r>
            <a:r>
              <a:rPr lang="en-US" dirty="0" smtClean="0"/>
              <a:t>electrons.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Used to measure RTPC </a:t>
            </a:r>
            <a:r>
              <a:rPr lang="en-US" dirty="0" smtClean="0"/>
              <a:t>momentum.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450030" y="1772252"/>
            <a:ext cx="2678415" cy="79609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7200" y="3149878"/>
            <a:ext cx="47652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Inner </a:t>
            </a:r>
            <a:r>
              <a:rPr lang="en-US" dirty="0" smtClean="0">
                <a:solidFill>
                  <a:srgbClr val="FF0000"/>
                </a:solidFill>
              </a:rPr>
              <a:t>Calorimeter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292934"/>
                </a:solidFill>
              </a:rPr>
              <a:t>424 PbWO</a:t>
            </a:r>
            <a:r>
              <a:rPr lang="en-US" baseline="-25000" dirty="0" smtClean="0">
                <a:solidFill>
                  <a:srgbClr val="292934"/>
                </a:solidFill>
              </a:rPr>
              <a:t>4 </a:t>
            </a:r>
            <a:r>
              <a:rPr lang="en-US" dirty="0" smtClean="0">
                <a:solidFill>
                  <a:srgbClr val="292934"/>
                </a:solidFill>
              </a:rPr>
              <a:t>crystals, 16 cm long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High </a:t>
            </a:r>
            <a:r>
              <a:rPr lang="en-US" dirty="0"/>
              <a:t>resolution </a:t>
            </a:r>
            <a:r>
              <a:rPr lang="en-US" dirty="0" smtClean="0"/>
              <a:t>calorimeter </a:t>
            </a:r>
            <a:r>
              <a:rPr lang="en-US" dirty="0"/>
              <a:t>to </a:t>
            </a:r>
            <a:r>
              <a:rPr lang="en-US" dirty="0" smtClean="0"/>
              <a:t>detect photons </a:t>
            </a:r>
            <a:r>
              <a:rPr lang="en-US" dirty="0"/>
              <a:t>at small </a:t>
            </a:r>
            <a:r>
              <a:rPr lang="en-US" dirty="0" smtClean="0"/>
              <a:t>angles.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/>
              <a:t>When a high energy particle interacts with a crystals, it </a:t>
            </a:r>
            <a:r>
              <a:rPr lang="en-US" dirty="0" smtClean="0"/>
              <a:t>produces. </a:t>
            </a:r>
            <a:r>
              <a:rPr lang="en-US" dirty="0"/>
              <a:t>electromagnetic shower and deposits its energy. 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baseline="-25000" dirty="0" smtClean="0">
                <a:solidFill>
                  <a:srgbClr val="292934"/>
                </a:solidFill>
              </a:rPr>
              <a:t> </a:t>
            </a:r>
            <a:r>
              <a:rPr lang="en-US" dirty="0"/>
              <a:t>Reconstructions of clusters will give information about position and energy of the </a:t>
            </a:r>
            <a:r>
              <a:rPr lang="en-US" dirty="0" smtClean="0"/>
              <a:t>particle</a:t>
            </a:r>
            <a:r>
              <a:rPr lang="en-US" dirty="0"/>
              <a:t>. 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>
              <a:solidFill>
                <a:srgbClr val="292934"/>
              </a:solidFill>
            </a:endParaRPr>
          </a:p>
        </p:txBody>
      </p:sp>
      <p:pic>
        <p:nvPicPr>
          <p:cNvPr id="24" name="Picture 23" descr="IC_Fa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215" y="4465269"/>
            <a:ext cx="2201408" cy="210092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5753211" y="4918711"/>
            <a:ext cx="1658666" cy="8624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5753211" y="5781144"/>
            <a:ext cx="1658666" cy="4170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64951"/>
              </p:ext>
            </p:extLst>
          </p:nvPr>
        </p:nvGraphicFramePr>
        <p:xfrm>
          <a:off x="6128445" y="5146166"/>
          <a:ext cx="206370" cy="298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6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28445" y="5146166"/>
                        <a:ext cx="206370" cy="298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748931"/>
              </p:ext>
            </p:extLst>
          </p:nvPr>
        </p:nvGraphicFramePr>
        <p:xfrm>
          <a:off x="6280845" y="6049099"/>
          <a:ext cx="206370" cy="298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7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80845" y="6049099"/>
                        <a:ext cx="206370" cy="298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4033018"/>
              </p:ext>
            </p:extLst>
          </p:nvPr>
        </p:nvGraphicFramePr>
        <p:xfrm>
          <a:off x="5359519" y="5573324"/>
          <a:ext cx="27305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8" name="Equation" r:id="rId8" imgW="152400" imgH="139700" progId="Equation.3">
                  <p:embed/>
                </p:oleObj>
              </mc:Choice>
              <mc:Fallback>
                <p:oleObj name="Equation" r:id="rId8" imgW="1524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59519" y="5573324"/>
                        <a:ext cx="273050" cy="25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454016"/>
              </p:ext>
            </p:extLst>
          </p:nvPr>
        </p:nvGraphicFramePr>
        <p:xfrm>
          <a:off x="5500688" y="5824149"/>
          <a:ext cx="250825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9" name="Equation" r:id="rId10" imgW="139700" imgH="165100" progId="Equation.3">
                  <p:embed/>
                </p:oleObj>
              </mc:Choice>
              <mc:Fallback>
                <p:oleObj name="Equation" r:id="rId10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00688" y="5824149"/>
                        <a:ext cx="250825" cy="29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 descr="IC_Moller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13" y="1524000"/>
            <a:ext cx="2935287" cy="29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3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2414</TotalTime>
  <Words>1519</Words>
  <Application>Microsoft Macintosh PowerPoint</Application>
  <PresentationFormat>On-screen Show (4:3)</PresentationFormat>
  <Paragraphs>259</Paragraphs>
  <Slides>32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Clarity</vt:lpstr>
      <vt:lpstr>Equation</vt:lpstr>
      <vt:lpstr>Microsoft Equation</vt:lpstr>
      <vt:lpstr>Coherent elecroproduction of neutral pion off a helium-4</vt:lpstr>
      <vt:lpstr>Outline</vt:lpstr>
      <vt:lpstr>Electron Scattering Processes</vt:lpstr>
      <vt:lpstr>Generalized Parton Distributions (GPDs)</vt:lpstr>
      <vt:lpstr>Deeply Virtual Meson Production (DVMP)</vt:lpstr>
      <vt:lpstr>Neutral pion electroproduction off a helium-4 in CLAS</vt:lpstr>
      <vt:lpstr>The 6 GeV Electron Accelerator</vt:lpstr>
      <vt:lpstr>CEBAF Large Acceptance Spectrometer CLAS</vt:lpstr>
      <vt:lpstr>Inner Calorimeter and Solenoid Magnet</vt:lpstr>
      <vt:lpstr>Radial Time Projection Chamber </vt:lpstr>
      <vt:lpstr>Construction of RTPC</vt:lpstr>
      <vt:lpstr>Electron Identification</vt:lpstr>
      <vt:lpstr>Electron Identification</vt:lpstr>
      <vt:lpstr>Helium-4 Candidate Selection</vt:lpstr>
      <vt:lpstr>Photon Selection in IC and Pion Reconstruction</vt:lpstr>
      <vt:lpstr>Coherent Selection </vt:lpstr>
      <vt:lpstr>Suppressing background</vt:lpstr>
      <vt:lpstr>Summary of Coherent Event Selection</vt:lpstr>
      <vt:lpstr>Simulation</vt:lpstr>
      <vt:lpstr>Extraction of BSA and Statistical Uncertainty</vt:lpstr>
      <vt:lpstr>Systematic Uncertainties</vt:lpstr>
      <vt:lpstr>Un-binned Maximum Likelihood Fitting Method</vt:lpstr>
      <vt:lpstr>Beam Spin Asymmetry extracted by un-binned likelihood method</vt:lpstr>
      <vt:lpstr>Summary of Systematic Uncertainties</vt:lpstr>
      <vt:lpstr>Results</vt:lpstr>
      <vt:lpstr>Regge-based model, JML</vt:lpstr>
      <vt:lpstr>Summary</vt:lpstr>
      <vt:lpstr>Gas Electron Multiplier (GEM) foils</vt:lpstr>
      <vt:lpstr>Reconstruction of charged particles in CLAS</vt:lpstr>
      <vt:lpstr>Photon Selection in EC and Pion Reconstruction</vt:lpstr>
      <vt:lpstr>Coherent Event Selection </vt:lpstr>
      <vt:lpstr>Comparison between c2 and likelihood method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Bayram  Torayev</dc:creator>
  <cp:lastModifiedBy>Bayram  Torayev</cp:lastModifiedBy>
  <cp:revision>222</cp:revision>
  <dcterms:created xsi:type="dcterms:W3CDTF">2016-10-30T23:19:09Z</dcterms:created>
  <dcterms:modified xsi:type="dcterms:W3CDTF">2016-11-03T17:39:47Z</dcterms:modified>
</cp:coreProperties>
</file>