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3" r:id="rId3"/>
    <p:sldId id="257" r:id="rId4"/>
    <p:sldId id="260" r:id="rId5"/>
    <p:sldId id="261" r:id="rId6"/>
    <p:sldId id="262" r:id="rId7"/>
    <p:sldId id="267" r:id="rId8"/>
    <p:sldId id="271" r:id="rId9"/>
    <p:sldId id="269" r:id="rId10"/>
    <p:sldId id="272" r:id="rId11"/>
    <p:sldId id="273" r:id="rId12"/>
    <p:sldId id="275" r:id="rId13"/>
    <p:sldId id="276" r:id="rId14"/>
    <p:sldId id="277" r:id="rId15"/>
    <p:sldId id="278" r:id="rId16"/>
    <p:sldId id="281" r:id="rId17"/>
    <p:sldId id="280" r:id="rId18"/>
    <p:sldId id="265" r:id="rId19"/>
    <p:sldId id="291" r:id="rId20"/>
    <p:sldId id="279" r:id="rId21"/>
    <p:sldId id="284" r:id="rId22"/>
    <p:sldId id="287" r:id="rId23"/>
    <p:sldId id="285" r:id="rId24"/>
    <p:sldId id="286" r:id="rId25"/>
    <p:sldId id="288" r:id="rId26"/>
    <p:sldId id="289" r:id="rId27"/>
    <p:sldId id="292" r:id="rId28"/>
    <p:sldId id="294" r:id="rId29"/>
    <p:sldId id="295" r:id="rId30"/>
    <p:sldId id="290" r:id="rId31"/>
    <p:sldId id="297" r:id="rId32"/>
    <p:sldId id="293" r:id="rId33"/>
    <p:sldId id="298" r:id="rId34"/>
    <p:sldId id="302" r:id="rId35"/>
    <p:sldId id="301" r:id="rId36"/>
    <p:sldId id="296" r:id="rId37"/>
    <p:sldId id="29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7" autoAdjust="0"/>
    <p:restoredTop sz="93880" autoAdjust="0"/>
  </p:normalViewPr>
  <p:slideViewPr>
    <p:cSldViewPr snapToGrid="0" snapToObjects="1">
      <p:cViewPr varScale="1">
        <p:scale>
          <a:sx n="115" d="100"/>
          <a:sy n="115" d="100"/>
        </p:scale>
        <p:origin x="-1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-356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DC23B-1CFE-A24C-9046-74BC7B5B9BDD}" type="datetime1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22401-9F80-FD47-BAD9-FF85563CB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15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17CAE-4511-144B-9500-F4D96CE67272}" type="datetime1">
              <a:rPr lang="en-US" smtClean="0"/>
              <a:t>11/3/16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A8858-7A97-ED41-B240-F1B01CCC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37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Meson production</a:t>
            </a:r>
            <a:r>
              <a:rPr lang="en-US" baseline="0" dirty="0" smtClean="0"/>
              <a:t> of eta, pi0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A8858-7A97-ED41-B240-F1B01CCCAC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72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A8858-7A97-ED41-B240-F1B01CCCAC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6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Meson production</a:t>
            </a:r>
            <a:r>
              <a:rPr lang="en-US" baseline="0" dirty="0" smtClean="0"/>
              <a:t> of eta, pi0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A8858-7A97-ED41-B240-F1B01CCCAC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72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A8858-7A97-ED41-B240-F1B01CCCAC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8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A8858-7A97-ED41-B240-F1B01CCCAC0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step was to break this down by run number to see if there is any</a:t>
            </a:r>
            <a:r>
              <a:rPr lang="en-US" baseline="0" dirty="0" smtClean="0"/>
              <a:t> particular run that is shifting this mass to be larger</a:t>
            </a:r>
            <a:r>
              <a:rPr lang="is-IS" baseline="0" dirty="0" smtClean="0"/>
              <a:t>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A8858-7A97-ED41-B240-F1B01CCCAC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78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A8858-7A97-ED41-B240-F1B01CCCAC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59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trying to figure this out and</a:t>
            </a:r>
            <a:r>
              <a:rPr lang="en-US" baseline="0" dirty="0" smtClean="0"/>
              <a:t> meeting with </a:t>
            </a:r>
            <a:r>
              <a:rPr lang="en-US" baseline="0" dirty="0" err="1" smtClean="0"/>
              <a:t>Kawtar</a:t>
            </a:r>
            <a:r>
              <a:rPr lang="en-US" baseline="0" dirty="0" smtClean="0"/>
              <a:t>, Whit, and Mohammad, we concluded that the best person was to talk to was Cole Smith. We exchanged emails and I was reminded that there is an EC sampling fraction correction made. The fraction of the energy deposited should not vary in time, but it does due to experimental imperfections. I was also reminded that Nathan did an extensive analysis on this and Mohammad had given me this some time ago...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A8858-7A97-ED41-B240-F1B01CCCAC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the EC is a sampling calorimeter, only energy in the scintillators</a:t>
            </a:r>
            <a:r>
              <a:rPr lang="en-US" baseline="0" dirty="0" smtClean="0"/>
              <a:t> are 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A8858-7A97-ED41-B240-F1B01CCCAC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0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that the position is well calibrated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A8858-7A97-ED41-B240-F1B01CCCAC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8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 err="1" smtClean="0"/>
              <a:t>Candleplot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A8858-7A97-ED41-B240-F1B01CCCAC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65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A8858-7A97-ED41-B240-F1B01CCCAC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08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A8858-7A97-ED41-B240-F1B01CCCAC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6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4DD6-30AC-4046-BA3F-92506F5F2154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E8BE-0E31-1F4C-A53E-70963433B250}" type="datetime4">
              <a:rPr lang="en-US" smtClean="0"/>
              <a:t>November 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583F-6453-3B40-B976-9337F7A12C95}" type="datetime4">
              <a:rPr lang="en-US" smtClean="0"/>
              <a:t>November 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D290-C3E9-D24B-BBCF-1736C5895978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9216-2F76-C945-91CE-05E73B206C34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2F11-DB88-FF48-86AA-885123CD51EA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A59C-D338-4E43-BCEB-A197C7098011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6A48-7020-3E4C-AA91-E5757CAFFD46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A7F2-0B77-9040-9278-DC2B5BA8DF1E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421F-960D-8E47-8B2A-9477D551D4FA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767-794F-D84F-BA8D-7A8699A3B835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78991C0-570A-E546-B4F1-7D495385A7C0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Frank Thanh Cao (UConn)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gif"/><Relationship Id="rId5" Type="http://schemas.openxmlformats.org/officeDocument/2006/relationships/image" Target="../media/image30.gif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4" Type="http://schemas.openxmlformats.org/officeDocument/2006/relationships/image" Target="../media/image36.gif"/><Relationship Id="rId5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4" Type="http://schemas.openxmlformats.org/officeDocument/2006/relationships/image" Target="../media/image44.png"/><Relationship Id="rId5" Type="http://schemas.openxmlformats.org/officeDocument/2006/relationships/image" Target="../media/image32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hyperlink" Target="https://userweb.jlab.org/~fcao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8.png"/><Relationship Id="rId5" Type="http://schemas.openxmlformats.org/officeDocument/2006/relationships/image" Target="../media/image26.gif"/><Relationship Id="rId6" Type="http://schemas.openxmlformats.org/officeDocument/2006/relationships/image" Target="../media/image43.gif"/><Relationship Id="rId7" Type="http://schemas.openxmlformats.org/officeDocument/2006/relationships/hyperlink" Target="https://userweb.jlab.org/~fcao/images/invMassByBin.gif" TargetMode="External"/><Relationship Id="rId8" Type="http://schemas.openxmlformats.org/officeDocument/2006/relationships/hyperlink" Target="https://userweb.jlab.org/~fcao/images/invMassByBin_After.gi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24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gif"/><Relationship Id="rId3" Type="http://schemas.openxmlformats.org/officeDocument/2006/relationships/hyperlink" Target="https://userweb.jlab.org/~fcao/images/invMassByBin_fullRangeAfter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png"/><Relationship Id="rId12" Type="http://schemas.openxmlformats.org/officeDocument/2006/relationships/image" Target="file://localhost/Users/franktcao/Desktop/snrVnrgThresh_SP4-5.png" TargetMode="External"/><Relationship Id="rId13" Type="http://schemas.openxmlformats.org/officeDocument/2006/relationships/image" Target="../media/image83.png"/><Relationship Id="rId14" Type="http://schemas.openxmlformats.org/officeDocument/2006/relationships/image" Target="file://localhost/Users/franktcao/Desktop/snrVnrgThresh_SP5-6.png" TargetMode="External"/><Relationship Id="rId15" Type="http://schemas.openxmlformats.org/officeDocument/2006/relationships/image" Target="../media/image84.png"/><Relationship Id="rId16" Type="http://schemas.openxmlformats.org/officeDocument/2006/relationships/image" Target="file://localhost/Users/franktcao/Desktop/snrVnrgThresh_SP6-1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79.png"/><Relationship Id="rId6" Type="http://schemas.openxmlformats.org/officeDocument/2006/relationships/image" Target="file://localhost/Users/franktcao/Desktop/snrVnrgThresh_SP1-2.png" TargetMode="External"/><Relationship Id="rId7" Type="http://schemas.openxmlformats.org/officeDocument/2006/relationships/image" Target="../media/image80.png"/><Relationship Id="rId8" Type="http://schemas.openxmlformats.org/officeDocument/2006/relationships/image" Target="file://localhost/Users/franktcao/Desktop/snrVnrgThresh_SP2-3.png" TargetMode="External"/><Relationship Id="rId9" Type="http://schemas.openxmlformats.org/officeDocument/2006/relationships/image" Target="../media/image81.png"/><Relationship Id="rId10" Type="http://schemas.openxmlformats.org/officeDocument/2006/relationships/image" Target="file://localhost/Users/franktcao/Desktop/snrVnrgThresh_SP3-4.pn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hyperlink" Target="https://userweb.jlab.org/~fcao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web.jlab.org/~fcao/coh_pi0.pdf" TargetMode="External"/><Relationship Id="rId4" Type="http://schemas.openxmlformats.org/officeDocument/2006/relationships/hyperlink" Target="https://userweb.jlab.org/~fcao/coh_dvcs.pdf" TargetMode="External"/><Relationship Id="rId5" Type="http://schemas.openxmlformats.org/officeDocument/2006/relationships/hyperlink" Target="https://userweb.jlab.org/~fcao/coh_eta.pdf" TargetMode="External"/><Relationship Id="rId6" Type="http://schemas.openxmlformats.org/officeDocument/2006/relationships/hyperlink" Target="https://userweb.jlab.org/~fcao/inc_pi0.pdf" TargetMode="External"/><Relationship Id="rId7" Type="http://schemas.openxmlformats.org/officeDocument/2006/relationships/hyperlink" Target="https://userweb.jlab.org/~fcao/inc_dvcs.pdf" TargetMode="External"/><Relationship Id="rId8" Type="http://schemas.openxmlformats.org/officeDocument/2006/relationships/hyperlink" Target="https://userweb.jlab.org/~fcao/inc_eta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franktcao/Desktop/invMassByBin%20(2).gif" TargetMode="External"/><Relationship Id="rId4" Type="http://schemas.openxmlformats.org/officeDocument/2006/relationships/hyperlink" Target="https://userweb.jlab.org/~fcao/images/invMassByBin.gi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11200"/>
            <a:ext cx="7543800" cy="2152650"/>
          </a:xfrm>
        </p:spPr>
        <p:txBody>
          <a:bodyPr anchor="ctr"/>
          <a:lstStyle/>
          <a:p>
            <a:r>
              <a:rPr lang="en-US" dirty="0" smtClean="0"/>
              <a:t>EG6: </a:t>
            </a:r>
            <a:br>
              <a:rPr lang="en-US" dirty="0" smtClean="0"/>
            </a:br>
            <a:r>
              <a:rPr lang="en-US" sz="5400" dirty="0" smtClean="0"/>
              <a:t>EC Calibration</a:t>
            </a:r>
            <a:endParaRPr lang="en-US" sz="5400" baseline="-2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469557"/>
            <a:ext cx="6172200" cy="685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Using </a:t>
            </a:r>
            <a:r>
              <a:rPr lang="en-US" sz="2400" dirty="0"/>
              <a:t>r</a:t>
            </a:r>
            <a:r>
              <a:rPr lang="en-US" sz="2400" dirty="0" smtClean="0"/>
              <a:t>econstructed </a:t>
            </a:r>
            <a:r>
              <a:rPr lang="en-US" sz="2400" dirty="0"/>
              <a:t>π</a:t>
            </a:r>
            <a:r>
              <a:rPr lang="en-US" sz="2400" baseline="30000" dirty="0"/>
              <a:t>0</a:t>
            </a:r>
            <a:r>
              <a:rPr lang="en-US" sz="2400" baseline="-25000" dirty="0"/>
              <a:t> </a:t>
            </a:r>
            <a:r>
              <a:rPr lang="en-US" sz="2400" dirty="0"/>
              <a:t> and </a:t>
            </a:r>
            <a:r>
              <a:rPr lang="el-GR" sz="2400" dirty="0" smtClean="0"/>
              <a:t>η</a:t>
            </a:r>
            <a:r>
              <a:rPr lang="en-US" sz="2400" dirty="0" smtClean="0"/>
              <a:t> to calibrate for energy and position of individual photons</a:t>
            </a:r>
            <a:endParaRPr lang="en-US" dirty="0"/>
          </a:p>
        </p:txBody>
      </p:sp>
      <p:pic>
        <p:nvPicPr>
          <p:cNvPr id="4" name="Picture 3" descr="Screenshot 2016-10-31 15.42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76" y="521369"/>
            <a:ext cx="3106965" cy="2660314"/>
          </a:xfrm>
          <a:prstGeom prst="rect">
            <a:avLst/>
          </a:prstGeom>
        </p:spPr>
      </p:pic>
      <p:pic>
        <p:nvPicPr>
          <p:cNvPr id="6" name="Picture 5" descr="Screenshot 2016-11-02 13.24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9684"/>
            <a:ext cx="9144000" cy="8997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3094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Frank </a:t>
            </a:r>
            <a:r>
              <a:rPr lang="en-US" dirty="0" err="1" smtClean="0"/>
              <a:t>Thanh</a:t>
            </a:r>
            <a:r>
              <a:rPr lang="en-US" dirty="0" smtClean="0"/>
              <a:t> Cao</a:t>
            </a:r>
          </a:p>
          <a:p>
            <a:pPr algn="ctr"/>
            <a:r>
              <a:rPr lang="en-US" dirty="0" smtClean="0"/>
              <a:t>UConn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9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0ECEC_2Cuts_5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" y="1340401"/>
            <a:ext cx="8521700" cy="4724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 smtClean="0"/>
              <a:t>π</a:t>
            </a:r>
            <a:r>
              <a:rPr lang="en-US" sz="3600" baseline="30000" dirty="0" smtClean="0"/>
              <a:t>0</a:t>
            </a:r>
            <a:r>
              <a:rPr lang="en-US" sz="3600" baseline="-25000" dirty="0"/>
              <a:t>E</a:t>
            </a:r>
            <a:r>
              <a:rPr lang="en-US" sz="3600" baseline="-25000" dirty="0" smtClean="0"/>
              <a:t>CEC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Mass Changes with Energy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D5F-63A0-6342-B424-F71649B37438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0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 smtClean="0"/>
              <a:t>Scaling Factor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32631" y="1636194"/>
            <a:ext cx="68591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correction </a:t>
            </a:r>
            <a:r>
              <a:rPr lang="en-US" dirty="0" smtClean="0"/>
              <a:t>to the photon energy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we </a:t>
            </a:r>
            <a:r>
              <a:rPr lang="en-US" dirty="0" smtClean="0"/>
              <a:t>take the </a:t>
            </a:r>
            <a:r>
              <a:rPr lang="en-US" dirty="0"/>
              <a:t>symmetric case, where E</a:t>
            </a:r>
            <a:r>
              <a:rPr lang="en-US" baseline="-25000" dirty="0"/>
              <a:t>1</a:t>
            </a:r>
            <a:r>
              <a:rPr lang="en-US" dirty="0"/>
              <a:t> ~= E</a:t>
            </a:r>
            <a:r>
              <a:rPr lang="en-US" baseline="-25000" dirty="0"/>
              <a:t>2</a:t>
            </a:r>
            <a:r>
              <a:rPr lang="en-US" dirty="0"/>
              <a:t> =: E, </a:t>
            </a:r>
            <a:r>
              <a:rPr lang="en-US" dirty="0" smtClean="0"/>
              <a:t>and solve for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SF</a:t>
            </a:r>
            <a:r>
              <a:rPr lang="en-US" baseline="-25000" dirty="0"/>
              <a:t> </a:t>
            </a:r>
            <a:r>
              <a:rPr lang="en-US" dirty="0" smtClean="0"/>
              <a:t> , in terms of the energy of the reconstructed π</a:t>
            </a:r>
            <a:r>
              <a:rPr lang="en-US" baseline="30000" dirty="0" smtClean="0"/>
              <a:t>0 </a:t>
            </a:r>
            <a:r>
              <a:rPr lang="en-US" dirty="0" smtClean="0"/>
              <a:t>, we have</a:t>
            </a:r>
            <a:endParaRPr lang="en-US" baseline="-25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 descr="gi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26" y="4127815"/>
            <a:ext cx="4432300" cy="431800"/>
          </a:xfrm>
          <a:prstGeom prst="rect">
            <a:avLst/>
          </a:prstGeom>
        </p:spPr>
      </p:pic>
      <p:pic>
        <p:nvPicPr>
          <p:cNvPr id="15" name="Picture 14" descr="gif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60" y="4738629"/>
            <a:ext cx="4241800" cy="774700"/>
          </a:xfrm>
          <a:prstGeom prst="rect">
            <a:avLst/>
          </a:prstGeom>
        </p:spPr>
      </p:pic>
      <p:pic>
        <p:nvPicPr>
          <p:cNvPr id="4" name="Picture 3" descr="gif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20" y="2400300"/>
            <a:ext cx="3479800" cy="482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2084" y="5799121"/>
            <a:ext cx="6859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684" y="6138942"/>
            <a:ext cx="3556000" cy="2921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5A8D-594A-BC42-B95B-F50B59201C1B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2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leFactorCand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" y="1324673"/>
            <a:ext cx="8521700" cy="4724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 smtClean="0"/>
              <a:t>Scaling </a:t>
            </a:r>
            <a:r>
              <a:rPr lang="en-US" sz="3600" dirty="0" smtClean="0"/>
              <a:t>Factor vs. Average Photon </a:t>
            </a:r>
            <a:r>
              <a:rPr lang="en-US" sz="3600" dirty="0" smtClean="0"/>
              <a:t>Energy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gif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33900"/>
            <a:ext cx="3136900" cy="685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AABB-0DF2-5346-9377-1AFE83C7F82F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6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leFactorProfi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3" y="1264272"/>
            <a:ext cx="5260689" cy="35675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 smtClean="0"/>
              <a:t>Scaling Factor Correction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32631" y="1636194"/>
            <a:ext cx="6859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gi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74" y="4876800"/>
            <a:ext cx="4364889" cy="542277"/>
          </a:xfrm>
          <a:prstGeom prst="rect">
            <a:avLst/>
          </a:prstGeom>
        </p:spPr>
      </p:pic>
      <p:pic>
        <p:nvPicPr>
          <p:cNvPr id="9" name="Picture 8" descr="gif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99" y="5749277"/>
            <a:ext cx="2743200" cy="330200"/>
          </a:xfrm>
          <a:prstGeom prst="rect">
            <a:avLst/>
          </a:prstGeom>
        </p:spPr>
      </p:pic>
      <p:pic>
        <p:nvPicPr>
          <p:cNvPr id="11" name="Picture 10" descr="gif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28" y="6079477"/>
            <a:ext cx="2438400" cy="330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F0A4-D63C-7340-90D9-471C03AEA8D3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5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0233" y="-36681"/>
            <a:ext cx="8324134" cy="914400"/>
          </a:xfrm>
        </p:spPr>
        <p:txBody>
          <a:bodyPr/>
          <a:lstStyle/>
          <a:p>
            <a:r>
              <a:rPr lang="en-US" sz="3200" dirty="0" smtClean="0"/>
              <a:t>Scaling Factor Results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652291" y="877719"/>
            <a:ext cx="2818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Energy </a:t>
            </a:r>
            <a:r>
              <a:rPr lang="en-US" dirty="0"/>
              <a:t>(E </a:t>
            </a:r>
            <a:r>
              <a:rPr lang="en-US" dirty="0" smtClean="0"/>
              <a:t>≤ </a:t>
            </a:r>
            <a:r>
              <a:rPr lang="en-US" dirty="0" smtClean="0"/>
              <a:t>1.8 </a:t>
            </a:r>
            <a:r>
              <a:rPr lang="en-US" dirty="0" err="1"/>
              <a:t>GeV</a:t>
            </a:r>
            <a:r>
              <a:rPr lang="en-US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0548" y="877719"/>
            <a:ext cx="288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Energy (E &gt; 1.8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8" name="Picture 17" descr="invMass_sym0_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8" y="4024473"/>
            <a:ext cx="4068942" cy="2754073"/>
          </a:xfrm>
          <a:prstGeom prst="rect">
            <a:avLst/>
          </a:prstGeom>
        </p:spPr>
      </p:pic>
      <p:pic>
        <p:nvPicPr>
          <p:cNvPr id="22" name="Picture 21" descr="invMass_sym0_hig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22" y="4024472"/>
            <a:ext cx="4055577" cy="27540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0143" y="4537643"/>
            <a:ext cx="461665" cy="161855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Symm</a:t>
            </a:r>
            <a:r>
              <a:rPr lang="en-US" dirty="0" smtClean="0"/>
              <a:t>. Cut</a:t>
            </a:r>
            <a:endParaRPr lang="en-US" dirty="0"/>
          </a:p>
        </p:txBody>
      </p:sp>
      <p:pic>
        <p:nvPicPr>
          <p:cNvPr id="23" name="Picture 22" descr="invMass_sym1_l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3" y="1243663"/>
            <a:ext cx="4069397" cy="2763459"/>
          </a:xfrm>
          <a:prstGeom prst="rect">
            <a:avLst/>
          </a:prstGeom>
        </p:spPr>
      </p:pic>
      <p:pic>
        <p:nvPicPr>
          <p:cNvPr id="24" name="Picture 23" descr="invMass_sym1_hig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22" y="1243662"/>
            <a:ext cx="4055577" cy="27634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9711" y="1687205"/>
            <a:ext cx="461665" cy="18027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 err="1" smtClean="0"/>
              <a:t>Symm</a:t>
            </a:r>
            <a:r>
              <a:rPr lang="en-US" dirty="0" smtClean="0"/>
              <a:t>. Cut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52DC-B314-B14A-9728-69DE7242095B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3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0ECEC_invMass_B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" y="1324673"/>
            <a:ext cx="8521700" cy="4724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/>
              <a:t>Scaling Factor 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AB32-4B1F-0F43-9C0B-B7A513F1DA07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3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nvMassByBi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2" y="3593552"/>
            <a:ext cx="4201468" cy="2329279"/>
          </a:xfrm>
          <a:prstGeom prst="rect">
            <a:avLst/>
          </a:prstGeom>
        </p:spPr>
      </p:pic>
      <p:pic>
        <p:nvPicPr>
          <p:cNvPr id="17" name="Picture 16" descr="invMassByBin_Af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88" y="3593552"/>
            <a:ext cx="4201469" cy="23292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0233" y="-36681"/>
            <a:ext cx="8324134" cy="914400"/>
          </a:xfrm>
        </p:spPr>
        <p:txBody>
          <a:bodyPr/>
          <a:lstStyle/>
          <a:p>
            <a:r>
              <a:rPr lang="en-US" sz="3200" dirty="0" smtClean="0"/>
              <a:t>Scaling Factor Results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51765" y="901067"/>
            <a:ext cx="840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79179" y="901067"/>
            <a:ext cx="71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5347" y="1247314"/>
            <a:ext cx="461665" cy="247707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Scale Factor Vs. Energy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4635" y="3710727"/>
            <a:ext cx="430887" cy="22121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/>
              <a:t>Scale Factor Vs. Energy</a:t>
            </a:r>
          </a:p>
        </p:txBody>
      </p:sp>
      <p:pic>
        <p:nvPicPr>
          <p:cNvPr id="4" name="Picture 3" descr="pi0ECEC_2Cuts_9_9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08" y="1270399"/>
            <a:ext cx="4208007" cy="2332903"/>
          </a:xfrm>
          <a:prstGeom prst="rect">
            <a:avLst/>
          </a:prstGeom>
        </p:spPr>
      </p:pic>
      <p:pic>
        <p:nvPicPr>
          <p:cNvPr id="5" name="Picture 4" descr="scaleFactorCand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5" y="3593551"/>
            <a:ext cx="4208009" cy="2332905"/>
          </a:xfrm>
          <a:prstGeom prst="rect">
            <a:avLst/>
          </a:prstGeom>
        </p:spPr>
      </p:pic>
      <p:pic>
        <p:nvPicPr>
          <p:cNvPr id="6" name="Picture 5" descr="scaleFactorCandle_Aft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08" y="3593552"/>
            <a:ext cx="4208007" cy="2332904"/>
          </a:xfrm>
          <a:prstGeom prst="rect">
            <a:avLst/>
          </a:prstGeom>
        </p:spPr>
      </p:pic>
      <p:pic>
        <p:nvPicPr>
          <p:cNvPr id="7" name="Picture 6" descr="pi0ECEC_2Cuts_9_9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3" y="1270399"/>
            <a:ext cx="4218822" cy="2338900"/>
          </a:xfrm>
          <a:prstGeom prst="rect">
            <a:avLst/>
          </a:prstGeom>
        </p:spPr>
      </p:pic>
      <p:pic>
        <p:nvPicPr>
          <p:cNvPr id="8" name="Picture 7" descr="scaleFactorCandl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5" y="3560631"/>
            <a:ext cx="4208010" cy="23563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24440" y="610846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9"/>
              </a:rPr>
              <a:t>https://</a:t>
            </a:r>
            <a:r>
              <a:rPr lang="en-US" dirty="0" err="1">
                <a:hlinkClick r:id="rId9"/>
              </a:rPr>
              <a:t>userweb.jlab.org</a:t>
            </a:r>
            <a:r>
              <a:rPr lang="en-US" dirty="0">
                <a:hlinkClick r:id="rId9"/>
              </a:rPr>
              <a:t>/~</a:t>
            </a:r>
            <a:r>
              <a:rPr lang="en-US" dirty="0" err="1">
                <a:hlinkClick r:id="rId9"/>
              </a:rPr>
              <a:t>fcao</a:t>
            </a:r>
            <a:r>
              <a:rPr lang="en-US" dirty="0">
                <a:hlinkClick r:id="rId9"/>
              </a:rPr>
              <a:t>/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653C-BE41-BC48-8358-A36B31361D1F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7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0ECEC_2Cuts_5_0_BeforeScaleFacCor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3" y="1264274"/>
            <a:ext cx="4201467" cy="2329278"/>
          </a:xfrm>
          <a:prstGeom prst="rect">
            <a:avLst/>
          </a:prstGeom>
        </p:spPr>
      </p:pic>
      <p:pic>
        <p:nvPicPr>
          <p:cNvPr id="12" name="Picture 11" descr="pi0ECEC_2Cuts_5_0_AfterScaleFacCor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88" y="1264273"/>
            <a:ext cx="4201468" cy="2329279"/>
          </a:xfrm>
          <a:prstGeom prst="rect">
            <a:avLst/>
          </a:prstGeom>
        </p:spPr>
      </p:pic>
      <p:pic>
        <p:nvPicPr>
          <p:cNvPr id="13" name="Picture 12" descr="invMassByBi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2" y="3593552"/>
            <a:ext cx="4201468" cy="2329279"/>
          </a:xfrm>
          <a:prstGeom prst="rect">
            <a:avLst/>
          </a:prstGeom>
        </p:spPr>
      </p:pic>
      <p:pic>
        <p:nvPicPr>
          <p:cNvPr id="17" name="Picture 16" descr="invMassByBin_After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88" y="3593552"/>
            <a:ext cx="4201469" cy="23292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0233" y="-36681"/>
            <a:ext cx="8324134" cy="914400"/>
          </a:xfrm>
        </p:spPr>
        <p:txBody>
          <a:bodyPr/>
          <a:lstStyle/>
          <a:p>
            <a:r>
              <a:rPr lang="en-US" sz="3200" dirty="0" smtClean="0"/>
              <a:t>Scaling Factor Results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51765" y="901067"/>
            <a:ext cx="840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79179" y="901067"/>
            <a:ext cx="71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269" y="1559300"/>
            <a:ext cx="461665" cy="17569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 Mass </a:t>
            </a:r>
            <a:r>
              <a:rPr lang="en-US" dirty="0" err="1" smtClean="0"/>
              <a:t>vs</a:t>
            </a:r>
            <a:r>
              <a:rPr lang="en-US" dirty="0" smtClean="0"/>
              <a:t> Energy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99818" y="3943838"/>
            <a:ext cx="677108" cy="160095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/>
              <a:t>Mass (Stepping </a:t>
            </a:r>
          </a:p>
          <a:p>
            <a:r>
              <a:rPr lang="en-US" sz="1600" dirty="0" smtClean="0"/>
              <a:t>through Energy)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77291" y="6054996"/>
            <a:ext cx="4191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err="1">
                <a:hlinkClick r:id="rId7"/>
              </a:rPr>
              <a:t>userweb.jlab.org</a:t>
            </a:r>
            <a:r>
              <a:rPr lang="en-US" dirty="0">
                <a:hlinkClick r:id="rId7"/>
              </a:rPr>
              <a:t>/~</a:t>
            </a:r>
            <a:r>
              <a:rPr lang="en-US" dirty="0" err="1">
                <a:hlinkClick r:id="rId7"/>
              </a:rPr>
              <a:t>fcao</a:t>
            </a:r>
            <a:r>
              <a:rPr lang="en-US" dirty="0">
                <a:hlinkClick r:id="rId7"/>
              </a:rPr>
              <a:t>/images/</a:t>
            </a:r>
            <a:r>
              <a:rPr lang="en-US" dirty="0" err="1">
                <a:hlinkClick r:id="rId7"/>
              </a:rPr>
              <a:t>invMassByBin.gif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68481" y="6054996"/>
            <a:ext cx="420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err="1">
                <a:hlinkClick r:id="rId8"/>
              </a:rPr>
              <a:t>userweb.jlab.org</a:t>
            </a:r>
            <a:r>
              <a:rPr lang="en-US" dirty="0">
                <a:hlinkClick r:id="rId8"/>
              </a:rPr>
              <a:t>/~</a:t>
            </a:r>
            <a:r>
              <a:rPr lang="en-US" dirty="0" err="1">
                <a:hlinkClick r:id="rId8"/>
              </a:rPr>
              <a:t>fcao</a:t>
            </a:r>
            <a:r>
              <a:rPr lang="en-US" dirty="0">
                <a:hlinkClick r:id="rId8"/>
              </a:rPr>
              <a:t>/images/</a:t>
            </a:r>
            <a:r>
              <a:rPr lang="en-US" dirty="0" err="1">
                <a:hlinkClick r:id="rId8"/>
              </a:rPr>
              <a:t>invMassByBin_After.gif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EB0A-B3EA-6440-838B-2646E78E7A84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5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 smtClean="0"/>
              <a:t>π</a:t>
            </a:r>
            <a:r>
              <a:rPr lang="en-US" sz="3600" baseline="30000" dirty="0" smtClean="0"/>
              <a:t>0</a:t>
            </a:r>
            <a:r>
              <a:rPr lang="en-US" sz="3600" baseline="-25000" dirty="0" smtClean="0"/>
              <a:t>ECEC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Results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6305" y="1787861"/>
            <a:ext cx="9032900" cy="2503904"/>
            <a:chOff x="295125" y="2023023"/>
            <a:chExt cx="8648951" cy="23974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25" y="2023023"/>
              <a:ext cx="4324476" cy="239747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601" y="2023023"/>
              <a:ext cx="4324475" cy="239747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23023" y="4452679"/>
            <a:ext cx="6968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π</a:t>
            </a:r>
            <a:r>
              <a:rPr lang="en-US" baseline="30000" dirty="0" smtClean="0"/>
              <a:t>0</a:t>
            </a:r>
            <a:r>
              <a:rPr lang="en-US" baseline="-25000" dirty="0" smtClean="0"/>
              <a:t>ECEC</a:t>
            </a:r>
            <a:r>
              <a:rPr lang="en-US" dirty="0" smtClean="0"/>
              <a:t> invariant mass is much closer to where it should be and photon energies in the EC have been corrected.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Ultimately, with a better handle on the EC photon, we can have more confidence in reconstructing both π</a:t>
            </a:r>
            <a:r>
              <a:rPr lang="en-US" baseline="30000" dirty="0" smtClean="0"/>
              <a:t>0</a:t>
            </a:r>
            <a:r>
              <a:rPr lang="en-US" dirty="0" smtClean="0"/>
              <a:t>  and </a:t>
            </a:r>
            <a:r>
              <a:rPr lang="el-GR" dirty="0" smtClean="0"/>
              <a:t>η</a:t>
            </a:r>
            <a:r>
              <a:rPr lang="en-US" dirty="0" smtClean="0"/>
              <a:t> in the EC.</a:t>
            </a:r>
            <a:endParaRPr lang="en-US" dirty="0"/>
          </a:p>
        </p:txBody>
      </p:sp>
      <p:pic>
        <p:nvPicPr>
          <p:cNvPr id="2" name="Picture 1" descr="ECECmassDistVRunNum_AfterSampFracCor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" y="1698511"/>
            <a:ext cx="4677616" cy="2593254"/>
          </a:xfrm>
          <a:prstGeom prst="rect">
            <a:avLst/>
          </a:prstGeom>
        </p:spPr>
      </p:pic>
      <p:pic>
        <p:nvPicPr>
          <p:cNvPr id="7" name="Picture 6" descr="ECECmassDistVRunNum_AfterScaleFacCo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42" y="1698511"/>
            <a:ext cx="4677618" cy="25932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9179" y="1337776"/>
            <a:ext cx="71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23023" y="1337776"/>
            <a:ext cx="840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54CE-5EEA-024E-A9B4-4AC9E9927DE0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0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vMassByBin_fullRangeAf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" y="1324673"/>
            <a:ext cx="8521700" cy="4724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 smtClean="0"/>
              <a:t>Invariant Mass of EC Photon Pairs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8104" y="6111860"/>
            <a:ext cx="750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https://userweb.jlab.org/~fcao/images/invMassByBin_fullRangeAfter.gif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7853-26C8-5E49-A52D-5CBC8642E9F6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27130" y="1335716"/>
            <a:ext cx="541131" cy="3539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2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4400" dirty="0" smtClean="0"/>
              <a:t>Shifted π</a:t>
            </a:r>
            <a:r>
              <a:rPr lang="en-US" sz="4400" baseline="30000" dirty="0" smtClean="0"/>
              <a:t>0</a:t>
            </a:r>
            <a:r>
              <a:rPr lang="en-US" sz="4400" baseline="-25000" dirty="0" smtClean="0"/>
              <a:t>ECEC</a:t>
            </a:r>
            <a:r>
              <a:rPr lang="en-US" sz="4400" baseline="30000" dirty="0" smtClean="0"/>
              <a:t> </a:t>
            </a:r>
            <a:r>
              <a:rPr lang="en-US" sz="4400" dirty="0" smtClean="0"/>
              <a:t>Invariant Mass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3" y="1577597"/>
            <a:ext cx="7337178" cy="4067704"/>
          </a:xfrm>
        </p:spPr>
      </p:pic>
      <p:sp>
        <p:nvSpPr>
          <p:cNvPr id="5" name="TextBox 4"/>
          <p:cNvSpPr txBox="1"/>
          <p:nvPr/>
        </p:nvSpPr>
        <p:spPr>
          <a:xfrm>
            <a:off x="1023023" y="5673934"/>
            <a:ext cx="696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identifying the π</a:t>
            </a:r>
            <a:r>
              <a:rPr lang="en-US" baseline="30000" dirty="0" smtClean="0"/>
              <a:t>0</a:t>
            </a:r>
            <a:r>
              <a:rPr lang="en-US" dirty="0" smtClean="0"/>
              <a:t>, which </a:t>
            </a:r>
            <a:r>
              <a:rPr lang="en-US" dirty="0" smtClean="0"/>
              <a:t>are reconstructed by two EC photons, </a:t>
            </a:r>
            <a:r>
              <a:rPr lang="en-US" dirty="0" smtClean="0"/>
              <a:t>the invariant mass is </a:t>
            </a:r>
            <a:r>
              <a:rPr lang="en-US" dirty="0" smtClean="0"/>
              <a:t>shifted by ~ 20%.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994527" y="2085474"/>
            <a:ext cx="0" cy="3074738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59BC-3CAE-EA43-91E3-5B238FB1E3C0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34519" y="1621769"/>
            <a:ext cx="397565" cy="2556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2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taECEC_invMass_B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" y="1324673"/>
            <a:ext cx="8521700" cy="4724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l-GR" sz="3600" dirty="0" smtClean="0"/>
              <a:t>η</a:t>
            </a:r>
            <a:r>
              <a:rPr lang="en-US" sz="3600" baseline="-25000" dirty="0" smtClean="0"/>
              <a:t>ECEC </a:t>
            </a:r>
            <a:r>
              <a:rPr lang="en-US" sz="3600" dirty="0" smtClean="0"/>
              <a:t>Dominated by </a:t>
            </a:r>
            <a:r>
              <a:rPr lang="en-US" sz="3600" dirty="0" smtClean="0"/>
              <a:t>Background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57600" y="1412240"/>
            <a:ext cx="599440" cy="2743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5CA7-426F-BB4F-89EF-BBC90DDE52F5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8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taMassByEnergy_B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" y="1324673"/>
            <a:ext cx="8521700" cy="4724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l-GR" sz="3600" dirty="0" smtClean="0"/>
              <a:t>η</a:t>
            </a:r>
            <a:r>
              <a:rPr lang="en-US" sz="3600" baseline="-25000" dirty="0" smtClean="0"/>
              <a:t>ECEC</a:t>
            </a:r>
            <a:r>
              <a:rPr lang="en-US" sz="3600" dirty="0" smtClean="0"/>
              <a:t> with Energy Cut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991C-236C-8748-88C8-8FCD81B0817B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4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rgValpha_geq_2_5G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" y="1324673"/>
            <a:ext cx="8521700" cy="4724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 smtClean="0"/>
              <a:t>Statistics Lost with Energy Cut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6248-5BA9-9B4B-8AFD-E85064ED7451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vMassBySectorPair_AllCuts_fullRange_TotalStack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" y="1324673"/>
            <a:ext cx="8521700" cy="4724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l-GR" sz="3600" dirty="0" smtClean="0"/>
              <a:t>η</a:t>
            </a:r>
            <a:r>
              <a:rPr lang="en-US" sz="3600" baseline="-25000" dirty="0" smtClean="0"/>
              <a:t>ECEC</a:t>
            </a:r>
            <a:r>
              <a:rPr lang="en-US" sz="3600" dirty="0" smtClean="0"/>
              <a:t> Breakdown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5B61-8E8B-C641-8735-3F4EBB6A2149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1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l-GR" sz="3600" dirty="0" smtClean="0"/>
              <a:t>η</a:t>
            </a:r>
            <a:r>
              <a:rPr lang="en-US" sz="3600" baseline="-25000" dirty="0" smtClean="0"/>
              <a:t>ECEC</a:t>
            </a:r>
            <a:r>
              <a:rPr lang="en-US" sz="3600" dirty="0" smtClean="0"/>
              <a:t> Breakdown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invMassBySectorPair_AllCuts_fullRange_so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1" y="3909822"/>
            <a:ext cx="5172078" cy="2867382"/>
          </a:xfrm>
          <a:prstGeom prst="rect">
            <a:avLst/>
          </a:prstGeom>
        </p:spPr>
      </p:pic>
      <p:pic>
        <p:nvPicPr>
          <p:cNvPr id="7" name="Picture 6" descr="invMassBySectorPair_AllCuts_fullRan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1" y="1264273"/>
            <a:ext cx="5172078" cy="286738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F950-A3CA-3C43-954C-E5F220206F5F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relatedEtasF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" y="1302861"/>
            <a:ext cx="8521700" cy="47462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 smtClean="0"/>
              <a:t>Without Energy </a:t>
            </a:r>
            <a:r>
              <a:rPr lang="en-US" sz="3600" dirty="0" smtClean="0"/>
              <a:t>Cut</a:t>
            </a:r>
            <a:r>
              <a:rPr lang="en-US" sz="3600" dirty="0" smtClean="0"/>
              <a:t>,</a:t>
            </a:r>
            <a:br>
              <a:rPr lang="en-US" sz="3600" dirty="0" smtClean="0"/>
            </a:br>
            <a:r>
              <a:rPr lang="en-US" sz="3600" dirty="0" smtClean="0"/>
              <a:t>With </a:t>
            </a:r>
            <a:r>
              <a:rPr lang="en-US" sz="3600" dirty="0" smtClean="0"/>
              <a:t>Correlation Cut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6C04-7F9D-764E-BA99-7FE2C40E510B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3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relatedEtasFi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2" y="1302860"/>
            <a:ext cx="8521700" cy="47462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 smtClean="0"/>
              <a:t>Without Energy Cut,</a:t>
            </a:r>
            <a:br>
              <a:rPr lang="en-US" sz="3600" dirty="0" smtClean="0"/>
            </a:br>
            <a:r>
              <a:rPr lang="en-US" sz="3600" dirty="0" smtClean="0"/>
              <a:t>With Correlation Cut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D342-3A1E-F14E-9BE7-458A70BA51D3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5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8324134" cy="914400"/>
          </a:xfrm>
        </p:spPr>
        <p:txBody>
          <a:bodyPr/>
          <a:lstStyle/>
          <a:p>
            <a:r>
              <a:rPr lang="el-GR" sz="3200" dirty="0"/>
              <a:t>η</a:t>
            </a:r>
            <a:r>
              <a:rPr lang="en-US" sz="3200" baseline="-25000" dirty="0"/>
              <a:t>ECEC</a:t>
            </a:r>
            <a:r>
              <a:rPr lang="en-US" sz="3200" dirty="0"/>
              <a:t>: Invariant Mass Distribution for</a:t>
            </a:r>
            <a:br>
              <a:rPr lang="en-US" sz="3200" dirty="0"/>
            </a:br>
            <a:r>
              <a:rPr lang="en-US" sz="3200" dirty="0"/>
              <a:t>E</a:t>
            </a:r>
            <a:r>
              <a:rPr lang="el-GR" sz="3200" baseline="-25000" dirty="0"/>
              <a:t>η</a:t>
            </a:r>
            <a:r>
              <a:rPr lang="en-US" sz="3200" dirty="0"/>
              <a:t>  &gt; </a:t>
            </a:r>
            <a:r>
              <a:rPr lang="en-US" sz="3200" dirty="0" smtClean="0"/>
              <a:t>1.0 </a:t>
            </a:r>
            <a:r>
              <a:rPr lang="en-US" sz="3200" dirty="0" err="1"/>
              <a:t>GeV</a:t>
            </a:r>
            <a:endParaRPr lang="en-US" sz="3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14793" y="1601145"/>
            <a:ext cx="8841562" cy="4093802"/>
            <a:chOff x="447990" y="1387248"/>
            <a:chExt cx="9996834" cy="4521594"/>
          </a:xfrm>
        </p:grpSpPr>
        <p:pic>
          <p:nvPicPr>
            <p:cNvPr id="13" name="Picture 12" descr="allFit_sectorPair1_1-2_1.15000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90" y="1387248"/>
              <a:ext cx="3332825" cy="2260192"/>
            </a:xfrm>
            <a:prstGeom prst="rect">
              <a:avLst/>
            </a:prstGeom>
          </p:spPr>
        </p:pic>
        <p:pic>
          <p:nvPicPr>
            <p:cNvPr id="15" name="Picture 14" descr="allFit_sectorPair1_2-3_1.15000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815" y="1387249"/>
              <a:ext cx="3331185" cy="2259080"/>
            </a:xfrm>
            <a:prstGeom prst="rect">
              <a:avLst/>
            </a:prstGeom>
          </p:spPr>
        </p:pic>
        <p:pic>
          <p:nvPicPr>
            <p:cNvPr id="16" name="Picture 15" descr="allFit_sectorPair1_3-4_1.1500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000" y="1387249"/>
              <a:ext cx="3332824" cy="2260191"/>
            </a:xfrm>
            <a:prstGeom prst="rect">
              <a:avLst/>
            </a:prstGeom>
          </p:spPr>
        </p:pic>
        <p:pic>
          <p:nvPicPr>
            <p:cNvPr id="17" name="Picture 16" descr="allFit_sectorPair1_4-5_1.15000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91" y="3646329"/>
              <a:ext cx="3336248" cy="2262513"/>
            </a:xfrm>
            <a:prstGeom prst="rect">
              <a:avLst/>
            </a:prstGeom>
          </p:spPr>
        </p:pic>
        <p:pic>
          <p:nvPicPr>
            <p:cNvPr id="18" name="Picture 17" descr="allFit_sectorPair1_5-6_1.150000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815" y="3646329"/>
              <a:ext cx="3331185" cy="2259079"/>
            </a:xfrm>
            <a:prstGeom prst="rect">
              <a:avLst/>
            </a:prstGeom>
          </p:spPr>
        </p:pic>
        <p:pic>
          <p:nvPicPr>
            <p:cNvPr id="19" name="Picture 18" descr="allFit_sectorPair1_6-1_1.150000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001" y="3647440"/>
              <a:ext cx="3329546" cy="2257968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AA75-DEC2-8D4D-AD50-A914AFD022A2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9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8324134" cy="914400"/>
          </a:xfrm>
        </p:spPr>
        <p:txBody>
          <a:bodyPr/>
          <a:lstStyle/>
          <a:p>
            <a:r>
              <a:rPr lang="el-GR" sz="3200" dirty="0"/>
              <a:t>η</a:t>
            </a:r>
            <a:r>
              <a:rPr lang="en-US" sz="3200" baseline="-25000" dirty="0"/>
              <a:t>ECEC</a:t>
            </a:r>
            <a:r>
              <a:rPr lang="en-US" sz="3200" dirty="0"/>
              <a:t>: Invariant Mass Distribution for</a:t>
            </a:r>
            <a:br>
              <a:rPr lang="en-US" sz="3200" dirty="0"/>
            </a:br>
            <a:r>
              <a:rPr lang="en-US" sz="3200" dirty="0"/>
              <a:t>E</a:t>
            </a:r>
            <a:r>
              <a:rPr lang="el-GR" sz="3200" baseline="-25000" dirty="0"/>
              <a:t>η</a:t>
            </a:r>
            <a:r>
              <a:rPr lang="en-US" sz="3200" dirty="0"/>
              <a:t>  &gt; </a:t>
            </a:r>
            <a:r>
              <a:rPr lang="en-US" sz="3200" dirty="0" smtClean="0"/>
              <a:t>1.5 </a:t>
            </a:r>
            <a:r>
              <a:rPr lang="en-US" sz="3200" dirty="0" err="1"/>
              <a:t>GeV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3" y="1624824"/>
            <a:ext cx="2947671" cy="19989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64" y="1624813"/>
            <a:ext cx="2946221" cy="19980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85" y="1624825"/>
            <a:ext cx="2947670" cy="1998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4" y="3670195"/>
            <a:ext cx="2950699" cy="2001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64" y="3670159"/>
            <a:ext cx="2946221" cy="19980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86" y="3671154"/>
            <a:ext cx="2944771" cy="19970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AE3B-6503-7740-8655-7B0551BDC3FD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4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8324134" cy="914400"/>
          </a:xfrm>
        </p:spPr>
        <p:txBody>
          <a:bodyPr/>
          <a:lstStyle/>
          <a:p>
            <a:r>
              <a:rPr lang="el-GR" sz="3200" dirty="0"/>
              <a:t>η</a:t>
            </a:r>
            <a:r>
              <a:rPr lang="en-US" sz="3200" baseline="-25000" dirty="0"/>
              <a:t>ECEC</a:t>
            </a:r>
            <a:r>
              <a:rPr lang="en-US" sz="3200" dirty="0" smtClean="0"/>
              <a:t>: Invariant Mass Distribution for</a:t>
            </a:r>
            <a:br>
              <a:rPr lang="en-US" sz="3200" dirty="0" smtClean="0"/>
            </a:br>
            <a:r>
              <a:rPr lang="en-US" sz="3200" dirty="0" smtClean="0"/>
              <a:t>E</a:t>
            </a:r>
            <a:r>
              <a:rPr lang="el-GR" sz="3200" baseline="-25000" dirty="0" smtClean="0"/>
              <a:t>η</a:t>
            </a:r>
            <a:r>
              <a:rPr lang="en-US" sz="3200" dirty="0" smtClean="0"/>
              <a:t>  &gt; 2.5 </a:t>
            </a:r>
            <a:r>
              <a:rPr lang="en-US" sz="3200" dirty="0" err="1" smtClean="0"/>
              <a:t>GeV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3" y="1624824"/>
            <a:ext cx="2947670" cy="19989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65" y="1624813"/>
            <a:ext cx="2946219" cy="19980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85" y="1624825"/>
            <a:ext cx="2947669" cy="1998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5" y="3670195"/>
            <a:ext cx="2950697" cy="2001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65" y="3670159"/>
            <a:ext cx="2946219" cy="19980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86" y="3671154"/>
            <a:ext cx="2944770" cy="19970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51BC-44D2-1B4C-A1FD-E08202AF00B2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8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 smtClean="0"/>
              <a:t>π</a:t>
            </a:r>
            <a:r>
              <a:rPr lang="en-US" sz="3600" baseline="30000" dirty="0" smtClean="0"/>
              <a:t>0</a:t>
            </a:r>
            <a:r>
              <a:rPr lang="en-US" sz="3600" baseline="-25000" dirty="0" smtClean="0"/>
              <a:t>ECEC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Breakdown by Run Index</a:t>
            </a:r>
            <a:endParaRPr lang="en-US" sz="3600" dirty="0"/>
          </a:p>
        </p:txBody>
      </p:sp>
      <p:pic>
        <p:nvPicPr>
          <p:cNvPr id="8" name="Picture 7" descr="ECECmassDistVRunNum_Befo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" y="1565056"/>
            <a:ext cx="7543800" cy="418225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1873-9219-DC49-A4F1-F625DA3304DA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8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8324134" cy="914400"/>
          </a:xfrm>
        </p:spPr>
        <p:txBody>
          <a:bodyPr/>
          <a:lstStyle/>
          <a:p>
            <a:r>
              <a:rPr lang="el-GR" sz="2800" dirty="0"/>
              <a:t>η</a:t>
            </a:r>
            <a:r>
              <a:rPr lang="en-US" sz="2800" baseline="-25000" dirty="0"/>
              <a:t>ECEC</a:t>
            </a:r>
            <a:r>
              <a:rPr lang="en-US" sz="2800" dirty="0"/>
              <a:t>: </a:t>
            </a:r>
            <a:r>
              <a:rPr lang="en-US" sz="2800" dirty="0" smtClean="0"/>
              <a:t>Signal to Background Vs. Energy Threshold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01" y="1753190"/>
            <a:ext cx="3061134" cy="1880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33" y="1753191"/>
            <a:ext cx="3061134" cy="1880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66" y="1753192"/>
            <a:ext cx="3061134" cy="1880104"/>
          </a:xfrm>
          <a:prstGeom prst="rect">
            <a:avLst/>
          </a:prstGeom>
        </p:spPr>
      </p:pic>
      <p:pic>
        <p:nvPicPr>
          <p:cNvPr id="2" name="snrVnrgThresh_SP1-2.png" descr="/Users/franktcao/Desktop/snrVnrgThresh_SP1-2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01" y="1530635"/>
            <a:ext cx="3100535" cy="2102661"/>
          </a:xfrm>
          <a:prstGeom prst="rect">
            <a:avLst/>
          </a:prstGeom>
        </p:spPr>
      </p:pic>
      <p:pic>
        <p:nvPicPr>
          <p:cNvPr id="5" name="snrVnrgThresh_SP2-3.png" descr="/Users/franktcao/Desktop/snrVnrgThresh_SP2-3.png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16" y="1530635"/>
            <a:ext cx="3125652" cy="2102661"/>
          </a:xfrm>
          <a:prstGeom prst="rect">
            <a:avLst/>
          </a:prstGeom>
        </p:spPr>
      </p:pic>
      <p:pic>
        <p:nvPicPr>
          <p:cNvPr id="8" name="snrVnrgThresh_SP3-4.png" descr="/Users/franktcao/Desktop/snrVnrgThresh_SP3-4.png"/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67" y="1530635"/>
            <a:ext cx="3100533" cy="2102661"/>
          </a:xfrm>
          <a:prstGeom prst="rect">
            <a:avLst/>
          </a:prstGeom>
        </p:spPr>
      </p:pic>
      <p:pic>
        <p:nvPicPr>
          <p:cNvPr id="9" name="snrVnrgThresh_SP4-5.png" descr="/Users/franktcao/Desktop/snrVnrgThresh_SP4-5.png"/>
          <p:cNvPicPr>
            <a:picLocks noChangeAspect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17" y="3869218"/>
            <a:ext cx="3021733" cy="2049222"/>
          </a:xfrm>
          <a:prstGeom prst="rect">
            <a:avLst/>
          </a:prstGeom>
        </p:spPr>
      </p:pic>
      <p:pic>
        <p:nvPicPr>
          <p:cNvPr id="10" name="snrVnrgThresh_SP5-6.png" descr="/Users/franktcao/Desktop/snrVnrgThresh_SP5-6.png"/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17" y="3869220"/>
            <a:ext cx="3086248" cy="2049220"/>
          </a:xfrm>
          <a:prstGeom prst="rect">
            <a:avLst/>
          </a:prstGeom>
        </p:spPr>
      </p:pic>
      <p:pic>
        <p:nvPicPr>
          <p:cNvPr id="11" name="snrVnrgThresh_SP6-1.png" descr="/Users/franktcao/Desktop/snrVnrgThresh_SP6-1.png"/>
          <p:cNvPicPr>
            <a:picLocks noChangeAspect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64" y="3869221"/>
            <a:ext cx="3021732" cy="204922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504F-90A3-DE41-812E-511A8D7659FB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2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 smtClean="0"/>
              <a:t>Conclusion and Outlook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36316" y="1907037"/>
            <a:ext cx="61227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Using reconstructed π</a:t>
            </a:r>
            <a:r>
              <a:rPr lang="en-US" baseline="30000" dirty="0" smtClean="0"/>
              <a:t>0</a:t>
            </a:r>
            <a:r>
              <a:rPr lang="en-US" dirty="0" smtClean="0"/>
              <a:t>  and </a:t>
            </a:r>
            <a:r>
              <a:rPr lang="el-GR" dirty="0" smtClean="0"/>
              <a:t>η</a:t>
            </a:r>
            <a:r>
              <a:rPr lang="en-US" dirty="0" smtClean="0"/>
              <a:t>, we set constraints on the reconstructed photons in the EC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With a good handle on the photons in the EC we have added statistics to DVCS and DVMP processes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Signal to Noise Ratio studies hint at using an energy threshold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l-GR" dirty="0" smtClean="0"/>
              <a:t>η</a:t>
            </a:r>
            <a:r>
              <a:rPr lang="en-US" dirty="0" smtClean="0"/>
              <a:t> reconstruction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plan to use exclusivity cuts to further improve our confidence in </a:t>
            </a:r>
            <a:r>
              <a:rPr lang="en-US" dirty="0"/>
              <a:t>π</a:t>
            </a:r>
            <a:r>
              <a:rPr lang="en-US" baseline="30000" dirty="0"/>
              <a:t>0</a:t>
            </a:r>
            <a:r>
              <a:rPr lang="en-US" dirty="0"/>
              <a:t>  and </a:t>
            </a:r>
            <a:r>
              <a:rPr lang="el-GR" dirty="0" smtClean="0"/>
              <a:t>η</a:t>
            </a:r>
            <a:r>
              <a:rPr lang="en-US" dirty="0" smtClean="0"/>
              <a:t> candidates and further improve the EC calibration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E8E8-85FB-0D48-B559-B9D0D7999AB1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6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baseline="-2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469557"/>
            <a:ext cx="6172200" cy="68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Because you never know what questions you’re going to 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7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0ECEC_2Cuts_9_9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" y="1324673"/>
            <a:ext cx="8521700" cy="4724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 smtClean="0"/>
              <a:t>Scaling </a:t>
            </a:r>
            <a:r>
              <a:rPr lang="en-US" sz="3600" dirty="0" smtClean="0"/>
              <a:t>Factor vs. Average Photon energy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38FF-4BE8-DE44-9442-BAF6C4CB719D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2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0ECEC_2Cuts_9_9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" y="1324673"/>
            <a:ext cx="8521700" cy="4724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 smtClean="0"/>
              <a:t>Photon </a:t>
            </a:r>
            <a:r>
              <a:rPr lang="en-US" sz="3600" dirty="0"/>
              <a:t>P</a:t>
            </a:r>
            <a:r>
              <a:rPr lang="en-US" sz="3600" dirty="0" smtClean="0"/>
              <a:t>air </a:t>
            </a:r>
            <a:r>
              <a:rPr lang="en-US" sz="3600" dirty="0"/>
              <a:t>O</a:t>
            </a:r>
            <a:r>
              <a:rPr lang="en-US" sz="3600" dirty="0" smtClean="0"/>
              <a:t>pening Angle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38FF-4BE8-DE44-9442-BAF6C4CB719D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  <p:pic>
        <p:nvPicPr>
          <p:cNvPr id="7" name="Picture 6" descr="Screenshot 2016-11-03 13.18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" y="1306108"/>
            <a:ext cx="8521700" cy="4724400"/>
          </a:xfrm>
          <a:prstGeom prst="rect">
            <a:avLst/>
          </a:prstGeom>
        </p:spPr>
      </p:pic>
      <p:pic>
        <p:nvPicPr>
          <p:cNvPr id="8" name="Picture 7" descr="etaECEC_2Cuts_6_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" y="1306108"/>
            <a:ext cx="85217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0ECEC_2Cuts_9_9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" y="1324673"/>
            <a:ext cx="8521700" cy="4724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 smtClean="0"/>
              <a:t>Correlation Cut Only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38FF-4BE8-DE44-9442-BAF6C4CB719D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  <p:pic>
        <p:nvPicPr>
          <p:cNvPr id="7" name="Picture 6" descr="Screenshot 2016-11-03 13.18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" y="1306108"/>
            <a:ext cx="85217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9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 smtClean="0"/>
              <a:t>Sector Pair with Leading Energy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nvMassVPhi_E_geq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" y="1302861"/>
            <a:ext cx="6964428" cy="4723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622130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userweb.jlab.org</a:t>
            </a:r>
            <a:r>
              <a:rPr lang="en-US" dirty="0">
                <a:hlinkClick r:id="rId4"/>
              </a:rPr>
              <a:t>/~</a:t>
            </a:r>
            <a:r>
              <a:rPr lang="en-US" dirty="0" err="1">
                <a:hlinkClick r:id="rId4"/>
              </a:rPr>
              <a:t>fcao</a:t>
            </a:r>
            <a:r>
              <a:rPr lang="en-US" dirty="0">
                <a:hlinkClick r:id="rId4"/>
              </a:rPr>
              <a:t>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AD22-9A42-0B46-B8AC-E39A683053FE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 smtClean="0"/>
              <a:t>Exclusivity Studies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80902" y="2418643"/>
            <a:ext cx="50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pi0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0902" y="2049674"/>
            <a:ext cx="81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DVCS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0902" y="2824381"/>
            <a:ext cx="51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Eta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80902" y="4793037"/>
            <a:ext cx="50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pi0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0902" y="4400623"/>
            <a:ext cx="81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/>
              </a:rPr>
              <a:t>DVCS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80902" y="5162369"/>
            <a:ext cx="48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8"/>
              </a:rPr>
              <a:t>eta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9F7D-2E1D-2248-ADFC-13048C0A86FF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50388" y="4141304"/>
            <a:ext cx="225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Incoherent Channel: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50388" y="1679979"/>
            <a:ext cx="210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Coherent Channel: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4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8324134" cy="914400"/>
          </a:xfrm>
        </p:spPr>
        <p:txBody>
          <a:bodyPr/>
          <a:lstStyle/>
          <a:p>
            <a:r>
              <a:rPr lang="en-US" sz="3200" dirty="0" smtClean="0"/>
              <a:t>π</a:t>
            </a:r>
            <a:r>
              <a:rPr lang="en-US" sz="3200" baseline="30000" dirty="0" smtClean="0"/>
              <a:t>0</a:t>
            </a:r>
            <a:r>
              <a:rPr lang="en-US" sz="3200" baseline="-25000" dirty="0" smtClean="0"/>
              <a:t>ECEC</a:t>
            </a:r>
            <a:r>
              <a:rPr lang="en-US" sz="3200" dirty="0" smtClean="0"/>
              <a:t>: Inv. Mass vs. Run Number by Sector</a:t>
            </a:r>
            <a:endParaRPr lang="en-US" sz="3200" dirty="0"/>
          </a:p>
        </p:txBody>
      </p:sp>
      <p:pic>
        <p:nvPicPr>
          <p:cNvPr id="4" name="Picture 3" descr="massVRunNum_S1_Befo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01" y="1753188"/>
            <a:ext cx="3061134" cy="1880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33" y="1753189"/>
            <a:ext cx="3061134" cy="1880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66" y="1753187"/>
            <a:ext cx="3061134" cy="18801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217"/>
            <a:ext cx="3061134" cy="18801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34" y="3869218"/>
            <a:ext cx="3061134" cy="18801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67" y="3869219"/>
            <a:ext cx="3061134" cy="188010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7AC5-22CF-3E43-A0ED-07D680270C59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4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8324134" cy="914400"/>
          </a:xfrm>
        </p:spPr>
        <p:txBody>
          <a:bodyPr/>
          <a:lstStyle/>
          <a:p>
            <a:r>
              <a:rPr lang="en-US" sz="3200" dirty="0" smtClean="0"/>
              <a:t>EG6 Sampling Fraction Correction vs. Run Number by Sector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01" y="1753190"/>
            <a:ext cx="3061134" cy="1880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33" y="1753188"/>
            <a:ext cx="3061134" cy="1880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66" y="1753189"/>
            <a:ext cx="3061134" cy="18801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219"/>
            <a:ext cx="3061134" cy="18801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34" y="3869220"/>
            <a:ext cx="3061134" cy="18801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67" y="3869220"/>
            <a:ext cx="3061134" cy="18801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2106" y="5758613"/>
            <a:ext cx="252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(from Nathan </a:t>
            </a:r>
            <a:r>
              <a:rPr lang="en-US" dirty="0" err="1" smtClean="0"/>
              <a:t>Baltzell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D426-5782-3D41-BDC6-FF918AE7D9B8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1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8324134" cy="914400"/>
          </a:xfrm>
        </p:spPr>
        <p:txBody>
          <a:bodyPr/>
          <a:lstStyle/>
          <a:p>
            <a:r>
              <a:rPr lang="en-US" sz="3200" dirty="0" smtClean="0"/>
              <a:t>π</a:t>
            </a:r>
            <a:r>
              <a:rPr lang="en-US" sz="3200" baseline="30000" dirty="0" smtClean="0"/>
              <a:t>0</a:t>
            </a:r>
            <a:r>
              <a:rPr lang="en-US" sz="3200" baseline="-25000" dirty="0" smtClean="0"/>
              <a:t>ECEC</a:t>
            </a:r>
            <a:r>
              <a:rPr lang="en-US" sz="3200" dirty="0" smtClean="0"/>
              <a:t>: Inv. Mass vs. Run Number by Sector After Corrections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01" y="1753190"/>
            <a:ext cx="3061134" cy="1880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33" y="1753191"/>
            <a:ext cx="3061134" cy="1880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66" y="1753192"/>
            <a:ext cx="3061134" cy="18801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219"/>
            <a:ext cx="3061134" cy="18801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34" y="3869220"/>
            <a:ext cx="3061134" cy="18801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67" y="3869220"/>
            <a:ext cx="3061134" cy="188010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30CA-CA15-3043-8FEC-635E88375B70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1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 smtClean="0"/>
              <a:t>π</a:t>
            </a:r>
            <a:r>
              <a:rPr lang="en-US" sz="3600" baseline="30000" dirty="0" smtClean="0"/>
              <a:t>0</a:t>
            </a:r>
            <a:r>
              <a:rPr lang="en-US" sz="3600" baseline="-25000" dirty="0" smtClean="0"/>
              <a:t>ECEC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Closer Look</a:t>
            </a:r>
            <a:endParaRPr lang="en-US" sz="3600" dirty="0"/>
          </a:p>
        </p:txBody>
      </p:sp>
      <p:pic>
        <p:nvPicPr>
          <p:cNvPr id="2" name="Picture 1" descr="ECECmassDistVRunNum_AfterSampFracCor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" y="1344982"/>
            <a:ext cx="8147904" cy="45171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4437" y="5825629"/>
            <a:ext cx="235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this be improve?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879C-606C-9E4F-8C1D-71FADE227180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0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ICmassDistVRunN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" y="1344982"/>
            <a:ext cx="8147904" cy="45171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/>
              <a:t>π</a:t>
            </a:r>
            <a:r>
              <a:rPr lang="en-US" sz="3600" baseline="30000" dirty="0"/>
              <a:t>0</a:t>
            </a:r>
            <a:r>
              <a:rPr lang="en-US" sz="3600" baseline="-25000" dirty="0"/>
              <a:t>ICIC</a:t>
            </a:r>
            <a:r>
              <a:rPr lang="en-US" sz="3600" baseline="30000" dirty="0"/>
              <a:t> </a:t>
            </a:r>
            <a:r>
              <a:rPr lang="en-US" sz="3600" dirty="0"/>
              <a:t>Closer Look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6217-7ACA-6843-826B-2AC2938417F2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1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91" y="349873"/>
            <a:ext cx="7543800" cy="914400"/>
          </a:xfrm>
        </p:spPr>
        <p:txBody>
          <a:bodyPr/>
          <a:lstStyle/>
          <a:p>
            <a:r>
              <a:rPr lang="en-US" sz="3600" dirty="0" smtClean="0"/>
              <a:t>π</a:t>
            </a:r>
            <a:r>
              <a:rPr lang="en-US" sz="3600" baseline="30000" dirty="0" smtClean="0"/>
              <a:t>0</a:t>
            </a:r>
            <a:r>
              <a:rPr lang="en-US" sz="3600" baseline="-25000" dirty="0"/>
              <a:t>E</a:t>
            </a:r>
            <a:r>
              <a:rPr lang="en-US" sz="3600" baseline="-25000" dirty="0" smtClean="0"/>
              <a:t>CEC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Mass Changes with Energy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2479" y="281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invMassByBin (2).gif" descr="/Users/franktcao/Desktop/invMassByBin (2).gif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56080"/>
            <a:ext cx="8521700" cy="472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5424" y="6380480"/>
            <a:ext cx="588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userweb.jlab.org</a:t>
            </a:r>
            <a:r>
              <a:rPr lang="en-US" dirty="0">
                <a:hlinkClick r:id="rId4"/>
              </a:rPr>
              <a:t>/~</a:t>
            </a:r>
            <a:r>
              <a:rPr lang="en-US" dirty="0" err="1">
                <a:hlinkClick r:id="rId4"/>
              </a:rPr>
              <a:t>fcao</a:t>
            </a:r>
            <a:r>
              <a:rPr lang="en-US" dirty="0">
                <a:hlinkClick r:id="rId4"/>
              </a:rPr>
              <a:t>/images/</a:t>
            </a:r>
            <a:r>
              <a:rPr lang="en-US" dirty="0" err="1">
                <a:hlinkClick r:id="rId4"/>
              </a:rPr>
              <a:t>invMassByBin.gif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C874-44A0-B148-A96E-81B00667D575}" type="datetime4">
              <a:rPr lang="en-US" smtClean="0"/>
              <a:t>November 3, 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Frank Thanh Cao (UConn)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8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29066</TotalTime>
  <Words>911</Words>
  <Application>Microsoft Macintosh PowerPoint</Application>
  <PresentationFormat>On-screen Show (4:3)</PresentationFormat>
  <Paragraphs>179</Paragraphs>
  <Slides>37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Elemental</vt:lpstr>
      <vt:lpstr>EG6:  EC Calibration</vt:lpstr>
      <vt:lpstr>Shifted π0ECEC Invariant Mass</vt:lpstr>
      <vt:lpstr>π0ECEC Breakdown by Run Index</vt:lpstr>
      <vt:lpstr>π0ECEC: Inv. Mass vs. Run Number by Sector</vt:lpstr>
      <vt:lpstr>EG6 Sampling Fraction Correction vs. Run Number by Sector</vt:lpstr>
      <vt:lpstr>π0ECEC: Inv. Mass vs. Run Number by Sector After Corrections</vt:lpstr>
      <vt:lpstr>π0ECEC Closer Look</vt:lpstr>
      <vt:lpstr>π0ICIC Closer Look</vt:lpstr>
      <vt:lpstr>π0ECEC Mass Changes with Energy</vt:lpstr>
      <vt:lpstr>π0ECEC Mass Changes with Energy</vt:lpstr>
      <vt:lpstr>Scaling Factor</vt:lpstr>
      <vt:lpstr>Scaling Factor vs. Average Photon Energy</vt:lpstr>
      <vt:lpstr>Scaling Factor Correction</vt:lpstr>
      <vt:lpstr>Scaling Factor Results</vt:lpstr>
      <vt:lpstr>Scaling Factor Results</vt:lpstr>
      <vt:lpstr>Scaling Factor Results</vt:lpstr>
      <vt:lpstr>Scaling Factor Results</vt:lpstr>
      <vt:lpstr>π0ECEC Results</vt:lpstr>
      <vt:lpstr>Invariant Mass of EC Photon Pairs</vt:lpstr>
      <vt:lpstr>ηECEC Dominated by Background</vt:lpstr>
      <vt:lpstr>ηECEC with Energy Cut</vt:lpstr>
      <vt:lpstr>Statistics Lost with Energy Cut</vt:lpstr>
      <vt:lpstr>ηECEC Breakdown</vt:lpstr>
      <vt:lpstr>ηECEC Breakdown</vt:lpstr>
      <vt:lpstr>Without Energy Cut, With Correlation Cut</vt:lpstr>
      <vt:lpstr>Without Energy Cut, With Correlation Cut</vt:lpstr>
      <vt:lpstr>ηECEC: Invariant Mass Distribution for Eη  &gt; 1.0 GeV</vt:lpstr>
      <vt:lpstr>ηECEC: Invariant Mass Distribution for Eη  &gt; 1.5 GeV</vt:lpstr>
      <vt:lpstr>ηECEC: Invariant Mass Distribution for Eη  &gt; 2.5 GeV</vt:lpstr>
      <vt:lpstr>ηECEC: Signal to Background Vs. Energy Threshold</vt:lpstr>
      <vt:lpstr>Conclusion and Outlook</vt:lpstr>
      <vt:lpstr>Backup Slides</vt:lpstr>
      <vt:lpstr>Scaling Factor vs. Average Photon energy</vt:lpstr>
      <vt:lpstr>Photon Pair Opening Angle</vt:lpstr>
      <vt:lpstr>Correlation Cut Only</vt:lpstr>
      <vt:lpstr>Sector Pair with Leading Energy</vt:lpstr>
      <vt:lpstr>Exclusivity Studies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C</dc:creator>
  <cp:lastModifiedBy>Frank C</cp:lastModifiedBy>
  <cp:revision>101</cp:revision>
  <dcterms:created xsi:type="dcterms:W3CDTF">2016-05-11T16:04:37Z</dcterms:created>
  <dcterms:modified xsi:type="dcterms:W3CDTF">2016-11-03T17:37:28Z</dcterms:modified>
</cp:coreProperties>
</file>