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9"/>
  </p:notesMasterIdLst>
  <p:sldIdLst>
    <p:sldId id="256" r:id="rId2"/>
    <p:sldId id="365" r:id="rId3"/>
    <p:sldId id="381" r:id="rId4"/>
    <p:sldId id="382" r:id="rId5"/>
    <p:sldId id="385" r:id="rId6"/>
    <p:sldId id="383" r:id="rId7"/>
    <p:sldId id="387" r:id="rId8"/>
    <p:sldId id="374" r:id="rId9"/>
    <p:sldId id="384" r:id="rId10"/>
    <p:sldId id="345" r:id="rId11"/>
    <p:sldId id="373" r:id="rId12"/>
    <p:sldId id="379" r:id="rId13"/>
    <p:sldId id="386" r:id="rId14"/>
    <p:sldId id="388" r:id="rId15"/>
    <p:sldId id="375" r:id="rId16"/>
    <p:sldId id="380" r:id="rId17"/>
    <p:sldId id="377" r:id="rId18"/>
    <p:sldId id="378" r:id="rId19"/>
    <p:sldId id="368" r:id="rId20"/>
    <p:sldId id="281" r:id="rId21"/>
    <p:sldId id="293" r:id="rId22"/>
    <p:sldId id="294" r:id="rId23"/>
    <p:sldId id="295" r:id="rId24"/>
    <p:sldId id="296" r:id="rId25"/>
    <p:sldId id="297" r:id="rId26"/>
    <p:sldId id="341" r:id="rId27"/>
    <p:sldId id="34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A4"/>
    <a:srgbClr val="BB0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9" autoAdjust="0"/>
    <p:restoredTop sz="92368" autoAdjust="0"/>
  </p:normalViewPr>
  <p:slideViewPr>
    <p:cSldViewPr snapToGrid="0" snapToObjects="1">
      <p:cViewPr varScale="1">
        <p:scale>
          <a:sx n="110" d="100"/>
          <a:sy n="110" d="100"/>
        </p:scale>
        <p:origin x="-1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583DE-8A92-9B4D-A70F-E46FDD8EEF46}" type="datetimeFigureOut">
              <a:rPr lang="en-US" smtClean="0"/>
              <a:t>11/2/16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3ADA7-6965-E34D-B7DE-1832DA1B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88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</a:t>
            </a:r>
            <a:r>
              <a:rPr lang="en-US" baseline="0" dirty="0" smtClean="0"/>
              <a:t> effect is moving strength from 200 MeV/c to 400 MeV/c thus “polluting” the measured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with the very different one from lower 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ADA7-6965-E34D-B7DE-1832DA1B6C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24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1) NIKHEF</a:t>
            </a:r>
            <a:r>
              <a:rPr lang="en-US" baseline="0" dirty="0" smtClean="0"/>
              <a:t> 2) Hall C Q2 = 0.5 pm&lt;180 MeV/c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ADA7-6965-E34D-B7DE-1832DA1B6C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5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5BA1851-748E-8641-8153-295C373BD53F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61.emf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64.emf"/><Relationship Id="rId5" Type="http://schemas.openxmlformats.org/officeDocument/2006/relationships/image" Target="../media/image6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oleObject" Target="../embeddings/oleObject10.bin"/><Relationship Id="rId5" Type="http://schemas.openxmlformats.org/officeDocument/2006/relationships/image" Target="../media/image66.emf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7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3.emf"/><Relationship Id="rId8" Type="http://schemas.openxmlformats.org/officeDocument/2006/relationships/image" Target="../media/image8.pn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1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2.emf"/><Relationship Id="rId15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microsoft.com/office/2007/relationships/media" Target="../media/media1.mov"/><Relationship Id="rId3" Type="http://schemas.openxmlformats.org/officeDocument/2006/relationships/video" Target="../media/media1.mo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0.emf"/><Relationship Id="rId10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8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16.emf"/><Relationship Id="rId8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385" y="228600"/>
            <a:ext cx="8736990" cy="398215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600" dirty="0" smtClean="0"/>
              <a:t>Spin Observables in </a:t>
            </a:r>
            <a:br>
              <a:rPr lang="en-US" sz="3600" dirty="0" smtClean="0"/>
            </a:br>
            <a:r>
              <a:rPr lang="en-US" sz="3200" dirty="0" smtClean="0"/>
              <a:t>deuteron Electro-Disintegration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Sebastian Kuhn</a:t>
            </a:r>
          </a:p>
          <a:p>
            <a:r>
              <a:rPr lang="en-US" sz="1800" dirty="0" smtClean="0"/>
              <a:t>Old Dominion University (Norfolk, VA)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767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28067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26717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FullTarget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32004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37100"/>
            <a:ext cx="29718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9"/>
          <p:cNvSpPr>
            <a:spLocks noChangeArrowheads="1"/>
          </p:cNvSpPr>
          <p:nvPr/>
        </p:nvSpPr>
        <p:spPr bwMode="auto">
          <a:xfrm>
            <a:off x="5718271" y="1397001"/>
            <a:ext cx="3352800" cy="3429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1207" name="Line 10"/>
          <p:cNvSpPr>
            <a:spLocks noChangeShapeType="1"/>
          </p:cNvSpPr>
          <p:nvPr/>
        </p:nvSpPr>
        <p:spPr bwMode="auto">
          <a:xfrm>
            <a:off x="7010496" y="1735139"/>
            <a:ext cx="458788" cy="10795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1208" name="Picture 11" descr="EG1_Event_t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/>
          <a:stretch>
            <a:fillRect/>
          </a:stretch>
        </p:blipFill>
        <p:spPr bwMode="auto">
          <a:xfrm>
            <a:off x="6418359" y="1589089"/>
            <a:ext cx="2632075" cy="31813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ext Box 12"/>
          <p:cNvSpPr txBox="1">
            <a:spLocks noChangeArrowheads="1"/>
          </p:cNvSpPr>
          <p:nvPr/>
        </p:nvSpPr>
        <p:spPr bwMode="auto">
          <a:xfrm>
            <a:off x="5761134" y="3302001"/>
            <a:ext cx="989012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omic Sans MS" charset="0"/>
              </a:rPr>
              <a:t>drift chambers</a:t>
            </a:r>
          </a:p>
        </p:txBody>
      </p:sp>
      <p:sp>
        <p:nvSpPr>
          <p:cNvPr id="51210" name="Text Box 13"/>
          <p:cNvSpPr txBox="1">
            <a:spLocks noChangeArrowheads="1"/>
          </p:cNvSpPr>
          <p:nvPr/>
        </p:nvSpPr>
        <p:spPr bwMode="auto">
          <a:xfrm>
            <a:off x="5714999" y="2997201"/>
            <a:ext cx="563659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omic Sans MS" charset="0"/>
              </a:rPr>
              <a:t>beam</a:t>
            </a:r>
          </a:p>
        </p:txBody>
      </p:sp>
      <p:sp>
        <p:nvSpPr>
          <p:cNvPr id="51211" name="Line 14"/>
          <p:cNvSpPr>
            <a:spLocks noChangeShapeType="1"/>
          </p:cNvSpPr>
          <p:nvPr/>
        </p:nvSpPr>
        <p:spPr bwMode="auto">
          <a:xfrm>
            <a:off x="6191346" y="3179764"/>
            <a:ext cx="5588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2" name="Text Box 15"/>
          <p:cNvSpPr txBox="1">
            <a:spLocks noChangeArrowheads="1"/>
          </p:cNvSpPr>
          <p:nvPr/>
        </p:nvSpPr>
        <p:spPr bwMode="auto">
          <a:xfrm>
            <a:off x="7394671" y="1492251"/>
            <a:ext cx="1035050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omic Sans MS" charset="0"/>
              </a:rPr>
              <a:t>Cherenkov</a:t>
            </a:r>
          </a:p>
        </p:txBody>
      </p:sp>
      <p:sp>
        <p:nvSpPr>
          <p:cNvPr id="51213" name="Text Box 16"/>
          <p:cNvSpPr txBox="1">
            <a:spLocks noChangeArrowheads="1"/>
          </p:cNvSpPr>
          <p:nvPr/>
        </p:nvSpPr>
        <p:spPr bwMode="auto">
          <a:xfrm>
            <a:off x="8156671" y="4433889"/>
            <a:ext cx="914400" cy="2444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calorimeter</a:t>
            </a:r>
          </a:p>
        </p:txBody>
      </p:sp>
      <p:sp>
        <p:nvSpPr>
          <p:cNvPr id="51214" name="Text Box 17"/>
          <p:cNvSpPr txBox="1">
            <a:spLocks noChangeArrowheads="1"/>
          </p:cNvSpPr>
          <p:nvPr/>
        </p:nvSpPr>
        <p:spPr bwMode="auto">
          <a:xfrm>
            <a:off x="8001096" y="3276601"/>
            <a:ext cx="2428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omic Sans MS" charset="0"/>
              </a:rPr>
              <a:t>e</a:t>
            </a:r>
            <a:r>
              <a:rPr lang="en-US" sz="1800" baseline="30000">
                <a:latin typeface="Comic Sans MS" charset="0"/>
              </a:rPr>
              <a:t>-</a:t>
            </a:r>
          </a:p>
        </p:txBody>
      </p:sp>
      <p:sp>
        <p:nvSpPr>
          <p:cNvPr id="51215" name="Line 18"/>
          <p:cNvSpPr>
            <a:spLocks noChangeShapeType="1"/>
          </p:cNvSpPr>
          <p:nvPr/>
        </p:nvSpPr>
        <p:spPr bwMode="auto">
          <a:xfrm flipH="1" flipV="1">
            <a:off x="6810471" y="4138614"/>
            <a:ext cx="161925" cy="5238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6" name="Line 19"/>
          <p:cNvSpPr>
            <a:spLocks noChangeShapeType="1"/>
          </p:cNvSpPr>
          <p:nvPr/>
        </p:nvSpPr>
        <p:spPr bwMode="auto">
          <a:xfrm flipV="1">
            <a:off x="6794596" y="3373439"/>
            <a:ext cx="342900" cy="476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7" name="Line 20"/>
          <p:cNvSpPr>
            <a:spLocks noChangeShapeType="1"/>
          </p:cNvSpPr>
          <p:nvPr/>
        </p:nvSpPr>
        <p:spPr bwMode="auto">
          <a:xfrm>
            <a:off x="6278659" y="3468689"/>
            <a:ext cx="515937" cy="1936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8" name="Line 21"/>
          <p:cNvSpPr>
            <a:spLocks noChangeShapeType="1"/>
          </p:cNvSpPr>
          <p:nvPr/>
        </p:nvSpPr>
        <p:spPr bwMode="auto">
          <a:xfrm>
            <a:off x="6578696" y="3468689"/>
            <a:ext cx="431800" cy="96837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9" name="Line 22"/>
          <p:cNvSpPr>
            <a:spLocks noChangeShapeType="1"/>
          </p:cNvSpPr>
          <p:nvPr/>
        </p:nvSpPr>
        <p:spPr bwMode="auto">
          <a:xfrm>
            <a:off x="8001096" y="1735139"/>
            <a:ext cx="127000" cy="57785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20" name="Line 23"/>
          <p:cNvSpPr>
            <a:spLocks noChangeShapeType="1"/>
          </p:cNvSpPr>
          <p:nvPr/>
        </p:nvSpPr>
        <p:spPr bwMode="auto">
          <a:xfrm flipH="1" flipV="1">
            <a:off x="8731346" y="3854451"/>
            <a:ext cx="34925" cy="627063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21" name="Text Box 24"/>
          <p:cNvSpPr txBox="1">
            <a:spLocks noChangeArrowheads="1"/>
          </p:cNvSpPr>
          <p:nvPr/>
        </p:nvSpPr>
        <p:spPr bwMode="auto">
          <a:xfrm>
            <a:off x="5718271" y="2603501"/>
            <a:ext cx="1090613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>
                <a:latin typeface="Comic Sans MS" charset="0"/>
              </a:rPr>
              <a:t>target</a:t>
            </a:r>
            <a:endParaRPr lang="en-US" baseline="-25000">
              <a:latin typeface="Comic Sans MS" charset="0"/>
            </a:endParaRPr>
          </a:p>
        </p:txBody>
      </p:sp>
      <p:sp>
        <p:nvSpPr>
          <p:cNvPr id="51222" name="Line 25"/>
          <p:cNvSpPr>
            <a:spLocks noChangeShapeType="1"/>
          </p:cNvSpPr>
          <p:nvPr/>
        </p:nvSpPr>
        <p:spPr bwMode="auto">
          <a:xfrm>
            <a:off x="6623146" y="2843214"/>
            <a:ext cx="430213" cy="192087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23" name="Text Box 26"/>
          <p:cNvSpPr txBox="1">
            <a:spLocks noChangeArrowheads="1"/>
          </p:cNvSpPr>
          <p:nvPr/>
        </p:nvSpPr>
        <p:spPr bwMode="auto">
          <a:xfrm>
            <a:off x="5786534" y="4521201"/>
            <a:ext cx="2141537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omic Sans MS" charset="0"/>
              </a:rPr>
              <a:t>Time of flight scintillators</a:t>
            </a:r>
          </a:p>
        </p:txBody>
      </p:sp>
      <p:sp>
        <p:nvSpPr>
          <p:cNvPr id="51225" name="Line 28"/>
          <p:cNvSpPr>
            <a:spLocks noChangeShapeType="1"/>
          </p:cNvSpPr>
          <p:nvPr/>
        </p:nvSpPr>
        <p:spPr bwMode="auto">
          <a:xfrm flipV="1">
            <a:off x="7896321" y="4384676"/>
            <a:ext cx="188913" cy="2413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685800" y="396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  <a:ea typeface="Osaka" charset="0"/>
                <a:cs typeface="Osaka" charset="0"/>
              </a:rPr>
              <a:t>Experiment EG1b in </a:t>
            </a:r>
            <a:r>
              <a:rPr lang="en-US" sz="4400" dirty="0">
                <a:solidFill>
                  <a:schemeClr val="tx2"/>
                </a:solidFill>
                <a:ea typeface="Osaka" charset="0"/>
                <a:cs typeface="Osaka" charset="0"/>
              </a:rPr>
              <a:t>Hall </a:t>
            </a:r>
            <a:r>
              <a:rPr lang="en-US" sz="4400" dirty="0" smtClean="0">
                <a:solidFill>
                  <a:schemeClr val="tx2"/>
                </a:solidFill>
                <a:ea typeface="Osaka" charset="0"/>
                <a:cs typeface="Osaka" charset="0"/>
              </a:rPr>
              <a:t>B</a:t>
            </a:r>
            <a:endParaRPr lang="en-US" sz="4400" dirty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8659" y="4965561"/>
            <a:ext cx="263365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1.6 – 5.8 </a:t>
            </a:r>
            <a:r>
              <a:rPr lang="en-US" dirty="0" err="1" smtClean="0"/>
              <a:t>GeV</a:t>
            </a:r>
            <a:r>
              <a:rPr lang="en-US" dirty="0" smtClean="0"/>
              <a:t> pol. e</a:t>
            </a:r>
            <a:r>
              <a:rPr lang="en-US" baseline="30000" dirty="0" smtClean="0"/>
              <a:t>-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Pol. NH</a:t>
            </a:r>
            <a:r>
              <a:rPr lang="en-US" baseline="-25000" dirty="0" smtClean="0"/>
              <a:t>3</a:t>
            </a:r>
            <a:r>
              <a:rPr lang="en-US" dirty="0" smtClean="0"/>
              <a:t>, ND</a:t>
            </a:r>
            <a:r>
              <a:rPr lang="en-US" baseline="-25000" dirty="0" smtClean="0"/>
              <a:t>3</a:t>
            </a:r>
            <a:r>
              <a:rPr lang="en-US" dirty="0" smtClean="0"/>
              <a:t> and auxiliary targets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6 publications so far, many higher-level analyses (JAM)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78107" y="4508500"/>
            <a:ext cx="222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long. pol. p, d target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1"/>
            <a:ext cx="7709877" cy="996462"/>
          </a:xfrm>
        </p:spPr>
        <p:txBody>
          <a:bodyPr/>
          <a:lstStyle/>
          <a:p>
            <a:r>
              <a:rPr lang="en-US" cap="none" dirty="0" smtClean="0"/>
              <a:t>Example: SSFs of the neutron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8600" y="1054100"/>
            <a:ext cx="8488478" cy="5575300"/>
            <a:chOff x="228600" y="1054100"/>
            <a:chExt cx="8488478" cy="5575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1054100"/>
              <a:ext cx="3784600" cy="5537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2478" y="1092200"/>
              <a:ext cx="3784600" cy="5537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013200" y="1602154"/>
              <a:ext cx="90316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EG1</a:t>
              </a:r>
            </a:p>
            <a:p>
              <a:r>
                <a:rPr lang="en-US" dirty="0" smtClean="0"/>
                <a:t>Proton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2972" y="1028700"/>
            <a:ext cx="8521700" cy="5537200"/>
            <a:chOff x="212972" y="1028700"/>
            <a:chExt cx="8521700" cy="5537200"/>
          </a:xfrm>
        </p:grpSpPr>
        <p:sp>
          <p:nvSpPr>
            <p:cNvPr id="11" name="TextBox 10"/>
            <p:cNvSpPr txBox="1"/>
            <p:nvPr/>
          </p:nvSpPr>
          <p:spPr>
            <a:xfrm>
              <a:off x="3901832" y="1602154"/>
              <a:ext cx="1134257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EG1</a:t>
              </a:r>
            </a:p>
            <a:p>
              <a:r>
                <a:rPr lang="en-US" dirty="0" smtClean="0"/>
                <a:t>Deuteron</a:t>
              </a:r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972" y="1028700"/>
              <a:ext cx="3784600" cy="553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0072" y="1028700"/>
              <a:ext cx="3784600" cy="55372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36811" y="1054100"/>
            <a:ext cx="8504106" cy="5744306"/>
            <a:chOff x="212972" y="996463"/>
            <a:chExt cx="8504106" cy="574430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972" y="996463"/>
              <a:ext cx="3783948" cy="574430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991134" y="1602154"/>
              <a:ext cx="1005879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EG1</a:t>
              </a:r>
            </a:p>
            <a:p>
              <a:r>
                <a:rPr lang="en-US" dirty="0" smtClean="0"/>
                <a:t>Neutron</a:t>
              </a:r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6090" y="1030775"/>
              <a:ext cx="3680988" cy="561994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311049" y="3081545"/>
            <a:ext cx="5090555" cy="1731243"/>
          </a:xfrm>
          <a:prstGeom prst="rect">
            <a:avLst/>
          </a:prstGeom>
          <a:solidFill>
            <a:srgbClr val="F5C201"/>
          </a:solidFill>
          <a:ln>
            <a:solidFill>
              <a:srgbClr val="CCFF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Requires:</a:t>
            </a:r>
            <a:br>
              <a:rPr lang="en-US" dirty="0" smtClean="0"/>
            </a:br>
            <a:endParaRPr lang="en-US" sz="105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Reliable method to “unfold” neutron from deuteron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Use quasi-elastic d(</a:t>
            </a:r>
            <a:r>
              <a:rPr lang="en-US" sz="1600" dirty="0" err="1" smtClean="0"/>
              <a:t>e,e’p</a:t>
            </a:r>
            <a:r>
              <a:rPr lang="en-US" sz="1600" dirty="0" smtClean="0"/>
              <a:t>) to measure product of beam and target polarization</a:t>
            </a:r>
            <a:br>
              <a:rPr lang="en-US" sz="1600" dirty="0" smtClean="0"/>
            </a:br>
            <a:endParaRPr lang="en-US" sz="1000" dirty="0" smtClean="0"/>
          </a:p>
          <a:p>
            <a:r>
              <a:rPr lang="en-US" dirty="0" smtClean="0"/>
              <a:t>☞ need to understand d structure, </a:t>
            </a:r>
            <a:r>
              <a:rPr lang="en-US" dirty="0" err="1" smtClean="0"/>
              <a:t>pn</a:t>
            </a:r>
            <a:r>
              <a:rPr lang="en-US" dirty="0" smtClean="0"/>
              <a:t> FSI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183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05317"/>
            <a:ext cx="8445500" cy="463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83933" y="3018366"/>
            <a:ext cx="419100" cy="467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56683" y="5746750"/>
            <a:ext cx="543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Submitted to Phys. Rev. C October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2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Details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27716"/>
            <a:ext cx="3437467" cy="3028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550" y="2335742"/>
            <a:ext cx="4362027" cy="1022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50" y="3621617"/>
            <a:ext cx="4600628" cy="3119966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47" y="5035039"/>
            <a:ext cx="4090869" cy="132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078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0"/>
            <a:ext cx="8183880" cy="746760"/>
          </a:xfrm>
        </p:spPr>
        <p:txBody>
          <a:bodyPr/>
          <a:lstStyle/>
          <a:p>
            <a:r>
              <a:rPr lang="en-US" dirty="0" smtClean="0"/>
              <a:t>Combining Asymmetries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819400" y="3581400"/>
            <a:ext cx="685800" cy="3810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400800" y="3581400"/>
            <a:ext cx="762000" cy="3810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66800" y="4800600"/>
            <a:ext cx="769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371600" y="4876800"/>
            <a:ext cx="380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Compatibility of combined data</a:t>
            </a:r>
          </a:p>
        </p:txBody>
      </p:sp>
      <p:grpSp>
        <p:nvGrpSpPr>
          <p:cNvPr id="12" name="Group 34"/>
          <p:cNvGrpSpPr/>
          <p:nvPr/>
        </p:nvGrpSpPr>
        <p:grpSpPr>
          <a:xfrm>
            <a:off x="1676400" y="914400"/>
            <a:ext cx="2362200" cy="457200"/>
            <a:chOff x="1219200" y="1066800"/>
            <a:chExt cx="2362200" cy="457200"/>
          </a:xfrm>
          <a:solidFill>
            <a:srgbClr val="86000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1219200" y="1066800"/>
              <a:ext cx="2362200" cy="457200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60521" y="1066800"/>
              <a:ext cx="2260747" cy="400110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2000" b="1" dirty="0" smtClean="0">
                  <a:solidFill>
                    <a:schemeClr val="bg1"/>
                  </a:solidFill>
                  <a:latin typeface="+mn-lt"/>
                </a:rPr>
                <a:t>In-bending Torus</a:t>
              </a:r>
            </a:p>
          </p:txBody>
        </p:sp>
      </p:grpSp>
      <p:cxnSp>
        <p:nvCxnSpPr>
          <p:cNvPr id="46" name="Straight Connector 45"/>
          <p:cNvCxnSpPr/>
          <p:nvPr/>
        </p:nvCxnSpPr>
        <p:spPr>
          <a:xfrm>
            <a:off x="4953000" y="838200"/>
            <a:ext cx="0" cy="2667000"/>
          </a:xfrm>
          <a:prstGeom prst="lin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34"/>
          <p:cNvGrpSpPr/>
          <p:nvPr/>
        </p:nvGrpSpPr>
        <p:grpSpPr>
          <a:xfrm>
            <a:off x="5791200" y="914400"/>
            <a:ext cx="2743200" cy="457200"/>
            <a:chOff x="1219200" y="1066800"/>
            <a:chExt cx="2362200" cy="457200"/>
          </a:xfrm>
          <a:solidFill>
            <a:srgbClr val="00206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48" name="Rectangle 47"/>
            <p:cNvSpPr/>
            <p:nvPr/>
          </p:nvSpPr>
          <p:spPr>
            <a:xfrm>
              <a:off x="1219200" y="1066800"/>
              <a:ext cx="2362200" cy="457200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325724" y="1066800"/>
              <a:ext cx="2130343" cy="400110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en-US" sz="2000" b="1" dirty="0" smtClean="0">
                  <a:solidFill>
                    <a:schemeClr val="bg1"/>
                  </a:solidFill>
                </a:rPr>
                <a:t>Out-bending Torus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676400" y="2721114"/>
            <a:ext cx="2260747" cy="707886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In-bending Combined Set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57993" y="1828800"/>
            <a:ext cx="1861407" cy="307777"/>
          </a:xfrm>
          <a:prstGeom prst="rect">
            <a:avLst/>
          </a:prstGeom>
          <a:solidFill>
            <a:srgbClr val="CF5555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+Target Polarization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971800" y="1828800"/>
            <a:ext cx="1811714" cy="307777"/>
          </a:xfrm>
          <a:prstGeom prst="rect">
            <a:avLst/>
          </a:prstGeom>
          <a:solidFill>
            <a:srgbClr val="E21D18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-Target Polarization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166079" y="1828800"/>
            <a:ext cx="1861407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+Target Polarization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179886" y="1828800"/>
            <a:ext cx="1811714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-Target Polarization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096000" y="2743200"/>
            <a:ext cx="2260747" cy="707886"/>
          </a:xfrm>
          <a:prstGeom prst="rect">
            <a:avLst/>
          </a:prstGeom>
          <a:solidFill>
            <a:srgbClr val="35759D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Out-bending Combined Set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835253" y="3886200"/>
            <a:ext cx="2260747" cy="70788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Total Combined  Data Set</a:t>
            </a:r>
          </a:p>
        </p:txBody>
      </p:sp>
      <p:cxnSp>
        <p:nvCxnSpPr>
          <p:cNvPr id="77" name="Straight Arrow Connector 76"/>
          <p:cNvCxnSpPr/>
          <p:nvPr/>
        </p:nvCxnSpPr>
        <p:spPr bwMode="auto">
          <a:xfrm flipH="1">
            <a:off x="1828800" y="1371600"/>
            <a:ext cx="914400" cy="38100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" name="Straight Arrow Connector 77"/>
          <p:cNvCxnSpPr/>
          <p:nvPr/>
        </p:nvCxnSpPr>
        <p:spPr bwMode="auto">
          <a:xfrm>
            <a:off x="2895600" y="1371600"/>
            <a:ext cx="838200" cy="38100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5" name="Straight Arrow Connector 84"/>
          <p:cNvCxnSpPr/>
          <p:nvPr/>
        </p:nvCxnSpPr>
        <p:spPr bwMode="auto">
          <a:xfrm>
            <a:off x="1905000" y="2133600"/>
            <a:ext cx="990600" cy="53340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8" name="Straight Arrow Connector 87"/>
          <p:cNvCxnSpPr/>
          <p:nvPr/>
        </p:nvCxnSpPr>
        <p:spPr bwMode="auto">
          <a:xfrm flipH="1">
            <a:off x="3048000" y="2133600"/>
            <a:ext cx="685800" cy="53340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 flipH="1">
            <a:off x="6096000" y="1371600"/>
            <a:ext cx="914400" cy="38100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/>
          <p:nvPr/>
        </p:nvCxnSpPr>
        <p:spPr bwMode="auto">
          <a:xfrm>
            <a:off x="7162800" y="1371600"/>
            <a:ext cx="838200" cy="38100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3" name="Straight Arrow Connector 92"/>
          <p:cNvCxnSpPr/>
          <p:nvPr/>
        </p:nvCxnSpPr>
        <p:spPr bwMode="auto">
          <a:xfrm>
            <a:off x="6172200" y="2133600"/>
            <a:ext cx="990600" cy="53340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4" name="Straight Arrow Connector 93"/>
          <p:cNvCxnSpPr/>
          <p:nvPr/>
        </p:nvCxnSpPr>
        <p:spPr bwMode="auto">
          <a:xfrm flipH="1">
            <a:off x="7315200" y="2133600"/>
            <a:ext cx="685800" cy="53340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5" name="TextBox 94"/>
          <p:cNvSpPr txBox="1"/>
          <p:nvPr/>
        </p:nvSpPr>
        <p:spPr>
          <a:xfrm>
            <a:off x="1219200" y="5334000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/>
              <a:t>T-Test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/>
              <a:t>Difference of asymmetry between each bin normalized to the standard error</a:t>
            </a:r>
          </a:p>
          <a:p>
            <a:pPr lvl="1" algn="l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322646"/>
            <a:ext cx="3048000" cy="253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26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87"/>
    </mc:Choice>
    <mc:Fallback xmlns="">
      <p:transition xmlns:p14="http://schemas.microsoft.com/office/powerpoint/2010/main" spd="slow" advTm="686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89" y="1902881"/>
            <a:ext cx="4093444" cy="3549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417" y="1902882"/>
            <a:ext cx="4129616" cy="3444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452664"/>
            <a:ext cx="377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baseline="-25000" dirty="0" err="1" smtClean="0"/>
              <a:t>beam</a:t>
            </a:r>
            <a:r>
              <a:rPr lang="en-US" dirty="0" smtClean="0"/>
              <a:t> = 1.6</a:t>
            </a:r>
            <a:r>
              <a:rPr lang="is-IS" dirty="0" smtClean="0"/>
              <a:t>…1.7 GeV</a:t>
            </a:r>
          </a:p>
          <a:p>
            <a:r>
              <a:rPr lang="is-IS" i="1" dirty="0" smtClean="0"/>
              <a:t>Q</a:t>
            </a:r>
            <a:r>
              <a:rPr lang="is-IS" baseline="30000" dirty="0" smtClean="0"/>
              <a:t>2</a:t>
            </a:r>
            <a:r>
              <a:rPr lang="is-IS" dirty="0" smtClean="0"/>
              <a:t> = 0.38...0.77 GeV</a:t>
            </a:r>
            <a:r>
              <a:rPr lang="is-IS" baseline="30000" dirty="0" smtClean="0"/>
              <a:t>2</a:t>
            </a:r>
            <a:r>
              <a:rPr lang="is-IS" dirty="0" smtClean="0"/>
              <a:t>/</a:t>
            </a:r>
            <a:r>
              <a:rPr lang="is-IS" i="1" dirty="0" smtClean="0"/>
              <a:t>c</a:t>
            </a:r>
            <a:r>
              <a:rPr lang="is-IS" baseline="30000" dirty="0" smtClean="0"/>
              <a:t>2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4914900" y="5452664"/>
            <a:ext cx="377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baseline="-25000" dirty="0" err="1" smtClean="0"/>
              <a:t>beam</a:t>
            </a:r>
            <a:r>
              <a:rPr lang="en-US" dirty="0" smtClean="0"/>
              <a:t> = 2.5 </a:t>
            </a:r>
            <a:r>
              <a:rPr lang="is-IS" dirty="0" smtClean="0"/>
              <a:t>GeV</a:t>
            </a:r>
          </a:p>
          <a:p>
            <a:r>
              <a:rPr lang="is-IS" i="1" dirty="0" smtClean="0"/>
              <a:t>Q</a:t>
            </a:r>
            <a:r>
              <a:rPr lang="is-IS" baseline="30000" dirty="0" smtClean="0"/>
              <a:t>2</a:t>
            </a:r>
            <a:r>
              <a:rPr lang="is-IS" dirty="0" smtClean="0"/>
              <a:t> = 0.38...0.77 GeV</a:t>
            </a:r>
            <a:r>
              <a:rPr lang="is-IS" baseline="30000" dirty="0" smtClean="0"/>
              <a:t>2</a:t>
            </a:r>
            <a:r>
              <a:rPr lang="is-IS" dirty="0" smtClean="0"/>
              <a:t>/</a:t>
            </a:r>
            <a:r>
              <a:rPr lang="is-IS" i="1" dirty="0" smtClean="0"/>
              <a:t>c</a:t>
            </a:r>
            <a:r>
              <a:rPr lang="is-I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86334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53683"/>
            <a:ext cx="4838762" cy="3655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583" y="5905500"/>
            <a:ext cx="307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Tot. </a:t>
            </a:r>
            <a:r>
              <a:rPr lang="en-US" dirty="0" smtClean="0">
                <a:latin typeface="Symbol" charset="2"/>
                <a:cs typeface="Symbol" charset="2"/>
              </a:rPr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 (excl. 5.x </a:t>
            </a:r>
            <a:r>
              <a:rPr lang="en-US" dirty="0" err="1" smtClean="0"/>
              <a:t>GeV</a:t>
            </a:r>
            <a:r>
              <a:rPr lang="en-US" dirty="0" smtClean="0"/>
              <a:t> data):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83" y="5962650"/>
            <a:ext cx="5547234" cy="312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82" y="6421966"/>
            <a:ext cx="3605385" cy="309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653" y="6395216"/>
            <a:ext cx="1033179" cy="33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5117"/>
            <a:ext cx="91440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TextBox 2"/>
          <p:cNvSpPr txBox="1">
            <a:spLocks noChangeArrowheads="1"/>
          </p:cNvSpPr>
          <p:nvPr/>
        </p:nvSpPr>
        <p:spPr bwMode="auto">
          <a:xfrm>
            <a:off x="1447800" y="76200"/>
            <a:ext cx="518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/>
              <a:t>Additional analyses: </a:t>
            </a:r>
            <a:br>
              <a:rPr lang="en-US" sz="2800" dirty="0" smtClean="0"/>
            </a:br>
            <a:r>
              <a:rPr lang="en-US" sz="2000" dirty="0" smtClean="0"/>
              <a:t>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</a:t>
            </a:r>
            <a:r>
              <a:rPr lang="en-US" sz="2000" dirty="0"/>
              <a:t>structure Function in d(</a:t>
            </a:r>
            <a:r>
              <a:rPr lang="en-US" sz="2000" dirty="0" err="1"/>
              <a:t>e,e’p</a:t>
            </a:r>
            <a:r>
              <a:rPr lang="en-US" sz="2000" dirty="0"/>
              <a:t>) – J. </a:t>
            </a:r>
            <a:r>
              <a:rPr lang="en-US" sz="2000" dirty="0" err="1"/>
              <a:t>Gilfoyle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726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Possibilities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0668"/>
            <a:ext cx="7620000" cy="43735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Additional data, in particular from EG4 (low beam energy 1.3 – 2 </a:t>
            </a:r>
            <a:r>
              <a:rPr lang="en-US" dirty="0" err="1" smtClean="0"/>
              <a:t>GeV</a:t>
            </a:r>
            <a:r>
              <a:rPr lang="en-US" dirty="0" smtClean="0"/>
              <a:t>) and EG1-DVCS (high statistics for highest beam energy so far)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New calculations for FSI are available from Van </a:t>
            </a:r>
            <a:r>
              <a:rPr lang="en-US" dirty="0" err="1" smtClean="0"/>
              <a:t>Orden</a:t>
            </a:r>
            <a:r>
              <a:rPr lang="en-US" dirty="0" smtClean="0"/>
              <a:t> et al. extending to higher p-n relative momenta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Future data from EG12?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Central tracker for much wider kinematic coverage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Use forward tagger for low-Q</a:t>
            </a:r>
            <a:r>
              <a:rPr lang="en-US" baseline="30000" dirty="0" smtClean="0"/>
              <a:t>2</a:t>
            </a:r>
            <a:r>
              <a:rPr lang="en-US" dirty="0" smtClean="0"/>
              <a:t>?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Additional observables from EG1b and the others above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A|| in inclusive d(</a:t>
            </a:r>
            <a:r>
              <a:rPr lang="en-US" dirty="0" err="1" smtClean="0"/>
              <a:t>e,e</a:t>
            </a:r>
            <a:r>
              <a:rPr lang="en-US" dirty="0" smtClean="0"/>
              <a:t>’) at x &gt; 1: Can probe spin structure of high-momentum tail of the deuteron “wave function”; test various relativistic prescriptions (LC, Gross/Van </a:t>
            </a:r>
            <a:r>
              <a:rPr lang="en-US" dirty="0" err="1" smtClean="0"/>
              <a:t>Orden</a:t>
            </a:r>
            <a:r>
              <a:rPr lang="en-US" dirty="0" smtClean="0"/>
              <a:t>,</a:t>
            </a:r>
            <a:r>
              <a:rPr lang="is-IS" dirty="0" smtClean="0"/>
              <a:t>…)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21246855">
            <a:off x="1040486" y="6126162"/>
            <a:ext cx="81011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Opportunity for new Graduate Students (Data Mining)!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9372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52600"/>
            <a:ext cx="7579360" cy="456692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First measurement of double spin asymmetry in d(</a:t>
            </a:r>
            <a:r>
              <a:rPr lang="en-US" dirty="0" err="1" smtClean="0"/>
              <a:t>e,e’p</a:t>
            </a:r>
            <a:r>
              <a:rPr lang="en-US" dirty="0" smtClean="0"/>
              <a:t>)n over a wide kinematic range in </a:t>
            </a:r>
            <a:r>
              <a:rPr lang="en-US" i="1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p</a:t>
            </a:r>
            <a:r>
              <a:rPr lang="en-US" baseline="-25000" dirty="0" smtClean="0"/>
              <a:t>m</a:t>
            </a:r>
            <a:r>
              <a:rPr lang="en-US" dirty="0" smtClean="0"/>
              <a:t> and </a:t>
            </a:r>
            <a:r>
              <a:rPr lang="en-US" dirty="0" err="1" smtClean="0"/>
              <a:t>cos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nq</a:t>
            </a:r>
            <a:endParaRPr lang="en-US" baseline="-25000" dirty="0" smtClean="0"/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 Good agreement with expectations from deuteron tensor structure at moderate </a:t>
            </a:r>
            <a:r>
              <a:rPr lang="en-US" i="1" dirty="0"/>
              <a:t>p</a:t>
            </a:r>
            <a:r>
              <a:rPr lang="en-US" baseline="-25000" dirty="0"/>
              <a:t>m </a:t>
            </a:r>
            <a:r>
              <a:rPr lang="en-US" dirty="0" smtClean="0"/>
              <a:t>(even within PWIA)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Highest </a:t>
            </a:r>
            <a:r>
              <a:rPr lang="en-US" i="1" dirty="0" smtClean="0"/>
              <a:t>p</a:t>
            </a:r>
            <a:r>
              <a:rPr lang="en-US" baseline="-25000" dirty="0" smtClean="0"/>
              <a:t>m</a:t>
            </a:r>
            <a:r>
              <a:rPr lang="en-US" dirty="0" smtClean="0"/>
              <a:t> require inclusion of FSI to describe measured asymmetries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Model by Van </a:t>
            </a:r>
            <a:r>
              <a:rPr lang="en-US" dirty="0" err="1" smtClean="0"/>
              <a:t>Orden</a:t>
            </a:r>
            <a:r>
              <a:rPr lang="en-US" dirty="0" smtClean="0"/>
              <a:t> et al. seems to describe all data well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Future tests underway or possible</a:t>
            </a:r>
          </a:p>
          <a:p>
            <a:endParaRPr lang="en-US" dirty="0" smtClean="0"/>
          </a:p>
          <a:p>
            <a:pPr marL="338138" indent="-338138"/>
            <a:r>
              <a:rPr lang="en-US" sz="2800" dirty="0" smtClean="0"/>
              <a:t>☞</a:t>
            </a:r>
            <a:r>
              <a:rPr lang="en-US" dirty="0" smtClean="0"/>
              <a:t> We are on our way towards a sophisticated, complete description of this reaction with important implications for upcoming spin experiments (</a:t>
            </a:r>
            <a:r>
              <a:rPr lang="en-US" dirty="0" err="1" smtClean="0"/>
              <a:t>polarimetry</a:t>
            </a:r>
            <a:r>
              <a:rPr lang="en-US" dirty="0" smtClean="0"/>
              <a:t>!) and their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67916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66" y="152718"/>
            <a:ext cx="5791200" cy="86542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79766" y="1169445"/>
            <a:ext cx="7772400" cy="52018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What can we learn from d(</a:t>
            </a:r>
            <a:r>
              <a:rPr lang="en-US" sz="2800" dirty="0" err="1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e,e’p</a:t>
            </a:r>
            <a:r>
              <a:rPr lang="en-US" sz="28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)n?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Structure of the deuteron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Reaction mechanism – FSI!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Check of “deuteron = neutron” experiments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Calibration reactions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Polarization observables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r>
              <a:rPr lang="en-US" sz="2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Spin-dependent structure of the deuteron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r>
              <a:rPr lang="en-US" sz="2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Complete model of the reaction </a:t>
            </a:r>
            <a:r>
              <a:rPr lang="en-US" sz="2600" i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2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. PWIA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r>
              <a:rPr lang="en-US" sz="2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Predictions for various observables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r>
              <a:rPr lang="en-US" sz="2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Existing data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Results from EG1b in CLAS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Additional and Future analyses? 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  <a:endParaRPr lang="en-US" sz="28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1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Polarized Proton and Deuteron Solid Targets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2" y="3970867"/>
            <a:ext cx="5142763" cy="28955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495" y="4017926"/>
            <a:ext cx="3786764" cy="284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ullTarget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67" y="1108689"/>
            <a:ext cx="4264392" cy="286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456266"/>
            <a:ext cx="378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Example: </a:t>
            </a:r>
          </a:p>
          <a:p>
            <a:r>
              <a:rPr lang="en-US" dirty="0" smtClean="0"/>
              <a:t>CLAS polarized NH</a:t>
            </a:r>
            <a:r>
              <a:rPr lang="en-US" baseline="-25000" dirty="0" smtClean="0"/>
              <a:t>3</a:t>
            </a:r>
            <a:r>
              <a:rPr lang="en-US" dirty="0" smtClean="0"/>
              <a:t>/ND</a:t>
            </a:r>
            <a:r>
              <a:rPr lang="en-US" baseline="-25000" dirty="0" smtClean="0"/>
              <a:t>3</a:t>
            </a:r>
            <a:r>
              <a:rPr lang="en-US" dirty="0" smtClean="0"/>
              <a:t> target. Typical polarization 0.7-0.9 (p) and 0.3-0.4 (d)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0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Analysis Steps – Correct for Dilution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192922"/>
              </p:ext>
            </p:extLst>
          </p:nvPr>
        </p:nvGraphicFramePr>
        <p:xfrm>
          <a:off x="527051" y="1570565"/>
          <a:ext cx="1583390" cy="664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8" name="Equation" r:id="rId3" imgW="1028700" imgH="431800" progId="Equation.3">
                  <p:embed/>
                </p:oleObj>
              </mc:Choice>
              <mc:Fallback>
                <p:oleObj name="Equation" r:id="rId3" imgW="1028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051" y="1570565"/>
                        <a:ext cx="1583390" cy="664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43667" y="1397000"/>
            <a:ext cx="598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“Rest” contains nitrogen, liquid helium and foils for cryogenic DNP targets; Al wires for heat removal in HD ice targets, and contributions from 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glass windows for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targets. Note: Some of the above may be slightly polarized! (e.g. nitrogen)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0" y="2726266"/>
            <a:ext cx="2165357" cy="3516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10" y="6385467"/>
            <a:ext cx="2268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Example: EG1 in </a:t>
            </a:r>
            <a:r>
              <a:rPr lang="en-US" sz="1200" dirty="0" err="1" smtClean="0"/>
              <a:t>JLab’s</a:t>
            </a:r>
            <a:r>
              <a:rPr lang="en-US" sz="1200" dirty="0" smtClean="0"/>
              <a:t> CLAS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243667" y="2474218"/>
            <a:ext cx="55372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Typical procedure: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600" dirty="0" smtClean="0"/>
              <a:t>Measure distances, thickness/density and composition of all target components as precisely as possible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600" dirty="0" smtClean="0"/>
              <a:t>Develop accurate models for (radiated) cross sections from all elements found in the target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600" dirty="0" smtClean="0"/>
              <a:t>Use auxiliary measurements on well-defined targets (e.g., “empty” cell and a Carbon slab) to calibrate and to fit unknowns (e.g., the packing fraction of ammonia beads inside the cell)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600" dirty="0" smtClean="0"/>
              <a:t>Get smooth representation of </a:t>
            </a:r>
            <a:r>
              <a:rPr lang="en-US" sz="1600" i="1" dirty="0" err="1" smtClean="0"/>
              <a:t>n</a:t>
            </a:r>
            <a:r>
              <a:rPr lang="en-US" sz="1600" baseline="-25000" dirty="0" err="1" smtClean="0"/>
              <a:t>Rest</a:t>
            </a:r>
            <a:r>
              <a:rPr lang="en-US" sz="1600" dirty="0" smtClean="0"/>
              <a:t> as function of kinematic parameters (</a:t>
            </a:r>
            <a:r>
              <a:rPr lang="en-US" sz="1600" i="1" dirty="0" smtClean="0"/>
              <a:t>E</a:t>
            </a:r>
            <a:r>
              <a:rPr lang="en-US" sz="1600" dirty="0" smtClean="0"/>
              <a:t>, </a:t>
            </a:r>
            <a:r>
              <a:rPr lang="en-US" sz="1600" i="1" dirty="0" smtClean="0"/>
              <a:t>E</a:t>
            </a:r>
            <a:r>
              <a:rPr lang="en-US" sz="1600" dirty="0" smtClean="0"/>
              <a:t>’, </a:t>
            </a:r>
            <a:r>
              <a:rPr lang="en-US" sz="1600" i="1" dirty="0" smtClean="0">
                <a:latin typeface="Symbol" charset="2"/>
                <a:cs typeface="Symbol" charset="2"/>
              </a:rPr>
              <a:t>q</a:t>
            </a:r>
            <a:r>
              <a:rPr lang="en-US" sz="1600" dirty="0" smtClean="0"/>
              <a:t> or </a:t>
            </a:r>
            <a:r>
              <a:rPr lang="en-US" sz="1600" i="1" dirty="0" smtClean="0"/>
              <a:t>x</a:t>
            </a:r>
            <a:r>
              <a:rPr lang="en-US" sz="1600" dirty="0" smtClean="0"/>
              <a:t> and </a:t>
            </a:r>
            <a:r>
              <a:rPr lang="en-US" sz="1600" i="1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sz="1600" dirty="0" smtClean="0"/>
              <a:t>Divide measured asymmetry by DF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573868" y="6124600"/>
            <a:ext cx="3894665" cy="657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Plan ahead to have enough auxiliary runs!</a:t>
            </a:r>
            <a:endParaRPr lang="en-US" dirty="0"/>
          </a:p>
        </p:txBody>
      </p:sp>
      <p:pic>
        <p:nvPicPr>
          <p:cNvPr id="9" name="Picture 7" descr="dilution5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37" y="5080001"/>
            <a:ext cx="2342331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7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Analysis Steps – Normalize for Polarization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3467" y="1650999"/>
            <a:ext cx="8144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Polarizations must be either measured directly – e.g., beam polarization via </a:t>
            </a:r>
            <a:r>
              <a:rPr lang="en-US" dirty="0" err="1" smtClean="0"/>
              <a:t>Møller</a:t>
            </a:r>
            <a:r>
              <a:rPr lang="en-US" dirty="0" smtClean="0"/>
              <a:t> or Compton </a:t>
            </a:r>
            <a:r>
              <a:rPr lang="en-US" dirty="0" err="1" smtClean="0"/>
              <a:t>polarimeter</a:t>
            </a:r>
            <a:r>
              <a:rPr lang="en-US" dirty="0" smtClean="0"/>
              <a:t>, and target polarization via NMR – or inferred from auxiliary measurements. </a:t>
            </a:r>
          </a:p>
          <a:p>
            <a:r>
              <a:rPr lang="en-US" dirty="0" smtClean="0"/>
              <a:t>One example: Exclusive H(</a:t>
            </a:r>
            <a:r>
              <a:rPr lang="en-US" dirty="0" err="1" smtClean="0"/>
              <a:t>e,e’p</a:t>
            </a:r>
            <a:r>
              <a:rPr lang="en-US" dirty="0" smtClean="0"/>
              <a:t>) reaction has well known double spin asymmetry – measuring it gives product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b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/>
              <a:t>:</a:t>
            </a:r>
            <a:endParaRPr lang="en-US" baseline="-25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917486"/>
              </p:ext>
            </p:extLst>
          </p:nvPr>
        </p:nvGraphicFramePr>
        <p:xfrm>
          <a:off x="643467" y="3213099"/>
          <a:ext cx="1391272" cy="639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2" name="Equation" r:id="rId3" imgW="939800" imgH="431800" progId="Equation.3">
                  <p:embed/>
                </p:oleObj>
              </mc:Choice>
              <mc:Fallback>
                <p:oleObj name="Equation" r:id="rId3" imgW="939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3467" y="3213099"/>
                        <a:ext cx="1391272" cy="639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3468" y="3962400"/>
            <a:ext cx="406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Making use of the fact that the exclusive reaction is 4-fold </a:t>
            </a:r>
            <a:r>
              <a:rPr lang="en-US" dirty="0" err="1" smtClean="0"/>
              <a:t>overdetermined</a:t>
            </a:r>
            <a:r>
              <a:rPr lang="en-US" dirty="0" smtClean="0"/>
              <a:t>, one can apply tight cuts that reduces the </a:t>
            </a:r>
            <a:r>
              <a:rPr lang="en-US" dirty="0" err="1" smtClean="0"/>
              <a:t>unpolarized</a:t>
            </a:r>
            <a:r>
              <a:rPr lang="en-US" dirty="0" smtClean="0"/>
              <a:t> (nuclear) background and makes DF close to 1 (and very well-known).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666" y="3387748"/>
            <a:ext cx="4318000" cy="301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5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Analysis Steps – Correct for Background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1" y="1888067"/>
            <a:ext cx="78655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Possible sources of background: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Particles misidentified as electrons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Most likely π</a:t>
            </a:r>
            <a:r>
              <a:rPr lang="en-US" baseline="30000" dirty="0" smtClean="0"/>
              <a:t>-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Need to carefully evaluate acceptance and rejection efficiency of cuts on EC and CC signals as function of kinematics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Misidentified hadrons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Need to understand performance of </a:t>
            </a:r>
            <a:r>
              <a:rPr lang="en-US" dirty="0" err="1" smtClean="0"/>
              <a:t>ToF</a:t>
            </a:r>
            <a:r>
              <a:rPr lang="en-US" dirty="0" smtClean="0"/>
              <a:t>, CC and other PID detectors; most likely problem: separating K</a:t>
            </a:r>
            <a:r>
              <a:rPr lang="en-US" baseline="30000" dirty="0" smtClean="0"/>
              <a:t>+</a:t>
            </a:r>
            <a:r>
              <a:rPr lang="en-US" dirty="0" smtClean="0"/>
              <a:t>’s from both π</a:t>
            </a:r>
            <a:r>
              <a:rPr lang="en-US" baseline="30000" dirty="0" smtClean="0"/>
              <a:t>+</a:t>
            </a:r>
            <a:r>
              <a:rPr lang="en-US" dirty="0" smtClean="0"/>
              <a:t> and p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Electrons that come from other processes than scattering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Photons converting into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pairs; </a:t>
            </a:r>
            <a:r>
              <a:rPr lang="en-US" dirty="0" err="1" smtClean="0"/>
              <a:t>Dalitz</a:t>
            </a:r>
            <a:r>
              <a:rPr lang="en-US" dirty="0" smtClean="0"/>
              <a:t> decay π</a:t>
            </a:r>
            <a:r>
              <a:rPr lang="en-US" baseline="30000" dirty="0" smtClean="0"/>
              <a:t>0</a:t>
            </a:r>
            <a:r>
              <a:rPr lang="en-US" dirty="0" smtClean="0"/>
              <a:t> → </a:t>
            </a:r>
            <a:r>
              <a:rPr lang="en-US" dirty="0" err="1" smtClean="0"/>
              <a:t>γe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Charge symmetric → correct by measuring e</a:t>
            </a:r>
            <a:r>
              <a:rPr lang="en-US" baseline="30000" dirty="0" smtClean="0"/>
              <a:t>+</a:t>
            </a:r>
            <a:r>
              <a:rPr lang="en-US" dirty="0" smtClean="0"/>
              <a:t> rates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Polarized nucleons in the non-H target material (e.g., N in NH</a:t>
            </a:r>
            <a:r>
              <a:rPr lang="en-US" baseline="-25000" dirty="0" smtClean="0"/>
              <a:t>3</a:t>
            </a:r>
            <a:r>
              <a:rPr lang="en-US" dirty="0" smtClean="0"/>
              <a:t> is slightly polarized)</a:t>
            </a:r>
          </a:p>
        </p:txBody>
      </p:sp>
    </p:spTree>
    <p:extLst>
      <p:ext uri="{BB962C8B-B14F-4D97-AF65-F5344CB8AC3E}">
        <p14:creationId xmlns:p14="http://schemas.microsoft.com/office/powerpoint/2010/main" val="390353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Analysis Steps – Correct for Higher Order QED contributions</a:t>
            </a:r>
            <a:endParaRPr lang="en-US" dirty="0"/>
          </a:p>
        </p:txBody>
      </p:sp>
      <p:pic>
        <p:nvPicPr>
          <p:cNvPr id="3" name="Picture 3" descr="radcor_1bin_1p6in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5867400" cy="44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4862513" y="5788025"/>
          <a:ext cx="2613025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6" name="Equation" r:id="rId4" imgW="1460263" imgH="533565" progId="Equation.3">
                  <p:embed/>
                </p:oleObj>
              </mc:Choice>
              <mc:Fallback>
                <p:oleObj name="Equation" r:id="rId4" imgW="1460263" imgH="53356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3" y="5788025"/>
                        <a:ext cx="2613025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7000" y="5869518"/>
            <a:ext cx="533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omic Sans MS" charset="0"/>
              </a:rPr>
              <a:t>The </a:t>
            </a:r>
            <a:r>
              <a:rPr lang="en-US" sz="2000" dirty="0" err="1">
                <a:latin typeface="Comic Sans MS" charset="0"/>
              </a:rPr>
              <a:t>radiative</a:t>
            </a:r>
            <a:r>
              <a:rPr lang="en-US" sz="2000" dirty="0">
                <a:latin typeface="Comic Sans MS" charset="0"/>
              </a:rPr>
              <a:t> correction includes an additive piece and a dilution.</a:t>
            </a:r>
            <a:endParaRPr lang="en-US" dirty="0">
              <a:latin typeface="Comic Sans MS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7000" y="3070754"/>
            <a:ext cx="3048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charset="0"/>
              <a:buNone/>
            </a:pPr>
            <a:r>
              <a:rPr lang="en-US" sz="1800" dirty="0" smtClean="0">
                <a:latin typeface="Comic Sans MS" charset="0"/>
              </a:rPr>
              <a:t>Various codes: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RCSLACPOL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>
                <a:latin typeface="Comic Sans MS" charset="0"/>
              </a:rPr>
              <a:t>  developed at SLAC </a:t>
            </a:r>
            <a:r>
              <a:rPr lang="en-US" sz="1800" dirty="0" smtClean="0">
                <a:latin typeface="Comic Sans MS" charset="0"/>
              </a:rPr>
              <a:t>or POLRAD</a:t>
            </a:r>
            <a:r>
              <a:rPr lang="en-US" sz="1800" dirty="0" smtClean="0"/>
              <a:t> </a:t>
            </a:r>
            <a:endParaRPr lang="en-US" sz="1800" dirty="0"/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n-US" sz="1800" dirty="0"/>
              <a:t> </a:t>
            </a:r>
            <a:r>
              <a:rPr lang="en-US" sz="1800" dirty="0">
                <a:latin typeface="Comic Sans MS" charset="0"/>
              </a:rPr>
              <a:t>Internal </a:t>
            </a:r>
            <a:r>
              <a:rPr lang="en-US" sz="1800" dirty="0" err="1">
                <a:latin typeface="Comic Sans MS" charset="0"/>
              </a:rPr>
              <a:t>radiative</a:t>
            </a:r>
            <a:r>
              <a:rPr lang="en-US" sz="1800" dirty="0">
                <a:latin typeface="Comic Sans MS" charset="0"/>
              </a:rPr>
              <a:t> corrections - </a:t>
            </a:r>
            <a:r>
              <a:rPr lang="en-US" sz="1800" dirty="0" err="1">
                <a:latin typeface="Comic Sans MS" charset="0"/>
              </a:rPr>
              <a:t>Kuchto</a:t>
            </a:r>
            <a:r>
              <a:rPr lang="en-US" sz="1800" dirty="0">
                <a:latin typeface="Comic Sans MS" charset="0"/>
              </a:rPr>
              <a:t> &amp; </a:t>
            </a:r>
            <a:r>
              <a:rPr lang="en-US" sz="1800" dirty="0" err="1">
                <a:latin typeface="Comic Sans MS" charset="0"/>
              </a:rPr>
              <a:t>Shumeika</a:t>
            </a:r>
            <a:endParaRPr lang="en-US" sz="1800" dirty="0">
              <a:latin typeface="Comic Sans MS" charset="0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n-US" sz="1800" dirty="0">
                <a:latin typeface="Comic Sans MS" charset="0"/>
              </a:rPr>
              <a:t>  External </a:t>
            </a:r>
            <a:r>
              <a:rPr lang="en-US" sz="1800" dirty="0" err="1">
                <a:latin typeface="Comic Sans MS" charset="0"/>
              </a:rPr>
              <a:t>radiative</a:t>
            </a:r>
            <a:r>
              <a:rPr lang="en-US" sz="1800" dirty="0">
                <a:latin typeface="Comic Sans MS" charset="0"/>
              </a:rPr>
              <a:t> corrections - Tsai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19800" y="48768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Comic Sans MS" charset="0"/>
              </a:rPr>
              <a:t>EG1 parameterization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 flipV="1">
            <a:off x="5867400" y="4267200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495" y="1385887"/>
            <a:ext cx="1335980" cy="1684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2947" y="1385886"/>
            <a:ext cx="1307129" cy="166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54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Analysis Steps – Model Input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761067"/>
            <a:ext cx="777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Need </a:t>
            </a:r>
            <a:r>
              <a:rPr lang="en-US" dirty="0" err="1" smtClean="0"/>
              <a:t>parametrizations</a:t>
            </a:r>
            <a:r>
              <a:rPr lang="en-US" dirty="0" smtClean="0"/>
              <a:t> of cross sections on various nuclear species for dilution factor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Need </a:t>
            </a:r>
            <a:r>
              <a:rPr lang="en-US" dirty="0" err="1" smtClean="0"/>
              <a:t>parametrizations</a:t>
            </a:r>
            <a:r>
              <a:rPr lang="en-US" dirty="0" smtClean="0"/>
              <a:t> of </a:t>
            </a:r>
            <a:r>
              <a:rPr lang="en-US" dirty="0" err="1" smtClean="0"/>
              <a:t>unpolarized</a:t>
            </a:r>
            <a:r>
              <a:rPr lang="en-US" dirty="0" smtClean="0"/>
              <a:t> structure functions to convert asymmetries into cross section differences and polarized structure functions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Need model for all types of structure functions for Monte Carlo simulations and </a:t>
            </a:r>
            <a:r>
              <a:rPr lang="en-US" dirty="0" err="1" smtClean="0"/>
              <a:t>radiative</a:t>
            </a:r>
            <a:r>
              <a:rPr lang="en-US" dirty="0" smtClean="0"/>
              <a:t> corrections (often iterative)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0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Osaka" charset="0"/>
                <a:cs typeface="Osaka" charset="0"/>
              </a:rPr>
              <a:t>Extracting g</a:t>
            </a:r>
            <a:r>
              <a:rPr lang="en-US" baseline="-25000">
                <a:latin typeface="Arial" charset="0"/>
                <a:ea typeface="Osaka" charset="0"/>
                <a:cs typeface="Osaka" charset="0"/>
              </a:rPr>
              <a:t>1n</a:t>
            </a:r>
            <a:r>
              <a:rPr lang="en-US">
                <a:latin typeface="Arial" charset="0"/>
                <a:ea typeface="Osaka" charset="0"/>
                <a:cs typeface="Osaka" charset="0"/>
              </a:rPr>
              <a:t> from g</a:t>
            </a:r>
            <a:r>
              <a:rPr lang="en-US" baseline="-25000">
                <a:latin typeface="Arial" charset="0"/>
                <a:ea typeface="Osaka" charset="0"/>
                <a:cs typeface="Osaka" charset="0"/>
              </a:rPr>
              <a:t>1d</a:t>
            </a:r>
            <a:r>
              <a:rPr lang="en-US">
                <a:latin typeface="Arial" charset="0"/>
                <a:ea typeface="Osaka" charset="0"/>
                <a:cs typeface="Osaka" charset="0"/>
              </a:rPr>
              <a:t> and g</a:t>
            </a:r>
            <a:r>
              <a:rPr lang="en-US" baseline="-25000">
                <a:latin typeface="Arial" charset="0"/>
                <a:ea typeface="Osaka" charset="0"/>
                <a:cs typeface="Osaka" charset="0"/>
              </a:rPr>
              <a:t>1p</a:t>
            </a:r>
            <a:endParaRPr lang="en-US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sz="2000">
                <a:latin typeface="Arial" charset="0"/>
                <a:ea typeface="Osaka" charset="0"/>
                <a:cs typeface="Osaka" charset="0"/>
              </a:rPr>
              <a:t>Y. Kahn and W. Melnitchouk developed convolution algorithm to extract neutron structure functions iteratively from deuteron + proton measurements (Phys.Rev.C79:035205,2009)</a:t>
            </a:r>
          </a:p>
          <a:p>
            <a:r>
              <a:rPr lang="en-US" sz="2000">
                <a:latin typeface="Arial" charset="0"/>
                <a:ea typeface="Osaka" charset="0"/>
                <a:cs typeface="Osaka" charset="0"/>
              </a:rPr>
              <a:t>To be applied to existing EG1b deuteron and proton data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844800"/>
            <a:ext cx="6934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3962400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200"/>
            <a:ext cx="37338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746125" y="6507163"/>
            <a:ext cx="153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Smearing functions </a:t>
            </a:r>
          </a:p>
        </p:txBody>
      </p:sp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Group 2"/>
          <p:cNvGraphicFramePr>
            <a:graphicFrameLocks noGrp="1"/>
          </p:cNvGraphicFramePr>
          <p:nvPr/>
        </p:nvGraphicFramePr>
        <p:xfrm>
          <a:off x="3581400" y="1981200"/>
          <a:ext cx="5181600" cy="4632459"/>
        </p:xfrm>
        <a:graphic>
          <a:graphicData uri="http://schemas.openxmlformats.org/drawingml/2006/table">
            <a:tbl>
              <a:tblPr/>
              <a:tblGrid>
                <a:gridCol w="2189163"/>
                <a:gridCol w="1552575"/>
                <a:gridCol w="1439862"/>
              </a:tblGrid>
              <a:tr h="3961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Deuteron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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He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 (</a:t>
                      </a:r>
                      <a:r>
                        <a:rPr kumimoji="0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H)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th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order approximation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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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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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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D-state and other configurations (S</a:t>
                      </a:r>
                      <a:r>
                        <a:rPr kumimoji="0" lang="ja-JP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’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, P, …)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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D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=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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+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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– 0.022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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He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=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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– 0.214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Tensor polarization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zz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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0.1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Not applicable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Kinematic </a:t>
                      </a:r>
                      <a:r>
                        <a:rPr kumimoji="0" lang="ja-JP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“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smearing</a:t>
                      </a:r>
                      <a:r>
                        <a:rPr kumimoji="0" lang="ja-JP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”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RMS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= 130 MeV/c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RMS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= 170 MeV/c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Binding and </a:t>
                      </a:r>
                      <a:r>
                        <a:rPr kumimoji="0" lang="ja-JP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“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off-shell</a:t>
                      </a:r>
                      <a:r>
                        <a:rPr kumimoji="0" lang="ja-JP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”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-effect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bound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-E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free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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-10 MeV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bound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-E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free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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-20 MeV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4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EMC-effect, final state interaction,</a:t>
                      </a:r>
                      <a:b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</a:b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coherent processes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A = 2,</a:t>
                      </a:r>
                      <a:b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</a:b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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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0.063 N/fm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3</a:t>
                      </a:r>
                      <a:endParaRPr kumimoji="0" lang="en-US" sz="20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Osaka" charset="0"/>
                        <a:cs typeface="Osaka" charset="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A=3, </a:t>
                      </a:r>
                      <a:b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</a:b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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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0.094 N/fm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3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Extra pions?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2% ?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5% ?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Contributions from Delta resonances?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Osaka" charset="0"/>
                          <a:cs typeface="Osaka" charset="0"/>
                          <a:sym typeface="Symbol" charset="0"/>
                        </a:rPr>
                        <a:t>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&lt; 0.5%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Osaka" charset="0"/>
                          <a:cs typeface="Osaka" charset="0"/>
                          <a:sym typeface="Symbol" charset="0"/>
                        </a:rPr>
                        <a:t>N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  <a:sym typeface="Symbol" charset="0"/>
                        </a:rPr>
                        <a:t>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 2% ?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Other exotic components?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6-quark bags?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0"/>
                          <a:cs typeface="Osaka" charset="0"/>
                        </a:rPr>
                        <a:t>6- and 9-quark bags?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175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68825"/>
            <a:ext cx="29718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7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15240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48177" name="Object 50"/>
          <p:cNvGraphicFramePr>
            <a:graphicFrameLocks noChangeAspect="1"/>
          </p:cNvGraphicFramePr>
          <p:nvPr/>
        </p:nvGraphicFramePr>
        <p:xfrm>
          <a:off x="76200" y="1143000"/>
          <a:ext cx="3276600" cy="321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3" name="Worksheet" r:id="rId5" imgW="6972300" imgH="6121400" progId="Excel.Sheet.8">
                  <p:embed/>
                </p:oleObj>
              </mc:Choice>
              <mc:Fallback>
                <p:oleObj name="Worksheet" r:id="rId5" imgW="6972300" imgH="61214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143000"/>
                        <a:ext cx="3276600" cy="321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79" name="Rectangle 51"/>
          <p:cNvSpPr>
            <a:spLocks noChangeArrowheads="1"/>
          </p:cNvSpPr>
          <p:nvPr/>
        </p:nvSpPr>
        <p:spPr bwMode="auto">
          <a:xfrm>
            <a:off x="685800" y="4572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chemeClr val="tx2"/>
                </a:solidFill>
                <a:ea typeface="Osaka" charset="0"/>
                <a:cs typeface="Osaka" charset="0"/>
              </a:rPr>
              <a:t>Nuclear Effects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Deuteron Structure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57827" y="2686691"/>
            <a:ext cx="4291349" cy="4080792"/>
            <a:chOff x="629142" y="1714155"/>
            <a:chExt cx="2986480" cy="25448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142" y="1714155"/>
              <a:ext cx="2767606" cy="254487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13822" y="1771246"/>
              <a:ext cx="1601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CD Bonn</a:t>
              </a:r>
            </a:p>
            <a:p>
              <a:r>
                <a:rPr lang="en-US" dirty="0" smtClean="0"/>
                <a:t>Argonne V18</a:t>
              </a:r>
              <a:br>
                <a:rPr lang="en-US" dirty="0" smtClean="0"/>
              </a:br>
              <a:r>
                <a:rPr lang="en-US" dirty="0" smtClean="0"/>
                <a:t>    Nijmegen I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1484321" y="2317443"/>
              <a:ext cx="910996" cy="4670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1484320" y="2083146"/>
              <a:ext cx="566538" cy="28431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1503276" y="1889240"/>
              <a:ext cx="547582" cy="1939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521705" y="2694571"/>
              <a:ext cx="856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S-wave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81951" y="3408482"/>
              <a:ext cx="745577" cy="225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D-wave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Content Placeholder 10"/>
          <p:cNvSpPr txBox="1">
            <a:spLocks noGrp="1"/>
          </p:cNvSpPr>
          <p:nvPr>
            <p:ph idx="1"/>
          </p:nvPr>
        </p:nvSpPr>
        <p:spPr>
          <a:xfrm>
            <a:off x="451645" y="1979516"/>
            <a:ext cx="225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Piarulli&amp;Schiavilla</a:t>
            </a:r>
            <a:r>
              <a:rPr lang="en-US" sz="1600" dirty="0" smtClean="0"/>
              <a:t> 2015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292" y="1243416"/>
            <a:ext cx="3076174" cy="269423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41292" y="1546134"/>
            <a:ext cx="3076174" cy="5044975"/>
            <a:chOff x="5935663" y="1720406"/>
            <a:chExt cx="3076174" cy="50449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5663" y="4256261"/>
              <a:ext cx="2945320" cy="250912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TextBox 15"/>
            <p:cNvSpPr txBox="1"/>
            <p:nvPr/>
          </p:nvSpPr>
          <p:spPr>
            <a:xfrm>
              <a:off x="6503163" y="1720406"/>
              <a:ext cx="174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dirty="0" err="1" smtClean="0"/>
                <a:t>Prob</a:t>
              </a:r>
              <a:r>
                <a:rPr lang="en-US" dirty="0" smtClean="0"/>
                <a:t>(</a:t>
              </a:r>
              <a:r>
                <a:rPr lang="en-US" i="1" dirty="0" smtClean="0"/>
                <a:t>p</a:t>
              </a:r>
              <a:r>
                <a:rPr lang="en-US" dirty="0" smtClean="0"/>
                <a:t>…</a:t>
              </a:r>
              <a:r>
                <a:rPr lang="en-US" i="1" dirty="0" err="1" smtClean="0"/>
                <a:t>p</a:t>
              </a:r>
              <a:r>
                <a:rPr lang="en-US" dirty="0" err="1" smtClean="0"/>
                <a:t>+</a:t>
              </a:r>
              <a:r>
                <a:rPr lang="en-US" dirty="0" err="1">
                  <a:latin typeface="Symbol" charset="2"/>
                  <a:cs typeface="Symbol" charset="2"/>
                </a:rPr>
                <a:t>D</a:t>
              </a:r>
              <a:r>
                <a:rPr lang="en-US" i="1" dirty="0" err="1" smtClean="0"/>
                <a:t>p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09890" y="4111918"/>
              <a:ext cx="901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p</a:t>
              </a:r>
              <a:r>
                <a:rPr lang="en-US" dirty="0" smtClean="0"/>
                <a:t> [</a:t>
              </a:r>
              <a:r>
                <a:rPr lang="en-US" dirty="0" err="1" smtClean="0"/>
                <a:t>GeV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68350" y="4719688"/>
              <a:ext cx="290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S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03548" y="5891464"/>
              <a:ext cx="32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5034792" y="6435415"/>
            <a:ext cx="2751820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72273" y="873667"/>
            <a:ext cx="236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Argonne V18 Potential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73979" y="2465725"/>
            <a:ext cx="2770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S-state: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RMS</a:t>
            </a:r>
            <a:r>
              <a:rPr lang="en-US" dirty="0" smtClean="0"/>
              <a:t> = 105 MeV/c</a:t>
            </a:r>
          </a:p>
          <a:p>
            <a:r>
              <a:rPr lang="en-US" dirty="0" smtClean="0"/>
              <a:t>D-state: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RMS</a:t>
            </a:r>
            <a:r>
              <a:rPr lang="en-US" dirty="0" smtClean="0"/>
              <a:t> = 372 MeV/c</a:t>
            </a:r>
          </a:p>
          <a:p>
            <a:r>
              <a:rPr lang="en-US" dirty="0" smtClean="0"/>
              <a:t>Total: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RMS</a:t>
            </a:r>
            <a:r>
              <a:rPr lang="en-US" dirty="0" smtClean="0"/>
              <a:t> = 136 MeV/c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447862" y="5408249"/>
            <a:ext cx="1" cy="1027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130927"/>
              </p:ext>
            </p:extLst>
          </p:nvPr>
        </p:nvGraphicFramePr>
        <p:xfrm>
          <a:off x="6553698" y="5408249"/>
          <a:ext cx="469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8" name="Equation" r:id="rId6" imgW="469900" imgH="203200" progId="Equation.3">
                  <p:embed/>
                </p:oleObj>
              </mc:Choice>
              <mc:Fallback>
                <p:oleObj name="Equation" r:id="rId6" imgW="469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53698" y="5408249"/>
                        <a:ext cx="4699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 descr="FIG-2-Constant-density-surfaces-for-a-polarized-deuteron-in-the-M-1-left-and-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48" y="0"/>
            <a:ext cx="2142752" cy="1058333"/>
          </a:xfrm>
          <a:prstGeom prst="rect">
            <a:avLst/>
          </a:prstGeom>
        </p:spPr>
      </p:pic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703730"/>
              </p:ext>
            </p:extLst>
          </p:nvPr>
        </p:nvGraphicFramePr>
        <p:xfrm>
          <a:off x="3772273" y="186585"/>
          <a:ext cx="322897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9" name="Equation" r:id="rId9" imgW="1485720" imgH="279360" progId="Equation.3">
                  <p:embed/>
                </p:oleObj>
              </mc:Choice>
              <mc:Fallback>
                <p:oleObj name="Equation" r:id="rId9" imgW="1485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2273" y="186585"/>
                        <a:ext cx="3228975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26025" y="1058750"/>
            <a:ext cx="86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</a:t>
            </a:r>
            <a:r>
              <a:rPr lang="en-US" baseline="-25000" dirty="0" err="1"/>
              <a:t>J</a:t>
            </a:r>
            <a:r>
              <a:rPr lang="en-US" dirty="0" smtClean="0"/>
              <a:t> = 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032920" y="1058333"/>
            <a:ext cx="101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</a:t>
            </a:r>
            <a:r>
              <a:rPr lang="en-US" baseline="-25000" dirty="0" err="1" smtClean="0"/>
              <a:t>J</a:t>
            </a:r>
            <a:r>
              <a:rPr lang="en-US" dirty="0" smtClean="0"/>
              <a:t> = ±1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7001248" y="0"/>
            <a:ext cx="916218" cy="1058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8134830" y="417"/>
            <a:ext cx="916218" cy="1058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27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05800" cy="1145670"/>
          </a:xfrm>
        </p:spPr>
        <p:txBody>
          <a:bodyPr>
            <a:normAutofit/>
          </a:bodyPr>
          <a:lstStyle/>
          <a:p>
            <a:r>
              <a:rPr lang="en-US" dirty="0" smtClean="0"/>
              <a:t>Reaction Mechanism</a:t>
            </a:r>
            <a:endParaRPr lang="en-US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44650"/>
            <a:ext cx="338889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6455833" y="571500"/>
            <a:ext cx="2578590" cy="62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dirty="0">
                <a:solidFill>
                  <a:schemeClr val="tx2"/>
                </a:solidFill>
                <a:ea typeface="Osaka" charset="0"/>
                <a:cs typeface="Osaka" charset="0"/>
              </a:rPr>
              <a:t>d(</a:t>
            </a:r>
            <a:r>
              <a:rPr lang="en-US" sz="4400" dirty="0" err="1">
                <a:solidFill>
                  <a:schemeClr val="tx2"/>
                </a:solidFill>
                <a:ea typeface="Osaka" charset="0"/>
                <a:cs typeface="Osaka" charset="0"/>
              </a:rPr>
              <a:t>e,</a:t>
            </a:r>
            <a:r>
              <a:rPr lang="en-US" sz="4400" dirty="0" err="1" smtClean="0">
                <a:solidFill>
                  <a:schemeClr val="tx2"/>
                </a:solidFill>
                <a:ea typeface="Osaka" charset="0"/>
                <a:cs typeface="Osaka" charset="0"/>
              </a:rPr>
              <a:t>e</a:t>
            </a:r>
            <a:r>
              <a:rPr lang="ja-JP" altLang="en-US" sz="4400" dirty="0" smtClean="0">
                <a:solidFill>
                  <a:schemeClr val="tx2"/>
                </a:solidFill>
                <a:ea typeface="Osaka" charset="0"/>
                <a:cs typeface="Osaka" charset="0"/>
              </a:rPr>
              <a:t>’</a:t>
            </a:r>
            <a:r>
              <a:rPr lang="en-US" altLang="ja-JP" sz="4400" dirty="0" smtClean="0">
                <a:solidFill>
                  <a:schemeClr val="tx2"/>
                </a:solidFill>
                <a:ea typeface="Osaka" charset="0"/>
                <a:cs typeface="Osaka" charset="0"/>
              </a:rPr>
              <a:t>p)n</a:t>
            </a:r>
            <a:endParaRPr lang="en-US" sz="4400" dirty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572422" y="2636839"/>
            <a:ext cx="325668" cy="2949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796723"/>
              </p:ext>
            </p:extLst>
          </p:nvPr>
        </p:nvGraphicFramePr>
        <p:xfrm>
          <a:off x="4721225" y="2963541"/>
          <a:ext cx="3779838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Equation" r:id="rId6" imgW="2451100" imgH="266700" progId="Equation.3">
                  <p:embed/>
                </p:oleObj>
              </mc:Choice>
              <mc:Fallback>
                <p:oleObj name="Equation" r:id="rId6" imgW="24511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225" y="2963541"/>
                        <a:ext cx="3779838" cy="41116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4"/>
          <p:cNvSpPr/>
          <p:nvPr/>
        </p:nvSpPr>
        <p:spPr>
          <a:xfrm>
            <a:off x="2572422" y="3267926"/>
            <a:ext cx="325668" cy="2502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058798"/>
              </p:ext>
            </p:extLst>
          </p:nvPr>
        </p:nvGraphicFramePr>
        <p:xfrm>
          <a:off x="4721225" y="3500702"/>
          <a:ext cx="1258887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Equation" r:id="rId8" imgW="787400" imgH="254000" progId="Equation.3">
                  <p:embed/>
                </p:oleObj>
              </mc:Choice>
              <mc:Fallback>
                <p:oleObj name="Equation" r:id="rId8" imgW="787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225" y="3500702"/>
                        <a:ext cx="1258887" cy="406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8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Test_Deuteron2_X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5193" y="4195307"/>
            <a:ext cx="3994040" cy="2662693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UTFSM 2014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961588" y="2638084"/>
            <a:ext cx="1079239" cy="361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72422" y="2598898"/>
            <a:ext cx="3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 flipH="1">
            <a:off x="2898090" y="2454606"/>
            <a:ext cx="1540883" cy="28858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378316" y="3267926"/>
            <a:ext cx="1079239" cy="361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72422" y="3223269"/>
            <a:ext cx="3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190750" y="3484034"/>
            <a:ext cx="366182" cy="21986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27"/>
          <p:cNvSpPr>
            <a:spLocks/>
          </p:cNvSpPr>
          <p:nvPr/>
        </p:nvSpPr>
        <p:spPr bwMode="auto">
          <a:xfrm>
            <a:off x="1621856" y="3049281"/>
            <a:ext cx="14986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>
              <a:lnSpc>
                <a:spcPct val="90000"/>
              </a:lnSpc>
              <a:spcBef>
                <a:spcPts val="738"/>
              </a:spcBef>
            </a:pPr>
            <a:r>
              <a:rPr lang="en-US" sz="1600" dirty="0" smtClean="0">
                <a:solidFill>
                  <a:srgbClr val="028142"/>
                </a:solidFill>
                <a:cs typeface="Arial" charset="0"/>
                <a:sym typeface="Arial" charset="0"/>
              </a:rPr>
              <a:t>“spectator” </a:t>
            </a:r>
            <a:endParaRPr lang="en-US" sz="1600" dirty="0">
              <a:solidFill>
                <a:srgbClr val="028142"/>
              </a:solidFill>
              <a:cs typeface="Arial" charset="0"/>
              <a:sym typeface="Arial" charset="0"/>
            </a:endParaRPr>
          </a:p>
        </p:txBody>
      </p:sp>
      <p:graphicFrame>
        <p:nvGraphicFramePr>
          <p:cNvPr id="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85365"/>
              </p:ext>
            </p:extLst>
          </p:nvPr>
        </p:nvGraphicFramePr>
        <p:xfrm>
          <a:off x="4721225" y="2119313"/>
          <a:ext cx="195738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Equation" r:id="rId11" imgW="1270000" imgH="355600" progId="Equation.3">
                  <p:embed/>
                </p:oleObj>
              </mc:Choice>
              <mc:Fallback>
                <p:oleObj name="Equation" r:id="rId11" imgW="12700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225" y="2119313"/>
                        <a:ext cx="1957388" cy="5492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2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794778"/>
              </p:ext>
            </p:extLst>
          </p:nvPr>
        </p:nvGraphicFramePr>
        <p:xfrm>
          <a:off x="1300267" y="1644650"/>
          <a:ext cx="1157288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Equation" r:id="rId13" imgW="723900" imgH="508000" progId="Equation.3">
                  <p:embed/>
                </p:oleObj>
              </mc:Choice>
              <mc:Fallback>
                <p:oleObj name="Equation" r:id="rId13" imgW="7239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267" y="1644650"/>
                        <a:ext cx="1157288" cy="812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660066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09600" y="3114702"/>
            <a:ext cx="39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E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00" y="1934647"/>
            <a:ext cx="43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E’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4" name="Arc 33"/>
          <p:cNvSpPr/>
          <p:nvPr/>
        </p:nvSpPr>
        <p:spPr>
          <a:xfrm flipH="1">
            <a:off x="2190750" y="2999979"/>
            <a:ext cx="929706" cy="930671"/>
          </a:xfrm>
          <a:prstGeom prst="arc">
            <a:avLst>
              <a:gd name="adj1" fmla="val 1936933"/>
              <a:gd name="adj2" fmla="val 1144145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2898090" y="3388787"/>
            <a:ext cx="668972" cy="0"/>
          </a:xfrm>
          <a:prstGeom prst="line">
            <a:avLst/>
          </a:prstGeom>
          <a:ln>
            <a:solidFill>
              <a:srgbClr val="BB00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961588" y="3640404"/>
            <a:ext cx="49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Symbol" charset="2"/>
                <a:cs typeface="Symbol" charset="2"/>
              </a:rPr>
              <a:t>q</a:t>
            </a:r>
            <a:r>
              <a:rPr lang="en-US" b="1" baseline="-25000" dirty="0" err="1" smtClean="0">
                <a:solidFill>
                  <a:schemeClr val="bg1">
                    <a:lumMod val="50000"/>
                  </a:schemeClr>
                </a:solidFill>
              </a:rPr>
              <a:t>nq</a:t>
            </a:r>
            <a:endParaRPr lang="en-US" b="1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11977" y="4009735"/>
            <a:ext cx="4595450" cy="28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6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30497">
            <a:off x="2867" y="2685037"/>
            <a:ext cx="1333500" cy="1320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628" y="2397864"/>
            <a:ext cx="7270985" cy="4460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Structure of the Deuteron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04295" y="3551251"/>
            <a:ext cx="110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⬆︎ - ⬇︎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89667" y="3735917"/>
            <a:ext cx="444500" cy="740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FIG-2-Constant-density-surfaces-for-a-polarized-deuteron-in-the-M-1-left-and-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0886" y="5439831"/>
            <a:ext cx="2678447" cy="1322920"/>
          </a:xfrm>
          <a:prstGeom prst="rect">
            <a:avLst/>
          </a:prstGeom>
          <a:ln>
            <a:solidFill>
              <a:srgbClr val="00B3A4"/>
            </a:solidFill>
          </a:ln>
        </p:spPr>
      </p:pic>
      <p:cxnSp>
        <p:nvCxnSpPr>
          <p:cNvPr id="17" name="Straight Connector 16"/>
          <p:cNvCxnSpPr/>
          <p:nvPr/>
        </p:nvCxnSpPr>
        <p:spPr>
          <a:xfrm>
            <a:off x="6458530" y="5884335"/>
            <a:ext cx="186267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746216" y="5926668"/>
            <a:ext cx="364670" cy="261406"/>
          </a:xfrm>
          <a:prstGeom prst="straightConnector1">
            <a:avLst/>
          </a:prstGeom>
          <a:ln>
            <a:solidFill>
              <a:srgbClr val="00B3A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Up Arrow 22"/>
          <p:cNvSpPr/>
          <p:nvPr/>
        </p:nvSpPr>
        <p:spPr>
          <a:xfrm>
            <a:off x="634982" y="2529038"/>
            <a:ext cx="129148" cy="65647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786706"/>
              </p:ext>
            </p:extLst>
          </p:nvPr>
        </p:nvGraphicFramePr>
        <p:xfrm>
          <a:off x="1825414" y="1524318"/>
          <a:ext cx="6809179" cy="873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7" name="Equation" r:id="rId6" imgW="3860800" imgH="495300" progId="Equation.3">
                  <p:embed/>
                </p:oleObj>
              </mc:Choice>
              <mc:Fallback>
                <p:oleObj name="Equation" r:id="rId6" imgW="38608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25414" y="1524318"/>
                        <a:ext cx="6809179" cy="873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3448" y="152718"/>
            <a:ext cx="3170552" cy="12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8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PolArization</a:t>
            </a:r>
            <a:r>
              <a:rPr lang="en-US" dirty="0" smtClean="0"/>
              <a:t> Observables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1" y="1936750"/>
            <a:ext cx="7588249" cy="635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238500" y="1862667"/>
            <a:ext cx="889000" cy="7090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310970" y="1936750"/>
            <a:ext cx="889000" cy="7090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48744" y="1561584"/>
            <a:ext cx="3243308" cy="369332"/>
          </a:xfrm>
          <a:prstGeom prst="rect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Integrate out to zero over all 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10" name="Straight Connector 9"/>
          <p:cNvCxnSpPr>
            <a:endCxn id="8" idx="1"/>
          </p:cNvCxnSpPr>
          <p:nvPr/>
        </p:nvCxnSpPr>
        <p:spPr>
          <a:xfrm flipV="1">
            <a:off x="4127500" y="1746250"/>
            <a:ext cx="821244" cy="1164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1721" y="2645833"/>
            <a:ext cx="758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… plus terms proportional to </a:t>
            </a:r>
            <a:r>
              <a:rPr lang="is-IS" i="1" dirty="0" smtClean="0"/>
              <a:t>h</a:t>
            </a:r>
            <a:r>
              <a:rPr lang="is-IS" dirty="0" smtClean="0"/>
              <a:t> and sin</a:t>
            </a:r>
            <a:r>
              <a:rPr lang="is-IS" dirty="0" smtClean="0">
                <a:latin typeface="Symbol" charset="2"/>
                <a:cs typeface="Symbol" charset="2"/>
              </a:rPr>
              <a:t>f</a:t>
            </a:r>
            <a:r>
              <a:rPr lang="is-IS" dirty="0" smtClean="0"/>
              <a:t> (“5th Structure function”)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9" y="3937000"/>
            <a:ext cx="4062473" cy="7577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21" y="3213100"/>
            <a:ext cx="4102100" cy="723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666" y="4764616"/>
            <a:ext cx="7050754" cy="944034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772583" y="5179483"/>
            <a:ext cx="582083" cy="2328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72583" y="6027751"/>
            <a:ext cx="470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Compared to data after integration over bins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9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FSI </a:t>
            </a:r>
            <a:r>
              <a:rPr lang="en-US" dirty="0" err="1" smtClean="0"/>
              <a:t>MOdel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222749" y="0"/>
            <a:ext cx="4576234" cy="1926167"/>
            <a:chOff x="1676400" y="3200400"/>
            <a:chExt cx="6124018" cy="2209800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3200400"/>
              <a:ext cx="2133600" cy="2089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76800" y="3200400"/>
              <a:ext cx="2923618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163" y="2330450"/>
            <a:ext cx="4576234" cy="3183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98" y="1564535"/>
            <a:ext cx="4164576" cy="1028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17" y="2667937"/>
            <a:ext cx="3941234" cy="2615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534" y="5513917"/>
            <a:ext cx="3659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state: Solution of Gross Eq.</a:t>
            </a:r>
          </a:p>
          <a:p>
            <a:r>
              <a:rPr lang="en-US" dirty="0" smtClean="0"/>
              <a:t>(fully relativistic)</a:t>
            </a:r>
          </a:p>
          <a:p>
            <a:r>
              <a:rPr lang="en-US" dirty="0" smtClean="0"/>
              <a:t>FSI: Fully spin-dependent phase shifts from SAID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0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2800">
                <a:latin typeface="Arial" charset="0"/>
                <a:ea typeface="Osaka" charset="0"/>
                <a:cs typeface="Osaka" charset="0"/>
              </a:rPr>
              <a:t>Testing FSI Models in the quasi-elastic channel</a:t>
            </a:r>
          </a:p>
        </p:txBody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88583"/>
            <a:ext cx="7772400" cy="3429000"/>
          </a:xfrm>
        </p:spPr>
        <p:txBody>
          <a:bodyPr/>
          <a:lstStyle/>
          <a:p>
            <a:r>
              <a:rPr lang="en-US" sz="2000" dirty="0">
                <a:latin typeface="Arial" charset="0"/>
                <a:ea typeface="Osaka" charset="0"/>
                <a:cs typeface="Osaka" charset="0"/>
              </a:rPr>
              <a:t>W. Van </a:t>
            </a:r>
            <a:r>
              <a:rPr lang="en-US" sz="2000" dirty="0" err="1">
                <a:latin typeface="Arial" charset="0"/>
                <a:ea typeface="Osaka" charset="0"/>
                <a:cs typeface="Osaka" charset="0"/>
              </a:rPr>
              <a:t>Orden</a:t>
            </a: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 and S. </a:t>
            </a:r>
            <a:r>
              <a:rPr lang="en-US" sz="2000" dirty="0" err="1">
                <a:latin typeface="Arial" charset="0"/>
                <a:ea typeface="Osaka" charset="0"/>
                <a:cs typeface="Osaka" charset="0"/>
              </a:rPr>
              <a:t>Jeschonnek</a:t>
            </a:r>
            <a:r>
              <a:rPr lang="en-US" sz="2000" dirty="0">
                <a:latin typeface="Arial" charset="0"/>
                <a:ea typeface="Osaka" charset="0"/>
                <a:cs typeface="Osaka" charset="0"/>
              </a:rPr>
              <a:t> have developed a fully relativistic description of cross sections, vector and tensor asymmetries for D(</a:t>
            </a:r>
            <a:r>
              <a:rPr lang="en-US" sz="2000" dirty="0" err="1">
                <a:latin typeface="Arial" charset="0"/>
                <a:ea typeface="Osaka" charset="0"/>
                <a:cs typeface="Osaka" charset="0"/>
              </a:rPr>
              <a:t>e,e</a:t>
            </a:r>
            <a:r>
              <a:rPr lang="ja-JP" altLang="en-US" sz="2000" dirty="0">
                <a:latin typeface="Arial" charset="0"/>
                <a:ea typeface="Osaka" charset="0"/>
                <a:cs typeface="Osaka" charset="0"/>
              </a:rPr>
              <a:t>’</a:t>
            </a:r>
            <a:r>
              <a:rPr lang="en-US" altLang="ja-JP" sz="2000" dirty="0">
                <a:latin typeface="Arial" charset="0"/>
                <a:ea typeface="Osaka" charset="0"/>
                <a:cs typeface="Osaka" charset="0"/>
              </a:rPr>
              <a:t>p)n, including (spin-dependent) FSI (based on known phase shifts)</a:t>
            </a:r>
          </a:p>
        </p:txBody>
      </p:sp>
      <p:pic>
        <p:nvPicPr>
          <p:cNvPr id="1105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1200"/>
            <a:ext cx="48006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Box 3"/>
          <p:cNvSpPr txBox="1">
            <a:spLocks noChangeArrowheads="1"/>
          </p:cNvSpPr>
          <p:nvPr/>
        </p:nvSpPr>
        <p:spPr bwMode="auto">
          <a:xfrm>
            <a:off x="1371600" y="5791200"/>
            <a:ext cx="354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</a:t>
            </a:r>
            <a:r>
              <a:rPr lang="en-US" baseline="-25000"/>
              <a:t>||</a:t>
            </a:r>
          </a:p>
        </p:txBody>
      </p:sp>
      <p:sp>
        <p:nvSpPr>
          <p:cNvPr id="110597" name="TextBox 4"/>
          <p:cNvSpPr txBox="1">
            <a:spLocks noChangeArrowheads="1"/>
          </p:cNvSpPr>
          <p:nvPr/>
        </p:nvSpPr>
        <p:spPr bwMode="auto">
          <a:xfrm>
            <a:off x="4038600" y="3657600"/>
            <a:ext cx="392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T</a:t>
            </a:r>
            <a:r>
              <a:rPr lang="en-US" baseline="-25000"/>
              <a:t>20</a:t>
            </a:r>
          </a:p>
        </p:txBody>
      </p:sp>
      <p:sp>
        <p:nvSpPr>
          <p:cNvPr id="110598" name="TextBox 5"/>
          <p:cNvSpPr txBox="1">
            <a:spLocks noChangeArrowheads="1"/>
          </p:cNvSpPr>
          <p:nvPr/>
        </p:nvSpPr>
        <p:spPr bwMode="auto">
          <a:xfrm>
            <a:off x="1524000" y="4191000"/>
            <a:ext cx="582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PWIA</a:t>
            </a:r>
          </a:p>
        </p:txBody>
      </p:sp>
      <p:pic>
        <p:nvPicPr>
          <p:cNvPr id="11059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3986213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79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58532"/>
          </a:xfrm>
        </p:spPr>
        <p:txBody>
          <a:bodyPr/>
          <a:lstStyle/>
          <a:p>
            <a:r>
              <a:rPr lang="en-US" dirty="0" smtClean="0"/>
              <a:t>Existing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152867"/>
            <a:ext cx="3649133" cy="3546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250" y="135089"/>
            <a:ext cx="3786717" cy="6600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978400"/>
            <a:ext cx="21971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0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3049</TotalTime>
  <Words>1494</Words>
  <Application>Microsoft Macintosh PowerPoint</Application>
  <PresentationFormat>On-screen Show (4:3)</PresentationFormat>
  <Paragraphs>198</Paragraphs>
  <Slides>27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Essential</vt:lpstr>
      <vt:lpstr>Equation</vt:lpstr>
      <vt:lpstr>Worksheet</vt:lpstr>
      <vt:lpstr>Spin Observables in  deuteron Electro-Disintegration</vt:lpstr>
      <vt:lpstr>Overview</vt:lpstr>
      <vt:lpstr>Deuteron Structure</vt:lpstr>
      <vt:lpstr>Reaction Mechanism</vt:lpstr>
      <vt:lpstr>Spin Structure of the Deuteron</vt:lpstr>
      <vt:lpstr>PolArization Observables</vt:lpstr>
      <vt:lpstr>FSI MOdel</vt:lpstr>
      <vt:lpstr>Testing FSI Models in the quasi-elastic channel</vt:lpstr>
      <vt:lpstr>Existing Data</vt:lpstr>
      <vt:lpstr>PowerPoint Presentation</vt:lpstr>
      <vt:lpstr>Example: SSFs of the neutron</vt:lpstr>
      <vt:lpstr>PowerPoint Presentation</vt:lpstr>
      <vt:lpstr>Analysis Details</vt:lpstr>
      <vt:lpstr>Combining Asymmetries</vt:lpstr>
      <vt:lpstr>REsults</vt:lpstr>
      <vt:lpstr>REsults</vt:lpstr>
      <vt:lpstr>PowerPoint Presentation</vt:lpstr>
      <vt:lpstr>Further Possibilities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Extracting g1n from g1d and g1p</vt:lpstr>
      <vt:lpstr>PowerPoint Presentation</vt:lpstr>
    </vt:vector>
  </TitlesOfParts>
  <Company>Old Dominion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Techniques for Polarized DIS and SIDIS</dc:title>
  <dc:creator>Sebastian Kuhn</dc:creator>
  <cp:lastModifiedBy>Sebastian Kuhn</cp:lastModifiedBy>
  <cp:revision>251</cp:revision>
  <cp:lastPrinted>2013-10-15T17:41:53Z</cp:lastPrinted>
  <dcterms:created xsi:type="dcterms:W3CDTF">2011-06-14T15:31:20Z</dcterms:created>
  <dcterms:modified xsi:type="dcterms:W3CDTF">2016-11-02T19:15:05Z</dcterms:modified>
</cp:coreProperties>
</file>