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94"/>
  </p:notesMasterIdLst>
  <p:handoutMasterIdLst>
    <p:handoutMasterId r:id="rId95"/>
  </p:handoutMasterIdLst>
  <p:sldIdLst>
    <p:sldId id="335" r:id="rId2"/>
    <p:sldId id="1002" r:id="rId3"/>
    <p:sldId id="1056" r:id="rId4"/>
    <p:sldId id="1085" r:id="rId5"/>
    <p:sldId id="738" r:id="rId6"/>
    <p:sldId id="740" r:id="rId7"/>
    <p:sldId id="916" r:id="rId8"/>
    <p:sldId id="905" r:id="rId9"/>
    <p:sldId id="1276" r:id="rId10"/>
    <p:sldId id="1199" r:id="rId11"/>
    <p:sldId id="1200" r:id="rId12"/>
    <p:sldId id="1167" r:id="rId13"/>
    <p:sldId id="1186" r:id="rId14"/>
    <p:sldId id="1187" r:id="rId15"/>
    <p:sldId id="1264" r:id="rId16"/>
    <p:sldId id="1265" r:id="rId17"/>
    <p:sldId id="1194" r:id="rId18"/>
    <p:sldId id="1266" r:id="rId19"/>
    <p:sldId id="1267" r:id="rId20"/>
    <p:sldId id="1268" r:id="rId21"/>
    <p:sldId id="1270" r:id="rId22"/>
    <p:sldId id="1271" r:id="rId23"/>
    <p:sldId id="1282" r:id="rId24"/>
    <p:sldId id="1272" r:id="rId25"/>
    <p:sldId id="1269" r:id="rId26"/>
    <p:sldId id="1165" r:id="rId27"/>
    <p:sldId id="1227" r:id="rId28"/>
    <p:sldId id="1228" r:id="rId29"/>
    <p:sldId id="1283" r:id="rId30"/>
    <p:sldId id="1232" r:id="rId31"/>
    <p:sldId id="1233" r:id="rId32"/>
    <p:sldId id="1234" r:id="rId33"/>
    <p:sldId id="1235" r:id="rId34"/>
    <p:sldId id="1236" r:id="rId35"/>
    <p:sldId id="1237" r:id="rId36"/>
    <p:sldId id="1184" r:id="rId37"/>
    <p:sldId id="1065" r:id="rId38"/>
    <p:sldId id="1066" r:id="rId39"/>
    <p:sldId id="1177" r:id="rId40"/>
    <p:sldId id="1178" r:id="rId41"/>
    <p:sldId id="1278" r:id="rId42"/>
    <p:sldId id="1279" r:id="rId43"/>
    <p:sldId id="1280" r:id="rId44"/>
    <p:sldId id="1281" r:id="rId45"/>
    <p:sldId id="1181" r:id="rId46"/>
    <p:sldId id="1247" r:id="rId47"/>
    <p:sldId id="1248" r:id="rId48"/>
    <p:sldId id="1250" r:id="rId49"/>
    <p:sldId id="1251" r:id="rId50"/>
    <p:sldId id="1252" r:id="rId51"/>
    <p:sldId id="1253" r:id="rId52"/>
    <p:sldId id="1185" r:id="rId53"/>
    <p:sldId id="1166" r:id="rId54"/>
    <p:sldId id="1182" r:id="rId55"/>
    <p:sldId id="1183" r:id="rId56"/>
    <p:sldId id="1210" r:id="rId57"/>
    <p:sldId id="1211" r:id="rId58"/>
    <p:sldId id="1212" r:id="rId59"/>
    <p:sldId id="1213" r:id="rId60"/>
    <p:sldId id="1214" r:id="rId61"/>
    <p:sldId id="1215" r:id="rId62"/>
    <p:sldId id="1216" r:id="rId63"/>
    <p:sldId id="1221" r:id="rId64"/>
    <p:sldId id="1222" r:id="rId65"/>
    <p:sldId id="1223" r:id="rId66"/>
    <p:sldId id="1224" r:id="rId67"/>
    <p:sldId id="1225" r:id="rId68"/>
    <p:sldId id="1226" r:id="rId69"/>
    <p:sldId id="1125" r:id="rId70"/>
    <p:sldId id="1135" r:id="rId71"/>
    <p:sldId id="1136" r:id="rId72"/>
    <p:sldId id="1142" r:id="rId73"/>
    <p:sldId id="1143" r:id="rId74"/>
    <p:sldId id="1144" r:id="rId75"/>
    <p:sldId id="1145" r:id="rId76"/>
    <p:sldId id="1147" r:id="rId77"/>
    <p:sldId id="1148" r:id="rId78"/>
    <p:sldId id="1149" r:id="rId79"/>
    <p:sldId id="1151" r:id="rId80"/>
    <p:sldId id="1254" r:id="rId81"/>
    <p:sldId id="1255" r:id="rId82"/>
    <p:sldId id="1256" r:id="rId83"/>
    <p:sldId id="1257" r:id="rId84"/>
    <p:sldId id="1258" r:id="rId85"/>
    <p:sldId id="1259" r:id="rId86"/>
    <p:sldId id="1260" r:id="rId87"/>
    <p:sldId id="1261" r:id="rId88"/>
    <p:sldId id="1262" r:id="rId89"/>
    <p:sldId id="1273" r:id="rId90"/>
    <p:sldId id="1274" r:id="rId91"/>
    <p:sldId id="1275" r:id="rId92"/>
    <p:sldId id="1277" r:id="rId9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00"/>
    <a:srgbClr val="FF00FF"/>
    <a:srgbClr val="000000"/>
    <a:srgbClr val="0000CC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69" d="100"/>
          <a:sy n="69" d="100"/>
        </p:scale>
        <p:origin x="-115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695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2B5D94-C559-43FB-BF99-782BCB736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1.png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3.png"/><Relationship Id="rId4" Type="http://schemas.openxmlformats.org/officeDocument/2006/relationships/image" Target="../media/image3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6.PNG"/><Relationship Id="rId7" Type="http://schemas.openxmlformats.org/officeDocument/2006/relationships/image" Target="../media/image36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2.PNG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0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6.02964" TargetMode="External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9.png"/><Relationship Id="rId4" Type="http://schemas.openxmlformats.org/officeDocument/2006/relationships/image" Target="../media/image35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50.wmf"/><Relationship Id="rId7" Type="http://schemas.openxmlformats.org/officeDocument/2006/relationships/image" Target="../media/image50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image" Target="../media/image493.png"/><Relationship Id="rId9" Type="http://schemas.openxmlformats.org/officeDocument/2006/relationships/image" Target="../media/image5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2.png"/><Relationship Id="rId10" Type="http://schemas.openxmlformats.org/officeDocument/2006/relationships/image" Target="../media/image551.png"/><Relationship Id="rId4" Type="http://schemas.openxmlformats.org/officeDocument/2006/relationships/image" Target="../media/image493.png"/><Relationship Id="rId9" Type="http://schemas.openxmlformats.org/officeDocument/2006/relationships/image" Target="../media/image5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4.wmf"/><Relationship Id="rId7" Type="http://schemas.openxmlformats.org/officeDocument/2006/relationships/image" Target="../media/image150.png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80.png"/><Relationship Id="rId5" Type="http://schemas.openxmlformats.org/officeDocument/2006/relationships/image" Target="../media/image16.wmf"/><Relationship Id="rId10" Type="http://schemas.openxmlformats.org/officeDocument/2006/relationships/image" Target="../media/image30.png"/><Relationship Id="rId4" Type="http://schemas.openxmlformats.org/officeDocument/2006/relationships/image" Target="../media/image15.wmf"/><Relationship Id="rId9" Type="http://schemas.openxmlformats.org/officeDocument/2006/relationships/image" Target="../media/image2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451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61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1.png"/><Relationship Id="rId4" Type="http://schemas.openxmlformats.org/officeDocument/2006/relationships/image" Target="../media/image5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44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20.png"/><Relationship Id="rId4" Type="http://schemas.openxmlformats.org/officeDocument/2006/relationships/image" Target="../media/image41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2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7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7567" y="2996952"/>
            <a:ext cx="8784976" cy="1828800"/>
          </a:xfrm>
        </p:spPr>
        <p:txBody>
          <a:bodyPr>
            <a:normAutofit/>
          </a:bodyPr>
          <a:lstStyle/>
          <a:p>
            <a:pPr algn="ctr"/>
            <a:r>
              <a:rPr lang="de-DE" sz="7200" dirty="0"/>
              <a:t>Dibaryons at </a:t>
            </a:r>
            <a:r>
              <a:rPr lang="de-DE" sz="7200" dirty="0" smtClean="0"/>
              <a:t>CLAS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de-DE" sz="4000" dirty="0" smtClean="0"/>
                  <a:t> properties</a:t>
                </a:r>
                <a:endParaRPr lang="de-DE" sz="4000" dirty="0"/>
              </a:p>
            </p:txBody>
          </p:sp>
        </mc:Choice>
        <mc:Fallback xmlns=""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539552" y="3764531"/>
            <a:ext cx="1498600" cy="1392237"/>
            <a:chOff x="2220356" y="3810372"/>
            <a:chExt cx="1498600" cy="1392237"/>
          </a:xfrm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0037" y="113506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555870" y="5178992"/>
            <a:ext cx="1773237" cy="1393825"/>
            <a:chOff x="2432836" y="5244257"/>
            <a:chExt cx="1773237" cy="1393825"/>
          </a:xfrm>
        </p:grpSpPr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2432836" y="5818932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269448" y="6107857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3269448" y="5531595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3917148" y="618088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3917148" y="524425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73562" y="5277823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73562" y="5277823"/>
                  <a:ext cx="582147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2838759" y="405323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90 %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2771800" y="54663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0 %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62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de-DE" sz="4000" dirty="0" smtClean="0"/>
                  <a:t> properties</a:t>
                </a:r>
                <a:endParaRPr lang="de-DE" sz="4000" dirty="0"/>
              </a:p>
            </p:txBody>
          </p:sp>
        </mc:Choice>
        <mc:Fallback xmlns=""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539552" y="3764531"/>
            <a:ext cx="1498600" cy="1392237"/>
            <a:chOff x="2220356" y="3810372"/>
            <a:chExt cx="1498600" cy="1392237"/>
          </a:xfrm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0037" y="113506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55870" y="575366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1392482" y="6042592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1392482" y="546633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040182" y="6115617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040182" y="517899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696596" y="5212558"/>
                <a:ext cx="58214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596" y="5212558"/>
                <a:ext cx="58214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38759" y="405323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90 %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2771800" y="54663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0 %</a:t>
            </a:r>
            <a:endParaRPr lang="ru-RU" sz="3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788024" y="4505892"/>
            <a:ext cx="1498600" cy="1392237"/>
            <a:chOff x="2220356" y="3810372"/>
            <a:chExt cx="1498600" cy="1392237"/>
          </a:xfrm>
        </p:grpSpPr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6285586" y="5466329"/>
            <a:ext cx="518662" cy="98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6257864" y="4864495"/>
            <a:ext cx="546384" cy="52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444208" y="5487967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444207" y="443497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6271405" y="4917993"/>
            <a:ext cx="14181" cy="52539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92280" y="482987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?</a:t>
            </a:r>
            <a:r>
              <a:rPr lang="en-US" sz="3600" dirty="0" smtClean="0"/>
              <a:t> %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6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 </a:t>
            </a:r>
            <a:r>
              <a:rPr lang="en-US" dirty="0" err="1" smtClean="0"/>
              <a:t>photoproduction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verification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best decay channels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2312913"/>
            <a:ext cx="6984776" cy="7921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 smtClean="0">
                <a:sym typeface="Symbol" pitchFamily="18" charset="2"/>
              </a:rPr>
              <a:t> d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3385" y="5162097"/>
            <a:ext cx="6984776" cy="7921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dirty="0" err="1" smtClean="0">
                <a:sym typeface="Symbol" pitchFamily="18" charset="2"/>
              </a:rPr>
              <a:t>pn</a:t>
            </a:r>
            <a:endParaRPr lang="de-DE" sz="36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20388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Isospin filter</a:t>
            </a:r>
            <a:endParaRPr lang="ru-RU" sz="32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5112059" y="1880866"/>
            <a:ext cx="360040" cy="864096"/>
          </a:xfrm>
          <a:prstGeom prst="leftBrace">
            <a:avLst>
              <a:gd name="adj1" fmla="val 8333"/>
              <a:gd name="adj2" fmla="val 5368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716016" y="1705163"/>
            <a:ext cx="288032" cy="607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>
            <a:off x="5260272" y="1705162"/>
            <a:ext cx="0" cy="427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3244404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3-body reaction</a:t>
            </a:r>
            <a:endParaRPr lang="ru-RU" sz="3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364088" y="2924944"/>
            <a:ext cx="864096" cy="468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65331" y="5954259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2-body reaction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703" y="5956125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observables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62785" y="5162097"/>
            <a:ext cx="1105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PWA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1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photoproduction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Группа 18"/>
          <p:cNvGrpSpPr/>
          <p:nvPr/>
        </p:nvGrpSpPr>
        <p:grpSpPr>
          <a:xfrm>
            <a:off x="806282" y="2324537"/>
            <a:ext cx="3645605" cy="1495127"/>
            <a:chOff x="4887455" y="1123733"/>
            <a:chExt cx="3645605" cy="1495127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5292973" y="1442523"/>
              <a:ext cx="2979737" cy="935037"/>
              <a:chOff x="3316" y="2478"/>
              <a:chExt cx="1877" cy="589"/>
            </a:xfrm>
          </p:grpSpPr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536" cy="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477" y="2478"/>
                <a:ext cx="490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4513" y="2568"/>
                <a:ext cx="227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flipV="1">
                <a:off x="4513" y="2750"/>
                <a:ext cx="317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V="1">
                <a:off x="3316" y="2870"/>
                <a:ext cx="3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5"/>
              <p:cNvSpPr>
                <a:spLocks noChangeArrowheads="1"/>
              </p:cNvSpPr>
              <p:nvPr/>
            </p:nvSpPr>
            <p:spPr bwMode="auto">
              <a:xfrm>
                <a:off x="4694" y="2704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4830" y="2795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6616948" y="2161660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616948" y="122662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8244135" y="170128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d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7985373" y="20902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7913935" y="12266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5004048" y="112373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Symbol" panose="05050102010706020507" pitchFamily="18" charset="2"/>
                </a:rPr>
                <a:t>g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0751335">
              <a:off x="5274637" y="1526935"/>
              <a:ext cx="451104" cy="568692"/>
            </a:xfrm>
            <a:custGeom>
              <a:avLst/>
              <a:gdLst>
                <a:gd name="connsiteX0" fmla="*/ 0 w 451104"/>
                <a:gd name="connsiteY0" fmla="*/ 44436 h 568692"/>
                <a:gd name="connsiteX1" fmla="*/ 121920 w 451104"/>
                <a:gd name="connsiteY1" fmla="*/ 7860 h 568692"/>
                <a:gd name="connsiteX2" fmla="*/ 85344 w 451104"/>
                <a:gd name="connsiteY2" fmla="*/ 178548 h 568692"/>
                <a:gd name="connsiteX3" fmla="*/ 231648 w 451104"/>
                <a:gd name="connsiteY3" fmla="*/ 166356 h 568692"/>
                <a:gd name="connsiteX4" fmla="*/ 170688 w 451104"/>
                <a:gd name="connsiteY4" fmla="*/ 300468 h 568692"/>
                <a:gd name="connsiteX5" fmla="*/ 316992 w 451104"/>
                <a:gd name="connsiteY5" fmla="*/ 288276 h 568692"/>
                <a:gd name="connsiteX6" fmla="*/ 292608 w 451104"/>
                <a:gd name="connsiteY6" fmla="*/ 434580 h 568692"/>
                <a:gd name="connsiteX7" fmla="*/ 402336 w 451104"/>
                <a:gd name="connsiteY7" fmla="*/ 422388 h 568692"/>
                <a:gd name="connsiteX8" fmla="*/ 377952 w 451104"/>
                <a:gd name="connsiteY8" fmla="*/ 544308 h 568692"/>
                <a:gd name="connsiteX9" fmla="*/ 377952 w 451104"/>
                <a:gd name="connsiteY9" fmla="*/ 544308 h 568692"/>
                <a:gd name="connsiteX10" fmla="*/ 451104 w 451104"/>
                <a:gd name="connsiteY10" fmla="*/ 568692 h 56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04" h="568692">
                  <a:moveTo>
                    <a:pt x="0" y="44436"/>
                  </a:moveTo>
                  <a:cubicBezTo>
                    <a:pt x="53848" y="14972"/>
                    <a:pt x="107696" y="-14492"/>
                    <a:pt x="121920" y="7860"/>
                  </a:cubicBezTo>
                  <a:cubicBezTo>
                    <a:pt x="136144" y="30212"/>
                    <a:pt x="67056" y="152132"/>
                    <a:pt x="85344" y="178548"/>
                  </a:cubicBezTo>
                  <a:cubicBezTo>
                    <a:pt x="103632" y="204964"/>
                    <a:pt x="217424" y="146036"/>
                    <a:pt x="231648" y="166356"/>
                  </a:cubicBezTo>
                  <a:cubicBezTo>
                    <a:pt x="245872" y="186676"/>
                    <a:pt x="156464" y="280148"/>
                    <a:pt x="170688" y="300468"/>
                  </a:cubicBezTo>
                  <a:cubicBezTo>
                    <a:pt x="184912" y="320788"/>
                    <a:pt x="296672" y="265924"/>
                    <a:pt x="316992" y="288276"/>
                  </a:cubicBezTo>
                  <a:cubicBezTo>
                    <a:pt x="337312" y="310628"/>
                    <a:pt x="278384" y="412228"/>
                    <a:pt x="292608" y="434580"/>
                  </a:cubicBezTo>
                  <a:cubicBezTo>
                    <a:pt x="306832" y="456932"/>
                    <a:pt x="388112" y="404100"/>
                    <a:pt x="402336" y="422388"/>
                  </a:cubicBezTo>
                  <a:cubicBezTo>
                    <a:pt x="416560" y="440676"/>
                    <a:pt x="377952" y="544308"/>
                    <a:pt x="377952" y="544308"/>
                  </a:cubicBezTo>
                  <a:lnTo>
                    <a:pt x="377952" y="544308"/>
                  </a:lnTo>
                  <a:cubicBezTo>
                    <a:pt x="390144" y="548372"/>
                    <a:pt x="442976" y="566660"/>
                    <a:pt x="451104" y="56869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4887455" y="1879777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d</a:t>
              </a:r>
              <a:endParaRPr lang="en-US" sz="2400" dirty="0">
                <a:latin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0744" y="1196752"/>
                <a:ext cx="6369179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𝛾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=550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4" y="1196752"/>
                <a:ext cx="6369179" cy="6240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8453" y="3859406"/>
                <a:ext cx="23483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  <m:r>
                            <a:rPr lang="en-US" sz="3200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3" y="3859406"/>
                <a:ext cx="234833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4848" y="5229200"/>
                <a:ext cx="2192267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48" y="5229200"/>
                <a:ext cx="2192267" cy="1509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 flipV="1">
            <a:off x="683568" y="4512792"/>
            <a:ext cx="138434" cy="720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авая фигурная скобка 12"/>
          <p:cNvSpPr/>
          <p:nvPr/>
        </p:nvSpPr>
        <p:spPr>
          <a:xfrm>
            <a:off x="2428908" y="3863897"/>
            <a:ext cx="832094" cy="27379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71277" y="4940482"/>
                <a:ext cx="5749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77" y="4940482"/>
                <a:ext cx="574926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  <a:blipFill rotWithShape="1">
                <a:blip r:embed="rId2"/>
                <a:stretch>
                  <a:fillRect l="-4109" b="-3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0" y="1325618"/>
            <a:ext cx="4964932" cy="469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3068960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1520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𝜎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~10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2803645"/>
            <a:ext cx="435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Conventional 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– </a:t>
                </a:r>
                <a:br>
                  <a:rPr lang="en-US" dirty="0" smtClean="0"/>
                </a:br>
                <a:r>
                  <a:rPr lang="en-US" dirty="0" smtClean="0"/>
                  <a:t>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𝜋𝜋</m:t>
                    </m:r>
                  </m:oMath>
                </a14:m>
                <a:r>
                  <a:rPr lang="en-US" dirty="0" smtClean="0"/>
                  <a:t> channels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  <a:blipFill rotWithShape="1">
                <a:blip r:embed="rId2"/>
                <a:stretch>
                  <a:fillRect l="-3831" t="-33862" b="-30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09" y="2780928"/>
            <a:ext cx="3596704" cy="3401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72200" y="350964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8275"/>
            <a:ext cx="3168352" cy="308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2167657" y="3863090"/>
            <a:ext cx="0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488832" cy="507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4077072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11760" y="226758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 Master Thesis, Basel 2015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6" y="2636912"/>
            <a:ext cx="648072" cy="1008112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40768"/>
            <a:ext cx="7488831" cy="507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4077072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11760" y="226758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 Master Thesis, Basel 2015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6" y="2636912"/>
            <a:ext cx="648072" cy="1008112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1720" y="1921392"/>
            <a:ext cx="540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arXiv:1610.0553,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0.5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уга 7"/>
          <p:cNvSpPr/>
          <p:nvPr/>
        </p:nvSpPr>
        <p:spPr>
          <a:xfrm rot="10800000">
            <a:off x="2267744" y="1124744"/>
            <a:ext cx="1944216" cy="2232248"/>
          </a:xfrm>
          <a:prstGeom prst="arc">
            <a:avLst/>
          </a:prstGeom>
          <a:ln w="41275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)~10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88025" y="1393612"/>
            <a:ext cx="43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Conventional background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1" y="2420888"/>
            <a:ext cx="3565602" cy="394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𝑝𝑛</m:t>
                      </m:r>
                      <m:r>
                        <a:rPr lang="en-US" sz="2400" b="0" i="1" smtClean="0">
                          <a:latin typeface="Cambria Math"/>
                        </a:rPr>
                        <m:t>)~8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812360" y="407707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2380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~1000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09028" y="4327461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BUT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517232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observables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6403041"/>
            <a:ext cx="40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46793" y="3286601"/>
            <a:ext cx="1871663" cy="1855788"/>
            <a:chOff x="3346793" y="3286601"/>
            <a:chExt cx="1871663" cy="1855788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2696" y="2374200"/>
            <a:ext cx="2305050" cy="2352676"/>
            <a:chOff x="6082696" y="2374200"/>
            <a:chExt cx="2305050" cy="2352676"/>
          </a:xfrm>
        </p:grpSpPr>
        <p:sp>
          <p:nvSpPr>
            <p:cNvPr id="638991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7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0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1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18" y="2141008"/>
            <a:ext cx="1871663" cy="1855788"/>
            <a:chOff x="467518" y="2141008"/>
            <a:chExt cx="1871663" cy="1855788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4097" y="2315781"/>
            <a:ext cx="2327939" cy="1574034"/>
            <a:chOff x="259500" y="4447687"/>
            <a:chExt cx="2327939" cy="157403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65118" y="3412877"/>
            <a:ext cx="1932850" cy="1641630"/>
            <a:chOff x="3232783" y="5052575"/>
            <a:chExt cx="1932850" cy="16416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71218" y="2499988"/>
            <a:ext cx="2328005" cy="2154921"/>
            <a:chOff x="6082696" y="4749482"/>
            <a:chExt cx="2328005" cy="2154921"/>
          </a:xfrm>
        </p:grpSpPr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760" y="4339506"/>
                <a:ext cx="2294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(980)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0" y="4339506"/>
                <a:ext cx="229466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7759" y="4944053"/>
                <a:ext cx="2044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(4430)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" y="4944053"/>
                <a:ext cx="204453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82463" y="5258086"/>
                <a:ext cx="17972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Λ</m:t>
                      </m:r>
                      <m:r>
                        <a:rPr lang="en-US" sz="3200" b="0" i="1" smtClean="0">
                          <a:latin typeface="Cambria Math"/>
                        </a:rPr>
                        <m:t>(1405)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3" y="5258086"/>
                <a:ext cx="17972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37090" y="5842861"/>
                <a:ext cx="20487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(4450)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090" y="5842861"/>
                <a:ext cx="204876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11525" y="4879674"/>
                <a:ext cx="19094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deuteron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25" y="4879674"/>
                <a:ext cx="190949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65806" y="5552139"/>
                <a:ext cx="1937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d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806" y="5552139"/>
                <a:ext cx="193777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8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 internal structure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verification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54788" y="4175286"/>
            <a:ext cx="264025" cy="32685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4182851" y="4164481"/>
            <a:ext cx="264025" cy="3268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3786801" y="3623971"/>
            <a:ext cx="0" cy="87816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311954" y="3623971"/>
            <a:ext cx="2546" cy="8673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37109" y="41577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4139174" y="415367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3766202" y="3790537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L=0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783802" y="144057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992240" y="142718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598665" y="115670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13143" y="116425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34861" y="193311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32149" y="193670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6712602" y="136132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22400" y="110447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2511" y="185929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269563" y="162489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472488" y="160990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269563" y="166985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469516" y="90954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654788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863226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77975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70636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47105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866091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583588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564754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412626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476811" y="1629802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44389" y="1252076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312028" y="1255305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697157" y="1630027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09983" y="2005360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34588" y="2005360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1092444" y="102949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28276" y="3291453"/>
            <a:ext cx="1419001" cy="1692925"/>
            <a:chOff x="5594073" y="3477472"/>
            <a:chExt cx="1419001" cy="1692925"/>
          </a:xfrm>
        </p:grpSpPr>
        <p:sp>
          <p:nvSpPr>
            <p:cNvPr id="14" name="Овал 13"/>
            <p:cNvSpPr/>
            <p:nvPr/>
          </p:nvSpPr>
          <p:spPr>
            <a:xfrm>
              <a:off x="5608281" y="4195088"/>
              <a:ext cx="322961" cy="32210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8129" y="4195088"/>
              <a:ext cx="322961" cy="322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Прямая со стрелкой 15"/>
            <p:cNvCxnSpPr>
              <a:stCxn id="14" idx="4"/>
            </p:cNvCxnSpPr>
            <p:nvPr/>
          </p:nvCxnSpPr>
          <p:spPr>
            <a:xfrm>
              <a:off x="5769762" y="4517196"/>
              <a:ext cx="0" cy="624320"/>
            </a:xfrm>
            <a:prstGeom prst="straightConnector1">
              <a:avLst/>
            </a:prstGeom>
            <a:ln w="508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819164" y="4517196"/>
              <a:ext cx="445" cy="6532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4" idx="6"/>
              <a:endCxn id="15" idx="2"/>
            </p:cNvCxnSpPr>
            <p:nvPr/>
          </p:nvCxnSpPr>
          <p:spPr>
            <a:xfrm>
              <a:off x="5931242" y="4356586"/>
              <a:ext cx="726886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6294686" y="3477472"/>
              <a:ext cx="445" cy="87911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594073" y="41844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661696" y="41598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041565" y="451098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C000"/>
                  </a:solidFill>
                </a:rPr>
                <a:t>L=2</a:t>
              </a:r>
            </a:p>
          </p:txBody>
        </p:sp>
      </p:grp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70363" y="1029496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61931" y="2657857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755106" y="1045532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46892" y="15199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≈90%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≈10%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 rot="2646103">
            <a:off x="4805420" y="3303678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7864133">
            <a:off x="3990523" y="3303677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7199" y="33616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3338" y="39738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Branching ratios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plots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9486567">
            <a:off x="1186609" y="32645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929878">
            <a:off x="1782519" y="3662847"/>
            <a:ext cx="2152452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dirty="0" smtClean="0"/>
                  <a:t>, PWA</a:t>
                </a:r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3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Стрелка вправо 121"/>
          <p:cNvSpPr/>
          <p:nvPr/>
        </p:nvSpPr>
        <p:spPr>
          <a:xfrm rot="19486567">
            <a:off x="4936517" y="54391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 rot="13791468">
            <a:off x="4372570" y="5463393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06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of the resonance. Transition form factor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9704" y="2564904"/>
            <a:ext cx="93610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37008" y="2888944"/>
            <a:ext cx="100811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2023200" y="2256940"/>
            <a:ext cx="712800" cy="349460"/>
          </a:xfrm>
          <a:custGeom>
            <a:avLst/>
            <a:gdLst>
              <a:gd name="connsiteX0" fmla="*/ 0 w 712800"/>
              <a:gd name="connsiteY0" fmla="*/ 349460 h 349460"/>
              <a:gd name="connsiteX1" fmla="*/ 115200 w 712800"/>
              <a:gd name="connsiteY1" fmla="*/ 219860 h 349460"/>
              <a:gd name="connsiteX2" fmla="*/ 237600 w 712800"/>
              <a:gd name="connsiteY2" fmla="*/ 313460 h 349460"/>
              <a:gd name="connsiteX3" fmla="*/ 338400 w 712800"/>
              <a:gd name="connsiteY3" fmla="*/ 133460 h 349460"/>
              <a:gd name="connsiteX4" fmla="*/ 489600 w 712800"/>
              <a:gd name="connsiteY4" fmla="*/ 198260 h 349460"/>
              <a:gd name="connsiteX5" fmla="*/ 576000 w 712800"/>
              <a:gd name="connsiteY5" fmla="*/ 3860 h 349460"/>
              <a:gd name="connsiteX6" fmla="*/ 712800 w 712800"/>
              <a:gd name="connsiteY6" fmla="*/ 68660 h 34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0" h="349460">
                <a:moveTo>
                  <a:pt x="0" y="349460"/>
                </a:moveTo>
                <a:cubicBezTo>
                  <a:pt x="37800" y="287660"/>
                  <a:pt x="75600" y="225860"/>
                  <a:pt x="115200" y="219860"/>
                </a:cubicBezTo>
                <a:cubicBezTo>
                  <a:pt x="154800" y="213860"/>
                  <a:pt x="200400" y="327860"/>
                  <a:pt x="237600" y="313460"/>
                </a:cubicBezTo>
                <a:cubicBezTo>
                  <a:pt x="274800" y="299060"/>
                  <a:pt x="296400" y="152660"/>
                  <a:pt x="338400" y="133460"/>
                </a:cubicBezTo>
                <a:cubicBezTo>
                  <a:pt x="380400" y="114260"/>
                  <a:pt x="450000" y="219860"/>
                  <a:pt x="489600" y="198260"/>
                </a:cubicBezTo>
                <a:cubicBezTo>
                  <a:pt x="529200" y="176660"/>
                  <a:pt x="538800" y="25460"/>
                  <a:pt x="576000" y="3860"/>
                </a:cubicBezTo>
                <a:cubicBezTo>
                  <a:pt x="613200" y="-17740"/>
                  <a:pt x="692400" y="57860"/>
                  <a:pt x="712800" y="68660"/>
                </a:cubicBezTo>
              </a:path>
            </a:pathLst>
          </a:cu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6"/>
          </p:cNvCxnSpPr>
          <p:nvPr/>
        </p:nvCxnSpPr>
        <p:spPr>
          <a:xfrm flipV="1">
            <a:off x="2736000" y="1988840"/>
            <a:ext cx="1259936" cy="336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736000" y="2269640"/>
            <a:ext cx="1367744" cy="55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9688" y="2924944"/>
                <a:ext cx="864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88" y="2924944"/>
                <a:ext cx="86427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08926" y="2948312"/>
                <a:ext cx="68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26" y="2948312"/>
                <a:ext cx="68159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03744" y="1412776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44" y="1412776"/>
                <a:ext cx="84824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1960" y="2059107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59107"/>
                <a:ext cx="84824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3860" y="1834054"/>
                <a:ext cx="792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60" y="1834054"/>
                <a:ext cx="79214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211960" y="4797152"/>
            <a:ext cx="93610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03832" y="5121192"/>
            <a:ext cx="100811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14347816">
            <a:off x="3522719" y="4439790"/>
            <a:ext cx="712800" cy="349460"/>
          </a:xfrm>
          <a:custGeom>
            <a:avLst/>
            <a:gdLst>
              <a:gd name="connsiteX0" fmla="*/ 0 w 712800"/>
              <a:gd name="connsiteY0" fmla="*/ 349460 h 349460"/>
              <a:gd name="connsiteX1" fmla="*/ 115200 w 712800"/>
              <a:gd name="connsiteY1" fmla="*/ 219860 h 349460"/>
              <a:gd name="connsiteX2" fmla="*/ 237600 w 712800"/>
              <a:gd name="connsiteY2" fmla="*/ 313460 h 349460"/>
              <a:gd name="connsiteX3" fmla="*/ 338400 w 712800"/>
              <a:gd name="connsiteY3" fmla="*/ 133460 h 349460"/>
              <a:gd name="connsiteX4" fmla="*/ 489600 w 712800"/>
              <a:gd name="connsiteY4" fmla="*/ 198260 h 349460"/>
              <a:gd name="connsiteX5" fmla="*/ 576000 w 712800"/>
              <a:gd name="connsiteY5" fmla="*/ 3860 h 349460"/>
              <a:gd name="connsiteX6" fmla="*/ 712800 w 712800"/>
              <a:gd name="connsiteY6" fmla="*/ 68660 h 34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0" h="349460">
                <a:moveTo>
                  <a:pt x="0" y="349460"/>
                </a:moveTo>
                <a:cubicBezTo>
                  <a:pt x="37800" y="287660"/>
                  <a:pt x="75600" y="225860"/>
                  <a:pt x="115200" y="219860"/>
                </a:cubicBezTo>
                <a:cubicBezTo>
                  <a:pt x="154800" y="213860"/>
                  <a:pt x="200400" y="327860"/>
                  <a:pt x="237600" y="313460"/>
                </a:cubicBezTo>
                <a:cubicBezTo>
                  <a:pt x="274800" y="299060"/>
                  <a:pt x="296400" y="152660"/>
                  <a:pt x="338400" y="133460"/>
                </a:cubicBezTo>
                <a:cubicBezTo>
                  <a:pt x="380400" y="114260"/>
                  <a:pt x="450000" y="219860"/>
                  <a:pt x="489600" y="198260"/>
                </a:cubicBezTo>
                <a:cubicBezTo>
                  <a:pt x="529200" y="176660"/>
                  <a:pt x="538800" y="25460"/>
                  <a:pt x="576000" y="3860"/>
                </a:cubicBezTo>
                <a:cubicBezTo>
                  <a:pt x="613200" y="-17740"/>
                  <a:pt x="692400" y="57860"/>
                  <a:pt x="712800" y="68660"/>
                </a:cubicBezTo>
              </a:path>
            </a:pathLst>
          </a:cu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9" idx="6"/>
          </p:cNvCxnSpPr>
          <p:nvPr/>
        </p:nvCxnSpPr>
        <p:spPr>
          <a:xfrm flipV="1">
            <a:off x="3605211" y="3271477"/>
            <a:ext cx="1614861" cy="1091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37467" y="4350520"/>
            <a:ext cx="1367744" cy="55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1944" y="5157192"/>
                <a:ext cx="864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44" y="5157192"/>
                <a:ext cx="86427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4339" y="5180560"/>
                <a:ext cx="68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39" y="5180560"/>
                <a:ext cx="68159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13344" y="4363752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44" y="4363752"/>
                <a:ext cx="84824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7338" y="4121312"/>
                <a:ext cx="792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38" y="4121312"/>
                <a:ext cx="79214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92080" y="2948311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48311"/>
                <a:ext cx="848245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44208" y="3705813"/>
            <a:ext cx="143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JLab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13121"/>
            <a:ext cx="3054603" cy="27579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N* internal structure at CLAS</a:t>
            </a:r>
            <a:endParaRPr lang="ru-RU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723323" y="2049947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80999" y="2258480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09379" y="1446626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2092664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95443" y="99970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34693" y="2610029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70272" y="2276666"/>
            <a:ext cx="33733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115807" y="1630999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4893" y="1773509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N*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11" y="2827675"/>
            <a:ext cx="512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Transition form factor</a:t>
            </a:r>
            <a:endParaRPr lang="ru-RU" sz="3600" dirty="0"/>
          </a:p>
        </p:txBody>
      </p:sp>
      <p:sp>
        <p:nvSpPr>
          <p:cNvPr id="92" name="TextBox 91"/>
          <p:cNvSpPr txBox="1"/>
          <p:nvPr/>
        </p:nvSpPr>
        <p:spPr>
          <a:xfrm>
            <a:off x="271288" y="413581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Charge distribution</a:t>
            </a:r>
            <a:endParaRPr lang="ru-RU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1328202" y="5580096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Internal structure</a:t>
            </a:r>
            <a:endParaRPr lang="ru-RU" sz="36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857867" y="363559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109232" y="4939702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813318" y="1536975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The Roper resonance internal structure</a:t>
            </a:r>
            <a:endParaRPr lang="ru-RU" sz="4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/>
          <a:srcRect r="91968"/>
          <a:stretch/>
        </p:blipFill>
        <p:spPr>
          <a:xfrm>
            <a:off x="342726" y="924423"/>
            <a:ext cx="671162" cy="414655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88" y="924423"/>
            <a:ext cx="5256584" cy="5028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8307" y="5953660"/>
            <a:ext cx="438731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LF RQM: I.G. </a:t>
            </a:r>
            <a:r>
              <a:rPr lang="en-US" sz="1200" dirty="0" err="1" smtClean="0"/>
              <a:t>Aznauryan</a:t>
            </a:r>
            <a:r>
              <a:rPr lang="en-US" sz="1200" dirty="0" smtClean="0"/>
              <a:t> and V.D. </a:t>
            </a:r>
            <a:r>
              <a:rPr lang="en-US" sz="1200" dirty="0" err="1" smtClean="0"/>
              <a:t>Burkert</a:t>
            </a:r>
            <a:r>
              <a:rPr lang="en-US" sz="1200" dirty="0" smtClean="0"/>
              <a:t>, arXiv:1603.06692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5258" y="6278089"/>
            <a:ext cx="394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V. </a:t>
            </a:r>
            <a:r>
              <a:rPr lang="en-US" dirty="0" err="1" smtClean="0"/>
              <a:t>Mokeev</a:t>
            </a:r>
            <a:r>
              <a:rPr lang="en-US" smtClean="0"/>
              <a:t> talk at NPQCD2016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2" y="482865"/>
            <a:ext cx="3054603" cy="27579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4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Hexaquark</a:t>
            </a:r>
            <a:r>
              <a:rPr lang="en-US" dirty="0" smtClean="0"/>
              <a:t> vs molecule</a:t>
            </a:r>
            <a:endParaRPr lang="ru-RU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723323" y="2049947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80999" y="2258480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09379" y="1446626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2092664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95443" y="99970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34693" y="2610029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70272" y="2276666"/>
            <a:ext cx="337330" cy="656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115807" y="1630999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4893" y="1773509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11" y="2827675"/>
            <a:ext cx="512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Transition form factor</a:t>
            </a:r>
            <a:endParaRPr lang="ru-RU" sz="3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32744" y="3760849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41182" y="3747460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47607" y="3476981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62085" y="3484535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83803" y="4253387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81091" y="4256986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961544" y="3681603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71342" y="3424752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01453" y="4179570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518505" y="3945169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721430" y="3930179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5518505" y="3990136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18458" y="322982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62434" y="3841459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70872" y="3828070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85621" y="3830532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678282" y="3836032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254751" y="3828444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473737" y="3832043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191234" y="3762213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72400" y="375462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20272" y="326061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231974" y="5541474"/>
            <a:ext cx="197288" cy="427747"/>
            <a:chOff x="5176362" y="3719872"/>
            <a:chExt cx="197288" cy="427747"/>
          </a:xfrm>
        </p:grpSpPr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99552" y="5163748"/>
            <a:ext cx="197288" cy="427747"/>
            <a:chOff x="5400043" y="3717058"/>
            <a:chExt cx="197288" cy="427747"/>
          </a:xfrm>
        </p:grpSpPr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067191" y="5166977"/>
            <a:ext cx="197288" cy="427747"/>
            <a:chOff x="6025788" y="3476840"/>
            <a:chExt cx="197288" cy="427747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52320" y="5541699"/>
            <a:ext cx="197288" cy="427747"/>
            <a:chOff x="6197644" y="3478692"/>
            <a:chExt cx="197288" cy="427747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65146" y="5917032"/>
            <a:ext cx="197288" cy="427747"/>
            <a:chOff x="5840064" y="4220114"/>
            <a:chExt cx="197288" cy="427747"/>
          </a:xfrm>
        </p:grpSpPr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589751" y="5917032"/>
            <a:ext cx="197288" cy="427747"/>
            <a:chOff x="6058653" y="4221088"/>
            <a:chExt cx="197288" cy="427747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Овал 89"/>
          <p:cNvSpPr/>
          <p:nvPr/>
        </p:nvSpPr>
        <p:spPr>
          <a:xfrm>
            <a:off x="5847607" y="494116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71288" y="413581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Charge distribution</a:t>
            </a:r>
            <a:endParaRPr lang="ru-RU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1328202" y="5580096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Internal structure</a:t>
            </a:r>
            <a:endParaRPr lang="ru-RU" sz="36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857867" y="363559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109232" y="4939702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813318" y="1536975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electroproduction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087945" y="4072494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087945" y="4361419"/>
            <a:ext cx="5032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 rot="19882448">
            <a:off x="1425958" y="4129644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 rot="1393872">
            <a:off x="1425958" y="4534456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48083" y="42883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375283" y="4288394"/>
            <a:ext cx="287337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591183" y="4432856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511683" y="4648756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511683" y="3713719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138870" y="4188381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d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1429370" y="2964488"/>
            <a:ext cx="603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30064" y="270096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914352" y="2095672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 rot="4248689">
            <a:off x="1413585" y="2373663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151682" y="2715265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d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 rot="6323063">
            <a:off x="2167257" y="3578741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8242837">
            <a:off x="2212076" y="4560889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2734851" y="354652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2796143" y="471995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electroproduction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Полилиния 26"/>
          <p:cNvSpPr/>
          <p:nvPr/>
        </p:nvSpPr>
        <p:spPr>
          <a:xfrm rot="1048005">
            <a:off x="1413420" y="3508499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271096" y="3717032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399476" y="2905178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7681" y="3551216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785540" y="2458252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624790" y="4068581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805904" y="3089551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4990" y="3232061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03415" y="2995527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 rot="1048005">
            <a:off x="6018580" y="365272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004636" y="3049401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22841" y="3695439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6229950" y="4212804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5773065" y="3658087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6296" y="3376284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108575" y="313975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885709" y="1944215"/>
            <a:ext cx="104441" cy="1103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7152815" y="198884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 rot="5400000">
            <a:off x="6493923" y="335971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876256" y="3861255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7125118" y="2789532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size and structure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9"/>
          <a:stretch/>
        </p:blipFill>
        <p:spPr>
          <a:xfrm>
            <a:off x="215008" y="1844824"/>
            <a:ext cx="8928992" cy="397360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23728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979712" y="1196752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662709" y="13121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79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8961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0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1916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6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560840" cy="575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5222" y="6282004"/>
            <a:ext cx="905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smtClean="0"/>
              <a:t>”Search </a:t>
            </a:r>
            <a:r>
              <a:rPr lang="en-US" sz="2000" b="1" dirty="0"/>
              <a:t>for an Isospin I =3 </a:t>
            </a:r>
            <a:r>
              <a:rPr lang="en-US" sz="2000" b="1" dirty="0" smtClean="0"/>
              <a:t>Dibaryon”</a:t>
            </a:r>
            <a:r>
              <a:rPr lang="de-DE" sz="2000" b="1" dirty="0" smtClean="0">
                <a:solidFill>
                  <a:srgbClr val="FF0000"/>
                </a:solidFill>
                <a:hlinkClick r:id="rId3"/>
              </a:rPr>
              <a:t>arXiv:1606.02964</a:t>
            </a:r>
            <a:r>
              <a:rPr lang="de-DE" sz="2000" b="1" dirty="0" smtClean="0"/>
              <a:t>, </a:t>
            </a:r>
            <a:r>
              <a:rPr lang="en-US" sz="2000" b="1" dirty="0" smtClean="0"/>
              <a:t>accepted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PLB</a:t>
            </a:r>
            <a:endParaRPr lang="ru-RU" sz="2000" b="1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2823301" y="3509720"/>
            <a:ext cx="3836931" cy="2871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dibaryon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Strange Dibaryon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766" y="1660358"/>
            <a:ext cx="3708259" cy="2457297"/>
            <a:chOff x="1710975" y="1874508"/>
            <a:chExt cx="3708259" cy="2457297"/>
          </a:xfrm>
        </p:grpSpPr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3476012" y="3446038"/>
              <a:ext cx="1712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*</a:t>
              </a:r>
              <a:r>
                <a:rPr lang="en-US" sz="2400" dirty="0" smtClean="0">
                  <a:sym typeface="Symbol" pitchFamily="18" charset="2"/>
                </a:rPr>
                <a:t>+</a:t>
              </a:r>
              <a:r>
                <a:rPr lang="en-US" sz="2400" dirty="0">
                  <a:sym typeface="Symbol" pitchFamily="18" charset="2"/>
                </a:rPr>
                <a:t>*</a:t>
              </a:r>
            </a:p>
          </p:txBody>
        </p:sp>
        <p:sp>
          <p:nvSpPr>
            <p:cNvPr id="378908" name="Text Box 28"/>
            <p:cNvSpPr txBox="1">
              <a:spLocks noChangeArrowheads="1"/>
            </p:cNvSpPr>
            <p:nvPr/>
          </p:nvSpPr>
          <p:spPr bwMode="auto">
            <a:xfrm>
              <a:off x="3366698" y="3870140"/>
              <a:ext cx="2052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</a:t>
              </a:r>
              <a:r>
                <a:rPr lang="en-US" sz="2400" dirty="0">
                  <a:sym typeface="Symbol" pitchFamily="18" charset="2"/>
                </a:rPr>
                <a:t>*</a:t>
              </a:r>
              <a:r>
                <a:rPr lang="en-US" sz="2400" dirty="0" smtClean="0">
                  <a:sym typeface="Symbol" pitchFamily="18" charset="2"/>
                </a:rPr>
                <a:t>+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148033" y="2504141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355635" y="2945740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10975" y="2491185"/>
              <a:ext cx="2214498" cy="1718990"/>
              <a:chOff x="770688" y="1662589"/>
              <a:chExt cx="2214498" cy="1718990"/>
            </a:xfrm>
          </p:grpSpPr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 flipV="1">
                <a:off x="828465" y="3289059"/>
                <a:ext cx="2063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V="1">
                <a:off x="1532085" y="2358185"/>
                <a:ext cx="6547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770688" y="3179857"/>
                <a:ext cx="187046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782093" y="1812098"/>
                <a:ext cx="187047" cy="1850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202991" y="2829751"/>
                <a:ext cx="13419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2798139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1438562" y="3179857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093355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1109468" y="273723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779410" y="273747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3"/>
              <p:cNvSpPr>
                <a:spLocks noChangeArrowheads="1"/>
              </p:cNvSpPr>
              <p:nvPr/>
            </p:nvSpPr>
            <p:spPr bwMode="auto">
              <a:xfrm>
                <a:off x="2451431" y="275575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438562" y="226566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2093355" y="227203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1875616" y="1896379"/>
                <a:ext cx="1015463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flipV="1">
                <a:off x="864211" y="1896379"/>
                <a:ext cx="1011406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auto">
              <a:xfrm>
                <a:off x="1200356" y="1662589"/>
                <a:ext cx="476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d</a:t>
                </a:r>
                <a:r>
                  <a:rPr lang="en-US" sz="2400" dirty="0" smtClean="0">
                    <a:sym typeface="Symbol" pitchFamily="18" charset="2"/>
                  </a:rPr>
                  <a:t>*</a:t>
                </a:r>
                <a:endParaRPr lang="en-US" sz="2400" baseline="30000" dirty="0"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acc>
                      </m:oMath>
                    </m:oMathPara>
                  </a14:m>
                  <a:endParaRPr lang="ru-RU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/>
            <p:cNvSpPr/>
            <p:nvPr/>
          </p:nvSpPr>
          <p:spPr>
            <a:xfrm>
              <a:off x="2565896" y="2484075"/>
              <a:ext cx="510110" cy="473749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/>
                  <a:t>(2380)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6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ΔΔ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𝑁𝑁</m:t>
                      </m:r>
                      <m:r>
                        <a:rPr lang="en-US" sz="40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5724128" y="1700808"/>
            <a:ext cx="360039" cy="3141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24128" y="2520823"/>
            <a:ext cx="504056" cy="44159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dirty="0" smtClean="0"/>
                  <a:t>(2530-2600)</a:t>
                </a:r>
                <a:endParaRPr lang="ru-RU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3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→(</m:t>
                      </m:r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)→</m:t>
                      </m:r>
                      <m:r>
                        <a:rPr lang="en-US" sz="3600" b="0" i="1" smtClean="0">
                          <a:latin typeface="Cambria Math"/>
                        </a:rPr>
                        <m:t>𝑁𝑁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3119336" y="4707917"/>
            <a:ext cx="360039" cy="1570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19336" y="5243597"/>
            <a:ext cx="333143" cy="23290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10218" y="2811757"/>
            <a:ext cx="457271" cy="387066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</a:t>
            </a:r>
            <a:endParaRPr lang="ru-RU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991161" y="3677129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4842899" y="2166178"/>
            <a:ext cx="561504" cy="69469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4835228" y="2996861"/>
            <a:ext cx="736753" cy="103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003551" y="3661908"/>
            <a:ext cx="758825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56389" y="2864075"/>
            <a:ext cx="1486510" cy="203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4612678" y="3746848"/>
                <a:ext cx="3746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𝚲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2678" y="3746848"/>
                <a:ext cx="37465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918" r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464847" y="2501625"/>
                <a:ext cx="7896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𝚫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4847" y="2501625"/>
                <a:ext cx="78963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0"/>
              <p:cNvSpPr txBox="1">
                <a:spLocks noChangeArrowheads="1"/>
              </p:cNvSpPr>
              <p:nvPr/>
            </p:nvSpPr>
            <p:spPr bwMode="auto">
              <a:xfrm>
                <a:off x="5571235" y="4266745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1235" y="4266745"/>
                <a:ext cx="63773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786981" y="3433308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706319" y="2734842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55975" y="3638095"/>
            <a:ext cx="647576" cy="102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356388" y="3638633"/>
            <a:ext cx="999587" cy="203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350182" y="3841295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3359889" y="3054256"/>
            <a:ext cx="0" cy="54797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2123728" y="3037112"/>
            <a:ext cx="1239879" cy="103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123729" y="3652921"/>
            <a:ext cx="1220686" cy="120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5473934" y="1905804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934" y="1905804"/>
                <a:ext cx="63773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4701926" y="4442421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1926" y="4442421"/>
                <a:ext cx="6377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3477136" y="3812712"/>
                <a:ext cx="73456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7136" y="3812712"/>
                <a:ext cx="73456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296664" y="3739695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296664" y="2511963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475656" y="3097411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d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051720" y="2870959"/>
            <a:ext cx="244944" cy="941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3358456" y="3746848"/>
            <a:ext cx="501210" cy="1194320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877192" y="4941168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3859666" y="4904086"/>
            <a:ext cx="873662" cy="30023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4424534" y="5513161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4534" y="5513161"/>
                <a:ext cx="63773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4725878" y="4973492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878" y="4973492"/>
                <a:ext cx="63773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3026892" y="4212196"/>
                <a:ext cx="63504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6892" y="4212196"/>
                <a:ext cx="6350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2745540" y="3110949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540" y="3110949"/>
                <a:ext cx="63773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олилиния 42"/>
          <p:cNvSpPr/>
          <p:nvPr/>
        </p:nvSpPr>
        <p:spPr>
          <a:xfrm rot="2907868">
            <a:off x="2683685" y="256391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544488" y="1844248"/>
            <a:ext cx="352982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067680" y="2826898"/>
            <a:ext cx="144016" cy="1109580"/>
          </a:xfrm>
          <a:prstGeom prst="ellipse">
            <a:avLst/>
          </a:prstGeom>
          <a:noFill/>
          <a:ln>
            <a:solidFill>
              <a:srgbClr val="B70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d*(2380)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Discovery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62" y="18864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5"/>
              <p:cNvSpPr txBox="1">
                <a:spLocks noChangeArrowheads="1"/>
              </p:cNvSpPr>
              <p:nvPr/>
            </p:nvSpPr>
            <p:spPr bwMode="auto">
              <a:xfrm>
                <a:off x="35496" y="2250599"/>
                <a:ext cx="6768752" cy="64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𝛾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  <a:sym typeface="Symbol" pitchFamily="18" charset="2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2250599"/>
                <a:ext cx="6768752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5"/>
              <p:cNvSpPr txBox="1">
                <a:spLocks noChangeArrowheads="1"/>
              </p:cNvSpPr>
              <p:nvPr/>
            </p:nvSpPr>
            <p:spPr bwMode="auto">
              <a:xfrm>
                <a:off x="2888568" y="3039406"/>
                <a:ext cx="157870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sym typeface="Symbol" pitchFamily="18" charset="2"/>
                            </a:rPr>
                            <m:t>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8568" y="3039406"/>
                <a:ext cx="157870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5"/>
              <p:cNvSpPr txBox="1">
                <a:spLocks noChangeArrowheads="1"/>
              </p:cNvSpPr>
              <p:nvPr/>
            </p:nvSpPr>
            <p:spPr bwMode="auto">
              <a:xfrm>
                <a:off x="2648363" y="3768038"/>
                <a:ext cx="101348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8363" y="3768038"/>
                <a:ext cx="101348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5"/>
              <p:cNvSpPr txBox="1">
                <a:spLocks noChangeArrowheads="1"/>
              </p:cNvSpPr>
              <p:nvPr/>
            </p:nvSpPr>
            <p:spPr bwMode="auto">
              <a:xfrm>
                <a:off x="4086804" y="3546890"/>
                <a:ext cx="102771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sym typeface="Symbol" pitchFamily="18" charset="2"/>
                        </a:rPr>
                        <m:t>Λ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804" y="3546890"/>
                <a:ext cx="10277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5"/>
              <p:cNvSpPr txBox="1">
                <a:spLocks noChangeArrowheads="1"/>
              </p:cNvSpPr>
              <p:nvPr/>
            </p:nvSpPr>
            <p:spPr bwMode="auto">
              <a:xfrm>
                <a:off x="4634107" y="3967906"/>
                <a:ext cx="103432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107" y="3967906"/>
                <a:ext cx="103432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Соединительная линия уступом 7"/>
          <p:cNvCxnSpPr/>
          <p:nvPr/>
        </p:nvCxnSpPr>
        <p:spPr>
          <a:xfrm>
            <a:off x="3799871" y="3569254"/>
            <a:ext cx="286597" cy="240179"/>
          </a:xfrm>
          <a:prstGeom prst="bentConnector3">
            <a:avLst>
              <a:gd name="adj1" fmla="val -1146"/>
            </a:avLst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4346953" y="4043744"/>
            <a:ext cx="286597" cy="240179"/>
          </a:xfrm>
          <a:prstGeom prst="bentConnector3">
            <a:avLst>
              <a:gd name="adj1" fmla="val -1146"/>
            </a:avLst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78356" y="3546890"/>
            <a:ext cx="87168" cy="404334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1548" y="2880246"/>
            <a:ext cx="0" cy="255676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51334" y="1684362"/>
            <a:ext cx="216024" cy="576065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2416869" y="1190346"/>
                <a:ext cx="128086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869" y="1190346"/>
                <a:ext cx="128086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7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Exploratory search 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593"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03232" cy="4525963"/>
              </a:xfrm>
            </p:spPr>
            <p:txBody>
              <a:bodyPr/>
              <a:lstStyle/>
              <a:p>
                <a:r>
                  <a:rPr lang="en-US" dirty="0" smtClean="0"/>
                  <a:t>g13 </a:t>
                </a:r>
                <a:r>
                  <a:rPr lang="en-US" dirty="0" err="1" smtClean="0"/>
                  <a:t>beamtime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1.5&lt;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&lt;2.5</m:t>
                    </m:r>
                    <m:r>
                      <a:rPr lang="en-US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7 charged particles in final state</a:t>
                </a:r>
              </a:p>
              <a:p>
                <a:pPr lvl="1"/>
                <a:r>
                  <a:rPr lang="en-US" dirty="0" smtClean="0"/>
                  <a:t>Similar analysis for 6 charged particles (unmeasured proton)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003232" cy="4525963"/>
              </a:xfrm>
              <a:blipFill rotWithShape="1">
                <a:blip r:embed="rId3"/>
                <a:stretch>
                  <a:fillRect l="-914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19"/>
            <a:ext cx="7920880" cy="56918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the strange dibaryon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2E62BD51-2112-46C7-886A-EEEFCFD9C87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19"/>
            <a:ext cx="7920880" cy="5691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the strange dibaryon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2E62BD51-2112-46C7-886A-EEEFCFD9C87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19"/>
            <a:ext cx="7920879" cy="5691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the strange dibaryon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2E62BD51-2112-46C7-886A-EEEFCFD9C87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8" y="702522"/>
            <a:ext cx="8403709" cy="6038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the strange dibaryon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51720" y="3501008"/>
            <a:ext cx="1296144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8144" y="2564904"/>
                <a:ext cx="23042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MonteCarlo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∗−</m:t>
                        </m:r>
                      </m:sup>
                    </m:sSup>
                  </m:oMath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64904"/>
                <a:ext cx="230425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6878" t="-7386" r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>
            <a:off x="6084168" y="3714130"/>
            <a:ext cx="432048" cy="794990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very first dibaryon d*(2380) is established</a:t>
            </a:r>
          </a:p>
          <a:p>
            <a:pPr lvl="1"/>
            <a:r>
              <a:rPr lang="en-US" sz="3200" dirty="0" smtClean="0"/>
              <a:t>Mass, Width, Quantum numbers, Main decay branches</a:t>
            </a:r>
          </a:p>
          <a:p>
            <a:pPr lvl="1"/>
            <a:r>
              <a:rPr lang="en-US" sz="3200" dirty="0" smtClean="0"/>
              <a:t>Hints of </a:t>
            </a:r>
            <a:r>
              <a:rPr lang="en-US" sz="3200" dirty="0"/>
              <a:t>d*(2380) </a:t>
            </a:r>
            <a:r>
              <a:rPr lang="en-US" sz="3200" dirty="0" smtClean="0"/>
              <a:t> </a:t>
            </a:r>
            <a:r>
              <a:rPr lang="en-US" sz="3200" dirty="0" err="1" smtClean="0"/>
              <a:t>photoproduction</a:t>
            </a:r>
            <a:endParaRPr lang="en-US" sz="3200" dirty="0" smtClean="0"/>
          </a:p>
          <a:p>
            <a:r>
              <a:rPr lang="en-US" sz="3400" dirty="0" smtClean="0"/>
              <a:t>Photo-induced reactions</a:t>
            </a:r>
          </a:p>
          <a:p>
            <a:pPr lvl="1"/>
            <a:r>
              <a:rPr lang="en-US" sz="3200" dirty="0" smtClean="0"/>
              <a:t>Structure: </a:t>
            </a:r>
            <a:r>
              <a:rPr lang="en-US" sz="3200" dirty="0" err="1" smtClean="0"/>
              <a:t>Hexaquark</a:t>
            </a:r>
            <a:r>
              <a:rPr lang="en-US" sz="3200" dirty="0" smtClean="0"/>
              <a:t> </a:t>
            </a:r>
            <a:r>
              <a:rPr lang="en-US" sz="3200" dirty="0"/>
              <a:t>vs M</a:t>
            </a:r>
            <a:r>
              <a:rPr lang="en-US" sz="3200" dirty="0" smtClean="0"/>
              <a:t>olecule?</a:t>
            </a:r>
          </a:p>
          <a:p>
            <a:pPr lvl="1"/>
            <a:r>
              <a:rPr lang="en-US" sz="3200" dirty="0" smtClean="0"/>
              <a:t>Strange dibaryon</a:t>
            </a:r>
          </a:p>
          <a:p>
            <a:r>
              <a:rPr lang="en-US" sz="3400" dirty="0" smtClean="0"/>
              <a:t>Support from theory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952603" y="442164"/>
            <a:ext cx="8191397" cy="6264696"/>
            <a:chOff x="864908" y="2059778"/>
            <a:chExt cx="5881837" cy="425399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993496" y="2352962"/>
              <a:ext cx="5580062" cy="38163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8683" y="5016787"/>
              <a:ext cx="38877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722283" y="3792825"/>
              <a:ext cx="2089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4666971" y="5016787"/>
              <a:ext cx="1008062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858683" y="5016787"/>
              <a:ext cx="1008063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577821" y="36483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638396" y="3619787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53057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64462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714221" y="4872325"/>
              <a:ext cx="287337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864908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722283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566958" y="6026437"/>
              <a:ext cx="287338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408458" y="5996275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970899" y="2132107"/>
              <a:ext cx="6880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066684" y="3499642"/>
              <a:ext cx="8402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885612" y="4723604"/>
              <a:ext cx="86113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*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sym typeface="Symbol" pitchFamily="18" charset="2"/>
                          </a:rPr>
                          <m:t>(2380)</m:t>
                        </m:r>
                      </m:oMath>
                    </m:oMathPara>
                  </a14:m>
                  <a:endParaRPr lang="en-US" sz="48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434136" cy="136245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*(2380) internal structure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4472" y="142884"/>
            <a:ext cx="8229600" cy="765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376060" y="927133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354834" y="3298209"/>
            <a:ext cx="901712" cy="4121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4356878" y="1730209"/>
            <a:ext cx="1092043" cy="428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430485" y="2265508"/>
            <a:ext cx="464137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430485" y="2696589"/>
            <a:ext cx="648157" cy="5352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019833" y="2265508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019833" y="2909762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9882448">
            <a:off x="3577863" y="2350777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1393872">
            <a:off x="3577863" y="2954765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575980" y="2587635"/>
            <a:ext cx="1112294" cy="43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800568" y="2587635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156177" y="2803176"/>
            <a:ext cx="7422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688274" y="3125302"/>
            <a:ext cx="482539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88274" y="1730209"/>
            <a:ext cx="443691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898388" y="2500024"/>
            <a:ext cx="372128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d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247344" y="3429083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11228" y="1375004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10900" y="1836795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10900" y="2980819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5814754" y="2587635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4957690" y="2630271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999561" y="2964238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5304728" y="2156087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4728" y="2156087"/>
                <a:ext cx="37212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79" r="-32787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5256545" y="2872446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6545" y="2872446"/>
                <a:ext cx="37212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279" r="-34426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4095484"/>
                <a:ext cx="933576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95484"/>
                <a:ext cx="9335761" cy="452047"/>
              </a:xfrm>
              <a:prstGeom prst="rect">
                <a:avLst/>
              </a:prstGeom>
              <a:blipFill rotWithShape="1"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11027" y="4749078"/>
                <a:ext cx="1337417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≈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27" y="4749078"/>
                <a:ext cx="1337417" cy="426527"/>
              </a:xfrm>
              <a:prstGeom prst="rect">
                <a:avLst/>
              </a:prstGeom>
              <a:blipFill rotWithShape="1"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0800000">
            <a:off x="5247344" y="4509120"/>
            <a:ext cx="20157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5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5288" y="61972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arXiv:1502.07500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54788" y="4175286"/>
            <a:ext cx="264025" cy="32685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4182851" y="4164481"/>
            <a:ext cx="264025" cy="3268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3786801" y="3623971"/>
            <a:ext cx="0" cy="87816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311954" y="3623971"/>
            <a:ext cx="2546" cy="8673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37109" y="41577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4139174" y="415367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3766202" y="3790537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L=0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783802" y="144057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992240" y="142718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598665" y="115670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13143" y="116425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34861" y="193311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32149" y="193670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6712602" y="136132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22400" y="110447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2511" y="185929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269563" y="162489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472488" y="160990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269563" y="166985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469516" y="90954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654788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863226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77975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70636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47105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866091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583588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564754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412626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476811" y="1629802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44389" y="1252076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312028" y="1255305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697157" y="1630027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09983" y="2005360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34588" y="2005360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1092444" y="102949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28276" y="3291453"/>
            <a:ext cx="1419001" cy="1692925"/>
            <a:chOff x="5594073" y="3477472"/>
            <a:chExt cx="1419001" cy="1692925"/>
          </a:xfrm>
        </p:grpSpPr>
        <p:sp>
          <p:nvSpPr>
            <p:cNvPr id="14" name="Овал 13"/>
            <p:cNvSpPr/>
            <p:nvPr/>
          </p:nvSpPr>
          <p:spPr>
            <a:xfrm>
              <a:off x="5608281" y="4195088"/>
              <a:ext cx="322961" cy="32210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8129" y="4195088"/>
              <a:ext cx="322961" cy="322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Прямая со стрелкой 15"/>
            <p:cNvCxnSpPr>
              <a:stCxn id="14" idx="4"/>
            </p:cNvCxnSpPr>
            <p:nvPr/>
          </p:nvCxnSpPr>
          <p:spPr>
            <a:xfrm>
              <a:off x="5769762" y="4517196"/>
              <a:ext cx="0" cy="624320"/>
            </a:xfrm>
            <a:prstGeom prst="straightConnector1">
              <a:avLst/>
            </a:prstGeom>
            <a:ln w="508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819164" y="4517196"/>
              <a:ext cx="445" cy="6532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4" idx="6"/>
              <a:endCxn id="15" idx="2"/>
            </p:cNvCxnSpPr>
            <p:nvPr/>
          </p:nvCxnSpPr>
          <p:spPr>
            <a:xfrm>
              <a:off x="5931242" y="4356586"/>
              <a:ext cx="726886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6294686" y="3477472"/>
              <a:ext cx="445" cy="87911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594073" y="41844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661696" y="41598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041565" y="451098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C000"/>
                  </a:solidFill>
                </a:rPr>
                <a:t>L=2</a:t>
              </a:r>
            </a:p>
          </p:txBody>
        </p:sp>
      </p:grp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70363" y="1029496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61931" y="2657857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755106" y="1045532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46892" y="15199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≈90%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≈10%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 rot="2646103">
            <a:off x="4805420" y="3303678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7864133">
            <a:off x="3990523" y="3303677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7199" y="33616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3338" y="39738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Branching ratios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plots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9486567">
            <a:off x="1186609" y="32645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929878">
            <a:off x="1782519" y="3662847"/>
            <a:ext cx="2152452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dirty="0" smtClean="0"/>
                  <a:t>, PWA</a:t>
                </a:r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3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Стрелка вправо 121"/>
          <p:cNvSpPr/>
          <p:nvPr/>
        </p:nvSpPr>
        <p:spPr>
          <a:xfrm rot="19486567">
            <a:off x="4936517" y="54391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 rot="13791468">
            <a:off x="4372570" y="5463393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baryon_skyrm_np-l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481138"/>
            <a:ext cx="6034088" cy="45259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Dibaryon in </a:t>
            </a:r>
            <a:r>
              <a:rPr lang="en-US" dirty="0" err="1" smtClean="0"/>
              <a:t>Skyrme</a:t>
            </a:r>
            <a:r>
              <a:rPr lang="en-US" dirty="0" smtClean="0"/>
              <a:t> model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309320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David </a:t>
            </a:r>
            <a:r>
              <a:rPr lang="de-DE" dirty="0" smtClean="0"/>
              <a:t>Foster,</a:t>
            </a:r>
            <a:r>
              <a:rPr lang="de-DE" dirty="0"/>
              <a:t> Nicholas S. </a:t>
            </a:r>
            <a:r>
              <a:rPr lang="de-DE" dirty="0" err="1" smtClean="0"/>
              <a:t>Manton</a:t>
            </a:r>
            <a:r>
              <a:rPr lang="de-DE" dirty="0" smtClean="0"/>
              <a:t>,</a:t>
            </a:r>
            <a:r>
              <a:rPr lang="de-DE" dirty="0"/>
              <a:t> </a:t>
            </a:r>
            <a:r>
              <a:rPr lang="de-DE" dirty="0" err="1"/>
              <a:t>Nucl.Phys</a:t>
            </a:r>
            <a:r>
              <a:rPr lang="de-DE" dirty="0"/>
              <a:t>. B899 (2015) </a:t>
            </a:r>
            <a:r>
              <a:rPr lang="de-DE" dirty="0" smtClean="0"/>
              <a:t>513</a:t>
            </a:r>
            <a:r>
              <a:rPr lang="de-DE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5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88832" cy="56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6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560840" cy="575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𝟐𝟑𝟖𝟎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pn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7" b="-3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57</a:t>
            </a:fld>
            <a:endParaRPr lang="en-US" dirty="0"/>
          </a:p>
        </p:txBody>
      </p:sp>
      <p:pic>
        <p:nvPicPr>
          <p:cNvPr id="800770" name="Picture 2" descr="SAID_Annete_elastic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412"/>
            <a:ext cx="64801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269" y="49213"/>
            <a:ext cx="5132387" cy="858837"/>
          </a:xfrm>
        </p:spPr>
        <p:txBody>
          <a:bodyPr/>
          <a:lstStyle/>
          <a:p>
            <a:r>
              <a:rPr lang="de-DE" dirty="0" err="1"/>
              <a:t>Expectations</a:t>
            </a:r>
            <a:endParaRPr lang="de-DE" dirty="0"/>
          </a:p>
        </p:txBody>
      </p:sp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300788" y="2603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588254"/>
              </p:ext>
            </p:extLst>
          </p:nvPr>
        </p:nvGraphicFramePr>
        <p:xfrm>
          <a:off x="1475656" y="788988"/>
          <a:ext cx="273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23" name="Формула" r:id="rId4" imgW="977760" imgH="228600" progId="Equation.3">
                  <p:embed/>
                </p:oleObj>
              </mc:Choice>
              <mc:Fallback>
                <p:oleObj name="Формула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88988"/>
                        <a:ext cx="2730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53836" y="4450512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SAID</a:t>
            </a: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3524842" y="2924944"/>
            <a:ext cx="2488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SAID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 flipH="1">
            <a:off x="5036142" y="3285307"/>
            <a:ext cx="1444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093611" y="4215562"/>
            <a:ext cx="18002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" y="1050924"/>
            <a:ext cx="8178630" cy="554642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energy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dependence</a:t>
                </a:r>
                <a:r>
                  <a:rPr lang="de-DE" sz="4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9712" y="20637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195674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7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1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913436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71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6</a:t>
            </a:fld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31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2598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7" y="694408"/>
            <a:ext cx="6347048" cy="6044806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521-2EFA-4799-B408-D3208A3EFFDA}" type="slidenum">
              <a:rPr lang="en-US"/>
              <a:pPr/>
              <a:t>61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3000852" y="22048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</a:t>
            </a:r>
            <a:endParaRPr lang="en-US" b="1" dirty="0"/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4536282" y="4306366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SAID </a:t>
            </a:r>
            <a:r>
              <a:rPr lang="en-US" b="1" dirty="0" smtClean="0">
                <a:solidFill>
                  <a:srgbClr val="FF0000"/>
                </a:solidFill>
              </a:rPr>
              <a:t>new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>
            <a:off x="3683090" y="2574197"/>
            <a:ext cx="853192" cy="482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 flipV="1">
            <a:off x="5076826" y="3586781"/>
            <a:ext cx="251618" cy="792609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1" name="Oval 9"/>
          <p:cNvSpPr>
            <a:spLocks noChangeArrowheads="1"/>
          </p:cNvSpPr>
          <p:nvPr/>
        </p:nvSpPr>
        <p:spPr bwMode="auto">
          <a:xfrm>
            <a:off x="4911725" y="834263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4911725" y="1089851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5144245" y="723139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Devlin et al, PRD8, 136 (73) 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144245" y="978726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LisowskI</a:t>
            </a:r>
            <a:r>
              <a:rPr lang="en-US" dirty="0"/>
              <a:t> et al, PRL49, 255(82)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6093295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d* on other </a:t>
            </a:r>
            <a:r>
              <a:rPr lang="en-US" dirty="0" err="1" smtClean="0"/>
              <a:t>pn</a:t>
            </a:r>
            <a:r>
              <a:rPr lang="en-US" dirty="0" smtClean="0"/>
              <a:t> observables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64930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776864" cy="54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3" y="6293350"/>
            <a:ext cx="747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R.L. Workman, W.J. </a:t>
            </a:r>
            <a:r>
              <a:rPr lang="de-DE" dirty="0" err="1">
                <a:latin typeface="+mn-lt"/>
              </a:rPr>
              <a:t>Briscoe</a:t>
            </a:r>
            <a:r>
              <a:rPr lang="de-DE" dirty="0">
                <a:latin typeface="+mn-lt"/>
              </a:rPr>
              <a:t>, I.I. </a:t>
            </a:r>
            <a:r>
              <a:rPr lang="de-DE" dirty="0" err="1" smtClean="0">
                <a:latin typeface="+mn-lt"/>
              </a:rPr>
              <a:t>Strakovsky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Phys.Rev</a:t>
            </a:r>
            <a:r>
              <a:rPr lang="de-DE" dirty="0">
                <a:latin typeface="+mn-lt"/>
              </a:rPr>
              <a:t>. C93 (2016</a:t>
            </a:r>
            <a:r>
              <a:rPr lang="de-DE" dirty="0" smtClean="0">
                <a:latin typeface="+mn-lt"/>
              </a:rPr>
              <a:t>), </a:t>
            </a:r>
            <a:r>
              <a:rPr lang="de-DE" dirty="0">
                <a:latin typeface="+mn-lt"/>
              </a:rPr>
              <a:t>045201</a:t>
            </a:r>
            <a:endParaRPr lang="ru-RU" dirty="0"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79029" y="1484784"/>
            <a:ext cx="13686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ith d*</a:t>
            </a:r>
          </a:p>
          <a:p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ithout d*</a:t>
            </a:r>
          </a:p>
          <a:p>
            <a:r>
              <a:rPr lang="en-US" b="1" dirty="0" smtClean="0"/>
              <a:t>SP07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3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210"/>
            <a:ext cx="9144000" cy="4959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838572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4822809" y="594456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443712" y="585171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443712" y="631685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80112" y="608031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003849" y="633481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520419" y="610253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8040" y="561865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60524" y="556437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160524" y="635653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205561" y="562356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05561" y="643829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5860175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71939" y="57389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Particle identification detector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" y="1935163"/>
            <a:ext cx="7175302" cy="4389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Particle identification detector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Polarimeter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4032448" cy="537659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22396"/>
            <a:ext cx="4549434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55650" y="3455023"/>
            <a:ext cx="504056" cy="504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254" y="6061886"/>
                <a:ext cx="22193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𝛾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4" y="6061886"/>
                <a:ext cx="2219390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9062 0.1733 L 0.31111 0.3412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3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37635" y="3555057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254" y="6061886"/>
                <a:ext cx="22193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𝛾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4" y="6061886"/>
                <a:ext cx="2219389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68</a:t>
            </a:fld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  <p:bldP spid="23" grpId="0" animBg="1"/>
      <p:bldP spid="23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643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5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1052736"/>
            <a:ext cx="5837498" cy="3096344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plots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3459" y="414938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68997"/>
            <a:ext cx="3488904" cy="307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933056"/>
            <a:ext cx="3244747" cy="2849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blipFill rotWithShape="1">
                <a:blip r:embed="rId5"/>
                <a:stretch>
                  <a:fillRect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𝒑𝒏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𝐭𝐨𝐭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73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64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74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944747" y="87705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(2380)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80619" y="209911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717231" y="2388037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6717231" y="1811775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364931" y="2461062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64931" y="1524437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 txBox="1">
                <a:spLocks noChangeArrowheads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7761767" y="192342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010712" y="384008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847324" y="4129008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847324" y="3552746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495024" y="4202033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495024" y="3265408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7891860" y="3664396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4856623" y="196514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90%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932811" y="375700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1</a:t>
            </a:r>
            <a:r>
              <a:rPr lang="en-US" altLang="ru-RU" sz="3200" b="1" dirty="0" smtClean="0">
                <a:solidFill>
                  <a:srgbClr val="FFC000"/>
                </a:solidFill>
              </a:rPr>
              <a:t>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752020" y="468918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>
          <a:xfrm>
            <a:off x="7083381" y="544607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7059929" y="6238162"/>
            <a:ext cx="701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030260" y="5397629"/>
            <a:ext cx="72458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Прямоугольник 61"/>
          <p:cNvSpPr/>
          <p:nvPr/>
        </p:nvSpPr>
        <p:spPr>
          <a:xfrm rot="1769770">
            <a:off x="6549888" y="59867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 62"/>
          <p:cNvSpPr/>
          <p:nvPr/>
        </p:nvSpPr>
        <p:spPr>
          <a:xfrm rot="19484122">
            <a:off x="6559292" y="5532856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75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944747" y="87705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(2380)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80619" y="209911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717231" y="2388037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6717231" y="1811775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364931" y="2461062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64931" y="1524437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 txBox="1">
                <a:spLocks noChangeArrowheads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7761767" y="192342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010712" y="384008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847324" y="4129008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847324" y="3552746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495024" y="4202033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495024" y="3265408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7891860" y="3664396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4856623" y="196514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90%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932811" y="375700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1</a:t>
            </a:r>
            <a:r>
              <a:rPr lang="en-US" altLang="ru-RU" sz="3200" b="1" dirty="0" smtClean="0">
                <a:solidFill>
                  <a:srgbClr val="FFC000"/>
                </a:solidFill>
              </a:rPr>
              <a:t>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752020" y="468918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4570767" y="499712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67" y="4997121"/>
                <a:ext cx="1871745" cy="576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776888" y="570984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475922" y="599876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5922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0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1124744"/>
            <a:ext cx="4710986" cy="4536505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77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203847" y="3573015"/>
            <a:ext cx="216023" cy="1152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693786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19872" y="4293094"/>
            <a:ext cx="2088231" cy="432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6055" y="1950485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Conventional process </a:t>
            </a:r>
            <a:r>
              <a:rPr lang="en-US" b="1" dirty="0" smtClean="0">
                <a:solidFill>
                  <a:srgbClr val="0000CC"/>
                </a:solidFill>
              </a:rPr>
              <a:t>+d*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962639" y="2279139"/>
            <a:ext cx="641167" cy="9338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01242" y="2808222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d*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blipFill rotWithShape="1">
                <a:blip r:embed="rId4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blipFill rotWithShape="1">
                <a:blip r:embed="rId5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97814" y="6427999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al., </a:t>
            </a:r>
            <a:r>
              <a:rPr lang="en-US" b="1" dirty="0" err="1"/>
              <a:t>Phys.Lett</a:t>
            </a:r>
            <a:r>
              <a:rPr lang="en-US" b="1" dirty="0"/>
              <a:t>. B743 (2015) 325-332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60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non-fusion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1681"/>
            <a:ext cx="2917541" cy="280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2" y="2101464"/>
            <a:ext cx="2941673" cy="283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2148040"/>
            <a:ext cx="2917543" cy="277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94645" y="5085184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PLB </a:t>
            </a:r>
            <a:r>
              <a:rPr lang="ru-RU" sz="2000" dirty="0"/>
              <a:t>743 (2015) 325</a:t>
            </a:r>
            <a:endParaRPr lang="de-DE" altLang="ru-RU" sz="2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99277" y="37447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979712" y="371703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7477" y="5057549"/>
            <a:ext cx="2821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/>
              <a:t>PRC 88 (2013) </a:t>
            </a:r>
            <a:r>
              <a:rPr lang="de-DE" altLang="ru-RU" sz="2000" dirty="0" smtClean="0"/>
              <a:t>055208</a:t>
            </a:r>
            <a:endParaRPr lang="de-DE" altLang="ru-RU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521238" y="5065042"/>
            <a:ext cx="2507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HADES</a:t>
            </a:r>
            <a:br>
              <a:rPr lang="de-DE" altLang="ru-RU" sz="2000" dirty="0" smtClean="0"/>
            </a:br>
            <a:r>
              <a:rPr lang="de-DE" sz="2000" dirty="0" smtClean="0"/>
              <a:t>PLB 750 </a:t>
            </a:r>
            <a:r>
              <a:rPr lang="de-DE" sz="2000" dirty="0"/>
              <a:t>(2015) </a:t>
            </a:r>
            <a:r>
              <a:rPr lang="de-DE" sz="2000" dirty="0" smtClean="0"/>
              <a:t>184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412670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10606"/>
              </p:ext>
            </p:extLst>
          </p:nvPr>
        </p:nvGraphicFramePr>
        <p:xfrm>
          <a:off x="179512" y="1196752"/>
          <a:ext cx="8784976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</a:t>
                      </a:r>
                      <a:r>
                        <a:rPr lang="de-DE" altLang="ru-RU" sz="1700" dirty="0" smtClean="0"/>
                        <a:t>B</a:t>
                      </a:r>
                      <a:r>
                        <a:rPr lang="ru-RU" sz="1700" dirty="0" smtClean="0"/>
                        <a:t>743 (2015) 325</a:t>
                      </a:r>
                      <a:endParaRPr lang="de-DE" altLang="ru-RU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 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035204 , (2014)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Clement, </a:t>
                      </a:r>
                      <a:r>
                        <a:rPr kumimoji="0" lang="en-US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Eur.Phys.J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A50 (2014) 107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(2015) 1, 015201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72625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460" y="6165304"/>
            <a:ext cx="82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438-442</a:t>
            </a:r>
          </a:p>
          <a:p>
            <a:r>
              <a:rPr lang="en-US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82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8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21"/>
          <p:cNvGrpSpPr>
            <a:grpSpLocks/>
          </p:cNvGrpSpPr>
          <p:nvPr/>
        </p:nvGrpSpPr>
        <p:grpSpPr bwMode="auto">
          <a:xfrm rot="2059703">
            <a:off x="7606029" y="5020374"/>
            <a:ext cx="915762" cy="905101"/>
            <a:chOff x="3833" y="1797"/>
            <a:chExt cx="1769" cy="1814"/>
          </a:xfrm>
        </p:grpSpPr>
        <p:sp>
          <p:nvSpPr>
            <p:cNvPr id="102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09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US" dirty="0"/>
              <a:t>Q</a:t>
            </a:r>
            <a:r>
              <a:rPr lang="en-US" dirty="0" smtClean="0"/>
              <a:t>uark systems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80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6035" y="1389398"/>
            <a:ext cx="1079922" cy="1154113"/>
            <a:chOff x="295" y="754"/>
            <a:chExt cx="1632" cy="1542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8611" y="769994"/>
            <a:ext cx="1324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Meson</a:t>
            </a: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998080" y="1289389"/>
            <a:ext cx="1422352" cy="1424822"/>
            <a:chOff x="3833" y="1797"/>
            <a:chExt cx="1769" cy="1814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96643" y="764288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Baryon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504" y="2852936"/>
            <a:ext cx="8928992" cy="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155400" y="4565759"/>
            <a:ext cx="23230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Meson-Baryon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721557" y="3380846"/>
            <a:ext cx="1163280" cy="1277055"/>
            <a:chOff x="3346793" y="3286601"/>
            <a:chExt cx="1871663" cy="185578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27940" y="3355024"/>
            <a:ext cx="1264753" cy="1234390"/>
            <a:chOff x="6082696" y="2374200"/>
            <a:chExt cx="2305050" cy="2352676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3313" y="3380846"/>
            <a:ext cx="1034997" cy="1080279"/>
            <a:chOff x="467518" y="2141008"/>
            <a:chExt cx="1871663" cy="1855788"/>
          </a:xfrm>
        </p:grpSpPr>
        <p:sp>
          <p:nvSpPr>
            <p:cNvPr id="40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6838" y="5580877"/>
            <a:ext cx="1218315" cy="911261"/>
            <a:chOff x="259500" y="4447687"/>
            <a:chExt cx="2327939" cy="1574034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13190" y="5513389"/>
            <a:ext cx="976439" cy="978749"/>
            <a:chOff x="3232783" y="5052575"/>
            <a:chExt cx="1932850" cy="164163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86644" y="5563849"/>
            <a:ext cx="1308473" cy="1139826"/>
            <a:chOff x="6082696" y="4749482"/>
            <a:chExt cx="2328005" cy="2154921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2361498" y="2853324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/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183863" y="2853324"/>
            <a:ext cx="1753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/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-51105" y="456576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Meson-Meson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4511938" y="2852936"/>
            <a:ext cx="1760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/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4405396" y="4565760"/>
            <a:ext cx="24096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Baryon-Baryon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7114669" y="2919181"/>
            <a:ext cx="1895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Octaquark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7380312" y="5616266"/>
            <a:ext cx="976439" cy="978749"/>
            <a:chOff x="3232783" y="5052575"/>
            <a:chExt cx="1932850" cy="1641630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95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397194" y="4614488"/>
                <a:ext cx="1594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𝚲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𝟏𝟒𝟎𝟓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94" y="4614488"/>
                <a:ext cx="159453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Deuteron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47813" y="293253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700363" y="291348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36738" y="2356275"/>
            <a:ext cx="0" cy="115252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700" y="2337225"/>
            <a:ext cx="0" cy="1152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19250" y="29134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65450" y="2894438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643" y="297348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7093893" y="297348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5508774" y="3549748"/>
            <a:ext cx="0" cy="63540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1230" y="3549749"/>
            <a:ext cx="794" cy="6354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5796905" y="326241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5399" y="168964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92080" y="2954436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7158980" y="2954436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993755" y="353863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8195" y="341783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8697" y="297348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88697" y="367848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433" y="39241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35944" y="350880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2144" y="348975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6738" y="377033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4225" y="3815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60972" y="219369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6q </a:t>
                </a:r>
                <a:r>
                  <a:rPr lang="en-US" sz="2800" dirty="0"/>
                  <a:t>c</a:t>
                </a:r>
                <a:r>
                  <a:rPr lang="en-US" sz="2800" dirty="0" smtClean="0"/>
                  <a:t>onfiguration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≈0.15%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476672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- Deltaron?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476672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2138592" y="371242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291142" y="369337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2426723" y="2740415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572923" y="2740415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10029" y="369337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3356229" y="367432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551751" y="2973587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68613" y="3413510"/>
            <a:ext cx="197288" cy="427747"/>
            <a:chOff x="5176362" y="3719872"/>
            <a:chExt cx="197288" cy="427747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77051" y="3400121"/>
            <a:ext cx="197288" cy="427747"/>
            <a:chOff x="5400043" y="3717058"/>
            <a:chExt cx="197288" cy="427747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91800" y="3402583"/>
            <a:ext cx="197288" cy="427747"/>
            <a:chOff x="6025788" y="3476840"/>
            <a:chExt cx="197288" cy="427747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84461" y="3408083"/>
            <a:ext cx="197288" cy="427747"/>
            <a:chOff x="6197644" y="3478692"/>
            <a:chExt cx="197288" cy="427747"/>
          </a:xfrm>
        </p:grpSpPr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60930" y="3400495"/>
            <a:ext cx="197288" cy="427747"/>
            <a:chOff x="5840064" y="4220114"/>
            <a:chExt cx="197288" cy="427747"/>
          </a:xfrm>
        </p:grpSpPr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79916" y="3404094"/>
            <a:ext cx="197288" cy="427747"/>
            <a:chOff x="6058653" y="4221088"/>
            <a:chExt cx="197288" cy="427747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Овал 36"/>
          <p:cNvSpPr/>
          <p:nvPr/>
        </p:nvSpPr>
        <p:spPr>
          <a:xfrm>
            <a:off x="5897413" y="333426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78579" y="332667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26451" y="283266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width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6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3509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70491" y="3604917"/>
            <a:ext cx="0" cy="2200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70616" y="3604917"/>
            <a:ext cx="4310817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width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4267037"/>
            <a:ext cx="0" cy="1610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4470" y="4267037"/>
            <a:ext cx="3291586" cy="311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82803" y="5157192"/>
            <a:ext cx="5885541" cy="31173"/>
          </a:xfrm>
          <a:prstGeom prst="straightConnector1">
            <a:avLst/>
          </a:prstGeom>
          <a:ln w="38100" cmpd="dbl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en-US" dirty="0" smtClean="0"/>
              <a:t>Hidden color concept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87</a:t>
            </a:fld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6264138" y="2941533"/>
            <a:ext cx="197288" cy="427747"/>
            <a:chOff x="5176362" y="3719872"/>
            <a:chExt cx="197288" cy="42774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72576" y="2928144"/>
            <a:ext cx="197288" cy="427747"/>
            <a:chOff x="5400043" y="3717058"/>
            <a:chExt cx="197288" cy="4277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687325" y="2930606"/>
            <a:ext cx="197288" cy="427747"/>
            <a:chOff x="6025788" y="3476840"/>
            <a:chExt cx="197288" cy="42774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79986" y="2936106"/>
            <a:ext cx="197288" cy="427747"/>
            <a:chOff x="6197644" y="3478692"/>
            <a:chExt cx="197288" cy="42774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256455" y="2928518"/>
            <a:ext cx="197288" cy="427747"/>
            <a:chOff x="5840064" y="4220114"/>
            <a:chExt cx="197288" cy="427747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75441" y="2932117"/>
            <a:ext cx="197288" cy="427747"/>
            <a:chOff x="6058653" y="4221088"/>
            <a:chExt cx="197288" cy="427747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Овал 22"/>
          <p:cNvSpPr/>
          <p:nvPr/>
        </p:nvSpPr>
        <p:spPr>
          <a:xfrm>
            <a:off x="6192938" y="2862287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74104" y="2854701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21976" y="2360690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211951" y="3121621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79529" y="2743895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047168" y="2747124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32297" y="3121846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045123" y="3497179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569728" y="3497179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827584" y="252131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090568" y="155679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Deltaron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63677" y="148478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Hexaquark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251520" y="5696743"/>
            <a:ext cx="8268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</a:t>
            </a:r>
            <a:r>
              <a:rPr lang="en-GB" dirty="0" smtClean="0">
                <a:solidFill>
                  <a:srgbClr val="000000"/>
                </a:solidFill>
              </a:rPr>
              <a:t>438-442</a:t>
            </a:r>
          </a:p>
          <a:p>
            <a:r>
              <a:rPr lang="en-US" dirty="0"/>
              <a:t>F. Huang et al,  </a:t>
            </a:r>
            <a:r>
              <a:rPr lang="de-DE" dirty="0" err="1"/>
              <a:t>Chin.Phys</a:t>
            </a:r>
            <a:r>
              <a:rPr lang="de-DE" dirty="0"/>
              <a:t>. C39 (2015) 7, </a:t>
            </a:r>
            <a:r>
              <a:rPr lang="de-DE" dirty="0" smtClean="0"/>
              <a:t>071001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US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71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07933" y="3114537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60483" y="3095487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796064" y="2142526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42264" y="2142526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79370" y="3095487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25570" y="3076437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48315" y="3599834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48817" y="315548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48817" y="3860486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553" y="410615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796064" y="369079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42264" y="367174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96858" y="3952334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14345" y="39978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21092" y="2375698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56208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318435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318758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56230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93763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93763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96177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96177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59013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97781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4522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61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Dibaryons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a paradigm shift</a:t>
            </a:r>
            <a:endParaRPr lang="ru-RU" sz="4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 branches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  <a:blipFill rotWithShape="1">
                <a:blip r:embed="rId2"/>
                <a:stretch>
                  <a:fillRect b="-3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834161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37101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12(3)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14(1)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890623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12(3)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14(1)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619672" y="6426359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puzzle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755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 bwMode="auto">
          <a:xfrm>
            <a:off x="395536" y="1711694"/>
            <a:ext cx="8280920" cy="414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92" y="588262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 err="1" smtClean="0"/>
              <a:t>dilepton</a:t>
            </a:r>
            <a:r>
              <a:rPr lang="en-US" dirty="0" smtClean="0"/>
              <a:t> enhancement over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coctails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88640"/>
                <a:ext cx="8305800" cy="7086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DLS puzzle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=1.25 </m:t>
                    </m:r>
                    <m:r>
                      <a:rPr lang="en-US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88640"/>
                <a:ext cx="8305800" cy="708688"/>
              </a:xfrm>
              <a:blipFill rotWithShape="1">
                <a:blip r:embed="rId2"/>
                <a:stretch>
                  <a:fillRect l="-4185" t="-21552" b="-49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960440" cy="273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0" y="3140968"/>
            <a:ext cx="3899347" cy="26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356321" cy="2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9573" y="38422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38422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878051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, H. </a:t>
            </a:r>
            <a:r>
              <a:rPr lang="en-US" dirty="0"/>
              <a:t>Clement </a:t>
            </a:r>
            <a:r>
              <a:rPr lang="en-US" dirty="0" err="1"/>
              <a:t>Eur.Phys.J</a:t>
            </a:r>
            <a:r>
              <a:rPr lang="en-US" dirty="0"/>
              <a:t>. A50 (2014) 107</a:t>
            </a:r>
            <a:r>
              <a:rPr lang="en-US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3328940"/>
                <a:ext cx="1551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𝑝𝑝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8940"/>
                <a:ext cx="15514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46072" y="3328940"/>
                <a:ext cx="155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𝑝𝑛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72" y="3328940"/>
                <a:ext cx="155741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520" y="6281493"/>
            <a:ext cx="872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from</a:t>
            </a:r>
            <a:r>
              <a:rPr lang="fr-FR" dirty="0" smtClean="0"/>
              <a:t> G</a:t>
            </a:r>
            <a:r>
              <a:rPr lang="fr-FR" dirty="0"/>
              <a:t>. </a:t>
            </a:r>
            <a:r>
              <a:rPr lang="fr-FR" dirty="0" err="1"/>
              <a:t>Agakichiev</a:t>
            </a:r>
            <a:r>
              <a:rPr lang="fr-FR" dirty="0"/>
              <a:t> et al. (HADES Collaboration), Phys. </a:t>
            </a:r>
            <a:r>
              <a:rPr lang="fr-FR" dirty="0" err="1"/>
              <a:t>Lett</a:t>
            </a:r>
            <a:r>
              <a:rPr lang="fr-FR" dirty="0"/>
              <a:t>.  B 690 (2010) 118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Dibaryon Spectroscopy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68760"/>
            <a:ext cx="3546795" cy="23762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5004594" cy="225074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4536504" cy="30764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3184094" y="59852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22739" y="570694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54788" y="54518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96703" y="51769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28750" y="490863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70666" y="463340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15871" y="43519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57249" y="5836622"/>
                <a:ext cx="11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49" y="5836622"/>
                <a:ext cx="118577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22739" y="5555170"/>
                <a:ext cx="117455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?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(2600)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39" y="5555170"/>
                <a:ext cx="1174552" cy="375552"/>
              </a:xfrm>
              <a:prstGeom prst="rect">
                <a:avLst/>
              </a:prstGeom>
              <a:blipFill rotWithShape="1"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17296" y="5304434"/>
                <a:ext cx="117455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?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(2800)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96" y="5304434"/>
                <a:ext cx="1174552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1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12471</TotalTime>
  <Words>3508</Words>
  <Application>Microsoft Office PowerPoint</Application>
  <PresentationFormat>Экран (4:3)</PresentationFormat>
  <Paragraphs>869</Paragraphs>
  <Slides>92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4" baseType="lpstr">
      <vt:lpstr>Поток</vt:lpstr>
      <vt:lpstr>Формула</vt:lpstr>
      <vt:lpstr>Dibaryons at CLAS</vt:lpstr>
      <vt:lpstr>Possible particles</vt:lpstr>
      <vt:lpstr>Deuteron to Deltaron</vt:lpstr>
      <vt:lpstr>d*(2380)</vt:lpstr>
      <vt:lpstr>Презентация PowerPoint</vt:lpstr>
      <vt:lpstr>Angular distribution in the peak</vt:lpstr>
      <vt:lpstr>Dibaryon hadronic decays</vt:lpstr>
      <vt:lpstr>Argand plot</vt:lpstr>
      <vt:lpstr>d^∗ (2380) decay branches</vt:lpstr>
      <vt:lpstr>d^∗ (2380) properties</vt:lpstr>
      <vt:lpstr>d^∗ (2380) properties</vt:lpstr>
      <vt:lpstr>d* photoproduction</vt:lpstr>
      <vt:lpstr>d^∗ (2380) best decay channels</vt:lpstr>
      <vt:lpstr>d^∗ (2380) photoproduction</vt:lpstr>
      <vt:lpstr>Conventional background (π^0 π^0)</vt:lpstr>
      <vt:lpstr>Conventional background –  other ππ channels</vt:lpstr>
      <vt:lpstr>γd\ →d^∗→dπ^0 π^0</vt:lpstr>
      <vt:lpstr>γd\ →d^∗→dπ^0 π^0</vt:lpstr>
      <vt:lpstr>γd→d^∗→pn</vt:lpstr>
      <vt:lpstr>d*(2380) in photoproduction?</vt:lpstr>
      <vt:lpstr>d* internal structure</vt:lpstr>
      <vt:lpstr>Deltaron vs Hexaquark</vt:lpstr>
      <vt:lpstr>Structure of the resonance. Transition form factor</vt:lpstr>
      <vt:lpstr>N* internal structure at CLAS</vt:lpstr>
      <vt:lpstr>The Roper resonance internal structure</vt:lpstr>
      <vt:lpstr>Hexaquark vs molecule</vt:lpstr>
      <vt:lpstr>d^∗ (2380) electroproduction</vt:lpstr>
      <vt:lpstr>d^∗ (2380) electroproduction</vt:lpstr>
      <vt:lpstr>d^∗ (2380) size and structure</vt:lpstr>
      <vt:lpstr>The family of dibaryons</vt:lpstr>
      <vt:lpstr>Mirror dibaryon</vt:lpstr>
      <vt:lpstr>How many ways can you combine 6q?</vt:lpstr>
      <vt:lpstr>d* in Lattice</vt:lpstr>
      <vt:lpstr>NN vs ΔΔ</vt:lpstr>
      <vt:lpstr>How many ways can you combine 6q?</vt:lpstr>
      <vt:lpstr>Strange dibaryon</vt:lpstr>
      <vt:lpstr>d*(2380) SU(3) multiplet</vt:lpstr>
      <vt:lpstr>Strange Dibaryon</vt:lpstr>
      <vt:lpstr>Reaction</vt:lpstr>
      <vt:lpstr>Reaction</vt:lpstr>
      <vt:lpstr>Exploratory search for the d_s^∗</vt:lpstr>
      <vt:lpstr>Search for the strange dibaryon</vt:lpstr>
      <vt:lpstr>Search for the strange dibaryon</vt:lpstr>
      <vt:lpstr>Search for the strange dibaryon</vt:lpstr>
      <vt:lpstr>Search for the strange dibaryon</vt:lpstr>
      <vt:lpstr>Conclusion</vt:lpstr>
      <vt:lpstr>Презентация PowerPoint</vt:lpstr>
      <vt:lpstr>d*(2380) internal structure</vt:lpstr>
      <vt:lpstr>d*(2380) internal structure</vt:lpstr>
      <vt:lpstr>d*(2380) internal structure and  the ABC effect </vt:lpstr>
      <vt:lpstr>Deltaron vs Hexaquark</vt:lpstr>
      <vt:lpstr>Theory</vt:lpstr>
      <vt:lpstr>Dibaryon in Skyrme model</vt:lpstr>
      <vt:lpstr>d* in Lattice</vt:lpstr>
      <vt:lpstr>d* in Lattice</vt:lpstr>
      <vt:lpstr>d^∗ (2380) in pn</vt:lpstr>
      <vt:lpstr>Expectations</vt:lpstr>
      <vt:lpstr>A_y energy dependence at 83°</vt:lpstr>
      <vt:lpstr>A_y energy dependence at 83°</vt:lpstr>
      <vt:lpstr>Dimensionless partial wave amplitudes</vt:lpstr>
      <vt:lpstr>Total pn cross-section</vt:lpstr>
      <vt:lpstr>Effect of d* on other pn observables</vt:lpstr>
      <vt:lpstr>The benchmark measurement</vt:lpstr>
      <vt:lpstr>New Particle identification detector</vt:lpstr>
      <vt:lpstr>New Particle identification detector</vt:lpstr>
      <vt:lpstr>Polarimeter</vt:lpstr>
      <vt:lpstr>Experiment</vt:lpstr>
      <vt:lpstr>Experiment</vt:lpstr>
      <vt:lpstr>Mirror dibaryon</vt:lpstr>
      <vt:lpstr>NN vs ΔΔ</vt:lpstr>
      <vt:lpstr>How many ways can you combine 6q?</vt:lpstr>
      <vt:lpstr>Argand plots</vt:lpstr>
      <vt:lpstr>S-wave Δ-Δ only?</vt:lpstr>
      <vt:lpstr>S-wave Δ-Δ only?</vt:lpstr>
      <vt:lpstr>S-wave Δ-Δ only?</vt:lpstr>
      <vt:lpstr>Презентация PowerPoint</vt:lpstr>
      <vt:lpstr>pn  pn00</vt:lpstr>
      <vt:lpstr>Dibaryon non-fusion decays</vt:lpstr>
      <vt:lpstr>The decay modes of the dibaryon</vt:lpstr>
      <vt:lpstr>Quark systems</vt:lpstr>
      <vt:lpstr>Molecule vs Hexaquark</vt:lpstr>
      <vt:lpstr>Deuteron</vt:lpstr>
      <vt:lpstr>d^∗ (2380) - Deltaron?</vt:lpstr>
      <vt:lpstr>Deltaron: the width quest</vt:lpstr>
      <vt:lpstr>Deltaron: the width quest</vt:lpstr>
      <vt:lpstr>Deltaron: the with quest</vt:lpstr>
      <vt:lpstr>Hidden color concept</vt:lpstr>
      <vt:lpstr>Deltaron vs Hexaquark</vt:lpstr>
      <vt:lpstr>Dibaryons</vt:lpstr>
      <vt:lpstr>DLS puzzle</vt:lpstr>
      <vt:lpstr>DLS puzzle @ T_N=1.25 GeV</vt:lpstr>
      <vt:lpstr>Dibaryon Spectroscopy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843</cp:revision>
  <dcterms:created xsi:type="dcterms:W3CDTF">2005-12-14T10:51:54Z</dcterms:created>
  <dcterms:modified xsi:type="dcterms:W3CDTF">2016-10-29T22:41:45Z</dcterms:modified>
</cp:coreProperties>
</file>