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257" r:id="rId3"/>
    <p:sldId id="282" r:id="rId4"/>
    <p:sldId id="265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58" r:id="rId13"/>
    <p:sldId id="266" r:id="rId14"/>
    <p:sldId id="259" r:id="rId15"/>
    <p:sldId id="260" r:id="rId16"/>
    <p:sldId id="261" r:id="rId17"/>
    <p:sldId id="262" r:id="rId18"/>
    <p:sldId id="271" r:id="rId19"/>
    <p:sldId id="283" r:id="rId20"/>
    <p:sldId id="284" r:id="rId21"/>
    <p:sldId id="279" r:id="rId22"/>
    <p:sldId id="276" r:id="rId23"/>
    <p:sldId id="277" r:id="rId24"/>
    <p:sldId id="278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>
      <p:cViewPr varScale="1">
        <p:scale>
          <a:sx n="94" d="100"/>
          <a:sy n="94" d="100"/>
        </p:scale>
        <p:origin x="105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3E480-5301-402F-A91F-0AACA29AD16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F7F29-7BE5-411C-9EC1-B51C57E66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F7F29-7BE5-411C-9EC1-B51C57E6608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7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JLEIC Fall 2016 Collaboration Meeting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JLEIC Configuration and Parameter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Spata</a:t>
            </a:r>
          </a:p>
          <a:p>
            <a:r>
              <a:rPr lang="en-US" dirty="0" smtClean="0"/>
              <a:t>October 7,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24600" y="6515475"/>
            <a:ext cx="1447800" cy="266325"/>
          </a:xfrm>
          <a:prstGeom prst="rect">
            <a:avLst/>
          </a:prstGeom>
        </p:spPr>
        <p:txBody>
          <a:bodyPr/>
          <a:lstStyle/>
          <a:p>
            <a:fld id="{7F5F25AA-4ADE-4349-9A27-0C906603C615}" type="slidenum">
              <a:rPr lang="en-US" smtClean="0"/>
              <a:pPr/>
              <a:t>1</a:t>
            </a:fld>
            <a:r>
              <a:rPr lang="en-US" dirty="0" smtClean="0"/>
              <a:t>/10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77000"/>
            <a:ext cx="4502727" cy="365125"/>
          </a:xfrm>
        </p:spPr>
        <p:txBody>
          <a:bodyPr/>
          <a:lstStyle/>
          <a:p>
            <a:r>
              <a:rPr lang="en-US" dirty="0" smtClean="0"/>
              <a:t>JLEIC Fall 2016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Requirements and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6576" y="1036637"/>
            <a:ext cx="89154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JLEIC Accelerator Complex segmented into logical blocks with identified owners for each: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931" y="1828800"/>
            <a:ext cx="80821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Highest Level Requirements </a:t>
            </a:r>
            <a:r>
              <a:rPr lang="en-US" dirty="0" smtClean="0"/>
              <a:t>Overview [Y. Zhang]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CEBAF Requirements and Parameters for JLEIC [</a:t>
            </a:r>
            <a:r>
              <a:rPr lang="en-US" dirty="0" smtClean="0"/>
              <a:t>Roblin]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 Transfer Line Requirements and Parameters [</a:t>
            </a:r>
            <a:r>
              <a:rPr lang="en-US" dirty="0" smtClean="0"/>
              <a:t>Roblin]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 Collider Ring Requirements and Parameters [</a:t>
            </a:r>
            <a:r>
              <a:rPr lang="en-US" dirty="0" smtClean="0"/>
              <a:t>Lin]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 Source Requirements and Parameters [</a:t>
            </a:r>
            <a:r>
              <a:rPr lang="en-US" dirty="0" smtClean="0"/>
              <a:t>Sy]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 Linac Requirements and Parameters [</a:t>
            </a:r>
            <a:r>
              <a:rPr lang="en-US" dirty="0" smtClean="0"/>
              <a:t>Satogata]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 Linac to Booster Transfer Line Requirements and Parameters [</a:t>
            </a:r>
            <a:r>
              <a:rPr lang="en-US" dirty="0" smtClean="0"/>
              <a:t>Satogata</a:t>
            </a:r>
            <a:r>
              <a:rPr lang="en-US" dirty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 Booster Ring Requirements and Parameters [</a:t>
            </a:r>
            <a:r>
              <a:rPr lang="en-US" dirty="0" smtClean="0"/>
              <a:t>Bogacz]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 Booster to Collider Transfer Line Requirements and Parameters [Bogacz]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 Collider Ring Requirements and Parameters [Morozov]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Ion </a:t>
            </a:r>
            <a:r>
              <a:rPr lang="en-US" dirty="0"/>
              <a:t>Booster DC Electron Cooler Requirements and Parameters [He </a:t>
            </a:r>
            <a:r>
              <a:rPr lang="en-US" dirty="0" smtClean="0"/>
              <a:t>Zhang]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Collider Electron Cooler Requirements and Parameters [</a:t>
            </a:r>
            <a:r>
              <a:rPr lang="en-US" dirty="0" smtClean="0"/>
              <a:t>Benson]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Collider Interaction Region I Requirements and Parameters [</a:t>
            </a:r>
            <a:r>
              <a:rPr lang="en-US" dirty="0" smtClean="0"/>
              <a:t>Morozov]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Detector Requirements and Parameters </a:t>
            </a:r>
            <a:r>
              <a:rPr lang="en-US" dirty="0" smtClean="0"/>
              <a:t>[Physics TBD]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Conceptual Design Report Document </a:t>
            </a:r>
            <a:r>
              <a:rPr lang="en-US" dirty="0"/>
              <a:t>Template [</a:t>
            </a:r>
            <a:r>
              <a:rPr lang="en-US" dirty="0" smtClean="0"/>
              <a:t>Krafft]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69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Requirements and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" y="914400"/>
            <a:ext cx="8915400" cy="513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LINAC Parameters for Protons and Lead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" y="1447800"/>
            <a:ext cx="903279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3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c 45"/>
          <p:cNvSpPr/>
          <p:nvPr/>
        </p:nvSpPr>
        <p:spPr>
          <a:xfrm>
            <a:off x="4760978" y="2108771"/>
            <a:ext cx="2133600" cy="2133600"/>
          </a:xfrm>
          <a:prstGeom prst="arc">
            <a:avLst>
              <a:gd name="adj1" fmla="val 13404099"/>
              <a:gd name="adj2" fmla="val 8215981"/>
            </a:avLst>
          </a:prstGeom>
          <a:noFill/>
          <a:ln w="85725">
            <a:solidFill>
              <a:srgbClr val="FFFF00">
                <a:alpha val="83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10800000">
            <a:off x="1526662" y="2115477"/>
            <a:ext cx="2133600" cy="2133600"/>
          </a:xfrm>
          <a:prstGeom prst="arc">
            <a:avLst>
              <a:gd name="adj1" fmla="val 13299855"/>
              <a:gd name="adj2" fmla="val 8147363"/>
            </a:avLst>
          </a:prstGeom>
          <a:noFill/>
          <a:ln w="85725">
            <a:solidFill>
              <a:srgbClr val="92D050">
                <a:alpha val="53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2"/>
          </p:cNvCxnSpPr>
          <p:nvPr/>
        </p:nvCxnSpPr>
        <p:spPr>
          <a:xfrm>
            <a:off x="3358124" y="2438400"/>
            <a:ext cx="1673738" cy="1405353"/>
          </a:xfrm>
          <a:prstGeom prst="line">
            <a:avLst/>
          </a:prstGeom>
          <a:ln w="85725">
            <a:solidFill>
              <a:srgbClr val="FFC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431662" y="2438400"/>
            <a:ext cx="1600200" cy="1481553"/>
          </a:xfrm>
          <a:prstGeom prst="line">
            <a:avLst/>
          </a:prstGeom>
          <a:ln w="8572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39391" y="4433823"/>
            <a:ext cx="101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Region       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584125" y="4983286"/>
            <a:ext cx="3048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10405" y="486787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</a:t>
            </a:r>
            <a:r>
              <a:rPr lang="en-US" sz="1050" dirty="0" smtClean="0"/>
              <a:t>    eA1</a:t>
            </a:r>
            <a:endParaRPr lang="en-US" sz="105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57704" y="5287045"/>
            <a:ext cx="304800" cy="0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14904" y="5171629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</a:t>
            </a:r>
            <a:r>
              <a:rPr lang="en-US" sz="1050" dirty="0" smtClean="0"/>
              <a:t>    e Straight1 </a:t>
            </a:r>
            <a:endParaRPr lang="en-US" sz="105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59290" y="5518918"/>
            <a:ext cx="3048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16490" y="5403502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3  </a:t>
            </a:r>
            <a:r>
              <a:rPr lang="en-US" sz="1050" dirty="0" smtClean="0"/>
              <a:t>  e Arc2</a:t>
            </a:r>
            <a:endParaRPr lang="en-US" sz="105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559905" y="5782270"/>
            <a:ext cx="3048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17104" y="5666854"/>
            <a:ext cx="1263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4</a:t>
            </a:r>
            <a:r>
              <a:rPr lang="en-US" sz="1050" dirty="0" smtClean="0"/>
              <a:t>    e Straight2</a:t>
            </a:r>
            <a:endParaRPr lang="en-US" sz="1050" dirty="0"/>
          </a:p>
        </p:txBody>
      </p:sp>
      <p:sp>
        <p:nvSpPr>
          <p:cNvPr id="59" name="TextBox 58"/>
          <p:cNvSpPr txBox="1"/>
          <p:nvPr/>
        </p:nvSpPr>
        <p:spPr>
          <a:xfrm>
            <a:off x="685800" y="971490"/>
            <a:ext cx="252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 Collider Ring</a:t>
            </a:r>
            <a:endParaRPr lang="en-US" sz="1200" b="1" dirty="0"/>
          </a:p>
        </p:txBody>
      </p:sp>
      <p:sp>
        <p:nvSpPr>
          <p:cNvPr id="60" name="Freeform 59"/>
          <p:cNvSpPr/>
          <p:nvPr/>
        </p:nvSpPr>
        <p:spPr>
          <a:xfrm>
            <a:off x="6477000" y="3511794"/>
            <a:ext cx="397376" cy="1136406"/>
          </a:xfrm>
          <a:custGeom>
            <a:avLst/>
            <a:gdLst>
              <a:gd name="connsiteX0" fmla="*/ 0 w 1231851"/>
              <a:gd name="connsiteY0" fmla="*/ 1989734 h 1989734"/>
              <a:gd name="connsiteX1" fmla="*/ 1082650 w 1231851"/>
              <a:gd name="connsiteY1" fmla="*/ 929030 h 1989734"/>
              <a:gd name="connsiteX2" fmla="*/ 1228954 w 1231851"/>
              <a:gd name="connsiteY2" fmla="*/ 0 h 198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851" h="1989734">
                <a:moveTo>
                  <a:pt x="0" y="1989734"/>
                </a:moveTo>
                <a:cubicBezTo>
                  <a:pt x="438912" y="1625193"/>
                  <a:pt x="877824" y="1260652"/>
                  <a:pt x="1082650" y="929030"/>
                </a:cubicBezTo>
                <a:cubicBezTo>
                  <a:pt x="1287476" y="597408"/>
                  <a:pt x="1217981" y="182880"/>
                  <a:pt x="1228954" y="0"/>
                </a:cubicBezTo>
              </a:path>
            </a:pathLst>
          </a:custGeom>
          <a:noFill/>
          <a:ln w="79375" cmpd="sng">
            <a:solidFill>
              <a:schemeClr val="accent1">
                <a:shade val="50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380288" y="5494373"/>
            <a:ext cx="3154112" cy="276999"/>
          </a:xfrm>
          <a:prstGeom prst="rect">
            <a:avLst/>
          </a:prstGeom>
          <a:solidFill>
            <a:srgbClr val="385D8A">
              <a:alpha val="5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REGION </a:t>
            </a:r>
            <a:r>
              <a:rPr lang="en-US" sz="1200" b="1" u="sng" dirty="0" smtClean="0"/>
              <a:t>T1: </a:t>
            </a:r>
            <a:r>
              <a:rPr lang="en-US" sz="1200" dirty="0" smtClean="0"/>
              <a:t>Transfer </a:t>
            </a:r>
            <a:r>
              <a:rPr lang="en-US" sz="1200" dirty="0"/>
              <a:t>Line #1- </a:t>
            </a:r>
            <a:r>
              <a:rPr lang="en-US" sz="1200" dirty="0" smtClean="0"/>
              <a:t>Electrons;(</a:t>
            </a:r>
            <a:r>
              <a:rPr lang="en-US" sz="1200" b="1" dirty="0" smtClean="0"/>
              <a:t>T1</a:t>
            </a:r>
            <a:r>
              <a:rPr lang="en-US" sz="1200" dirty="0" smtClean="0"/>
              <a:t>)  </a:t>
            </a:r>
            <a:endParaRPr lang="en-US" sz="1200" dirty="0"/>
          </a:p>
        </p:txBody>
      </p:sp>
      <p:sp>
        <p:nvSpPr>
          <p:cNvPr id="62" name="Flowchart: Connector 61"/>
          <p:cNvSpPr>
            <a:spLocks noChangeAspect="1"/>
          </p:cNvSpPr>
          <p:nvPr/>
        </p:nvSpPr>
        <p:spPr>
          <a:xfrm>
            <a:off x="3608141" y="3657600"/>
            <a:ext cx="104242" cy="105284"/>
          </a:xfrm>
          <a:prstGeom prst="flowChartConnector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>
            <a:spLocks noChangeAspect="1"/>
          </p:cNvSpPr>
          <p:nvPr/>
        </p:nvSpPr>
        <p:spPr>
          <a:xfrm>
            <a:off x="4708857" y="3555589"/>
            <a:ext cx="104242" cy="105284"/>
          </a:xfrm>
          <a:prstGeom prst="flowChartConnector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24571" y="4408046"/>
            <a:ext cx="3024235" cy="1870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04799" y="1610527"/>
            <a:ext cx="1600201" cy="27699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3</a:t>
            </a:r>
            <a:r>
              <a:rPr lang="en-US" sz="1200" b="1" dirty="0" smtClean="0"/>
              <a:t>: </a:t>
            </a:r>
            <a:r>
              <a:rPr lang="en-US" sz="1200" dirty="0" smtClean="0"/>
              <a:t>Arc2</a:t>
            </a:r>
            <a:r>
              <a:rPr lang="en-US" sz="1200" b="1" dirty="0" smtClean="0"/>
              <a:t>;( eA2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044956" y="1188537"/>
            <a:ext cx="1822444" cy="27699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>
                <a:alpha val="62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2</a:t>
            </a:r>
            <a:r>
              <a:rPr lang="en-US" sz="1200" b="1" dirty="0" smtClean="0"/>
              <a:t>: </a:t>
            </a:r>
            <a:r>
              <a:rPr lang="en-US" sz="1200" dirty="0" smtClean="0"/>
              <a:t>Straight1;(</a:t>
            </a:r>
            <a:r>
              <a:rPr lang="en-US" sz="1200" b="1" dirty="0" smtClean="0"/>
              <a:t>eS1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68" name="Straight Connector 67"/>
          <p:cNvCxnSpPr>
            <a:stCxn id="67" idx="2"/>
          </p:cNvCxnSpPr>
          <p:nvPr/>
        </p:nvCxnSpPr>
        <p:spPr>
          <a:xfrm flipH="1">
            <a:off x="4659816" y="1465536"/>
            <a:ext cx="296362" cy="127766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58040" y="2121455"/>
            <a:ext cx="165736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alpha val="8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1</a:t>
            </a:r>
            <a:r>
              <a:rPr lang="en-US" sz="1200" b="1" dirty="0" smtClean="0"/>
              <a:t>: </a:t>
            </a:r>
            <a:r>
              <a:rPr lang="en-US" sz="1200" dirty="0" smtClean="0"/>
              <a:t>Arc1;(</a:t>
            </a:r>
            <a:r>
              <a:rPr lang="en-US" sz="1200" b="1" dirty="0" smtClean="0"/>
              <a:t>eA1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3618007" y="4752453"/>
            <a:ext cx="1868393" cy="27699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>
                <a:alpha val="7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4</a:t>
            </a:r>
            <a:r>
              <a:rPr lang="en-US" sz="1200" b="1" dirty="0" smtClean="0"/>
              <a:t>: </a:t>
            </a:r>
            <a:r>
              <a:rPr lang="en-US" sz="1200" dirty="0" smtClean="0"/>
              <a:t>Straight2;(</a:t>
            </a:r>
            <a:r>
              <a:rPr lang="en-US" sz="1200" b="1" dirty="0" smtClean="0"/>
              <a:t>eS2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71" name="Straight Connector 70"/>
          <p:cNvCxnSpPr>
            <a:stCxn id="70" idx="0"/>
          </p:cNvCxnSpPr>
          <p:nvPr/>
        </p:nvCxnSpPr>
        <p:spPr>
          <a:xfrm flipH="1" flipV="1">
            <a:off x="4457001" y="3352801"/>
            <a:ext cx="95203" cy="1399652"/>
          </a:xfrm>
          <a:prstGeom prst="line">
            <a:avLst/>
          </a:prstGeom>
          <a:ln>
            <a:solidFill>
              <a:schemeClr val="tx1">
                <a:alpha val="7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6" idx="2"/>
          </p:cNvCxnSpPr>
          <p:nvPr/>
        </p:nvCxnSpPr>
        <p:spPr>
          <a:xfrm>
            <a:off x="1104900" y="1887526"/>
            <a:ext cx="487701" cy="100807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9" idx="1"/>
          </p:cNvCxnSpPr>
          <p:nvPr/>
        </p:nvCxnSpPr>
        <p:spPr>
          <a:xfrm flipH="1">
            <a:off x="6874376" y="2259955"/>
            <a:ext cx="383664" cy="635645"/>
          </a:xfrm>
          <a:prstGeom prst="line">
            <a:avLst/>
          </a:prstGeom>
          <a:ln>
            <a:solidFill>
              <a:schemeClr val="tx1">
                <a:alpha val="83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1" idx="0"/>
            <a:endCxn id="60" idx="1"/>
          </p:cNvCxnSpPr>
          <p:nvPr/>
        </p:nvCxnSpPr>
        <p:spPr>
          <a:xfrm flipH="1" flipV="1">
            <a:off x="6826246" y="4042395"/>
            <a:ext cx="131098" cy="145197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602945" y="3030379"/>
            <a:ext cx="521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IP #1</a:t>
            </a:r>
            <a:endParaRPr lang="en-US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5658942" y="3229690"/>
            <a:ext cx="931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Future IP #2</a:t>
            </a:r>
            <a:endParaRPr lang="en-US" sz="1000" dirty="0"/>
          </a:p>
        </p:txBody>
      </p:sp>
      <p:cxnSp>
        <p:nvCxnSpPr>
          <p:cNvPr id="77" name="Straight Connector 76"/>
          <p:cNvCxnSpPr>
            <a:stCxn id="62" idx="1"/>
          </p:cNvCxnSpPr>
          <p:nvPr/>
        </p:nvCxnSpPr>
        <p:spPr>
          <a:xfrm flipH="1" flipV="1">
            <a:off x="2971800" y="3175571"/>
            <a:ext cx="651607" cy="497447"/>
          </a:xfrm>
          <a:prstGeom prst="line">
            <a:avLst/>
          </a:prstGeom>
          <a:ln>
            <a:solidFill>
              <a:schemeClr val="tx1">
                <a:alpha val="7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6" idx="1"/>
            <a:endCxn id="63" idx="7"/>
          </p:cNvCxnSpPr>
          <p:nvPr/>
        </p:nvCxnSpPr>
        <p:spPr>
          <a:xfrm flipH="1">
            <a:off x="4797833" y="3352801"/>
            <a:ext cx="861109" cy="218206"/>
          </a:xfrm>
          <a:prstGeom prst="line">
            <a:avLst/>
          </a:prstGeom>
          <a:ln>
            <a:solidFill>
              <a:schemeClr val="tx1">
                <a:alpha val="7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48568" y="6111430"/>
            <a:ext cx="304800" cy="0"/>
          </a:xfrm>
          <a:prstGeom prst="line">
            <a:avLst/>
          </a:prstGeom>
          <a:ln w="508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97390" y="5987638"/>
            <a:ext cx="250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b="1" dirty="0"/>
              <a:t>T1</a:t>
            </a:r>
            <a:r>
              <a:rPr lang="en-US" sz="1050" dirty="0" smtClean="0"/>
              <a:t>  Transfer </a:t>
            </a:r>
            <a:r>
              <a:rPr lang="en-US" sz="1050" dirty="0"/>
              <a:t>Line #1- </a:t>
            </a:r>
            <a:r>
              <a:rPr lang="en-US" sz="1050" dirty="0" smtClean="0"/>
              <a:t>Electrons from </a:t>
            </a:r>
            <a:r>
              <a:rPr lang="en-US" sz="1050" dirty="0"/>
              <a:t>CEBAF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438377" y="5118838"/>
            <a:ext cx="3025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38377" y="5379754"/>
            <a:ext cx="3007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38377" y="5646776"/>
            <a:ext cx="3025083" cy="2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38377" y="5912920"/>
            <a:ext cx="3025083" cy="2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995273" y="4867870"/>
            <a:ext cx="7101" cy="1410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838124" y="822357"/>
            <a:ext cx="621199" cy="2196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827777" y="1531810"/>
            <a:ext cx="1868422" cy="1517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848521" y="1130027"/>
            <a:ext cx="414335" cy="50438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>
            <a:off x="5125620" y="1426188"/>
            <a:ext cx="2133600" cy="2133600"/>
          </a:xfrm>
          <a:prstGeom prst="arc">
            <a:avLst>
              <a:gd name="adj1" fmla="val 16512497"/>
              <a:gd name="adj2" fmla="val 19925399"/>
            </a:avLst>
          </a:prstGeom>
          <a:noFill/>
          <a:ln w="85725">
            <a:solidFill>
              <a:srgbClr val="FFFF00">
                <a:alpha val="83000"/>
              </a:srgb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602440" y="820928"/>
            <a:ext cx="2480243" cy="276999"/>
          </a:xfrm>
          <a:prstGeom prst="rect">
            <a:avLst/>
          </a:prstGeom>
          <a:solidFill>
            <a:srgbClr val="FFFF00">
              <a:alpha val="61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See </a:t>
            </a:r>
            <a:r>
              <a:rPr lang="en-US" sz="1200" dirty="0"/>
              <a:t>next page for </a:t>
            </a:r>
            <a:r>
              <a:rPr lang="en-US" sz="1200" dirty="0" smtClean="0"/>
              <a:t>NOMENCLATURE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5376342" y="5803911"/>
            <a:ext cx="3358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Electrons from CEBAF</a:t>
            </a:r>
            <a:endParaRPr lang="en-US" sz="1200" i="1" dirty="0"/>
          </a:p>
        </p:txBody>
      </p:sp>
      <p:sp>
        <p:nvSpPr>
          <p:cNvPr id="88" name="Rectangle 87"/>
          <p:cNvSpPr/>
          <p:nvPr/>
        </p:nvSpPr>
        <p:spPr>
          <a:xfrm>
            <a:off x="1425626" y="31305"/>
            <a:ext cx="6292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dirty="0">
                <a:ea typeface="+mj-ea"/>
                <a:cs typeface="+mj-cs"/>
              </a:rPr>
              <a:t>JLEIC </a:t>
            </a:r>
            <a:r>
              <a:rPr lang="en-US" sz="3600" dirty="0" smtClean="0">
                <a:ea typeface="+mj-ea"/>
                <a:cs typeface="+mj-cs"/>
              </a:rPr>
              <a:t>Machine Region Definition</a:t>
            </a:r>
            <a:endParaRPr lang="en-US" sz="36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69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838200"/>
            <a:ext cx="8305800" cy="55267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5626" y="31305"/>
            <a:ext cx="6292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dirty="0">
                <a:ea typeface="+mj-ea"/>
                <a:cs typeface="+mj-cs"/>
              </a:rPr>
              <a:t>JLEIC </a:t>
            </a:r>
            <a:r>
              <a:rPr lang="en-US" sz="3600" dirty="0" smtClean="0">
                <a:ea typeface="+mj-ea"/>
                <a:cs typeface="+mj-cs"/>
              </a:rPr>
              <a:t>Machine Region Definition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384" y="838200"/>
            <a:ext cx="4064016" cy="399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 Collider Ring Segmentation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354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>
            <a:off x="1140743" y="1515357"/>
            <a:ext cx="5577642" cy="5871201"/>
          </a:xfrm>
          <a:prstGeom prst="arc">
            <a:avLst>
              <a:gd name="adj1" fmla="val 16352436"/>
              <a:gd name="adj2" fmla="val 0"/>
            </a:avLst>
          </a:prstGeom>
          <a:ln w="101600">
            <a:solidFill>
              <a:srgbClr val="FFFF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720000">
            <a:off x="3835694" y="1362957"/>
            <a:ext cx="2286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500000">
            <a:off x="4938253" y="1641362"/>
            <a:ext cx="2286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 rot="2580000">
            <a:off x="5713457" y="2166957"/>
            <a:ext cx="2286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3508" y="1495934"/>
            <a:ext cx="2126415" cy="44627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</a:rPr>
              <a:t>        (Quadrupole Magnet)</a:t>
            </a:r>
            <a:endParaRPr lang="en-US" sz="1400" b="1" u="sng" dirty="0" smtClean="0"/>
          </a:p>
          <a:p>
            <a:r>
              <a:rPr lang="en-US" sz="1400" b="1" u="sng" dirty="0" smtClean="0"/>
              <a:t>eA1-MQPX-005-X</a:t>
            </a:r>
            <a:endParaRPr lang="en-US" sz="1400" b="1" u="sng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95836" y="1877810"/>
            <a:ext cx="17914" cy="39756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8" idx="1"/>
          </p:cNvCxnSpPr>
          <p:nvPr/>
        </p:nvCxnSpPr>
        <p:spPr>
          <a:xfrm flipH="1">
            <a:off x="885599" y="1870872"/>
            <a:ext cx="2" cy="353145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27335" y="4841420"/>
            <a:ext cx="2935065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Element Type(Quad, Dipole, Sextapole, etc.)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5400" y="4197033"/>
            <a:ext cx="2649814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Element </a:t>
            </a:r>
            <a:r>
              <a:rPr lang="en-US" dirty="0" smtClean="0"/>
              <a:t>Specifics (2 or 3 characters)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" y="5867400"/>
            <a:ext cx="210312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Ring  Descriptor (e, i, b or c) </a:t>
            </a:r>
            <a:endParaRPr lang="en-US" sz="1200" dirty="0"/>
          </a:p>
        </p:txBody>
      </p:sp>
      <p:sp>
        <p:nvSpPr>
          <p:cNvPr id="22" name="Cube 21"/>
          <p:cNvSpPr/>
          <p:nvPr/>
        </p:nvSpPr>
        <p:spPr>
          <a:xfrm rot="3909681">
            <a:off x="6322251" y="3038977"/>
            <a:ext cx="2286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 rot="5280000">
            <a:off x="6604084" y="4300359"/>
            <a:ext cx="2286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377458" y="1878072"/>
            <a:ext cx="0" cy="23132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>
            <a:spLocks noChangeAspect="1"/>
          </p:cNvSpPr>
          <p:nvPr/>
        </p:nvSpPr>
        <p:spPr>
          <a:xfrm rot="6000000">
            <a:off x="4372054" y="1475069"/>
            <a:ext cx="190500" cy="22175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>
            <a:spLocks noChangeAspect="1"/>
          </p:cNvSpPr>
          <p:nvPr/>
        </p:nvSpPr>
        <p:spPr>
          <a:xfrm rot="7380000">
            <a:off x="5331743" y="1907205"/>
            <a:ext cx="190500" cy="22175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>
            <a:spLocks noChangeAspect="1"/>
          </p:cNvSpPr>
          <p:nvPr/>
        </p:nvSpPr>
        <p:spPr>
          <a:xfrm rot="8520000">
            <a:off x="6059735" y="2565006"/>
            <a:ext cx="190500" cy="22175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>
            <a:spLocks noChangeAspect="1"/>
          </p:cNvSpPr>
          <p:nvPr/>
        </p:nvSpPr>
        <p:spPr>
          <a:xfrm rot="9360000">
            <a:off x="6527617" y="3618083"/>
            <a:ext cx="190500" cy="22175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896375">
            <a:off x="3773025" y="1111745"/>
            <a:ext cx="5402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Q022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2574950">
            <a:off x="5745148" y="2026371"/>
            <a:ext cx="5402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Q022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590545">
            <a:off x="4945070" y="1471404"/>
            <a:ext cx="5402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Q022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3763648">
            <a:off x="6440916" y="2958369"/>
            <a:ext cx="5402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Q022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4532842">
            <a:off x="6794903" y="4285422"/>
            <a:ext cx="5402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Q022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4318620">
            <a:off x="6588522" y="3577773"/>
            <a:ext cx="63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SASD1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9011" y="3115170"/>
            <a:ext cx="2830589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 smtClean="0"/>
              <a:t>Element Sequence Number (3 characters)  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624818" y="1889098"/>
            <a:ext cx="11897" cy="123443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9" idx="2"/>
          </p:cNvCxnSpPr>
          <p:nvPr/>
        </p:nvCxnSpPr>
        <p:spPr>
          <a:xfrm flipV="1">
            <a:off x="2699923" y="1519543"/>
            <a:ext cx="1132328" cy="199529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spect="1"/>
          </p:cNvSpPr>
          <p:nvPr/>
        </p:nvSpPr>
        <p:spPr>
          <a:xfrm>
            <a:off x="6982426" y="1970550"/>
            <a:ext cx="13716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eA1-MSAX-001  </a:t>
            </a:r>
          </a:p>
          <a:p>
            <a:r>
              <a:rPr lang="en-US" sz="900" b="1" dirty="0" smtClean="0"/>
              <a:t>( Sextapole Magnet)</a:t>
            </a:r>
            <a:endParaRPr lang="en-US" sz="900" b="1" dirty="0"/>
          </a:p>
          <a:p>
            <a:endParaRPr lang="en-US" sz="1400" b="1" u="sng" dirty="0"/>
          </a:p>
        </p:txBody>
      </p:sp>
      <p:sp>
        <p:nvSpPr>
          <p:cNvPr id="41" name="TextBox 40"/>
          <p:cNvSpPr txBox="1"/>
          <p:nvPr/>
        </p:nvSpPr>
        <p:spPr>
          <a:xfrm rot="1926366">
            <a:off x="5294808" y="1716948"/>
            <a:ext cx="63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SASD1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3169909">
            <a:off x="6066129" y="2456382"/>
            <a:ext cx="63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SASD2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162617">
            <a:off x="4286065" y="1272064"/>
            <a:ext cx="63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SASD3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40" idx="2"/>
          </p:cNvCxnSpPr>
          <p:nvPr/>
        </p:nvCxnSpPr>
        <p:spPr>
          <a:xfrm flipH="1">
            <a:off x="6672944" y="2427750"/>
            <a:ext cx="995282" cy="116283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989815" y="3636598"/>
            <a:ext cx="914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Sextapole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901709" y="892505"/>
            <a:ext cx="1075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Quadrupole</a:t>
            </a:r>
            <a:endParaRPr lang="en-US" sz="1400" b="1" dirty="0"/>
          </a:p>
        </p:txBody>
      </p:sp>
      <p:sp>
        <p:nvSpPr>
          <p:cNvPr id="51" name="Flowchart: Connector 50"/>
          <p:cNvSpPr>
            <a:spLocks noChangeAspect="1"/>
          </p:cNvSpPr>
          <p:nvPr/>
        </p:nvSpPr>
        <p:spPr>
          <a:xfrm>
            <a:off x="4726477" y="1609809"/>
            <a:ext cx="71867" cy="718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>
            <a:spLocks noChangeAspect="1"/>
          </p:cNvSpPr>
          <p:nvPr/>
        </p:nvSpPr>
        <p:spPr>
          <a:xfrm>
            <a:off x="5574646" y="2102958"/>
            <a:ext cx="71867" cy="718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>
            <a:spLocks noChangeAspect="1"/>
          </p:cNvSpPr>
          <p:nvPr/>
        </p:nvSpPr>
        <p:spPr>
          <a:xfrm>
            <a:off x="6250235" y="2869213"/>
            <a:ext cx="71867" cy="718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>
            <a:spLocks noChangeAspect="1"/>
          </p:cNvSpPr>
          <p:nvPr/>
        </p:nvSpPr>
        <p:spPr>
          <a:xfrm>
            <a:off x="6653409" y="4036991"/>
            <a:ext cx="71867" cy="718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900882" y="4150525"/>
            <a:ext cx="1463040" cy="446276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eA1-BPMX-002</a:t>
            </a:r>
            <a:r>
              <a:rPr lang="en-US" sz="900" b="1" dirty="0" smtClean="0"/>
              <a:t> (Button Position Monitor)</a:t>
            </a:r>
            <a:endParaRPr lang="en-US" sz="900" b="1" dirty="0"/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5632402" y="2904230"/>
            <a:ext cx="644686" cy="12462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839589" y="2452987"/>
            <a:ext cx="288481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Disambiguation </a:t>
            </a:r>
            <a:r>
              <a:rPr lang="en-US" dirty="0" smtClean="0"/>
              <a:t>Code-</a:t>
            </a:r>
            <a:r>
              <a:rPr lang="en-US" dirty="0"/>
              <a:t>(</a:t>
            </a:r>
            <a:r>
              <a:rPr lang="en-US" dirty="0" smtClean="0"/>
              <a:t>alpha Character</a:t>
            </a:r>
            <a:r>
              <a:rPr lang="en-US" dirty="0"/>
              <a:t>), e.g. H, V, A, B, etc.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8200" y="5394457"/>
            <a:ext cx="3064395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 smtClean="0"/>
              <a:t>Region  (A1, S1, A2, S2 or T1, T2, etc.)</a:t>
            </a:r>
            <a:endParaRPr lang="en-US" dirty="0"/>
          </a:p>
        </p:txBody>
      </p:sp>
      <p:cxnSp>
        <p:nvCxnSpPr>
          <p:cNvPr id="70" name="Straight Connector 69"/>
          <p:cNvCxnSpPr>
            <a:endCxn id="17" idx="1"/>
          </p:cNvCxnSpPr>
          <p:nvPr/>
        </p:nvCxnSpPr>
        <p:spPr>
          <a:xfrm>
            <a:off x="1097543" y="1878072"/>
            <a:ext cx="0" cy="29667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902735" y="1878267"/>
            <a:ext cx="0" cy="554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795746" y="2795339"/>
            <a:ext cx="1446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Position Monitor</a:t>
            </a:r>
            <a:endParaRPr lang="en-US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250894" y="5556476"/>
            <a:ext cx="3694560" cy="39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 Collider Ring Segment</a:t>
            </a:r>
            <a:endParaRPr lang="en-US" sz="1200" b="1" dirty="0"/>
          </a:p>
        </p:txBody>
      </p:sp>
      <p:sp>
        <p:nvSpPr>
          <p:cNvPr id="4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</p:spPr>
        <p:txBody>
          <a:bodyPr/>
          <a:lstStyle/>
          <a:p>
            <a:r>
              <a:rPr lang="en-US" dirty="0" smtClean="0"/>
              <a:t>JLEIC Fall 2016 Collaboration Meeting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425626" y="31305"/>
            <a:ext cx="6292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dirty="0">
                <a:ea typeface="+mj-ea"/>
                <a:cs typeface="+mj-cs"/>
              </a:rPr>
              <a:t>JLEIC </a:t>
            </a:r>
            <a:r>
              <a:rPr lang="en-US" sz="3600" dirty="0" smtClean="0">
                <a:ea typeface="+mj-ea"/>
                <a:cs typeface="+mj-cs"/>
              </a:rPr>
              <a:t>Machine Region Definition</a:t>
            </a:r>
            <a:endParaRPr lang="en-US" sz="36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64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>
          <a:xfrm>
            <a:off x="228600" y="5169933"/>
            <a:ext cx="213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85496" y="4918965"/>
            <a:ext cx="14202" cy="132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28" y="1366419"/>
            <a:ext cx="6235867" cy="326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Arc 37"/>
          <p:cNvSpPr/>
          <p:nvPr/>
        </p:nvSpPr>
        <p:spPr>
          <a:xfrm>
            <a:off x="4861457" y="1849219"/>
            <a:ext cx="2133600" cy="2133600"/>
          </a:xfrm>
          <a:prstGeom prst="arc">
            <a:avLst>
              <a:gd name="adj1" fmla="val 13404099"/>
              <a:gd name="adj2" fmla="val 8215981"/>
            </a:avLst>
          </a:prstGeom>
          <a:noFill/>
          <a:ln w="85725">
            <a:solidFill>
              <a:srgbClr val="FFFF00">
                <a:alpha val="83000"/>
              </a:srgb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0800000">
            <a:off x="1627141" y="1855925"/>
            <a:ext cx="2133600" cy="2133600"/>
          </a:xfrm>
          <a:prstGeom prst="arc">
            <a:avLst>
              <a:gd name="adj1" fmla="val 13299855"/>
              <a:gd name="adj2" fmla="val 8147363"/>
            </a:avLst>
          </a:prstGeom>
          <a:noFill/>
          <a:ln w="85725">
            <a:solidFill>
              <a:srgbClr val="92D050">
                <a:alpha val="53000"/>
              </a:srgb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9" idx="2"/>
          </p:cNvCxnSpPr>
          <p:nvPr/>
        </p:nvCxnSpPr>
        <p:spPr>
          <a:xfrm>
            <a:off x="3458603" y="2178848"/>
            <a:ext cx="1673738" cy="1405353"/>
          </a:xfrm>
          <a:prstGeom prst="line">
            <a:avLst/>
          </a:prstGeom>
          <a:ln w="85725">
            <a:solidFill>
              <a:srgbClr val="00B0F0">
                <a:alpha val="50000"/>
              </a:srgb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32141" y="2178848"/>
            <a:ext cx="1600200" cy="1481553"/>
          </a:xfrm>
          <a:prstGeom prst="line">
            <a:avLst/>
          </a:prstGeom>
          <a:ln w="85725">
            <a:solidFill>
              <a:srgbClr val="FF0000">
                <a:alpha val="50000"/>
              </a:srgb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7200" y="1014183"/>
            <a:ext cx="273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  <a:r>
              <a:rPr lang="en-US" sz="2000" b="1" dirty="0" smtClean="0"/>
              <a:t>on Collider Ring</a:t>
            </a:r>
            <a:endParaRPr lang="en-US" sz="1200" b="1" dirty="0"/>
          </a:p>
        </p:txBody>
      </p:sp>
      <p:sp>
        <p:nvSpPr>
          <p:cNvPr id="43" name="Freeform 42"/>
          <p:cNvSpPr/>
          <p:nvPr/>
        </p:nvSpPr>
        <p:spPr>
          <a:xfrm rot="18973988">
            <a:off x="5319716" y="3906332"/>
            <a:ext cx="424501" cy="862019"/>
          </a:xfrm>
          <a:custGeom>
            <a:avLst/>
            <a:gdLst>
              <a:gd name="connsiteX0" fmla="*/ 0 w 1231851"/>
              <a:gd name="connsiteY0" fmla="*/ 1989734 h 1989734"/>
              <a:gd name="connsiteX1" fmla="*/ 1082650 w 1231851"/>
              <a:gd name="connsiteY1" fmla="*/ 929030 h 1989734"/>
              <a:gd name="connsiteX2" fmla="*/ 1228954 w 1231851"/>
              <a:gd name="connsiteY2" fmla="*/ 0 h 198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851" h="1989734">
                <a:moveTo>
                  <a:pt x="0" y="1989734"/>
                </a:moveTo>
                <a:cubicBezTo>
                  <a:pt x="438912" y="1625193"/>
                  <a:pt x="877824" y="1260652"/>
                  <a:pt x="1082650" y="929030"/>
                </a:cubicBezTo>
                <a:cubicBezTo>
                  <a:pt x="1287476" y="597408"/>
                  <a:pt x="1217981" y="182880"/>
                  <a:pt x="1228954" y="0"/>
                </a:cubicBezTo>
              </a:path>
            </a:pathLst>
          </a:custGeom>
          <a:noFill/>
          <a:ln w="79375" cmpd="sng">
            <a:solidFill>
              <a:srgbClr val="FFC000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>
            <a:spLocks noChangeAspect="1"/>
          </p:cNvSpPr>
          <p:nvPr/>
        </p:nvSpPr>
        <p:spPr>
          <a:xfrm>
            <a:off x="3708620" y="3350875"/>
            <a:ext cx="104242" cy="105284"/>
          </a:xfrm>
          <a:prstGeom prst="flowChartConnector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>
            <a:spLocks noChangeAspect="1"/>
          </p:cNvSpPr>
          <p:nvPr/>
        </p:nvSpPr>
        <p:spPr>
          <a:xfrm>
            <a:off x="4809336" y="3347619"/>
            <a:ext cx="104242" cy="105284"/>
          </a:xfrm>
          <a:prstGeom prst="flowChartConnector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66800" y="4549633"/>
            <a:ext cx="84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Region       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335397" y="6104765"/>
            <a:ext cx="3048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75335" y="5989349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4</a:t>
            </a:r>
            <a:r>
              <a:rPr lang="en-US" sz="1050" dirty="0" smtClean="0"/>
              <a:t>    i  Arc2</a:t>
            </a:r>
            <a:endParaRPr lang="en-US" sz="105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323121" y="5802781"/>
            <a:ext cx="304800" cy="0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75335" y="5696486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3</a:t>
            </a:r>
            <a:r>
              <a:rPr lang="en-US" sz="1050" dirty="0" smtClean="0"/>
              <a:t>    </a:t>
            </a:r>
            <a:r>
              <a:rPr lang="en-US" sz="1050" dirty="0" err="1" smtClean="0"/>
              <a:t>i</a:t>
            </a:r>
            <a:r>
              <a:rPr lang="en-US" sz="1050" dirty="0" smtClean="0"/>
              <a:t> Straight2 </a:t>
            </a:r>
            <a:endParaRPr lang="en-US" sz="105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335397" y="5516944"/>
            <a:ext cx="3048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75335" y="5434184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  </a:t>
            </a:r>
            <a:r>
              <a:rPr lang="en-US" sz="1050" dirty="0" smtClean="0"/>
              <a:t>  i Arc1</a:t>
            </a:r>
            <a:endParaRPr lang="en-US" sz="105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42499" y="5268243"/>
            <a:ext cx="3048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75335" y="5152827"/>
            <a:ext cx="1263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</a:t>
            </a:r>
            <a:r>
              <a:rPr lang="en-US" sz="1050" dirty="0" smtClean="0"/>
              <a:t>    </a:t>
            </a:r>
            <a:r>
              <a:rPr lang="en-US" sz="1050" dirty="0" err="1" smtClean="0"/>
              <a:t>i</a:t>
            </a:r>
            <a:r>
              <a:rPr lang="en-US" sz="1050" dirty="0" smtClean="0"/>
              <a:t> Straight1</a:t>
            </a:r>
            <a:endParaRPr lang="en-US" sz="1050" dirty="0"/>
          </a:p>
        </p:txBody>
      </p:sp>
      <p:sp>
        <p:nvSpPr>
          <p:cNvPr id="66" name="TextBox 65"/>
          <p:cNvSpPr txBox="1"/>
          <p:nvPr/>
        </p:nvSpPr>
        <p:spPr>
          <a:xfrm>
            <a:off x="6256825" y="4208246"/>
            <a:ext cx="2391803" cy="276999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REGION </a:t>
            </a:r>
            <a:r>
              <a:rPr lang="en-US" sz="1200" b="1" u="sng" dirty="0" smtClean="0"/>
              <a:t>T2</a:t>
            </a:r>
            <a:r>
              <a:rPr lang="en-US" sz="1200" b="1" dirty="0" smtClean="0"/>
              <a:t>: </a:t>
            </a:r>
            <a:r>
              <a:rPr lang="en-US" sz="1200" dirty="0"/>
              <a:t>Transfer Line #</a:t>
            </a:r>
            <a:r>
              <a:rPr lang="en-US" sz="1200" dirty="0" smtClean="0"/>
              <a:t>2; </a:t>
            </a:r>
            <a:r>
              <a:rPr lang="en-US" sz="1200" b="1" dirty="0" smtClean="0"/>
              <a:t>(iT2)</a:t>
            </a:r>
            <a:endParaRPr lang="en-US" sz="1200" dirty="0"/>
          </a:p>
        </p:txBody>
      </p:sp>
      <p:sp>
        <p:nvSpPr>
          <p:cNvPr id="67" name="Rectangle 66"/>
          <p:cNvSpPr/>
          <p:nvPr/>
        </p:nvSpPr>
        <p:spPr>
          <a:xfrm>
            <a:off x="228600" y="4495800"/>
            <a:ext cx="2132955" cy="1747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19028" y="1671219"/>
            <a:ext cx="1553925" cy="27699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2</a:t>
            </a:r>
            <a:r>
              <a:rPr lang="en-US" sz="1200" b="1" dirty="0" smtClean="0"/>
              <a:t>: </a:t>
            </a:r>
            <a:r>
              <a:rPr lang="en-US" sz="1200" dirty="0" smtClean="0"/>
              <a:t>Arc1; </a:t>
            </a:r>
            <a:r>
              <a:rPr lang="en-US" sz="1200" b="1" dirty="0" smtClean="0"/>
              <a:t>(iA1)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3848028" y="1092476"/>
            <a:ext cx="1912711" cy="27699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>
                <a:alpha val="62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3</a:t>
            </a:r>
            <a:r>
              <a:rPr lang="en-US" sz="1200" b="1" dirty="0" smtClean="0"/>
              <a:t>: </a:t>
            </a:r>
            <a:r>
              <a:rPr lang="en-US" sz="1200" dirty="0" smtClean="0"/>
              <a:t>Straight2; </a:t>
            </a:r>
            <a:r>
              <a:rPr lang="en-US" sz="1200" b="1" dirty="0" smtClean="0"/>
              <a:t>(iS2)</a:t>
            </a:r>
            <a:endParaRPr lang="en-US" sz="1200" dirty="0"/>
          </a:p>
        </p:txBody>
      </p:sp>
      <p:cxnSp>
        <p:nvCxnSpPr>
          <p:cNvPr id="70" name="Straight Connector 69"/>
          <p:cNvCxnSpPr>
            <a:stCxn id="69" idx="2"/>
          </p:cNvCxnSpPr>
          <p:nvPr/>
        </p:nvCxnSpPr>
        <p:spPr>
          <a:xfrm flipH="1">
            <a:off x="4462886" y="1369475"/>
            <a:ext cx="341498" cy="127766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32836" y="2250674"/>
            <a:ext cx="1544392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alpha val="8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4</a:t>
            </a:r>
            <a:r>
              <a:rPr lang="en-US" sz="1200" b="1" dirty="0" smtClean="0"/>
              <a:t>: </a:t>
            </a:r>
            <a:r>
              <a:rPr lang="en-US" sz="1200" dirty="0" smtClean="0"/>
              <a:t>Arc2; </a:t>
            </a:r>
            <a:r>
              <a:rPr lang="en-US" sz="1200" b="1" dirty="0" smtClean="0"/>
              <a:t>(iA2)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3404803" y="4366020"/>
            <a:ext cx="1908341" cy="27699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tx1">
                <a:alpha val="7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1</a:t>
            </a:r>
            <a:r>
              <a:rPr lang="en-US" sz="1200" b="1" dirty="0" smtClean="0"/>
              <a:t>: </a:t>
            </a:r>
            <a:r>
              <a:rPr lang="en-US" sz="1200" dirty="0" smtClean="0"/>
              <a:t>Straight1; </a:t>
            </a:r>
            <a:r>
              <a:rPr lang="en-US" sz="1200" b="1" dirty="0" smtClean="0"/>
              <a:t>(iS1)</a:t>
            </a:r>
            <a:endParaRPr lang="en-US" sz="1200" dirty="0"/>
          </a:p>
        </p:txBody>
      </p:sp>
      <p:cxnSp>
        <p:nvCxnSpPr>
          <p:cNvPr id="73" name="Straight Connector 72"/>
          <p:cNvCxnSpPr>
            <a:stCxn id="72" idx="0"/>
          </p:cNvCxnSpPr>
          <p:nvPr/>
        </p:nvCxnSpPr>
        <p:spPr>
          <a:xfrm flipV="1">
            <a:off x="4358974" y="3270182"/>
            <a:ext cx="233110" cy="1095838"/>
          </a:xfrm>
          <a:prstGeom prst="line">
            <a:avLst/>
          </a:prstGeom>
          <a:ln>
            <a:solidFill>
              <a:schemeClr val="tx1">
                <a:alpha val="7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8" idx="2"/>
          </p:cNvCxnSpPr>
          <p:nvPr/>
        </p:nvCxnSpPr>
        <p:spPr>
          <a:xfrm>
            <a:off x="1195991" y="1948218"/>
            <a:ext cx="431149" cy="80360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1" idx="1"/>
          </p:cNvCxnSpPr>
          <p:nvPr/>
        </p:nvCxnSpPr>
        <p:spPr>
          <a:xfrm flipH="1">
            <a:off x="6949172" y="2389174"/>
            <a:ext cx="383664" cy="635645"/>
          </a:xfrm>
          <a:prstGeom prst="line">
            <a:avLst/>
          </a:prstGeom>
          <a:ln>
            <a:solidFill>
              <a:schemeClr val="tx1">
                <a:alpha val="83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668472" y="4328114"/>
            <a:ext cx="588353" cy="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891146" y="3083275"/>
            <a:ext cx="731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Future IP</a:t>
            </a:r>
            <a:endParaRPr lang="en-US" sz="1000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348344" y="5034648"/>
            <a:ext cx="3048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5335" y="4923609"/>
            <a:ext cx="1682442" cy="25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T2</a:t>
            </a:r>
            <a:r>
              <a:rPr lang="en-US" sz="1050" dirty="0" smtClean="0"/>
              <a:t>   Transfer </a:t>
            </a:r>
            <a:r>
              <a:rPr lang="en-US" sz="1050" dirty="0"/>
              <a:t>Line #2 - Ions</a:t>
            </a:r>
          </a:p>
        </p:txBody>
      </p:sp>
      <p:cxnSp>
        <p:nvCxnSpPr>
          <p:cNvPr id="84" name="Straight Connector 83"/>
          <p:cNvCxnSpPr>
            <a:stCxn id="67" idx="1"/>
            <a:endCxn id="67" idx="3"/>
          </p:cNvCxnSpPr>
          <p:nvPr/>
        </p:nvCxnSpPr>
        <p:spPr>
          <a:xfrm>
            <a:off x="228600" y="5430849"/>
            <a:ext cx="213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28600" y="5697870"/>
            <a:ext cx="21329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28600" y="5964015"/>
            <a:ext cx="2132955" cy="4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56825" y="4595364"/>
            <a:ext cx="273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Ions from Booster</a:t>
            </a:r>
            <a:endParaRPr lang="en-US" sz="1200" i="1" dirty="0"/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</p:spPr>
        <p:txBody>
          <a:bodyPr/>
          <a:lstStyle/>
          <a:p>
            <a:r>
              <a:rPr lang="en-US" dirty="0" smtClean="0"/>
              <a:t>JLEIC Fall 2016 Collaboration Meeting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425626" y="31305"/>
            <a:ext cx="6292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dirty="0">
                <a:ea typeface="+mj-ea"/>
                <a:cs typeface="+mj-cs"/>
              </a:rPr>
              <a:t>JLEIC </a:t>
            </a:r>
            <a:r>
              <a:rPr lang="en-US" sz="3600" dirty="0" smtClean="0">
                <a:ea typeface="+mj-ea"/>
                <a:cs typeface="+mj-cs"/>
              </a:rPr>
              <a:t>Machine Region Definition</a:t>
            </a:r>
            <a:endParaRPr lang="en-US" sz="36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84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>
            <a:off x="1140743" y="1515357"/>
            <a:ext cx="5577642" cy="5871201"/>
          </a:xfrm>
          <a:prstGeom prst="arc">
            <a:avLst>
              <a:gd name="adj1" fmla="val 16352436"/>
              <a:gd name="adj2" fmla="val 0"/>
            </a:avLst>
          </a:prstGeom>
          <a:ln w="101600">
            <a:solidFill>
              <a:srgbClr val="FFFF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720000">
            <a:off x="3835694" y="1362957"/>
            <a:ext cx="2286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500000">
            <a:off x="4938253" y="1641362"/>
            <a:ext cx="2286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 rot="2580000">
            <a:off x="5713457" y="2166957"/>
            <a:ext cx="2286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3507" y="1495934"/>
            <a:ext cx="1483893" cy="44627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</a:rPr>
              <a:t>    (Quadrupole Magnet)</a:t>
            </a:r>
            <a:endParaRPr lang="en-US" sz="1400" b="1" u="sng" dirty="0" smtClean="0"/>
          </a:p>
          <a:p>
            <a:r>
              <a:rPr lang="en-US" sz="1400" b="1" u="sng" dirty="0" smtClean="0"/>
              <a:t>iA2-MQPX-005-X</a:t>
            </a:r>
            <a:endParaRPr lang="en-US" sz="1400" b="1" u="sng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95836" y="1877810"/>
            <a:ext cx="17914" cy="39756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8" idx="1"/>
          </p:cNvCxnSpPr>
          <p:nvPr/>
        </p:nvCxnSpPr>
        <p:spPr>
          <a:xfrm flipH="1">
            <a:off x="885599" y="1870872"/>
            <a:ext cx="2" cy="353145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2231" y="4860472"/>
            <a:ext cx="2935065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Element Type(Quad, Dipole, Sextapole, etc.)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2586" y="4186145"/>
            <a:ext cx="2649814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Element </a:t>
            </a:r>
            <a:r>
              <a:rPr lang="en-US" dirty="0" smtClean="0"/>
              <a:t>Specifics (2 or 3 characters)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2912" y="5867400"/>
            <a:ext cx="210312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Ring  Descriptor (e, i, b or c) </a:t>
            </a:r>
            <a:endParaRPr lang="en-US" sz="1200" dirty="0"/>
          </a:p>
        </p:txBody>
      </p:sp>
      <p:sp>
        <p:nvSpPr>
          <p:cNvPr id="22" name="Cube 21"/>
          <p:cNvSpPr/>
          <p:nvPr/>
        </p:nvSpPr>
        <p:spPr>
          <a:xfrm rot="3909681">
            <a:off x="6322251" y="3038977"/>
            <a:ext cx="2286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 rot="5280000">
            <a:off x="6604084" y="4300359"/>
            <a:ext cx="2286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377458" y="1878072"/>
            <a:ext cx="0" cy="23132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>
            <a:spLocks noChangeAspect="1"/>
          </p:cNvSpPr>
          <p:nvPr/>
        </p:nvSpPr>
        <p:spPr>
          <a:xfrm rot="6000000">
            <a:off x="4372054" y="1475069"/>
            <a:ext cx="190500" cy="22175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>
            <a:spLocks noChangeAspect="1"/>
          </p:cNvSpPr>
          <p:nvPr/>
        </p:nvSpPr>
        <p:spPr>
          <a:xfrm rot="7380000">
            <a:off x="5331743" y="1907205"/>
            <a:ext cx="190500" cy="22175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>
            <a:spLocks noChangeAspect="1"/>
          </p:cNvSpPr>
          <p:nvPr/>
        </p:nvSpPr>
        <p:spPr>
          <a:xfrm rot="8520000">
            <a:off x="6059735" y="2565006"/>
            <a:ext cx="190500" cy="22175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>
            <a:spLocks noChangeAspect="1"/>
          </p:cNvSpPr>
          <p:nvPr/>
        </p:nvSpPr>
        <p:spPr>
          <a:xfrm rot="9360000">
            <a:off x="6527617" y="3618083"/>
            <a:ext cx="190500" cy="22175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577501">
            <a:off x="3773025" y="1111745"/>
            <a:ext cx="5402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Q022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2574950">
            <a:off x="5745148" y="2026371"/>
            <a:ext cx="5402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Q022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590545">
            <a:off x="4958575" y="1446912"/>
            <a:ext cx="5402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Q022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3763648">
            <a:off x="6440916" y="2991025"/>
            <a:ext cx="5402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Q022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5205392">
            <a:off x="6729899" y="4342570"/>
            <a:ext cx="5402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Q022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4190656">
            <a:off x="6555866" y="3577773"/>
            <a:ext cx="63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SASD1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2683" y="3115170"/>
            <a:ext cx="2830589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 smtClean="0"/>
              <a:t>Element Sequence Number (3 characters)  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624818" y="1889098"/>
            <a:ext cx="11897" cy="123443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9" idx="2"/>
          </p:cNvCxnSpPr>
          <p:nvPr/>
        </p:nvCxnSpPr>
        <p:spPr>
          <a:xfrm flipV="1">
            <a:off x="2057400" y="1519543"/>
            <a:ext cx="1774851" cy="199529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206529">
            <a:off x="5311136" y="1737734"/>
            <a:ext cx="63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SASD1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3202389">
            <a:off x="6053951" y="2444517"/>
            <a:ext cx="63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SASD2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162617">
            <a:off x="4294229" y="1231244"/>
            <a:ext cx="63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SASD3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989815" y="3636598"/>
            <a:ext cx="914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Sextapole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901709" y="892505"/>
            <a:ext cx="1075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Quadrupole</a:t>
            </a:r>
            <a:endParaRPr lang="en-US" sz="1400" b="1" dirty="0"/>
          </a:p>
        </p:txBody>
      </p:sp>
      <p:sp>
        <p:nvSpPr>
          <p:cNvPr id="51" name="Flowchart: Connector 50"/>
          <p:cNvSpPr>
            <a:spLocks noChangeAspect="1"/>
          </p:cNvSpPr>
          <p:nvPr/>
        </p:nvSpPr>
        <p:spPr>
          <a:xfrm>
            <a:off x="4726477" y="1609809"/>
            <a:ext cx="71867" cy="718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>
            <a:spLocks noChangeAspect="1"/>
          </p:cNvSpPr>
          <p:nvPr/>
        </p:nvSpPr>
        <p:spPr>
          <a:xfrm>
            <a:off x="5574646" y="2102958"/>
            <a:ext cx="71867" cy="718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>
            <a:spLocks noChangeAspect="1"/>
          </p:cNvSpPr>
          <p:nvPr/>
        </p:nvSpPr>
        <p:spPr>
          <a:xfrm>
            <a:off x="6250235" y="2869213"/>
            <a:ext cx="71867" cy="718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>
            <a:spLocks noChangeAspect="1"/>
          </p:cNvSpPr>
          <p:nvPr/>
        </p:nvSpPr>
        <p:spPr>
          <a:xfrm>
            <a:off x="6653409" y="4036991"/>
            <a:ext cx="71867" cy="718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884554" y="4126033"/>
            <a:ext cx="1463040" cy="446276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iA2-MSAX-001</a:t>
            </a:r>
            <a:r>
              <a:rPr lang="en-US" sz="900" b="1" dirty="0" smtClean="0"/>
              <a:t> (Sextapole Magnet)</a:t>
            </a:r>
            <a:endParaRPr lang="en-US" sz="900" b="1" dirty="0"/>
          </a:p>
        </p:txBody>
      </p:sp>
      <p:cxnSp>
        <p:nvCxnSpPr>
          <p:cNvPr id="57" name="Straight Arrow Connector 56"/>
          <p:cNvCxnSpPr>
            <a:stCxn id="55" idx="0"/>
            <a:endCxn id="29" idx="4"/>
          </p:cNvCxnSpPr>
          <p:nvPr/>
        </p:nvCxnSpPr>
        <p:spPr>
          <a:xfrm flipV="1">
            <a:off x="5616074" y="3767700"/>
            <a:ext cx="919778" cy="35833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839589" y="2431642"/>
            <a:ext cx="288481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Disambiguation </a:t>
            </a:r>
            <a:r>
              <a:rPr lang="en-US" dirty="0" smtClean="0"/>
              <a:t>Code-</a:t>
            </a:r>
            <a:r>
              <a:rPr lang="en-US" dirty="0"/>
              <a:t>(</a:t>
            </a:r>
            <a:r>
              <a:rPr lang="en-US" dirty="0" smtClean="0"/>
              <a:t>alpha Character</a:t>
            </a:r>
            <a:r>
              <a:rPr lang="en-US" dirty="0"/>
              <a:t>), e.g. H, V, A, B, etc.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9149" y="5413509"/>
            <a:ext cx="3064395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 smtClean="0"/>
              <a:t>Region  (A1, S1, A2, S2 or T1, T2, etc.)</a:t>
            </a:r>
            <a:endParaRPr lang="en-US" dirty="0"/>
          </a:p>
        </p:txBody>
      </p:sp>
      <p:cxnSp>
        <p:nvCxnSpPr>
          <p:cNvPr id="70" name="Straight Connector 69"/>
          <p:cNvCxnSpPr>
            <a:endCxn id="17" idx="1"/>
          </p:cNvCxnSpPr>
          <p:nvPr/>
        </p:nvCxnSpPr>
        <p:spPr>
          <a:xfrm>
            <a:off x="1097543" y="1878072"/>
            <a:ext cx="0" cy="29667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902735" y="1878267"/>
            <a:ext cx="0" cy="554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795746" y="2795339"/>
            <a:ext cx="1446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Position Monitor</a:t>
            </a:r>
            <a:endParaRPr lang="en-US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227113" y="5421827"/>
            <a:ext cx="3008253" cy="39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  <a:r>
              <a:rPr lang="en-US" sz="2000" b="1" dirty="0" smtClean="0"/>
              <a:t>on Collider Ring Segment</a:t>
            </a:r>
            <a:endParaRPr lang="en-US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1425626" y="31305"/>
            <a:ext cx="6292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dirty="0">
                <a:ea typeface="+mj-ea"/>
                <a:cs typeface="+mj-cs"/>
              </a:rPr>
              <a:t>JLEIC </a:t>
            </a:r>
            <a:r>
              <a:rPr lang="en-US" sz="3600" dirty="0" smtClean="0">
                <a:ea typeface="+mj-ea"/>
                <a:cs typeface="+mj-cs"/>
              </a:rPr>
              <a:t>Machine Region Definition</a:t>
            </a:r>
            <a:endParaRPr lang="en-US" sz="36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13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170481"/>
            <a:ext cx="1809000" cy="228600"/>
          </a:xfrm>
          <a:prstGeom prst="rect">
            <a:avLst/>
          </a:prstGeom>
          <a:solidFill>
            <a:srgbClr val="385D8A">
              <a:alpha val="61000"/>
            </a:srgbClr>
          </a:solidFill>
          <a:ln w="9525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19245" y="1309116"/>
            <a:ext cx="1525678" cy="2234184"/>
          </a:xfrm>
          <a:custGeom>
            <a:avLst/>
            <a:gdLst>
              <a:gd name="connsiteX0" fmla="*/ 0 w 1231851"/>
              <a:gd name="connsiteY0" fmla="*/ 1989734 h 1989734"/>
              <a:gd name="connsiteX1" fmla="*/ 1082650 w 1231851"/>
              <a:gd name="connsiteY1" fmla="*/ 929030 h 1989734"/>
              <a:gd name="connsiteX2" fmla="*/ 1228954 w 1231851"/>
              <a:gd name="connsiteY2" fmla="*/ 0 h 198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851" h="1989734">
                <a:moveTo>
                  <a:pt x="0" y="1989734"/>
                </a:moveTo>
                <a:cubicBezTo>
                  <a:pt x="438912" y="1625193"/>
                  <a:pt x="877824" y="1260652"/>
                  <a:pt x="1082650" y="929030"/>
                </a:cubicBezTo>
                <a:cubicBezTo>
                  <a:pt x="1287476" y="597408"/>
                  <a:pt x="1217981" y="182880"/>
                  <a:pt x="1228954" y="0"/>
                </a:cubicBezTo>
              </a:path>
            </a:pathLst>
          </a:custGeom>
          <a:noFill/>
          <a:ln w="79375" cmpd="sng">
            <a:solidFill>
              <a:srgbClr val="FFC000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81644" y="2171700"/>
            <a:ext cx="609600" cy="228600"/>
          </a:xfrm>
          <a:prstGeom prst="rect">
            <a:avLst/>
          </a:prstGeom>
          <a:solidFill>
            <a:srgbClr val="385D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590800" y="2281124"/>
            <a:ext cx="1295400" cy="3657"/>
          </a:xfrm>
          <a:prstGeom prst="line">
            <a:avLst/>
          </a:prstGeom>
          <a:ln w="85725">
            <a:solidFill>
              <a:srgbClr val="385D8A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1"/>
            <a:endCxn id="2" idx="3"/>
          </p:cNvCxnSpPr>
          <p:nvPr/>
        </p:nvCxnSpPr>
        <p:spPr>
          <a:xfrm flipH="1" flipV="1">
            <a:off x="5695200" y="2284781"/>
            <a:ext cx="986444" cy="1219"/>
          </a:xfrm>
          <a:prstGeom prst="line">
            <a:avLst/>
          </a:prstGeom>
          <a:ln w="85725">
            <a:solidFill>
              <a:srgbClr val="385D8A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873190"/>
            <a:ext cx="2783041" cy="276999"/>
          </a:xfrm>
          <a:prstGeom prst="rect">
            <a:avLst/>
          </a:prstGeom>
          <a:solidFill>
            <a:srgbClr val="385D8A">
              <a:alpha val="50000"/>
            </a:srgbClr>
          </a:solidFill>
          <a:ln>
            <a:solidFill>
              <a:schemeClr val="tx1">
                <a:alpha val="7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 u="sng"/>
            </a:lvl1pPr>
          </a:lstStyle>
          <a:p>
            <a:r>
              <a:rPr lang="en-US" dirty="0"/>
              <a:t>REGION 1</a:t>
            </a:r>
            <a:r>
              <a:rPr lang="en-US" u="none" dirty="0"/>
              <a:t>: Ion Source </a:t>
            </a:r>
            <a:r>
              <a:rPr lang="en-US" u="none" dirty="0" smtClean="0"/>
              <a:t>and Linac; (</a:t>
            </a:r>
            <a:r>
              <a:rPr lang="en-US" u="none" dirty="0" err="1" smtClean="0"/>
              <a:t>bIJ</a:t>
            </a:r>
            <a:r>
              <a:rPr lang="en-US" u="none" dirty="0" smtClean="0"/>
              <a:t>)</a:t>
            </a:r>
            <a:endParaRPr lang="en-US" u="none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16874" y="914401"/>
            <a:ext cx="0" cy="1142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2514436" y="1011690"/>
            <a:ext cx="1066964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3"/>
          </p:cNvCxnSpPr>
          <p:nvPr/>
        </p:nvCxnSpPr>
        <p:spPr>
          <a:xfrm>
            <a:off x="6364441" y="1011690"/>
            <a:ext cx="926803" cy="3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291244" y="880504"/>
            <a:ext cx="0" cy="1142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>
            <a:spLocks noChangeAspect="1"/>
          </p:cNvSpPr>
          <p:nvPr/>
        </p:nvSpPr>
        <p:spPr>
          <a:xfrm>
            <a:off x="1752600" y="4419599"/>
            <a:ext cx="1107899" cy="955500"/>
          </a:xfrm>
          <a:prstGeom prst="arc">
            <a:avLst>
              <a:gd name="adj1" fmla="val 19489503"/>
              <a:gd name="adj2" fmla="val 12539272"/>
            </a:avLst>
          </a:prstGeom>
          <a:noFill/>
          <a:ln w="85725">
            <a:solidFill>
              <a:srgbClr val="FFFF00">
                <a:alpha val="83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>
            <a:spLocks noChangeAspect="1"/>
          </p:cNvSpPr>
          <p:nvPr/>
        </p:nvSpPr>
        <p:spPr>
          <a:xfrm rot="8647274">
            <a:off x="1636742" y="2244025"/>
            <a:ext cx="1329868" cy="1304483"/>
          </a:xfrm>
          <a:prstGeom prst="arc">
            <a:avLst>
              <a:gd name="adj1" fmla="val 21287355"/>
              <a:gd name="adj2" fmla="val 15575338"/>
            </a:avLst>
          </a:prstGeom>
          <a:noFill/>
          <a:ln w="85725">
            <a:solidFill>
              <a:srgbClr val="92D050">
                <a:alpha val="83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04147" y="3335143"/>
            <a:ext cx="960999" cy="1214911"/>
          </a:xfrm>
          <a:prstGeom prst="line">
            <a:avLst/>
          </a:prstGeom>
          <a:ln w="85725">
            <a:solidFill>
              <a:srgbClr val="7030A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2"/>
          </p:cNvCxnSpPr>
          <p:nvPr/>
        </p:nvCxnSpPr>
        <p:spPr>
          <a:xfrm flipV="1">
            <a:off x="1828800" y="3347251"/>
            <a:ext cx="944636" cy="1300952"/>
          </a:xfrm>
          <a:prstGeom prst="line">
            <a:avLst/>
          </a:prstGeom>
          <a:ln w="8572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19600" y="2463668"/>
            <a:ext cx="742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Ion Linac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2463668"/>
            <a:ext cx="914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Ion Source</a:t>
            </a:r>
            <a:endParaRPr lang="en-US" sz="1200" dirty="0"/>
          </a:p>
        </p:txBody>
      </p:sp>
      <p:cxnSp>
        <p:nvCxnSpPr>
          <p:cNvPr id="25" name="Straight Arrow Connector 24"/>
          <p:cNvCxnSpPr>
            <a:stCxn id="114" idx="1"/>
          </p:cNvCxnSpPr>
          <p:nvPr/>
        </p:nvCxnSpPr>
        <p:spPr>
          <a:xfrm flipH="1" flipV="1">
            <a:off x="3733801" y="2738134"/>
            <a:ext cx="755633" cy="44640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1812" y="3614056"/>
            <a:ext cx="1613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Ion Booster Ring</a:t>
            </a:r>
            <a:endParaRPr lang="en-US" sz="105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134638" y="4016866"/>
            <a:ext cx="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Region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6285340" y="4775687"/>
            <a:ext cx="304800" cy="0"/>
          </a:xfrm>
          <a:prstGeom prst="line">
            <a:avLst/>
          </a:prstGeom>
          <a:ln w="50800">
            <a:solidFill>
              <a:srgbClr val="92D050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723571" y="4631126"/>
            <a:ext cx="1014222" cy="23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</a:t>
            </a:r>
            <a:r>
              <a:rPr lang="en-US" sz="1050" dirty="0" smtClean="0"/>
              <a:t>    (B Arc1)</a:t>
            </a:r>
            <a:endParaRPr lang="en-US" sz="105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6294936" y="5061794"/>
            <a:ext cx="304800" cy="0"/>
          </a:xfrm>
          <a:prstGeom prst="line">
            <a:avLst/>
          </a:prstGeom>
          <a:ln w="50800">
            <a:solidFill>
              <a:srgbClr val="7030A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723571" y="4946378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3</a:t>
            </a:r>
            <a:r>
              <a:rPr lang="en-US" sz="1050" dirty="0" smtClean="0"/>
              <a:t>    (B Straight1) </a:t>
            </a:r>
            <a:endParaRPr lang="en-US" sz="105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6296522" y="5318177"/>
            <a:ext cx="304800" cy="0"/>
          </a:xfrm>
          <a:prstGeom prst="line">
            <a:avLst/>
          </a:prstGeom>
          <a:ln w="50800">
            <a:solidFill>
              <a:srgbClr val="FFFF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23571" y="5202761"/>
            <a:ext cx="857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4  </a:t>
            </a:r>
            <a:r>
              <a:rPr lang="en-US" sz="1050" dirty="0" smtClean="0"/>
              <a:t>  (B Arc2)</a:t>
            </a:r>
            <a:endParaRPr lang="en-US" sz="105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6287231" y="4418001"/>
            <a:ext cx="304800" cy="0"/>
          </a:xfrm>
          <a:prstGeom prst="line">
            <a:avLst/>
          </a:prstGeom>
          <a:ln w="50800">
            <a:solidFill>
              <a:srgbClr val="385D8A">
                <a:alpha val="70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723571" y="4326326"/>
            <a:ext cx="2116309" cy="25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</a:t>
            </a:r>
            <a:r>
              <a:rPr lang="en-US" sz="1050" dirty="0" smtClean="0"/>
              <a:t>    ( Ion Injector Source and Linac)</a:t>
            </a:r>
            <a:endParaRPr lang="en-US" sz="1050" dirty="0"/>
          </a:p>
        </p:txBody>
      </p:sp>
      <p:sp>
        <p:nvSpPr>
          <p:cNvPr id="68" name="Rectangle 67"/>
          <p:cNvSpPr/>
          <p:nvPr/>
        </p:nvSpPr>
        <p:spPr>
          <a:xfrm>
            <a:off x="6186884" y="3952610"/>
            <a:ext cx="2561431" cy="21640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>
            <a:off x="6183239" y="4596470"/>
            <a:ext cx="2328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183239" y="4907418"/>
            <a:ext cx="2328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174983" y="5174762"/>
            <a:ext cx="2318462" cy="6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174983" y="5475930"/>
            <a:ext cx="2336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276907" y="5637537"/>
            <a:ext cx="304800" cy="0"/>
          </a:xfrm>
          <a:prstGeom prst="line">
            <a:avLst/>
          </a:prstGeom>
          <a:ln w="50800">
            <a:solidFill>
              <a:srgbClr val="FF0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723571" y="5522121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</a:t>
            </a:r>
            <a:r>
              <a:rPr lang="en-US" sz="1050" dirty="0" smtClean="0"/>
              <a:t>    (B Straight2) </a:t>
            </a:r>
            <a:endParaRPr lang="en-US" sz="1050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6279269" y="5965742"/>
            <a:ext cx="304800" cy="0"/>
          </a:xfrm>
          <a:prstGeom prst="line">
            <a:avLst/>
          </a:prstGeom>
          <a:ln w="50800">
            <a:solidFill>
              <a:srgbClr val="FFC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723571" y="5850326"/>
            <a:ext cx="17607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T2</a:t>
            </a:r>
            <a:r>
              <a:rPr lang="en-US" sz="1050" dirty="0" smtClean="0"/>
              <a:t>    (Ion Transfer Line) </a:t>
            </a:r>
            <a:endParaRPr lang="en-US" sz="1050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6156786" y="5812575"/>
            <a:ext cx="2336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489434" y="3046042"/>
            <a:ext cx="2332075" cy="276999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REGION T2: </a:t>
            </a:r>
            <a:r>
              <a:rPr lang="en-US" sz="1200" dirty="0" smtClean="0"/>
              <a:t>Ion Transfer Line; </a:t>
            </a:r>
            <a:r>
              <a:rPr lang="en-US" sz="1200" b="1" dirty="0" smtClean="0"/>
              <a:t>(iT2)</a:t>
            </a:r>
            <a:endParaRPr lang="en-US" sz="12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692394" y="1394047"/>
            <a:ext cx="1592252" cy="27699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2</a:t>
            </a:r>
            <a:r>
              <a:rPr lang="en-US" sz="1200" b="1" dirty="0" smtClean="0"/>
              <a:t>: </a:t>
            </a:r>
            <a:r>
              <a:rPr lang="en-US" sz="1200" dirty="0" smtClean="0"/>
              <a:t>Arc1</a:t>
            </a:r>
            <a:r>
              <a:rPr lang="en-US" sz="1200" b="1" dirty="0" smtClean="0"/>
              <a:t>; (bA1)</a:t>
            </a:r>
            <a:endParaRPr lang="en-US" sz="12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3142176" y="3568942"/>
            <a:ext cx="1887071" cy="276999"/>
          </a:xfrm>
          <a:prstGeom prst="rect">
            <a:avLst/>
          </a:prstGeom>
          <a:solidFill>
            <a:srgbClr val="FF0000">
              <a:alpha val="78000"/>
            </a:srgbClr>
          </a:solidFill>
          <a:ln>
            <a:solidFill>
              <a:schemeClr val="tx1">
                <a:alpha val="62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5</a:t>
            </a:r>
            <a:r>
              <a:rPr lang="en-US" sz="1200" b="1" dirty="0" smtClean="0"/>
              <a:t>: </a:t>
            </a:r>
            <a:r>
              <a:rPr lang="en-US" sz="1200" dirty="0" smtClean="0"/>
              <a:t>Straight2; </a:t>
            </a:r>
            <a:r>
              <a:rPr lang="en-US" sz="1200" b="1" dirty="0" smtClean="0"/>
              <a:t>(bs2)</a:t>
            </a:r>
            <a:endParaRPr lang="en-US" sz="1200" b="1" dirty="0"/>
          </a:p>
        </p:txBody>
      </p:sp>
      <p:cxnSp>
        <p:nvCxnSpPr>
          <p:cNvPr id="117" name="Straight Connector 116"/>
          <p:cNvCxnSpPr/>
          <p:nvPr/>
        </p:nvCxnSpPr>
        <p:spPr>
          <a:xfrm flipH="1" flipV="1">
            <a:off x="2590800" y="3685346"/>
            <a:ext cx="540047" cy="521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812851" y="5932956"/>
            <a:ext cx="120016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alpha val="8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4</a:t>
            </a:r>
            <a:r>
              <a:rPr lang="en-US" sz="1200" b="1" dirty="0" smtClean="0"/>
              <a:t>: Arc2</a:t>
            </a:r>
            <a:endParaRPr lang="en-US" sz="12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154156" y="3971640"/>
            <a:ext cx="1863110" cy="27699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tx1">
                <a:alpha val="7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REGION 3</a:t>
            </a:r>
            <a:r>
              <a:rPr lang="en-US" sz="1200" b="1" dirty="0" smtClean="0"/>
              <a:t>: </a:t>
            </a:r>
            <a:r>
              <a:rPr lang="en-US" sz="1200" dirty="0" smtClean="0"/>
              <a:t>Straight1;</a:t>
            </a:r>
            <a:r>
              <a:rPr lang="en-US" sz="1200" b="1" dirty="0" smtClean="0"/>
              <a:t> (bS1)</a:t>
            </a:r>
            <a:endParaRPr lang="en-US" sz="1200" b="1" dirty="0"/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2464324" y="4107056"/>
            <a:ext cx="689832" cy="2413"/>
          </a:xfrm>
          <a:prstGeom prst="line">
            <a:avLst/>
          </a:prstGeom>
          <a:ln w="12700">
            <a:solidFill>
              <a:schemeClr val="tx1">
                <a:alpha val="7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5" idx="2"/>
          </p:cNvCxnSpPr>
          <p:nvPr/>
        </p:nvCxnSpPr>
        <p:spPr>
          <a:xfrm>
            <a:off x="1488520" y="1671046"/>
            <a:ext cx="293724" cy="80360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8" idx="0"/>
          </p:cNvCxnSpPr>
          <p:nvPr/>
        </p:nvCxnSpPr>
        <p:spPr>
          <a:xfrm flipH="1" flipV="1">
            <a:off x="2306549" y="5411451"/>
            <a:ext cx="106382" cy="521505"/>
          </a:xfrm>
          <a:prstGeom prst="line">
            <a:avLst/>
          </a:prstGeom>
          <a:ln w="12700">
            <a:solidFill>
              <a:schemeClr val="tx1">
                <a:alpha val="83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697090" y="4326326"/>
            <a:ext cx="0" cy="1777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V="1">
            <a:off x="876300" y="1610244"/>
            <a:ext cx="0" cy="1142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V="1">
            <a:off x="876300" y="4839952"/>
            <a:ext cx="0" cy="1142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76300" y="2182584"/>
            <a:ext cx="0" cy="1386358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876300" y="4015218"/>
            <a:ext cx="0" cy="1386358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</p:spPr>
        <p:txBody>
          <a:bodyPr/>
          <a:lstStyle/>
          <a:p>
            <a:r>
              <a:rPr lang="en-US" dirty="0" smtClean="0"/>
              <a:t>JLEIC Fall 2016 Collaboration Meeting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425626" y="31305"/>
            <a:ext cx="6292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dirty="0">
                <a:ea typeface="+mj-ea"/>
                <a:cs typeface="+mj-cs"/>
              </a:rPr>
              <a:t>JLEIC </a:t>
            </a:r>
            <a:r>
              <a:rPr lang="en-US" sz="3600" dirty="0" smtClean="0">
                <a:ea typeface="+mj-ea"/>
                <a:cs typeface="+mj-cs"/>
              </a:rPr>
              <a:t>Machine Region Definition</a:t>
            </a:r>
            <a:endParaRPr lang="en-US" sz="36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75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Element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9484" y="1066800"/>
            <a:ext cx="89154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Je</a:t>
            </a:r>
            <a:r>
              <a:rPr lang="en-US" sz="1800" baseline="30000" dirty="0"/>
              <a:t>-</a:t>
            </a:r>
            <a:r>
              <a:rPr lang="en-US" sz="1800" dirty="0"/>
              <a:t>Di</a:t>
            </a:r>
            <a:r>
              <a:rPr lang="en-US" sz="1800" baseline="30000" dirty="0"/>
              <a:t>+</a:t>
            </a:r>
            <a:r>
              <a:rPr lang="en-US" sz="1800" dirty="0"/>
              <a:t> </a:t>
            </a:r>
            <a:r>
              <a:rPr lang="en-US" sz="1800" dirty="0" smtClean="0"/>
              <a:t>is a comprehensive database containing all machine elements, beam parameters, coordinate information, physical properties, powering scheme, ….</a:t>
            </a:r>
          </a:p>
          <a:p>
            <a:r>
              <a:rPr lang="en-US" sz="1800" dirty="0" smtClean="0"/>
              <a:t>Presently populated with baseline layouts for Ion Ring, Electron Ring and Booster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7" y="2463518"/>
            <a:ext cx="8330855" cy="378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6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Element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9484" y="1066800"/>
            <a:ext cx="89154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Je</a:t>
            </a:r>
            <a:r>
              <a:rPr lang="en-US" sz="1800" baseline="30000" dirty="0"/>
              <a:t>-</a:t>
            </a:r>
            <a:r>
              <a:rPr lang="en-US" sz="1800" dirty="0"/>
              <a:t>Di</a:t>
            </a:r>
            <a:r>
              <a:rPr lang="en-US" sz="1800" baseline="30000" dirty="0"/>
              <a:t>+</a:t>
            </a:r>
            <a:r>
              <a:rPr lang="en-US" sz="1800" dirty="0"/>
              <a:t> </a:t>
            </a:r>
            <a:r>
              <a:rPr lang="en-US" sz="1800" dirty="0" smtClean="0"/>
              <a:t>is a comprehensive database containing all machine elements, beam parameters, coordinate information, physical properties, powering scheme, ….</a:t>
            </a:r>
          </a:p>
          <a:p>
            <a:r>
              <a:rPr lang="en-US" sz="1800" dirty="0" smtClean="0"/>
              <a:t>Expanded to show major segments for the three machines that are in the system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6" y="2656218"/>
            <a:ext cx="8855209" cy="343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6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Information </a:t>
            </a:r>
            <a:r>
              <a:rPr lang="en-US" dirty="0"/>
              <a:t>Flow</a:t>
            </a:r>
          </a:p>
          <a:p>
            <a:r>
              <a:rPr lang="en-US" dirty="0" smtClean="0"/>
              <a:t>Lattice Configuration Control</a:t>
            </a:r>
          </a:p>
          <a:p>
            <a:r>
              <a:rPr lang="en-US" dirty="0" smtClean="0"/>
              <a:t>JLEIC Requirements and Parameters</a:t>
            </a:r>
          </a:p>
          <a:p>
            <a:r>
              <a:rPr lang="en-US" dirty="0" smtClean="0"/>
              <a:t>Region </a:t>
            </a:r>
            <a:r>
              <a:rPr lang="en-US" dirty="0"/>
              <a:t>Definitions</a:t>
            </a:r>
          </a:p>
          <a:p>
            <a:r>
              <a:rPr lang="en-US" dirty="0"/>
              <a:t>JLEIC Element Database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</p:spPr>
        <p:txBody>
          <a:bodyPr/>
          <a:lstStyle/>
          <a:p>
            <a:r>
              <a:rPr lang="en-US" dirty="0" smtClean="0"/>
              <a:t>JLEIC Fall 2016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Element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9484" y="1066800"/>
            <a:ext cx="89154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Je</a:t>
            </a:r>
            <a:r>
              <a:rPr lang="en-US" sz="1800" baseline="30000" dirty="0"/>
              <a:t>-</a:t>
            </a:r>
            <a:r>
              <a:rPr lang="en-US" sz="1800" dirty="0"/>
              <a:t>Di</a:t>
            </a:r>
            <a:r>
              <a:rPr lang="en-US" sz="1800" baseline="30000" dirty="0"/>
              <a:t>+</a:t>
            </a:r>
            <a:r>
              <a:rPr lang="en-US" sz="1800" dirty="0"/>
              <a:t> </a:t>
            </a:r>
            <a:r>
              <a:rPr lang="en-US" sz="1800" dirty="0" smtClean="0"/>
              <a:t>is a comprehensive database containing all machine elements, beam parameters, coordinate information, physical properties, powering scheme, ….</a:t>
            </a:r>
          </a:p>
          <a:p>
            <a:r>
              <a:rPr lang="en-US" sz="1800" dirty="0" smtClean="0"/>
              <a:t>Expanded to show elements for the A1 segment of the Electron Collider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26356"/>
            <a:ext cx="8070761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Je</a:t>
            </a:r>
            <a:r>
              <a:rPr lang="en-US" sz="1800" baseline="30000" dirty="0"/>
              <a:t>-</a:t>
            </a:r>
            <a:r>
              <a:rPr lang="en-US" sz="1800" dirty="0"/>
              <a:t>Di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populated with baseline layouts for Ion Ring, Electron Ring and Booster</a:t>
            </a:r>
          </a:p>
          <a:p>
            <a:r>
              <a:rPr lang="en-US" sz="1800" dirty="0" smtClean="0"/>
              <a:t>Component count to date: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 smtClean="0"/>
              <a:t>JLEIC Element Database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36" y="1752600"/>
            <a:ext cx="5919729" cy="393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8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E</a:t>
            </a:r>
            <a:r>
              <a:rPr lang="en-US" sz="1800" dirty="0" smtClean="0"/>
              <a:t>xample from CEBAF Element Database (CED) of fully populated system:</a:t>
            </a:r>
          </a:p>
          <a:p>
            <a:r>
              <a:rPr lang="en-US" sz="1800" dirty="0" smtClean="0"/>
              <a:t>Coordinates – 6-D positional information of an element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 smtClean="0"/>
              <a:t>JLEIC Element Database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00" y="1752600"/>
            <a:ext cx="7919200" cy="18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Example from CEBAF Element Database (CED) of fully populated system:</a:t>
            </a:r>
          </a:p>
          <a:p>
            <a:r>
              <a:rPr lang="en-US" sz="1800" dirty="0" smtClean="0"/>
              <a:t>Design – Twiss parameters, elegant parameters, coordinate in beam following system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 smtClean="0"/>
              <a:t>JLEIC Element Database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21700"/>
            <a:ext cx="6858000" cy="44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Example from CEBAF Element Database (CED) of fully populated system:</a:t>
            </a:r>
          </a:p>
          <a:p>
            <a:r>
              <a:rPr lang="en-US" sz="1800" dirty="0" smtClean="0"/>
              <a:t>Physical – Powering, Physical Dimensions, LCW Connectivity, Shape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 smtClean="0"/>
              <a:t>JLEIC Element Database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5" y="2133600"/>
            <a:ext cx="8862171" cy="34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64911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Synchronous Information Flow from highest level requirements</a:t>
            </a:r>
          </a:p>
          <a:p>
            <a:r>
              <a:rPr lang="en-US" sz="2400" dirty="0" smtClean="0"/>
              <a:t>Subversion repository created to track lattice file development and simulation parameters in a version-controlled environment</a:t>
            </a:r>
          </a:p>
          <a:p>
            <a:r>
              <a:rPr lang="en-US" sz="2400" dirty="0" smtClean="0"/>
              <a:t>Wiki established to collect relevant information about the baseline JLEIC design to ultimately write Conceptual Design Report</a:t>
            </a:r>
          </a:p>
          <a:p>
            <a:r>
              <a:rPr lang="en-US" sz="2400" dirty="0" smtClean="0"/>
              <a:t>Interface to Engineering and High Level Applications to:</a:t>
            </a:r>
            <a:endParaRPr lang="en-US" sz="2000" dirty="0" smtClean="0"/>
          </a:p>
          <a:p>
            <a:pPr lvl="1"/>
            <a:r>
              <a:rPr lang="en-US" sz="2000" dirty="0" smtClean="0"/>
              <a:t>Complete engineering layouts and costing of the JLEIC Accelerator Complex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ollect all information of the baseline JLEIC design in </a:t>
            </a:r>
            <a:r>
              <a:rPr lang="en-US" sz="2000" dirty="0"/>
              <a:t>the Je</a:t>
            </a:r>
            <a:r>
              <a:rPr lang="en-US" sz="2000" baseline="30000" dirty="0"/>
              <a:t>-</a:t>
            </a:r>
            <a:r>
              <a:rPr lang="en-US" sz="2000" dirty="0"/>
              <a:t>Di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database</a:t>
            </a:r>
            <a:endParaRPr lang="en-US" sz="2400" dirty="0"/>
          </a:p>
          <a:p>
            <a:r>
              <a:rPr lang="en-US" sz="2400" dirty="0" smtClean="0"/>
              <a:t>Much work has been done to establish a framework to guide us towards a comprehensive and solid baseline design for JLEIC</a:t>
            </a:r>
            <a:endParaRPr lang="en-US" sz="2400" dirty="0"/>
          </a:p>
          <a:p>
            <a:pPr marL="57150" indent="0" algn="ctr">
              <a:buNone/>
            </a:pPr>
            <a:r>
              <a:rPr lang="en-US" sz="2800" dirty="0" smtClean="0"/>
              <a:t>Thank You!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</p:spPr>
        <p:txBody>
          <a:bodyPr/>
          <a:lstStyle/>
          <a:p>
            <a:r>
              <a:rPr lang="en-US" dirty="0" smtClean="0"/>
              <a:t>JLEIC Fall 2016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Information 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JLEIC Fall 2016 Collaboration Meeting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959" y="1661013"/>
            <a:ext cx="2108058" cy="721709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Accelerator Physics</a:t>
            </a:r>
          </a:p>
          <a:p>
            <a:pPr algn="ctr"/>
            <a:r>
              <a:rPr lang="en-US" dirty="0" smtClean="0"/>
              <a:t>Lattice Design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9776" y="3872850"/>
            <a:ext cx="2497825" cy="393660"/>
          </a:xfrm>
          <a:prstGeom prst="rect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Level Applications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0310" y="3872850"/>
            <a:ext cx="1509028" cy="393660"/>
          </a:xfrm>
          <a:prstGeom prst="rect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436" y="4788495"/>
            <a:ext cx="2286000" cy="15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u="sng" dirty="0" smtClean="0">
                <a:solidFill>
                  <a:schemeClr val="bg1"/>
                </a:solidFill>
              </a:rPr>
              <a:t>Hardware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3-D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Survey &amp;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Magnet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Installation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Vacuum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Electrical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6539201" y="4908094"/>
            <a:ext cx="2528599" cy="1169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u="sng" dirty="0" smtClean="0">
                <a:solidFill>
                  <a:schemeClr val="bg1"/>
                </a:solidFill>
              </a:rPr>
              <a:t>Operational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Production Je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Di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Song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Control Screens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Machine Checkout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3394363" y="3686835"/>
            <a:ext cx="2315054" cy="776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Nomenclature 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Non-beam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Physical Parameters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8600" y="2583460"/>
            <a:ext cx="2232449" cy="77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Element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Field 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Generic </a:t>
            </a:r>
            <a:r>
              <a:rPr lang="en-US" sz="1400" dirty="0"/>
              <a:t>element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6820796" y="2808381"/>
            <a:ext cx="2004405" cy="549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TWISS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Elegant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cxnSp>
        <p:nvCxnSpPr>
          <p:cNvPr id="41" name="Elbow Connector 40"/>
          <p:cNvCxnSpPr>
            <a:stCxn id="6" idx="1"/>
            <a:endCxn id="33" idx="0"/>
          </p:cNvCxnSpPr>
          <p:nvPr/>
        </p:nvCxnSpPr>
        <p:spPr>
          <a:xfrm rot="10800000" flipV="1">
            <a:off x="1344825" y="2021868"/>
            <a:ext cx="2161134" cy="561592"/>
          </a:xfrm>
          <a:prstGeom prst="bentConnector2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6" idx="3"/>
            <a:endCxn id="35" idx="0"/>
          </p:cNvCxnSpPr>
          <p:nvPr/>
        </p:nvCxnSpPr>
        <p:spPr>
          <a:xfrm>
            <a:off x="5614017" y="2021868"/>
            <a:ext cx="2208982" cy="786513"/>
          </a:xfrm>
          <a:prstGeom prst="bentConnector2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2"/>
            <a:endCxn id="8" idx="0"/>
          </p:cNvCxnSpPr>
          <p:nvPr/>
        </p:nvCxnSpPr>
        <p:spPr>
          <a:xfrm flipH="1">
            <a:off x="1344824" y="3357722"/>
            <a:ext cx="1" cy="5151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2"/>
          </p:cNvCxnSpPr>
          <p:nvPr/>
        </p:nvCxnSpPr>
        <p:spPr>
          <a:xfrm>
            <a:off x="7822999" y="3357723"/>
            <a:ext cx="0" cy="51937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344823" y="4255882"/>
            <a:ext cx="1" cy="5084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312595" y="914400"/>
            <a:ext cx="4518810" cy="336683"/>
          </a:xfrm>
          <a:prstGeom prst="rect">
            <a:avLst/>
          </a:prstGeom>
          <a:solidFill>
            <a:schemeClr val="accent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Level Requirements and Specifications</a:t>
            </a:r>
          </a:p>
        </p:txBody>
      </p:sp>
      <p:cxnSp>
        <p:nvCxnSpPr>
          <p:cNvPr id="54" name="Straight Arrow Connector 53"/>
          <p:cNvCxnSpPr>
            <a:stCxn id="53" idx="2"/>
            <a:endCxn id="6" idx="0"/>
          </p:cNvCxnSpPr>
          <p:nvPr/>
        </p:nvCxnSpPr>
        <p:spPr>
          <a:xfrm flipH="1">
            <a:off x="4559988" y="1251083"/>
            <a:ext cx="0" cy="4099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822998" y="4255882"/>
            <a:ext cx="0" cy="64132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7" idx="3"/>
            <a:endCxn id="7" idx="1"/>
          </p:cNvCxnSpPr>
          <p:nvPr/>
        </p:nvCxnSpPr>
        <p:spPr>
          <a:xfrm flipV="1">
            <a:off x="5709417" y="4069680"/>
            <a:ext cx="770359" cy="530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" idx="3"/>
            <a:endCxn id="27" idx="1"/>
          </p:cNvCxnSpPr>
          <p:nvPr/>
        </p:nvCxnSpPr>
        <p:spPr>
          <a:xfrm>
            <a:off x="2099338" y="4069680"/>
            <a:ext cx="1295025" cy="530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613563" y="2666745"/>
            <a:ext cx="1876653" cy="597111"/>
          </a:xfrm>
          <a:prstGeom prst="rect">
            <a:avLst/>
          </a:prstGeom>
          <a:solidFill>
            <a:srgbClr val="00B0F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Iteration</a:t>
            </a:r>
          </a:p>
          <a:p>
            <a:pPr algn="ctr"/>
            <a:r>
              <a:rPr lang="en-US" dirty="0" smtClean="0"/>
              <a:t>Simulation Cycle</a:t>
            </a:r>
            <a:endParaRPr lang="en-US" dirty="0"/>
          </a:p>
        </p:txBody>
      </p:sp>
      <p:sp>
        <p:nvSpPr>
          <p:cNvPr id="86" name="Arc 85"/>
          <p:cNvSpPr/>
          <p:nvPr/>
        </p:nvSpPr>
        <p:spPr>
          <a:xfrm rot="14304761">
            <a:off x="3334890" y="2180502"/>
            <a:ext cx="665874" cy="977086"/>
          </a:xfrm>
          <a:prstGeom prst="arc">
            <a:avLst>
              <a:gd name="adj1" fmla="val 13207620"/>
              <a:gd name="adj2" fmla="val 0"/>
            </a:avLst>
          </a:prstGeom>
          <a:ln w="25400">
            <a:solidFill>
              <a:schemeClr val="tx1"/>
            </a:solidFill>
            <a:headEnd type="stealth" w="lg" len="lg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rot="7295239" flipH="1">
            <a:off x="5064556" y="2176126"/>
            <a:ext cx="716353" cy="977086"/>
          </a:xfrm>
          <a:prstGeom prst="arc">
            <a:avLst>
              <a:gd name="adj1" fmla="val 13207620"/>
              <a:gd name="adj2" fmla="val 0"/>
            </a:avLst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Information </a:t>
            </a:r>
            <a:r>
              <a:rPr lang="en-US" dirty="0"/>
              <a:t>Flow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6491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Accelerator Physicist (CASA) responsibilities:</a:t>
            </a:r>
          </a:p>
          <a:p>
            <a:pPr lvl="1"/>
            <a:r>
              <a:rPr lang="en-US" dirty="0" smtClean="0"/>
              <a:t>Develop high level parameter tables for EIC complex consistent with requirements of Nuclear Physics</a:t>
            </a:r>
          </a:p>
          <a:p>
            <a:pPr lvl="1"/>
            <a:r>
              <a:rPr lang="en-US" dirty="0" smtClean="0"/>
              <a:t>Develop beam specification tables for protons and lead for all machine segments</a:t>
            </a:r>
          </a:p>
          <a:p>
            <a:pPr lvl="2"/>
            <a:r>
              <a:rPr lang="en-US" dirty="0" smtClean="0"/>
              <a:t>Ensure seamless flow of parameter space between segments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 lattice files for each segment</a:t>
            </a:r>
          </a:p>
          <a:p>
            <a:pPr lvl="2"/>
            <a:r>
              <a:rPr lang="en-US" dirty="0" smtClean="0"/>
              <a:t>Includes all components that interact with the beam</a:t>
            </a:r>
          </a:p>
          <a:p>
            <a:pPr lvl="3"/>
            <a:r>
              <a:rPr lang="en-US" dirty="0" smtClean="0"/>
              <a:t>Magnets, RF structures, Diagnostics, …</a:t>
            </a:r>
          </a:p>
          <a:p>
            <a:pPr lvl="2"/>
            <a:r>
              <a:rPr lang="en-US" dirty="0" smtClean="0"/>
              <a:t>Version controlled in our subversion repository</a:t>
            </a:r>
          </a:p>
          <a:p>
            <a:pPr lvl="1"/>
            <a:r>
              <a:rPr lang="en-US" dirty="0" smtClean="0"/>
              <a:t>Conduct all relevant simulations to validate designs</a:t>
            </a:r>
          </a:p>
          <a:p>
            <a:pPr lvl="1"/>
            <a:r>
              <a:rPr lang="en-US" dirty="0" smtClean="0"/>
              <a:t>Develop documentation for each machine segment for input into conceptual design report</a:t>
            </a:r>
          </a:p>
          <a:p>
            <a:pPr lvl="1"/>
            <a:r>
              <a:rPr lang="en-US" dirty="0"/>
              <a:t>Output information to stakeholders</a:t>
            </a:r>
          </a:p>
          <a:p>
            <a:pPr lvl="2"/>
            <a:r>
              <a:rPr lang="en-US" dirty="0"/>
              <a:t>Mechanical information to Engineering group</a:t>
            </a:r>
          </a:p>
          <a:p>
            <a:pPr lvl="2"/>
            <a:r>
              <a:rPr lang="en-US" dirty="0"/>
              <a:t>Optics information to High Level Applications </a:t>
            </a:r>
            <a:r>
              <a:rPr lang="en-US" dirty="0" smtClean="0"/>
              <a:t>group</a:t>
            </a:r>
          </a:p>
          <a:p>
            <a:pPr lvl="2"/>
            <a:r>
              <a:rPr lang="en-US" dirty="0" smtClean="0"/>
              <a:t>Write conceptual design report chapter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77000"/>
            <a:ext cx="4502727" cy="365125"/>
          </a:xfrm>
        </p:spPr>
        <p:txBody>
          <a:bodyPr/>
          <a:lstStyle/>
          <a:p>
            <a:r>
              <a:rPr lang="en-US" dirty="0" smtClean="0"/>
              <a:t>JLEIC Fall 2016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Mechanical Engineering responsibilities:</a:t>
            </a:r>
          </a:p>
          <a:p>
            <a:pPr lvl="1"/>
            <a:r>
              <a:rPr lang="en-US" dirty="0" smtClean="0"/>
              <a:t>Modify component names from lattice files to have the proper nomenclature for implementation in the </a:t>
            </a:r>
            <a:r>
              <a:rPr lang="en-US" dirty="0"/>
              <a:t>Je</a:t>
            </a:r>
            <a:r>
              <a:rPr lang="en-US" baseline="30000" dirty="0"/>
              <a:t>-</a:t>
            </a:r>
            <a:r>
              <a:rPr lang="en-US" dirty="0"/>
              <a:t>Di</a:t>
            </a:r>
            <a:r>
              <a:rPr lang="en-US" baseline="30000" dirty="0"/>
              <a:t>+</a:t>
            </a:r>
            <a:r>
              <a:rPr lang="en-US" dirty="0" smtClean="0"/>
              <a:t> database</a:t>
            </a:r>
          </a:p>
          <a:p>
            <a:pPr lvl="1"/>
            <a:r>
              <a:rPr lang="en-US" dirty="0" smtClean="0"/>
              <a:t>Compile hardware specific information such as magnet field strength limits, physical lengths, gaps, pole width, powering configurations ….</a:t>
            </a:r>
          </a:p>
          <a:p>
            <a:pPr lvl="1"/>
            <a:r>
              <a:rPr lang="en-US" dirty="0"/>
              <a:t>Add </a:t>
            </a:r>
            <a:r>
              <a:rPr lang="en-US" dirty="0" smtClean="0"/>
              <a:t>non-beam components </a:t>
            </a:r>
            <a:r>
              <a:rPr lang="en-US" dirty="0"/>
              <a:t>that are not included in lattice files such as vacuum valves, ion pumps, </a:t>
            </a:r>
            <a:r>
              <a:rPr lang="en-US" dirty="0" smtClean="0"/>
              <a:t>bellows, support structures, …</a:t>
            </a:r>
          </a:p>
          <a:p>
            <a:pPr lvl="1"/>
            <a:r>
              <a:rPr lang="en-US" dirty="0" smtClean="0"/>
              <a:t>Convert element data into 3-dimensional models to identify any potential mechanical interferences</a:t>
            </a:r>
          </a:p>
          <a:p>
            <a:pPr lvl="1"/>
            <a:r>
              <a:rPr lang="en-US" dirty="0" smtClean="0"/>
              <a:t>Update costing information based on updated layouts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</p:spPr>
        <p:txBody>
          <a:bodyPr/>
          <a:lstStyle/>
          <a:p>
            <a:r>
              <a:rPr lang="en-US" dirty="0" smtClean="0"/>
              <a:t>JLEIC Fall 2016 Collaboration Meeting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Information </a:t>
            </a:r>
            <a:r>
              <a:rPr lang="en-US" dirty="0"/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2620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High Level Applications group responsibilities:</a:t>
            </a:r>
          </a:p>
          <a:p>
            <a:pPr lvl="1"/>
            <a:r>
              <a:rPr lang="en-US" dirty="0" smtClean="0"/>
              <a:t>Develop and implement a comprehensive element database for JLEIC (Je</a:t>
            </a:r>
            <a:r>
              <a:rPr lang="en-US" baseline="30000" dirty="0" smtClean="0"/>
              <a:t>-</a:t>
            </a:r>
            <a:r>
              <a:rPr lang="en-US" dirty="0" smtClean="0"/>
              <a:t>Di</a:t>
            </a:r>
            <a:r>
              <a:rPr lang="en-US" baseline="30000" dirty="0" smtClean="0"/>
              <a:t>+</a:t>
            </a:r>
            <a:r>
              <a:rPr lang="en-US" dirty="0" smtClean="0"/>
              <a:t>) analogous to the CEBAF Element Database (CED)</a:t>
            </a:r>
          </a:p>
          <a:p>
            <a:pPr lvl="1"/>
            <a:r>
              <a:rPr lang="en-US" dirty="0"/>
              <a:t>Implement optics information in Je</a:t>
            </a:r>
            <a:r>
              <a:rPr lang="en-US" baseline="30000" dirty="0"/>
              <a:t>-</a:t>
            </a:r>
            <a:r>
              <a:rPr lang="en-US" dirty="0"/>
              <a:t>Di</a:t>
            </a:r>
            <a:r>
              <a:rPr lang="en-US" baseline="30000" dirty="0"/>
              <a:t>+</a:t>
            </a:r>
            <a:r>
              <a:rPr lang="en-US" dirty="0"/>
              <a:t> from lattice </a:t>
            </a:r>
            <a:r>
              <a:rPr lang="en-US" dirty="0" smtClean="0"/>
              <a:t>files provided by CASA</a:t>
            </a:r>
          </a:p>
          <a:p>
            <a:pPr lvl="1"/>
            <a:r>
              <a:rPr lang="en-US" dirty="0" smtClean="0"/>
              <a:t>Implement component information in </a:t>
            </a:r>
            <a:r>
              <a:rPr lang="en-US" dirty="0"/>
              <a:t>Je</a:t>
            </a:r>
            <a:r>
              <a:rPr lang="en-US" baseline="30000" dirty="0"/>
              <a:t>-</a:t>
            </a:r>
            <a:r>
              <a:rPr lang="en-US" dirty="0"/>
              <a:t>Di</a:t>
            </a:r>
            <a:r>
              <a:rPr lang="en-US" baseline="30000" dirty="0"/>
              <a:t>+</a:t>
            </a:r>
            <a:r>
              <a:rPr lang="en-US" dirty="0" smtClean="0"/>
              <a:t> provided by Mechanical Engineering group</a:t>
            </a:r>
          </a:p>
          <a:p>
            <a:pPr lvl="1"/>
            <a:r>
              <a:rPr lang="en-US" dirty="0" smtClean="0"/>
              <a:t>Apply proper sequencing to all components</a:t>
            </a:r>
          </a:p>
          <a:p>
            <a:pPr lvl="1"/>
            <a:r>
              <a:rPr lang="en-US" dirty="0"/>
              <a:t>Maintain device catalog and device definitions in Je</a:t>
            </a:r>
            <a:r>
              <a:rPr lang="en-US" baseline="30000" dirty="0"/>
              <a:t>-</a:t>
            </a:r>
            <a:r>
              <a:rPr lang="en-US" dirty="0"/>
              <a:t>Di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70472"/>
            <a:ext cx="4502727" cy="365125"/>
          </a:xfrm>
        </p:spPr>
        <p:txBody>
          <a:bodyPr/>
          <a:lstStyle/>
          <a:p>
            <a:r>
              <a:rPr lang="en-US" dirty="0" smtClean="0"/>
              <a:t>JLEIC Fall 2016 Collaboration Meeting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Information </a:t>
            </a:r>
            <a:r>
              <a:rPr lang="en-US" dirty="0"/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22684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Configuration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" y="2438400"/>
            <a:ext cx="8959952" cy="3943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6576" y="914400"/>
            <a:ext cx="8915400" cy="51355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All lattice files for the entire complex are managed in a version control environment</a:t>
            </a:r>
          </a:p>
          <a:p>
            <a:r>
              <a:rPr lang="en-US" sz="1800" dirty="0" smtClean="0"/>
              <a:t>Top-level interface shows directory structure for JLEIC, revision numbers for each machine, last modification date, person making the change, and log information</a:t>
            </a:r>
          </a:p>
          <a:p>
            <a:r>
              <a:rPr lang="en-US" sz="1800" dirty="0" smtClean="0"/>
              <a:t>Most directories populated. Need transfer lines and ERL Cooler uploaded to system.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77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Configuration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" y="2438400"/>
            <a:ext cx="8959952" cy="3943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6576" y="914400"/>
            <a:ext cx="8915400" cy="51355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Lattice designers import a local copy of files which are kept synchronized with the server</a:t>
            </a:r>
          </a:p>
          <a:p>
            <a:r>
              <a:rPr lang="en-US" sz="1800" dirty="0" smtClean="0"/>
              <a:t>Changes are committed to the server along with a description of changes in a log file</a:t>
            </a:r>
          </a:p>
          <a:p>
            <a:r>
              <a:rPr lang="en-US" sz="1800" dirty="0" smtClean="0"/>
              <a:t>Notification is sent to all lattice designers as modifications to the system are made</a:t>
            </a:r>
          </a:p>
          <a:p>
            <a:r>
              <a:rPr lang="en-US" sz="1800" dirty="0" smtClean="0"/>
              <a:t>System provides capability to view differences between versions and to merge changes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5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JLEIC Fall 2016 Collaboration Meeting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6" y="1600200"/>
            <a:ext cx="8588829" cy="4624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 smtClean="0"/>
              <a:t>JLEIC Requirements and Parameters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6576" y="838200"/>
            <a:ext cx="8915400" cy="51355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Wiki developed to collect all JLEIC information</a:t>
            </a:r>
            <a:r>
              <a:rPr lang="en-US" sz="1800" dirty="0"/>
              <a:t> </a:t>
            </a:r>
            <a:r>
              <a:rPr lang="en-US" sz="1800" dirty="0" smtClean="0"/>
              <a:t>– Requirements, Parameter Tables, Supporting Documentation, Simulation Results, Conceptual Design Report Draft Chapters</a:t>
            </a:r>
          </a:p>
        </p:txBody>
      </p:sp>
    </p:spTree>
    <p:extLst>
      <p:ext uri="{BB962C8B-B14F-4D97-AF65-F5344CB8AC3E}">
        <p14:creationId xmlns:p14="http://schemas.microsoft.com/office/powerpoint/2010/main" val="622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6549</TotalTime>
  <Words>1586</Words>
  <Application>Microsoft Office PowerPoint</Application>
  <PresentationFormat>On-screen Show (4:3)</PresentationFormat>
  <Paragraphs>252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Minion Pro</vt:lpstr>
      <vt:lpstr>JLabPowerpointMain</vt:lpstr>
      <vt:lpstr>JLEIC Configuration and Parameter Management</vt:lpstr>
      <vt:lpstr>Outline</vt:lpstr>
      <vt:lpstr>Synchronous Information Flow</vt:lpstr>
      <vt:lpstr>Synchronous Information Flow</vt:lpstr>
      <vt:lpstr>Synchronous Information Flow</vt:lpstr>
      <vt:lpstr>Synchronous Information Flow</vt:lpstr>
      <vt:lpstr>Lattice Configuration Control</vt:lpstr>
      <vt:lpstr>Lattice Configuration Control</vt:lpstr>
      <vt:lpstr>JLEIC Requirements and Parameters</vt:lpstr>
      <vt:lpstr>JLEIC Requirements and Parameters</vt:lpstr>
      <vt:lpstr>JLEIC Requirements and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JLEIC Element Database</vt:lpstr>
      <vt:lpstr>JLEIC Element Database</vt:lpstr>
      <vt:lpstr>JLEIC Element Database</vt:lpstr>
      <vt:lpstr>JLEIC Element Database</vt:lpstr>
      <vt:lpstr>JLEIC Element Database</vt:lpstr>
      <vt:lpstr>JLEIC Element Database</vt:lpstr>
      <vt:lpstr>JLEIC Element Database</vt:lpstr>
      <vt:lpstr>Conclusion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JLEIC Ion Source Requirements</dc:title>
  <dc:creator>Michael Spata</dc:creator>
  <cp:lastModifiedBy>Michael Spata</cp:lastModifiedBy>
  <cp:revision>180</cp:revision>
  <dcterms:created xsi:type="dcterms:W3CDTF">2016-09-21T19:59:45Z</dcterms:created>
  <dcterms:modified xsi:type="dcterms:W3CDTF">2016-10-07T11:59:22Z</dcterms:modified>
</cp:coreProperties>
</file>