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9" r:id="rId3"/>
    <p:sldId id="354" r:id="rId4"/>
    <p:sldId id="366" r:id="rId5"/>
    <p:sldId id="364" r:id="rId6"/>
    <p:sldId id="368" r:id="rId7"/>
    <p:sldId id="367" r:id="rId8"/>
    <p:sldId id="369" r:id="rId9"/>
    <p:sldId id="301" r:id="rId10"/>
    <p:sldId id="370" r:id="rId11"/>
    <p:sldId id="355" r:id="rId12"/>
    <p:sldId id="36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13" r:id="rId21"/>
    <p:sldId id="348" r:id="rId22"/>
  </p:sldIdLst>
  <p:sldSz cx="9144000" cy="6858000" type="screen4x3"/>
  <p:notesSz cx="147955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304">
          <p15:clr>
            <a:srgbClr val="A4A3A4"/>
          </p15:clr>
        </p15:guide>
        <p15:guide id="4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58" autoAdjust="0"/>
    <p:restoredTop sz="98152" autoAdjust="0"/>
  </p:normalViewPr>
  <p:slideViewPr>
    <p:cSldViewPr snapToGrid="0" snapToObjects="1" showGuides="1">
      <p:cViewPr>
        <p:scale>
          <a:sx n="98" d="100"/>
          <a:sy n="98" d="100"/>
        </p:scale>
        <p:origin x="-162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1902" y="-72"/>
      </p:cViewPr>
      <p:guideLst>
        <p:guide orient="horz" pos="3665"/>
        <p:guide orient="horz" pos="2932"/>
        <p:guide pos="3329"/>
        <p:guide pos="46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6412026" cy="464839"/>
          </a:xfrm>
          <a:prstGeom prst="rect">
            <a:avLst/>
          </a:prstGeom>
        </p:spPr>
        <p:txBody>
          <a:bodyPr vert="horz" lIns="130271" tIns="65136" rIns="130271" bIns="65136" rtlCol="0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8380266" y="0"/>
            <a:ext cx="6412026" cy="464839"/>
          </a:xfrm>
          <a:prstGeom prst="rect">
            <a:avLst/>
          </a:prstGeom>
        </p:spPr>
        <p:txBody>
          <a:bodyPr vert="horz" lIns="130271" tIns="65136" rIns="130271" bIns="65136" rtlCol="0"/>
          <a:lstStyle>
            <a:lvl1pPr algn="r">
              <a:defRPr sz="1700"/>
            </a:lvl1pPr>
          </a:lstStyle>
          <a:p>
            <a:fld id="{5B67EAD4-5F72-4D33-8C2F-AA267159C25A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2722"/>
            <a:ext cx="6412026" cy="464839"/>
          </a:xfrm>
          <a:prstGeom prst="rect">
            <a:avLst/>
          </a:prstGeom>
        </p:spPr>
        <p:txBody>
          <a:bodyPr vert="horz" lIns="130271" tIns="65136" rIns="130271" bIns="65136" rtlCol="0" anchor="b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380266" y="8842722"/>
            <a:ext cx="6412026" cy="464839"/>
          </a:xfrm>
          <a:prstGeom prst="rect">
            <a:avLst/>
          </a:prstGeom>
        </p:spPr>
        <p:txBody>
          <a:bodyPr vert="horz" lIns="130271" tIns="65136" rIns="130271" bIns="65136" rtlCol="0" anchor="b"/>
          <a:lstStyle>
            <a:lvl1pPr algn="r">
              <a:defRPr sz="1700"/>
            </a:lvl1pPr>
          </a:lstStyle>
          <a:p>
            <a:fld id="{552ABEB6-7381-4B82-B76C-3572AC44B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58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411383" cy="465455"/>
          </a:xfrm>
          <a:prstGeom prst="rect">
            <a:avLst/>
          </a:prstGeom>
        </p:spPr>
        <p:txBody>
          <a:bodyPr vert="horz" lIns="137709" tIns="68855" rIns="137709" bIns="68855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380693" y="0"/>
            <a:ext cx="6411383" cy="465455"/>
          </a:xfrm>
          <a:prstGeom prst="rect">
            <a:avLst/>
          </a:prstGeom>
        </p:spPr>
        <p:txBody>
          <a:bodyPr vert="horz" lIns="137709" tIns="68855" rIns="137709" bIns="68855" rtlCol="0"/>
          <a:lstStyle>
            <a:lvl1pPr algn="r">
              <a:defRPr sz="1900"/>
            </a:lvl1pPr>
          </a:lstStyle>
          <a:p>
            <a:fld id="{9EE1124A-8259-2F43-AA9E-1AB80762BA4E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704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709" tIns="68855" rIns="137709" bIns="6885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79550" y="4421823"/>
            <a:ext cx="11836400" cy="4189095"/>
          </a:xfrm>
          <a:prstGeom prst="rect">
            <a:avLst/>
          </a:prstGeom>
        </p:spPr>
        <p:txBody>
          <a:bodyPr vert="horz" lIns="137709" tIns="68855" rIns="137709" bIns="6885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6411383" cy="465455"/>
          </a:xfrm>
          <a:prstGeom prst="rect">
            <a:avLst/>
          </a:prstGeom>
        </p:spPr>
        <p:txBody>
          <a:bodyPr vert="horz" lIns="137709" tIns="68855" rIns="137709" bIns="68855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380693" y="8842030"/>
            <a:ext cx="6411383" cy="465455"/>
          </a:xfrm>
          <a:prstGeom prst="rect">
            <a:avLst/>
          </a:prstGeom>
        </p:spPr>
        <p:txBody>
          <a:bodyPr vert="horz" lIns="137709" tIns="68855" rIns="137709" bIns="68855" rtlCol="0" anchor="b"/>
          <a:lstStyle>
            <a:lvl1pPr algn="r">
              <a:defRPr sz="19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704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73ED-2855-4E13-BCC2-4DAE2A5C523E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B230-9D9B-4859-B093-1A98B9B47724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0A57-9670-4E5F-995F-0AE254358BBC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B48B9-CC3B-42D7-9E60-8C23A7AB20FF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C424-5310-48B7-9B03-6FF0E0A15E5E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DD68-6BF3-425B-BB2E-A479E7FA2F87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FD5C1-ED1B-4D3D-93C0-3CA68BFA4211}" type="datetime1">
              <a:rPr lang="en-US" smtClean="0"/>
              <a:t>10/5/2016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1336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F940-00BD-4C76-8D21-E8A2EB5D9BBF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255A-54B9-428C-8676-740B07FE4344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92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846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v"/>
        <a:defRPr sz="32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23.jp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8.jp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7.wmf"/><Relationship Id="rId4" Type="http://schemas.openxmlformats.org/officeDocument/2006/relationships/image" Target="../media/image39.png"/><Relationship Id="rId9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52.jp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51.wmf"/><Relationship Id="rId4" Type="http://schemas.openxmlformats.org/officeDocument/2006/relationships/image" Target="../media/image53.jpg"/><Relationship Id="rId9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png"/><Relationship Id="rId4" Type="http://schemas.openxmlformats.org/officeDocument/2006/relationships/image" Target="../media/image5.wmf"/><Relationship Id="rId9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67934"/>
            <a:ext cx="9144000" cy="2111892"/>
          </a:xfrm>
        </p:spPr>
        <p:txBody>
          <a:bodyPr/>
          <a:lstStyle/>
          <a:p>
            <a:r>
              <a:rPr lang="en-US" sz="3600" dirty="0" smtClean="0"/>
              <a:t>Progress on the Fast Kicker Development and Bench Measurements of a Multi-frequency Prototype Cavity</a:t>
            </a:r>
            <a:endParaRPr lang="en-US" sz="3200" dirty="0"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67446"/>
            <a:ext cx="9144000" cy="2217127"/>
          </a:xfrm>
        </p:spPr>
        <p:txBody>
          <a:bodyPr>
            <a:normAutofit fontScale="92500" lnSpcReduction="20000"/>
          </a:bodyPr>
          <a:lstStyle/>
          <a:p>
            <a:pPr lvl="0" defTabSz="914400"/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Yulu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Huang</a:t>
            </a:r>
            <a:r>
              <a:rPr lang="en-US" baseline="30000" dirty="0" smtClean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1,2</a:t>
            </a:r>
          </a:p>
          <a:p>
            <a:pPr lvl="0" defTabSz="914400"/>
            <a:endParaRPr lang="en-US" dirty="0" smtClean="0">
              <a:solidFill>
                <a:prstClr val="black">
                  <a:tint val="75000"/>
                </a:prstClr>
              </a:solidFill>
              <a:latin typeface="Garamond"/>
              <a:cs typeface="Times New Roman" panose="02020603050405020304" pitchFamily="18" charset="0"/>
            </a:endParaRPr>
          </a:p>
          <a:p>
            <a:pPr lvl="0" defTabSz="914400"/>
            <a:r>
              <a:rPr lang="en-US" sz="2400" dirty="0" smtClean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H. Wang</a:t>
            </a:r>
            <a:r>
              <a:rPr lang="en-US" sz="2400" baseline="30000" dirty="0" smtClean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, R. A. Rimmer</a:t>
            </a:r>
            <a:r>
              <a:rPr lang="en-US" sz="2400" baseline="30000" dirty="0" smtClean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, S. Wang</a:t>
            </a:r>
            <a:r>
              <a:rPr lang="en-US" sz="2400" baseline="30000" dirty="0" smtClean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,J. Guo</a:t>
            </a:r>
            <a:r>
              <a:rPr lang="en-US" sz="2400" baseline="30000" dirty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1</a:t>
            </a:r>
            <a:endParaRPr lang="en-US" sz="2400" baseline="30000" dirty="0" smtClean="0">
              <a:solidFill>
                <a:prstClr val="black">
                  <a:tint val="75000"/>
                </a:prstClr>
              </a:solidFill>
              <a:latin typeface="Garamond"/>
              <a:cs typeface="Times New Roman" panose="02020603050405020304" pitchFamily="18" charset="0"/>
            </a:endParaRPr>
          </a:p>
          <a:p>
            <a:pPr lvl="0" defTabSz="914400"/>
            <a:endParaRPr lang="en-US" sz="2400" baseline="30000" dirty="0" smtClean="0">
              <a:solidFill>
                <a:prstClr val="black">
                  <a:tint val="75000"/>
                </a:prstClr>
              </a:solidFill>
              <a:latin typeface="Garamond"/>
              <a:cs typeface="Times New Roman" panose="02020603050405020304" pitchFamily="18" charset="0"/>
            </a:endParaRPr>
          </a:p>
          <a:p>
            <a:pPr lvl="0" defTabSz="914400"/>
            <a:r>
              <a:rPr lang="en-US" sz="2000" dirty="0" smtClean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1.Thomas Jefferson National Accelerator Facility , Newport News, VA,23606 </a:t>
            </a:r>
          </a:p>
          <a:p>
            <a:pPr lvl="0" defTabSz="914400"/>
            <a:r>
              <a:rPr lang="en-US" sz="2000" dirty="0" smtClean="0">
                <a:solidFill>
                  <a:prstClr val="black">
                    <a:tint val="75000"/>
                  </a:prstClr>
                </a:solidFill>
                <a:latin typeface="Garamond"/>
                <a:cs typeface="Times New Roman" panose="02020603050405020304" pitchFamily="18" charset="0"/>
              </a:rPr>
              <a:t>2.Institute of Modern Physics ,Chinese Academy of Science, Lanzhou, Gansu,730000</a:t>
            </a:r>
            <a:endParaRPr lang="en-US" sz="2000" dirty="0">
              <a:solidFill>
                <a:prstClr val="black">
                  <a:tint val="75000"/>
                </a:prstClr>
              </a:solidFill>
              <a:latin typeface="Garamond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9074" l="1805" r="16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925"/>
          <a:stretch/>
        </p:blipFill>
        <p:spPr bwMode="auto">
          <a:xfrm>
            <a:off x="0" y="5984574"/>
            <a:ext cx="971550" cy="87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Straight Taper and Stub Tuner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3" y="975821"/>
            <a:ext cx="3672155" cy="1447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3" y="2510794"/>
            <a:ext cx="3532253" cy="2596753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427839"/>
              </p:ext>
            </p:extLst>
          </p:nvPr>
        </p:nvGraphicFramePr>
        <p:xfrm>
          <a:off x="4072786" y="4607970"/>
          <a:ext cx="1566014" cy="369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8" name="Equation" r:id="rId5" imgW="977900" imgH="241300" progId="Equation.3">
                  <p:embed/>
                </p:oleObj>
              </mc:Choice>
              <mc:Fallback>
                <p:oleObj name="Equation" r:id="rId5" imgW="977900" imgH="241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2786" y="4607970"/>
                        <a:ext cx="1566014" cy="3695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912892"/>
              </p:ext>
            </p:extLst>
          </p:nvPr>
        </p:nvGraphicFramePr>
        <p:xfrm>
          <a:off x="3813610" y="4215907"/>
          <a:ext cx="3156963" cy="34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9" name="Equation" r:id="rId7" imgW="2324100" imgH="254000" progId="Equation.3">
                  <p:embed/>
                </p:oleObj>
              </mc:Choice>
              <mc:Fallback>
                <p:oleObj name="Equation" r:id="rId7" imgW="2324100" imgH="254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3610" y="4215907"/>
                        <a:ext cx="3156963" cy="342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Group 52"/>
          <p:cNvGrpSpPr/>
          <p:nvPr/>
        </p:nvGrpSpPr>
        <p:grpSpPr>
          <a:xfrm>
            <a:off x="3959429" y="1419225"/>
            <a:ext cx="5091502" cy="3433631"/>
            <a:chOff x="394898" y="2687553"/>
            <a:chExt cx="5091502" cy="3433631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153662" y="3896105"/>
              <a:ext cx="0" cy="3853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478514" y="5377340"/>
              <a:ext cx="13599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404422" y="2687553"/>
              <a:ext cx="5081978" cy="3433631"/>
              <a:chOff x="-1490291" y="2915773"/>
              <a:chExt cx="5081978" cy="343363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43737" y="2915773"/>
                <a:ext cx="2647950" cy="3088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Get the taper matrix </a:t>
                </a:r>
                <a:r>
                  <a:rPr lang="en-US" dirty="0" err="1" smtClean="0"/>
                  <a:t>M</a:t>
                </a:r>
                <a:r>
                  <a:rPr lang="en-US" baseline="-25000" dirty="0" err="1" smtClean="0"/>
                  <a:t>taper</a:t>
                </a:r>
                <a:endParaRPr lang="en-US" baseline="-25000" dirty="0"/>
              </a:p>
            </p:txBody>
          </p:sp>
          <p:cxnSp>
            <p:nvCxnSpPr>
              <p:cNvPr id="12" name="Straight Arrow Connector 11"/>
              <p:cNvCxnSpPr>
                <a:stCxn id="10" idx="2"/>
              </p:cNvCxnSpPr>
              <p:nvPr/>
            </p:nvCxnSpPr>
            <p:spPr>
              <a:xfrm>
                <a:off x="2267712" y="3224593"/>
                <a:ext cx="0" cy="38538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943737" y="3609975"/>
                <a:ext cx="2647950" cy="51435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Get the frequency of each mode </a:t>
                </a:r>
                <a:r>
                  <a:rPr lang="en-US" dirty="0" err="1" smtClean="0"/>
                  <a:t>f</a:t>
                </a:r>
                <a:r>
                  <a:rPr lang="en-US" baseline="-25000" dirty="0" err="1" smtClean="0"/>
                  <a:t>n</a:t>
                </a:r>
                <a:r>
                  <a:rPr lang="en-US" dirty="0" smtClean="0"/>
                  <a:t> in CST</a:t>
                </a:r>
                <a:endParaRPr lang="en-US" baseline="-250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43737" y="4509707"/>
                <a:ext cx="2647950" cy="50482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Calculate the frequency shift </a:t>
                </a:r>
                <a:r>
                  <a:rPr lang="en-US" dirty="0" smtClean="0">
                    <a:latin typeface="Cambria Math"/>
                    <a:ea typeface="Cambria Math"/>
                  </a:rPr>
                  <a:t>𝛥</a:t>
                </a:r>
                <a:r>
                  <a:rPr lang="en-US" dirty="0" err="1" smtClean="0">
                    <a:latin typeface="Cambria Math"/>
                    <a:ea typeface="Cambria Math"/>
                  </a:rPr>
                  <a:t>f</a:t>
                </a:r>
                <a:r>
                  <a:rPr lang="en-US" baseline="-25000" dirty="0" err="1" smtClean="0">
                    <a:latin typeface="Cambria Math"/>
                    <a:ea typeface="Cambria Math"/>
                  </a:rPr>
                  <a:t>n</a:t>
                </a:r>
                <a:endParaRPr lang="en-US" baseline="-250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43737" y="5361054"/>
                <a:ext cx="2647950" cy="3066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Cambria Math"/>
                    <a:ea typeface="Cambria Math"/>
                  </a:rPr>
                  <a:t>𝛥</a:t>
                </a:r>
                <a:r>
                  <a:rPr lang="en-US" dirty="0" err="1" smtClean="0">
                    <a:latin typeface="Cambria Math"/>
                    <a:ea typeface="Cambria Math"/>
                  </a:rPr>
                  <a:t>f</a:t>
                </a:r>
                <a:r>
                  <a:rPr lang="en-US" baseline="-25000" dirty="0" err="1" smtClean="0">
                    <a:latin typeface="Cambria Math"/>
                    <a:ea typeface="Cambria Math"/>
                  </a:rPr>
                  <a:t>n</a:t>
                </a:r>
                <a:r>
                  <a:rPr lang="en-US" dirty="0" smtClean="0">
                    <a:latin typeface="Cambria Math"/>
                    <a:ea typeface="Cambria Math"/>
                  </a:rPr>
                  <a:t>/f</a:t>
                </a:r>
                <a:r>
                  <a:rPr lang="en-US" baseline="-25000" dirty="0" smtClean="0">
                    <a:latin typeface="Cambria Math"/>
                    <a:ea typeface="Cambria Math"/>
                  </a:rPr>
                  <a:t>n</a:t>
                </a:r>
                <a:r>
                  <a:rPr lang="en-US" dirty="0" smtClean="0">
                    <a:latin typeface="Cambria Math"/>
                    <a:ea typeface="Cambria Math"/>
                  </a:rPr>
                  <a:t>⩽</a:t>
                </a:r>
                <a:r>
                  <a:rPr lang="en-US" dirty="0" smtClean="0">
                    <a:latin typeface="Cambria Math"/>
                    <a:ea typeface="Cambria Math"/>
                  </a:rPr>
                  <a:t>0.001</a:t>
                </a:r>
                <a:r>
                  <a:rPr lang="en-US" dirty="0" smtClean="0">
                    <a:latin typeface="Cambria Math"/>
                    <a:ea typeface="Cambria Math"/>
                  </a:rPr>
                  <a:t>%</a:t>
                </a:r>
                <a:endParaRPr lang="en-US" baseline="-25000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2267712" y="5014532"/>
                <a:ext cx="0" cy="38538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2249424" y="5689906"/>
                <a:ext cx="0" cy="38538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906399" y="6075288"/>
                <a:ext cx="2647950" cy="27411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Cambria Math"/>
                    <a:ea typeface="Cambria Math"/>
                  </a:rPr>
                  <a:t>Done</a:t>
                </a:r>
                <a:endParaRPr lang="en-US" baseline="-25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267712" y="5705956"/>
                <a:ext cx="6659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True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-402197" y="5229206"/>
                <a:ext cx="0" cy="3763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-67152" y="5320574"/>
                <a:ext cx="699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False</a:t>
                </a:r>
                <a:endParaRPr lang="en-US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-1490291" y="4440353"/>
                <a:ext cx="2265339" cy="81857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Solve the taper matrix equation, get the taper value a</a:t>
                </a:r>
                <a:r>
                  <a:rPr lang="en-US" baseline="-25000" dirty="0" smtClean="0"/>
                  <a:t>n </a:t>
                </a:r>
                <a:r>
                  <a:rPr lang="en-US" dirty="0" smtClean="0"/>
                  <a:t>at each point</a:t>
                </a:r>
                <a:endParaRPr lang="en-US" dirty="0"/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394898" y="3362705"/>
              <a:ext cx="2265339" cy="5048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Adjust the cavity model</a:t>
              </a:r>
              <a:endParaRPr lang="en-US" baseline="-25000" dirty="0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1478512" y="3882451"/>
              <a:ext cx="0" cy="3106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 flipV="1">
              <a:off x="1439799" y="3110101"/>
              <a:ext cx="774" cy="2430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1439800" y="3119626"/>
              <a:ext cx="27226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/>
          <p:nvPr/>
        </p:nvCxnSpPr>
        <p:spPr>
          <a:xfrm>
            <a:off x="4663020" y="3732658"/>
            <a:ext cx="0" cy="6205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402981" y="821411"/>
            <a:ext cx="2647950" cy="3088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 the taper point</a:t>
            </a:r>
            <a:endParaRPr lang="en-US" baseline="-25000" dirty="0"/>
          </a:p>
        </p:txBody>
      </p:sp>
      <p:cxnSp>
        <p:nvCxnSpPr>
          <p:cNvPr id="52" name="Straight Arrow Connector 51"/>
          <p:cNvCxnSpPr>
            <a:stCxn id="49" idx="2"/>
            <a:endCxn id="10" idx="0"/>
          </p:cNvCxnSpPr>
          <p:nvPr/>
        </p:nvCxnSpPr>
        <p:spPr>
          <a:xfrm>
            <a:off x="7726956" y="1130231"/>
            <a:ext cx="0" cy="288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0" y="510754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the taper design, the frequencies of all harmonic modes can be optimized to exact odd multiple harmonics, the errors are within  +/- </a:t>
            </a:r>
            <a:r>
              <a:rPr lang="en-US" dirty="0" smtClean="0"/>
              <a:t>0.001</a:t>
            </a:r>
            <a:r>
              <a:rPr lang="en-US" dirty="0" smtClean="0"/>
              <a:t>% from their targets.</a:t>
            </a:r>
          </a:p>
          <a:p>
            <a:r>
              <a:rPr lang="en-US" dirty="0" smtClean="0"/>
              <a:t>Manufacturing errors and other errors can be tuned back by the stub tuners with a similar process.</a:t>
            </a:r>
          </a:p>
          <a:p>
            <a:r>
              <a:rPr lang="en-US" dirty="0" smtClean="0"/>
              <a:t>Stub tuners insert 25mm as the baseline of taper to get a </a:t>
            </a:r>
            <a:r>
              <a:rPr lang="en-US" dirty="0"/>
              <a:t>bi-directional tuning </a:t>
            </a:r>
            <a:r>
              <a:rPr lang="en-US" dirty="0" smtClean="0"/>
              <a:t>range.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7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Half </a:t>
            </a:r>
            <a:r>
              <a:rPr lang="en-US" sz="3600" dirty="0"/>
              <a:t>S</a:t>
            </a:r>
            <a:r>
              <a:rPr lang="en-US" sz="3600" dirty="0" smtClean="0"/>
              <a:t>cale Copper Prototype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25"/>
          <a:stretch/>
        </p:blipFill>
        <p:spPr>
          <a:xfrm>
            <a:off x="3862605" y="856253"/>
            <a:ext cx="5258140" cy="313472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0882" y="4118491"/>
            <a:ext cx="4096862" cy="2336665"/>
            <a:chOff x="4907758" y="3933825"/>
            <a:chExt cx="4096862" cy="23366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758" y="4511225"/>
              <a:ext cx="4096862" cy="1759265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5124450" y="3933825"/>
              <a:ext cx="0" cy="12858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8966520" y="3943350"/>
              <a:ext cx="0" cy="13584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124450" y="4311134"/>
              <a:ext cx="388017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346589" y="3933825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31.5 inch</a:t>
              </a:r>
              <a:endParaRPr lang="en-US" dirty="0"/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>
            <a:off x="5058869" y="5496823"/>
            <a:ext cx="0" cy="8087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134215" y="5486466"/>
            <a:ext cx="1042431" cy="103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129644" y="6257991"/>
            <a:ext cx="1042431" cy="103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058869" y="571652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inch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108299" y="5766564"/>
            <a:ext cx="711351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17824" y="5995164"/>
            <a:ext cx="711351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381500" y="5575523"/>
            <a:ext cx="9525" cy="191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391025" y="6004066"/>
            <a:ext cx="1" cy="166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08299" y="5685774"/>
            <a:ext cx="83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inch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276850" y="3695700"/>
            <a:ext cx="445567" cy="1619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722417" y="3621642"/>
            <a:ext cx="1390650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Beam pipe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8315325" y="2352675"/>
            <a:ext cx="609610" cy="12689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244313" y="3621642"/>
            <a:ext cx="188064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Input coupler port</a:t>
            </a:r>
            <a:endParaRPr lang="en-US" dirty="0"/>
          </a:p>
        </p:txBody>
      </p:sp>
      <p:cxnSp>
        <p:nvCxnSpPr>
          <p:cNvPr id="44" name="Straight Arrow Connector 43"/>
          <p:cNvCxnSpPr>
            <a:endCxn id="47" idx="3"/>
          </p:cNvCxnSpPr>
          <p:nvPr/>
        </p:nvCxnSpPr>
        <p:spPr>
          <a:xfrm flipH="1" flipV="1">
            <a:off x="5276850" y="1110734"/>
            <a:ext cx="891134" cy="6323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886200" y="926068"/>
            <a:ext cx="139065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Stub tuners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167744" y="2112408"/>
            <a:ext cx="0" cy="10297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886200" y="1743076"/>
            <a:ext cx="1390650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Pickup port 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73274" y="972234"/>
            <a:ext cx="33319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Half scale copper prototype with 5 odd harmonic mode</a:t>
            </a:r>
          </a:p>
          <a:p>
            <a:pPr algn="ctr"/>
            <a:r>
              <a:rPr lang="en-US" sz="2000" dirty="0" smtClean="0"/>
              <a:t>95.26 MHz</a:t>
            </a:r>
          </a:p>
          <a:p>
            <a:pPr algn="ctr"/>
            <a:r>
              <a:rPr lang="en-US" sz="2000" dirty="0" smtClean="0"/>
              <a:t>285.78MHz</a:t>
            </a:r>
          </a:p>
          <a:p>
            <a:pPr algn="ctr"/>
            <a:r>
              <a:rPr lang="en-US" sz="2000" dirty="0" smtClean="0"/>
              <a:t>476.3MHz</a:t>
            </a:r>
          </a:p>
          <a:p>
            <a:pPr algn="ctr"/>
            <a:r>
              <a:rPr lang="en-US" sz="2000" dirty="0" smtClean="0"/>
              <a:t>666.82MHz</a:t>
            </a:r>
          </a:p>
          <a:p>
            <a:pPr algn="ctr"/>
            <a:r>
              <a:rPr lang="en-US" sz="2000" dirty="0" smtClean="0"/>
              <a:t>857.34MHz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24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Several Fabrication Detail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0220" y="828299"/>
            <a:ext cx="6221397" cy="2045548"/>
            <a:chOff x="4255293" y="960302"/>
            <a:chExt cx="5104189" cy="158300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5293" y="960303"/>
              <a:ext cx="2481263" cy="1583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 descr="C:\Users\yulu\Desktop\ipad picture\IMG_0351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2" t="4556" r="10574" b="19143"/>
            <a:stretch/>
          </p:blipFill>
          <p:spPr bwMode="auto">
            <a:xfrm>
              <a:off x="6736556" y="960302"/>
              <a:ext cx="2622926" cy="158300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3529704"/>
            <a:ext cx="4286249" cy="2461522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6515546" y="861472"/>
            <a:ext cx="2389168" cy="3434304"/>
            <a:chOff x="6459963" y="828299"/>
            <a:chExt cx="2567305" cy="3800957"/>
          </a:xfrm>
        </p:grpSpPr>
        <p:pic>
          <p:nvPicPr>
            <p:cNvPr id="8" name="Picture 7" descr="C:\Users\yulu\Desktop\ipad picture\IMG_0390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963" y="828299"/>
              <a:ext cx="2567305" cy="1917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C:\Users\yulu\Desktop\ipad picture\IMG_0388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963" y="2745364"/>
              <a:ext cx="2567305" cy="1883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142876" y="2883372"/>
            <a:ext cx="303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EBW of the outer conductor with the tuner pipes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007965"/>
            <a:ext cx="586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EBW of the inner conductor to the Magnetic End flange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57246" y="2883372"/>
            <a:ext cx="303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EBW of the outer conductor with electric end flange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15546" y="4336613"/>
            <a:ext cx="253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Stub tuners detail</a:t>
            </a:r>
            <a:endParaRPr lang="en-US" dirty="0"/>
          </a:p>
        </p:txBody>
      </p:sp>
      <p:pic>
        <p:nvPicPr>
          <p:cNvPr id="17410" name="Picture 2" descr="C:\Users\yulu\Desktop\ipad picture\IMG_04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22" y="3529704"/>
            <a:ext cx="1819331" cy="151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29124" y="5067896"/>
            <a:ext cx="2086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inner conductor cap threaded to the inner conductor bar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79314" y="4705945"/>
            <a:ext cx="2372552" cy="1285281"/>
            <a:chOff x="1066800" y="1945340"/>
            <a:chExt cx="7077635" cy="3352801"/>
          </a:xfrm>
        </p:grpSpPr>
        <p:pic>
          <p:nvPicPr>
            <p:cNvPr id="18" name="Picture 2" descr="D:\C DISK\HYL\Downloads\IMG_0544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4" t="16529" r="26831" b="15150"/>
            <a:stretch/>
          </p:blipFill>
          <p:spPr bwMode="auto">
            <a:xfrm>
              <a:off x="4298576" y="1945340"/>
              <a:ext cx="3845859" cy="335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D:\C DISK\HYL\Downloads\IMG_0487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4" t="4921" r="18676" b="11851"/>
            <a:stretch/>
          </p:blipFill>
          <p:spPr bwMode="auto">
            <a:xfrm>
              <a:off x="1066800" y="1949824"/>
              <a:ext cx="3231776" cy="334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5916559" y="6051436"/>
            <a:ext cx="324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Loop coupler </a:t>
            </a:r>
            <a:r>
              <a:rPr lang="en-US" altLang="zh-CN" dirty="0" smtClean="0"/>
              <a:t>and pickup antenna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127"/>
            <a:ext cx="9144000" cy="701336"/>
          </a:xfrm>
        </p:spPr>
        <p:txBody>
          <a:bodyPr/>
          <a:lstStyle/>
          <a:p>
            <a:r>
              <a:rPr lang="en-US" sz="3600" dirty="0"/>
              <a:t>Resonant </a:t>
            </a:r>
            <a:r>
              <a:rPr lang="en-US" sz="3600" dirty="0" smtClean="0"/>
              <a:t>Frequencies </a:t>
            </a:r>
            <a:r>
              <a:rPr lang="en-US" sz="3600" dirty="0"/>
              <a:t>and </a:t>
            </a:r>
            <a:r>
              <a:rPr lang="en-US" altLang="zh-CN" sz="3600" dirty="0" smtClean="0"/>
              <a:t>T</a:t>
            </a:r>
            <a:r>
              <a:rPr lang="en-US" sz="3600" dirty="0" smtClean="0"/>
              <a:t>uning </a:t>
            </a:r>
            <a:r>
              <a:rPr lang="en-US" altLang="zh-CN" sz="3600" dirty="0" smtClean="0"/>
              <a:t>Process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" y="3281219"/>
            <a:ext cx="3554028" cy="284840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9" y="859275"/>
            <a:ext cx="4600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9332" y="999922"/>
            <a:ext cx="895350" cy="2308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470558"/>
              </p:ext>
            </p:extLst>
          </p:nvPr>
        </p:nvGraphicFramePr>
        <p:xfrm>
          <a:off x="5092098" y="859275"/>
          <a:ext cx="35528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0" name="Equation" r:id="rId5" imgW="3556000" imgH="1143000" progId="Equation.3">
                  <p:embed/>
                </p:oleObj>
              </mc:Choice>
              <mc:Fallback>
                <p:oleObj name="Equation" r:id="rId5" imgW="3556000" imgH="11430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098" y="859275"/>
                        <a:ext cx="35528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6" name="TextBox 3075"/>
          <p:cNvSpPr txBox="1"/>
          <p:nvPr/>
        </p:nvSpPr>
        <p:spPr>
          <a:xfrm>
            <a:off x="4771113" y="1952652"/>
            <a:ext cx="4279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Tuning matrix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altLang="zh-CN" dirty="0" smtClean="0">
                <a:solidFill>
                  <a:srgbClr val="FF0000"/>
                </a:solidFill>
              </a:rPr>
              <a:t>ro</a:t>
            </a:r>
            <a:r>
              <a:rPr lang="en-US" dirty="0" smtClean="0">
                <a:solidFill>
                  <a:srgbClr val="FF0000"/>
                </a:solidFill>
              </a:rPr>
              <a:t>m </a:t>
            </a:r>
            <a:r>
              <a:rPr lang="en-US" dirty="0">
                <a:solidFill>
                  <a:srgbClr val="FF0000"/>
                </a:solidFill>
              </a:rPr>
              <a:t>measurement, 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dirty="0">
                <a:solidFill>
                  <a:srgbClr val="FF0000"/>
                </a:solidFill>
              </a:rPr>
              <a:t> is the </a:t>
            </a:r>
            <a:r>
              <a:rPr lang="en-US" dirty="0" smtClean="0">
                <a:solidFill>
                  <a:srgbClr val="FF0000"/>
                </a:solidFill>
              </a:rPr>
              <a:t>1rst order </a:t>
            </a:r>
            <a:r>
              <a:rPr lang="en-US" dirty="0">
                <a:solidFill>
                  <a:srgbClr val="FF0000"/>
                </a:solidFill>
              </a:rPr>
              <a:t>(linear) frequency response of mode 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to </a:t>
            </a:r>
            <a:r>
              <a:rPr lang="en-US" dirty="0" smtClean="0">
                <a:solidFill>
                  <a:srgbClr val="FF0000"/>
                </a:solidFill>
              </a:rPr>
              <a:t>tuner j in </a:t>
            </a:r>
            <a:r>
              <a:rPr lang="en-US" dirty="0">
                <a:solidFill>
                  <a:srgbClr val="FF0000"/>
                </a:solidFill>
              </a:rPr>
              <a:t>units of </a:t>
            </a:r>
            <a:r>
              <a:rPr lang="en-US" altLang="zh-CN" dirty="0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Hz/mm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07827" y="2924175"/>
            <a:ext cx="5143104" cy="3472090"/>
            <a:chOff x="3907827" y="2924175"/>
            <a:chExt cx="5143104" cy="3472090"/>
          </a:xfrm>
        </p:grpSpPr>
        <p:grpSp>
          <p:nvGrpSpPr>
            <p:cNvPr id="7" name="Group 6"/>
            <p:cNvGrpSpPr/>
            <p:nvPr/>
          </p:nvGrpSpPr>
          <p:grpSpPr>
            <a:xfrm>
              <a:off x="3959429" y="2924175"/>
              <a:ext cx="5091502" cy="3433631"/>
              <a:chOff x="394898" y="2687553"/>
              <a:chExt cx="5091502" cy="3433631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153662" y="3896105"/>
                <a:ext cx="0" cy="38538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>
                <a:off x="1478514" y="5377340"/>
                <a:ext cx="135993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/>
              <p:cNvGrpSpPr/>
              <p:nvPr/>
            </p:nvGrpSpPr>
            <p:grpSpPr>
              <a:xfrm>
                <a:off x="404422" y="2687553"/>
                <a:ext cx="5081978" cy="3433631"/>
                <a:chOff x="-1490291" y="2915773"/>
                <a:chExt cx="5081978" cy="3433631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765524" y="2915773"/>
                  <a:ext cx="2826163" cy="30882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Get the tuning matrix </a:t>
                  </a:r>
                  <a:r>
                    <a:rPr lang="en-US" dirty="0" err="1" smtClean="0"/>
                    <a:t>M</a:t>
                  </a:r>
                  <a:r>
                    <a:rPr lang="en-US" baseline="-25000" dirty="0" err="1" smtClean="0"/>
                    <a:t>tuner</a:t>
                  </a:r>
                  <a:endParaRPr lang="en-US" baseline="-25000" dirty="0"/>
                </a:p>
              </p:txBody>
            </p:sp>
            <p:cxnSp>
              <p:nvCxnSpPr>
                <p:cNvPr id="16" name="Straight Arrow Connector 15"/>
                <p:cNvCxnSpPr>
                  <a:endCxn id="17" idx="0"/>
                </p:cNvCxnSpPr>
                <p:nvPr/>
              </p:nvCxnSpPr>
              <p:spPr>
                <a:xfrm>
                  <a:off x="2267712" y="3224593"/>
                  <a:ext cx="0" cy="38538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943737" y="3609975"/>
                  <a:ext cx="2647950" cy="51435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Get the frequency of each mode </a:t>
                  </a:r>
                  <a:r>
                    <a:rPr lang="en-US" dirty="0" err="1" smtClean="0"/>
                    <a:t>f</a:t>
                  </a:r>
                  <a:r>
                    <a:rPr lang="en-US" baseline="-25000" dirty="0" err="1" smtClean="0"/>
                    <a:t>n</a:t>
                  </a:r>
                  <a:r>
                    <a:rPr lang="en-US" dirty="0" smtClean="0"/>
                    <a:t> in VNA</a:t>
                  </a:r>
                  <a:endParaRPr lang="en-US" baseline="-25000" dirty="0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943737" y="4509707"/>
                  <a:ext cx="2647950" cy="50482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Calculate the frequency shift </a:t>
                  </a:r>
                  <a:r>
                    <a:rPr lang="en-US" dirty="0" smtClean="0">
                      <a:latin typeface="Cambria Math"/>
                      <a:ea typeface="Cambria Math"/>
                    </a:rPr>
                    <a:t>𝛥</a:t>
                  </a:r>
                  <a:r>
                    <a:rPr lang="en-US" dirty="0" err="1" smtClean="0">
                      <a:latin typeface="Cambria Math"/>
                      <a:ea typeface="Cambria Math"/>
                    </a:rPr>
                    <a:t>f</a:t>
                  </a:r>
                  <a:r>
                    <a:rPr lang="en-US" baseline="-25000" dirty="0" err="1" smtClean="0">
                      <a:latin typeface="Cambria Math"/>
                      <a:ea typeface="Cambria Math"/>
                    </a:rPr>
                    <a:t>n</a:t>
                  </a:r>
                  <a:endParaRPr lang="en-US" baseline="-25000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943737" y="5361054"/>
                  <a:ext cx="2647950" cy="30661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Cambria Math"/>
                      <a:ea typeface="Cambria Math"/>
                    </a:rPr>
                    <a:t>𝛥</a:t>
                  </a:r>
                  <a:r>
                    <a:rPr lang="en-US" dirty="0" err="1" smtClean="0">
                      <a:latin typeface="Cambria Math"/>
                      <a:ea typeface="Cambria Math"/>
                    </a:rPr>
                    <a:t>f</a:t>
                  </a:r>
                  <a:r>
                    <a:rPr lang="en-US" baseline="-25000" dirty="0" err="1" smtClean="0">
                      <a:latin typeface="Cambria Math"/>
                      <a:ea typeface="Cambria Math"/>
                    </a:rPr>
                    <a:t>n</a:t>
                  </a:r>
                  <a:r>
                    <a:rPr lang="en-US" dirty="0" smtClean="0">
                      <a:latin typeface="Cambria Math"/>
                      <a:ea typeface="Cambria Math"/>
                    </a:rPr>
                    <a:t>/f</a:t>
                  </a:r>
                  <a:r>
                    <a:rPr lang="en-US" baseline="-25000" dirty="0" smtClean="0">
                      <a:latin typeface="Cambria Math"/>
                      <a:ea typeface="Cambria Math"/>
                    </a:rPr>
                    <a:t>n</a:t>
                  </a:r>
                  <a:r>
                    <a:rPr lang="en-US" dirty="0" smtClean="0">
                      <a:latin typeface="Cambria Math"/>
                      <a:ea typeface="Cambria Math"/>
                    </a:rPr>
                    <a:t>⩽</a:t>
                  </a:r>
                  <a:r>
                    <a:rPr lang="en-US" dirty="0" smtClean="0">
                      <a:latin typeface="Cambria Math"/>
                      <a:ea typeface="Cambria Math"/>
                    </a:rPr>
                    <a:t>0.001</a:t>
                  </a:r>
                  <a:r>
                    <a:rPr lang="en-US" dirty="0" smtClean="0">
                      <a:latin typeface="Cambria Math"/>
                      <a:ea typeface="Cambria Math"/>
                    </a:rPr>
                    <a:t>%</a:t>
                  </a:r>
                  <a:endParaRPr lang="en-US" baseline="-25000" dirty="0"/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2267712" y="5014532"/>
                  <a:ext cx="0" cy="38538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2249424" y="5689906"/>
                  <a:ext cx="0" cy="38538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906399" y="6075288"/>
                  <a:ext cx="2647950" cy="274116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Cambria Math"/>
                      <a:ea typeface="Cambria Math"/>
                    </a:rPr>
                    <a:t>Done</a:t>
                  </a:r>
                  <a:endParaRPr lang="en-US" baseline="-250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267712" y="5705956"/>
                  <a:ext cx="6659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True</a:t>
                  </a:r>
                  <a:endParaRPr lang="en-US" dirty="0"/>
                </a:p>
              </p:txBody>
            </p: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-402197" y="5229206"/>
                  <a:ext cx="0" cy="37635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-67152" y="5379225"/>
                  <a:ext cx="6993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False</a:t>
                  </a:r>
                  <a:endParaRPr lang="en-US" dirty="0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-1490291" y="4440353"/>
                  <a:ext cx="2050847" cy="97703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Solve the tuning matrix equation, get the tuning value </a:t>
                  </a:r>
                  <a:r>
                    <a:rPr lang="en-US" dirty="0" err="1" smtClean="0"/>
                    <a:t>h</a:t>
                  </a:r>
                  <a:r>
                    <a:rPr lang="en-US" baseline="-25000" dirty="0" err="1" smtClean="0"/>
                    <a:t>n</a:t>
                  </a:r>
                  <a:r>
                    <a:rPr lang="en-US" baseline="-25000" dirty="0" smtClean="0"/>
                    <a:t> </a:t>
                  </a:r>
                  <a:r>
                    <a:rPr lang="en-US" dirty="0" smtClean="0"/>
                    <a:t>at each stub tuner</a:t>
                  </a:r>
                  <a:endParaRPr lang="en-US" dirty="0"/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394898" y="3362705"/>
                <a:ext cx="2265339" cy="50482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Adjust the stub tuners</a:t>
                </a:r>
                <a:endParaRPr lang="en-US" baseline="-25000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478512" y="3882451"/>
                <a:ext cx="0" cy="3106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1439799" y="3110101"/>
                <a:ext cx="774" cy="24307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439800" y="3119626"/>
                <a:ext cx="272262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072" name="Object 307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6922692"/>
                </p:ext>
              </p:extLst>
            </p:nvPr>
          </p:nvGraphicFramePr>
          <p:xfrm>
            <a:off x="3981166" y="5771722"/>
            <a:ext cx="2720061" cy="302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61" name="Equation" r:id="rId7" imgW="2273300" imgH="254000" progId="Equation.3">
                    <p:embed/>
                  </p:oleObj>
                </mc:Choice>
                <mc:Fallback>
                  <p:oleObj name="Equation" r:id="rId7" imgW="2273300" imgH="2540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1166" y="5771722"/>
                          <a:ext cx="2720061" cy="30222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5" name="Object 307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1784651"/>
                </p:ext>
              </p:extLst>
            </p:nvPr>
          </p:nvGraphicFramePr>
          <p:xfrm>
            <a:off x="4347249" y="6120734"/>
            <a:ext cx="1167725" cy="275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62" name="Equation" r:id="rId9" imgW="965200" imgH="228600" progId="Equation.3">
                    <p:embed/>
                  </p:oleObj>
                </mc:Choice>
                <mc:Fallback>
                  <p:oleObj name="Equation" r:id="rId9" imgW="965200" imgH="2286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7249" y="6120734"/>
                          <a:ext cx="1167725" cy="2755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6391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827" y="3125102"/>
              <a:ext cx="1016598" cy="506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8" name="Straight Arrow Connector 37"/>
          <p:cNvCxnSpPr/>
          <p:nvPr/>
        </p:nvCxnSpPr>
        <p:spPr>
          <a:xfrm>
            <a:off x="4416126" y="5428980"/>
            <a:ext cx="0" cy="4620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4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197"/>
            <a:ext cx="9144000" cy="701336"/>
          </a:xfrm>
        </p:spPr>
        <p:txBody>
          <a:bodyPr/>
          <a:lstStyle/>
          <a:p>
            <a:r>
              <a:rPr lang="en-US" sz="3600" dirty="0"/>
              <a:t>Transmission and </a:t>
            </a:r>
            <a:r>
              <a:rPr lang="en-US" sz="3600" dirty="0"/>
              <a:t>R</a:t>
            </a:r>
            <a:r>
              <a:rPr lang="en-US" sz="3600" dirty="0" smtClean="0"/>
              <a:t>eflection </a:t>
            </a:r>
            <a:r>
              <a:rPr lang="en-US" sz="3600" dirty="0"/>
              <a:t>C</a:t>
            </a:r>
            <a:r>
              <a:rPr lang="en-US" sz="3600" dirty="0" smtClean="0"/>
              <a:t>oefficients</a:t>
            </a:r>
            <a:r>
              <a:rPr lang="en-US" sz="3600" dirty="0"/>
              <a:t>,</a:t>
            </a:r>
            <a:br>
              <a:rPr lang="en-US" sz="3600" dirty="0"/>
            </a:br>
            <a:r>
              <a:rPr lang="en-US" sz="3600" dirty="0" smtClean="0"/>
              <a:t>Unloaded </a:t>
            </a:r>
            <a:r>
              <a:rPr lang="en-US" sz="3600" dirty="0"/>
              <a:t>Q</a:t>
            </a:r>
            <a:r>
              <a:rPr lang="en-US" sz="3600" dirty="0" smtClean="0"/>
              <a:t>uality </a:t>
            </a:r>
            <a:r>
              <a:rPr lang="en-US" sz="3600" dirty="0"/>
              <a:t>F</a:t>
            </a:r>
            <a:r>
              <a:rPr lang="en-US" sz="3600" dirty="0" smtClean="0"/>
              <a:t>actor </a:t>
            </a:r>
            <a:r>
              <a:rPr lang="en-US" sz="3600" dirty="0"/>
              <a:t>Q </a:t>
            </a:r>
            <a:r>
              <a:rPr lang="en-US" sz="3600" dirty="0" smtClean="0"/>
              <a:t>Measurement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56" y="1232602"/>
            <a:ext cx="7037314" cy="282434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18" y="4241413"/>
            <a:ext cx="47053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32463" y="4319891"/>
            <a:ext cx="876300" cy="261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050" dirty="0"/>
          </a:p>
        </p:txBody>
      </p:sp>
      <p:pic>
        <p:nvPicPr>
          <p:cNvPr id="8" name="Picture 2" descr="C:\Users\yulu\Desktop\ipad picture\IMG_04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t="9638" r="6765" b="19286"/>
          <a:stretch/>
        </p:blipFill>
        <p:spPr bwMode="auto">
          <a:xfrm>
            <a:off x="462493" y="4056942"/>
            <a:ext cx="3532488" cy="22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669"/>
            <a:ext cx="9144000" cy="701336"/>
          </a:xfrm>
        </p:spPr>
        <p:txBody>
          <a:bodyPr/>
          <a:lstStyle/>
          <a:p>
            <a:r>
              <a:rPr lang="en-US" sz="3600" dirty="0" smtClean="0"/>
              <a:t>Distribution of </a:t>
            </a:r>
            <a:r>
              <a:rPr lang="en-US" sz="3600" dirty="0" smtClean="0"/>
              <a:t>Different </a:t>
            </a:r>
            <a:r>
              <a:rPr lang="en-US" sz="3600" dirty="0"/>
              <a:t>F</a:t>
            </a:r>
            <a:r>
              <a:rPr lang="en-US" sz="3600" dirty="0" smtClean="0"/>
              <a:t>ield </a:t>
            </a:r>
            <a:r>
              <a:rPr lang="en-US" sz="3600" dirty="0"/>
              <a:t>C</a:t>
            </a:r>
            <a:r>
              <a:rPr lang="en-US" sz="3600" dirty="0" smtClean="0"/>
              <a:t>omponents </a:t>
            </a:r>
            <a:r>
              <a:rPr lang="en-US" sz="3600" dirty="0"/>
              <a:t>A</a:t>
            </a:r>
            <a:r>
              <a:rPr lang="en-US" sz="3600" dirty="0" smtClean="0"/>
              <a:t>long </a:t>
            </a:r>
            <a:r>
              <a:rPr lang="en-US" sz="3600" dirty="0"/>
              <a:t>the </a:t>
            </a:r>
            <a:r>
              <a:rPr lang="en-US" sz="3600" dirty="0" smtClean="0"/>
              <a:t>Beam </a:t>
            </a:r>
            <a:r>
              <a:rPr lang="en-US" sz="3600" dirty="0"/>
              <a:t>A</a:t>
            </a:r>
            <a:r>
              <a:rPr lang="en-US" sz="3600" dirty="0" smtClean="0"/>
              <a:t>xis </a:t>
            </a:r>
            <a:r>
              <a:rPr lang="en-US" sz="3600" dirty="0" smtClean="0"/>
              <a:t>F</a:t>
            </a:r>
            <a:r>
              <a:rPr lang="en-US" altLang="zh-CN" sz="3600" dirty="0" smtClean="0"/>
              <a:t>ro</a:t>
            </a:r>
            <a:r>
              <a:rPr lang="en-US" sz="3600" dirty="0" smtClean="0"/>
              <a:t>m </a:t>
            </a:r>
            <a:r>
              <a:rPr lang="en-US" sz="3600" dirty="0" smtClean="0"/>
              <a:t>CST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353918"/>
            <a:ext cx="9144000" cy="2245889"/>
            <a:chOff x="0" y="4183483"/>
            <a:chExt cx="9144000" cy="22458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46503"/>
              <a:ext cx="3017520" cy="21828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264" y="4246502"/>
              <a:ext cx="3017520" cy="21828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4183483"/>
              <a:ext cx="3017520" cy="2245888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73990" y="3687901"/>
            <a:ext cx="51092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dominant Field </a:t>
            </a:r>
            <a:r>
              <a:rPr lang="en-US" sz="2000" dirty="0"/>
              <a:t>component is the </a:t>
            </a:r>
            <a:r>
              <a:rPr lang="en-US" sz="2000" dirty="0" smtClean="0"/>
              <a:t>deflecting </a:t>
            </a:r>
            <a:r>
              <a:rPr lang="en-US" sz="2000" dirty="0"/>
              <a:t>electric </a:t>
            </a:r>
            <a:r>
              <a:rPr lang="en-US" sz="2000" dirty="0" smtClean="0"/>
              <a:t>field </a:t>
            </a:r>
            <a:r>
              <a:rPr lang="en-US" sz="2000" dirty="0" smtClean="0">
                <a:solidFill>
                  <a:srgbClr val="FF0000"/>
                </a:solidFill>
              </a:rPr>
              <a:t>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longitudinal </a:t>
            </a:r>
            <a:r>
              <a:rPr lang="en-US" sz="2000" dirty="0" smtClean="0"/>
              <a:t>field </a:t>
            </a:r>
            <a:r>
              <a:rPr lang="en-US" sz="2000" dirty="0" err="1" smtClean="0">
                <a:solidFill>
                  <a:srgbClr val="FF0000"/>
                </a:solidFill>
              </a:rPr>
              <a:t>Ez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is much </a:t>
            </a:r>
            <a:r>
              <a:rPr lang="en-US" sz="2000" dirty="0"/>
              <a:t>smaller than the </a:t>
            </a:r>
            <a:r>
              <a:rPr lang="en-US" sz="2000" dirty="0" smtClean="0"/>
              <a:t>deflecting field(maximum </a:t>
            </a:r>
            <a:r>
              <a:rPr lang="en-US" sz="2000" dirty="0"/>
              <a:t>10% </a:t>
            </a:r>
            <a:r>
              <a:rPr lang="en-US" sz="2000" dirty="0" smtClean="0"/>
              <a:t>in magnitude </a:t>
            </a:r>
            <a:r>
              <a:rPr lang="en-US" sz="2000" dirty="0"/>
              <a:t>squared</a:t>
            </a:r>
            <a:r>
              <a:rPr lang="en-US" sz="2000" dirty="0" smtClean="0"/>
              <a:t>).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538459"/>
            <a:ext cx="3860800" cy="160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119" y="5319117"/>
            <a:ext cx="88938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magnetic field </a:t>
            </a:r>
            <a:r>
              <a:rPr lang="en-US" sz="2000" dirty="0" err="1" smtClean="0">
                <a:solidFill>
                  <a:srgbClr val="FF0000"/>
                </a:solidFill>
              </a:rPr>
              <a:t>Hy</a:t>
            </a:r>
            <a:r>
              <a:rPr lang="en-US" sz="2000" dirty="0" smtClean="0"/>
              <a:t> is </a:t>
            </a:r>
            <a:r>
              <a:rPr lang="en-US" sz="2000" dirty="0"/>
              <a:t>much weaker, and much smaller for the lowest harmonic mode (0.1% in magnitude squared) and relatively larger for the highest harmonic mode (6% in magnitude squared).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0041" y="1707364"/>
            <a:ext cx="556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94552" y="1709145"/>
            <a:ext cx="546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E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z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63927" y="1707363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H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Bead-pull Setup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86" y="2847253"/>
            <a:ext cx="5690681" cy="3567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0994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Obtain t</a:t>
            </a:r>
            <a:r>
              <a:rPr lang="en-US" sz="2000" dirty="0" smtClean="0"/>
              <a:t>he </a:t>
            </a:r>
            <a:r>
              <a:rPr lang="en-US" sz="2000" dirty="0"/>
              <a:t>electromagnetic </a:t>
            </a:r>
            <a:r>
              <a:rPr lang="en-US" sz="2000" dirty="0" smtClean="0"/>
              <a:t>field </a:t>
            </a:r>
            <a:r>
              <a:rPr lang="en-US" sz="2000" dirty="0"/>
              <a:t>distribution and mode </a:t>
            </a:r>
            <a:r>
              <a:rPr lang="en-US" sz="2000" dirty="0" smtClean="0"/>
              <a:t>orientation </a:t>
            </a:r>
            <a:r>
              <a:rPr lang="en-US" sz="2000" dirty="0"/>
              <a:t>in the </a:t>
            </a:r>
            <a:r>
              <a:rPr lang="en-US" sz="2000" dirty="0" smtClean="0"/>
              <a:t>cavity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dirty="0"/>
              <a:t>small metallic or dielectric </a:t>
            </a:r>
            <a:r>
              <a:rPr lang="en-US" sz="2000" dirty="0" smtClean="0"/>
              <a:t>object attached </a:t>
            </a:r>
            <a:r>
              <a:rPr lang="en-US" sz="2000" dirty="0"/>
              <a:t>to a string is pulled through the RF </a:t>
            </a:r>
            <a:r>
              <a:rPr lang="en-US" sz="2000" dirty="0" smtClean="0"/>
              <a:t>structure, while </a:t>
            </a:r>
            <a:r>
              <a:rPr lang="en-US" sz="2000" dirty="0"/>
              <a:t>a small amount of RF power is fed into the </a:t>
            </a:r>
            <a:r>
              <a:rPr lang="en-US" sz="2000" dirty="0" smtClean="0"/>
              <a:t>structure </a:t>
            </a:r>
            <a:r>
              <a:rPr lang="en-US" sz="2000" dirty="0"/>
              <a:t>at the frequency of the resonant </a:t>
            </a:r>
            <a:r>
              <a:rPr lang="en-US" sz="2000" dirty="0" smtClean="0"/>
              <a:t>mode.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The frequency </a:t>
            </a:r>
            <a:r>
              <a:rPr lang="en-US" sz="2000" dirty="0"/>
              <a:t>shift due to the insertion of the perturbing </a:t>
            </a:r>
            <a:r>
              <a:rPr lang="en-US" sz="2000" dirty="0" smtClean="0"/>
              <a:t>object </a:t>
            </a:r>
            <a:r>
              <a:rPr lang="en-US" sz="2000" dirty="0"/>
              <a:t>is measured during the passage of the bead</a:t>
            </a:r>
            <a:r>
              <a:rPr lang="en-US" sz="2000" dirty="0" smtClean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057509"/>
            <a:ext cx="33365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The relative </a:t>
            </a:r>
            <a:r>
              <a:rPr lang="en-US" sz="2000" dirty="0"/>
              <a:t>change in resonant frequency is proportional </a:t>
            </a:r>
            <a:r>
              <a:rPr lang="en-US" sz="2000" dirty="0" smtClean="0"/>
              <a:t>to the </a:t>
            </a:r>
            <a:r>
              <a:rPr lang="en-US" sz="2000" dirty="0"/>
              <a:t>relative change in stored energy and can be </a:t>
            </a:r>
            <a:r>
              <a:rPr lang="en-US" sz="2000" dirty="0" smtClean="0"/>
              <a:t>expressed as </a:t>
            </a:r>
            <a:r>
              <a:rPr lang="en-US" sz="2000" dirty="0"/>
              <a:t>a function of the local electric and </a:t>
            </a:r>
            <a:r>
              <a:rPr lang="en-US" sz="2000" dirty="0" smtClean="0"/>
              <a:t>magnetic field strength: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9367" y="5263178"/>
                <a:ext cx="3157851" cy="690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𝛥𝜔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𝑈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𝐻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7" y="5263178"/>
                <a:ext cx="3157851" cy="6908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1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Bead </a:t>
            </a:r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3" y="929344"/>
            <a:ext cx="3633475" cy="1635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88" y="824996"/>
            <a:ext cx="3589505" cy="1844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7566" y="4217092"/>
            <a:ext cx="38318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Two types of perturbing </a:t>
            </a:r>
            <a:r>
              <a:rPr lang="en-US" sz="2000" dirty="0" smtClean="0"/>
              <a:t>objects</a:t>
            </a:r>
            <a:endParaRPr lang="en-US" sz="2000" b="1" dirty="0" smtClean="0"/>
          </a:p>
          <a:p>
            <a:pPr algn="just"/>
            <a:r>
              <a:rPr lang="en-US" sz="2000" b="1" dirty="0" smtClean="0"/>
              <a:t>Dielectric bead (Teflon): </a:t>
            </a:r>
          </a:p>
          <a:p>
            <a:pPr algn="just"/>
            <a:r>
              <a:rPr lang="en-US" sz="2000" dirty="0" smtClean="0"/>
              <a:t>electric field</a:t>
            </a:r>
          </a:p>
          <a:p>
            <a:pPr algn="just"/>
            <a:r>
              <a:rPr lang="en-US" sz="2000" b="1" dirty="0" smtClean="0"/>
              <a:t>M</a:t>
            </a:r>
            <a:r>
              <a:rPr lang="en-US" sz="2000" b="1" dirty="0" smtClean="0"/>
              <a:t>etallic bead (Brass): </a:t>
            </a:r>
          </a:p>
          <a:p>
            <a:pPr algn="just"/>
            <a:r>
              <a:rPr lang="en-US" sz="2000" dirty="0" smtClean="0"/>
              <a:t>both </a:t>
            </a:r>
            <a:r>
              <a:rPr lang="en-US" sz="2000" dirty="0"/>
              <a:t>the </a:t>
            </a:r>
            <a:r>
              <a:rPr lang="en-US" sz="2000" dirty="0" smtClean="0"/>
              <a:t>electric and </a:t>
            </a:r>
            <a:r>
              <a:rPr lang="en-US" sz="2000" dirty="0"/>
              <a:t>magnetic </a:t>
            </a:r>
            <a:r>
              <a:rPr lang="en-US" sz="2000" dirty="0" smtClean="0"/>
              <a:t>fields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679275" y="3992634"/>
            <a:ext cx="421153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Bead form factor calibration:</a:t>
            </a:r>
          </a:p>
          <a:p>
            <a:r>
              <a:rPr lang="en-US" sz="2000" dirty="0" smtClean="0"/>
              <a:t>aluminum </a:t>
            </a:r>
            <a:r>
              <a:rPr lang="en-US" sz="2000" dirty="0"/>
              <a:t>pillbox </a:t>
            </a:r>
            <a:r>
              <a:rPr lang="en-US" sz="2000" dirty="0" smtClean="0"/>
              <a:t>cavity in TM010</a:t>
            </a:r>
            <a:r>
              <a:rPr lang="en-US" sz="2000" dirty="0"/>
              <a:t> </a:t>
            </a:r>
            <a:r>
              <a:rPr lang="en-US" sz="2000" dirty="0" smtClean="0"/>
              <a:t>mode</a:t>
            </a:r>
          </a:p>
          <a:p>
            <a:r>
              <a:rPr lang="en-US" b="1" dirty="0" smtClean="0"/>
              <a:t>Left:</a:t>
            </a:r>
            <a:r>
              <a:rPr lang="en-US" b="1" dirty="0" smtClean="0"/>
              <a:t> </a:t>
            </a:r>
          </a:p>
          <a:p>
            <a:r>
              <a:rPr lang="en-US" sz="2000" dirty="0"/>
              <a:t>Teflon Longitudinal : </a:t>
            </a:r>
            <a:r>
              <a:rPr lang="en-US" sz="2000" kern="100" dirty="0" err="1" smtClean="0"/>
              <a:t>F</a:t>
            </a:r>
            <a:r>
              <a:rPr lang="en-US" sz="2000" kern="100" baseline="-25000" dirty="0" err="1" smtClean="0"/>
              <a:t>Ez</a:t>
            </a:r>
            <a:r>
              <a:rPr lang="en-US" sz="2000" kern="100" baseline="-25000" dirty="0" smtClean="0"/>
              <a:t>-die,</a:t>
            </a:r>
          </a:p>
          <a:p>
            <a:r>
              <a:rPr lang="en-US" sz="2000" dirty="0" smtClean="0"/>
              <a:t>Brass </a:t>
            </a:r>
            <a:r>
              <a:rPr lang="en-US" sz="2000" dirty="0"/>
              <a:t>Longitudinal </a:t>
            </a:r>
            <a:r>
              <a:rPr lang="en-US" sz="2000" dirty="0" smtClean="0"/>
              <a:t>:</a:t>
            </a:r>
            <a:r>
              <a:rPr lang="en-US" sz="2000" kern="100" dirty="0" err="1" smtClean="0"/>
              <a:t>F</a:t>
            </a:r>
            <a:r>
              <a:rPr lang="en-US" sz="2000" kern="100" baseline="-25000" dirty="0" err="1" smtClean="0"/>
              <a:t>Ez</a:t>
            </a:r>
            <a:r>
              <a:rPr lang="en-US" sz="2000" kern="100" baseline="-25000" dirty="0" smtClean="0"/>
              <a:t>-met,</a:t>
            </a:r>
            <a:endParaRPr lang="en-US" sz="2000" kern="100" baseline="-25000" dirty="0"/>
          </a:p>
          <a:p>
            <a:r>
              <a:rPr lang="en-US" b="1" dirty="0" smtClean="0"/>
              <a:t>Right: </a:t>
            </a:r>
          </a:p>
          <a:p>
            <a:r>
              <a:rPr lang="en-US" sz="2000" dirty="0"/>
              <a:t>Teflon </a:t>
            </a:r>
            <a:r>
              <a:rPr lang="en-US" sz="2000" dirty="0" smtClean="0"/>
              <a:t>T</a:t>
            </a:r>
            <a:r>
              <a:rPr lang="en-US" altLang="zh-CN" sz="2000" dirty="0" smtClean="0"/>
              <a:t>ransverse</a:t>
            </a:r>
            <a:r>
              <a:rPr lang="en-US" sz="2000" dirty="0" smtClean="0"/>
              <a:t> </a:t>
            </a:r>
            <a:r>
              <a:rPr lang="en-US" sz="2000" dirty="0"/>
              <a:t>: </a:t>
            </a:r>
            <a:r>
              <a:rPr lang="en-US" sz="2000" kern="100" dirty="0" err="1" smtClean="0"/>
              <a:t>F</a:t>
            </a:r>
            <a:r>
              <a:rPr lang="en-US" sz="2000" kern="100" baseline="-25000" dirty="0" err="1" smtClean="0"/>
              <a:t>E</a:t>
            </a:r>
            <a:r>
              <a:rPr lang="en-US" altLang="zh-CN" sz="2000" kern="100" baseline="-25000" dirty="0" err="1" smtClean="0"/>
              <a:t>x</a:t>
            </a:r>
            <a:r>
              <a:rPr lang="en-US" sz="2000" kern="100" baseline="-25000" dirty="0" smtClean="0"/>
              <a:t>-die</a:t>
            </a:r>
            <a:r>
              <a:rPr lang="en-US" sz="2000" kern="100" baseline="-25000" dirty="0"/>
              <a:t>,</a:t>
            </a:r>
          </a:p>
          <a:p>
            <a:r>
              <a:rPr lang="en-US" sz="2000" dirty="0" smtClean="0"/>
              <a:t>B</a:t>
            </a:r>
            <a:r>
              <a:rPr lang="en-US" altLang="zh-CN" sz="2000" dirty="0" smtClean="0"/>
              <a:t>rass</a:t>
            </a:r>
            <a:r>
              <a:rPr lang="en-US" sz="2000" dirty="0" smtClean="0"/>
              <a:t> </a:t>
            </a:r>
            <a:r>
              <a:rPr lang="en-US" sz="2000" dirty="0"/>
              <a:t>T</a:t>
            </a:r>
            <a:r>
              <a:rPr lang="en-US" altLang="zh-CN" sz="2000" dirty="0"/>
              <a:t>ransverse</a:t>
            </a:r>
            <a:r>
              <a:rPr lang="en-US" sz="2000" dirty="0"/>
              <a:t> : </a:t>
            </a:r>
            <a:r>
              <a:rPr lang="en-US" sz="2000" kern="100" dirty="0" err="1" smtClean="0"/>
              <a:t>F</a:t>
            </a:r>
            <a:r>
              <a:rPr lang="en-US" sz="2000" kern="100" baseline="-25000" dirty="0" err="1" smtClean="0"/>
              <a:t>E</a:t>
            </a:r>
            <a:r>
              <a:rPr lang="en-US" sz="2000" kern="100" baseline="-25000" dirty="0" err="1"/>
              <a:t>x</a:t>
            </a:r>
            <a:r>
              <a:rPr lang="en-US" sz="2000" kern="100" baseline="-25000" dirty="0" smtClean="0"/>
              <a:t>-</a:t>
            </a:r>
            <a:r>
              <a:rPr lang="en-US" altLang="zh-CN" sz="2000" kern="100" baseline="-25000" dirty="0" smtClean="0"/>
              <a:t>met</a:t>
            </a:r>
            <a:r>
              <a:rPr lang="en-US" sz="2000" kern="100" baseline="-25000" dirty="0" smtClean="0"/>
              <a:t>,</a:t>
            </a:r>
            <a:r>
              <a:rPr lang="en-US" sz="2000" kern="100" dirty="0" smtClean="0"/>
              <a:t> </a:t>
            </a:r>
            <a:endParaRPr lang="en-US" sz="2000" kern="100" baseline="-25000" dirty="0"/>
          </a:p>
          <a:p>
            <a:endParaRPr lang="en-US" b="1" dirty="0"/>
          </a:p>
          <a:p>
            <a:endParaRPr lang="en-US" kern="100" dirty="0">
              <a:cs typeface="Times New Roman"/>
            </a:endParaRPr>
          </a:p>
          <a:p>
            <a:endParaRPr lang="en-US" dirty="0" smtClean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253179"/>
              </p:ext>
            </p:extLst>
          </p:nvPr>
        </p:nvGraphicFramePr>
        <p:xfrm>
          <a:off x="4562450" y="2836018"/>
          <a:ext cx="4445179" cy="11182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1163"/>
                <a:gridCol w="924128"/>
                <a:gridCol w="885217"/>
                <a:gridCol w="904671"/>
              </a:tblGrid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+mn-lt"/>
                          <a:cs typeface="Times New Roman"/>
                        </a:rPr>
                        <a:t>Bead</a:t>
                      </a:r>
                      <a:endParaRPr lang="en-US" sz="1800" kern="10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 smtClean="0">
                          <a:effectLst/>
                          <a:latin typeface="+mn-lt"/>
                        </a:rPr>
                        <a:t>F</a:t>
                      </a:r>
                      <a:r>
                        <a:rPr lang="en-US" sz="1800" kern="100" baseline="-25000" dirty="0" err="1" smtClean="0">
                          <a:effectLst/>
                          <a:latin typeface="+mn-lt"/>
                        </a:rPr>
                        <a:t>Ex</a:t>
                      </a:r>
                      <a:endParaRPr lang="en-US" sz="1800" kern="10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 smtClean="0">
                          <a:effectLst/>
                          <a:latin typeface="+mn-lt"/>
                        </a:rPr>
                        <a:t>F</a:t>
                      </a:r>
                      <a:r>
                        <a:rPr lang="en-US" sz="1800" kern="100" baseline="-25000" dirty="0" err="1" smtClean="0">
                          <a:effectLst/>
                          <a:latin typeface="+mn-lt"/>
                        </a:rPr>
                        <a:t>Ez</a:t>
                      </a:r>
                      <a:endParaRPr lang="en-US" sz="1800" kern="10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 smtClean="0">
                          <a:effectLst/>
                          <a:latin typeface="+mn-lt"/>
                        </a:rPr>
                        <a:t>F</a:t>
                      </a:r>
                      <a:r>
                        <a:rPr lang="en-US" sz="1800" kern="100" baseline="-25000" dirty="0" err="1" smtClean="0">
                          <a:effectLst/>
                          <a:latin typeface="+mn-lt"/>
                        </a:rPr>
                        <a:t>Hy</a:t>
                      </a:r>
                      <a:endParaRPr lang="en-US" sz="1800" kern="10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+mn-lt"/>
                          <a:cs typeface="Times New Roman"/>
                        </a:rPr>
                        <a:t>Dielectric Bead</a:t>
                      </a:r>
                      <a:endParaRPr lang="en-US" sz="1800" kern="10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n-lt"/>
                        </a:rPr>
                        <a:t>2.21E-8</a:t>
                      </a:r>
                      <a:endParaRPr lang="en-US" sz="1800" kern="10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n-lt"/>
                        </a:rPr>
                        <a:t>2.23E-8</a:t>
                      </a:r>
                      <a:endParaRPr lang="en-US" sz="1800" kern="10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n-lt"/>
                        </a:rPr>
                        <a:t> </a:t>
                      </a:r>
                      <a:endParaRPr lang="en-US" sz="1800" kern="10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+mn-lt"/>
                          <a:cs typeface="Times New Roman"/>
                        </a:rPr>
                        <a:t>Metallic Bead</a:t>
                      </a:r>
                      <a:endParaRPr lang="en-US" sz="1800" kern="10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n-lt"/>
                        </a:rPr>
                        <a:t>3.60E-8</a:t>
                      </a:r>
                      <a:endParaRPr lang="en-US" sz="1800" kern="10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n-lt"/>
                        </a:rPr>
                        <a:t>3.18E-8</a:t>
                      </a:r>
                      <a:endParaRPr lang="en-US" sz="1800" kern="10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1.91E-8</a:t>
                      </a:r>
                      <a:endParaRPr lang="en-US" sz="1800" kern="10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695698"/>
              </p:ext>
            </p:extLst>
          </p:nvPr>
        </p:nvGraphicFramePr>
        <p:xfrm>
          <a:off x="137070" y="2777728"/>
          <a:ext cx="4032310" cy="13316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0909"/>
                <a:gridCol w="1380100"/>
                <a:gridCol w="741301"/>
              </a:tblGrid>
              <a:tr h="44388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Bead</a:t>
                      </a:r>
                      <a:endParaRPr lang="en-US" sz="18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F</a:t>
                      </a:r>
                      <a:r>
                        <a:rPr lang="en-US" sz="1800" kern="100" baseline="-25000" dirty="0">
                          <a:effectLst/>
                        </a:rPr>
                        <a:t>E</a:t>
                      </a:r>
                      <a:endParaRPr lang="en-US" sz="18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F</a:t>
                      </a:r>
                      <a:r>
                        <a:rPr lang="en-US" sz="1800" kern="100" baseline="-25000" dirty="0">
                          <a:effectLst/>
                        </a:rPr>
                        <a:t>H</a:t>
                      </a:r>
                      <a:endParaRPr lang="en-US" sz="18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388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Dielectric Bead</a:t>
                      </a:r>
                      <a:endParaRPr lang="en-US" sz="18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000" kern="10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388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Metallic Bead</a:t>
                      </a:r>
                      <a:endParaRPr lang="en-US" sz="18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667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000" kern="1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000" kern="100" dirty="0">
                        <a:effectLst/>
                        <a:latin typeface="Times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952083"/>
              </p:ext>
            </p:extLst>
          </p:nvPr>
        </p:nvGraphicFramePr>
        <p:xfrm>
          <a:off x="2335075" y="3132307"/>
          <a:ext cx="889694" cy="58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8" name="Equation" r:id="rId5" imgW="647700" imgH="431800" progId="Equation.3">
                  <p:embed/>
                </p:oleObj>
              </mc:Choice>
              <mc:Fallback>
                <p:oleObj name="Equation" r:id="rId5" imgW="6477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075" y="3132307"/>
                        <a:ext cx="889694" cy="5887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538379"/>
              </p:ext>
            </p:extLst>
          </p:nvPr>
        </p:nvGraphicFramePr>
        <p:xfrm>
          <a:off x="2638389" y="3707305"/>
          <a:ext cx="398905" cy="335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9" name="Equation" r:id="rId7" imgW="241195" imgH="203112" progId="Equation.3">
                  <p:embed/>
                </p:oleObj>
              </mc:Choice>
              <mc:Fallback>
                <p:oleObj name="Equation" r:id="rId7" imgW="241195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8389" y="3707305"/>
                        <a:ext cx="398905" cy="335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217055"/>
              </p:ext>
            </p:extLst>
          </p:nvPr>
        </p:nvGraphicFramePr>
        <p:xfrm>
          <a:off x="3505200" y="3569278"/>
          <a:ext cx="541506" cy="569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0" name="Equation" r:id="rId9" imgW="368140" imgH="393529" progId="Equation.3">
                  <p:embed/>
                </p:oleObj>
              </mc:Choice>
              <mc:Fallback>
                <p:oleObj name="Equation" r:id="rId9" imgW="368140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569278"/>
                        <a:ext cx="541506" cy="5692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7217923" y="6040876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 err="1"/>
              <a:t>F</a:t>
            </a:r>
            <a:r>
              <a:rPr lang="en-US" kern="100" baseline="-25000" dirty="0" err="1"/>
              <a:t>H</a:t>
            </a:r>
            <a:r>
              <a:rPr lang="en-US" altLang="zh-CN" kern="100" baseline="-25000" dirty="0" err="1"/>
              <a:t>y</a:t>
            </a:r>
            <a:r>
              <a:rPr lang="en-US" kern="100" baseline="-25000" dirty="0"/>
              <a:t>-</a:t>
            </a:r>
            <a:r>
              <a:rPr lang="en-US" altLang="zh-CN" kern="100" baseline="-25000" dirty="0"/>
              <a:t>met</a:t>
            </a:r>
            <a:endParaRPr lang="en-US" kern="100" baseline="-25000" dirty="0"/>
          </a:p>
        </p:txBody>
      </p:sp>
    </p:spTree>
    <p:extLst>
      <p:ext uri="{BB962C8B-B14F-4D97-AF65-F5344CB8AC3E}">
        <p14:creationId xmlns:p14="http://schemas.microsoft.com/office/powerpoint/2010/main" val="152962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1287"/>
            <a:ext cx="9144000" cy="701336"/>
          </a:xfrm>
        </p:spPr>
        <p:txBody>
          <a:bodyPr/>
          <a:lstStyle/>
          <a:p>
            <a:r>
              <a:rPr lang="en-US" sz="3600" dirty="0" smtClean="0"/>
              <a:t>Bead-pull Results Compared with the Simulation Results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45913" y="1643973"/>
            <a:ext cx="8891081" cy="2937753"/>
            <a:chOff x="155642" y="3433864"/>
            <a:chExt cx="8891081" cy="29377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42" y="3433864"/>
              <a:ext cx="4075890" cy="285240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491" y="3433864"/>
              <a:ext cx="4680232" cy="2937753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45913" y="4879460"/>
            <a:ext cx="88910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Measurement results agree well with the simulation results.</a:t>
            </a:r>
          </a:p>
          <a:p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longitudinal </a:t>
            </a:r>
            <a:r>
              <a:rPr lang="en-US" sz="2000" dirty="0" smtClean="0"/>
              <a:t>electric field </a:t>
            </a:r>
            <a:r>
              <a:rPr lang="en-US" sz="2000" dirty="0"/>
              <a:t>and the magnetic </a:t>
            </a:r>
            <a:r>
              <a:rPr lang="en-US" sz="2000" dirty="0" smtClean="0"/>
              <a:t>field </a:t>
            </a:r>
            <a:r>
              <a:rPr lang="en-US" sz="2000" dirty="0"/>
              <a:t>are too weak to be </a:t>
            </a:r>
            <a:r>
              <a:rPr lang="en-US" sz="2000" dirty="0" smtClean="0"/>
              <a:t>separated out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59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</a:t>
            </a:r>
            <a:r>
              <a:rPr lang="en-US" altLang="zh-CN" dirty="0" smtClean="0"/>
              <a:t>s</a:t>
            </a:r>
            <a:r>
              <a:rPr lang="en-US" dirty="0" smtClean="0"/>
              <a:t> Combination Experiment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" y="875489"/>
            <a:ext cx="4546217" cy="5516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11" y="1447800"/>
            <a:ext cx="2277464" cy="272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186" y="5069304"/>
            <a:ext cx="4128678" cy="13099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28186" y="853299"/>
            <a:ext cx="4054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mode </a:t>
            </a:r>
            <a:r>
              <a:rPr lang="en-US" dirty="0" smtClean="0"/>
              <a:t>combination </a:t>
            </a:r>
            <a:r>
              <a:rPr lang="en-US" dirty="0"/>
              <a:t>results </a:t>
            </a:r>
            <a:r>
              <a:rPr lang="en-US" dirty="0" smtClean="0"/>
              <a:t>with </a:t>
            </a:r>
            <a:r>
              <a:rPr lang="en-US" dirty="0"/>
              <a:t>each mode </a:t>
            </a:r>
            <a:r>
              <a:rPr lang="en-US" dirty="0" smtClean="0"/>
              <a:t>added in </a:t>
            </a:r>
            <a:r>
              <a:rPr lang="en-US" dirty="0"/>
              <a:t>turn starting with the lowest mode.</a:t>
            </a:r>
          </a:p>
        </p:txBody>
      </p:sp>
      <p:sp>
        <p:nvSpPr>
          <p:cNvPr id="8" name="Rectangle 7"/>
          <p:cNvSpPr/>
          <p:nvPr/>
        </p:nvSpPr>
        <p:spPr>
          <a:xfrm>
            <a:off x="4830362" y="4177148"/>
            <a:ext cx="4054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Comparison </a:t>
            </a:r>
            <a:r>
              <a:rPr lang="en-US" dirty="0" smtClean="0"/>
              <a:t>of the </a:t>
            </a:r>
            <a:r>
              <a:rPr lang="en-US" dirty="0"/>
              <a:t>combined kick pulse captured from the </a:t>
            </a:r>
            <a:r>
              <a:rPr lang="en-US" dirty="0" smtClean="0"/>
              <a:t>oscilloscope display </a:t>
            </a:r>
            <a:r>
              <a:rPr lang="en-US" dirty="0"/>
              <a:t>with the simulation</a:t>
            </a:r>
          </a:p>
        </p:txBody>
      </p:sp>
    </p:spTree>
    <p:extLst>
      <p:ext uri="{BB962C8B-B14F-4D97-AF65-F5344CB8AC3E}">
        <p14:creationId xmlns:p14="http://schemas.microsoft.com/office/powerpoint/2010/main" val="47960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796" y="886318"/>
            <a:ext cx="8690262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b="1" dirty="0" smtClean="0"/>
              <a:t>Fast Kicker Requirements for the </a:t>
            </a:r>
            <a:r>
              <a:rPr lang="en-US" sz="3200" b="1" dirty="0"/>
              <a:t>ERL-CCR </a:t>
            </a:r>
            <a:r>
              <a:rPr lang="en-US" sz="3200" b="1" dirty="0" smtClean="0"/>
              <a:t>Scheme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b="1" dirty="0" smtClean="0"/>
              <a:t>Cavity Model for Harmonic Wave Generation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b="1" dirty="0" smtClean="0"/>
              <a:t>Discussion </a:t>
            </a:r>
            <a:r>
              <a:rPr lang="en-US" sz="3200" b="1" dirty="0"/>
              <a:t>o</a:t>
            </a:r>
            <a:r>
              <a:rPr lang="en-US" sz="3200" b="1" dirty="0" smtClean="0"/>
              <a:t>n the Harmonic Kicker Waveform and Required Cavity Number</a:t>
            </a:r>
            <a:endParaRPr lang="en-US" sz="3200" b="1" dirty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b="1" dirty="0" smtClean="0"/>
              <a:t>Multi-Frequency Cavity Design</a:t>
            </a:r>
            <a:endParaRPr lang="en-US" sz="3200" b="1" dirty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b="1" dirty="0" smtClean="0"/>
              <a:t>Copper Prototype Fabrication and Bench Measurement</a:t>
            </a:r>
          </a:p>
          <a:p>
            <a:pPr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b="1" dirty="0" smtClean="0"/>
              <a:t>Conclusion</a:t>
            </a:r>
          </a:p>
          <a:p>
            <a:pPr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b="1" dirty="0" smtClean="0"/>
              <a:t>Acknowledgement</a:t>
            </a:r>
          </a:p>
          <a:p>
            <a:pPr>
              <a:spcAft>
                <a:spcPts val="600"/>
              </a:spcAft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110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40218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200" dirty="0"/>
              <a:t>An ultrafast RF kicker concept suitable for the </a:t>
            </a:r>
            <a:r>
              <a:rPr lang="en-US" sz="2200" dirty="0" smtClean="0"/>
              <a:t>JLEIC bunched </a:t>
            </a:r>
            <a:r>
              <a:rPr lang="en-US" sz="2200" dirty="0"/>
              <a:t>beam electron cooler ring has been </a:t>
            </a:r>
            <a:r>
              <a:rPr lang="en-US" sz="2200" dirty="0" smtClean="0"/>
              <a:t>demonstrated.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200" dirty="0"/>
              <a:t>By using four QWR based </a:t>
            </a:r>
            <a:r>
              <a:rPr lang="en-US" sz="2200" dirty="0" smtClean="0"/>
              <a:t>deflecting cavities, 10 </a:t>
            </a:r>
            <a:r>
              <a:rPr lang="en-US" sz="2200" dirty="0"/>
              <a:t>harmonic modes with the distribution 5:3:1:1 </a:t>
            </a:r>
            <a:r>
              <a:rPr lang="en-US" sz="2200" dirty="0" smtClean="0"/>
              <a:t>and an </a:t>
            </a:r>
            <a:r>
              <a:rPr lang="en-US" sz="2200" dirty="0"/>
              <a:t>additional DC </a:t>
            </a:r>
            <a:r>
              <a:rPr lang="en-US" sz="2200" dirty="0" smtClean="0"/>
              <a:t>offset</a:t>
            </a:r>
            <a:r>
              <a:rPr lang="en-US" sz="2200" dirty="0"/>
              <a:t>, a Flat-Top kicking pulse can </a:t>
            </a:r>
            <a:r>
              <a:rPr lang="en-US" sz="2200" dirty="0" smtClean="0"/>
              <a:t>be synthesized</a:t>
            </a:r>
            <a:r>
              <a:rPr lang="en-US" sz="2200" dirty="0"/>
              <a:t>.</a:t>
            </a:r>
            <a:r>
              <a:rPr lang="en-US" sz="2200" dirty="0" smtClean="0"/>
              <a:t>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200" dirty="0"/>
              <a:t>The cavity was designed and optimized </a:t>
            </a:r>
            <a:r>
              <a:rPr lang="en-US" sz="2200" dirty="0" smtClean="0"/>
              <a:t>to get </a:t>
            </a:r>
            <a:r>
              <a:rPr lang="en-US" sz="2200" dirty="0"/>
              <a:t>high transverse impedances so the sum of the </a:t>
            </a:r>
            <a:r>
              <a:rPr lang="en-US" sz="2200" dirty="0" smtClean="0"/>
              <a:t>RF wall </a:t>
            </a:r>
            <a:r>
              <a:rPr lang="en-US" sz="2200" dirty="0"/>
              <a:t>losses in all four cavities is less than 100 W for </a:t>
            </a:r>
            <a:r>
              <a:rPr lang="en-US" sz="2200" dirty="0" smtClean="0"/>
              <a:t>a kicking </a:t>
            </a:r>
            <a:r>
              <a:rPr lang="en-US" sz="2200" dirty="0"/>
              <a:t>voltage of 55 kV.</a:t>
            </a:r>
            <a:endParaRPr lang="en-US" sz="2200" dirty="0" smtClean="0"/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200" dirty="0"/>
              <a:t>A half scale 5-mode prototype copper cavity was fabricated and bench measurements were taken on this prototype </a:t>
            </a:r>
            <a:r>
              <a:rPr lang="en-US" sz="2200" dirty="0" smtClean="0"/>
              <a:t>cavity. Measurement results showed </a:t>
            </a:r>
            <a:r>
              <a:rPr lang="en-US" sz="2200" dirty="0"/>
              <a:t>good agreement </a:t>
            </a:r>
            <a:r>
              <a:rPr lang="en-US" sz="2200" dirty="0" smtClean="0"/>
              <a:t>with the simulation </a:t>
            </a:r>
            <a:r>
              <a:rPr lang="en-US" sz="2200" dirty="0" smtClean="0"/>
              <a:t>results.</a:t>
            </a:r>
            <a:endParaRPr lang="en-US" sz="2200" dirty="0"/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200" dirty="0"/>
              <a:t>Further </a:t>
            </a:r>
            <a:r>
              <a:rPr lang="en-US" sz="2200" dirty="0" smtClean="0"/>
              <a:t>investigations on the </a:t>
            </a:r>
            <a:r>
              <a:rPr lang="en-US" sz="2200" dirty="0"/>
              <a:t>HOM </a:t>
            </a:r>
            <a:r>
              <a:rPr lang="en-US" sz="2200" dirty="0" smtClean="0"/>
              <a:t>damping for </a:t>
            </a:r>
            <a:r>
              <a:rPr lang="en-US" sz="2200" dirty="0"/>
              <a:t>high current operation </a:t>
            </a:r>
            <a:r>
              <a:rPr lang="en-US" sz="2200" dirty="0" smtClean="0"/>
              <a:t>is </a:t>
            </a:r>
            <a:r>
              <a:rPr lang="en-US" sz="2200" dirty="0"/>
              <a:t>under way</a:t>
            </a:r>
            <a:r>
              <a:rPr lang="en-US" sz="2200" dirty="0" smtClean="0"/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200" dirty="0"/>
              <a:t>Real </a:t>
            </a:r>
            <a:r>
              <a:rPr lang="en-US" sz="2200" dirty="0" smtClean="0"/>
              <a:t>vacuum compatible </a:t>
            </a:r>
            <a:r>
              <a:rPr lang="en-US" sz="2200" dirty="0"/>
              <a:t>cavities are planned to be designed and </a:t>
            </a:r>
            <a:r>
              <a:rPr lang="en-US" sz="2200" dirty="0" smtClean="0"/>
              <a:t>fabricated </a:t>
            </a:r>
            <a:r>
              <a:rPr lang="en-US" sz="2200" dirty="0"/>
              <a:t>in the near future to measure the actual </a:t>
            </a:r>
            <a:r>
              <a:rPr lang="en-US" sz="2200" dirty="0" smtClean="0"/>
              <a:t>kicking effect </a:t>
            </a:r>
            <a:r>
              <a:rPr lang="en-US" sz="2200" dirty="0"/>
              <a:t>on an electron </a:t>
            </a:r>
            <a:r>
              <a:rPr lang="en-US" sz="2200" dirty="0" smtClean="0"/>
              <a:t>bunch train.</a:t>
            </a:r>
            <a:endParaRPr lang="en-US" sz="2200" dirty="0"/>
          </a:p>
          <a:p>
            <a:pPr algn="just"/>
            <a:endParaRPr lang="en-US" sz="2000" dirty="0" smtClean="0"/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endParaRPr lang="en-US" sz="32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89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6187" y="1225568"/>
            <a:ext cx="85117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The authors acknowledge all the </a:t>
            </a:r>
            <a:r>
              <a:rPr lang="en-US" sz="2200" dirty="0" smtClean="0"/>
              <a:t>assistance received </a:t>
            </a:r>
            <a:r>
              <a:rPr lang="en-US" sz="2200" dirty="0"/>
              <a:t>during </a:t>
            </a:r>
            <a:r>
              <a:rPr lang="en-US" sz="2200" dirty="0" smtClean="0"/>
              <a:t>the development of this fast harmonic kicker cavity.</a:t>
            </a:r>
          </a:p>
          <a:p>
            <a:pPr algn="just"/>
            <a:endParaRPr lang="en-US" sz="2200" dirty="0" smtClean="0"/>
          </a:p>
          <a:p>
            <a:pPr algn="just"/>
            <a:r>
              <a:rPr lang="en-US" sz="2200" dirty="0" smtClean="0"/>
              <a:t>Especially we would </a:t>
            </a:r>
            <a:r>
              <a:rPr lang="en-US" sz="2200" dirty="0"/>
              <a:t>like to thank </a:t>
            </a:r>
            <a:r>
              <a:rPr lang="en-US" sz="2200" b="1" dirty="0"/>
              <a:t>Larry </a:t>
            </a:r>
            <a:r>
              <a:rPr lang="en-US" sz="2200" b="1" dirty="0" err="1" smtClean="0"/>
              <a:t>Turlington</a:t>
            </a:r>
            <a:r>
              <a:rPr lang="en-US" sz="2200" dirty="0" smtClean="0"/>
              <a:t>, </a:t>
            </a:r>
            <a:r>
              <a:rPr lang="en-US" sz="2200" b="1" dirty="0"/>
              <a:t>Steven </a:t>
            </a:r>
            <a:r>
              <a:rPr lang="en-US" sz="2200" b="1" dirty="0" err="1" smtClean="0"/>
              <a:t>Castagnola</a:t>
            </a:r>
            <a:r>
              <a:rPr lang="en-US" sz="2200" dirty="0" smtClean="0"/>
              <a:t>, </a:t>
            </a:r>
            <a:r>
              <a:rPr lang="en-US" sz="2200" b="1" dirty="0"/>
              <a:t>Jim </a:t>
            </a:r>
            <a:r>
              <a:rPr lang="en-US" sz="2200" b="1" dirty="0" err="1"/>
              <a:t>Follkie</a:t>
            </a:r>
            <a:r>
              <a:rPr lang="en-US" sz="2200" b="1" dirty="0"/>
              <a:t> </a:t>
            </a:r>
            <a:r>
              <a:rPr lang="en-US" sz="2200" dirty="0"/>
              <a:t>and </a:t>
            </a:r>
            <a:r>
              <a:rPr lang="en-US" sz="2200" b="1" dirty="0" smtClean="0"/>
              <a:t>Teena Harris</a:t>
            </a:r>
            <a:r>
              <a:rPr lang="en-US" sz="2200" dirty="0" smtClean="0"/>
              <a:t>, </a:t>
            </a:r>
            <a:r>
              <a:rPr lang="en-US" sz="2200" b="1" dirty="0"/>
              <a:t>Bill </a:t>
            </a:r>
            <a:r>
              <a:rPr lang="en-US" sz="2200" b="1" dirty="0" smtClean="0"/>
              <a:t>Clemens</a:t>
            </a:r>
            <a:r>
              <a:rPr lang="en-US" sz="2200" dirty="0" smtClean="0"/>
              <a:t>,</a:t>
            </a:r>
            <a:r>
              <a:rPr lang="en-US" sz="2200" dirty="0"/>
              <a:t> </a:t>
            </a:r>
            <a:r>
              <a:rPr lang="en-US" sz="2200" b="1" dirty="0" smtClean="0"/>
              <a:t>Damon </a:t>
            </a:r>
            <a:r>
              <a:rPr lang="en-US" sz="2200" b="1" dirty="0"/>
              <a:t>Combs </a:t>
            </a:r>
            <a:r>
              <a:rPr lang="en-US" sz="2200" dirty="0"/>
              <a:t>and </a:t>
            </a:r>
            <a:r>
              <a:rPr lang="en-US" sz="2200" b="1" dirty="0"/>
              <a:t>Robert </a:t>
            </a:r>
            <a:r>
              <a:rPr lang="en-US" sz="2200" b="1" dirty="0" smtClean="0"/>
              <a:t>Martin</a:t>
            </a:r>
            <a:r>
              <a:rPr lang="en-US" sz="2200" dirty="0" smtClean="0"/>
              <a:t>, </a:t>
            </a:r>
            <a:r>
              <a:rPr lang="en-US" sz="2200" b="1" dirty="0"/>
              <a:t>Stephen </a:t>
            </a:r>
            <a:r>
              <a:rPr lang="en-US" sz="2200" b="1" dirty="0" smtClean="0"/>
              <a:t>Dutton</a:t>
            </a:r>
            <a:r>
              <a:rPr lang="en-US" sz="2200" dirty="0" smtClean="0"/>
              <a:t>,</a:t>
            </a:r>
            <a:r>
              <a:rPr lang="en-US" sz="2200" dirty="0"/>
              <a:t> </a:t>
            </a:r>
            <a:r>
              <a:rPr lang="en-US" sz="2200" b="1" dirty="0" smtClean="0"/>
              <a:t>Curt </a:t>
            </a:r>
            <a:r>
              <a:rPr lang="en-US" sz="2200" b="1" dirty="0" err="1" smtClean="0"/>
              <a:t>Hovator</a:t>
            </a:r>
            <a:r>
              <a:rPr lang="en-US" sz="2200" dirty="0"/>
              <a:t>, </a:t>
            </a:r>
            <a:r>
              <a:rPr lang="en-US" sz="2200" b="1" dirty="0"/>
              <a:t>John Musson </a:t>
            </a:r>
            <a:r>
              <a:rPr lang="en-US" sz="2200" dirty="0"/>
              <a:t>and </a:t>
            </a:r>
            <a:r>
              <a:rPr lang="en-US" sz="2200" b="1" dirty="0" smtClean="0"/>
              <a:t>Ramakrishna </a:t>
            </a:r>
            <a:r>
              <a:rPr lang="en-US" sz="2200" b="1" dirty="0" err="1" smtClean="0"/>
              <a:t>Bachimanchi</a:t>
            </a:r>
            <a:r>
              <a:rPr lang="en-US" sz="2200" dirty="0" smtClean="0"/>
              <a:t> </a:t>
            </a:r>
            <a:r>
              <a:rPr lang="en-US" sz="2200" dirty="0"/>
              <a:t>for help during the construction and bench </a:t>
            </a:r>
            <a:r>
              <a:rPr lang="en-US" sz="2200" dirty="0" smtClean="0"/>
              <a:t>measurements on </a:t>
            </a:r>
            <a:r>
              <a:rPr lang="en-US" sz="2200" dirty="0"/>
              <a:t>this harmonic kicker prototype cavity. </a:t>
            </a:r>
          </a:p>
          <a:p>
            <a:pPr algn="just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046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159"/>
            <a:ext cx="9144000" cy="2228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777530"/>
            <a:ext cx="91439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200" b="1" dirty="0" smtClean="0"/>
              <a:t>Single-turn ERL-based electron cooler ring for the baseline</a:t>
            </a:r>
          </a:p>
          <a:p>
            <a:pPr algn="just"/>
            <a:r>
              <a:rPr lang="en-US" sz="2000" dirty="0" smtClean="0"/>
              <a:t>     ~200mA,476.3MHz magnetized electron bunches</a:t>
            </a:r>
          </a:p>
          <a:p>
            <a:pPr algn="just"/>
            <a:r>
              <a:rPr lang="en-US" sz="2000" dirty="0"/>
              <a:t> </a:t>
            </a:r>
            <a:r>
              <a:rPr lang="en-US" sz="2000" dirty="0" smtClean="0"/>
              <a:t>     challenging ,current baseline design, could be achieved with critical R&amp;D efforts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prstClr val="black"/>
                </a:solidFill>
              </a:rPr>
              <a:t>~1.5 A </a:t>
            </a:r>
            <a:r>
              <a:rPr lang="en-US" sz="2200" b="1" dirty="0" smtClean="0">
                <a:solidFill>
                  <a:prstClr val="black"/>
                </a:solidFill>
              </a:rPr>
              <a:t>cooling electron beam current for the future luminosity upgrade</a:t>
            </a:r>
            <a:endParaRPr lang="en-US" sz="2200" b="1" dirty="0">
              <a:solidFill>
                <a:prstClr val="black"/>
              </a:solidFill>
            </a:endParaRPr>
          </a:p>
          <a:p>
            <a:r>
              <a:rPr lang="en-US" sz="2000" dirty="0" smtClean="0"/>
              <a:t>      high current </a:t>
            </a:r>
            <a:r>
              <a:rPr lang="en-US" sz="2000" dirty="0"/>
              <a:t>magnetized electron </a:t>
            </a:r>
            <a:r>
              <a:rPr lang="en-US" sz="2000" dirty="0" smtClean="0"/>
              <a:t>source; HOM </a:t>
            </a:r>
            <a:r>
              <a:rPr lang="en-US" sz="2000" dirty="0"/>
              <a:t>damping in the SRF </a:t>
            </a:r>
            <a:r>
              <a:rPr lang="en-US" sz="2000" dirty="0" smtClean="0"/>
              <a:t>ERL</a:t>
            </a:r>
          </a:p>
          <a:p>
            <a:r>
              <a:rPr lang="en-US" sz="2000" dirty="0" smtClean="0"/>
              <a:t>      high </a:t>
            </a:r>
            <a:r>
              <a:rPr lang="en-US" sz="2000" dirty="0"/>
              <a:t>beam </a:t>
            </a:r>
            <a:r>
              <a:rPr lang="en-US" sz="2000" dirty="0" smtClean="0"/>
              <a:t>power at </a:t>
            </a:r>
            <a:r>
              <a:rPr lang="en-US" sz="2000" dirty="0"/>
              <a:t>the </a:t>
            </a:r>
            <a:r>
              <a:rPr lang="en-US" sz="2000" dirty="0" smtClean="0"/>
              <a:t>dump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en-US" sz="2400" b="1" dirty="0" smtClean="0"/>
              <a:t>Multi-turn </a:t>
            </a:r>
            <a:r>
              <a:rPr lang="en-US" sz="2200" b="1" dirty="0" smtClean="0">
                <a:solidFill>
                  <a:prstClr val="black"/>
                </a:solidFill>
              </a:rPr>
              <a:t>ERL-CCR Scheme</a:t>
            </a:r>
          </a:p>
          <a:p>
            <a:pPr lvl="0" algn="just"/>
            <a:r>
              <a:rPr lang="en-US" sz="2000" dirty="0" smtClean="0">
                <a:solidFill>
                  <a:prstClr val="black"/>
                </a:solidFill>
              </a:rPr>
              <a:t>      reuse electron bunches for </a:t>
            </a:r>
            <a:r>
              <a:rPr lang="en-US" sz="2000" dirty="0">
                <a:solidFill>
                  <a:prstClr val="black"/>
                </a:solidFill>
              </a:rPr>
              <a:t>10~30 turns in the </a:t>
            </a:r>
            <a:r>
              <a:rPr lang="en-US" sz="2000" dirty="0" smtClean="0">
                <a:solidFill>
                  <a:prstClr val="black"/>
                </a:solidFill>
              </a:rPr>
              <a:t>CCR</a:t>
            </a:r>
          </a:p>
          <a:p>
            <a:pPr lvl="0" algn="just"/>
            <a:r>
              <a:rPr lang="en-US" sz="2000" dirty="0" smtClean="0">
                <a:solidFill>
                  <a:prstClr val="black"/>
                </a:solidFill>
              </a:rPr>
              <a:t>      reduce the beam current (bunch rep. freq.) by </a:t>
            </a:r>
            <a:r>
              <a:rPr lang="en-US" sz="2000" dirty="0">
                <a:solidFill>
                  <a:prstClr val="black"/>
                </a:solidFill>
              </a:rPr>
              <a:t>a </a:t>
            </a:r>
            <a:r>
              <a:rPr lang="en-US" sz="2000" dirty="0" smtClean="0">
                <a:solidFill>
                  <a:prstClr val="black"/>
                </a:solidFill>
              </a:rPr>
              <a:t>same factor in </a:t>
            </a:r>
            <a:r>
              <a:rPr lang="en-US" sz="2000" dirty="0">
                <a:solidFill>
                  <a:prstClr val="black"/>
                </a:solidFill>
              </a:rPr>
              <a:t>the </a:t>
            </a:r>
            <a:r>
              <a:rPr lang="en-US" sz="2000" dirty="0" smtClean="0">
                <a:solidFill>
                  <a:prstClr val="black"/>
                </a:solidFill>
              </a:rPr>
              <a:t>ERL and source 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200" b="1" dirty="0" smtClean="0"/>
              <a:t>Fast kicker for electron bunches exchange between ERL and CCR</a:t>
            </a:r>
            <a:endParaRPr lang="en-US" sz="2200" b="1" dirty="0">
              <a:solidFill>
                <a:prstClr val="black"/>
              </a:solidFill>
            </a:endParaRPr>
          </a:p>
          <a:p>
            <a:pPr lvl="0" algn="just"/>
            <a:r>
              <a:rPr lang="en-US" sz="2000" dirty="0" smtClean="0">
                <a:solidFill>
                  <a:prstClr val="black"/>
                </a:solidFill>
              </a:rPr>
              <a:t>      multiple </a:t>
            </a:r>
            <a:r>
              <a:rPr lang="en-US" sz="2000" dirty="0">
                <a:solidFill>
                  <a:prstClr val="black"/>
                </a:solidFill>
              </a:rPr>
              <a:t>harmonic </a:t>
            </a:r>
            <a:r>
              <a:rPr lang="en-US" sz="2000" dirty="0" smtClean="0">
                <a:solidFill>
                  <a:prstClr val="black"/>
                </a:solidFill>
              </a:rPr>
              <a:t>modes generated </a:t>
            </a:r>
            <a:r>
              <a:rPr lang="en-US" sz="2000" dirty="0">
                <a:solidFill>
                  <a:prstClr val="black"/>
                </a:solidFill>
              </a:rPr>
              <a:t>by a group of QWRs.</a:t>
            </a:r>
          </a:p>
          <a:p>
            <a:endParaRPr lang="en-US" sz="2200" dirty="0" smtClean="0"/>
          </a:p>
          <a:p>
            <a:pPr algn="just"/>
            <a:endParaRPr lang="en-US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9585"/>
            <a:ext cx="9144000" cy="701336"/>
          </a:xfrm>
        </p:spPr>
        <p:txBody>
          <a:bodyPr/>
          <a:lstStyle/>
          <a:p>
            <a:r>
              <a:rPr lang="en-US" sz="3600" dirty="0" smtClean="0"/>
              <a:t>Fast Kicker for the ERL-CCR Scheme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990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QWR-based Deflecting Cavities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480298"/>
              </p:ext>
            </p:extLst>
          </p:nvPr>
        </p:nvGraphicFramePr>
        <p:xfrm>
          <a:off x="3209438" y="3283523"/>
          <a:ext cx="406400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1" name="Equation" r:id="rId3" imgW="2781000" imgH="469800" progId="Equation.3">
                  <p:embed/>
                </p:oleObj>
              </mc:Choice>
              <mc:Fallback>
                <p:oleObj name="Equation" r:id="rId3" imgW="27810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438" y="3283523"/>
                        <a:ext cx="4064000" cy="739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796664"/>
              </p:ext>
            </p:extLst>
          </p:nvPr>
        </p:nvGraphicFramePr>
        <p:xfrm>
          <a:off x="3198023" y="4315993"/>
          <a:ext cx="3774330" cy="797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2" name="Equation" r:id="rId5" imgW="1828800" imgH="431640" progId="Equation.3">
                  <p:embed/>
                </p:oleObj>
              </mc:Choice>
              <mc:Fallback>
                <p:oleObj name="Equation" r:id="rId5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023" y="4315993"/>
                        <a:ext cx="3774330" cy="797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565" y="3112738"/>
            <a:ext cx="31559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effective </a:t>
            </a:r>
            <a:r>
              <a:rPr lang="en-US" sz="2000" dirty="0"/>
              <a:t>transverse kick voltage of the </a:t>
            </a:r>
            <a:r>
              <a:rPr lang="en-US" sz="2000" dirty="0" smtClean="0"/>
              <a:t>n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harmonic </a:t>
            </a:r>
            <a:r>
              <a:rPr lang="en-US" sz="2000" dirty="0"/>
              <a:t>mode can be calculated from: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500" y="1241033"/>
            <a:ext cx="30092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The electron </a:t>
            </a:r>
            <a:r>
              <a:rPr lang="en-US" sz="2000" dirty="0"/>
              <a:t>bunches traveling through the cavity will </a:t>
            </a:r>
            <a:r>
              <a:rPr lang="en-US" sz="2000" dirty="0" smtClean="0"/>
              <a:t>be deflected </a:t>
            </a:r>
            <a:r>
              <a:rPr lang="en-US" sz="2000" dirty="0"/>
              <a:t>by both the transverse electric and </a:t>
            </a:r>
            <a:r>
              <a:rPr lang="en-US" sz="2000" dirty="0" smtClean="0"/>
              <a:t>magnetic fields</a:t>
            </a:r>
            <a:r>
              <a:rPr lang="en-US" sz="20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65" y="4274422"/>
            <a:ext cx="3003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total </a:t>
            </a:r>
            <a:r>
              <a:rPr lang="en-US" sz="2000" dirty="0" smtClean="0"/>
              <a:t>kick voltage </a:t>
            </a:r>
            <a:r>
              <a:rPr lang="en-US" sz="2000" dirty="0"/>
              <a:t>from all harmonic modes is: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8630" y="5080402"/>
            <a:ext cx="3723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0000"/>
                </a:solidFill>
              </a:rPr>
              <a:t>Depend on the recirculate 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turn(10-30,or more) of electron bunches and the harmonic waveform we select!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" r="2236" b="4478"/>
          <a:stretch/>
        </p:blipFill>
        <p:spPr>
          <a:xfrm>
            <a:off x="3123211" y="911249"/>
            <a:ext cx="6004166" cy="2490039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236731"/>
              </p:ext>
            </p:extLst>
          </p:nvPr>
        </p:nvGraphicFramePr>
        <p:xfrm>
          <a:off x="3533076" y="5701106"/>
          <a:ext cx="1487488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3" name="Equation" r:id="rId8" imgW="698197" imgH="203112" progId="Equation.3">
                  <p:embed/>
                </p:oleObj>
              </mc:Choice>
              <mc:Fallback>
                <p:oleObj name="Equation" r:id="rId8" imgW="698197" imgH="203112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3076" y="5701106"/>
                        <a:ext cx="1487488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0" y="5068030"/>
            <a:ext cx="3123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relationship between cavity number M and </a:t>
            </a:r>
            <a:r>
              <a:rPr lang="en-US" sz="2000" dirty="0" smtClean="0"/>
              <a:t>maximum </a:t>
            </a:r>
            <a:r>
              <a:rPr lang="en-US" sz="2000" dirty="0"/>
              <a:t>harmonic number N can be supported as:</a:t>
            </a:r>
          </a:p>
        </p:txBody>
      </p:sp>
      <p:pic>
        <p:nvPicPr>
          <p:cNvPr id="10264" name="Picture 2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1" t="56306" r="13732"/>
          <a:stretch/>
        </p:blipFill>
        <p:spPr bwMode="auto">
          <a:xfrm>
            <a:off x="4467225" y="835048"/>
            <a:ext cx="4585335" cy="5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3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Harmonic Kicker Waveform Synthetization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6" y="4414010"/>
            <a:ext cx="4396902" cy="201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78" y="3409950"/>
            <a:ext cx="3777545" cy="30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0" y="1197893"/>
            <a:ext cx="3807973" cy="311046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32327" y="1188392"/>
            <a:ext cx="3592322" cy="2428396"/>
            <a:chOff x="4703953" y="1453699"/>
            <a:chExt cx="3752850" cy="258353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9"/>
            <a:stretch/>
          </p:blipFill>
          <p:spPr bwMode="auto">
            <a:xfrm>
              <a:off x="4703953" y="1453699"/>
              <a:ext cx="3752850" cy="2583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428843" y="1676293"/>
              <a:ext cx="535021" cy="22957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43116" y="1676293"/>
              <a:ext cx="535021" cy="22957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97276" y="828561"/>
            <a:ext cx="9046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Ref: </a:t>
            </a:r>
            <a:r>
              <a:rPr lang="en-US" b="1" dirty="0" err="1" smtClean="0">
                <a:solidFill>
                  <a:srgbClr val="FF0000"/>
                </a:solidFill>
              </a:rPr>
              <a:t>Y.Huang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H.Wang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R.A.Rimmer</a:t>
            </a:r>
            <a:r>
              <a:rPr lang="en-US" b="1" dirty="0" smtClean="0">
                <a:solidFill>
                  <a:srgbClr val="FF0000"/>
                </a:solidFill>
              </a:rPr>
              <a:t>, et al. Phys</a:t>
            </a:r>
            <a:r>
              <a:rPr lang="en-US" b="1" dirty="0">
                <a:solidFill>
                  <a:srgbClr val="FF0000"/>
                </a:solidFill>
              </a:rPr>
              <a:t>. Rev. ST </a:t>
            </a:r>
            <a:r>
              <a:rPr lang="en-US" b="1" dirty="0" err="1">
                <a:solidFill>
                  <a:srgbClr val="FF0000"/>
                </a:solidFill>
              </a:rPr>
              <a:t>Accel</a:t>
            </a:r>
            <a:r>
              <a:rPr lang="en-US" b="1" dirty="0">
                <a:solidFill>
                  <a:srgbClr val="FF0000"/>
                </a:solidFill>
              </a:rPr>
              <a:t>. Beams 19, 084201 (2016)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43095" y="4169007"/>
            <a:ext cx="310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Correct the pulse curvature of the Least-Mode and then reduce the harmonic number to half!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flipV="1">
            <a:off x="7268628" y="3555494"/>
            <a:ext cx="126298" cy="6355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52525" y="1292845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Kick every 10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bunch as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625" y="1188392"/>
            <a:ext cx="625585" cy="153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223057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669"/>
            <a:ext cx="9144000" cy="701336"/>
          </a:xfrm>
        </p:spPr>
        <p:txBody>
          <a:bodyPr/>
          <a:lstStyle/>
          <a:p>
            <a:r>
              <a:rPr lang="en-US" sz="3600" dirty="0" smtClean="0"/>
              <a:t>Pre-distortion and Post-distortion Kicker</a:t>
            </a:r>
            <a:br>
              <a:rPr lang="en-US" sz="3600" dirty="0" smtClean="0"/>
            </a:br>
            <a:r>
              <a:rPr lang="en-US" sz="3600" dirty="0" smtClean="0"/>
              <a:t>to Compensate the Kicking Pulse Curvature 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266" name="Picture 2" descr="C:\Users\yulu\Desktop\My Document\My Publications\JOURNAL PAPER\PRAB-20160801\picture\fi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36" y="1281510"/>
            <a:ext cx="3496724" cy="192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01" y="3881334"/>
            <a:ext cx="3369233" cy="25128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2395" y="5016348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Tracking result with Kicker 1,2,3.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3" y="3300165"/>
            <a:ext cx="4128547" cy="316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05" y="1281510"/>
            <a:ext cx="3453834" cy="25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0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New Progress: the Least-Modes+476.3MHz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447924"/>
            <a:ext cx="4438650" cy="3697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76" y="1000125"/>
            <a:ext cx="4933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Introducing the highest modes(476.3MHz, at the inverse phase) to the Least-Mode scheme, and adjusting the amplitude of this harmonic and the DC offset.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229787"/>
              </p:ext>
            </p:extLst>
          </p:nvPr>
        </p:nvGraphicFramePr>
        <p:xfrm>
          <a:off x="4788535" y="732129"/>
          <a:ext cx="4212589" cy="4863347"/>
        </p:xfrm>
        <a:graphic>
          <a:graphicData uri="http://schemas.openxmlformats.org/drawingml/2006/table">
            <a:tbl>
              <a:tblPr firstRow="1" firstCol="1" bandRow="1"/>
              <a:tblGrid>
                <a:gridCol w="999196"/>
                <a:gridCol w="790250"/>
                <a:gridCol w="954288"/>
                <a:gridCol w="1468855"/>
              </a:tblGrid>
              <a:tr h="6947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SimSun"/>
                          <a:ea typeface="SimSun"/>
                          <a:cs typeface="Times New Roman"/>
                        </a:rPr>
                        <a:t>Mode</a:t>
                      </a:r>
                      <a:r>
                        <a:rPr lang="zh-CN" sz="1600" b="1" kern="100" dirty="0" smtClean="0">
                          <a:effectLst/>
                          <a:latin typeface="SimSun"/>
                          <a:ea typeface="SimSun"/>
                          <a:cs typeface="Times New Roman"/>
                        </a:rPr>
                        <a:t>（</a:t>
                      </a: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MHz</a:t>
                      </a:r>
                      <a:r>
                        <a:rPr lang="zh-CN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）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Flat-Top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Least-Modes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effectLst/>
                          <a:latin typeface="SimSun"/>
                          <a:ea typeface="SimSun"/>
                          <a:cs typeface="Times New Roman"/>
                        </a:rPr>
                        <a:t>Least-Modes</a:t>
                      </a:r>
                    </a:p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effectLst/>
                          <a:latin typeface="SimSun"/>
                          <a:ea typeface="SimSun"/>
                          <a:cs typeface="Times New Roman"/>
                        </a:rPr>
                        <a:t>+476.3MHz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47.63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0.249</a:t>
                      </a:r>
                      <a:endParaRPr lang="en-US" sz="20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0.200</a:t>
                      </a:r>
                      <a:endParaRPr lang="en-US" sz="20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0.200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95.26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0.227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0.200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0.200</a:t>
                      </a:r>
                      <a:endParaRPr lang="en-US" sz="20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142.89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0.192</a:t>
                      </a:r>
                      <a:endParaRPr lang="en-US" sz="20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0.200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0.200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190.52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0.148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0.200</a:t>
                      </a:r>
                      <a:endParaRPr lang="en-US" sz="20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0.200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238.15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0.100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0.100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0.100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285.78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0.053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…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…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333.41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0.012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…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…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381.04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-0.022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…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…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428.67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-0.044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…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…</a:t>
                      </a:r>
                      <a:endParaRPr lang="en-US" sz="20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476.3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-0.055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…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-0.090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DC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0.140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0.100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0.190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8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Total</a:t>
                      </a:r>
                      <a:endParaRPr lang="en-US" sz="20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SimSun"/>
                          <a:ea typeface="SimSun"/>
                          <a:cs typeface="Times New Roman"/>
                        </a:rPr>
                        <a:t>1.000</a:t>
                      </a:r>
                      <a:endParaRPr lang="en-US" sz="2000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1.000</a:t>
                      </a:r>
                      <a:endParaRPr lang="en-US" sz="20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SimSun"/>
                          <a:ea typeface="SimSun"/>
                          <a:cs typeface="Times New Roman"/>
                        </a:rPr>
                        <a:t>1.000</a:t>
                      </a:r>
                      <a:endParaRPr lang="en-US" sz="2000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559270" y="734345"/>
            <a:ext cx="1489480" cy="51184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62724" y="4559507"/>
            <a:ext cx="2438400" cy="6648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51485" y="6125327"/>
            <a:ext cx="199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 Harmonic +DC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8355500" y="5852769"/>
            <a:ext cx="159849" cy="3765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88535" y="6136446"/>
            <a:ext cx="240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 Harmonic +DC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flipV="1">
            <a:off x="5989580" y="5852769"/>
            <a:ext cx="159849" cy="3765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952"/>
            <a:ext cx="9144000" cy="701336"/>
          </a:xfrm>
        </p:spPr>
        <p:txBody>
          <a:bodyPr/>
          <a:lstStyle/>
          <a:p>
            <a:r>
              <a:rPr lang="en-US" sz="3200" dirty="0" smtClean="0"/>
              <a:t>Discussion on the Recirculation Number,</a:t>
            </a:r>
            <a:br>
              <a:rPr lang="en-US" sz="3200" dirty="0" smtClean="0"/>
            </a:br>
            <a:r>
              <a:rPr lang="en-US" sz="3200" dirty="0" smtClean="0"/>
              <a:t>Harmonic Number, Cavity Number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897923"/>
              </p:ext>
            </p:extLst>
          </p:nvPr>
        </p:nvGraphicFramePr>
        <p:xfrm>
          <a:off x="265430" y="1384776"/>
          <a:ext cx="8564245" cy="2203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9595"/>
                <a:gridCol w="1066800"/>
                <a:gridCol w="1209675"/>
                <a:gridCol w="2057400"/>
                <a:gridCol w="2390775"/>
              </a:tblGrid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Recirculate Turn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10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15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25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30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Harmonic Number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10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15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25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30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Cavity number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4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4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5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5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Mode distribution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5:3:1:1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8:4:2:1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13:6:3:2:1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15:8:4:2:1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Mode in Cavity#1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1,3,5,7,9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1,3,5,7,9,11,13,15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1,3,5,7,9,11,13,15,17,19,21,23,25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1,3,5,7,9,11,13,15,17,19,21,23,25,27,29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Mode in Cavity#2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2,6,10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2,6,10,14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2,6,10,14,18,22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2,6,10,14,18,22,26,30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Mode in Cavity#3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4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4,12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4,12,20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4,12,20,28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Mode in Cavity#4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8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8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8,24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8,24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Mode in Cavity#5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 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 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16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16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964067"/>
              </p:ext>
            </p:extLst>
          </p:nvPr>
        </p:nvGraphicFramePr>
        <p:xfrm>
          <a:off x="265430" y="4095464"/>
          <a:ext cx="8564245" cy="2079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9595"/>
                <a:gridCol w="1066800"/>
                <a:gridCol w="1209675"/>
                <a:gridCol w="2057400"/>
                <a:gridCol w="2390775"/>
              </a:tblGrid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Recirculate Turn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10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15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25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30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Harmonic Number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+mn-lt"/>
                          <a:cs typeface="+mn-cs"/>
                        </a:rPr>
                        <a:t>6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8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13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16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Cavity number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+mn-lt"/>
                          <a:cs typeface="+mn-cs"/>
                        </a:rPr>
                        <a:t>3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+mn-lt"/>
                          <a:cs typeface="+mn-cs"/>
                        </a:rPr>
                        <a:t>3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SimSun"/>
                          <a:cs typeface="Times New Roman"/>
                        </a:rPr>
                        <a:t>4</a:t>
                      </a:r>
                      <a:endParaRPr lang="en-US" sz="12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+mn-lt"/>
                          <a:cs typeface="+mn-cs"/>
                        </a:rPr>
                        <a:t>4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Mode distribution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3:2:1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5:2:1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7:3:2:1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8:5:2:1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Mode in Cavity#1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1,3,5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1,3,5,7,15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1,3,5,7,9,11</a:t>
                      </a:r>
                      <a:r>
                        <a:rPr lang="en-US" sz="1200" b="1" kern="100" dirty="0" smtClean="0">
                          <a:effectLst/>
                        </a:rPr>
                        <a:t>, 25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1,3,5,7,9,11,13,15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Mode in Cavity#2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2,10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2,6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2,6,10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2,6,10,14</a:t>
                      </a:r>
                      <a:r>
                        <a:rPr lang="en-US" sz="1200" b="1" kern="100" dirty="0" smtClean="0">
                          <a:effectLst/>
                        </a:rPr>
                        <a:t>, 30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Mode in Cavity#3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4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4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4,12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4,12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Mode in Cavity#4</a:t>
                      </a:r>
                      <a:endParaRPr lang="en-US" sz="1600" b="1" kern="10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8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8</a:t>
                      </a:r>
                      <a:endParaRPr lang="en-US" sz="1600" b="1" kern="100" dirty="0">
                        <a:effectLst/>
                        <a:latin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304" y="1030981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Flat-Top Scheme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751674"/>
            <a:ext cx="302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Least-Mode +476.3MHz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0494" y="1422470"/>
            <a:ext cx="1041805" cy="21846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7999" y="3668990"/>
            <a:ext cx="602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Cavity design and optimization is based on this 10 modes scheme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54259" y="3435064"/>
            <a:ext cx="663779" cy="2035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65430" y="1896894"/>
            <a:ext cx="8564245" cy="48638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5430" y="4597939"/>
            <a:ext cx="8564245" cy="49935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1"/>
            <a:ext cx="9144000" cy="701336"/>
          </a:xfrm>
        </p:spPr>
        <p:txBody>
          <a:bodyPr/>
          <a:lstStyle/>
          <a:p>
            <a:r>
              <a:rPr lang="en-US" sz="3600" dirty="0" smtClean="0"/>
              <a:t>4-Cavity Model Based on Flat-Top Scheme 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96" y="928695"/>
            <a:ext cx="5371198" cy="2520807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6652" r="1596"/>
          <a:stretch/>
        </p:blipFill>
        <p:spPr bwMode="auto">
          <a:xfrm>
            <a:off x="449093" y="3612256"/>
            <a:ext cx="8245814" cy="285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492594" y="3870801"/>
            <a:ext cx="1270406" cy="25014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62075" y="3427590"/>
            <a:ext cx="723900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66714</TotalTime>
  <Words>1484</Words>
  <Application>Microsoft Office PowerPoint</Application>
  <PresentationFormat>On-screen Show (4:3)</PresentationFormat>
  <Paragraphs>319</Paragraphs>
  <Slides>21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JLabPowerpointMain</vt:lpstr>
      <vt:lpstr>Equation</vt:lpstr>
      <vt:lpstr>Microsoft Equation 3.0</vt:lpstr>
      <vt:lpstr>Progress on the Fast Kicker Development and Bench Measurements of a Multi-frequency Prototype Cavity</vt:lpstr>
      <vt:lpstr>Outline</vt:lpstr>
      <vt:lpstr>Fast Kicker for the ERL-CCR Scheme</vt:lpstr>
      <vt:lpstr>QWR-based Deflecting Cavities</vt:lpstr>
      <vt:lpstr>Harmonic Kicker Waveform Synthetization</vt:lpstr>
      <vt:lpstr>Pre-distortion and Post-distortion Kicker to Compensate the Kicking Pulse Curvature </vt:lpstr>
      <vt:lpstr>New Progress: the Least-Modes+476.3MHz</vt:lpstr>
      <vt:lpstr>Discussion on the Recirculation Number, Harmonic Number, Cavity Number</vt:lpstr>
      <vt:lpstr>4-Cavity Model Based on Flat-Top Scheme </vt:lpstr>
      <vt:lpstr>Straight Taper and Stub Tuner Design</vt:lpstr>
      <vt:lpstr>Half Scale Copper Prototype</vt:lpstr>
      <vt:lpstr>Several Fabrication Detail</vt:lpstr>
      <vt:lpstr>Resonant Frequencies and Tuning Process</vt:lpstr>
      <vt:lpstr>Transmission and Reflection Coefficients, Unloaded Quality Factor Q Measurement</vt:lpstr>
      <vt:lpstr>Distribution of Different Field Components Along the Beam Axis From CST</vt:lpstr>
      <vt:lpstr>Bead-pull Setup</vt:lpstr>
      <vt:lpstr>Bead Calibration</vt:lpstr>
      <vt:lpstr>Bead-pull Results Compared with the Simulation Results</vt:lpstr>
      <vt:lpstr>Modes Combination Experiment</vt:lpstr>
      <vt:lpstr>Conclusions</vt:lpstr>
      <vt:lpstr>Acknowledgement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Yulu Huang</cp:lastModifiedBy>
  <cp:revision>798</cp:revision>
  <cp:lastPrinted>2016-10-05T23:44:34Z</cp:lastPrinted>
  <dcterms:created xsi:type="dcterms:W3CDTF">2013-08-22T19:51:08Z</dcterms:created>
  <dcterms:modified xsi:type="dcterms:W3CDTF">2016-10-06T12:45:14Z</dcterms:modified>
</cp:coreProperties>
</file>