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33"/>
  </p:notesMasterIdLst>
  <p:handoutMasterIdLst>
    <p:handoutMasterId r:id="rId34"/>
  </p:handoutMasterIdLst>
  <p:sldIdLst>
    <p:sldId id="313" r:id="rId2"/>
    <p:sldId id="433" r:id="rId3"/>
    <p:sldId id="434" r:id="rId4"/>
    <p:sldId id="435" r:id="rId5"/>
    <p:sldId id="436" r:id="rId6"/>
    <p:sldId id="439" r:id="rId7"/>
    <p:sldId id="437" r:id="rId8"/>
    <p:sldId id="438" r:id="rId9"/>
    <p:sldId id="442" r:id="rId10"/>
    <p:sldId id="440" r:id="rId11"/>
    <p:sldId id="441" r:id="rId12"/>
    <p:sldId id="453" r:id="rId13"/>
    <p:sldId id="457" r:id="rId14"/>
    <p:sldId id="458" r:id="rId15"/>
    <p:sldId id="454" r:id="rId16"/>
    <p:sldId id="464" r:id="rId17"/>
    <p:sldId id="460" r:id="rId18"/>
    <p:sldId id="461" r:id="rId19"/>
    <p:sldId id="455" r:id="rId20"/>
    <p:sldId id="459" r:id="rId21"/>
    <p:sldId id="412" r:id="rId22"/>
    <p:sldId id="419" r:id="rId23"/>
    <p:sldId id="462" r:id="rId24"/>
    <p:sldId id="444" r:id="rId25"/>
    <p:sldId id="445" r:id="rId26"/>
    <p:sldId id="465" r:id="rId27"/>
    <p:sldId id="391" r:id="rId28"/>
    <p:sldId id="394" r:id="rId29"/>
    <p:sldId id="396" r:id="rId30"/>
    <p:sldId id="431" r:id="rId31"/>
    <p:sldId id="418" r:id="rId32"/>
  </p:sldIdLst>
  <p:sldSz cx="9144000" cy="6858000" type="screen4x3"/>
  <p:notesSz cx="6934200" cy="9232900"/>
  <p:defaultTextStyle>
    <a:defPPr>
      <a:defRPr lang="en-US"/>
    </a:defPPr>
    <a:lvl1pPr algn="l" rtl="0" fontAlgn="base">
      <a:spcBef>
        <a:spcPct val="0"/>
      </a:spcBef>
      <a:spcAft>
        <a:spcPct val="0"/>
      </a:spcAft>
      <a:defRPr sz="2000" kern="1200">
        <a:solidFill>
          <a:schemeClr val="tx1"/>
        </a:solidFill>
        <a:latin typeface="Times" pitchFamily="18" charset="0"/>
        <a:ea typeface="+mn-ea"/>
        <a:cs typeface="Arial" charset="0"/>
      </a:defRPr>
    </a:lvl1pPr>
    <a:lvl2pPr marL="457200" algn="l" rtl="0" fontAlgn="base">
      <a:spcBef>
        <a:spcPct val="0"/>
      </a:spcBef>
      <a:spcAft>
        <a:spcPct val="0"/>
      </a:spcAft>
      <a:defRPr sz="2000" kern="1200">
        <a:solidFill>
          <a:schemeClr val="tx1"/>
        </a:solidFill>
        <a:latin typeface="Times" pitchFamily="18" charset="0"/>
        <a:ea typeface="+mn-ea"/>
        <a:cs typeface="Arial" charset="0"/>
      </a:defRPr>
    </a:lvl2pPr>
    <a:lvl3pPr marL="914400" algn="l" rtl="0" fontAlgn="base">
      <a:spcBef>
        <a:spcPct val="0"/>
      </a:spcBef>
      <a:spcAft>
        <a:spcPct val="0"/>
      </a:spcAft>
      <a:defRPr sz="2000" kern="1200">
        <a:solidFill>
          <a:schemeClr val="tx1"/>
        </a:solidFill>
        <a:latin typeface="Times" pitchFamily="18" charset="0"/>
        <a:ea typeface="+mn-ea"/>
        <a:cs typeface="Arial" charset="0"/>
      </a:defRPr>
    </a:lvl3pPr>
    <a:lvl4pPr marL="1371600" algn="l" rtl="0" fontAlgn="base">
      <a:spcBef>
        <a:spcPct val="0"/>
      </a:spcBef>
      <a:spcAft>
        <a:spcPct val="0"/>
      </a:spcAft>
      <a:defRPr sz="2000" kern="1200">
        <a:solidFill>
          <a:schemeClr val="tx1"/>
        </a:solidFill>
        <a:latin typeface="Times" pitchFamily="18" charset="0"/>
        <a:ea typeface="+mn-ea"/>
        <a:cs typeface="Arial" charset="0"/>
      </a:defRPr>
    </a:lvl4pPr>
    <a:lvl5pPr marL="1828800" algn="l" rtl="0" fontAlgn="base">
      <a:spcBef>
        <a:spcPct val="0"/>
      </a:spcBef>
      <a:spcAft>
        <a:spcPct val="0"/>
      </a:spcAft>
      <a:defRPr sz="2000" kern="1200">
        <a:solidFill>
          <a:schemeClr val="tx1"/>
        </a:solidFill>
        <a:latin typeface="Times" pitchFamily="18" charset="0"/>
        <a:ea typeface="+mn-ea"/>
        <a:cs typeface="Arial" charset="0"/>
      </a:defRPr>
    </a:lvl5pPr>
    <a:lvl6pPr marL="2286000" algn="l" defTabSz="914400" rtl="0" eaLnBrk="1" latinLnBrk="0" hangingPunct="1">
      <a:defRPr sz="2000" kern="1200">
        <a:solidFill>
          <a:schemeClr val="tx1"/>
        </a:solidFill>
        <a:latin typeface="Times" pitchFamily="18" charset="0"/>
        <a:ea typeface="+mn-ea"/>
        <a:cs typeface="Arial" charset="0"/>
      </a:defRPr>
    </a:lvl6pPr>
    <a:lvl7pPr marL="2743200" algn="l" defTabSz="914400" rtl="0" eaLnBrk="1" latinLnBrk="0" hangingPunct="1">
      <a:defRPr sz="2000" kern="1200">
        <a:solidFill>
          <a:schemeClr val="tx1"/>
        </a:solidFill>
        <a:latin typeface="Times" pitchFamily="18" charset="0"/>
        <a:ea typeface="+mn-ea"/>
        <a:cs typeface="Arial" charset="0"/>
      </a:defRPr>
    </a:lvl7pPr>
    <a:lvl8pPr marL="3200400" algn="l" defTabSz="914400" rtl="0" eaLnBrk="1" latinLnBrk="0" hangingPunct="1">
      <a:defRPr sz="2000" kern="1200">
        <a:solidFill>
          <a:schemeClr val="tx1"/>
        </a:solidFill>
        <a:latin typeface="Times" pitchFamily="18" charset="0"/>
        <a:ea typeface="+mn-ea"/>
        <a:cs typeface="Arial" charset="0"/>
      </a:defRPr>
    </a:lvl8pPr>
    <a:lvl9pPr marL="3657600" algn="l" defTabSz="914400" rtl="0" eaLnBrk="1" latinLnBrk="0" hangingPunct="1">
      <a:defRPr sz="2000" kern="1200">
        <a:solidFill>
          <a:schemeClr val="tx1"/>
        </a:solidFill>
        <a:latin typeface="Times"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95360" autoAdjust="0"/>
  </p:normalViewPr>
  <p:slideViewPr>
    <p:cSldViewPr>
      <p:cViewPr>
        <p:scale>
          <a:sx n="70" d="100"/>
          <a:sy n="70" d="100"/>
        </p:scale>
        <p:origin x="-432"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874"/>
    </p:cViewPr>
  </p:sorterViewPr>
  <p:notesViewPr>
    <p:cSldViewPr>
      <p:cViewPr varScale="1">
        <p:scale>
          <a:sx n="96" d="100"/>
          <a:sy n="96" d="100"/>
        </p:scale>
        <p:origin x="-3552" y="-102"/>
      </p:cViewPr>
      <p:guideLst>
        <p:guide orient="horz" pos="2908"/>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1"/>
            <a:ext cx="3005121" cy="461034"/>
          </a:xfrm>
          <a:prstGeom prst="rect">
            <a:avLst/>
          </a:prstGeom>
          <a:noFill/>
          <a:ln w="9525">
            <a:noFill/>
            <a:miter lim="800000"/>
            <a:headEnd/>
            <a:tailEnd/>
          </a:ln>
          <a:effectLst/>
        </p:spPr>
        <p:txBody>
          <a:bodyPr vert="horz" wrap="square" lIns="92379" tIns="46190" rIns="92379" bIns="46190" numCol="1" anchor="t" anchorCtr="0" compatLnSpc="1">
            <a:prstTxWarp prst="textNoShape">
              <a:avLst/>
            </a:prstTxWarp>
          </a:bodyPr>
          <a:lstStyle>
            <a:lvl1pPr defTabSz="923959" eaLnBrk="0" hangingPunct="0">
              <a:defRPr sz="1200">
                <a:latin typeface="Times" pitchFamily="18" charset="0"/>
                <a:cs typeface="+mn-cs"/>
              </a:defRPr>
            </a:lvl1pPr>
          </a:lstStyle>
          <a:p>
            <a:pPr>
              <a:defRPr/>
            </a:pPr>
            <a:r>
              <a:rPr lang="en-US"/>
              <a:t>FEL Ampare-Class Cryomodule Conceptual Design Review</a:t>
            </a:r>
          </a:p>
        </p:txBody>
      </p:sp>
      <p:sp>
        <p:nvSpPr>
          <p:cNvPr id="6147" name="Rectangle 3"/>
          <p:cNvSpPr>
            <a:spLocks noGrp="1" noChangeArrowheads="1"/>
          </p:cNvSpPr>
          <p:nvPr>
            <p:ph type="dt" sz="quarter" idx="1"/>
          </p:nvPr>
        </p:nvSpPr>
        <p:spPr bwMode="auto">
          <a:xfrm>
            <a:off x="3927574" y="1"/>
            <a:ext cx="3005121" cy="461034"/>
          </a:xfrm>
          <a:prstGeom prst="rect">
            <a:avLst/>
          </a:prstGeom>
          <a:noFill/>
          <a:ln w="9525">
            <a:noFill/>
            <a:miter lim="800000"/>
            <a:headEnd/>
            <a:tailEnd/>
          </a:ln>
          <a:effectLst/>
        </p:spPr>
        <p:txBody>
          <a:bodyPr vert="horz" wrap="square" lIns="92379" tIns="46190" rIns="92379" bIns="46190" numCol="1" anchor="t" anchorCtr="0" compatLnSpc="1">
            <a:prstTxWarp prst="textNoShape">
              <a:avLst/>
            </a:prstTxWarp>
          </a:bodyPr>
          <a:lstStyle>
            <a:lvl1pPr algn="r" defTabSz="923959" eaLnBrk="0" hangingPunct="0">
              <a:defRPr sz="1200" smtClean="0"/>
            </a:lvl1pPr>
          </a:lstStyle>
          <a:p>
            <a:pPr>
              <a:defRPr/>
            </a:pPr>
            <a:endParaRPr lang="en-US"/>
          </a:p>
        </p:txBody>
      </p:sp>
      <p:sp>
        <p:nvSpPr>
          <p:cNvPr id="6148" name="Rectangle 4"/>
          <p:cNvSpPr>
            <a:spLocks noGrp="1" noChangeArrowheads="1"/>
          </p:cNvSpPr>
          <p:nvPr>
            <p:ph type="ftr" sz="quarter" idx="2"/>
          </p:nvPr>
        </p:nvSpPr>
        <p:spPr bwMode="auto">
          <a:xfrm>
            <a:off x="0" y="8770340"/>
            <a:ext cx="3005121" cy="461034"/>
          </a:xfrm>
          <a:prstGeom prst="rect">
            <a:avLst/>
          </a:prstGeom>
          <a:noFill/>
          <a:ln w="9525">
            <a:noFill/>
            <a:miter lim="800000"/>
            <a:headEnd/>
            <a:tailEnd/>
          </a:ln>
          <a:effectLst/>
        </p:spPr>
        <p:txBody>
          <a:bodyPr vert="horz" wrap="square" lIns="92379" tIns="46190" rIns="92379" bIns="46190" numCol="1" anchor="b" anchorCtr="0" compatLnSpc="1">
            <a:prstTxWarp prst="textNoShape">
              <a:avLst/>
            </a:prstTxWarp>
          </a:bodyPr>
          <a:lstStyle>
            <a:lvl1pPr defTabSz="923959" eaLnBrk="0" hangingPunct="0">
              <a:defRPr sz="1200" smtClean="0"/>
            </a:lvl1pPr>
          </a:lstStyle>
          <a:p>
            <a:pPr>
              <a:defRPr/>
            </a:pPr>
            <a:endParaRPr lang="en-US"/>
          </a:p>
        </p:txBody>
      </p:sp>
      <p:sp>
        <p:nvSpPr>
          <p:cNvPr id="6149" name="Rectangle 5"/>
          <p:cNvSpPr>
            <a:spLocks noGrp="1" noChangeArrowheads="1"/>
          </p:cNvSpPr>
          <p:nvPr>
            <p:ph type="sldNum" sz="quarter" idx="3"/>
          </p:nvPr>
        </p:nvSpPr>
        <p:spPr bwMode="auto">
          <a:xfrm>
            <a:off x="3927574" y="8770340"/>
            <a:ext cx="3005121" cy="461034"/>
          </a:xfrm>
          <a:prstGeom prst="rect">
            <a:avLst/>
          </a:prstGeom>
          <a:noFill/>
          <a:ln w="9525">
            <a:noFill/>
            <a:miter lim="800000"/>
            <a:headEnd/>
            <a:tailEnd/>
          </a:ln>
          <a:effectLst/>
        </p:spPr>
        <p:txBody>
          <a:bodyPr vert="horz" wrap="square" lIns="92379" tIns="46190" rIns="92379" bIns="46190" numCol="1" anchor="b" anchorCtr="0" compatLnSpc="1">
            <a:prstTxWarp prst="textNoShape">
              <a:avLst/>
            </a:prstTxWarp>
          </a:bodyPr>
          <a:lstStyle>
            <a:lvl1pPr algn="r" defTabSz="923959" eaLnBrk="0" hangingPunct="0">
              <a:defRPr sz="1200" smtClean="0"/>
            </a:lvl1pPr>
          </a:lstStyle>
          <a:p>
            <a:pPr>
              <a:defRPr/>
            </a:pPr>
            <a:fld id="{B5E4075A-A900-43DD-B2B5-760D3F9ADC93}" type="slidenum">
              <a:rPr lang="en-US"/>
              <a:pPr>
                <a:defRPr/>
              </a:pPr>
              <a:t>‹#›</a:t>
            </a:fld>
            <a:endParaRPr lang="en-US"/>
          </a:p>
        </p:txBody>
      </p:sp>
    </p:spTree>
    <p:extLst>
      <p:ext uri="{BB962C8B-B14F-4D97-AF65-F5344CB8AC3E}">
        <p14:creationId xmlns:p14="http://schemas.microsoft.com/office/powerpoint/2010/main" val="3929944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
            <a:ext cx="3005121" cy="461034"/>
          </a:xfrm>
          <a:prstGeom prst="rect">
            <a:avLst/>
          </a:prstGeom>
          <a:noFill/>
          <a:ln w="9525">
            <a:noFill/>
            <a:miter lim="800000"/>
            <a:headEnd/>
            <a:tailEnd/>
          </a:ln>
          <a:effectLst/>
        </p:spPr>
        <p:txBody>
          <a:bodyPr vert="horz" wrap="square" lIns="92379" tIns="46190" rIns="92379" bIns="46190" numCol="1" anchor="t" anchorCtr="0" compatLnSpc="1">
            <a:prstTxWarp prst="textNoShape">
              <a:avLst/>
            </a:prstTxWarp>
          </a:bodyPr>
          <a:lstStyle>
            <a:lvl1pPr defTabSz="923959" eaLnBrk="0" hangingPunct="0">
              <a:defRPr sz="1200">
                <a:latin typeface="Times" pitchFamily="18" charset="0"/>
                <a:cs typeface="+mn-cs"/>
              </a:defRPr>
            </a:lvl1pPr>
          </a:lstStyle>
          <a:p>
            <a:pPr>
              <a:defRPr/>
            </a:pPr>
            <a:r>
              <a:rPr lang="en-US" dirty="0"/>
              <a:t>FEL </a:t>
            </a:r>
            <a:r>
              <a:rPr lang="en-US" dirty="0" err="1"/>
              <a:t>Ampare</a:t>
            </a:r>
            <a:r>
              <a:rPr lang="en-US" dirty="0"/>
              <a:t>-Class </a:t>
            </a:r>
            <a:r>
              <a:rPr lang="en-US" dirty="0" err="1"/>
              <a:t>Cryomodule</a:t>
            </a:r>
            <a:r>
              <a:rPr lang="en-US" dirty="0"/>
              <a:t> Conceptual Design Review</a:t>
            </a:r>
          </a:p>
        </p:txBody>
      </p:sp>
      <p:sp>
        <p:nvSpPr>
          <p:cNvPr id="4099" name="Rectangle 3"/>
          <p:cNvSpPr>
            <a:spLocks noGrp="1" noChangeArrowheads="1"/>
          </p:cNvSpPr>
          <p:nvPr>
            <p:ph type="dt" idx="1"/>
          </p:nvPr>
        </p:nvSpPr>
        <p:spPr bwMode="auto">
          <a:xfrm>
            <a:off x="3927574" y="1"/>
            <a:ext cx="3005121" cy="461034"/>
          </a:xfrm>
          <a:prstGeom prst="rect">
            <a:avLst/>
          </a:prstGeom>
          <a:noFill/>
          <a:ln w="9525">
            <a:noFill/>
            <a:miter lim="800000"/>
            <a:headEnd/>
            <a:tailEnd/>
          </a:ln>
          <a:effectLst/>
        </p:spPr>
        <p:txBody>
          <a:bodyPr vert="horz" wrap="square" lIns="92379" tIns="46190" rIns="92379" bIns="46190" numCol="1" anchor="t" anchorCtr="0" compatLnSpc="1">
            <a:prstTxWarp prst="textNoShape">
              <a:avLst/>
            </a:prstTxWarp>
          </a:bodyPr>
          <a:lstStyle>
            <a:lvl1pPr algn="r" defTabSz="923959" eaLnBrk="0" hangingPunct="0">
              <a:defRPr sz="1200" smtClean="0"/>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58875" y="693738"/>
            <a:ext cx="4616450" cy="346233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93722" y="4385934"/>
            <a:ext cx="5546758" cy="4153889"/>
          </a:xfrm>
          <a:prstGeom prst="rect">
            <a:avLst/>
          </a:prstGeom>
          <a:noFill/>
          <a:ln w="9525">
            <a:noFill/>
            <a:miter lim="800000"/>
            <a:headEnd/>
            <a:tailEnd/>
          </a:ln>
          <a:effectLst/>
        </p:spPr>
        <p:txBody>
          <a:bodyPr vert="horz" wrap="square" lIns="92379" tIns="46190" rIns="92379" bIns="4619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770340"/>
            <a:ext cx="3005121" cy="461034"/>
          </a:xfrm>
          <a:prstGeom prst="rect">
            <a:avLst/>
          </a:prstGeom>
          <a:noFill/>
          <a:ln w="9525">
            <a:noFill/>
            <a:miter lim="800000"/>
            <a:headEnd/>
            <a:tailEnd/>
          </a:ln>
          <a:effectLst/>
        </p:spPr>
        <p:txBody>
          <a:bodyPr vert="horz" wrap="square" lIns="92379" tIns="46190" rIns="92379" bIns="46190" numCol="1" anchor="b" anchorCtr="0" compatLnSpc="1">
            <a:prstTxWarp prst="textNoShape">
              <a:avLst/>
            </a:prstTxWarp>
          </a:bodyPr>
          <a:lstStyle>
            <a:lvl1pPr defTabSz="923959" eaLnBrk="0" hangingPunct="0">
              <a:defRPr sz="1200" smtClean="0"/>
            </a:lvl1pPr>
          </a:lstStyle>
          <a:p>
            <a:pPr>
              <a:defRPr/>
            </a:pPr>
            <a:endParaRPr lang="en-US"/>
          </a:p>
        </p:txBody>
      </p:sp>
      <p:sp>
        <p:nvSpPr>
          <p:cNvPr id="4103" name="Rectangle 7"/>
          <p:cNvSpPr>
            <a:spLocks noGrp="1" noChangeArrowheads="1"/>
          </p:cNvSpPr>
          <p:nvPr>
            <p:ph type="sldNum" sz="quarter" idx="5"/>
          </p:nvPr>
        </p:nvSpPr>
        <p:spPr bwMode="auto">
          <a:xfrm>
            <a:off x="3927574" y="8770340"/>
            <a:ext cx="3005121" cy="461034"/>
          </a:xfrm>
          <a:prstGeom prst="rect">
            <a:avLst/>
          </a:prstGeom>
          <a:noFill/>
          <a:ln w="9525">
            <a:noFill/>
            <a:miter lim="800000"/>
            <a:headEnd/>
            <a:tailEnd/>
          </a:ln>
          <a:effectLst/>
        </p:spPr>
        <p:txBody>
          <a:bodyPr vert="horz" wrap="square" lIns="92379" tIns="46190" rIns="92379" bIns="46190" numCol="1" anchor="b" anchorCtr="0" compatLnSpc="1">
            <a:prstTxWarp prst="textNoShape">
              <a:avLst/>
            </a:prstTxWarp>
          </a:bodyPr>
          <a:lstStyle>
            <a:lvl1pPr algn="r" defTabSz="923959" eaLnBrk="0" hangingPunct="0">
              <a:defRPr sz="1200" smtClean="0"/>
            </a:lvl1pPr>
          </a:lstStyle>
          <a:p>
            <a:pPr>
              <a:defRPr/>
            </a:pPr>
            <a:fld id="{DF93F792-6536-4E24-A230-D05FC8121CEC}" type="slidenum">
              <a:rPr lang="en-US"/>
              <a:pPr>
                <a:defRPr/>
              </a:pPr>
              <a:t>‹#›</a:t>
            </a:fld>
            <a:endParaRPr lang="en-US"/>
          </a:p>
        </p:txBody>
      </p:sp>
    </p:spTree>
    <p:extLst>
      <p:ext uri="{BB962C8B-B14F-4D97-AF65-F5344CB8AC3E}">
        <p14:creationId xmlns:p14="http://schemas.microsoft.com/office/powerpoint/2010/main" val="2929326540"/>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FEL Ampare-Class Cryomodule Conceptual Design Review</a:t>
            </a:r>
            <a:endParaRPr lang="en-US" dirty="0"/>
          </a:p>
        </p:txBody>
      </p:sp>
      <p:sp>
        <p:nvSpPr>
          <p:cNvPr id="5" name="Slide Number Placeholder 4"/>
          <p:cNvSpPr>
            <a:spLocks noGrp="1"/>
          </p:cNvSpPr>
          <p:nvPr>
            <p:ph type="sldNum" sz="quarter" idx="11"/>
          </p:nvPr>
        </p:nvSpPr>
        <p:spPr/>
        <p:txBody>
          <a:bodyPr/>
          <a:lstStyle/>
          <a:p>
            <a:pPr>
              <a:defRPr/>
            </a:pPr>
            <a:fld id="{DF93F792-6536-4E24-A230-D05FC8121CEC}" type="slidenum">
              <a:rPr lang="en-US" smtClean="0"/>
              <a:pPr>
                <a:defRPr/>
              </a:pPr>
              <a:t>11</a:t>
            </a:fld>
            <a:endParaRPr lang="en-US"/>
          </a:p>
        </p:txBody>
      </p:sp>
    </p:spTree>
    <p:extLst>
      <p:ext uri="{BB962C8B-B14F-4D97-AF65-F5344CB8AC3E}">
        <p14:creationId xmlns:p14="http://schemas.microsoft.com/office/powerpoint/2010/main" val="1504124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charset="0"/>
              <a:ea typeface="ＭＳ Ｐゴシック" charset="-128"/>
            </a:endParaRP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B3346E16-4E9B-4158-B1B5-ABCCC99B1B1D}" type="slidenum">
              <a:rPr lang="en-US" smtClean="0"/>
              <a:pPr>
                <a:defRPr/>
              </a:pPr>
              <a:t>22</a:t>
            </a:fld>
            <a:endParaRPr lang="en-US"/>
          </a:p>
        </p:txBody>
      </p:sp>
    </p:spTree>
    <p:extLst>
      <p:ext uri="{BB962C8B-B14F-4D97-AF65-F5344CB8AC3E}">
        <p14:creationId xmlns:p14="http://schemas.microsoft.com/office/powerpoint/2010/main" val="2127753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charset="0"/>
              <a:ea typeface="ＭＳ Ｐゴシック" charset="-128"/>
            </a:endParaRP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B3346E16-4E9B-4158-B1B5-ABCCC99B1B1D}" type="slidenum">
              <a:rPr lang="en-US" smtClean="0"/>
              <a:pPr>
                <a:defRPr/>
              </a:pPr>
              <a:t>31</a:t>
            </a:fld>
            <a:endParaRPr lang="en-US"/>
          </a:p>
        </p:txBody>
      </p:sp>
    </p:spTree>
    <p:extLst>
      <p:ext uri="{BB962C8B-B14F-4D97-AF65-F5344CB8AC3E}">
        <p14:creationId xmlns:p14="http://schemas.microsoft.com/office/powerpoint/2010/main" val="3291957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76200"/>
            <a:ext cx="7848600" cy="6172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628650" y="6356351"/>
            <a:ext cx="2057400" cy="365125"/>
          </a:xfrm>
          <a:prstGeom prst="rect">
            <a:avLst/>
          </a:prstGeom>
        </p:spPr>
        <p:txBody>
          <a:bodyPr/>
          <a:lstStyle/>
          <a:p>
            <a:fld id="{F8F3AEB5-425A-402F-B23B-1A5ADF8EC3B0}" type="datetimeFigureOut">
              <a:rPr lang="zh-CN" altLang="en-US" smtClean="0"/>
              <a:t>2016/10/6</a:t>
            </a:fld>
            <a:endParaRPr lang="zh-CN" altLang="en-US"/>
          </a:p>
        </p:txBody>
      </p:sp>
      <p:sp>
        <p:nvSpPr>
          <p:cNvPr id="5" name="页脚占位符 4"/>
          <p:cNvSpPr>
            <a:spLocks noGrp="1"/>
          </p:cNvSpPr>
          <p:nvPr>
            <p:ph type="ftr" sz="quarter" idx="11"/>
          </p:nvPr>
        </p:nvSpPr>
        <p:spPr>
          <a:xfrm>
            <a:off x="3028950" y="6356351"/>
            <a:ext cx="30861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6356351"/>
            <a:ext cx="2057400" cy="365125"/>
          </a:xfrm>
          <a:prstGeom prst="rect">
            <a:avLst/>
          </a:prstGeom>
        </p:spPr>
        <p:txBody>
          <a:bodyPr/>
          <a:lstStyle/>
          <a:p>
            <a:fld id="{8EF5C4DE-A06E-4EBE-9BC0-B5845E786E36}" type="slidenum">
              <a:rPr lang="zh-CN" altLang="en-US" smtClean="0"/>
              <a:t>‹#›</a:t>
            </a:fld>
            <a:endParaRPr lang="zh-CN" altLang="en-US"/>
          </a:p>
        </p:txBody>
      </p:sp>
    </p:spTree>
    <p:extLst>
      <p:ext uri="{BB962C8B-B14F-4D97-AF65-F5344CB8AC3E}">
        <p14:creationId xmlns:p14="http://schemas.microsoft.com/office/powerpoint/2010/main" val="8743660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85800" y="76200"/>
            <a:ext cx="77724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762000" y="1066800"/>
            <a:ext cx="77724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61" r:id="rId3"/>
    <p:sldLayoutId id="2147483663" r:id="rId4"/>
  </p:sldLayoutIdLst>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Times" pitchFamily="18" charset="0"/>
        </a:defRPr>
      </a:lvl2pPr>
      <a:lvl3pPr algn="ctr" rtl="0" eaLnBrk="0" fontAlgn="base" hangingPunct="0">
        <a:spcBef>
          <a:spcPct val="0"/>
        </a:spcBef>
        <a:spcAft>
          <a:spcPct val="0"/>
        </a:spcAft>
        <a:defRPr sz="3600" b="1">
          <a:solidFill>
            <a:schemeClr val="tx2"/>
          </a:solidFill>
          <a:latin typeface="Times" pitchFamily="18" charset="0"/>
        </a:defRPr>
      </a:lvl3pPr>
      <a:lvl4pPr algn="ctr" rtl="0" eaLnBrk="0" fontAlgn="base" hangingPunct="0">
        <a:spcBef>
          <a:spcPct val="0"/>
        </a:spcBef>
        <a:spcAft>
          <a:spcPct val="0"/>
        </a:spcAft>
        <a:defRPr sz="3600" b="1">
          <a:solidFill>
            <a:schemeClr val="tx2"/>
          </a:solidFill>
          <a:latin typeface="Times" pitchFamily="18" charset="0"/>
        </a:defRPr>
      </a:lvl4pPr>
      <a:lvl5pPr algn="ctr" rtl="0" eaLnBrk="0" fontAlgn="base" hangingPunct="0">
        <a:spcBef>
          <a:spcPct val="0"/>
        </a:spcBef>
        <a:spcAft>
          <a:spcPct val="0"/>
        </a:spcAft>
        <a:defRPr sz="3600" b="1">
          <a:solidFill>
            <a:schemeClr val="tx2"/>
          </a:solidFill>
          <a:latin typeface="Times" pitchFamily="18" charset="0"/>
        </a:defRPr>
      </a:lvl5pPr>
      <a:lvl6pPr marL="457200" algn="ctr" rtl="0" fontAlgn="base">
        <a:spcBef>
          <a:spcPct val="0"/>
        </a:spcBef>
        <a:spcAft>
          <a:spcPct val="0"/>
        </a:spcAft>
        <a:defRPr sz="3600" b="1">
          <a:solidFill>
            <a:schemeClr val="tx2"/>
          </a:solidFill>
          <a:latin typeface="Times" pitchFamily="18" charset="0"/>
        </a:defRPr>
      </a:lvl6pPr>
      <a:lvl7pPr marL="914400" algn="ctr" rtl="0" fontAlgn="base">
        <a:spcBef>
          <a:spcPct val="0"/>
        </a:spcBef>
        <a:spcAft>
          <a:spcPct val="0"/>
        </a:spcAft>
        <a:defRPr sz="3600" b="1">
          <a:solidFill>
            <a:schemeClr val="tx2"/>
          </a:solidFill>
          <a:latin typeface="Times" pitchFamily="18" charset="0"/>
        </a:defRPr>
      </a:lvl7pPr>
      <a:lvl8pPr marL="1371600" algn="ctr" rtl="0" fontAlgn="base">
        <a:spcBef>
          <a:spcPct val="0"/>
        </a:spcBef>
        <a:spcAft>
          <a:spcPct val="0"/>
        </a:spcAft>
        <a:defRPr sz="3600" b="1">
          <a:solidFill>
            <a:schemeClr val="tx2"/>
          </a:solidFill>
          <a:latin typeface="Times" pitchFamily="18" charset="0"/>
        </a:defRPr>
      </a:lvl8pPr>
      <a:lvl9pPr marL="1828800" algn="ctr" rtl="0" fontAlgn="base">
        <a:spcBef>
          <a:spcPct val="0"/>
        </a:spcBef>
        <a:spcAft>
          <a:spcPct val="0"/>
        </a:spcAft>
        <a:defRPr sz="3600" b="1">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00.png"/><Relationship Id="rId1" Type="http://schemas.openxmlformats.org/officeDocument/2006/relationships/slideLayout" Target="../slideLayouts/slideLayout4.xml"/><Relationship Id="rId5" Type="http://schemas.openxmlformats.org/officeDocument/2006/relationships/image" Target="../media/image4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tags" Target="../tags/tag3.xml"/><Relationship Id="rId7" Type="http://schemas.openxmlformats.org/officeDocument/2006/relationships/image" Target="../media/image4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45.png"/><Relationship Id="rId5" Type="http://schemas.openxmlformats.org/officeDocument/2006/relationships/notesSlide" Target="../notesSlides/notesSlide2.xml"/><Relationship Id="rId4" Type="http://schemas.openxmlformats.org/officeDocument/2006/relationships/slideLayout" Target="../slideLayouts/slideLayout1.xml"/><Relationship Id="rId9" Type="http://schemas.openxmlformats.org/officeDocument/2006/relationships/image" Target="../media/image48.png"/></Relationships>
</file>

<file path=ppt/slides/_rels/slide2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5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0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emf"/><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1"/>
          <p:cNvSpPr>
            <a:spLocks noGrp="1"/>
          </p:cNvSpPr>
          <p:nvPr>
            <p:ph/>
          </p:nvPr>
        </p:nvSpPr>
        <p:spPr>
          <a:xfrm>
            <a:off x="0" y="1219200"/>
            <a:ext cx="9144000" cy="5105400"/>
          </a:xfrm>
        </p:spPr>
        <p:txBody>
          <a:bodyPr/>
          <a:lstStyle/>
          <a:p>
            <a:pPr algn="ctr">
              <a:buNone/>
            </a:pPr>
            <a:r>
              <a:rPr lang="en-US" altLang="zh-CN" sz="4400" b="1" dirty="0" smtClean="0">
                <a:solidFill>
                  <a:srgbClr val="0000FF"/>
                </a:solidFill>
                <a:latin typeface="Arial" panose="020B0604020202020204" pitchFamily="34" charset="0"/>
                <a:cs typeface="Arial" panose="020B0604020202020204" pitchFamily="34" charset="0"/>
              </a:rPr>
              <a:t>Demonstration of Cooling of Ions by A </a:t>
            </a:r>
            <a:r>
              <a:rPr lang="en-US" altLang="zh-CN" sz="4400" i="1" dirty="0" smtClean="0">
                <a:solidFill>
                  <a:srgbClr val="0000FF"/>
                </a:solidFill>
                <a:latin typeface="Cooper Black" panose="0208090404030B020404" pitchFamily="18" charset="0"/>
                <a:cs typeface="Arial" panose="020B0604020202020204" pitchFamily="34" charset="0"/>
              </a:rPr>
              <a:t>Non-DC</a:t>
            </a:r>
            <a:r>
              <a:rPr lang="en-US" altLang="zh-CN" sz="4400" b="1" dirty="0" smtClean="0">
                <a:solidFill>
                  <a:srgbClr val="0000FF"/>
                </a:solidFill>
                <a:latin typeface="Arial" panose="020B0604020202020204" pitchFamily="34" charset="0"/>
                <a:cs typeface="Arial" panose="020B0604020202020204" pitchFamily="34" charset="0"/>
              </a:rPr>
              <a:t>  Electron Beam</a:t>
            </a:r>
          </a:p>
          <a:p>
            <a:pPr algn="ctr">
              <a:buNone/>
            </a:pPr>
            <a:endParaRPr lang="en-US" dirty="0" smtClean="0"/>
          </a:p>
          <a:p>
            <a:pPr algn="ctr">
              <a:buNone/>
            </a:pPr>
            <a:endParaRPr lang="en-US" dirty="0" smtClean="0"/>
          </a:p>
          <a:p>
            <a:pPr algn="ctr">
              <a:buFontTx/>
              <a:buNone/>
            </a:pPr>
            <a:r>
              <a:rPr lang="en-US" sz="2800" b="1" dirty="0" err="1" smtClean="0">
                <a:latin typeface="Arial" panose="020B0604020202020204" pitchFamily="34" charset="0"/>
                <a:cs typeface="Arial" panose="020B0604020202020204" pitchFamily="34" charset="0"/>
              </a:rPr>
              <a:t>Yuhong</a:t>
            </a:r>
            <a:r>
              <a:rPr lang="en-US" sz="2800" b="1" dirty="0" smtClean="0">
                <a:latin typeface="Arial" panose="020B0604020202020204" pitchFamily="34" charset="0"/>
                <a:cs typeface="Arial" panose="020B0604020202020204" pitchFamily="34" charset="0"/>
              </a:rPr>
              <a:t> Zhang</a:t>
            </a:r>
          </a:p>
          <a:p>
            <a:pPr algn="ctr">
              <a:buFontTx/>
              <a:buNone/>
            </a:pPr>
            <a:endParaRPr lang="en-US" dirty="0" smtClean="0">
              <a:latin typeface="Arial" panose="020B0604020202020204" pitchFamily="34" charset="0"/>
              <a:cs typeface="Arial" panose="020B0604020202020204" pitchFamily="34" charset="0"/>
            </a:endParaRPr>
          </a:p>
          <a:p>
            <a:pPr algn="ctr">
              <a:buFontTx/>
              <a:buNone/>
            </a:pPr>
            <a:r>
              <a:rPr lang="en-US" sz="2200" b="1" dirty="0" smtClean="0">
                <a:latin typeface="Arial" panose="020B0604020202020204" pitchFamily="34" charset="0"/>
                <a:cs typeface="Arial" panose="020B0604020202020204" pitchFamily="34" charset="0"/>
              </a:rPr>
              <a:t>For the </a:t>
            </a:r>
            <a:r>
              <a:rPr lang="en-US" sz="2200" b="1" dirty="0" err="1" smtClean="0">
                <a:latin typeface="Arial" panose="020B0604020202020204" pitchFamily="34" charset="0"/>
                <a:cs typeface="Arial" panose="020B0604020202020204" pitchFamily="34" charset="0"/>
              </a:rPr>
              <a:t>JLab</a:t>
            </a:r>
            <a:r>
              <a:rPr lang="en-US" sz="2200" b="1" dirty="0" smtClean="0">
                <a:latin typeface="Arial" panose="020B0604020202020204" pitchFamily="34" charset="0"/>
                <a:cs typeface="Arial" panose="020B0604020202020204" pitchFamily="34" charset="0"/>
              </a:rPr>
              <a:t>-IMP Cooling Collaboration</a:t>
            </a:r>
          </a:p>
          <a:p>
            <a:pPr algn="ctr">
              <a:buFontTx/>
              <a:buNone/>
            </a:pPr>
            <a:endParaRPr lang="en-US" sz="2200" b="1" dirty="0" smtClean="0">
              <a:latin typeface="Arial" panose="020B0604020202020204" pitchFamily="34" charset="0"/>
              <a:cs typeface="Arial" panose="020B0604020202020204" pitchFamily="34" charset="0"/>
            </a:endParaRPr>
          </a:p>
          <a:p>
            <a:pPr algn="ctr">
              <a:buFontTx/>
              <a:buNone/>
            </a:pPr>
            <a:endParaRPr lang="en-US" b="1" dirty="0" smtClean="0">
              <a:latin typeface="Arial" panose="020B0604020202020204" pitchFamily="34" charset="0"/>
              <a:cs typeface="Arial" panose="020B0604020202020204" pitchFamily="34" charset="0"/>
            </a:endParaRPr>
          </a:p>
          <a:p>
            <a:pPr algn="ctr">
              <a:buFontTx/>
              <a:buNone/>
            </a:pPr>
            <a:r>
              <a:rPr lang="en-US" sz="2000" b="1" dirty="0" smtClean="0">
                <a:latin typeface="Arial" panose="020B0604020202020204" pitchFamily="34" charset="0"/>
                <a:cs typeface="Arial" panose="020B0604020202020204" pitchFamily="34" charset="0"/>
              </a:rPr>
              <a:t>JLEIC Collaboration Meeting Fall 2016</a:t>
            </a:r>
          </a:p>
          <a:p>
            <a:pPr algn="ctr">
              <a:buFontTx/>
              <a:buNone/>
            </a:pPr>
            <a:r>
              <a:rPr lang="en-US" sz="2000" b="1" dirty="0" smtClean="0">
                <a:latin typeface="Arial" panose="020B0604020202020204" pitchFamily="34" charset="0"/>
                <a:cs typeface="Arial" panose="020B0604020202020204" pitchFamily="34" charset="0"/>
              </a:rPr>
              <a:t>October 5 to 7, 2016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dirty="0" smtClean="0">
                <a:solidFill>
                  <a:srgbClr val="0000FF"/>
                </a:solidFill>
                <a:latin typeface="Arial" panose="020B0604020202020204" pitchFamily="34" charset="0"/>
                <a:cs typeface="Arial" panose="020B0604020202020204" pitchFamily="34" charset="0"/>
              </a:rPr>
              <a:t>Experiment Design Parameters</a:t>
            </a:r>
            <a:endParaRPr lang="en-US" dirty="0">
              <a:solidFill>
                <a:srgbClr val="0000FF"/>
              </a:solidFill>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58275750"/>
              </p:ext>
            </p:extLst>
          </p:nvPr>
        </p:nvGraphicFramePr>
        <p:xfrm>
          <a:off x="381000" y="899160"/>
          <a:ext cx="8381999" cy="5273040"/>
        </p:xfrm>
        <a:graphic>
          <a:graphicData uri="http://schemas.openxmlformats.org/drawingml/2006/table">
            <a:tbl>
              <a:tblPr firstRow="1" bandRow="1">
                <a:tableStyleId>{00A15C55-8517-42AA-B614-E9B94910E393}</a:tableStyleId>
              </a:tblPr>
              <a:tblGrid>
                <a:gridCol w="1447800"/>
                <a:gridCol w="2781649"/>
                <a:gridCol w="1384183"/>
                <a:gridCol w="1461083"/>
                <a:gridCol w="1307284"/>
              </a:tblGrid>
              <a:tr h="318650">
                <a:tc>
                  <a:txBody>
                    <a:bodyPr/>
                    <a:lstStyle/>
                    <a:p>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Variables</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Value</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Value</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Unit</a:t>
                      </a:r>
                      <a:endParaRPr lang="en-US" dirty="0">
                        <a:latin typeface="Arial" panose="020B0604020202020204" pitchFamily="34" charset="0"/>
                        <a:cs typeface="Arial" panose="020B0604020202020204" pitchFamily="34" charset="0"/>
                      </a:endParaRPr>
                    </a:p>
                  </a:txBody>
                  <a:tcPr/>
                </a:tc>
              </a:tr>
              <a:tr h="323076">
                <a:tc rowSpan="6">
                  <a:txBody>
                    <a:bodyPr/>
                    <a:lstStyle/>
                    <a:p>
                      <a:r>
                        <a:rPr lang="en-US" sz="2800" b="1" baseline="30000" dirty="0" smtClean="0">
                          <a:latin typeface="Arial" panose="020B0604020202020204" pitchFamily="34" charset="0"/>
                          <a:cs typeface="Arial" panose="020B0604020202020204" pitchFamily="34" charset="0"/>
                        </a:rPr>
                        <a:t>12</a:t>
                      </a:r>
                      <a:r>
                        <a:rPr lang="en-US" sz="2800" b="1" dirty="0" smtClean="0">
                          <a:latin typeface="Arial" panose="020B0604020202020204" pitchFamily="34" charset="0"/>
                          <a:cs typeface="Arial" panose="020B0604020202020204" pitchFamily="34" charset="0"/>
                        </a:rPr>
                        <a:t>C6</a:t>
                      </a:r>
                      <a:r>
                        <a:rPr lang="en-US" sz="2800" b="1" baseline="30000" dirty="0" smtClean="0">
                          <a:latin typeface="Arial" panose="020B0604020202020204" pitchFamily="34" charset="0"/>
                          <a:cs typeface="Arial" panose="020B0604020202020204" pitchFamily="34" charset="0"/>
                        </a:rPr>
                        <a:t>+</a:t>
                      </a:r>
                      <a:endParaRPr lang="en-US" sz="2800" b="1" baseline="30000"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Kinetic energy</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7</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30</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MeV/u</a:t>
                      </a:r>
                      <a:endParaRPr lang="en-US" dirty="0">
                        <a:latin typeface="Arial" panose="020B0604020202020204" pitchFamily="34" charset="0"/>
                        <a:cs typeface="Arial" panose="020B0604020202020204" pitchFamily="34" charset="0"/>
                      </a:endParaRPr>
                    </a:p>
                  </a:txBody>
                  <a:tcPr/>
                </a:tc>
              </a:tr>
              <a:tr h="323076">
                <a:tc vMerge="1">
                  <a:txBody>
                    <a:bodyPr/>
                    <a:lstStyle/>
                    <a:p>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Particle</a:t>
                      </a:r>
                      <a:r>
                        <a:rPr lang="en-US" baseline="0" dirty="0" smtClean="0">
                          <a:latin typeface="Arial" panose="020B0604020202020204" pitchFamily="34" charset="0"/>
                          <a:cs typeface="Arial" panose="020B0604020202020204" pitchFamily="34" charset="0"/>
                        </a:rPr>
                        <a:t> </a:t>
                      </a:r>
                      <a:r>
                        <a:rPr lang="el-GR" baseline="0" dirty="0" smtClean="0">
                          <a:latin typeface="Arial" panose="020B0604020202020204" pitchFamily="34" charset="0"/>
                          <a:cs typeface="Arial" panose="020B0604020202020204" pitchFamily="34" charset="0"/>
                        </a:rPr>
                        <a:t>γ</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1.007</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1.032</a:t>
                      </a:r>
                      <a:endParaRPr lang="en-US" dirty="0">
                        <a:latin typeface="Arial" panose="020B0604020202020204" pitchFamily="34" charset="0"/>
                        <a:cs typeface="Arial" panose="020B0604020202020204" pitchFamily="34" charset="0"/>
                      </a:endParaRPr>
                    </a:p>
                  </a:txBody>
                  <a:tcPr/>
                </a:tc>
                <a:tc>
                  <a:txBody>
                    <a:bodyPr/>
                    <a:lstStyle/>
                    <a:p>
                      <a:pPr algn="ctr"/>
                      <a:endParaRPr lang="en-US" dirty="0">
                        <a:latin typeface="Arial" panose="020B0604020202020204" pitchFamily="34" charset="0"/>
                        <a:cs typeface="Arial" panose="020B0604020202020204" pitchFamily="34" charset="0"/>
                      </a:endParaRPr>
                    </a:p>
                  </a:txBody>
                  <a:tcPr/>
                </a:tc>
              </a:tr>
              <a:tr h="323076">
                <a:tc vMerge="1">
                  <a:txBody>
                    <a:bodyPr/>
                    <a:lstStyle/>
                    <a:p>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Particle</a:t>
                      </a:r>
                      <a:r>
                        <a:rPr lang="en-US" baseline="0" dirty="0" smtClean="0">
                          <a:latin typeface="Arial" panose="020B0604020202020204" pitchFamily="34" charset="0"/>
                          <a:cs typeface="Arial" panose="020B0604020202020204" pitchFamily="34" charset="0"/>
                        </a:rPr>
                        <a:t> </a:t>
                      </a:r>
                      <a:r>
                        <a:rPr lang="el-GR" baseline="0" dirty="0" smtClean="0">
                          <a:latin typeface="Arial" panose="020B0604020202020204" pitchFamily="34" charset="0"/>
                          <a:cs typeface="Arial" panose="020B0604020202020204" pitchFamily="34" charset="0"/>
                        </a:rPr>
                        <a:t>β</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0.121</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0.247</a:t>
                      </a:r>
                      <a:endParaRPr lang="en-US" dirty="0">
                        <a:latin typeface="Arial" panose="020B0604020202020204" pitchFamily="34" charset="0"/>
                        <a:cs typeface="Arial" panose="020B0604020202020204" pitchFamily="34" charset="0"/>
                      </a:endParaRPr>
                    </a:p>
                  </a:txBody>
                  <a:tcPr/>
                </a:tc>
                <a:tc>
                  <a:txBody>
                    <a:bodyPr/>
                    <a:lstStyle/>
                    <a:p>
                      <a:pPr algn="ctr"/>
                      <a:endParaRPr lang="en-US" dirty="0">
                        <a:latin typeface="Arial" panose="020B0604020202020204" pitchFamily="34" charset="0"/>
                        <a:cs typeface="Arial" panose="020B0604020202020204" pitchFamily="34" charset="0"/>
                      </a:endParaRPr>
                    </a:p>
                  </a:txBody>
                  <a:tcPr/>
                </a:tc>
              </a:tr>
              <a:tr h="323076">
                <a:tc vMerge="1">
                  <a:txBody>
                    <a:bodyPr/>
                    <a:lstStyle/>
                    <a:p>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Geometric emittance</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5</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5</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µm</a:t>
                      </a:r>
                      <a:endParaRPr lang="en-US" dirty="0">
                        <a:latin typeface="Arial" panose="020B0604020202020204" pitchFamily="34" charset="0"/>
                        <a:cs typeface="Arial" panose="020B0604020202020204" pitchFamily="34" charset="0"/>
                      </a:endParaRPr>
                    </a:p>
                  </a:txBody>
                  <a:tcPr/>
                </a:tc>
              </a:tr>
              <a:tr h="323076">
                <a:tc vMerge="1">
                  <a:txBody>
                    <a:bodyPr/>
                    <a:lstStyle/>
                    <a:p>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Bunch length</a:t>
                      </a:r>
                      <a:endParaRPr lang="en-US" dirty="0">
                        <a:latin typeface="Arial" panose="020B0604020202020204" pitchFamily="34" charset="0"/>
                        <a:cs typeface="Arial" panose="020B0604020202020204" pitchFamily="34" charset="0"/>
                      </a:endParaRPr>
                    </a:p>
                  </a:txBody>
                  <a:tcPr/>
                </a:tc>
                <a:tc gridSpan="2">
                  <a:txBody>
                    <a:bodyPr/>
                    <a:lstStyle/>
                    <a:p>
                      <a:pPr algn="ctr"/>
                      <a:r>
                        <a:rPr lang="en-US" dirty="0" smtClean="0">
                          <a:latin typeface="Arial" panose="020B0604020202020204" pitchFamily="34" charset="0"/>
                          <a:cs typeface="Arial" panose="020B0604020202020204" pitchFamily="34" charset="0"/>
                        </a:rPr>
                        <a:t>Coasting or 13.4 (RMS)</a:t>
                      </a:r>
                      <a:endParaRPr lang="en-US" dirty="0">
                        <a:latin typeface="Arial" panose="020B0604020202020204" pitchFamily="34" charset="0"/>
                        <a:cs typeface="Arial" panose="020B0604020202020204" pitchFamily="34" charset="0"/>
                      </a:endParaRPr>
                    </a:p>
                  </a:txBody>
                  <a:tcPr/>
                </a:tc>
                <a:tc hMerge="1">
                  <a:txBody>
                    <a:bodyPr/>
                    <a:lstStyle/>
                    <a:p>
                      <a:pPr algn="ct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m</a:t>
                      </a:r>
                      <a:endParaRPr lang="en-US" dirty="0">
                        <a:latin typeface="Arial" panose="020B0604020202020204" pitchFamily="34" charset="0"/>
                        <a:cs typeface="Arial" panose="020B0604020202020204" pitchFamily="34" charset="0"/>
                      </a:endParaRPr>
                    </a:p>
                  </a:txBody>
                  <a:tcPr/>
                </a:tc>
              </a:tr>
              <a:tr h="182880">
                <a:tc vMerge="1">
                  <a:txBody>
                    <a:bodyPr/>
                    <a:lstStyle/>
                    <a:p>
                      <a:endParaRPr lang="en-US"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Energy spread </a:t>
                      </a:r>
                    </a:p>
                  </a:txBody>
                  <a:tcPr/>
                </a:tc>
                <a:tc>
                  <a:txBody>
                    <a:bodyPr/>
                    <a:lstStyle/>
                    <a:p>
                      <a:pPr algn="ctr"/>
                      <a:r>
                        <a:rPr lang="en-US" dirty="0" smtClean="0">
                          <a:latin typeface="Arial" panose="020B0604020202020204" pitchFamily="34" charset="0"/>
                          <a:cs typeface="Arial" panose="020B0604020202020204" pitchFamily="34" charset="0"/>
                        </a:rPr>
                        <a:t>4</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4</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10</a:t>
                      </a:r>
                      <a:r>
                        <a:rPr lang="en-US" baseline="30000" dirty="0" smtClean="0">
                          <a:latin typeface="Arial" panose="020B0604020202020204" pitchFamily="34" charset="0"/>
                          <a:cs typeface="Arial" panose="020B0604020202020204" pitchFamily="34" charset="0"/>
                        </a:rPr>
                        <a:t>-4</a:t>
                      </a:r>
                      <a:endParaRPr lang="en-US" baseline="30000" dirty="0">
                        <a:latin typeface="Arial" panose="020B0604020202020204" pitchFamily="34" charset="0"/>
                        <a:cs typeface="Arial" panose="020B0604020202020204" pitchFamily="34" charset="0"/>
                      </a:endParaRPr>
                    </a:p>
                  </a:txBody>
                  <a:tcPr/>
                </a:tc>
              </a:tr>
              <a:tr h="129560">
                <a:tc>
                  <a:txBody>
                    <a:bodyPr/>
                    <a:lstStyle/>
                    <a:p>
                      <a:endParaRPr lang="en-US" sz="400" b="1" baseline="30000" dirty="0">
                        <a:latin typeface="Arial" panose="020B0604020202020204" pitchFamily="34" charset="0"/>
                        <a:cs typeface="Arial" panose="020B0604020202020204" pitchFamily="34" charset="0"/>
                      </a:endParaRPr>
                    </a:p>
                  </a:txBody>
                  <a:tcPr/>
                </a:tc>
                <a:tc>
                  <a:txBody>
                    <a:bodyPr/>
                    <a:lstStyle/>
                    <a:p>
                      <a:endParaRPr lang="en-US" sz="400" dirty="0">
                        <a:latin typeface="Arial" panose="020B0604020202020204" pitchFamily="34" charset="0"/>
                        <a:cs typeface="Arial" panose="020B0604020202020204" pitchFamily="34" charset="0"/>
                      </a:endParaRPr>
                    </a:p>
                  </a:txBody>
                  <a:tcPr/>
                </a:tc>
                <a:tc>
                  <a:txBody>
                    <a:bodyPr/>
                    <a:lstStyle/>
                    <a:p>
                      <a:endParaRPr lang="en-US" sz="400" dirty="0">
                        <a:latin typeface="Arial" panose="020B0604020202020204" pitchFamily="34" charset="0"/>
                        <a:cs typeface="Arial" panose="020B0604020202020204" pitchFamily="34" charset="0"/>
                      </a:endParaRPr>
                    </a:p>
                  </a:txBody>
                  <a:tcPr/>
                </a:tc>
                <a:tc>
                  <a:txBody>
                    <a:bodyPr/>
                    <a:lstStyle/>
                    <a:p>
                      <a:endParaRPr lang="en-US" sz="400" dirty="0">
                        <a:latin typeface="Arial" panose="020B0604020202020204" pitchFamily="34" charset="0"/>
                        <a:cs typeface="Arial" panose="020B0604020202020204" pitchFamily="34" charset="0"/>
                      </a:endParaRPr>
                    </a:p>
                  </a:txBody>
                  <a:tcPr/>
                </a:tc>
                <a:tc>
                  <a:txBody>
                    <a:bodyPr/>
                    <a:lstStyle/>
                    <a:p>
                      <a:endParaRPr lang="en-US" sz="400" dirty="0">
                        <a:latin typeface="Arial" panose="020B0604020202020204" pitchFamily="34" charset="0"/>
                        <a:cs typeface="Arial" panose="020B0604020202020204" pitchFamily="34" charset="0"/>
                      </a:endParaRPr>
                    </a:p>
                  </a:txBody>
                  <a:tcPr/>
                </a:tc>
              </a:tr>
              <a:tr h="323076">
                <a:tc rowSpan="6">
                  <a:txBody>
                    <a:bodyPr/>
                    <a:lstStyle/>
                    <a:p>
                      <a:r>
                        <a:rPr lang="en-US" sz="2800" b="1" dirty="0" smtClean="0">
                          <a:latin typeface="Arial" panose="020B0604020202020204" pitchFamily="34" charset="0"/>
                          <a:cs typeface="Arial" panose="020B0604020202020204" pitchFamily="34" charset="0"/>
                        </a:rPr>
                        <a:t>e</a:t>
                      </a:r>
                      <a:r>
                        <a:rPr lang="en-US" sz="2800" b="1" baseline="30000" dirty="0" smtClean="0">
                          <a:latin typeface="Arial" panose="020B0604020202020204" pitchFamily="34" charset="0"/>
                          <a:cs typeface="Arial" panose="020B0604020202020204" pitchFamily="34" charset="0"/>
                        </a:rPr>
                        <a:t>-</a:t>
                      </a:r>
                      <a:endParaRPr lang="en-US" sz="2800" b="1" baseline="30000"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Number of</a:t>
                      </a:r>
                      <a:r>
                        <a:rPr lang="en-US" baseline="0" dirty="0" smtClean="0">
                          <a:latin typeface="Arial" panose="020B0604020202020204" pitchFamily="34" charset="0"/>
                          <a:cs typeface="Arial" panose="020B0604020202020204" pitchFamily="34" charset="0"/>
                        </a:rPr>
                        <a:t> particles</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5</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5</a:t>
                      </a:r>
                      <a:endParaRPr lang="en-US"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10</a:t>
                      </a:r>
                      <a:r>
                        <a:rPr lang="en-US" baseline="30000" dirty="0" smtClean="0">
                          <a:latin typeface="Arial" panose="020B0604020202020204" pitchFamily="34" charset="0"/>
                          <a:cs typeface="Arial" panose="020B0604020202020204" pitchFamily="34" charset="0"/>
                        </a:rPr>
                        <a:t>8</a:t>
                      </a:r>
                    </a:p>
                  </a:txBody>
                  <a:tcPr/>
                </a:tc>
              </a:tr>
              <a:tr h="323076">
                <a:tc vMerge="1">
                  <a:txBody>
                    <a:bodyPr/>
                    <a:lstStyle/>
                    <a:p>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Kinetic energy</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3.8</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16.3</a:t>
                      </a:r>
                      <a:endParaRPr lang="en-US" dirty="0">
                        <a:latin typeface="Arial" panose="020B0604020202020204" pitchFamily="34" charset="0"/>
                        <a:cs typeface="Arial" panose="020B0604020202020204" pitchFamily="34" charset="0"/>
                      </a:endParaRPr>
                    </a:p>
                  </a:txBody>
                  <a:tcPr/>
                </a:tc>
                <a:tc>
                  <a:txBody>
                    <a:bodyPr/>
                    <a:lstStyle/>
                    <a:p>
                      <a:pPr algn="ctr"/>
                      <a:r>
                        <a:rPr lang="en-US" dirty="0" err="1" smtClean="0">
                          <a:latin typeface="Arial" panose="020B0604020202020204" pitchFamily="34" charset="0"/>
                          <a:cs typeface="Arial" panose="020B0604020202020204" pitchFamily="34" charset="0"/>
                        </a:rPr>
                        <a:t>keV</a:t>
                      </a:r>
                      <a:endParaRPr lang="en-US" dirty="0">
                        <a:latin typeface="Arial" panose="020B0604020202020204" pitchFamily="34" charset="0"/>
                        <a:cs typeface="Arial" panose="020B0604020202020204" pitchFamily="34" charset="0"/>
                      </a:endParaRPr>
                    </a:p>
                  </a:txBody>
                  <a:tcPr/>
                </a:tc>
              </a:tr>
              <a:tr h="323076">
                <a:tc vMerge="1">
                  <a:txBody>
                    <a:bodyPr/>
                    <a:lstStyle/>
                    <a:p>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Radius</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2.5</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2.5</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cm</a:t>
                      </a:r>
                      <a:endParaRPr lang="en-US" dirty="0">
                        <a:latin typeface="Arial" panose="020B0604020202020204" pitchFamily="34" charset="0"/>
                        <a:cs typeface="Arial" panose="020B0604020202020204" pitchFamily="34" charset="0"/>
                      </a:endParaRPr>
                    </a:p>
                  </a:txBody>
                  <a:tcPr/>
                </a:tc>
              </a:tr>
              <a:tr h="323076">
                <a:tc vMerge="1">
                  <a:txBody>
                    <a:bodyPr/>
                    <a:lstStyle/>
                    <a:p>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Average current</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30</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70</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mA</a:t>
                      </a:r>
                      <a:endParaRPr lang="en-US" dirty="0">
                        <a:latin typeface="Arial" panose="020B0604020202020204" pitchFamily="34" charset="0"/>
                        <a:cs typeface="Arial" panose="020B0604020202020204" pitchFamily="34" charset="0"/>
                      </a:endParaRPr>
                    </a:p>
                  </a:txBody>
                  <a:tcPr/>
                </a:tc>
              </a:tr>
              <a:tr h="323076">
                <a:tc vMerge="1">
                  <a:txBody>
                    <a:bodyPr/>
                    <a:lstStyle/>
                    <a:p>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Pulse length</a:t>
                      </a:r>
                      <a:endParaRPr lang="en-US" dirty="0">
                        <a:latin typeface="Arial" panose="020B0604020202020204" pitchFamily="34" charset="0"/>
                        <a:cs typeface="Arial" panose="020B0604020202020204" pitchFamily="34" charset="0"/>
                      </a:endParaRPr>
                    </a:p>
                  </a:txBody>
                  <a:tcPr/>
                </a:tc>
                <a:tc gridSpan="2">
                  <a:txBody>
                    <a:bodyPr/>
                    <a:lstStyle/>
                    <a:p>
                      <a:pPr algn="ctr"/>
                      <a:r>
                        <a:rPr lang="en-US" dirty="0" smtClean="0">
                          <a:latin typeface="Arial" panose="020B0604020202020204" pitchFamily="34" charset="0"/>
                          <a:cs typeface="Arial" panose="020B0604020202020204" pitchFamily="34" charset="0"/>
                        </a:rPr>
                        <a:t>DC to 60 (FWHM)</a:t>
                      </a:r>
                      <a:endParaRPr lang="en-US" dirty="0">
                        <a:latin typeface="Arial" panose="020B0604020202020204" pitchFamily="34" charset="0"/>
                        <a:cs typeface="Arial" panose="020B0604020202020204" pitchFamily="34" charset="0"/>
                      </a:endParaRPr>
                    </a:p>
                  </a:txBody>
                  <a:tcPr/>
                </a:tc>
                <a:tc hMerge="1">
                  <a:txBody>
                    <a:bodyPr/>
                    <a:lstStyle/>
                    <a:p>
                      <a:pPr algn="ct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ns</a:t>
                      </a:r>
                      <a:endParaRPr lang="en-US" dirty="0">
                        <a:latin typeface="Arial" panose="020B0604020202020204" pitchFamily="34" charset="0"/>
                        <a:cs typeface="Arial" panose="020B0604020202020204" pitchFamily="34" charset="0"/>
                      </a:endParaRPr>
                    </a:p>
                  </a:txBody>
                  <a:tcPr/>
                </a:tc>
              </a:tr>
              <a:tr h="323076">
                <a:tc vMerge="1">
                  <a:txBody>
                    <a:bodyPr/>
                    <a:lstStyle/>
                    <a:p>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Temperature</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0.05</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0.1</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eV</a:t>
                      </a:r>
                      <a:endParaRPr lang="en-US" dirty="0">
                        <a:latin typeface="Arial" panose="020B0604020202020204" pitchFamily="34" charset="0"/>
                        <a:cs typeface="Arial" panose="020B0604020202020204" pitchFamily="34" charset="0"/>
                      </a:endParaRPr>
                    </a:p>
                  </a:txBody>
                  <a:tcPr/>
                </a:tc>
              </a:tr>
              <a:tr h="323076">
                <a:tc>
                  <a:txBody>
                    <a:bodyPr/>
                    <a:lstStyle/>
                    <a:p>
                      <a:r>
                        <a:rPr lang="en-US" baseline="0" dirty="0" smtClean="0">
                          <a:latin typeface="Arial" panose="020B0604020202020204" pitchFamily="34" charset="0"/>
                          <a:cs typeface="Arial" panose="020B0604020202020204" pitchFamily="34" charset="0"/>
                        </a:rPr>
                        <a:t>Rap Rate</a:t>
                      </a:r>
                      <a:endParaRPr lang="en-US" baseline="0"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For h=2</a:t>
                      </a:r>
                      <a:r>
                        <a:rPr lang="en-US" baseline="0" dirty="0" smtClean="0">
                          <a:latin typeface="Arial" panose="020B0604020202020204" pitchFamily="34" charset="0"/>
                          <a:cs typeface="Arial" panose="020B0604020202020204" pitchFamily="34" charset="0"/>
                        </a:rPr>
                        <a:t> synch w/ delay</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0.45</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1.38</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MHz</a:t>
                      </a:r>
                      <a:endParaRPr lang="en-US" dirty="0">
                        <a:latin typeface="Arial" panose="020B0604020202020204" pitchFamily="34" charset="0"/>
                        <a:cs typeface="Arial" panose="020B0604020202020204" pitchFamily="34" charset="0"/>
                      </a:endParaRPr>
                    </a:p>
                  </a:txBody>
                  <a:tcPr/>
                </a:tc>
              </a:tr>
            </a:tbl>
          </a:graphicData>
        </a:graphic>
      </p:graphicFrame>
      <p:sp>
        <p:nvSpPr>
          <p:cNvPr id="5" name="Footer Placeholder 4"/>
          <p:cNvSpPr txBox="1">
            <a:spLocks/>
          </p:cNvSpPr>
          <p:nvPr/>
        </p:nvSpPr>
        <p:spPr>
          <a:xfrm>
            <a:off x="2667000" y="6569075"/>
            <a:ext cx="3962400" cy="365125"/>
          </a:xfrm>
          <a:prstGeom prst="rect">
            <a:avLst/>
          </a:prstGeom>
        </p:spPr>
        <p:txBody>
          <a:bodyPr/>
          <a:lstStyle>
            <a:defPPr>
              <a:defRPr lang="en-US"/>
            </a:defPPr>
            <a:lvl1pPr algn="l" rtl="0" fontAlgn="base">
              <a:spcBef>
                <a:spcPct val="0"/>
              </a:spcBef>
              <a:spcAft>
                <a:spcPct val="0"/>
              </a:spcAft>
              <a:defRPr sz="2000" kern="1200">
                <a:solidFill>
                  <a:schemeClr val="tx1"/>
                </a:solidFill>
                <a:latin typeface="Times" pitchFamily="18" charset="0"/>
                <a:ea typeface="+mn-ea"/>
                <a:cs typeface="Arial" charset="0"/>
              </a:defRPr>
            </a:lvl1pPr>
            <a:lvl2pPr marL="457200" algn="l" rtl="0" fontAlgn="base">
              <a:spcBef>
                <a:spcPct val="0"/>
              </a:spcBef>
              <a:spcAft>
                <a:spcPct val="0"/>
              </a:spcAft>
              <a:defRPr sz="2000" kern="1200">
                <a:solidFill>
                  <a:schemeClr val="tx1"/>
                </a:solidFill>
                <a:latin typeface="Times" pitchFamily="18" charset="0"/>
                <a:ea typeface="+mn-ea"/>
                <a:cs typeface="Arial" charset="0"/>
              </a:defRPr>
            </a:lvl2pPr>
            <a:lvl3pPr marL="914400" algn="l" rtl="0" fontAlgn="base">
              <a:spcBef>
                <a:spcPct val="0"/>
              </a:spcBef>
              <a:spcAft>
                <a:spcPct val="0"/>
              </a:spcAft>
              <a:defRPr sz="2000" kern="1200">
                <a:solidFill>
                  <a:schemeClr val="tx1"/>
                </a:solidFill>
                <a:latin typeface="Times" pitchFamily="18" charset="0"/>
                <a:ea typeface="+mn-ea"/>
                <a:cs typeface="Arial" charset="0"/>
              </a:defRPr>
            </a:lvl3pPr>
            <a:lvl4pPr marL="1371600" algn="l" rtl="0" fontAlgn="base">
              <a:spcBef>
                <a:spcPct val="0"/>
              </a:spcBef>
              <a:spcAft>
                <a:spcPct val="0"/>
              </a:spcAft>
              <a:defRPr sz="2000" kern="1200">
                <a:solidFill>
                  <a:schemeClr val="tx1"/>
                </a:solidFill>
                <a:latin typeface="Times" pitchFamily="18" charset="0"/>
                <a:ea typeface="+mn-ea"/>
                <a:cs typeface="Arial" charset="0"/>
              </a:defRPr>
            </a:lvl4pPr>
            <a:lvl5pPr marL="1828800" algn="l" rtl="0" fontAlgn="base">
              <a:spcBef>
                <a:spcPct val="0"/>
              </a:spcBef>
              <a:spcAft>
                <a:spcPct val="0"/>
              </a:spcAft>
              <a:defRPr sz="2000" kern="1200">
                <a:solidFill>
                  <a:schemeClr val="tx1"/>
                </a:solidFill>
                <a:latin typeface="Times" pitchFamily="18" charset="0"/>
                <a:ea typeface="+mn-ea"/>
                <a:cs typeface="Arial" charset="0"/>
              </a:defRPr>
            </a:lvl5pPr>
            <a:lvl6pPr marL="2286000" algn="l" defTabSz="914400" rtl="0" eaLnBrk="1" latinLnBrk="0" hangingPunct="1">
              <a:defRPr sz="2000" kern="1200">
                <a:solidFill>
                  <a:schemeClr val="tx1"/>
                </a:solidFill>
                <a:latin typeface="Times" pitchFamily="18" charset="0"/>
                <a:ea typeface="+mn-ea"/>
                <a:cs typeface="Arial" charset="0"/>
              </a:defRPr>
            </a:lvl6pPr>
            <a:lvl7pPr marL="2743200" algn="l" defTabSz="914400" rtl="0" eaLnBrk="1" latinLnBrk="0" hangingPunct="1">
              <a:defRPr sz="2000" kern="1200">
                <a:solidFill>
                  <a:schemeClr val="tx1"/>
                </a:solidFill>
                <a:latin typeface="Times" pitchFamily="18" charset="0"/>
                <a:ea typeface="+mn-ea"/>
                <a:cs typeface="Arial" charset="0"/>
              </a:defRPr>
            </a:lvl7pPr>
            <a:lvl8pPr marL="3200400" algn="l" defTabSz="914400" rtl="0" eaLnBrk="1" latinLnBrk="0" hangingPunct="1">
              <a:defRPr sz="2000" kern="1200">
                <a:solidFill>
                  <a:schemeClr val="tx1"/>
                </a:solidFill>
                <a:latin typeface="Times" pitchFamily="18" charset="0"/>
                <a:ea typeface="+mn-ea"/>
                <a:cs typeface="Arial" charset="0"/>
              </a:defRPr>
            </a:lvl8pPr>
            <a:lvl9pPr marL="3657600" algn="l" defTabSz="914400" rtl="0" eaLnBrk="1" latinLnBrk="0" hangingPunct="1">
              <a:defRPr sz="2000" kern="1200">
                <a:solidFill>
                  <a:schemeClr val="tx1"/>
                </a:solidFill>
                <a:latin typeface="Times" pitchFamily="18" charset="0"/>
                <a:ea typeface="+mn-ea"/>
                <a:cs typeface="Arial" charset="0"/>
              </a:defRPr>
            </a:lvl9pPr>
          </a:lstStyle>
          <a:p>
            <a:pPr algn="ctr"/>
            <a:r>
              <a:rPr lang="en-US" sz="1400" b="1" dirty="0" smtClean="0">
                <a:solidFill>
                  <a:srgbClr val="0000FF"/>
                </a:solidFill>
                <a:latin typeface="Arial" panose="020B0604020202020204" pitchFamily="34" charset="0"/>
                <a:cs typeface="Arial" panose="020B0604020202020204" pitchFamily="34" charset="0"/>
              </a:rPr>
              <a:t>JLEIC Collaboration Meeting Fall 2016</a:t>
            </a:r>
            <a:endParaRPr lang="en-US" sz="1400" b="1" dirty="0">
              <a:solidFill>
                <a:srgbClr val="0000FF"/>
              </a:solidFill>
              <a:latin typeface="Arial" panose="020B0604020202020204" pitchFamily="34" charset="0"/>
              <a:cs typeface="Arial" panose="020B0604020202020204" pitchFamily="34" charset="0"/>
            </a:endParaRPr>
          </a:p>
        </p:txBody>
      </p:sp>
      <p:sp>
        <p:nvSpPr>
          <p:cNvPr id="6" name="Slide Number Placeholder 5"/>
          <p:cNvSpPr txBox="1">
            <a:spLocks/>
          </p:cNvSpPr>
          <p:nvPr/>
        </p:nvSpPr>
        <p:spPr>
          <a:xfrm>
            <a:off x="7467600" y="6433457"/>
            <a:ext cx="685800" cy="348343"/>
          </a:xfrm>
          <a:prstGeom prst="rect">
            <a:avLst/>
          </a:prstGeom>
        </p:spPr>
        <p:txBody>
          <a:bodyPr/>
          <a:lstStyle>
            <a:defPPr>
              <a:defRPr lang="en-US"/>
            </a:defPPr>
            <a:lvl1pPr algn="l" rtl="0" fontAlgn="base">
              <a:spcBef>
                <a:spcPct val="0"/>
              </a:spcBef>
              <a:spcAft>
                <a:spcPct val="0"/>
              </a:spcAft>
              <a:defRPr sz="2000" kern="1200">
                <a:solidFill>
                  <a:schemeClr val="tx1"/>
                </a:solidFill>
                <a:latin typeface="Times" pitchFamily="18" charset="0"/>
                <a:ea typeface="+mn-ea"/>
                <a:cs typeface="Arial" charset="0"/>
              </a:defRPr>
            </a:lvl1pPr>
            <a:lvl2pPr marL="457200" algn="l" rtl="0" fontAlgn="base">
              <a:spcBef>
                <a:spcPct val="0"/>
              </a:spcBef>
              <a:spcAft>
                <a:spcPct val="0"/>
              </a:spcAft>
              <a:defRPr sz="2000" kern="1200">
                <a:solidFill>
                  <a:schemeClr val="tx1"/>
                </a:solidFill>
                <a:latin typeface="Times" pitchFamily="18" charset="0"/>
                <a:ea typeface="+mn-ea"/>
                <a:cs typeface="Arial" charset="0"/>
              </a:defRPr>
            </a:lvl2pPr>
            <a:lvl3pPr marL="914400" algn="l" rtl="0" fontAlgn="base">
              <a:spcBef>
                <a:spcPct val="0"/>
              </a:spcBef>
              <a:spcAft>
                <a:spcPct val="0"/>
              </a:spcAft>
              <a:defRPr sz="2000" kern="1200">
                <a:solidFill>
                  <a:schemeClr val="tx1"/>
                </a:solidFill>
                <a:latin typeface="Times" pitchFamily="18" charset="0"/>
                <a:ea typeface="+mn-ea"/>
                <a:cs typeface="Arial" charset="0"/>
              </a:defRPr>
            </a:lvl3pPr>
            <a:lvl4pPr marL="1371600" algn="l" rtl="0" fontAlgn="base">
              <a:spcBef>
                <a:spcPct val="0"/>
              </a:spcBef>
              <a:spcAft>
                <a:spcPct val="0"/>
              </a:spcAft>
              <a:defRPr sz="2000" kern="1200">
                <a:solidFill>
                  <a:schemeClr val="tx1"/>
                </a:solidFill>
                <a:latin typeface="Times" pitchFamily="18" charset="0"/>
                <a:ea typeface="+mn-ea"/>
                <a:cs typeface="Arial" charset="0"/>
              </a:defRPr>
            </a:lvl4pPr>
            <a:lvl5pPr marL="1828800" algn="l" rtl="0" fontAlgn="base">
              <a:spcBef>
                <a:spcPct val="0"/>
              </a:spcBef>
              <a:spcAft>
                <a:spcPct val="0"/>
              </a:spcAft>
              <a:defRPr sz="2000" kern="1200">
                <a:solidFill>
                  <a:schemeClr val="tx1"/>
                </a:solidFill>
                <a:latin typeface="Times" pitchFamily="18" charset="0"/>
                <a:ea typeface="+mn-ea"/>
                <a:cs typeface="Arial" charset="0"/>
              </a:defRPr>
            </a:lvl5pPr>
            <a:lvl6pPr marL="2286000" algn="l" defTabSz="914400" rtl="0" eaLnBrk="1" latinLnBrk="0" hangingPunct="1">
              <a:defRPr sz="2000" kern="1200">
                <a:solidFill>
                  <a:schemeClr val="tx1"/>
                </a:solidFill>
                <a:latin typeface="Times" pitchFamily="18" charset="0"/>
                <a:ea typeface="+mn-ea"/>
                <a:cs typeface="Arial" charset="0"/>
              </a:defRPr>
            </a:lvl6pPr>
            <a:lvl7pPr marL="2743200" algn="l" defTabSz="914400" rtl="0" eaLnBrk="1" latinLnBrk="0" hangingPunct="1">
              <a:defRPr sz="2000" kern="1200">
                <a:solidFill>
                  <a:schemeClr val="tx1"/>
                </a:solidFill>
                <a:latin typeface="Times" pitchFamily="18" charset="0"/>
                <a:ea typeface="+mn-ea"/>
                <a:cs typeface="Arial" charset="0"/>
              </a:defRPr>
            </a:lvl7pPr>
            <a:lvl8pPr marL="3200400" algn="l" defTabSz="914400" rtl="0" eaLnBrk="1" latinLnBrk="0" hangingPunct="1">
              <a:defRPr sz="2000" kern="1200">
                <a:solidFill>
                  <a:schemeClr val="tx1"/>
                </a:solidFill>
                <a:latin typeface="Times" pitchFamily="18" charset="0"/>
                <a:ea typeface="+mn-ea"/>
                <a:cs typeface="Arial" charset="0"/>
              </a:defRPr>
            </a:lvl8pPr>
            <a:lvl9pPr marL="3657600" algn="l" defTabSz="914400" rtl="0" eaLnBrk="1" latinLnBrk="0" hangingPunct="1">
              <a:defRPr sz="2000" kern="1200">
                <a:solidFill>
                  <a:schemeClr val="tx1"/>
                </a:solidFill>
                <a:latin typeface="Times" pitchFamily="18" charset="0"/>
                <a:ea typeface="+mn-ea"/>
                <a:cs typeface="Arial" charset="0"/>
              </a:defRPr>
            </a:lvl9pPr>
          </a:lstStyle>
          <a:p>
            <a:pPr algn="ctr"/>
            <a:fld id="{B58F48A6-A3E1-4848-9AC3-B43F560BE4FE}" type="slidenum">
              <a:rPr lang="en-US" b="1" smtClean="0">
                <a:solidFill>
                  <a:srgbClr val="0000FF"/>
                </a:solidFill>
                <a:latin typeface="Arial" panose="020B0604020202020204" pitchFamily="34" charset="0"/>
                <a:cs typeface="Arial" panose="020B0604020202020204" pitchFamily="34" charset="0"/>
              </a:rPr>
              <a:pPr algn="ctr"/>
              <a:t>10</a:t>
            </a:fld>
            <a:endParaRPr lang="en-US" b="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07602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dirty="0" smtClean="0">
                <a:solidFill>
                  <a:srgbClr val="0000FF"/>
                </a:solidFill>
                <a:latin typeface="Arial" panose="020B0604020202020204" pitchFamily="34" charset="0"/>
                <a:cs typeface="Arial" panose="020B0604020202020204" pitchFamily="34" charset="0"/>
              </a:rPr>
              <a:t>Beam Diagnostic for Cooling Experiment </a:t>
            </a:r>
            <a:endParaRPr lang="en-US" dirty="0">
              <a:solidFill>
                <a:srgbClr val="0000FF"/>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24000" y="6400800"/>
            <a:ext cx="1524000" cy="457200"/>
          </a:xfrm>
        </p:spPr>
        <p:txBody>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38689999"/>
              </p:ext>
            </p:extLst>
          </p:nvPr>
        </p:nvGraphicFramePr>
        <p:xfrm>
          <a:off x="76200" y="838200"/>
          <a:ext cx="8991600" cy="5044482"/>
        </p:xfrm>
        <a:graphic>
          <a:graphicData uri="http://schemas.openxmlformats.org/drawingml/2006/table">
            <a:tbl>
              <a:tblPr firstRow="1" bandRow="1">
                <a:tableStyleId>{5C22544A-7EE6-4342-B048-85BDC9FD1C3A}</a:tableStyleId>
              </a:tblPr>
              <a:tblGrid>
                <a:gridCol w="1828800"/>
                <a:gridCol w="2209800"/>
                <a:gridCol w="2133600"/>
                <a:gridCol w="2819400"/>
              </a:tblGrid>
              <a:tr h="317694">
                <a:tc>
                  <a:txBody>
                    <a:bodyPr/>
                    <a:lstStyle/>
                    <a:p>
                      <a:pPr algn="ctr"/>
                      <a:r>
                        <a:rPr lang="en-US" sz="1700" dirty="0" smtClean="0">
                          <a:latin typeface="Arial" panose="020B0604020202020204" pitchFamily="34" charset="0"/>
                          <a:cs typeface="Arial" panose="020B0604020202020204" pitchFamily="34" charset="0"/>
                        </a:rPr>
                        <a:t>Measurement </a:t>
                      </a:r>
                      <a:endParaRPr lang="en-US" sz="1700" dirty="0">
                        <a:latin typeface="Arial" panose="020B0604020202020204" pitchFamily="34" charset="0"/>
                        <a:cs typeface="Arial" panose="020B0604020202020204" pitchFamily="34" charset="0"/>
                      </a:endParaRPr>
                    </a:p>
                  </a:txBody>
                  <a:tcPr marT="45723" marB="45723"/>
                </a:tc>
                <a:tc>
                  <a:txBody>
                    <a:bodyPr/>
                    <a:lstStyle/>
                    <a:p>
                      <a:pPr algn="ctr"/>
                      <a:r>
                        <a:rPr lang="en-US" sz="1700" dirty="0" smtClean="0">
                          <a:latin typeface="Arial" panose="020B0604020202020204" pitchFamily="34" charset="0"/>
                          <a:cs typeface="Arial" panose="020B0604020202020204" pitchFamily="34" charset="0"/>
                        </a:rPr>
                        <a:t>EC35-electron</a:t>
                      </a:r>
                      <a:endParaRPr lang="en-US" sz="1700" dirty="0">
                        <a:latin typeface="Arial" panose="020B0604020202020204" pitchFamily="34" charset="0"/>
                        <a:cs typeface="Arial" panose="020B0604020202020204" pitchFamily="34" charset="0"/>
                      </a:endParaRPr>
                    </a:p>
                  </a:txBody>
                  <a:tcPr marT="45723" marB="45723"/>
                </a:tc>
                <a:tc>
                  <a:txBody>
                    <a:bodyPr/>
                    <a:lstStyle/>
                    <a:p>
                      <a:pPr algn="ctr"/>
                      <a:r>
                        <a:rPr lang="en-US" sz="1700" dirty="0" err="1" smtClean="0">
                          <a:latin typeface="Arial" panose="020B0604020202020204" pitchFamily="34" charset="0"/>
                          <a:cs typeface="Arial" panose="020B0604020202020204" pitchFamily="34" charset="0"/>
                        </a:rPr>
                        <a:t>CSRm</a:t>
                      </a:r>
                      <a:r>
                        <a:rPr lang="en-US" sz="1700" baseline="0" dirty="0" smtClean="0">
                          <a:latin typeface="Arial" panose="020B0604020202020204" pitchFamily="34" charset="0"/>
                          <a:cs typeface="Arial" panose="020B0604020202020204" pitchFamily="34" charset="0"/>
                        </a:rPr>
                        <a:t>-ions</a:t>
                      </a:r>
                      <a:endParaRPr lang="en-US" sz="1700" dirty="0">
                        <a:latin typeface="Arial" panose="020B0604020202020204" pitchFamily="34" charset="0"/>
                        <a:cs typeface="Arial" panose="020B0604020202020204" pitchFamily="34" charset="0"/>
                      </a:endParaRPr>
                    </a:p>
                  </a:txBody>
                  <a:tcPr marT="45723" marB="45723"/>
                </a:tc>
                <a:tc>
                  <a:txBody>
                    <a:bodyPr/>
                    <a:lstStyle/>
                    <a:p>
                      <a:pPr algn="ctr"/>
                      <a:r>
                        <a:rPr lang="en-US" sz="1700" dirty="0" smtClean="0">
                          <a:latin typeface="Arial" panose="020B0604020202020204" pitchFamily="34" charset="0"/>
                          <a:cs typeface="Arial" panose="020B0604020202020204" pitchFamily="34" charset="0"/>
                        </a:rPr>
                        <a:t>Data-acquisition</a:t>
                      </a:r>
                      <a:endParaRPr lang="en-US" sz="1700" dirty="0">
                        <a:latin typeface="Arial" panose="020B0604020202020204" pitchFamily="34" charset="0"/>
                        <a:cs typeface="Arial" panose="020B0604020202020204" pitchFamily="34" charset="0"/>
                      </a:endParaRPr>
                    </a:p>
                  </a:txBody>
                  <a:tcPr marT="45723" marB="45723"/>
                </a:tc>
              </a:tr>
              <a:tr h="552506">
                <a:tc>
                  <a:txBody>
                    <a:bodyPr/>
                    <a:lstStyle/>
                    <a:p>
                      <a:r>
                        <a:rPr lang="en-US" sz="1700" dirty="0" smtClean="0">
                          <a:latin typeface="Arial" panose="020B0604020202020204" pitchFamily="34" charset="0"/>
                          <a:cs typeface="Arial" panose="020B0604020202020204" pitchFamily="34" charset="0"/>
                        </a:rPr>
                        <a:t>average beam current</a:t>
                      </a:r>
                      <a:endParaRPr lang="en-US" sz="1700" dirty="0">
                        <a:latin typeface="Arial" panose="020B0604020202020204" pitchFamily="34" charset="0"/>
                        <a:cs typeface="Arial" panose="020B0604020202020204" pitchFamily="34" charset="0"/>
                      </a:endParaRPr>
                    </a:p>
                  </a:txBody>
                  <a:tcPr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baseline="0" dirty="0" smtClean="0">
                          <a:solidFill>
                            <a:srgbClr val="0000FF"/>
                          </a:solidFill>
                          <a:latin typeface="Arial" panose="020B0604020202020204" pitchFamily="34" charset="0"/>
                          <a:cs typeface="Arial" panose="020B0604020202020204" pitchFamily="34" charset="0"/>
                        </a:rPr>
                        <a:t>dc readings on PSs, sampling resistors</a:t>
                      </a:r>
                      <a:endParaRPr lang="en-US" sz="1700" dirty="0" smtClean="0">
                        <a:solidFill>
                          <a:srgbClr val="0000FF"/>
                        </a:solidFill>
                        <a:latin typeface="Arial" panose="020B0604020202020204" pitchFamily="34" charset="0"/>
                        <a:cs typeface="Arial" panose="020B0604020202020204" pitchFamily="34" charset="0"/>
                      </a:endParaRPr>
                    </a:p>
                  </a:txBody>
                  <a:tcPr marT="45723" marB="45723"/>
                </a:tc>
                <a:tc>
                  <a:txBody>
                    <a:bodyPr/>
                    <a:lstStyle/>
                    <a:p>
                      <a:r>
                        <a:rPr lang="en-US" sz="1700" dirty="0" smtClean="0">
                          <a:solidFill>
                            <a:srgbClr val="0000FF"/>
                          </a:solidFill>
                          <a:latin typeface="Arial" panose="020B0604020202020204" pitchFamily="34" charset="0"/>
                          <a:cs typeface="Arial" panose="020B0604020202020204" pitchFamily="34" charset="0"/>
                        </a:rPr>
                        <a:t>DCC(current)T (transformer)s</a:t>
                      </a:r>
                      <a:endParaRPr lang="en-US" sz="1700" dirty="0">
                        <a:solidFill>
                          <a:srgbClr val="0000FF"/>
                        </a:solidFill>
                        <a:latin typeface="Arial" panose="020B0604020202020204" pitchFamily="34" charset="0"/>
                        <a:cs typeface="Arial" panose="020B0604020202020204" pitchFamily="34" charset="0"/>
                      </a:endParaRPr>
                    </a:p>
                  </a:txBody>
                  <a:tcPr marT="45723" marB="45723"/>
                </a:tc>
                <a:tc>
                  <a:txBody>
                    <a:bodyPr/>
                    <a:lstStyle/>
                    <a:p>
                      <a:r>
                        <a:rPr lang="en-US" sz="1700" dirty="0" smtClean="0">
                          <a:solidFill>
                            <a:srgbClr val="0000FF"/>
                          </a:solidFill>
                          <a:latin typeface="Arial" panose="020B0604020202020204" pitchFamily="34" charset="0"/>
                          <a:cs typeface="Arial" panose="020B0604020202020204" pitchFamily="34" charset="0"/>
                        </a:rPr>
                        <a:t>existing </a:t>
                      </a:r>
                      <a:r>
                        <a:rPr lang="en-US" sz="1700" dirty="0" err="1" smtClean="0">
                          <a:solidFill>
                            <a:srgbClr val="0000FF"/>
                          </a:solidFill>
                          <a:latin typeface="Arial" panose="020B0604020202020204" pitchFamily="34" charset="0"/>
                          <a:cs typeface="Arial" panose="020B0604020202020204" pitchFamily="34" charset="0"/>
                        </a:rPr>
                        <a:t>calibra</a:t>
                      </a:r>
                      <a:r>
                        <a:rPr lang="en-US" sz="1700" dirty="0" smtClean="0">
                          <a:solidFill>
                            <a:srgbClr val="0000FF"/>
                          </a:solidFill>
                          <a:latin typeface="Arial" panose="020B0604020202020204" pitchFamily="34" charset="0"/>
                          <a:cs typeface="Arial" panose="020B0604020202020204" pitchFamily="34" charset="0"/>
                        </a:rPr>
                        <a:t>. and DAS</a:t>
                      </a:r>
                      <a:endParaRPr lang="en-US" sz="1700" dirty="0">
                        <a:solidFill>
                          <a:srgbClr val="0000FF"/>
                        </a:solidFill>
                        <a:latin typeface="Arial" panose="020B0604020202020204" pitchFamily="34" charset="0"/>
                        <a:cs typeface="Arial" panose="020B0604020202020204" pitchFamily="34" charset="0"/>
                      </a:endParaRPr>
                    </a:p>
                  </a:txBody>
                  <a:tcPr marT="45723" marB="45723"/>
                </a:tc>
              </a:tr>
              <a:tr h="787319">
                <a:tc>
                  <a:txBody>
                    <a:bodyPr/>
                    <a:lstStyle/>
                    <a:p>
                      <a:r>
                        <a:rPr lang="en-US" sz="1700" dirty="0" smtClean="0">
                          <a:latin typeface="Arial" panose="020B0604020202020204" pitchFamily="34" charset="0"/>
                          <a:cs typeface="Arial" panose="020B0604020202020204" pitchFamily="34" charset="0"/>
                        </a:rPr>
                        <a:t>peak beam current</a:t>
                      </a:r>
                    </a:p>
                    <a:p>
                      <a:r>
                        <a:rPr lang="en-US" sz="1700" dirty="0" smtClean="0">
                          <a:latin typeface="Arial" panose="020B0604020202020204" pitchFamily="34" charset="0"/>
                          <a:cs typeface="Arial" panose="020B0604020202020204" pitchFamily="34" charset="0"/>
                        </a:rPr>
                        <a:t>and</a:t>
                      </a:r>
                      <a:r>
                        <a:rPr lang="en-US" sz="1700" baseline="0" dirty="0" smtClean="0">
                          <a:latin typeface="Arial" panose="020B0604020202020204" pitchFamily="34" charset="0"/>
                          <a:cs typeface="Arial" panose="020B0604020202020204" pitchFamily="34" charset="0"/>
                        </a:rPr>
                        <a:t> p</a:t>
                      </a:r>
                      <a:r>
                        <a:rPr lang="en-US" sz="1700" dirty="0" smtClean="0">
                          <a:latin typeface="Arial" panose="020B0604020202020204" pitchFamily="34" charset="0"/>
                          <a:cs typeface="Arial" panose="020B0604020202020204" pitchFamily="34" charset="0"/>
                        </a:rPr>
                        <a:t>ulse length</a:t>
                      </a:r>
                      <a:endParaRPr lang="en-US" sz="1700" dirty="0">
                        <a:latin typeface="Arial" panose="020B0604020202020204" pitchFamily="34" charset="0"/>
                        <a:cs typeface="Arial" panose="020B0604020202020204" pitchFamily="34" charset="0"/>
                      </a:endParaRPr>
                    </a:p>
                  </a:txBody>
                  <a:tcPr marT="45723" marB="45723"/>
                </a:tc>
                <a:tc>
                  <a:txBody>
                    <a:bodyPr/>
                    <a:lstStyle/>
                    <a:p>
                      <a:r>
                        <a:rPr lang="en-US" sz="1700" dirty="0" smtClean="0">
                          <a:solidFill>
                            <a:srgbClr val="FF3300"/>
                          </a:solidFill>
                          <a:latin typeface="Arial" panose="020B0604020202020204" pitchFamily="34" charset="0"/>
                          <a:cs typeface="Arial" panose="020B0604020202020204" pitchFamily="34" charset="0"/>
                        </a:rPr>
                        <a:t>mod. freq. </a:t>
                      </a:r>
                      <a:r>
                        <a:rPr lang="en-US" sz="1700" dirty="0" err="1" smtClean="0">
                          <a:solidFill>
                            <a:srgbClr val="FF3300"/>
                          </a:solidFill>
                          <a:latin typeface="Arial" panose="020B0604020202020204" pitchFamily="34" charset="0"/>
                          <a:cs typeface="Arial" panose="020B0604020202020204" pitchFamily="34" charset="0"/>
                        </a:rPr>
                        <a:t>f</a:t>
                      </a:r>
                      <a:r>
                        <a:rPr lang="en-US" sz="1700" baseline="-25000" dirty="0" err="1" smtClean="0">
                          <a:solidFill>
                            <a:srgbClr val="FF3300"/>
                          </a:solidFill>
                          <a:latin typeface="Arial" panose="020B0604020202020204" pitchFamily="34" charset="0"/>
                          <a:cs typeface="Arial" panose="020B0604020202020204" pitchFamily="34" charset="0"/>
                        </a:rPr>
                        <a:t>m</a:t>
                      </a:r>
                      <a:endParaRPr lang="en-US" sz="1700" baseline="-25000" dirty="0" smtClean="0">
                        <a:solidFill>
                          <a:srgbClr val="FF3300"/>
                        </a:solidFill>
                        <a:latin typeface="Arial" panose="020B0604020202020204" pitchFamily="34" charset="0"/>
                        <a:cs typeface="Arial" panose="020B0604020202020204" pitchFamily="34" charset="0"/>
                      </a:endParaRPr>
                    </a:p>
                    <a:p>
                      <a:r>
                        <a:rPr lang="en-US" sz="1700" baseline="0" dirty="0" smtClean="0">
                          <a:solidFill>
                            <a:srgbClr val="FF3300"/>
                          </a:solidFill>
                          <a:latin typeface="Arial" panose="020B0604020202020204" pitchFamily="34" charset="0"/>
                          <a:cs typeface="Arial" panose="020B0604020202020204" pitchFamily="34" charset="0"/>
                        </a:rPr>
                        <a:t>Pearson coil on e-collector</a:t>
                      </a:r>
                      <a:endParaRPr lang="en-US" sz="1700" baseline="-25000" dirty="0">
                        <a:solidFill>
                          <a:srgbClr val="FF3300"/>
                        </a:solidFill>
                        <a:latin typeface="Arial" panose="020B0604020202020204" pitchFamily="34" charset="0"/>
                        <a:cs typeface="Arial" panose="020B0604020202020204" pitchFamily="34" charset="0"/>
                      </a:endParaRPr>
                    </a:p>
                  </a:txBody>
                  <a:tcPr marT="45723" marB="45723"/>
                </a:tc>
                <a:tc>
                  <a:txBody>
                    <a:bodyPr/>
                    <a:lstStyle/>
                    <a:p>
                      <a:r>
                        <a:rPr lang="en-US" sz="1700" dirty="0" err="1" smtClean="0">
                          <a:solidFill>
                            <a:srgbClr val="0000FF"/>
                          </a:solidFill>
                          <a:latin typeface="Arial" panose="020B0604020202020204" pitchFamily="34" charset="0"/>
                          <a:cs typeface="Arial" panose="020B0604020202020204" pitchFamily="34" charset="0"/>
                        </a:rPr>
                        <a:t>rf</a:t>
                      </a:r>
                      <a:r>
                        <a:rPr lang="en-US" sz="1700" dirty="0" smtClean="0">
                          <a:latin typeface="Arial" panose="020B0604020202020204" pitchFamily="34" charset="0"/>
                          <a:cs typeface="Arial" panose="020B0604020202020204" pitchFamily="34" charset="0"/>
                        </a:rPr>
                        <a:t> or </a:t>
                      </a:r>
                      <a:r>
                        <a:rPr lang="en-US" sz="1700" dirty="0" smtClean="0">
                          <a:solidFill>
                            <a:srgbClr val="0000FF"/>
                          </a:solidFill>
                          <a:latin typeface="Arial" panose="020B0604020202020204" pitchFamily="34" charset="0"/>
                          <a:cs typeface="Arial" panose="020B0604020202020204" pitchFamily="34" charset="0"/>
                        </a:rPr>
                        <a:t>harmonic</a:t>
                      </a:r>
                      <a:r>
                        <a:rPr lang="en-US" sz="1700" baseline="0" dirty="0" smtClean="0">
                          <a:solidFill>
                            <a:srgbClr val="0000FF"/>
                          </a:solidFill>
                          <a:latin typeface="Arial" panose="020B0604020202020204" pitchFamily="34" charset="0"/>
                          <a:cs typeface="Arial" panose="020B0604020202020204" pitchFamily="34" charset="0"/>
                        </a:rPr>
                        <a:t> </a:t>
                      </a:r>
                      <a:r>
                        <a:rPr lang="en-US" sz="1700" baseline="0" dirty="0" err="1" smtClean="0">
                          <a:solidFill>
                            <a:srgbClr val="0000FF"/>
                          </a:solidFill>
                          <a:latin typeface="Arial" panose="020B0604020202020204" pitchFamily="34" charset="0"/>
                          <a:cs typeface="Arial" panose="020B0604020202020204" pitchFamily="34" charset="0"/>
                        </a:rPr>
                        <a:t>freqs</a:t>
                      </a:r>
                      <a:r>
                        <a:rPr lang="en-US" sz="1700" baseline="0" dirty="0" smtClean="0">
                          <a:solidFill>
                            <a:srgbClr val="0000FF"/>
                          </a:solidFill>
                          <a:latin typeface="Arial" panose="020B0604020202020204" pitchFamily="34" charset="0"/>
                          <a:cs typeface="Arial" panose="020B0604020202020204" pitchFamily="34" charset="0"/>
                        </a:rPr>
                        <a:t> </a:t>
                      </a:r>
                      <a:r>
                        <a:rPr lang="en-US" sz="1700" baseline="0" dirty="0" smtClean="0">
                          <a:solidFill>
                            <a:srgbClr val="FF0000"/>
                          </a:solidFill>
                          <a:latin typeface="Arial" panose="020B0604020202020204" pitchFamily="34" charset="0"/>
                          <a:cs typeface="Arial" panose="020B0604020202020204" pitchFamily="34" charset="0"/>
                        </a:rPr>
                        <a:t>n*f</a:t>
                      </a:r>
                      <a:r>
                        <a:rPr lang="en-US" sz="1700" baseline="-25000" dirty="0" smtClean="0">
                          <a:solidFill>
                            <a:srgbClr val="FF0000"/>
                          </a:solidFill>
                          <a:latin typeface="Arial" panose="020B0604020202020204" pitchFamily="34" charset="0"/>
                          <a:cs typeface="Arial" panose="020B0604020202020204" pitchFamily="34" charset="0"/>
                        </a:rPr>
                        <a:t>0</a:t>
                      </a:r>
                      <a:endParaRPr lang="en-US" sz="1700" baseline="-25000" dirty="0">
                        <a:solidFill>
                          <a:srgbClr val="FF0000"/>
                        </a:solidFill>
                        <a:latin typeface="Arial" panose="020B0604020202020204" pitchFamily="34" charset="0"/>
                        <a:cs typeface="Arial" panose="020B0604020202020204" pitchFamily="34" charset="0"/>
                      </a:endParaRPr>
                    </a:p>
                  </a:txBody>
                  <a:tcPr marT="45723" marB="45723"/>
                </a:tc>
                <a:tc>
                  <a:txBody>
                    <a:bodyPr/>
                    <a:lstStyle/>
                    <a:p>
                      <a:r>
                        <a:rPr lang="en-US" sz="1700" dirty="0" smtClean="0">
                          <a:solidFill>
                            <a:srgbClr val="FF0000"/>
                          </a:solidFill>
                          <a:latin typeface="Arial" panose="020B0604020202020204" pitchFamily="34" charset="0"/>
                          <a:cs typeface="Arial" panose="020B0604020202020204" pitchFamily="34" charset="0"/>
                        </a:rPr>
                        <a:t>fiber</a:t>
                      </a:r>
                      <a:r>
                        <a:rPr lang="en-US" sz="1700" baseline="0" dirty="0" smtClean="0">
                          <a:solidFill>
                            <a:srgbClr val="FF0000"/>
                          </a:solidFill>
                          <a:latin typeface="Arial" panose="020B0604020202020204" pitchFamily="34" charset="0"/>
                          <a:cs typeface="Arial" panose="020B0604020202020204" pitchFamily="34" charset="0"/>
                        </a:rPr>
                        <a:t> optical link </a:t>
                      </a:r>
                      <a:r>
                        <a:rPr lang="en-US" sz="1700" dirty="0" smtClean="0">
                          <a:solidFill>
                            <a:srgbClr val="0000FF"/>
                          </a:solidFill>
                          <a:latin typeface="Arial" panose="020B0604020202020204" pitchFamily="34" charset="0"/>
                          <a:cs typeface="Arial" panose="020B0604020202020204" pitchFamily="34" charset="0"/>
                        </a:rPr>
                        <a:t>readout</a:t>
                      </a:r>
                      <a:endParaRPr lang="en-US" sz="1700" dirty="0">
                        <a:solidFill>
                          <a:srgbClr val="0000FF"/>
                        </a:solidFill>
                        <a:latin typeface="Arial" panose="020B0604020202020204" pitchFamily="34" charset="0"/>
                        <a:cs typeface="Arial" panose="020B0604020202020204" pitchFamily="34" charset="0"/>
                      </a:endParaRPr>
                    </a:p>
                  </a:txBody>
                  <a:tcPr marT="45723" marB="45723"/>
                </a:tc>
              </a:tr>
              <a:tr h="552506">
                <a:tc>
                  <a:txBody>
                    <a:bodyPr/>
                    <a:lstStyle/>
                    <a:p>
                      <a:r>
                        <a:rPr lang="en-US" sz="1700" dirty="0" smtClean="0">
                          <a:latin typeface="Arial" panose="020B0604020202020204" pitchFamily="34" charset="0"/>
                          <a:cs typeface="Arial" panose="020B0604020202020204" pitchFamily="34" charset="0"/>
                        </a:rPr>
                        <a:t>Beam position</a:t>
                      </a:r>
                      <a:endParaRPr lang="en-US" sz="1700" dirty="0">
                        <a:latin typeface="Arial" panose="020B0604020202020204" pitchFamily="34" charset="0"/>
                        <a:cs typeface="Arial" panose="020B0604020202020204" pitchFamily="34" charset="0"/>
                      </a:endParaRPr>
                    </a:p>
                  </a:txBody>
                  <a:tcPr marT="45723" marB="45723"/>
                </a:tc>
                <a:tc>
                  <a:txBody>
                    <a:bodyPr/>
                    <a:lstStyle/>
                    <a:p>
                      <a:r>
                        <a:rPr lang="en-US" sz="1700" dirty="0" smtClean="0">
                          <a:solidFill>
                            <a:srgbClr val="0000FF"/>
                          </a:solidFill>
                          <a:latin typeface="Arial" panose="020B0604020202020204" pitchFamily="34" charset="0"/>
                          <a:cs typeface="Arial" panose="020B0604020202020204" pitchFamily="34" charset="0"/>
                        </a:rPr>
                        <a:t>capacitive</a:t>
                      </a:r>
                      <a:r>
                        <a:rPr lang="en-US" sz="1700" baseline="0" dirty="0" smtClean="0">
                          <a:solidFill>
                            <a:srgbClr val="0000FF"/>
                          </a:solidFill>
                          <a:latin typeface="Arial" panose="020B0604020202020204" pitchFamily="34" charset="0"/>
                          <a:cs typeface="Arial" panose="020B0604020202020204" pitchFamily="34" charset="0"/>
                        </a:rPr>
                        <a:t> </a:t>
                      </a:r>
                      <a:r>
                        <a:rPr lang="en-US" sz="1700" dirty="0" smtClean="0">
                          <a:solidFill>
                            <a:srgbClr val="0000FF"/>
                          </a:solidFill>
                          <a:latin typeface="Arial" panose="020B0604020202020204" pitchFamily="34" charset="0"/>
                          <a:cs typeface="Arial" panose="020B0604020202020204" pitchFamily="34" charset="0"/>
                        </a:rPr>
                        <a:t>BPMs</a:t>
                      </a:r>
                    </a:p>
                  </a:txBody>
                  <a:tcPr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solidFill>
                            <a:srgbClr val="0000FF"/>
                          </a:solidFill>
                          <a:latin typeface="Arial" panose="020B0604020202020204" pitchFamily="34" charset="0"/>
                          <a:cs typeface="Arial" panose="020B0604020202020204" pitchFamily="34" charset="0"/>
                        </a:rPr>
                        <a:t>capacitive BPMs</a:t>
                      </a:r>
                    </a:p>
                  </a:txBody>
                  <a:tcPr marT="45723" marB="45723"/>
                </a:tc>
                <a:tc>
                  <a:txBody>
                    <a:bodyPr/>
                    <a:lstStyle/>
                    <a:p>
                      <a:r>
                        <a:rPr lang="en-US" sz="1700" dirty="0" smtClean="0">
                          <a:solidFill>
                            <a:srgbClr val="FF0000"/>
                          </a:solidFill>
                          <a:latin typeface="Arial" panose="020B0604020202020204" pitchFamily="34" charset="0"/>
                          <a:cs typeface="Arial" panose="020B0604020202020204" pitchFamily="34" charset="0"/>
                        </a:rPr>
                        <a:t>Re-</a:t>
                      </a:r>
                      <a:r>
                        <a:rPr lang="en-US" sz="1700" dirty="0" err="1" smtClean="0">
                          <a:solidFill>
                            <a:srgbClr val="FF0000"/>
                          </a:solidFill>
                          <a:latin typeface="Arial" panose="020B0604020202020204" pitchFamily="34" charset="0"/>
                          <a:cs typeface="Arial" panose="020B0604020202020204" pitchFamily="34" charset="0"/>
                        </a:rPr>
                        <a:t>calibra</a:t>
                      </a:r>
                      <a:r>
                        <a:rPr lang="en-US" sz="1700" dirty="0" smtClean="0">
                          <a:solidFill>
                            <a:srgbClr val="0000FF"/>
                          </a:solidFill>
                          <a:latin typeface="Arial" panose="020B0604020202020204" pitchFamily="34" charset="0"/>
                          <a:cs typeface="Arial" panose="020B0604020202020204" pitchFamily="34" charset="0"/>
                        </a:rPr>
                        <a:t>. and DAS </a:t>
                      </a:r>
                      <a:r>
                        <a:rPr lang="en-US" sz="1700" dirty="0" smtClean="0">
                          <a:solidFill>
                            <a:srgbClr val="FF0000"/>
                          </a:solidFill>
                          <a:latin typeface="Arial" panose="020B0604020202020204" pitchFamily="34" charset="0"/>
                          <a:cs typeface="Arial" panose="020B0604020202020204" pitchFamily="34" charset="0"/>
                        </a:rPr>
                        <a:t>put new attenuator</a:t>
                      </a:r>
                      <a:endParaRPr lang="en-US" sz="1700" dirty="0">
                        <a:solidFill>
                          <a:srgbClr val="FF0000"/>
                        </a:solidFill>
                        <a:latin typeface="Arial" panose="020B0604020202020204" pitchFamily="34" charset="0"/>
                        <a:cs typeface="Arial" panose="020B0604020202020204" pitchFamily="34" charset="0"/>
                      </a:endParaRPr>
                    </a:p>
                  </a:txBody>
                  <a:tcPr marT="45723" marB="45723"/>
                </a:tc>
              </a:tr>
              <a:tr h="552506">
                <a:tc>
                  <a:txBody>
                    <a:bodyPr/>
                    <a:lstStyle/>
                    <a:p>
                      <a:r>
                        <a:rPr lang="en-US" sz="1700" dirty="0" smtClean="0">
                          <a:latin typeface="Arial" panose="020B0604020202020204" pitchFamily="34" charset="0"/>
                          <a:cs typeface="Arial" panose="020B0604020202020204" pitchFamily="34" charset="0"/>
                        </a:rPr>
                        <a:t>Beam trans.-profile</a:t>
                      </a:r>
                      <a:endParaRPr lang="en-US" sz="1700" dirty="0">
                        <a:latin typeface="Arial" panose="020B0604020202020204" pitchFamily="34" charset="0"/>
                        <a:cs typeface="Arial" panose="020B0604020202020204" pitchFamily="34" charset="0"/>
                      </a:endParaRPr>
                    </a:p>
                  </a:txBody>
                  <a:tcPr marT="45723" marB="45723"/>
                </a:tc>
                <a:tc>
                  <a:txBody>
                    <a:bodyPr/>
                    <a:lstStyle/>
                    <a:p>
                      <a:r>
                        <a:rPr lang="en-US" sz="1700" dirty="0" smtClean="0">
                          <a:solidFill>
                            <a:srgbClr val="0000FF"/>
                          </a:solidFill>
                          <a:latin typeface="Arial" panose="020B0604020202020204" pitchFamily="34" charset="0"/>
                          <a:cs typeface="Arial" panose="020B0604020202020204" pitchFamily="34" charset="0"/>
                        </a:rPr>
                        <a:t>capacitive BPMs</a:t>
                      </a:r>
                    </a:p>
                    <a:p>
                      <a:r>
                        <a:rPr lang="en-US" sz="1700" dirty="0" smtClean="0">
                          <a:latin typeface="Arial" panose="020B0604020202020204" pitchFamily="34" charset="0"/>
                          <a:cs typeface="Arial" panose="020B0604020202020204" pitchFamily="34" charset="0"/>
                        </a:rPr>
                        <a:t>(off-line screen)</a:t>
                      </a:r>
                      <a:endParaRPr lang="en-US" sz="1700" dirty="0">
                        <a:latin typeface="Arial" panose="020B0604020202020204" pitchFamily="34" charset="0"/>
                        <a:cs typeface="Arial" panose="020B0604020202020204" pitchFamily="34" charset="0"/>
                      </a:endParaRPr>
                    </a:p>
                  </a:txBody>
                  <a:tcPr marT="45723" marB="45723"/>
                </a:tc>
                <a:tc>
                  <a:txBody>
                    <a:bodyPr/>
                    <a:lstStyle/>
                    <a:p>
                      <a:r>
                        <a:rPr lang="en-US" sz="1700" dirty="0" smtClean="0">
                          <a:solidFill>
                            <a:srgbClr val="00B050"/>
                          </a:solidFill>
                          <a:latin typeface="Arial" panose="020B0604020202020204" pitchFamily="34" charset="0"/>
                          <a:cs typeface="Arial" panose="020B0604020202020204" pitchFamily="34" charset="0"/>
                        </a:rPr>
                        <a:t>residual gas BPMs</a:t>
                      </a:r>
                    </a:p>
                  </a:txBody>
                  <a:tcPr marT="45723" marB="45723"/>
                </a:tc>
                <a:tc>
                  <a:txBody>
                    <a:bodyPr/>
                    <a:lstStyle/>
                    <a:p>
                      <a:r>
                        <a:rPr lang="en-US" sz="1700" dirty="0" smtClean="0">
                          <a:solidFill>
                            <a:srgbClr val="FF0000"/>
                          </a:solidFill>
                          <a:latin typeface="Arial" panose="020B0604020202020204" pitchFamily="34" charset="0"/>
                          <a:cs typeface="Arial" panose="020B0604020202020204" pitchFamily="34" charset="0"/>
                        </a:rPr>
                        <a:t>DAS</a:t>
                      </a:r>
                      <a:endParaRPr lang="en-US" sz="1700" dirty="0">
                        <a:solidFill>
                          <a:srgbClr val="FF0000"/>
                        </a:solidFill>
                        <a:latin typeface="Arial" panose="020B0604020202020204" pitchFamily="34" charset="0"/>
                        <a:cs typeface="Arial" panose="020B0604020202020204" pitchFamily="34" charset="0"/>
                      </a:endParaRPr>
                    </a:p>
                  </a:txBody>
                  <a:tcPr marT="45723" marB="45723"/>
                </a:tc>
              </a:tr>
              <a:tr h="1022132">
                <a:tc>
                  <a:txBody>
                    <a:bodyPr/>
                    <a:lstStyle/>
                    <a:p>
                      <a:r>
                        <a:rPr lang="en-US" sz="1700" dirty="0" smtClean="0">
                          <a:latin typeface="Arial" panose="020B0604020202020204" pitchFamily="34" charset="0"/>
                          <a:cs typeface="Arial" panose="020B0604020202020204" pitchFamily="34" charset="0"/>
                        </a:rPr>
                        <a:t>Beam long.-profile</a:t>
                      </a:r>
                      <a:endParaRPr lang="en-US" sz="1700" dirty="0">
                        <a:latin typeface="Arial" panose="020B0604020202020204" pitchFamily="34" charset="0"/>
                        <a:cs typeface="Arial" panose="020B0604020202020204" pitchFamily="34" charset="0"/>
                      </a:endParaRPr>
                    </a:p>
                  </a:txBody>
                  <a:tcPr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solidFill>
                            <a:srgbClr val="FF3300"/>
                          </a:solidFill>
                          <a:latin typeface="Arial" panose="020B0604020202020204" pitchFamily="34" charset="0"/>
                          <a:cs typeface="Arial" panose="020B0604020202020204" pitchFamily="34" charset="0"/>
                        </a:rPr>
                        <a:t>BPMs</a:t>
                      </a:r>
                    </a:p>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solidFill>
                            <a:srgbClr val="0000FF"/>
                          </a:solidFill>
                          <a:latin typeface="Arial" panose="020B0604020202020204" pitchFamily="34" charset="0"/>
                          <a:cs typeface="Arial" panose="020B0604020202020204" pitchFamily="34" charset="0"/>
                        </a:rPr>
                        <a:t>on BPMs</a:t>
                      </a:r>
                    </a:p>
                  </a:txBody>
                  <a:tcPr marT="45723" marB="45723"/>
                </a:tc>
                <a:tc>
                  <a:txBody>
                    <a:bodyPr/>
                    <a:lstStyle/>
                    <a:p>
                      <a:r>
                        <a:rPr lang="en-US" sz="1700" baseline="0" dirty="0" smtClean="0">
                          <a:solidFill>
                            <a:srgbClr val="FF3300"/>
                          </a:solidFill>
                          <a:latin typeface="Arial" panose="020B0604020202020204" pitchFamily="34" charset="0"/>
                          <a:cs typeface="Arial" panose="020B0604020202020204" pitchFamily="34" charset="0"/>
                        </a:rPr>
                        <a:t>BPMs</a:t>
                      </a:r>
                    </a:p>
                    <a:p>
                      <a:r>
                        <a:rPr lang="en-US" sz="1700" dirty="0" smtClean="0">
                          <a:solidFill>
                            <a:srgbClr val="0000FF"/>
                          </a:solidFill>
                          <a:latin typeface="Arial" panose="020B0604020202020204" pitchFamily="34" charset="0"/>
                          <a:cs typeface="Arial" panose="020B0604020202020204" pitchFamily="34" charset="0"/>
                        </a:rPr>
                        <a:t>on BPMs or</a:t>
                      </a:r>
                      <a:r>
                        <a:rPr lang="en-US" sz="1700" baseline="0" dirty="0" smtClean="0">
                          <a:solidFill>
                            <a:srgbClr val="0000FF"/>
                          </a:solidFill>
                          <a:latin typeface="Arial" panose="020B0604020202020204" pitchFamily="34" charset="0"/>
                          <a:cs typeface="Arial" panose="020B0604020202020204" pitchFamily="34" charset="0"/>
                        </a:rPr>
                        <a:t> DCCT</a:t>
                      </a:r>
                      <a:r>
                        <a:rPr lang="en-US" sz="1700" dirty="0" smtClean="0">
                          <a:solidFill>
                            <a:srgbClr val="0000FF"/>
                          </a:solidFill>
                          <a:latin typeface="Arial" panose="020B0604020202020204" pitchFamily="34" charset="0"/>
                          <a:cs typeface="Arial" panose="020B0604020202020204" pitchFamily="34" charset="0"/>
                        </a:rPr>
                        <a:t>s</a:t>
                      </a:r>
                    </a:p>
                    <a:p>
                      <a:r>
                        <a:rPr lang="en-US" sz="1700" dirty="0" smtClean="0">
                          <a:solidFill>
                            <a:srgbClr val="00B050"/>
                          </a:solidFill>
                          <a:latin typeface="Arial" panose="020B0604020202020204" pitchFamily="34" charset="0"/>
                          <a:cs typeface="Arial" panose="020B0604020202020204" pitchFamily="34" charset="0"/>
                        </a:rPr>
                        <a:t>Stochastic</a:t>
                      </a:r>
                      <a:r>
                        <a:rPr lang="en-US" sz="1700" baseline="0" dirty="0" smtClean="0">
                          <a:solidFill>
                            <a:srgbClr val="00B050"/>
                          </a:solidFill>
                          <a:latin typeface="Arial" panose="020B0604020202020204" pitchFamily="34" charset="0"/>
                          <a:cs typeface="Arial" panose="020B0604020202020204" pitchFamily="34" charset="0"/>
                        </a:rPr>
                        <a:t> cooling pickup</a:t>
                      </a:r>
                      <a:endParaRPr lang="en-US" sz="1700" dirty="0" smtClean="0">
                        <a:solidFill>
                          <a:srgbClr val="00B050"/>
                        </a:solidFill>
                        <a:latin typeface="Arial" panose="020B0604020202020204" pitchFamily="34" charset="0"/>
                        <a:cs typeface="Arial" panose="020B0604020202020204" pitchFamily="34" charset="0"/>
                      </a:endParaRPr>
                    </a:p>
                  </a:txBody>
                  <a:tcPr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solidFill>
                            <a:srgbClr val="0000FF"/>
                          </a:solidFill>
                          <a:latin typeface="Arial" panose="020B0604020202020204" pitchFamily="34" charset="0"/>
                          <a:cs typeface="Arial" panose="020B0604020202020204" pitchFamily="34" charset="0"/>
                        </a:rPr>
                        <a:t>fast scope</a:t>
                      </a:r>
                      <a:r>
                        <a:rPr lang="en-US" sz="1700" baseline="0" dirty="0" smtClean="0">
                          <a:solidFill>
                            <a:srgbClr val="0000FF"/>
                          </a:solidFill>
                          <a:latin typeface="Arial" panose="020B0604020202020204" pitchFamily="34" charset="0"/>
                          <a:cs typeface="Arial" panose="020B0604020202020204" pitchFamily="34" charset="0"/>
                        </a:rPr>
                        <a:t> </a:t>
                      </a:r>
                      <a:r>
                        <a:rPr lang="en-US" sz="1700" dirty="0" smtClean="0">
                          <a:solidFill>
                            <a:srgbClr val="0000FF"/>
                          </a:solidFill>
                          <a:latin typeface="Arial" panose="020B0604020202020204" pitchFamily="34" charset="0"/>
                          <a:cs typeface="Arial" panose="020B0604020202020204" pitchFamily="34" charset="0"/>
                        </a:rPr>
                        <a:t>and on-line DAS</a:t>
                      </a:r>
                    </a:p>
                  </a:txBody>
                  <a:tcPr marT="45723" marB="45723">
                    <a:noFill/>
                  </a:tcPr>
                </a:tc>
              </a:tr>
              <a:tr h="777204">
                <a:tc>
                  <a:txBody>
                    <a:bodyPr/>
                    <a:lstStyle/>
                    <a:p>
                      <a:r>
                        <a:rPr lang="en-US" sz="1700" dirty="0" smtClean="0">
                          <a:latin typeface="Arial" panose="020B0604020202020204" pitchFamily="34" charset="0"/>
                          <a:cs typeface="Arial" panose="020B0604020202020204" pitchFamily="34" charset="0"/>
                        </a:rPr>
                        <a:t>Cooling rates</a:t>
                      </a:r>
                      <a:endParaRPr lang="en-US" sz="1700" dirty="0">
                        <a:latin typeface="Arial" panose="020B0604020202020204" pitchFamily="34" charset="0"/>
                        <a:cs typeface="Arial" panose="020B0604020202020204" pitchFamily="34" charset="0"/>
                      </a:endParaRPr>
                    </a:p>
                  </a:txBody>
                  <a:tcPr marT="45723" marB="4572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err="1" smtClean="0">
                          <a:solidFill>
                            <a:schemeClr val="tx1"/>
                          </a:solidFill>
                          <a:latin typeface="Arial" panose="020B0604020202020204" pitchFamily="34" charset="0"/>
                          <a:cs typeface="Arial" panose="020B0604020202020204" pitchFamily="34" charset="0"/>
                        </a:rPr>
                        <a:t>n.a</a:t>
                      </a:r>
                      <a:r>
                        <a:rPr lang="en-US" sz="1700" dirty="0" smtClean="0">
                          <a:solidFill>
                            <a:schemeClr val="tx1"/>
                          </a:solidFill>
                          <a:latin typeface="Arial" panose="020B0604020202020204" pitchFamily="34" charset="0"/>
                          <a:cs typeface="Arial" panose="020B0604020202020204" pitchFamily="34" charset="0"/>
                        </a:rPr>
                        <a:t>.</a:t>
                      </a:r>
                    </a:p>
                  </a:txBody>
                  <a:tcPr marT="45723" marB="45723"/>
                </a:tc>
                <a:tc>
                  <a:txBody>
                    <a:bodyPr/>
                    <a:lstStyle/>
                    <a:p>
                      <a:r>
                        <a:rPr lang="en-US" sz="1700" dirty="0" err="1" smtClean="0">
                          <a:solidFill>
                            <a:srgbClr val="0000FF"/>
                          </a:solidFill>
                          <a:latin typeface="Arial" panose="020B0604020202020204" pitchFamily="34" charset="0"/>
                          <a:cs typeface="Arial" panose="020B0604020202020204" pitchFamily="34" charset="0"/>
                        </a:rPr>
                        <a:t>Schorttky</a:t>
                      </a:r>
                      <a:r>
                        <a:rPr lang="en-US" sz="1700" dirty="0" smtClean="0">
                          <a:solidFill>
                            <a:srgbClr val="0000FF"/>
                          </a:solidFill>
                          <a:latin typeface="Arial" panose="020B0604020202020204" pitchFamily="34" charset="0"/>
                          <a:cs typeface="Arial" panose="020B0604020202020204" pitchFamily="34" charset="0"/>
                        </a:rPr>
                        <a:t> resonator and pickups</a:t>
                      </a:r>
                    </a:p>
                  </a:txBody>
                  <a:tcPr marT="45723" marB="45723"/>
                </a:tc>
                <a:tc>
                  <a:txBody>
                    <a:bodyPr/>
                    <a:lstStyle/>
                    <a:p>
                      <a:r>
                        <a:rPr lang="en-US" sz="1700" dirty="0" smtClean="0">
                          <a:solidFill>
                            <a:srgbClr val="0000FF"/>
                          </a:solidFill>
                          <a:latin typeface="Arial" panose="020B0604020202020204" pitchFamily="34" charset="0"/>
                          <a:cs typeface="Arial" panose="020B0604020202020204" pitchFamily="34" charset="0"/>
                        </a:rPr>
                        <a:t>fast scope</a:t>
                      </a:r>
                      <a:r>
                        <a:rPr lang="en-US" sz="1700" baseline="0" dirty="0" smtClean="0">
                          <a:solidFill>
                            <a:srgbClr val="0000FF"/>
                          </a:solidFill>
                          <a:latin typeface="Arial" panose="020B0604020202020204" pitchFamily="34" charset="0"/>
                          <a:cs typeface="Arial" panose="020B0604020202020204" pitchFamily="34" charset="0"/>
                        </a:rPr>
                        <a:t> </a:t>
                      </a:r>
                      <a:r>
                        <a:rPr lang="en-US" sz="1700" dirty="0" smtClean="0">
                          <a:solidFill>
                            <a:srgbClr val="0000FF"/>
                          </a:solidFill>
                          <a:latin typeface="Arial" panose="020B0604020202020204" pitchFamily="34" charset="0"/>
                          <a:cs typeface="Arial" panose="020B0604020202020204" pitchFamily="34" charset="0"/>
                        </a:rPr>
                        <a:t>and on-line DAS</a:t>
                      </a:r>
                    </a:p>
                    <a:p>
                      <a:r>
                        <a:rPr lang="en-US" sz="1700" dirty="0" smtClean="0">
                          <a:solidFill>
                            <a:srgbClr val="FF3300"/>
                          </a:solidFill>
                          <a:latin typeface="Arial" panose="020B0604020202020204" pitchFamily="34" charset="0"/>
                          <a:cs typeface="Arial" panose="020B0604020202020204" pitchFamily="34" charset="0"/>
                        </a:rPr>
                        <a:t>Off-line side-band signal</a:t>
                      </a:r>
                      <a:r>
                        <a:rPr lang="en-US" sz="1700" baseline="0" dirty="0" smtClean="0">
                          <a:solidFill>
                            <a:srgbClr val="FF3300"/>
                          </a:solidFill>
                          <a:latin typeface="Arial" panose="020B0604020202020204" pitchFamily="34" charset="0"/>
                          <a:cs typeface="Arial" panose="020B0604020202020204" pitchFamily="34" charset="0"/>
                        </a:rPr>
                        <a:t> analysis</a:t>
                      </a:r>
                      <a:endParaRPr lang="en-US" sz="1700" dirty="0" smtClean="0">
                        <a:solidFill>
                          <a:srgbClr val="FF3300"/>
                        </a:solidFill>
                        <a:latin typeface="Arial" panose="020B0604020202020204" pitchFamily="34" charset="0"/>
                        <a:cs typeface="Arial" panose="020B0604020202020204" pitchFamily="34" charset="0"/>
                      </a:endParaRPr>
                    </a:p>
                  </a:txBody>
                  <a:tcPr marT="45723" marB="45723"/>
                </a:tc>
              </a:tr>
            </a:tbl>
          </a:graphicData>
        </a:graphic>
      </p:graphicFrame>
      <p:sp>
        <p:nvSpPr>
          <p:cNvPr id="5" name="TextBox 3"/>
          <p:cNvSpPr txBox="1">
            <a:spLocks noChangeArrowheads="1"/>
          </p:cNvSpPr>
          <p:nvPr/>
        </p:nvSpPr>
        <p:spPr bwMode="auto">
          <a:xfrm>
            <a:off x="152400" y="6000690"/>
            <a:ext cx="13292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spcBef>
                <a:spcPct val="20000"/>
              </a:spcBef>
              <a:buChar char="•"/>
              <a:defRPr sz="2400">
                <a:solidFill>
                  <a:schemeClr val="tx1"/>
                </a:solidFill>
                <a:latin typeface="Times" pitchFamily="18" charset="0"/>
              </a:defRPr>
            </a:lvl1pPr>
            <a:lvl2pPr marL="742950" indent="-285750" eaLnBrk="0" hangingPunct="0">
              <a:spcBef>
                <a:spcPct val="20000"/>
              </a:spcBef>
              <a:buChar char="–"/>
              <a:defRPr sz="24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400">
                <a:solidFill>
                  <a:schemeClr val="tx1"/>
                </a:solidFill>
                <a:latin typeface="Times" pitchFamily="18" charset="0"/>
              </a:defRPr>
            </a:lvl4pPr>
            <a:lvl5pPr marL="2057400" indent="-228600" eaLnBrk="0" hangingPunct="0">
              <a:spcBef>
                <a:spcPct val="20000"/>
              </a:spcBef>
              <a:buChar char="»"/>
              <a:defRPr sz="2400">
                <a:solidFill>
                  <a:schemeClr val="tx1"/>
                </a:solidFill>
                <a:latin typeface="Times" pitchFamily="18" charset="0"/>
              </a:defRPr>
            </a:lvl5pPr>
            <a:lvl6pPr marL="2514600" indent="-228600" eaLnBrk="0" fontAlgn="base" hangingPunct="0">
              <a:spcBef>
                <a:spcPct val="20000"/>
              </a:spcBef>
              <a:spcAft>
                <a:spcPct val="0"/>
              </a:spcAft>
              <a:buChar char="»"/>
              <a:defRPr sz="2400">
                <a:solidFill>
                  <a:schemeClr val="tx1"/>
                </a:solidFill>
                <a:latin typeface="Times" pitchFamily="18" charset="0"/>
              </a:defRPr>
            </a:lvl6pPr>
            <a:lvl7pPr marL="2971800" indent="-228600" eaLnBrk="0" fontAlgn="base" hangingPunct="0">
              <a:spcBef>
                <a:spcPct val="20000"/>
              </a:spcBef>
              <a:spcAft>
                <a:spcPct val="0"/>
              </a:spcAft>
              <a:buChar char="»"/>
              <a:defRPr sz="2400">
                <a:solidFill>
                  <a:schemeClr val="tx1"/>
                </a:solidFill>
                <a:latin typeface="Times" pitchFamily="18" charset="0"/>
              </a:defRPr>
            </a:lvl7pPr>
            <a:lvl8pPr marL="3429000" indent="-228600" eaLnBrk="0" fontAlgn="base" hangingPunct="0">
              <a:spcBef>
                <a:spcPct val="20000"/>
              </a:spcBef>
              <a:spcAft>
                <a:spcPct val="0"/>
              </a:spcAft>
              <a:buChar char="»"/>
              <a:defRPr sz="2400">
                <a:solidFill>
                  <a:schemeClr val="tx1"/>
                </a:solidFill>
                <a:latin typeface="Times" pitchFamily="18" charset="0"/>
              </a:defRPr>
            </a:lvl8pPr>
            <a:lvl9pPr marL="3886200" indent="-228600" eaLnBrk="0" fontAlgn="base" hangingPunct="0">
              <a:spcBef>
                <a:spcPct val="20000"/>
              </a:spcBef>
              <a:spcAft>
                <a:spcPct val="0"/>
              </a:spcAft>
              <a:buChar char="»"/>
              <a:defRPr sz="2400">
                <a:solidFill>
                  <a:schemeClr val="tx1"/>
                </a:solidFill>
                <a:latin typeface="Times" pitchFamily="18" charset="0"/>
              </a:defRPr>
            </a:lvl9pPr>
          </a:lstStyle>
          <a:p>
            <a:pPr marL="174625" indent="-174625" eaLnBrk="1" hangingPunct="1">
              <a:spcBef>
                <a:spcPct val="0"/>
              </a:spcBef>
            </a:pPr>
            <a:r>
              <a:rPr lang="en-US" altLang="en-US" sz="2000" b="1" dirty="0">
                <a:solidFill>
                  <a:srgbClr val="0000FF"/>
                </a:solidFill>
                <a:latin typeface="Arial" panose="020B0604020202020204" pitchFamily="34" charset="0"/>
                <a:cs typeface="Arial" panose="020B0604020202020204" pitchFamily="34" charset="0"/>
              </a:rPr>
              <a:t>existing</a:t>
            </a:r>
          </a:p>
        </p:txBody>
      </p:sp>
      <p:sp>
        <p:nvSpPr>
          <p:cNvPr id="6" name="TextBox 4"/>
          <p:cNvSpPr txBox="1">
            <a:spLocks noChangeArrowheads="1"/>
          </p:cNvSpPr>
          <p:nvPr/>
        </p:nvSpPr>
        <p:spPr bwMode="auto">
          <a:xfrm>
            <a:off x="1752600" y="5981700"/>
            <a:ext cx="35349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spcBef>
                <a:spcPct val="20000"/>
              </a:spcBef>
              <a:buChar char="•"/>
              <a:defRPr sz="2400">
                <a:solidFill>
                  <a:schemeClr val="tx1"/>
                </a:solidFill>
                <a:latin typeface="Times" pitchFamily="18" charset="0"/>
              </a:defRPr>
            </a:lvl1pPr>
            <a:lvl2pPr marL="742950" indent="-285750" eaLnBrk="0" hangingPunct="0">
              <a:spcBef>
                <a:spcPct val="20000"/>
              </a:spcBef>
              <a:buChar char="–"/>
              <a:defRPr sz="24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400">
                <a:solidFill>
                  <a:schemeClr val="tx1"/>
                </a:solidFill>
                <a:latin typeface="Times" pitchFamily="18" charset="0"/>
              </a:defRPr>
            </a:lvl4pPr>
            <a:lvl5pPr marL="2057400" indent="-228600" eaLnBrk="0" hangingPunct="0">
              <a:spcBef>
                <a:spcPct val="20000"/>
              </a:spcBef>
              <a:buChar char="»"/>
              <a:defRPr sz="2400">
                <a:solidFill>
                  <a:schemeClr val="tx1"/>
                </a:solidFill>
                <a:latin typeface="Times" pitchFamily="18" charset="0"/>
              </a:defRPr>
            </a:lvl5pPr>
            <a:lvl6pPr marL="2514600" indent="-228600" eaLnBrk="0" fontAlgn="base" hangingPunct="0">
              <a:spcBef>
                <a:spcPct val="20000"/>
              </a:spcBef>
              <a:spcAft>
                <a:spcPct val="0"/>
              </a:spcAft>
              <a:buChar char="»"/>
              <a:defRPr sz="2400">
                <a:solidFill>
                  <a:schemeClr val="tx1"/>
                </a:solidFill>
                <a:latin typeface="Times" pitchFamily="18" charset="0"/>
              </a:defRPr>
            </a:lvl6pPr>
            <a:lvl7pPr marL="2971800" indent="-228600" eaLnBrk="0" fontAlgn="base" hangingPunct="0">
              <a:spcBef>
                <a:spcPct val="20000"/>
              </a:spcBef>
              <a:spcAft>
                <a:spcPct val="0"/>
              </a:spcAft>
              <a:buChar char="»"/>
              <a:defRPr sz="2400">
                <a:solidFill>
                  <a:schemeClr val="tx1"/>
                </a:solidFill>
                <a:latin typeface="Times" pitchFamily="18" charset="0"/>
              </a:defRPr>
            </a:lvl7pPr>
            <a:lvl8pPr marL="3429000" indent="-228600" eaLnBrk="0" fontAlgn="base" hangingPunct="0">
              <a:spcBef>
                <a:spcPct val="20000"/>
              </a:spcBef>
              <a:spcAft>
                <a:spcPct val="0"/>
              </a:spcAft>
              <a:buChar char="»"/>
              <a:defRPr sz="2400">
                <a:solidFill>
                  <a:schemeClr val="tx1"/>
                </a:solidFill>
                <a:latin typeface="Times" pitchFamily="18" charset="0"/>
              </a:defRPr>
            </a:lvl8pPr>
            <a:lvl9pPr marL="3886200" indent="-228600" eaLnBrk="0" fontAlgn="base" hangingPunct="0">
              <a:spcBef>
                <a:spcPct val="20000"/>
              </a:spcBef>
              <a:spcAft>
                <a:spcPct val="0"/>
              </a:spcAft>
              <a:buChar char="»"/>
              <a:defRPr sz="2400">
                <a:solidFill>
                  <a:schemeClr val="tx1"/>
                </a:solidFill>
                <a:latin typeface="Times" pitchFamily="18" charset="0"/>
              </a:defRPr>
            </a:lvl9pPr>
          </a:lstStyle>
          <a:p>
            <a:pPr marL="174625" indent="-174625" eaLnBrk="1" hangingPunct="1">
              <a:spcBef>
                <a:spcPct val="0"/>
              </a:spcBef>
            </a:pPr>
            <a:r>
              <a:rPr lang="en-US" altLang="en-US" sz="2000" dirty="0" smtClean="0">
                <a:solidFill>
                  <a:srgbClr val="FF0000"/>
                </a:solidFill>
                <a:latin typeface="Arial" panose="020B0604020202020204" pitchFamily="34" charset="0"/>
                <a:cs typeface="Arial" panose="020B0604020202020204" pitchFamily="34" charset="0"/>
              </a:rPr>
              <a:t>Modified for the experiment </a:t>
            </a:r>
            <a:endParaRPr lang="en-US" altLang="en-US" sz="2000" dirty="0">
              <a:solidFill>
                <a:srgbClr val="FF0000"/>
              </a:solidFill>
              <a:latin typeface="Arial" panose="020B0604020202020204" pitchFamily="34" charset="0"/>
              <a:cs typeface="Arial" panose="020B0604020202020204" pitchFamily="34" charset="0"/>
            </a:endParaRPr>
          </a:p>
        </p:txBody>
      </p:sp>
      <p:sp>
        <p:nvSpPr>
          <p:cNvPr id="7" name="TextBox 4"/>
          <p:cNvSpPr txBox="1">
            <a:spLocks noChangeArrowheads="1"/>
          </p:cNvSpPr>
          <p:nvPr/>
        </p:nvSpPr>
        <p:spPr bwMode="auto">
          <a:xfrm>
            <a:off x="5410200" y="5969779"/>
            <a:ext cx="3429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har char="•"/>
              <a:defRPr sz="2400">
                <a:solidFill>
                  <a:schemeClr val="tx1"/>
                </a:solidFill>
                <a:latin typeface="Times" pitchFamily="18" charset="0"/>
              </a:defRPr>
            </a:lvl1pPr>
            <a:lvl2pPr marL="742950" indent="-285750" eaLnBrk="0" hangingPunct="0">
              <a:spcBef>
                <a:spcPct val="20000"/>
              </a:spcBef>
              <a:buChar char="–"/>
              <a:defRPr sz="24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400">
                <a:solidFill>
                  <a:schemeClr val="tx1"/>
                </a:solidFill>
                <a:latin typeface="Times" pitchFamily="18" charset="0"/>
              </a:defRPr>
            </a:lvl4pPr>
            <a:lvl5pPr marL="2057400" indent="-228600" eaLnBrk="0" hangingPunct="0">
              <a:spcBef>
                <a:spcPct val="20000"/>
              </a:spcBef>
              <a:buChar char="»"/>
              <a:defRPr sz="2400">
                <a:solidFill>
                  <a:schemeClr val="tx1"/>
                </a:solidFill>
                <a:latin typeface="Times" pitchFamily="18" charset="0"/>
              </a:defRPr>
            </a:lvl5pPr>
            <a:lvl6pPr marL="2514600" indent="-228600" eaLnBrk="0" fontAlgn="base" hangingPunct="0">
              <a:spcBef>
                <a:spcPct val="20000"/>
              </a:spcBef>
              <a:spcAft>
                <a:spcPct val="0"/>
              </a:spcAft>
              <a:buChar char="»"/>
              <a:defRPr sz="2400">
                <a:solidFill>
                  <a:schemeClr val="tx1"/>
                </a:solidFill>
                <a:latin typeface="Times" pitchFamily="18" charset="0"/>
              </a:defRPr>
            </a:lvl6pPr>
            <a:lvl7pPr marL="2971800" indent="-228600" eaLnBrk="0" fontAlgn="base" hangingPunct="0">
              <a:spcBef>
                <a:spcPct val="20000"/>
              </a:spcBef>
              <a:spcAft>
                <a:spcPct val="0"/>
              </a:spcAft>
              <a:buChar char="»"/>
              <a:defRPr sz="2400">
                <a:solidFill>
                  <a:schemeClr val="tx1"/>
                </a:solidFill>
                <a:latin typeface="Times" pitchFamily="18" charset="0"/>
              </a:defRPr>
            </a:lvl7pPr>
            <a:lvl8pPr marL="3429000" indent="-228600" eaLnBrk="0" fontAlgn="base" hangingPunct="0">
              <a:spcBef>
                <a:spcPct val="20000"/>
              </a:spcBef>
              <a:spcAft>
                <a:spcPct val="0"/>
              </a:spcAft>
              <a:buChar char="»"/>
              <a:defRPr sz="2400">
                <a:solidFill>
                  <a:schemeClr val="tx1"/>
                </a:solidFill>
                <a:latin typeface="Times" pitchFamily="18" charset="0"/>
              </a:defRPr>
            </a:lvl8pPr>
            <a:lvl9pPr marL="3886200" indent="-228600" eaLnBrk="0" fontAlgn="base" hangingPunct="0">
              <a:spcBef>
                <a:spcPct val="20000"/>
              </a:spcBef>
              <a:spcAft>
                <a:spcPct val="0"/>
              </a:spcAft>
              <a:buChar char="»"/>
              <a:defRPr sz="2400">
                <a:solidFill>
                  <a:schemeClr val="tx1"/>
                </a:solidFill>
                <a:latin typeface="Times" pitchFamily="18" charset="0"/>
              </a:defRPr>
            </a:lvl9pPr>
          </a:lstStyle>
          <a:p>
            <a:pPr marL="174625" indent="-174625" eaLnBrk="1" hangingPunct="1">
              <a:spcBef>
                <a:spcPct val="0"/>
              </a:spcBef>
            </a:pPr>
            <a:r>
              <a:rPr lang="en-US" altLang="en-US" sz="2000" dirty="0" smtClean="0">
                <a:solidFill>
                  <a:srgbClr val="00B050"/>
                </a:solidFill>
                <a:latin typeface="Arial" panose="020B0604020202020204" pitchFamily="34" charset="0"/>
                <a:cs typeface="Arial" panose="020B0604020202020204" pitchFamily="34" charset="0"/>
              </a:rPr>
              <a:t>new installation (in 2016) </a:t>
            </a:r>
            <a:endParaRPr lang="en-US" altLang="en-US" sz="2000" dirty="0">
              <a:solidFill>
                <a:srgbClr val="00B050"/>
              </a:solidFill>
              <a:latin typeface="Arial" panose="020B0604020202020204" pitchFamily="34" charset="0"/>
              <a:cs typeface="Arial" panose="020B0604020202020204" pitchFamily="34" charset="0"/>
            </a:endParaRPr>
          </a:p>
        </p:txBody>
      </p:sp>
      <p:sp>
        <p:nvSpPr>
          <p:cNvPr id="8" name="Footer Placeholder 4"/>
          <p:cNvSpPr txBox="1">
            <a:spLocks/>
          </p:cNvSpPr>
          <p:nvPr/>
        </p:nvSpPr>
        <p:spPr>
          <a:xfrm>
            <a:off x="2667000" y="6569075"/>
            <a:ext cx="3962400" cy="365125"/>
          </a:xfrm>
          <a:prstGeom prst="rect">
            <a:avLst/>
          </a:prstGeom>
        </p:spPr>
        <p:txBody>
          <a:bodyPr/>
          <a:lstStyle>
            <a:defPPr>
              <a:defRPr lang="en-US"/>
            </a:defPPr>
            <a:lvl1pPr algn="l" rtl="0" fontAlgn="base">
              <a:spcBef>
                <a:spcPct val="0"/>
              </a:spcBef>
              <a:spcAft>
                <a:spcPct val="0"/>
              </a:spcAft>
              <a:defRPr sz="2000" kern="1200">
                <a:solidFill>
                  <a:schemeClr val="tx1"/>
                </a:solidFill>
                <a:latin typeface="Times" pitchFamily="18" charset="0"/>
                <a:ea typeface="+mn-ea"/>
                <a:cs typeface="Arial" charset="0"/>
              </a:defRPr>
            </a:lvl1pPr>
            <a:lvl2pPr marL="457200" algn="l" rtl="0" fontAlgn="base">
              <a:spcBef>
                <a:spcPct val="0"/>
              </a:spcBef>
              <a:spcAft>
                <a:spcPct val="0"/>
              </a:spcAft>
              <a:defRPr sz="2000" kern="1200">
                <a:solidFill>
                  <a:schemeClr val="tx1"/>
                </a:solidFill>
                <a:latin typeface="Times" pitchFamily="18" charset="0"/>
                <a:ea typeface="+mn-ea"/>
                <a:cs typeface="Arial" charset="0"/>
              </a:defRPr>
            </a:lvl2pPr>
            <a:lvl3pPr marL="914400" algn="l" rtl="0" fontAlgn="base">
              <a:spcBef>
                <a:spcPct val="0"/>
              </a:spcBef>
              <a:spcAft>
                <a:spcPct val="0"/>
              </a:spcAft>
              <a:defRPr sz="2000" kern="1200">
                <a:solidFill>
                  <a:schemeClr val="tx1"/>
                </a:solidFill>
                <a:latin typeface="Times" pitchFamily="18" charset="0"/>
                <a:ea typeface="+mn-ea"/>
                <a:cs typeface="Arial" charset="0"/>
              </a:defRPr>
            </a:lvl3pPr>
            <a:lvl4pPr marL="1371600" algn="l" rtl="0" fontAlgn="base">
              <a:spcBef>
                <a:spcPct val="0"/>
              </a:spcBef>
              <a:spcAft>
                <a:spcPct val="0"/>
              </a:spcAft>
              <a:defRPr sz="2000" kern="1200">
                <a:solidFill>
                  <a:schemeClr val="tx1"/>
                </a:solidFill>
                <a:latin typeface="Times" pitchFamily="18" charset="0"/>
                <a:ea typeface="+mn-ea"/>
                <a:cs typeface="Arial" charset="0"/>
              </a:defRPr>
            </a:lvl4pPr>
            <a:lvl5pPr marL="1828800" algn="l" rtl="0" fontAlgn="base">
              <a:spcBef>
                <a:spcPct val="0"/>
              </a:spcBef>
              <a:spcAft>
                <a:spcPct val="0"/>
              </a:spcAft>
              <a:defRPr sz="2000" kern="1200">
                <a:solidFill>
                  <a:schemeClr val="tx1"/>
                </a:solidFill>
                <a:latin typeface="Times" pitchFamily="18" charset="0"/>
                <a:ea typeface="+mn-ea"/>
                <a:cs typeface="Arial" charset="0"/>
              </a:defRPr>
            </a:lvl5pPr>
            <a:lvl6pPr marL="2286000" algn="l" defTabSz="914400" rtl="0" eaLnBrk="1" latinLnBrk="0" hangingPunct="1">
              <a:defRPr sz="2000" kern="1200">
                <a:solidFill>
                  <a:schemeClr val="tx1"/>
                </a:solidFill>
                <a:latin typeface="Times" pitchFamily="18" charset="0"/>
                <a:ea typeface="+mn-ea"/>
                <a:cs typeface="Arial" charset="0"/>
              </a:defRPr>
            </a:lvl6pPr>
            <a:lvl7pPr marL="2743200" algn="l" defTabSz="914400" rtl="0" eaLnBrk="1" latinLnBrk="0" hangingPunct="1">
              <a:defRPr sz="2000" kern="1200">
                <a:solidFill>
                  <a:schemeClr val="tx1"/>
                </a:solidFill>
                <a:latin typeface="Times" pitchFamily="18" charset="0"/>
                <a:ea typeface="+mn-ea"/>
                <a:cs typeface="Arial" charset="0"/>
              </a:defRPr>
            </a:lvl7pPr>
            <a:lvl8pPr marL="3200400" algn="l" defTabSz="914400" rtl="0" eaLnBrk="1" latinLnBrk="0" hangingPunct="1">
              <a:defRPr sz="2000" kern="1200">
                <a:solidFill>
                  <a:schemeClr val="tx1"/>
                </a:solidFill>
                <a:latin typeface="Times" pitchFamily="18" charset="0"/>
                <a:ea typeface="+mn-ea"/>
                <a:cs typeface="Arial" charset="0"/>
              </a:defRPr>
            </a:lvl8pPr>
            <a:lvl9pPr marL="3657600" algn="l" defTabSz="914400" rtl="0" eaLnBrk="1" latinLnBrk="0" hangingPunct="1">
              <a:defRPr sz="2000" kern="1200">
                <a:solidFill>
                  <a:schemeClr val="tx1"/>
                </a:solidFill>
                <a:latin typeface="Times" pitchFamily="18" charset="0"/>
                <a:ea typeface="+mn-ea"/>
                <a:cs typeface="Arial" charset="0"/>
              </a:defRPr>
            </a:lvl9pPr>
          </a:lstStyle>
          <a:p>
            <a:pPr algn="ctr"/>
            <a:r>
              <a:rPr lang="en-US" sz="1400" b="1" dirty="0" smtClean="0">
                <a:solidFill>
                  <a:srgbClr val="0000FF"/>
                </a:solidFill>
                <a:latin typeface="Arial" panose="020B0604020202020204" pitchFamily="34" charset="0"/>
                <a:cs typeface="Arial" panose="020B0604020202020204" pitchFamily="34" charset="0"/>
              </a:rPr>
              <a:t>JLEIC Collaboration Meeting Fall 2016</a:t>
            </a:r>
            <a:endParaRPr lang="en-US" sz="1400" b="1" dirty="0">
              <a:solidFill>
                <a:srgbClr val="0000FF"/>
              </a:solidFill>
              <a:latin typeface="Arial" panose="020B0604020202020204" pitchFamily="34" charset="0"/>
              <a:cs typeface="Arial" panose="020B0604020202020204" pitchFamily="34" charset="0"/>
            </a:endParaRPr>
          </a:p>
        </p:txBody>
      </p:sp>
      <p:sp>
        <p:nvSpPr>
          <p:cNvPr id="9" name="Slide Number Placeholder 5"/>
          <p:cNvSpPr txBox="1">
            <a:spLocks/>
          </p:cNvSpPr>
          <p:nvPr/>
        </p:nvSpPr>
        <p:spPr>
          <a:xfrm>
            <a:off x="7467600" y="6433457"/>
            <a:ext cx="685800" cy="348343"/>
          </a:xfrm>
          <a:prstGeom prst="rect">
            <a:avLst/>
          </a:prstGeom>
        </p:spPr>
        <p:txBody>
          <a:bodyPr/>
          <a:lstStyle>
            <a:defPPr>
              <a:defRPr lang="en-US"/>
            </a:defPPr>
            <a:lvl1pPr algn="l" rtl="0" fontAlgn="base">
              <a:spcBef>
                <a:spcPct val="0"/>
              </a:spcBef>
              <a:spcAft>
                <a:spcPct val="0"/>
              </a:spcAft>
              <a:defRPr sz="2000" kern="1200">
                <a:solidFill>
                  <a:schemeClr val="tx1"/>
                </a:solidFill>
                <a:latin typeface="Times" pitchFamily="18" charset="0"/>
                <a:ea typeface="+mn-ea"/>
                <a:cs typeface="Arial" charset="0"/>
              </a:defRPr>
            </a:lvl1pPr>
            <a:lvl2pPr marL="457200" algn="l" rtl="0" fontAlgn="base">
              <a:spcBef>
                <a:spcPct val="0"/>
              </a:spcBef>
              <a:spcAft>
                <a:spcPct val="0"/>
              </a:spcAft>
              <a:defRPr sz="2000" kern="1200">
                <a:solidFill>
                  <a:schemeClr val="tx1"/>
                </a:solidFill>
                <a:latin typeface="Times" pitchFamily="18" charset="0"/>
                <a:ea typeface="+mn-ea"/>
                <a:cs typeface="Arial" charset="0"/>
              </a:defRPr>
            </a:lvl2pPr>
            <a:lvl3pPr marL="914400" algn="l" rtl="0" fontAlgn="base">
              <a:spcBef>
                <a:spcPct val="0"/>
              </a:spcBef>
              <a:spcAft>
                <a:spcPct val="0"/>
              </a:spcAft>
              <a:defRPr sz="2000" kern="1200">
                <a:solidFill>
                  <a:schemeClr val="tx1"/>
                </a:solidFill>
                <a:latin typeface="Times" pitchFamily="18" charset="0"/>
                <a:ea typeface="+mn-ea"/>
                <a:cs typeface="Arial" charset="0"/>
              </a:defRPr>
            </a:lvl3pPr>
            <a:lvl4pPr marL="1371600" algn="l" rtl="0" fontAlgn="base">
              <a:spcBef>
                <a:spcPct val="0"/>
              </a:spcBef>
              <a:spcAft>
                <a:spcPct val="0"/>
              </a:spcAft>
              <a:defRPr sz="2000" kern="1200">
                <a:solidFill>
                  <a:schemeClr val="tx1"/>
                </a:solidFill>
                <a:latin typeface="Times" pitchFamily="18" charset="0"/>
                <a:ea typeface="+mn-ea"/>
                <a:cs typeface="Arial" charset="0"/>
              </a:defRPr>
            </a:lvl4pPr>
            <a:lvl5pPr marL="1828800" algn="l" rtl="0" fontAlgn="base">
              <a:spcBef>
                <a:spcPct val="0"/>
              </a:spcBef>
              <a:spcAft>
                <a:spcPct val="0"/>
              </a:spcAft>
              <a:defRPr sz="2000" kern="1200">
                <a:solidFill>
                  <a:schemeClr val="tx1"/>
                </a:solidFill>
                <a:latin typeface="Times" pitchFamily="18" charset="0"/>
                <a:ea typeface="+mn-ea"/>
                <a:cs typeface="Arial" charset="0"/>
              </a:defRPr>
            </a:lvl5pPr>
            <a:lvl6pPr marL="2286000" algn="l" defTabSz="914400" rtl="0" eaLnBrk="1" latinLnBrk="0" hangingPunct="1">
              <a:defRPr sz="2000" kern="1200">
                <a:solidFill>
                  <a:schemeClr val="tx1"/>
                </a:solidFill>
                <a:latin typeface="Times" pitchFamily="18" charset="0"/>
                <a:ea typeface="+mn-ea"/>
                <a:cs typeface="Arial" charset="0"/>
              </a:defRPr>
            </a:lvl6pPr>
            <a:lvl7pPr marL="2743200" algn="l" defTabSz="914400" rtl="0" eaLnBrk="1" latinLnBrk="0" hangingPunct="1">
              <a:defRPr sz="2000" kern="1200">
                <a:solidFill>
                  <a:schemeClr val="tx1"/>
                </a:solidFill>
                <a:latin typeface="Times" pitchFamily="18" charset="0"/>
                <a:ea typeface="+mn-ea"/>
                <a:cs typeface="Arial" charset="0"/>
              </a:defRPr>
            </a:lvl7pPr>
            <a:lvl8pPr marL="3200400" algn="l" defTabSz="914400" rtl="0" eaLnBrk="1" latinLnBrk="0" hangingPunct="1">
              <a:defRPr sz="2000" kern="1200">
                <a:solidFill>
                  <a:schemeClr val="tx1"/>
                </a:solidFill>
                <a:latin typeface="Times" pitchFamily="18" charset="0"/>
                <a:ea typeface="+mn-ea"/>
                <a:cs typeface="Arial" charset="0"/>
              </a:defRPr>
            </a:lvl8pPr>
            <a:lvl9pPr marL="3657600" algn="l" defTabSz="914400" rtl="0" eaLnBrk="1" latinLnBrk="0" hangingPunct="1">
              <a:defRPr sz="2000" kern="1200">
                <a:solidFill>
                  <a:schemeClr val="tx1"/>
                </a:solidFill>
                <a:latin typeface="Times" pitchFamily="18" charset="0"/>
                <a:ea typeface="+mn-ea"/>
                <a:cs typeface="Arial" charset="0"/>
              </a:defRPr>
            </a:lvl9pPr>
          </a:lstStyle>
          <a:p>
            <a:pPr algn="ctr"/>
            <a:fld id="{B58F48A6-A3E1-4848-9AC3-B43F560BE4FE}" type="slidenum">
              <a:rPr lang="en-US" b="1" smtClean="0">
                <a:solidFill>
                  <a:srgbClr val="0000FF"/>
                </a:solidFill>
                <a:latin typeface="Arial" panose="020B0604020202020204" pitchFamily="34" charset="0"/>
                <a:cs typeface="Arial" panose="020B0604020202020204" pitchFamily="34" charset="0"/>
              </a:rPr>
              <a:pPr algn="ctr"/>
              <a:t>11</a:t>
            </a:fld>
            <a:endParaRPr lang="en-US" b="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68568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dirty="0" smtClean="0">
                <a:solidFill>
                  <a:srgbClr val="0000FF"/>
                </a:solidFill>
                <a:latin typeface="Arial" panose="020B0604020202020204" pitchFamily="34" charset="0"/>
                <a:cs typeface="Arial" panose="020B0604020202020204" pitchFamily="34" charset="0"/>
              </a:rPr>
              <a:t>1</a:t>
            </a:r>
            <a:r>
              <a:rPr lang="en-US" baseline="30000" dirty="0" smtClean="0">
                <a:solidFill>
                  <a:srgbClr val="0000FF"/>
                </a:solidFill>
                <a:latin typeface="Arial" panose="020B0604020202020204" pitchFamily="34" charset="0"/>
                <a:cs typeface="Arial" panose="020B0604020202020204" pitchFamily="34" charset="0"/>
              </a:rPr>
              <a:t>st</a:t>
            </a:r>
            <a:r>
              <a:rPr lang="en-US" dirty="0" smtClean="0">
                <a:solidFill>
                  <a:srgbClr val="0000FF"/>
                </a:solidFill>
                <a:latin typeface="Arial" panose="020B0604020202020204" pitchFamily="34" charset="0"/>
                <a:cs typeface="Arial" panose="020B0604020202020204" pitchFamily="34" charset="0"/>
              </a:rPr>
              <a:t> Bunched Beam Cooling Experiment</a:t>
            </a:r>
            <a:endParaRPr lang="en-US" dirty="0">
              <a:solidFill>
                <a:srgbClr val="0000FF"/>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 y="838200"/>
            <a:ext cx="9144001" cy="5486400"/>
          </a:xfrm>
        </p:spPr>
        <p:txBody>
          <a:bodyPr/>
          <a:lstStyle/>
          <a:p>
            <a:pPr marL="228600" indent="-2286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Beam cycle</a:t>
            </a:r>
          </a:p>
          <a:p>
            <a:pPr marL="457200" lvl="1" indent="-228600">
              <a:spcBef>
                <a:spcPts val="600"/>
              </a:spcBef>
              <a:buFont typeface="Arial" panose="020B0604020202020204" pitchFamily="34" charset="0"/>
              <a:buChar char="•"/>
            </a:pPr>
            <a:r>
              <a:rPr lang="en-US" sz="1600" dirty="0" smtClean="0">
                <a:latin typeface="Arial" panose="020B0604020202020204" pitchFamily="34" charset="0"/>
                <a:cs typeface="Arial" panose="020B0604020202020204" pitchFamily="34" charset="0"/>
              </a:rPr>
              <a:t>Carbon (</a:t>
            </a:r>
            <a:r>
              <a:rPr lang="en-US" sz="1600" baseline="30000" dirty="0" smtClean="0">
                <a:latin typeface="Arial" panose="020B0604020202020204" pitchFamily="34" charset="0"/>
                <a:cs typeface="Arial" panose="020B0604020202020204" pitchFamily="34" charset="0"/>
              </a:rPr>
              <a:t>12</a:t>
            </a:r>
            <a:r>
              <a:rPr lang="en-US" sz="1600" dirty="0" smtClean="0">
                <a:latin typeface="Arial" panose="020B0604020202020204" pitchFamily="34" charset="0"/>
                <a:cs typeface="Arial" panose="020B0604020202020204" pitchFamily="34" charset="0"/>
              </a:rPr>
              <a:t>C</a:t>
            </a:r>
            <a:r>
              <a:rPr lang="en-US" sz="1600" baseline="30000" dirty="0" smtClean="0">
                <a:latin typeface="Arial" panose="020B0604020202020204" pitchFamily="34" charset="0"/>
                <a:cs typeface="Arial" panose="020B0604020202020204" pitchFamily="34" charset="0"/>
              </a:rPr>
              <a:t>6+</a:t>
            </a:r>
            <a:r>
              <a:rPr lang="en-US" sz="1600" dirty="0" smtClean="0">
                <a:latin typeface="Arial" panose="020B0604020202020204" pitchFamily="34" charset="0"/>
                <a:cs typeface="Arial" panose="020B0604020202020204" pitchFamily="34" charset="0"/>
              </a:rPr>
              <a:t>) ions were injected at 7 MeV/u from a cyclotron and stored in the </a:t>
            </a:r>
            <a:r>
              <a:rPr lang="en-US" sz="1600" dirty="0" err="1" smtClean="0">
                <a:latin typeface="Arial" panose="020B0604020202020204" pitchFamily="34" charset="0"/>
                <a:cs typeface="Arial" panose="020B0604020202020204" pitchFamily="34" charset="0"/>
              </a:rPr>
              <a:t>CSRm</a:t>
            </a:r>
            <a:r>
              <a:rPr lang="en-US" sz="1600" dirty="0" smtClean="0">
                <a:latin typeface="Arial" panose="020B0604020202020204" pitchFamily="34" charset="0"/>
                <a:cs typeface="Arial" panose="020B0604020202020204" pitchFamily="34" charset="0"/>
              </a:rPr>
              <a:t> ring</a:t>
            </a:r>
          </a:p>
          <a:p>
            <a:pPr marL="457200" lvl="1" indent="-228600">
              <a:spcBef>
                <a:spcPts val="600"/>
              </a:spcBef>
              <a:buFont typeface="Arial" panose="020B0604020202020204" pitchFamily="34" charset="0"/>
              <a:buChar char="•"/>
            </a:pPr>
            <a:r>
              <a:rPr lang="en-US" sz="1600" dirty="0" smtClean="0">
                <a:latin typeface="Arial" panose="020B0604020202020204" pitchFamily="34" charset="0"/>
                <a:cs typeface="Arial" panose="020B0604020202020204" pitchFamily="34" charset="0"/>
              </a:rPr>
              <a:t>The ion beam was either coasting or captured into two long bunches h=2 by a RF w/ 450 kHz;</a:t>
            </a:r>
          </a:p>
          <a:p>
            <a:pPr marL="457200" lvl="1" indent="-228600">
              <a:spcBef>
                <a:spcPts val="600"/>
              </a:spcBef>
              <a:buNone/>
            </a:pPr>
            <a:r>
              <a:rPr lang="en-US" sz="1600" dirty="0" smtClean="0">
                <a:latin typeface="Arial" panose="020B0604020202020204" pitchFamily="34" charset="0"/>
                <a:cs typeface="Arial" panose="020B0604020202020204" pitchFamily="34" charset="0"/>
              </a:rPr>
              <a:t>    each bunch occupied about 1/2 of the </a:t>
            </a:r>
            <a:r>
              <a:rPr lang="en-US" sz="1600" dirty="0" err="1" smtClean="0">
                <a:latin typeface="Arial" panose="020B0604020202020204" pitchFamily="34" charset="0"/>
                <a:cs typeface="Arial" panose="020B0604020202020204" pitchFamily="34" charset="0"/>
              </a:rPr>
              <a:t>CSRm</a:t>
            </a:r>
            <a:r>
              <a:rPr lang="en-US" sz="1600" dirty="0" smtClean="0">
                <a:latin typeface="Arial" panose="020B0604020202020204" pitchFamily="34" charset="0"/>
                <a:cs typeface="Arial" panose="020B0604020202020204" pitchFamily="34" charset="0"/>
              </a:rPr>
              <a:t> ring </a:t>
            </a:r>
          </a:p>
          <a:p>
            <a:pPr marL="457200" lvl="1" indent="-228600">
              <a:spcBef>
                <a:spcPts val="600"/>
              </a:spcBef>
              <a:buFont typeface="Arial" panose="020B0604020202020204" pitchFamily="34" charset="0"/>
              <a:buChar char="•"/>
            </a:pPr>
            <a:r>
              <a:rPr lang="en-US" sz="1600" dirty="0" smtClean="0">
                <a:latin typeface="Arial" panose="020B0604020202020204" pitchFamily="34" charset="0"/>
                <a:cs typeface="Arial" panose="020B0604020202020204" pitchFamily="34" charset="0"/>
              </a:rPr>
              <a:t>The pulsed electron beam was turned on</a:t>
            </a:r>
          </a:p>
          <a:p>
            <a:pPr marL="457200" lvl="1" indent="-228600">
              <a:spcBef>
                <a:spcPts val="600"/>
              </a:spcBef>
              <a:buFont typeface="Arial" panose="020B0604020202020204" pitchFamily="34" charset="0"/>
              <a:buChar char="•"/>
            </a:pPr>
            <a:r>
              <a:rPr lang="en-US" sz="1600" dirty="0" smtClean="0">
                <a:latin typeface="Arial" panose="020B0604020202020204" pitchFamily="34" charset="0"/>
                <a:cs typeface="Arial" panose="020B0604020202020204" pitchFamily="34" charset="0"/>
              </a:rPr>
              <a:t>Pulsed beam cooling proceeded very fast in time scale of 1 second</a:t>
            </a:r>
          </a:p>
          <a:p>
            <a:pPr marL="457200" lvl="1" indent="-228600">
              <a:spcBef>
                <a:spcPts val="600"/>
              </a:spcBef>
              <a:buFont typeface="Arial" panose="020B0604020202020204" pitchFamily="34" charset="0"/>
              <a:buChar char="•"/>
            </a:pPr>
            <a:r>
              <a:rPr lang="en-US" sz="1600" dirty="0" smtClean="0">
                <a:latin typeface="Arial" panose="020B0604020202020204" pitchFamily="34" charset="0"/>
                <a:cs typeface="Arial" panose="020B0604020202020204" pitchFamily="34" charset="0"/>
              </a:rPr>
              <a:t>At 7 second, the stored beam was dumped, then restarted the cycle  </a:t>
            </a:r>
            <a:endParaRPr lang="en-US" sz="1600" dirty="0">
              <a:latin typeface="Arial" panose="020B0604020202020204" pitchFamily="34" charset="0"/>
              <a:cs typeface="Arial" panose="020B0604020202020204" pitchFamily="34" charset="0"/>
            </a:endParaRPr>
          </a:p>
          <a:p>
            <a:pPr marL="228600" indent="-228600">
              <a:spcBef>
                <a:spcPts val="2400"/>
              </a:spcBef>
              <a:buFont typeface="Arial" panose="020B0604020202020204" pitchFamily="34" charset="0"/>
              <a:buChar char="•"/>
            </a:pPr>
            <a:r>
              <a:rPr lang="en-US" sz="2000" dirty="0" smtClean="0">
                <a:latin typeface="Arial" panose="020B0604020202020204" pitchFamily="34" charset="0"/>
                <a:cs typeface="Arial" panose="020B0604020202020204" pitchFamily="34" charset="0"/>
              </a:rPr>
              <a:t>Cooling tests:</a:t>
            </a:r>
          </a:p>
          <a:p>
            <a:pPr marL="457200" lvl="1" indent="-228600">
              <a:spcBef>
                <a:spcPts val="600"/>
              </a:spcBef>
              <a:buFont typeface="Arial" panose="020B0604020202020204" pitchFamily="34" charset="0"/>
              <a:buChar char="•"/>
            </a:pPr>
            <a:r>
              <a:rPr lang="en-US" sz="1600" b="1" dirty="0" smtClean="0">
                <a:solidFill>
                  <a:srgbClr val="FF0000"/>
                </a:solidFill>
                <a:latin typeface="Arial" panose="020B0604020202020204" pitchFamily="34" charset="0"/>
                <a:cs typeface="Arial" panose="020B0604020202020204" pitchFamily="34" charset="0"/>
              </a:rPr>
              <a:t>Pulsed electron beam </a:t>
            </a:r>
            <a:r>
              <a:rPr lang="en-US" sz="1600" dirty="0" smtClean="0">
                <a:latin typeface="Arial" panose="020B0604020202020204" pitchFamily="34" charset="0"/>
                <a:cs typeface="Arial" panose="020B0604020202020204" pitchFamily="34" charset="0"/>
              </a:rPr>
              <a:t>cooled the </a:t>
            </a:r>
            <a:r>
              <a:rPr lang="en-US" sz="1600" b="1" dirty="0" smtClean="0">
                <a:solidFill>
                  <a:srgbClr val="FF0000"/>
                </a:solidFill>
                <a:latin typeface="Arial" panose="020B0604020202020204" pitchFamily="34" charset="0"/>
                <a:cs typeface="Arial" panose="020B0604020202020204" pitchFamily="34" charset="0"/>
              </a:rPr>
              <a:t>coasting ion beam</a:t>
            </a:r>
            <a:r>
              <a:rPr lang="en-US" sz="1600" dirty="0" smtClean="0">
                <a:latin typeface="Arial" panose="020B0604020202020204" pitchFamily="34" charset="0"/>
                <a:cs typeface="Arial" panose="020B0604020202020204" pitchFamily="34" charset="0"/>
              </a:rPr>
              <a:t>, both beams were </a:t>
            </a:r>
            <a:r>
              <a:rPr lang="en-US" sz="1600" b="1" dirty="0" smtClean="0">
                <a:solidFill>
                  <a:srgbClr val="FF0000"/>
                </a:solidFill>
                <a:latin typeface="Arial" panose="020B0604020202020204" pitchFamily="34" charset="0"/>
                <a:cs typeface="Arial" panose="020B0604020202020204" pitchFamily="34" charset="0"/>
              </a:rPr>
              <a:t>not synchronized</a:t>
            </a:r>
            <a:endParaRPr lang="en-US" sz="1600" b="1" dirty="0">
              <a:solidFill>
                <a:srgbClr val="FF0000"/>
              </a:solidFill>
              <a:latin typeface="Arial" panose="020B0604020202020204" pitchFamily="34" charset="0"/>
              <a:cs typeface="Arial" panose="020B0604020202020204" pitchFamily="34" charset="0"/>
            </a:endParaRPr>
          </a:p>
          <a:p>
            <a:pPr marL="457200" lvl="1" indent="-228600">
              <a:spcBef>
                <a:spcPts val="600"/>
              </a:spcBef>
              <a:buFont typeface="Arial" panose="020B0604020202020204" pitchFamily="34" charset="0"/>
              <a:buChar char="•"/>
            </a:pPr>
            <a:r>
              <a:rPr lang="en-US" sz="1600" b="1" dirty="0" smtClean="0">
                <a:solidFill>
                  <a:srgbClr val="FF0000"/>
                </a:solidFill>
                <a:latin typeface="Arial" panose="020B0604020202020204" pitchFamily="34" charset="0"/>
                <a:cs typeface="Arial" panose="020B0604020202020204" pitchFamily="34" charset="0"/>
              </a:rPr>
              <a:t>Pulsed </a:t>
            </a:r>
            <a:r>
              <a:rPr lang="en-US" sz="1600" b="1" dirty="0">
                <a:solidFill>
                  <a:srgbClr val="FF0000"/>
                </a:solidFill>
                <a:latin typeface="Arial" panose="020B0604020202020204" pitchFamily="34" charset="0"/>
                <a:cs typeface="Arial" panose="020B0604020202020204" pitchFamily="34" charset="0"/>
              </a:rPr>
              <a:t>electron beam </a:t>
            </a:r>
            <a:r>
              <a:rPr lang="en-US" sz="1600" dirty="0">
                <a:latin typeface="Arial" panose="020B0604020202020204" pitchFamily="34" charset="0"/>
                <a:cs typeface="Arial" panose="020B0604020202020204" pitchFamily="34" charset="0"/>
              </a:rPr>
              <a:t>cooled the </a:t>
            </a:r>
            <a:r>
              <a:rPr lang="en-US" sz="1600" b="1" dirty="0">
                <a:solidFill>
                  <a:srgbClr val="FF0000"/>
                </a:solidFill>
                <a:latin typeface="Arial" panose="020B0604020202020204" pitchFamily="34" charset="0"/>
                <a:cs typeface="Arial" panose="020B0604020202020204" pitchFamily="34" charset="0"/>
              </a:rPr>
              <a:t>coasting ion beam</a:t>
            </a:r>
            <a:r>
              <a:rPr lang="en-US" sz="1600" dirty="0">
                <a:latin typeface="Arial" panose="020B0604020202020204" pitchFamily="34" charset="0"/>
                <a:cs typeface="Arial" panose="020B0604020202020204" pitchFamily="34" charset="0"/>
              </a:rPr>
              <a:t>, both </a:t>
            </a:r>
            <a:r>
              <a:rPr lang="en-US" sz="1600" dirty="0" smtClean="0">
                <a:latin typeface="Arial" panose="020B0604020202020204" pitchFamily="34" charset="0"/>
                <a:cs typeface="Arial" panose="020B0604020202020204" pitchFamily="34" charset="0"/>
              </a:rPr>
              <a:t>beams were </a:t>
            </a:r>
            <a:r>
              <a:rPr lang="en-US" sz="1600" b="1" dirty="0" smtClean="0">
                <a:solidFill>
                  <a:srgbClr val="FF0000"/>
                </a:solidFill>
                <a:latin typeface="Arial" panose="020B0604020202020204" pitchFamily="34" charset="0"/>
                <a:cs typeface="Arial" panose="020B0604020202020204" pitchFamily="34" charset="0"/>
              </a:rPr>
              <a:t>synchronized</a:t>
            </a:r>
          </a:p>
          <a:p>
            <a:pPr marL="457200" lvl="1" indent="-228600">
              <a:spcBef>
                <a:spcPts val="600"/>
              </a:spcBef>
              <a:buFont typeface="Arial" panose="020B0604020202020204" pitchFamily="34" charset="0"/>
              <a:buChar char="•"/>
            </a:pPr>
            <a:r>
              <a:rPr lang="en-US" sz="1600" b="1" dirty="0">
                <a:solidFill>
                  <a:srgbClr val="FF0000"/>
                </a:solidFill>
                <a:latin typeface="Arial" panose="020B0604020202020204" pitchFamily="34" charset="0"/>
                <a:cs typeface="Arial" panose="020B0604020202020204" pitchFamily="34" charset="0"/>
              </a:rPr>
              <a:t>Pulsed electron beam </a:t>
            </a:r>
            <a:r>
              <a:rPr lang="en-US" sz="1600" dirty="0">
                <a:latin typeface="Arial" panose="020B0604020202020204" pitchFamily="34" charset="0"/>
                <a:cs typeface="Arial" panose="020B0604020202020204" pitchFamily="34" charset="0"/>
              </a:rPr>
              <a:t>cooled the </a:t>
            </a:r>
            <a:r>
              <a:rPr lang="en-US" sz="1600" b="1" dirty="0" smtClean="0">
                <a:solidFill>
                  <a:srgbClr val="FF0000"/>
                </a:solidFill>
                <a:latin typeface="Arial" panose="020B0604020202020204" pitchFamily="34" charset="0"/>
                <a:cs typeface="Arial" panose="020B0604020202020204" pitchFamily="34" charset="0"/>
              </a:rPr>
              <a:t>bunched </a:t>
            </a:r>
            <a:r>
              <a:rPr lang="en-US" sz="1600" b="1" dirty="0">
                <a:solidFill>
                  <a:srgbClr val="FF0000"/>
                </a:solidFill>
                <a:latin typeface="Arial" panose="020B0604020202020204" pitchFamily="34" charset="0"/>
                <a:cs typeface="Arial" panose="020B0604020202020204" pitchFamily="34" charset="0"/>
              </a:rPr>
              <a:t>ion beam</a:t>
            </a:r>
            <a:r>
              <a:rPr lang="en-US" sz="1600" dirty="0">
                <a:latin typeface="Arial" panose="020B0604020202020204" pitchFamily="34" charset="0"/>
                <a:cs typeface="Arial" panose="020B0604020202020204" pitchFamily="34" charset="0"/>
              </a:rPr>
              <a:t>, both </a:t>
            </a:r>
            <a:r>
              <a:rPr lang="en-US" sz="1600" dirty="0" smtClean="0">
                <a:latin typeface="Arial" panose="020B0604020202020204" pitchFamily="34" charset="0"/>
                <a:cs typeface="Arial" panose="020B0604020202020204" pitchFamily="34" charset="0"/>
              </a:rPr>
              <a:t>beams were </a:t>
            </a:r>
            <a:r>
              <a:rPr lang="en-US" sz="1600" b="1" dirty="0" smtClean="0">
                <a:solidFill>
                  <a:srgbClr val="FF0000"/>
                </a:solidFill>
                <a:latin typeface="Arial" panose="020B0604020202020204" pitchFamily="34" charset="0"/>
                <a:cs typeface="Arial" panose="020B0604020202020204" pitchFamily="34" charset="0"/>
              </a:rPr>
              <a:t>synchronized</a:t>
            </a:r>
          </a:p>
          <a:p>
            <a:pPr marL="228600" indent="-228600">
              <a:spcBef>
                <a:spcPts val="2400"/>
              </a:spcBef>
              <a:buFont typeface="Arial" panose="020B0604020202020204" pitchFamily="34" charset="0"/>
              <a:buChar char="•"/>
            </a:pPr>
            <a:r>
              <a:rPr lang="en-US" sz="2000" dirty="0" smtClean="0">
                <a:latin typeface="Arial" panose="020B0604020202020204" pitchFamily="34" charset="0"/>
                <a:cs typeface="Arial" panose="020B0604020202020204" pitchFamily="34" charset="0"/>
              </a:rPr>
              <a:t>Cooling electron beam  </a:t>
            </a:r>
          </a:p>
          <a:p>
            <a:pPr marL="457200" lvl="1" indent="-228600">
              <a:spcBef>
                <a:spcPts val="600"/>
              </a:spcBef>
              <a:buFont typeface="Arial" panose="020B0604020202020204" pitchFamily="34" charset="0"/>
              <a:buChar char="•"/>
            </a:pPr>
            <a:r>
              <a:rPr lang="en-US" sz="1600" dirty="0" smtClean="0">
                <a:latin typeface="Arial" panose="020B0604020202020204" pitchFamily="34" charset="0"/>
                <a:cs typeface="Arial" panose="020B0604020202020204" pitchFamily="34" charset="0"/>
              </a:rPr>
              <a:t>Pulse length varies from 2.2 </a:t>
            </a:r>
            <a:r>
              <a:rPr lang="en-US" sz="1600" dirty="0">
                <a:latin typeface="Arial" panose="020B0604020202020204" pitchFamily="34" charset="0"/>
                <a:cs typeface="Arial" panose="020B0604020202020204" pitchFamily="34" charset="0"/>
              </a:rPr>
              <a:t>µs </a:t>
            </a:r>
            <a:r>
              <a:rPr lang="en-US" sz="1600" dirty="0" smtClean="0">
                <a:latin typeface="Arial" panose="020B0604020202020204" pitchFamily="34" charset="0"/>
                <a:cs typeface="Arial" panose="020B0604020202020204" pitchFamily="34" charset="0"/>
              </a:rPr>
              <a:t>(half of the ring circumference) to </a:t>
            </a:r>
            <a:r>
              <a:rPr lang="en-US" sz="1600" dirty="0">
                <a:latin typeface="Arial" panose="020B0604020202020204" pitchFamily="34" charset="0"/>
                <a:cs typeface="Arial" panose="020B0604020202020204" pitchFamily="34" charset="0"/>
              </a:rPr>
              <a:t>60 ns </a:t>
            </a:r>
            <a:r>
              <a:rPr lang="en-US" sz="1600" dirty="0" smtClean="0">
                <a:latin typeface="Arial" panose="020B0604020202020204" pitchFamily="34" charset="0"/>
                <a:cs typeface="Arial" panose="020B0604020202020204" pitchFamily="34" charset="0"/>
              </a:rPr>
              <a:t>(limit of the </a:t>
            </a:r>
            <a:r>
              <a:rPr lang="en-US" sz="1600" dirty="0" err="1" smtClean="0">
                <a:latin typeface="Arial" panose="020B0604020202020204" pitchFamily="34" charset="0"/>
                <a:cs typeface="Arial" panose="020B0604020202020204" pitchFamily="34" charset="0"/>
              </a:rPr>
              <a:t>pulser</a:t>
            </a:r>
            <a:r>
              <a:rPr lang="en-US" sz="1600" dirty="0" smtClean="0">
                <a:latin typeface="Arial" panose="020B0604020202020204" pitchFamily="34" charset="0"/>
                <a:cs typeface="Arial" panose="020B0604020202020204" pitchFamily="34" charset="0"/>
              </a:rPr>
              <a:t>),</a:t>
            </a:r>
          </a:p>
          <a:p>
            <a:pPr marL="457200" lvl="1" indent="-228600">
              <a:spcBef>
                <a:spcPts val="600"/>
              </a:spcBef>
              <a:buFont typeface="Arial" panose="020B0604020202020204" pitchFamily="34" charset="0"/>
              <a:buChar char="•"/>
            </a:pPr>
            <a:r>
              <a:rPr lang="en-US" sz="1600" dirty="0">
                <a:latin typeface="Arial" panose="020B0604020202020204" pitchFamily="34" charset="0"/>
                <a:cs typeface="Arial" panose="020B0604020202020204" pitchFamily="34" charset="0"/>
              </a:rPr>
              <a:t>C</a:t>
            </a:r>
            <a:r>
              <a:rPr lang="en-US" sz="1600" dirty="0" smtClean="0">
                <a:latin typeface="Arial" panose="020B0604020202020204" pitchFamily="34" charset="0"/>
                <a:cs typeface="Arial" panose="020B0604020202020204" pitchFamily="34" charset="0"/>
              </a:rPr>
              <a:t>orresponding </a:t>
            </a:r>
            <a:r>
              <a:rPr lang="en-US" sz="1600" dirty="0">
                <a:latin typeface="Arial" panose="020B0604020202020204" pitchFamily="34" charset="0"/>
                <a:cs typeface="Arial" panose="020B0604020202020204" pitchFamily="34" charset="0"/>
              </a:rPr>
              <a:t>to 79.2 m to 2.2 m FWHM </a:t>
            </a:r>
            <a:r>
              <a:rPr lang="en-US" sz="1600" dirty="0" smtClean="0">
                <a:latin typeface="Arial" panose="020B0604020202020204" pitchFamily="34" charset="0"/>
                <a:cs typeface="Arial" panose="020B0604020202020204" pitchFamily="34" charset="0"/>
              </a:rPr>
              <a:t>pulse length  (relativistic </a:t>
            </a:r>
            <a:r>
              <a:rPr lang="el-GR" sz="1600" dirty="0" smtClean="0">
                <a:latin typeface="Arial" panose="020B0604020202020204" pitchFamily="34" charset="0"/>
                <a:cs typeface="Arial" panose="020B0604020202020204" pitchFamily="34" charset="0"/>
              </a:rPr>
              <a:t>β</a:t>
            </a:r>
            <a:r>
              <a:rPr lang="en-US" sz="1600" dirty="0" smtClean="0">
                <a:latin typeface="Arial" panose="020B0604020202020204" pitchFamily="34" charset="0"/>
                <a:cs typeface="Arial" panose="020B0604020202020204" pitchFamily="34" charset="0"/>
              </a:rPr>
              <a:t> = 0.12) </a:t>
            </a:r>
            <a:endParaRPr lang="en-US" sz="1600" dirty="0">
              <a:latin typeface="Arial" panose="020B0604020202020204" pitchFamily="34" charset="0"/>
              <a:cs typeface="Arial" panose="020B0604020202020204" pitchFamily="34" charset="0"/>
            </a:endParaRPr>
          </a:p>
          <a:p>
            <a:pPr marL="457200" lvl="1" indent="-228600">
              <a:spcBef>
                <a:spcPts val="600"/>
              </a:spcBef>
              <a:buFont typeface="Arial" panose="020B0604020202020204" pitchFamily="34" charset="0"/>
              <a:buChar char="•"/>
            </a:pPr>
            <a:r>
              <a:rPr lang="en-US" sz="1600" dirty="0">
                <a:latin typeface="Arial" panose="020B0604020202020204" pitchFamily="34" charset="0"/>
                <a:cs typeface="Arial" panose="020B0604020202020204" pitchFamily="34" charset="0"/>
              </a:rPr>
              <a:t>T</a:t>
            </a:r>
            <a:r>
              <a:rPr lang="en-US" sz="1600" dirty="0" smtClean="0">
                <a:latin typeface="Arial" panose="020B0604020202020204" pitchFamily="34" charset="0"/>
                <a:cs typeface="Arial" panose="020B0604020202020204" pitchFamily="34" charset="0"/>
              </a:rPr>
              <a:t>he pulse current was kept constant, thus the average current decreased with the pulse length</a:t>
            </a:r>
          </a:p>
          <a:p>
            <a:pPr marL="228600" indent="-2286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
        <p:nvSpPr>
          <p:cNvPr id="4" name="Rectangle 3"/>
          <p:cNvSpPr/>
          <p:nvPr/>
        </p:nvSpPr>
        <p:spPr>
          <a:xfrm>
            <a:off x="6271527" y="609600"/>
            <a:ext cx="2839816" cy="400110"/>
          </a:xfrm>
          <a:prstGeom prst="rect">
            <a:avLst/>
          </a:prstGeom>
        </p:spPr>
        <p:txBody>
          <a:bodyPr wrap="none">
            <a:spAutoFit/>
          </a:bodyPr>
          <a:lstStyle/>
          <a:p>
            <a:r>
              <a:rPr lang="en-US" b="1" dirty="0" smtClean="0">
                <a:solidFill>
                  <a:srgbClr val="0000FF"/>
                </a:solidFill>
                <a:latin typeface="Arial" panose="020B0604020202020204" pitchFamily="34" charset="0"/>
                <a:cs typeface="Arial" panose="020B0604020202020204" pitchFamily="34" charset="0"/>
              </a:rPr>
              <a:t>(IMP, May </a:t>
            </a:r>
            <a:r>
              <a:rPr lang="en-US" b="1" dirty="0">
                <a:solidFill>
                  <a:srgbClr val="0000FF"/>
                </a:solidFill>
                <a:latin typeface="Arial" panose="020B0604020202020204" pitchFamily="34" charset="0"/>
                <a:cs typeface="Arial" panose="020B0604020202020204" pitchFamily="34" charset="0"/>
              </a:rPr>
              <a:t>17-22, 2016)</a:t>
            </a:r>
            <a:endParaRPr lang="en-US" b="1" dirty="0">
              <a:solidFill>
                <a:srgbClr val="0000FF"/>
              </a:solidFill>
            </a:endParaRPr>
          </a:p>
        </p:txBody>
      </p:sp>
      <p:sp>
        <p:nvSpPr>
          <p:cNvPr id="5" name="Footer Placeholder 4"/>
          <p:cNvSpPr txBox="1">
            <a:spLocks/>
          </p:cNvSpPr>
          <p:nvPr/>
        </p:nvSpPr>
        <p:spPr>
          <a:xfrm>
            <a:off x="2667000" y="6569075"/>
            <a:ext cx="3962400" cy="365125"/>
          </a:xfrm>
          <a:prstGeom prst="rect">
            <a:avLst/>
          </a:prstGeom>
        </p:spPr>
        <p:txBody>
          <a:bodyPr/>
          <a:lstStyle>
            <a:defPPr>
              <a:defRPr lang="en-US"/>
            </a:defPPr>
            <a:lvl1pPr algn="l" rtl="0" fontAlgn="base">
              <a:spcBef>
                <a:spcPct val="0"/>
              </a:spcBef>
              <a:spcAft>
                <a:spcPct val="0"/>
              </a:spcAft>
              <a:defRPr sz="2000" kern="1200">
                <a:solidFill>
                  <a:schemeClr val="tx1"/>
                </a:solidFill>
                <a:latin typeface="Times" pitchFamily="18" charset="0"/>
                <a:ea typeface="+mn-ea"/>
                <a:cs typeface="Arial" charset="0"/>
              </a:defRPr>
            </a:lvl1pPr>
            <a:lvl2pPr marL="457200" algn="l" rtl="0" fontAlgn="base">
              <a:spcBef>
                <a:spcPct val="0"/>
              </a:spcBef>
              <a:spcAft>
                <a:spcPct val="0"/>
              </a:spcAft>
              <a:defRPr sz="2000" kern="1200">
                <a:solidFill>
                  <a:schemeClr val="tx1"/>
                </a:solidFill>
                <a:latin typeface="Times" pitchFamily="18" charset="0"/>
                <a:ea typeface="+mn-ea"/>
                <a:cs typeface="Arial" charset="0"/>
              </a:defRPr>
            </a:lvl2pPr>
            <a:lvl3pPr marL="914400" algn="l" rtl="0" fontAlgn="base">
              <a:spcBef>
                <a:spcPct val="0"/>
              </a:spcBef>
              <a:spcAft>
                <a:spcPct val="0"/>
              </a:spcAft>
              <a:defRPr sz="2000" kern="1200">
                <a:solidFill>
                  <a:schemeClr val="tx1"/>
                </a:solidFill>
                <a:latin typeface="Times" pitchFamily="18" charset="0"/>
                <a:ea typeface="+mn-ea"/>
                <a:cs typeface="Arial" charset="0"/>
              </a:defRPr>
            </a:lvl3pPr>
            <a:lvl4pPr marL="1371600" algn="l" rtl="0" fontAlgn="base">
              <a:spcBef>
                <a:spcPct val="0"/>
              </a:spcBef>
              <a:spcAft>
                <a:spcPct val="0"/>
              </a:spcAft>
              <a:defRPr sz="2000" kern="1200">
                <a:solidFill>
                  <a:schemeClr val="tx1"/>
                </a:solidFill>
                <a:latin typeface="Times" pitchFamily="18" charset="0"/>
                <a:ea typeface="+mn-ea"/>
                <a:cs typeface="Arial" charset="0"/>
              </a:defRPr>
            </a:lvl4pPr>
            <a:lvl5pPr marL="1828800" algn="l" rtl="0" fontAlgn="base">
              <a:spcBef>
                <a:spcPct val="0"/>
              </a:spcBef>
              <a:spcAft>
                <a:spcPct val="0"/>
              </a:spcAft>
              <a:defRPr sz="2000" kern="1200">
                <a:solidFill>
                  <a:schemeClr val="tx1"/>
                </a:solidFill>
                <a:latin typeface="Times" pitchFamily="18" charset="0"/>
                <a:ea typeface="+mn-ea"/>
                <a:cs typeface="Arial" charset="0"/>
              </a:defRPr>
            </a:lvl5pPr>
            <a:lvl6pPr marL="2286000" algn="l" defTabSz="914400" rtl="0" eaLnBrk="1" latinLnBrk="0" hangingPunct="1">
              <a:defRPr sz="2000" kern="1200">
                <a:solidFill>
                  <a:schemeClr val="tx1"/>
                </a:solidFill>
                <a:latin typeface="Times" pitchFamily="18" charset="0"/>
                <a:ea typeface="+mn-ea"/>
                <a:cs typeface="Arial" charset="0"/>
              </a:defRPr>
            </a:lvl6pPr>
            <a:lvl7pPr marL="2743200" algn="l" defTabSz="914400" rtl="0" eaLnBrk="1" latinLnBrk="0" hangingPunct="1">
              <a:defRPr sz="2000" kern="1200">
                <a:solidFill>
                  <a:schemeClr val="tx1"/>
                </a:solidFill>
                <a:latin typeface="Times" pitchFamily="18" charset="0"/>
                <a:ea typeface="+mn-ea"/>
                <a:cs typeface="Arial" charset="0"/>
              </a:defRPr>
            </a:lvl7pPr>
            <a:lvl8pPr marL="3200400" algn="l" defTabSz="914400" rtl="0" eaLnBrk="1" latinLnBrk="0" hangingPunct="1">
              <a:defRPr sz="2000" kern="1200">
                <a:solidFill>
                  <a:schemeClr val="tx1"/>
                </a:solidFill>
                <a:latin typeface="Times" pitchFamily="18" charset="0"/>
                <a:ea typeface="+mn-ea"/>
                <a:cs typeface="Arial" charset="0"/>
              </a:defRPr>
            </a:lvl8pPr>
            <a:lvl9pPr marL="3657600" algn="l" defTabSz="914400" rtl="0" eaLnBrk="1" latinLnBrk="0" hangingPunct="1">
              <a:defRPr sz="2000" kern="1200">
                <a:solidFill>
                  <a:schemeClr val="tx1"/>
                </a:solidFill>
                <a:latin typeface="Times" pitchFamily="18" charset="0"/>
                <a:ea typeface="+mn-ea"/>
                <a:cs typeface="Arial" charset="0"/>
              </a:defRPr>
            </a:lvl9pPr>
          </a:lstStyle>
          <a:p>
            <a:pPr algn="ctr"/>
            <a:r>
              <a:rPr lang="en-US" sz="1400" b="1" dirty="0" smtClean="0">
                <a:solidFill>
                  <a:srgbClr val="0000FF"/>
                </a:solidFill>
                <a:latin typeface="Arial" panose="020B0604020202020204" pitchFamily="34" charset="0"/>
                <a:cs typeface="Arial" panose="020B0604020202020204" pitchFamily="34" charset="0"/>
              </a:rPr>
              <a:t>JLEIC Collaboration Meeting Fall 2016</a:t>
            </a:r>
            <a:endParaRPr lang="en-US" sz="1400" b="1" dirty="0">
              <a:solidFill>
                <a:srgbClr val="0000FF"/>
              </a:solidFill>
              <a:latin typeface="Arial" panose="020B0604020202020204" pitchFamily="34" charset="0"/>
              <a:cs typeface="Arial" panose="020B0604020202020204" pitchFamily="34" charset="0"/>
            </a:endParaRPr>
          </a:p>
        </p:txBody>
      </p:sp>
      <p:sp>
        <p:nvSpPr>
          <p:cNvPr id="6" name="Slide Number Placeholder 5"/>
          <p:cNvSpPr txBox="1">
            <a:spLocks/>
          </p:cNvSpPr>
          <p:nvPr/>
        </p:nvSpPr>
        <p:spPr>
          <a:xfrm>
            <a:off x="7467600" y="6433457"/>
            <a:ext cx="685800" cy="348343"/>
          </a:xfrm>
          <a:prstGeom prst="rect">
            <a:avLst/>
          </a:prstGeom>
        </p:spPr>
        <p:txBody>
          <a:bodyPr/>
          <a:lstStyle>
            <a:defPPr>
              <a:defRPr lang="en-US"/>
            </a:defPPr>
            <a:lvl1pPr algn="l" rtl="0" fontAlgn="base">
              <a:spcBef>
                <a:spcPct val="0"/>
              </a:spcBef>
              <a:spcAft>
                <a:spcPct val="0"/>
              </a:spcAft>
              <a:defRPr sz="2000" kern="1200">
                <a:solidFill>
                  <a:schemeClr val="tx1"/>
                </a:solidFill>
                <a:latin typeface="Times" pitchFamily="18" charset="0"/>
                <a:ea typeface="+mn-ea"/>
                <a:cs typeface="Arial" charset="0"/>
              </a:defRPr>
            </a:lvl1pPr>
            <a:lvl2pPr marL="457200" algn="l" rtl="0" fontAlgn="base">
              <a:spcBef>
                <a:spcPct val="0"/>
              </a:spcBef>
              <a:spcAft>
                <a:spcPct val="0"/>
              </a:spcAft>
              <a:defRPr sz="2000" kern="1200">
                <a:solidFill>
                  <a:schemeClr val="tx1"/>
                </a:solidFill>
                <a:latin typeface="Times" pitchFamily="18" charset="0"/>
                <a:ea typeface="+mn-ea"/>
                <a:cs typeface="Arial" charset="0"/>
              </a:defRPr>
            </a:lvl2pPr>
            <a:lvl3pPr marL="914400" algn="l" rtl="0" fontAlgn="base">
              <a:spcBef>
                <a:spcPct val="0"/>
              </a:spcBef>
              <a:spcAft>
                <a:spcPct val="0"/>
              </a:spcAft>
              <a:defRPr sz="2000" kern="1200">
                <a:solidFill>
                  <a:schemeClr val="tx1"/>
                </a:solidFill>
                <a:latin typeface="Times" pitchFamily="18" charset="0"/>
                <a:ea typeface="+mn-ea"/>
                <a:cs typeface="Arial" charset="0"/>
              </a:defRPr>
            </a:lvl3pPr>
            <a:lvl4pPr marL="1371600" algn="l" rtl="0" fontAlgn="base">
              <a:spcBef>
                <a:spcPct val="0"/>
              </a:spcBef>
              <a:spcAft>
                <a:spcPct val="0"/>
              </a:spcAft>
              <a:defRPr sz="2000" kern="1200">
                <a:solidFill>
                  <a:schemeClr val="tx1"/>
                </a:solidFill>
                <a:latin typeface="Times" pitchFamily="18" charset="0"/>
                <a:ea typeface="+mn-ea"/>
                <a:cs typeface="Arial" charset="0"/>
              </a:defRPr>
            </a:lvl4pPr>
            <a:lvl5pPr marL="1828800" algn="l" rtl="0" fontAlgn="base">
              <a:spcBef>
                <a:spcPct val="0"/>
              </a:spcBef>
              <a:spcAft>
                <a:spcPct val="0"/>
              </a:spcAft>
              <a:defRPr sz="2000" kern="1200">
                <a:solidFill>
                  <a:schemeClr val="tx1"/>
                </a:solidFill>
                <a:latin typeface="Times" pitchFamily="18" charset="0"/>
                <a:ea typeface="+mn-ea"/>
                <a:cs typeface="Arial" charset="0"/>
              </a:defRPr>
            </a:lvl5pPr>
            <a:lvl6pPr marL="2286000" algn="l" defTabSz="914400" rtl="0" eaLnBrk="1" latinLnBrk="0" hangingPunct="1">
              <a:defRPr sz="2000" kern="1200">
                <a:solidFill>
                  <a:schemeClr val="tx1"/>
                </a:solidFill>
                <a:latin typeface="Times" pitchFamily="18" charset="0"/>
                <a:ea typeface="+mn-ea"/>
                <a:cs typeface="Arial" charset="0"/>
              </a:defRPr>
            </a:lvl6pPr>
            <a:lvl7pPr marL="2743200" algn="l" defTabSz="914400" rtl="0" eaLnBrk="1" latinLnBrk="0" hangingPunct="1">
              <a:defRPr sz="2000" kern="1200">
                <a:solidFill>
                  <a:schemeClr val="tx1"/>
                </a:solidFill>
                <a:latin typeface="Times" pitchFamily="18" charset="0"/>
                <a:ea typeface="+mn-ea"/>
                <a:cs typeface="Arial" charset="0"/>
              </a:defRPr>
            </a:lvl7pPr>
            <a:lvl8pPr marL="3200400" algn="l" defTabSz="914400" rtl="0" eaLnBrk="1" latinLnBrk="0" hangingPunct="1">
              <a:defRPr sz="2000" kern="1200">
                <a:solidFill>
                  <a:schemeClr val="tx1"/>
                </a:solidFill>
                <a:latin typeface="Times" pitchFamily="18" charset="0"/>
                <a:ea typeface="+mn-ea"/>
                <a:cs typeface="Arial" charset="0"/>
              </a:defRPr>
            </a:lvl8pPr>
            <a:lvl9pPr marL="3657600" algn="l" defTabSz="914400" rtl="0" eaLnBrk="1" latinLnBrk="0" hangingPunct="1">
              <a:defRPr sz="2000" kern="1200">
                <a:solidFill>
                  <a:schemeClr val="tx1"/>
                </a:solidFill>
                <a:latin typeface="Times" pitchFamily="18" charset="0"/>
                <a:ea typeface="+mn-ea"/>
                <a:cs typeface="Arial" charset="0"/>
              </a:defRPr>
            </a:lvl9pPr>
          </a:lstStyle>
          <a:p>
            <a:pPr algn="ctr"/>
            <a:fld id="{B58F48A6-A3E1-4848-9AC3-B43F560BE4FE}" type="slidenum">
              <a:rPr lang="en-US" b="1" smtClean="0">
                <a:solidFill>
                  <a:srgbClr val="0000FF"/>
                </a:solidFill>
                <a:latin typeface="Arial" panose="020B0604020202020204" pitchFamily="34" charset="0"/>
                <a:cs typeface="Arial" panose="020B0604020202020204" pitchFamily="34" charset="0"/>
              </a:rPr>
              <a:pPr algn="ctr"/>
              <a:t>12</a:t>
            </a:fld>
            <a:endParaRPr lang="en-US" b="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67209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391"/>
            <a:ext cx="9144000" cy="751609"/>
          </a:xfrm>
        </p:spPr>
        <p:txBody>
          <a:bodyPr/>
          <a:lstStyle/>
          <a:p>
            <a:r>
              <a:rPr lang="en-US" dirty="0" smtClean="0">
                <a:solidFill>
                  <a:srgbClr val="0000FF"/>
                </a:solidFill>
                <a:latin typeface="Arial" pitchFamily="34" charset="0"/>
                <a:cs typeface="Arial" pitchFamily="34" charset="0"/>
              </a:rPr>
              <a:t>Experiment Observations</a:t>
            </a:r>
            <a:endParaRPr lang="en-US" b="1" dirty="0">
              <a:solidFill>
                <a:srgbClr val="0000FF"/>
              </a:solidFill>
              <a:latin typeface="Arial" pitchFamily="34" charset="0"/>
              <a:cs typeface="Arial" pitchFamily="34" charset="0"/>
            </a:endParaRPr>
          </a:p>
        </p:txBody>
      </p:sp>
      <p:sp>
        <p:nvSpPr>
          <p:cNvPr id="3" name="Content Placeholder 2"/>
          <p:cNvSpPr>
            <a:spLocks noGrp="1"/>
          </p:cNvSpPr>
          <p:nvPr>
            <p:ph idx="1"/>
          </p:nvPr>
        </p:nvSpPr>
        <p:spPr>
          <a:xfrm>
            <a:off x="152400" y="1143000"/>
            <a:ext cx="8763000" cy="5410200"/>
          </a:xfrm>
        </p:spPr>
        <p:txBody>
          <a:bodyPr>
            <a:normAutofit/>
          </a:bodyPr>
          <a:lstStyle/>
          <a:p>
            <a:pPr marL="862013" indent="-862013">
              <a:buNone/>
            </a:pPr>
            <a:r>
              <a:rPr lang="en-US" sz="2000" b="1" dirty="0" smtClean="0">
                <a:solidFill>
                  <a:srgbClr val="0000FF"/>
                </a:solidFill>
                <a:latin typeface="Arial" pitchFamily="34" charset="0"/>
                <a:cs typeface="Arial" pitchFamily="34" charset="0"/>
              </a:rPr>
              <a:t>Test 1: Long pulsed (~5 µs) electron beam cools a coasting ion beam, two beams were not synchronized </a:t>
            </a:r>
          </a:p>
          <a:p>
            <a:pPr marL="457200" indent="-228600">
              <a:spcBef>
                <a:spcPts val="600"/>
              </a:spcBef>
              <a:buFont typeface="Arial" pitchFamily="34" charset="0"/>
              <a:buChar char="•"/>
            </a:pPr>
            <a:r>
              <a:rPr lang="en-US" sz="1800" dirty="0" smtClean="0">
                <a:latin typeface="Arial" pitchFamily="34" charset="0"/>
                <a:cs typeface="Arial" pitchFamily="34" charset="0"/>
              </a:rPr>
              <a:t>We observed a </a:t>
            </a:r>
            <a:r>
              <a:rPr lang="en-US" sz="1800" b="1" i="1" dirty="0" smtClean="0">
                <a:solidFill>
                  <a:srgbClr val="FF0000"/>
                </a:solidFill>
                <a:latin typeface="Arial" pitchFamily="34" charset="0"/>
                <a:cs typeface="Arial" pitchFamily="34" charset="0"/>
              </a:rPr>
              <a:t>rapid ion loss </a:t>
            </a:r>
            <a:r>
              <a:rPr lang="en-US" sz="1800" dirty="0" smtClean="0">
                <a:latin typeface="Arial" pitchFamily="34" charset="0"/>
                <a:cs typeface="Arial" pitchFamily="34" charset="0"/>
              </a:rPr>
              <a:t>at beginning of cooling; 	</a:t>
            </a:r>
          </a:p>
          <a:p>
            <a:pPr marL="457200" indent="-228600">
              <a:spcBef>
                <a:spcPts val="600"/>
              </a:spcBef>
              <a:buFont typeface="Arial" pitchFamily="34" charset="0"/>
              <a:buChar char="•"/>
            </a:pPr>
            <a:r>
              <a:rPr lang="en-US" sz="1800" dirty="0">
                <a:latin typeface="Arial" pitchFamily="34" charset="0"/>
                <a:cs typeface="Arial" pitchFamily="34" charset="0"/>
              </a:rPr>
              <a:t>L</a:t>
            </a:r>
            <a:r>
              <a:rPr lang="en-US" sz="1800" dirty="0" smtClean="0">
                <a:latin typeface="Arial" pitchFamily="34" charset="0"/>
                <a:cs typeface="Arial" pitchFamily="34" charset="0"/>
              </a:rPr>
              <a:t>oss was too fast such that cooling effect could not be observed</a:t>
            </a:r>
          </a:p>
          <a:p>
            <a:pPr marL="457200" indent="-228600">
              <a:spcBef>
                <a:spcPts val="600"/>
              </a:spcBef>
              <a:buFont typeface="Arial" pitchFamily="34" charset="0"/>
              <a:buChar char="•"/>
            </a:pPr>
            <a:r>
              <a:rPr lang="en-US" sz="1800" dirty="0" smtClean="0">
                <a:latin typeface="Arial" pitchFamily="34" charset="0"/>
                <a:cs typeface="Arial" pitchFamily="34" charset="0"/>
              </a:rPr>
              <a:t>Exact mechanism of the ion loss is still unknown, but it is suspected raise/fall of the electron pulse might act as a large transverse kicker which knocks ions out piece-by-piece</a:t>
            </a:r>
          </a:p>
          <a:p>
            <a:pPr marL="457200" indent="-228600">
              <a:spcBef>
                <a:spcPts val="600"/>
              </a:spcBef>
              <a:buFont typeface="Arial" pitchFamily="34" charset="0"/>
              <a:buChar char="•"/>
            </a:pPr>
            <a:r>
              <a:rPr lang="en-US" sz="1800" dirty="0" smtClean="0">
                <a:latin typeface="Arial" pitchFamily="34" charset="0"/>
                <a:cs typeface="Arial" pitchFamily="34" charset="0"/>
              </a:rPr>
              <a:t>It is also suspected the electron beam and ion beam were not perfectly aligned</a:t>
            </a:r>
          </a:p>
          <a:p>
            <a:pPr marL="862013" indent="-862013">
              <a:spcBef>
                <a:spcPts val="3000"/>
              </a:spcBef>
              <a:buNone/>
            </a:pPr>
            <a:r>
              <a:rPr lang="en-US" sz="2000" b="1" dirty="0" smtClean="0">
                <a:solidFill>
                  <a:srgbClr val="0000FF"/>
                </a:solidFill>
                <a:latin typeface="Arial" pitchFamily="34" charset="0"/>
                <a:cs typeface="Arial" pitchFamily="34" charset="0"/>
              </a:rPr>
              <a:t>Test 2: Long pulsed electron beam cools a coasting ion beam, two beams were synchronized </a:t>
            </a:r>
          </a:p>
          <a:p>
            <a:pPr marL="457200" indent="-228600">
              <a:spcBef>
                <a:spcPts val="600"/>
              </a:spcBef>
              <a:buFont typeface="Arial" pitchFamily="34" charset="0"/>
              <a:buChar char="•"/>
            </a:pPr>
            <a:r>
              <a:rPr lang="en-US" sz="1800" dirty="0" smtClean="0">
                <a:latin typeface="Arial" pitchFamily="34" charset="0"/>
                <a:cs typeface="Arial" pitchFamily="34" charset="0"/>
              </a:rPr>
              <a:t>We observed a modest to small ion loss</a:t>
            </a:r>
          </a:p>
          <a:p>
            <a:pPr marL="457200" indent="-228600">
              <a:spcBef>
                <a:spcPts val="600"/>
              </a:spcBef>
              <a:buFont typeface="Arial" pitchFamily="34" charset="0"/>
              <a:buChar char="•"/>
            </a:pPr>
            <a:r>
              <a:rPr lang="en-US" sz="1800" dirty="0" smtClean="0">
                <a:latin typeface="Arial" pitchFamily="34" charset="0"/>
                <a:cs typeface="Arial" pitchFamily="34" charset="0"/>
              </a:rPr>
              <a:t>We observed a rapid cooling effect (longitudinal cooling)</a:t>
            </a:r>
          </a:p>
        </p:txBody>
      </p:sp>
      <p:sp>
        <p:nvSpPr>
          <p:cNvPr id="5" name="Footer Placeholder 4"/>
          <p:cNvSpPr>
            <a:spLocks noGrp="1"/>
          </p:cNvSpPr>
          <p:nvPr>
            <p:ph type="ftr" sz="quarter" idx="4294967295"/>
          </p:nvPr>
        </p:nvSpPr>
        <p:spPr>
          <a:xfrm>
            <a:off x="2667000" y="6569075"/>
            <a:ext cx="3962400" cy="365125"/>
          </a:xfrm>
          <a:prstGeom prst="rect">
            <a:avLst/>
          </a:prstGeom>
        </p:spPr>
        <p:txBody>
          <a:bodyPr/>
          <a:lstStyle/>
          <a:p>
            <a:pPr algn="ctr"/>
            <a:r>
              <a:rPr lang="en-US" sz="1400" b="1" dirty="0" smtClean="0">
                <a:solidFill>
                  <a:srgbClr val="0000FF"/>
                </a:solidFill>
                <a:latin typeface="Arial" panose="020B0604020202020204" pitchFamily="34" charset="0"/>
                <a:cs typeface="Arial" panose="020B0604020202020204" pitchFamily="34" charset="0"/>
              </a:rPr>
              <a:t>JLEIC Collaboration Meeting, Fall 2016</a:t>
            </a:r>
            <a:endParaRPr lang="en-US" sz="1400" b="1" dirty="0">
              <a:solidFill>
                <a:srgbClr val="0000FF"/>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4294967295"/>
          </p:nvPr>
        </p:nvSpPr>
        <p:spPr>
          <a:xfrm>
            <a:off x="7467600" y="6433457"/>
            <a:ext cx="685800" cy="348343"/>
          </a:xfrm>
          <a:prstGeom prst="rect">
            <a:avLst/>
          </a:prstGeom>
        </p:spPr>
        <p:txBody>
          <a:bodyPr/>
          <a:lstStyle/>
          <a:p>
            <a:pPr algn="ctr"/>
            <a:fld id="{B58F48A6-A3E1-4848-9AC3-B43F560BE4FE}" type="slidenum">
              <a:rPr lang="en-US" b="1" smtClean="0">
                <a:solidFill>
                  <a:srgbClr val="0000FF"/>
                </a:solidFill>
                <a:latin typeface="Arial" panose="020B0604020202020204" pitchFamily="34" charset="0"/>
                <a:cs typeface="Arial" panose="020B0604020202020204" pitchFamily="34" charset="0"/>
              </a:rPr>
              <a:pPr algn="ctr"/>
              <a:t>13</a:t>
            </a:fld>
            <a:endParaRPr lang="en-US" b="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58949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391"/>
            <a:ext cx="9144000" cy="751609"/>
          </a:xfrm>
        </p:spPr>
        <p:txBody>
          <a:bodyPr/>
          <a:lstStyle/>
          <a:p>
            <a:r>
              <a:rPr lang="en-US" sz="3400" b="1" dirty="0" smtClean="0">
                <a:solidFill>
                  <a:srgbClr val="0000FF"/>
                </a:solidFill>
                <a:latin typeface="Arial" pitchFamily="34" charset="0"/>
                <a:cs typeface="Arial" pitchFamily="34" charset="0"/>
              </a:rPr>
              <a:t>Experiment Observations</a:t>
            </a:r>
            <a:endParaRPr lang="en-US" sz="3400" b="1" dirty="0">
              <a:solidFill>
                <a:srgbClr val="0000FF"/>
              </a:solidFill>
              <a:latin typeface="Arial" pitchFamily="34" charset="0"/>
              <a:cs typeface="Arial" pitchFamily="34" charset="0"/>
            </a:endParaRPr>
          </a:p>
        </p:txBody>
      </p:sp>
      <p:sp>
        <p:nvSpPr>
          <p:cNvPr id="3" name="Content Placeholder 2"/>
          <p:cNvSpPr>
            <a:spLocks noGrp="1"/>
          </p:cNvSpPr>
          <p:nvPr>
            <p:ph idx="1"/>
          </p:nvPr>
        </p:nvSpPr>
        <p:spPr>
          <a:xfrm>
            <a:off x="0" y="838200"/>
            <a:ext cx="9123218" cy="5638800"/>
          </a:xfrm>
        </p:spPr>
        <p:txBody>
          <a:bodyPr>
            <a:normAutofit/>
          </a:bodyPr>
          <a:lstStyle/>
          <a:p>
            <a:pPr marL="862013" indent="-862013">
              <a:buNone/>
            </a:pPr>
            <a:r>
              <a:rPr lang="en-US" sz="2000" b="1" dirty="0" smtClean="0">
                <a:solidFill>
                  <a:srgbClr val="0000FF"/>
                </a:solidFill>
                <a:latin typeface="Arial" pitchFamily="34" charset="0"/>
                <a:cs typeface="Arial" pitchFamily="34" charset="0"/>
              </a:rPr>
              <a:t>Test 3: </a:t>
            </a:r>
            <a:r>
              <a:rPr lang="en-US" sz="2000" b="1" dirty="0">
                <a:solidFill>
                  <a:srgbClr val="0000FF"/>
                </a:solidFill>
                <a:latin typeface="Arial" pitchFamily="34" charset="0"/>
                <a:cs typeface="Arial" pitchFamily="34" charset="0"/>
              </a:rPr>
              <a:t>P</a:t>
            </a:r>
            <a:r>
              <a:rPr lang="en-US" sz="2000" b="1" dirty="0" smtClean="0">
                <a:solidFill>
                  <a:srgbClr val="0000FF"/>
                </a:solidFill>
                <a:latin typeface="Arial" pitchFamily="34" charset="0"/>
                <a:cs typeface="Arial" pitchFamily="34" charset="0"/>
              </a:rPr>
              <a:t>ulsed (~2 µs) electron beam cools a bunched ion beam, two beams were synchronized </a:t>
            </a:r>
          </a:p>
          <a:p>
            <a:pPr marL="347663" indent="-228600">
              <a:spcBef>
                <a:spcPts val="300"/>
              </a:spcBef>
              <a:buFont typeface="Arial" pitchFamily="34" charset="0"/>
              <a:buChar char="•"/>
            </a:pPr>
            <a:r>
              <a:rPr lang="en-US" sz="1900" dirty="0" smtClean="0">
                <a:latin typeface="Arial" pitchFamily="34" charset="0"/>
                <a:cs typeface="Arial" pitchFamily="34" charset="0"/>
              </a:rPr>
              <a:t>Only one of two ion bunches were cooled </a:t>
            </a:r>
          </a:p>
          <a:p>
            <a:pPr marL="347663" indent="-228600">
              <a:lnSpc>
                <a:spcPct val="110000"/>
              </a:lnSpc>
              <a:spcBef>
                <a:spcPts val="300"/>
              </a:spcBef>
              <a:buFont typeface="Arial" pitchFamily="34" charset="0"/>
              <a:buChar char="•"/>
            </a:pPr>
            <a:r>
              <a:rPr lang="en-US" sz="1900" dirty="0" smtClean="0">
                <a:latin typeface="Arial" pitchFamily="34" charset="0"/>
                <a:cs typeface="Arial" pitchFamily="34" charset="0"/>
              </a:rPr>
              <a:t>Electron bunches are longer than the ion bunches; </a:t>
            </a:r>
          </a:p>
          <a:p>
            <a:pPr marL="347663" indent="-228600">
              <a:lnSpc>
                <a:spcPct val="110000"/>
              </a:lnSpc>
              <a:spcBef>
                <a:spcPts val="300"/>
              </a:spcBef>
              <a:buFont typeface="Arial" pitchFamily="34" charset="0"/>
              <a:buChar char="•"/>
            </a:pPr>
            <a:r>
              <a:rPr lang="en-US" sz="1900" dirty="0">
                <a:latin typeface="Arial" pitchFamily="34" charset="0"/>
                <a:cs typeface="Arial" pitchFamily="34" charset="0"/>
              </a:rPr>
              <a:t>I</a:t>
            </a:r>
            <a:r>
              <a:rPr lang="en-US" sz="1900" dirty="0" smtClean="0">
                <a:latin typeface="Arial" pitchFamily="34" charset="0"/>
                <a:cs typeface="Arial" pitchFamily="34" charset="0"/>
              </a:rPr>
              <a:t>on loss is </a:t>
            </a:r>
            <a:r>
              <a:rPr lang="en-US" sz="1900" dirty="0">
                <a:latin typeface="Arial" pitchFamily="34" charset="0"/>
                <a:cs typeface="Arial" pitchFamily="34" charset="0"/>
              </a:rPr>
              <a:t>very </a:t>
            </a:r>
            <a:r>
              <a:rPr lang="en-US" sz="1900" dirty="0" smtClean="0">
                <a:latin typeface="Arial" pitchFamily="34" charset="0"/>
                <a:cs typeface="Arial" pitchFamily="34" charset="0"/>
              </a:rPr>
              <a:t>small; we postulate the </a:t>
            </a:r>
            <a:r>
              <a:rPr lang="en-US" sz="1900" dirty="0">
                <a:latin typeface="Arial" pitchFamily="34" charset="0"/>
                <a:cs typeface="Arial" pitchFamily="34" charset="0"/>
              </a:rPr>
              <a:t>raise/fall of pulsed electron beam did not see ions so no ions were kicked </a:t>
            </a:r>
            <a:r>
              <a:rPr lang="en-US" sz="1900" dirty="0" smtClean="0">
                <a:latin typeface="Arial" pitchFamily="34" charset="0"/>
                <a:cs typeface="Arial" pitchFamily="34" charset="0"/>
              </a:rPr>
              <a:t>out</a:t>
            </a:r>
          </a:p>
          <a:p>
            <a:pPr marL="347663" indent="-228600">
              <a:lnSpc>
                <a:spcPct val="110000"/>
              </a:lnSpc>
              <a:spcBef>
                <a:spcPts val="300"/>
              </a:spcBef>
              <a:buFont typeface="Arial" pitchFamily="34" charset="0"/>
              <a:buChar char="•"/>
            </a:pPr>
            <a:r>
              <a:rPr lang="en-US" sz="1900" dirty="0" smtClean="0">
                <a:latin typeface="Arial" pitchFamily="34" charset="0"/>
                <a:cs typeface="Arial" pitchFamily="34" charset="0"/>
              </a:rPr>
              <a:t>We observed cooling effect (longitudinal cooling)</a:t>
            </a:r>
          </a:p>
          <a:p>
            <a:pPr marL="862013" indent="-862013">
              <a:spcBef>
                <a:spcPts val="1800"/>
              </a:spcBef>
              <a:buNone/>
            </a:pPr>
            <a:r>
              <a:rPr lang="en-US" sz="2000" b="1" dirty="0" smtClean="0">
                <a:solidFill>
                  <a:srgbClr val="3366FF"/>
                </a:solidFill>
                <a:latin typeface="Arial" pitchFamily="34" charset="0"/>
                <a:cs typeface="Arial" pitchFamily="34" charset="0"/>
              </a:rPr>
              <a:t>Test 4: Pushing short pulse length of electron beam and use it to cool a coasting ion beam, two beams were synchronized </a:t>
            </a:r>
          </a:p>
          <a:p>
            <a:pPr marL="282575" indent="-163513">
              <a:spcBef>
                <a:spcPts val="600"/>
              </a:spcBef>
              <a:buFont typeface="Arial" pitchFamily="34" charset="0"/>
              <a:buChar char="•"/>
            </a:pPr>
            <a:r>
              <a:rPr lang="en-US" sz="1900" dirty="0" smtClean="0">
                <a:latin typeface="Arial" pitchFamily="34" charset="0"/>
                <a:cs typeface="Arial" pitchFamily="34" charset="0"/>
              </a:rPr>
              <a:t>The electron (FWHM) pulse length was pushed as short as 100 ns (~3.6m) </a:t>
            </a:r>
          </a:p>
          <a:p>
            <a:pPr marL="282575" indent="-163513">
              <a:spcBef>
                <a:spcPts val="600"/>
              </a:spcBef>
              <a:buFont typeface="Arial" pitchFamily="34" charset="0"/>
              <a:buChar char="•"/>
            </a:pPr>
            <a:r>
              <a:rPr lang="en-US" sz="1900" dirty="0" smtClean="0">
                <a:latin typeface="Arial" pitchFamily="34" charset="0"/>
                <a:cs typeface="Arial" pitchFamily="34" charset="0"/>
              </a:rPr>
              <a:t>No cooling were observed with electron pulse length short than 150 ns (~5.4 m); </a:t>
            </a:r>
            <a:r>
              <a:rPr lang="en-US" sz="1900" dirty="0">
                <a:latin typeface="Arial" pitchFamily="34" charset="0"/>
                <a:cs typeface="Arial" pitchFamily="34" charset="0"/>
              </a:rPr>
              <a:t>L</a:t>
            </a:r>
            <a:r>
              <a:rPr lang="en-US" sz="1900" dirty="0" smtClean="0">
                <a:latin typeface="Arial" pitchFamily="34" charset="0"/>
                <a:cs typeface="Arial" pitchFamily="34" charset="0"/>
              </a:rPr>
              <a:t>ongitudinal diffusion is too slow to spread cooling along the coasting beam    </a:t>
            </a:r>
          </a:p>
          <a:p>
            <a:pPr marL="282575" indent="-163513">
              <a:spcBef>
                <a:spcPts val="600"/>
              </a:spcBef>
              <a:buFont typeface="Arial" pitchFamily="34" charset="0"/>
              <a:buChar char="•"/>
            </a:pPr>
            <a:r>
              <a:rPr lang="en-US" sz="1900" dirty="0" smtClean="0">
                <a:latin typeface="Arial" pitchFamily="34" charset="0"/>
                <a:cs typeface="Arial" pitchFamily="34" charset="0"/>
              </a:rPr>
              <a:t>With a little longer electron pulse length, we observed cooling effect.</a:t>
            </a:r>
          </a:p>
          <a:p>
            <a:pPr marL="282575" indent="-163513">
              <a:spcBef>
                <a:spcPts val="600"/>
              </a:spcBef>
              <a:buFont typeface="Arial" pitchFamily="34" charset="0"/>
              <a:buChar char="•"/>
            </a:pPr>
            <a:r>
              <a:rPr lang="en-US" sz="1900" dirty="0" smtClean="0">
                <a:latin typeface="Arial" pitchFamily="34" charset="0"/>
                <a:cs typeface="Arial" pitchFamily="34" charset="0"/>
              </a:rPr>
              <a:t>At 400 ns pulse length, ions were lost rapidly which could not be explained. It is  suspected the ion beam had hit some instability </a:t>
            </a:r>
          </a:p>
        </p:txBody>
      </p:sp>
      <p:sp>
        <p:nvSpPr>
          <p:cNvPr id="4" name="Footer Placeholder 4"/>
          <p:cNvSpPr txBox="1">
            <a:spLocks/>
          </p:cNvSpPr>
          <p:nvPr/>
        </p:nvSpPr>
        <p:spPr>
          <a:xfrm>
            <a:off x="2667000" y="6569075"/>
            <a:ext cx="3962400" cy="365125"/>
          </a:xfrm>
          <a:prstGeom prst="rect">
            <a:avLst/>
          </a:prstGeom>
        </p:spPr>
        <p:txBody>
          <a:bodyPr/>
          <a:lstStyle>
            <a:defPPr>
              <a:defRPr lang="en-US"/>
            </a:defPPr>
            <a:lvl1pPr algn="l" rtl="0" fontAlgn="base">
              <a:spcBef>
                <a:spcPct val="0"/>
              </a:spcBef>
              <a:spcAft>
                <a:spcPct val="0"/>
              </a:spcAft>
              <a:defRPr sz="2000" kern="1200">
                <a:solidFill>
                  <a:schemeClr val="tx1"/>
                </a:solidFill>
                <a:latin typeface="Times" pitchFamily="18" charset="0"/>
                <a:ea typeface="+mn-ea"/>
                <a:cs typeface="Arial" charset="0"/>
              </a:defRPr>
            </a:lvl1pPr>
            <a:lvl2pPr marL="457200" algn="l" rtl="0" fontAlgn="base">
              <a:spcBef>
                <a:spcPct val="0"/>
              </a:spcBef>
              <a:spcAft>
                <a:spcPct val="0"/>
              </a:spcAft>
              <a:defRPr sz="2000" kern="1200">
                <a:solidFill>
                  <a:schemeClr val="tx1"/>
                </a:solidFill>
                <a:latin typeface="Times" pitchFamily="18" charset="0"/>
                <a:ea typeface="+mn-ea"/>
                <a:cs typeface="Arial" charset="0"/>
              </a:defRPr>
            </a:lvl2pPr>
            <a:lvl3pPr marL="914400" algn="l" rtl="0" fontAlgn="base">
              <a:spcBef>
                <a:spcPct val="0"/>
              </a:spcBef>
              <a:spcAft>
                <a:spcPct val="0"/>
              </a:spcAft>
              <a:defRPr sz="2000" kern="1200">
                <a:solidFill>
                  <a:schemeClr val="tx1"/>
                </a:solidFill>
                <a:latin typeface="Times" pitchFamily="18" charset="0"/>
                <a:ea typeface="+mn-ea"/>
                <a:cs typeface="Arial" charset="0"/>
              </a:defRPr>
            </a:lvl3pPr>
            <a:lvl4pPr marL="1371600" algn="l" rtl="0" fontAlgn="base">
              <a:spcBef>
                <a:spcPct val="0"/>
              </a:spcBef>
              <a:spcAft>
                <a:spcPct val="0"/>
              </a:spcAft>
              <a:defRPr sz="2000" kern="1200">
                <a:solidFill>
                  <a:schemeClr val="tx1"/>
                </a:solidFill>
                <a:latin typeface="Times" pitchFamily="18" charset="0"/>
                <a:ea typeface="+mn-ea"/>
                <a:cs typeface="Arial" charset="0"/>
              </a:defRPr>
            </a:lvl4pPr>
            <a:lvl5pPr marL="1828800" algn="l" rtl="0" fontAlgn="base">
              <a:spcBef>
                <a:spcPct val="0"/>
              </a:spcBef>
              <a:spcAft>
                <a:spcPct val="0"/>
              </a:spcAft>
              <a:defRPr sz="2000" kern="1200">
                <a:solidFill>
                  <a:schemeClr val="tx1"/>
                </a:solidFill>
                <a:latin typeface="Times" pitchFamily="18" charset="0"/>
                <a:ea typeface="+mn-ea"/>
                <a:cs typeface="Arial" charset="0"/>
              </a:defRPr>
            </a:lvl5pPr>
            <a:lvl6pPr marL="2286000" algn="l" defTabSz="914400" rtl="0" eaLnBrk="1" latinLnBrk="0" hangingPunct="1">
              <a:defRPr sz="2000" kern="1200">
                <a:solidFill>
                  <a:schemeClr val="tx1"/>
                </a:solidFill>
                <a:latin typeface="Times" pitchFamily="18" charset="0"/>
                <a:ea typeface="+mn-ea"/>
                <a:cs typeface="Arial" charset="0"/>
              </a:defRPr>
            </a:lvl6pPr>
            <a:lvl7pPr marL="2743200" algn="l" defTabSz="914400" rtl="0" eaLnBrk="1" latinLnBrk="0" hangingPunct="1">
              <a:defRPr sz="2000" kern="1200">
                <a:solidFill>
                  <a:schemeClr val="tx1"/>
                </a:solidFill>
                <a:latin typeface="Times" pitchFamily="18" charset="0"/>
                <a:ea typeface="+mn-ea"/>
                <a:cs typeface="Arial" charset="0"/>
              </a:defRPr>
            </a:lvl7pPr>
            <a:lvl8pPr marL="3200400" algn="l" defTabSz="914400" rtl="0" eaLnBrk="1" latinLnBrk="0" hangingPunct="1">
              <a:defRPr sz="2000" kern="1200">
                <a:solidFill>
                  <a:schemeClr val="tx1"/>
                </a:solidFill>
                <a:latin typeface="Times" pitchFamily="18" charset="0"/>
                <a:ea typeface="+mn-ea"/>
                <a:cs typeface="Arial" charset="0"/>
              </a:defRPr>
            </a:lvl8pPr>
            <a:lvl9pPr marL="3657600" algn="l" defTabSz="914400" rtl="0" eaLnBrk="1" latinLnBrk="0" hangingPunct="1">
              <a:defRPr sz="2000" kern="1200">
                <a:solidFill>
                  <a:schemeClr val="tx1"/>
                </a:solidFill>
                <a:latin typeface="Times" pitchFamily="18" charset="0"/>
                <a:ea typeface="+mn-ea"/>
                <a:cs typeface="Arial" charset="0"/>
              </a:defRPr>
            </a:lvl9pPr>
          </a:lstStyle>
          <a:p>
            <a:pPr algn="ctr"/>
            <a:r>
              <a:rPr lang="en-US" sz="1400" b="1" dirty="0" smtClean="0">
                <a:solidFill>
                  <a:srgbClr val="0000FF"/>
                </a:solidFill>
                <a:latin typeface="Arial" panose="020B0604020202020204" pitchFamily="34" charset="0"/>
                <a:cs typeface="Arial" panose="020B0604020202020204" pitchFamily="34" charset="0"/>
              </a:rPr>
              <a:t>JLEIC Collaboration Meeting Fall 2016</a:t>
            </a:r>
            <a:endParaRPr lang="en-US" sz="1400" b="1" dirty="0">
              <a:solidFill>
                <a:srgbClr val="0000FF"/>
              </a:solidFill>
              <a:latin typeface="Arial" panose="020B0604020202020204" pitchFamily="34" charset="0"/>
              <a:cs typeface="Arial" panose="020B0604020202020204" pitchFamily="34" charset="0"/>
            </a:endParaRPr>
          </a:p>
        </p:txBody>
      </p:sp>
      <p:sp>
        <p:nvSpPr>
          <p:cNvPr id="5" name="Slide Number Placeholder 5"/>
          <p:cNvSpPr txBox="1">
            <a:spLocks/>
          </p:cNvSpPr>
          <p:nvPr/>
        </p:nvSpPr>
        <p:spPr>
          <a:xfrm>
            <a:off x="7467600" y="6433457"/>
            <a:ext cx="685800" cy="348343"/>
          </a:xfrm>
          <a:prstGeom prst="rect">
            <a:avLst/>
          </a:prstGeom>
        </p:spPr>
        <p:txBody>
          <a:bodyPr/>
          <a:lstStyle>
            <a:defPPr>
              <a:defRPr lang="en-US"/>
            </a:defPPr>
            <a:lvl1pPr algn="l" rtl="0" fontAlgn="base">
              <a:spcBef>
                <a:spcPct val="0"/>
              </a:spcBef>
              <a:spcAft>
                <a:spcPct val="0"/>
              </a:spcAft>
              <a:defRPr sz="2000" kern="1200">
                <a:solidFill>
                  <a:schemeClr val="tx1"/>
                </a:solidFill>
                <a:latin typeface="Times" pitchFamily="18" charset="0"/>
                <a:ea typeface="+mn-ea"/>
                <a:cs typeface="Arial" charset="0"/>
              </a:defRPr>
            </a:lvl1pPr>
            <a:lvl2pPr marL="457200" algn="l" rtl="0" fontAlgn="base">
              <a:spcBef>
                <a:spcPct val="0"/>
              </a:spcBef>
              <a:spcAft>
                <a:spcPct val="0"/>
              </a:spcAft>
              <a:defRPr sz="2000" kern="1200">
                <a:solidFill>
                  <a:schemeClr val="tx1"/>
                </a:solidFill>
                <a:latin typeface="Times" pitchFamily="18" charset="0"/>
                <a:ea typeface="+mn-ea"/>
                <a:cs typeface="Arial" charset="0"/>
              </a:defRPr>
            </a:lvl2pPr>
            <a:lvl3pPr marL="914400" algn="l" rtl="0" fontAlgn="base">
              <a:spcBef>
                <a:spcPct val="0"/>
              </a:spcBef>
              <a:spcAft>
                <a:spcPct val="0"/>
              </a:spcAft>
              <a:defRPr sz="2000" kern="1200">
                <a:solidFill>
                  <a:schemeClr val="tx1"/>
                </a:solidFill>
                <a:latin typeface="Times" pitchFamily="18" charset="0"/>
                <a:ea typeface="+mn-ea"/>
                <a:cs typeface="Arial" charset="0"/>
              </a:defRPr>
            </a:lvl3pPr>
            <a:lvl4pPr marL="1371600" algn="l" rtl="0" fontAlgn="base">
              <a:spcBef>
                <a:spcPct val="0"/>
              </a:spcBef>
              <a:spcAft>
                <a:spcPct val="0"/>
              </a:spcAft>
              <a:defRPr sz="2000" kern="1200">
                <a:solidFill>
                  <a:schemeClr val="tx1"/>
                </a:solidFill>
                <a:latin typeface="Times" pitchFamily="18" charset="0"/>
                <a:ea typeface="+mn-ea"/>
                <a:cs typeface="Arial" charset="0"/>
              </a:defRPr>
            </a:lvl4pPr>
            <a:lvl5pPr marL="1828800" algn="l" rtl="0" fontAlgn="base">
              <a:spcBef>
                <a:spcPct val="0"/>
              </a:spcBef>
              <a:spcAft>
                <a:spcPct val="0"/>
              </a:spcAft>
              <a:defRPr sz="2000" kern="1200">
                <a:solidFill>
                  <a:schemeClr val="tx1"/>
                </a:solidFill>
                <a:latin typeface="Times" pitchFamily="18" charset="0"/>
                <a:ea typeface="+mn-ea"/>
                <a:cs typeface="Arial" charset="0"/>
              </a:defRPr>
            </a:lvl5pPr>
            <a:lvl6pPr marL="2286000" algn="l" defTabSz="914400" rtl="0" eaLnBrk="1" latinLnBrk="0" hangingPunct="1">
              <a:defRPr sz="2000" kern="1200">
                <a:solidFill>
                  <a:schemeClr val="tx1"/>
                </a:solidFill>
                <a:latin typeface="Times" pitchFamily="18" charset="0"/>
                <a:ea typeface="+mn-ea"/>
                <a:cs typeface="Arial" charset="0"/>
              </a:defRPr>
            </a:lvl6pPr>
            <a:lvl7pPr marL="2743200" algn="l" defTabSz="914400" rtl="0" eaLnBrk="1" latinLnBrk="0" hangingPunct="1">
              <a:defRPr sz="2000" kern="1200">
                <a:solidFill>
                  <a:schemeClr val="tx1"/>
                </a:solidFill>
                <a:latin typeface="Times" pitchFamily="18" charset="0"/>
                <a:ea typeface="+mn-ea"/>
                <a:cs typeface="Arial" charset="0"/>
              </a:defRPr>
            </a:lvl7pPr>
            <a:lvl8pPr marL="3200400" algn="l" defTabSz="914400" rtl="0" eaLnBrk="1" latinLnBrk="0" hangingPunct="1">
              <a:defRPr sz="2000" kern="1200">
                <a:solidFill>
                  <a:schemeClr val="tx1"/>
                </a:solidFill>
                <a:latin typeface="Times" pitchFamily="18" charset="0"/>
                <a:ea typeface="+mn-ea"/>
                <a:cs typeface="Arial" charset="0"/>
              </a:defRPr>
            </a:lvl8pPr>
            <a:lvl9pPr marL="3657600" algn="l" defTabSz="914400" rtl="0" eaLnBrk="1" latinLnBrk="0" hangingPunct="1">
              <a:defRPr sz="2000" kern="1200">
                <a:solidFill>
                  <a:schemeClr val="tx1"/>
                </a:solidFill>
                <a:latin typeface="Times" pitchFamily="18" charset="0"/>
                <a:ea typeface="+mn-ea"/>
                <a:cs typeface="Arial" charset="0"/>
              </a:defRPr>
            </a:lvl9pPr>
          </a:lstStyle>
          <a:p>
            <a:pPr algn="ctr"/>
            <a:fld id="{B58F48A6-A3E1-4848-9AC3-B43F560BE4FE}" type="slidenum">
              <a:rPr lang="en-US" b="1" smtClean="0">
                <a:solidFill>
                  <a:srgbClr val="0000FF"/>
                </a:solidFill>
                <a:latin typeface="Arial" panose="020B0604020202020204" pitchFamily="34" charset="0"/>
                <a:cs typeface="Arial" panose="020B0604020202020204" pitchFamily="34" charset="0"/>
              </a:rPr>
              <a:pPr algn="ctr"/>
              <a:t>14</a:t>
            </a:fld>
            <a:endParaRPr lang="en-US" b="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23069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2088"/>
          </a:xfrm>
        </p:spPr>
        <p:txBody>
          <a:bodyPr/>
          <a:lstStyle/>
          <a:p>
            <a:r>
              <a:rPr lang="en-US" sz="3200" dirty="0" smtClean="0">
                <a:solidFill>
                  <a:srgbClr val="0000FF"/>
                </a:solidFill>
                <a:latin typeface="Arial" panose="020B0604020202020204" pitchFamily="34" charset="0"/>
                <a:cs typeface="Arial" panose="020B0604020202020204" pitchFamily="34" charset="0"/>
              </a:rPr>
              <a:t>Observation of Cooling of Bunched Ion Beam by a Pulsed Electron Beam</a:t>
            </a:r>
            <a:endParaRPr lang="en-US" sz="3200" dirty="0">
              <a:solidFill>
                <a:srgbClr val="0000FF"/>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61062" y="5029200"/>
            <a:ext cx="8643647" cy="1371600"/>
          </a:xfrm>
        </p:spPr>
        <p:txBody>
          <a:bodyPr/>
          <a:lstStyle/>
          <a:p>
            <a:pPr marL="174625" indent="-174625"/>
            <a:r>
              <a:rPr lang="en-US" sz="1800" dirty="0" smtClean="0">
                <a:latin typeface="Arial" panose="020B0604020202020204" pitchFamily="34" charset="0"/>
                <a:cs typeface="Arial" panose="020B0604020202020204" pitchFamily="34" charset="0"/>
              </a:rPr>
              <a:t>Two long ion bunches in the ring, only one of them was cooled</a:t>
            </a:r>
          </a:p>
          <a:p>
            <a:pPr marL="174625" indent="-174625">
              <a:spcBef>
                <a:spcPts val="1800"/>
              </a:spcBef>
            </a:pPr>
            <a:r>
              <a:rPr lang="en-US" sz="1800" dirty="0" smtClean="0">
                <a:latin typeface="Arial" panose="020B0604020202020204" pitchFamily="34" charset="0"/>
                <a:cs typeface="Arial" panose="020B0604020202020204" pitchFamily="34" charset="0"/>
              </a:rPr>
              <a:t>After cooling, the cooled ions has a much smaller energy spread, then the ions were more concentrated around center of the RF bucket</a:t>
            </a:r>
            <a:endParaRPr lang="en-US" sz="1800" dirty="0">
              <a:latin typeface="Arial" panose="020B0604020202020204" pitchFamily="34" charset="0"/>
              <a:cs typeface="Arial" panose="020B0604020202020204" pitchFamily="34" charset="0"/>
            </a:endParaRPr>
          </a:p>
        </p:txBody>
      </p:sp>
      <p:grpSp>
        <p:nvGrpSpPr>
          <p:cNvPr id="22" name="Group 21"/>
          <p:cNvGrpSpPr/>
          <p:nvPr/>
        </p:nvGrpSpPr>
        <p:grpSpPr>
          <a:xfrm>
            <a:off x="0" y="958334"/>
            <a:ext cx="9144000" cy="3918466"/>
            <a:chOff x="111735" y="2253733"/>
            <a:chExt cx="9144000" cy="3918466"/>
          </a:xfrm>
        </p:grpSpPr>
        <p:sp>
          <p:nvSpPr>
            <p:cNvPr id="4" name="TextBox 3"/>
            <p:cNvSpPr txBox="1"/>
            <p:nvPr/>
          </p:nvSpPr>
          <p:spPr>
            <a:xfrm>
              <a:off x="5872455" y="2253733"/>
              <a:ext cx="3383280" cy="307777"/>
            </a:xfrm>
            <a:prstGeom prst="rect">
              <a:avLst/>
            </a:prstGeom>
            <a:solidFill>
              <a:srgbClr val="00B0F0"/>
            </a:solidFill>
            <a:ln>
              <a:solidFill>
                <a:schemeClr val="tx1"/>
              </a:solidFill>
            </a:ln>
          </p:spPr>
          <p:txBody>
            <a:bodyPr wrap="none" rtlCol="0">
              <a:spAutoFit/>
            </a:bodyPr>
            <a:lstStyle/>
            <a:p>
              <a:pPr algn="ctr"/>
              <a:r>
                <a:rPr lang="en-US" sz="1400" b="1" dirty="0" smtClean="0">
                  <a:latin typeface="Arial" panose="020B0604020202020204" pitchFamily="34" charset="0"/>
                  <a:cs typeface="Arial" panose="020B0604020202020204" pitchFamily="34" charset="0"/>
                </a:rPr>
                <a:t>Experiment data observation on BPMs </a:t>
              </a:r>
              <a:endParaRPr lang="en-US" sz="1400" b="1" dirty="0">
                <a:latin typeface="Arial" panose="020B0604020202020204" pitchFamily="34" charset="0"/>
                <a:cs typeface="Arial" panose="020B0604020202020204" pitchFamily="34" charset="0"/>
              </a:endParaRPr>
            </a:p>
          </p:txBody>
        </p:sp>
        <p:pic>
          <p:nvPicPr>
            <p:cNvPr id="6"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42" r="1449"/>
            <a:stretch/>
          </p:blipFill>
          <p:spPr bwMode="auto">
            <a:xfrm>
              <a:off x="111735" y="2724839"/>
              <a:ext cx="9144000" cy="3447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952118" y="2373867"/>
              <a:ext cx="2188995" cy="369332"/>
            </a:xfrm>
            <a:prstGeom prst="rect">
              <a:avLst/>
            </a:prstGeom>
            <a:noFill/>
          </p:spPr>
          <p:txBody>
            <a:bodyPr wrap="square" rtlCol="0">
              <a:spAutoFit/>
            </a:bodyPr>
            <a:lstStyle/>
            <a:p>
              <a:pPr algn="ctr"/>
              <a:r>
                <a:rPr lang="en-US" sz="1800" dirty="0">
                  <a:solidFill>
                    <a:srgbClr val="FF0000"/>
                  </a:solidFill>
                  <a:latin typeface="Arial" panose="020B0604020202020204" pitchFamily="34" charset="0"/>
                  <a:cs typeface="Arial" panose="020B0604020202020204" pitchFamily="34" charset="0"/>
                </a:rPr>
                <a:t>c</a:t>
              </a:r>
              <a:r>
                <a:rPr lang="en-US" sz="1800" dirty="0" smtClean="0">
                  <a:solidFill>
                    <a:srgbClr val="FF0000"/>
                  </a:solidFill>
                  <a:latin typeface="Arial" panose="020B0604020202020204" pitchFamily="34" charset="0"/>
                  <a:cs typeface="Arial" panose="020B0604020202020204" pitchFamily="34" charset="0"/>
                </a:rPr>
                <a:t>ooled ion bunches</a:t>
              </a:r>
              <a:endParaRPr lang="en-US" sz="1800" dirty="0">
                <a:solidFill>
                  <a:srgbClr val="FF0000"/>
                </a:solidFill>
                <a:latin typeface="Arial" panose="020B0604020202020204" pitchFamily="34" charset="0"/>
                <a:cs typeface="Arial" panose="020B0604020202020204" pitchFamily="34" charset="0"/>
              </a:endParaRPr>
            </a:p>
          </p:txBody>
        </p:sp>
        <p:cxnSp>
          <p:nvCxnSpPr>
            <p:cNvPr id="8" name="Straight Arrow Connector 7"/>
            <p:cNvCxnSpPr/>
            <p:nvPr/>
          </p:nvCxnSpPr>
          <p:spPr bwMode="auto">
            <a:xfrm flipH="1">
              <a:off x="1240823" y="2675877"/>
              <a:ext cx="356812" cy="629404"/>
            </a:xfrm>
            <a:prstGeom prst="straightConnector1">
              <a:avLst/>
            </a:prstGeom>
            <a:solidFill>
              <a:schemeClr val="accent1"/>
            </a:solidFill>
            <a:ln w="9525" cap="flat" cmpd="sng" algn="ctr">
              <a:solidFill>
                <a:srgbClr val="FF3300"/>
              </a:solidFill>
              <a:prstDash val="solid"/>
              <a:round/>
              <a:headEnd type="none" w="med" len="med"/>
              <a:tailEnd type="triangle"/>
            </a:ln>
            <a:effectLst/>
          </p:spPr>
        </p:cxnSp>
        <p:cxnSp>
          <p:nvCxnSpPr>
            <p:cNvPr id="9" name="Straight Arrow Connector 8"/>
            <p:cNvCxnSpPr/>
            <p:nvPr/>
          </p:nvCxnSpPr>
          <p:spPr bwMode="auto">
            <a:xfrm>
              <a:off x="2473935" y="2690413"/>
              <a:ext cx="377619" cy="565313"/>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0" name="Straight Arrow Connector 9"/>
            <p:cNvCxnSpPr/>
            <p:nvPr/>
          </p:nvCxnSpPr>
          <p:spPr bwMode="auto">
            <a:xfrm flipH="1">
              <a:off x="3921735" y="2675877"/>
              <a:ext cx="410098" cy="753122"/>
            </a:xfrm>
            <a:prstGeom prst="straightConnector1">
              <a:avLst/>
            </a:prstGeom>
            <a:solidFill>
              <a:schemeClr val="accent1"/>
            </a:solidFill>
            <a:ln w="9525" cap="flat" cmpd="sng" algn="ctr">
              <a:solidFill>
                <a:srgbClr val="FF3300"/>
              </a:solidFill>
              <a:prstDash val="solid"/>
              <a:round/>
              <a:headEnd type="none" w="med" len="med"/>
              <a:tailEnd type="triangle"/>
            </a:ln>
            <a:effectLst/>
          </p:spPr>
        </p:cxnSp>
        <p:cxnSp>
          <p:nvCxnSpPr>
            <p:cNvPr id="11" name="Straight Arrow Connector 10"/>
            <p:cNvCxnSpPr/>
            <p:nvPr/>
          </p:nvCxnSpPr>
          <p:spPr bwMode="auto">
            <a:xfrm>
              <a:off x="5181600" y="2776907"/>
              <a:ext cx="437437" cy="652092"/>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
          <p:nvSpPr>
            <p:cNvPr id="12" name="TextBox 11"/>
            <p:cNvSpPr txBox="1"/>
            <p:nvPr/>
          </p:nvSpPr>
          <p:spPr>
            <a:xfrm>
              <a:off x="3475422" y="2373864"/>
              <a:ext cx="2438399" cy="369332"/>
            </a:xfrm>
            <a:prstGeom prst="rect">
              <a:avLst/>
            </a:prstGeom>
            <a:noFill/>
          </p:spPr>
          <p:txBody>
            <a:bodyPr wrap="square" rtlCol="0">
              <a:spAutoFit/>
            </a:bodyPr>
            <a:lstStyle/>
            <a:p>
              <a:pPr algn="ctr"/>
              <a:r>
                <a:rPr lang="en-US" sz="1800" dirty="0" smtClean="0">
                  <a:solidFill>
                    <a:srgbClr val="FF0000"/>
                  </a:solidFill>
                  <a:latin typeface="Arial" panose="020B0604020202020204" pitchFamily="34" charset="0"/>
                  <a:cs typeface="Arial" panose="020B0604020202020204" pitchFamily="34" charset="0"/>
                </a:rPr>
                <a:t>uncooled ion bunches</a:t>
              </a:r>
              <a:endParaRPr lang="en-US" sz="1800" dirty="0">
                <a:solidFill>
                  <a:srgbClr val="FF0000"/>
                </a:solidFill>
                <a:latin typeface="Arial" panose="020B0604020202020204" pitchFamily="34" charset="0"/>
                <a:cs typeface="Arial" panose="020B0604020202020204" pitchFamily="34" charset="0"/>
              </a:endParaRPr>
            </a:p>
          </p:txBody>
        </p:sp>
        <p:sp>
          <p:nvSpPr>
            <p:cNvPr id="13" name="TextBox 12"/>
            <p:cNvSpPr txBox="1"/>
            <p:nvPr/>
          </p:nvSpPr>
          <p:spPr>
            <a:xfrm>
              <a:off x="1743069" y="4213696"/>
              <a:ext cx="1967205" cy="369332"/>
            </a:xfrm>
            <a:prstGeom prst="rect">
              <a:avLst/>
            </a:prstGeom>
            <a:noFill/>
          </p:spPr>
          <p:txBody>
            <a:bodyPr wrap="none" rtlCol="0">
              <a:spAutoFit/>
            </a:bodyPr>
            <a:lstStyle/>
            <a:p>
              <a:r>
                <a:rPr lang="en-US" sz="1800" dirty="0" smtClean="0">
                  <a:solidFill>
                    <a:srgbClr val="0000FF"/>
                  </a:solidFill>
                  <a:latin typeface="Arial" panose="020B0604020202020204" pitchFamily="34" charset="0"/>
                  <a:cs typeface="Arial" panose="020B0604020202020204" pitchFamily="34" charset="0"/>
                </a:rPr>
                <a:t>Electron bunches</a:t>
              </a:r>
              <a:endParaRPr lang="en-US" sz="1800" dirty="0">
                <a:solidFill>
                  <a:srgbClr val="0000FF"/>
                </a:solidFill>
                <a:latin typeface="Arial" panose="020B0604020202020204" pitchFamily="34" charset="0"/>
                <a:cs typeface="Arial" panose="020B0604020202020204" pitchFamily="34" charset="0"/>
              </a:endParaRPr>
            </a:p>
          </p:txBody>
        </p:sp>
        <p:cxnSp>
          <p:nvCxnSpPr>
            <p:cNvPr id="14" name="Straight Arrow Connector 13"/>
            <p:cNvCxnSpPr/>
            <p:nvPr/>
          </p:nvCxnSpPr>
          <p:spPr bwMode="auto">
            <a:xfrm flipH="1">
              <a:off x="1417862" y="4529351"/>
              <a:ext cx="447532" cy="375236"/>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cxnSp>
          <p:nvCxnSpPr>
            <p:cNvPr id="15" name="Straight Arrow Connector 14"/>
            <p:cNvCxnSpPr/>
            <p:nvPr/>
          </p:nvCxnSpPr>
          <p:spPr bwMode="auto">
            <a:xfrm>
              <a:off x="3710274" y="4448519"/>
              <a:ext cx="973461" cy="352113"/>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cxnSp>
          <p:nvCxnSpPr>
            <p:cNvPr id="16" name="Straight Arrow Connector 15"/>
            <p:cNvCxnSpPr/>
            <p:nvPr/>
          </p:nvCxnSpPr>
          <p:spPr bwMode="auto">
            <a:xfrm flipH="1">
              <a:off x="3029106" y="4616515"/>
              <a:ext cx="186024" cy="271280"/>
            </a:xfrm>
            <a:prstGeom prst="straightConnector1">
              <a:avLst/>
            </a:prstGeom>
            <a:solidFill>
              <a:schemeClr val="accent1"/>
            </a:solidFill>
            <a:ln w="9525" cap="flat" cmpd="sng" algn="ctr">
              <a:solidFill>
                <a:srgbClr val="0000FF"/>
              </a:solidFill>
              <a:prstDash val="solid"/>
              <a:round/>
              <a:headEnd type="none" w="med" len="med"/>
              <a:tailEnd type="triangle"/>
            </a:ln>
            <a:effectLst/>
          </p:spPr>
        </p:cxnSp>
      </p:grpSp>
      <p:cxnSp>
        <p:nvCxnSpPr>
          <p:cNvPr id="26" name="Straight Arrow Connector 25"/>
          <p:cNvCxnSpPr/>
          <p:nvPr/>
        </p:nvCxnSpPr>
        <p:spPr bwMode="auto">
          <a:xfrm>
            <a:off x="533398" y="2247380"/>
            <a:ext cx="1905000" cy="0"/>
          </a:xfrm>
          <a:prstGeom prst="straightConnector1">
            <a:avLst/>
          </a:prstGeom>
          <a:solidFill>
            <a:schemeClr val="accent1"/>
          </a:solidFill>
          <a:ln w="57150" cap="flat" cmpd="sng" algn="ctr">
            <a:solidFill>
              <a:srgbClr val="00B0F0"/>
            </a:solidFill>
            <a:prstDash val="sysDot"/>
            <a:round/>
            <a:headEnd type="arrow"/>
            <a:tailEnd type="arrow"/>
          </a:ln>
          <a:effectLst/>
        </p:spPr>
      </p:cxnSp>
      <p:sp>
        <p:nvSpPr>
          <p:cNvPr id="28" name="TextBox 27"/>
          <p:cNvSpPr txBox="1"/>
          <p:nvPr/>
        </p:nvSpPr>
        <p:spPr>
          <a:xfrm>
            <a:off x="762485" y="2269151"/>
            <a:ext cx="1675913" cy="584775"/>
          </a:xfrm>
          <a:prstGeom prst="rect">
            <a:avLst/>
          </a:prstGeom>
          <a:noFill/>
        </p:spPr>
        <p:txBody>
          <a:bodyPr wrap="square" rtlCol="0">
            <a:spAutoFit/>
          </a:bodyPr>
          <a:lstStyle/>
          <a:p>
            <a:pPr algn="ctr"/>
            <a:r>
              <a:rPr lang="en-US" sz="1600" b="1" dirty="0" smtClean="0">
                <a:solidFill>
                  <a:srgbClr val="00B0F0"/>
                </a:solidFill>
                <a:latin typeface="Arial" panose="020B0604020202020204" pitchFamily="34" charset="0"/>
                <a:cs typeface="Arial" panose="020B0604020202020204" pitchFamily="34" charset="0"/>
              </a:rPr>
              <a:t>Ring circumference</a:t>
            </a:r>
            <a:endParaRPr lang="en-US" sz="1600" b="1" dirty="0">
              <a:solidFill>
                <a:srgbClr val="00B0F0"/>
              </a:solidFill>
              <a:latin typeface="Arial" panose="020B0604020202020204" pitchFamily="34" charset="0"/>
              <a:cs typeface="Arial" panose="020B0604020202020204" pitchFamily="34" charset="0"/>
            </a:endParaRPr>
          </a:p>
        </p:txBody>
      </p:sp>
      <p:grpSp>
        <p:nvGrpSpPr>
          <p:cNvPr id="33" name="Group 32"/>
          <p:cNvGrpSpPr/>
          <p:nvPr/>
        </p:nvGrpSpPr>
        <p:grpSpPr>
          <a:xfrm>
            <a:off x="2475775" y="2269151"/>
            <a:ext cx="1624388" cy="321649"/>
            <a:chOff x="2475775" y="2269151"/>
            <a:chExt cx="1624388" cy="321649"/>
          </a:xfrm>
        </p:grpSpPr>
        <p:sp>
          <p:nvSpPr>
            <p:cNvPr id="31" name="Oval 30"/>
            <p:cNvSpPr/>
            <p:nvPr/>
          </p:nvSpPr>
          <p:spPr bwMode="auto">
            <a:xfrm>
              <a:off x="2475775" y="2276642"/>
              <a:ext cx="725591" cy="314158"/>
            </a:xfrm>
            <a:prstGeom prst="ellipse">
              <a:avLst/>
            </a:prstGeom>
            <a:solidFill>
              <a:srgbClr val="0070C0">
                <a:alpha val="27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18" charset="0"/>
              </a:endParaRPr>
            </a:p>
          </p:txBody>
        </p:sp>
        <p:sp>
          <p:nvSpPr>
            <p:cNvPr id="32" name="Oval 31"/>
            <p:cNvSpPr/>
            <p:nvPr/>
          </p:nvSpPr>
          <p:spPr bwMode="auto">
            <a:xfrm>
              <a:off x="3374572" y="2269151"/>
              <a:ext cx="725591" cy="314158"/>
            </a:xfrm>
            <a:prstGeom prst="ellipse">
              <a:avLst/>
            </a:prstGeom>
            <a:solidFill>
              <a:srgbClr val="0070C0">
                <a:alpha val="28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grpSp>
      <p:sp>
        <p:nvSpPr>
          <p:cNvPr id="23" name="Footer Placeholder 4"/>
          <p:cNvSpPr txBox="1">
            <a:spLocks/>
          </p:cNvSpPr>
          <p:nvPr/>
        </p:nvSpPr>
        <p:spPr>
          <a:xfrm>
            <a:off x="2667000" y="6569075"/>
            <a:ext cx="3962400" cy="365125"/>
          </a:xfrm>
          <a:prstGeom prst="rect">
            <a:avLst/>
          </a:prstGeom>
        </p:spPr>
        <p:txBody>
          <a:bodyPr/>
          <a:lstStyle>
            <a:defPPr>
              <a:defRPr lang="en-US"/>
            </a:defPPr>
            <a:lvl1pPr algn="l" rtl="0" fontAlgn="base">
              <a:spcBef>
                <a:spcPct val="0"/>
              </a:spcBef>
              <a:spcAft>
                <a:spcPct val="0"/>
              </a:spcAft>
              <a:defRPr sz="2000" kern="1200">
                <a:solidFill>
                  <a:schemeClr val="tx1"/>
                </a:solidFill>
                <a:latin typeface="Times" pitchFamily="18" charset="0"/>
                <a:ea typeface="+mn-ea"/>
                <a:cs typeface="Arial" charset="0"/>
              </a:defRPr>
            </a:lvl1pPr>
            <a:lvl2pPr marL="457200" algn="l" rtl="0" fontAlgn="base">
              <a:spcBef>
                <a:spcPct val="0"/>
              </a:spcBef>
              <a:spcAft>
                <a:spcPct val="0"/>
              </a:spcAft>
              <a:defRPr sz="2000" kern="1200">
                <a:solidFill>
                  <a:schemeClr val="tx1"/>
                </a:solidFill>
                <a:latin typeface="Times" pitchFamily="18" charset="0"/>
                <a:ea typeface="+mn-ea"/>
                <a:cs typeface="Arial" charset="0"/>
              </a:defRPr>
            </a:lvl2pPr>
            <a:lvl3pPr marL="914400" algn="l" rtl="0" fontAlgn="base">
              <a:spcBef>
                <a:spcPct val="0"/>
              </a:spcBef>
              <a:spcAft>
                <a:spcPct val="0"/>
              </a:spcAft>
              <a:defRPr sz="2000" kern="1200">
                <a:solidFill>
                  <a:schemeClr val="tx1"/>
                </a:solidFill>
                <a:latin typeface="Times" pitchFamily="18" charset="0"/>
                <a:ea typeface="+mn-ea"/>
                <a:cs typeface="Arial" charset="0"/>
              </a:defRPr>
            </a:lvl3pPr>
            <a:lvl4pPr marL="1371600" algn="l" rtl="0" fontAlgn="base">
              <a:spcBef>
                <a:spcPct val="0"/>
              </a:spcBef>
              <a:spcAft>
                <a:spcPct val="0"/>
              </a:spcAft>
              <a:defRPr sz="2000" kern="1200">
                <a:solidFill>
                  <a:schemeClr val="tx1"/>
                </a:solidFill>
                <a:latin typeface="Times" pitchFamily="18" charset="0"/>
                <a:ea typeface="+mn-ea"/>
                <a:cs typeface="Arial" charset="0"/>
              </a:defRPr>
            </a:lvl4pPr>
            <a:lvl5pPr marL="1828800" algn="l" rtl="0" fontAlgn="base">
              <a:spcBef>
                <a:spcPct val="0"/>
              </a:spcBef>
              <a:spcAft>
                <a:spcPct val="0"/>
              </a:spcAft>
              <a:defRPr sz="2000" kern="1200">
                <a:solidFill>
                  <a:schemeClr val="tx1"/>
                </a:solidFill>
                <a:latin typeface="Times" pitchFamily="18" charset="0"/>
                <a:ea typeface="+mn-ea"/>
                <a:cs typeface="Arial" charset="0"/>
              </a:defRPr>
            </a:lvl5pPr>
            <a:lvl6pPr marL="2286000" algn="l" defTabSz="914400" rtl="0" eaLnBrk="1" latinLnBrk="0" hangingPunct="1">
              <a:defRPr sz="2000" kern="1200">
                <a:solidFill>
                  <a:schemeClr val="tx1"/>
                </a:solidFill>
                <a:latin typeface="Times" pitchFamily="18" charset="0"/>
                <a:ea typeface="+mn-ea"/>
                <a:cs typeface="Arial" charset="0"/>
              </a:defRPr>
            </a:lvl6pPr>
            <a:lvl7pPr marL="2743200" algn="l" defTabSz="914400" rtl="0" eaLnBrk="1" latinLnBrk="0" hangingPunct="1">
              <a:defRPr sz="2000" kern="1200">
                <a:solidFill>
                  <a:schemeClr val="tx1"/>
                </a:solidFill>
                <a:latin typeface="Times" pitchFamily="18" charset="0"/>
                <a:ea typeface="+mn-ea"/>
                <a:cs typeface="Arial" charset="0"/>
              </a:defRPr>
            </a:lvl7pPr>
            <a:lvl8pPr marL="3200400" algn="l" defTabSz="914400" rtl="0" eaLnBrk="1" latinLnBrk="0" hangingPunct="1">
              <a:defRPr sz="2000" kern="1200">
                <a:solidFill>
                  <a:schemeClr val="tx1"/>
                </a:solidFill>
                <a:latin typeface="Times" pitchFamily="18" charset="0"/>
                <a:ea typeface="+mn-ea"/>
                <a:cs typeface="Arial" charset="0"/>
              </a:defRPr>
            </a:lvl8pPr>
            <a:lvl9pPr marL="3657600" algn="l" defTabSz="914400" rtl="0" eaLnBrk="1" latinLnBrk="0" hangingPunct="1">
              <a:defRPr sz="2000" kern="1200">
                <a:solidFill>
                  <a:schemeClr val="tx1"/>
                </a:solidFill>
                <a:latin typeface="Times" pitchFamily="18" charset="0"/>
                <a:ea typeface="+mn-ea"/>
                <a:cs typeface="Arial" charset="0"/>
              </a:defRPr>
            </a:lvl9pPr>
          </a:lstStyle>
          <a:p>
            <a:pPr algn="ctr"/>
            <a:r>
              <a:rPr lang="en-US" sz="1400" b="1" dirty="0" smtClean="0">
                <a:solidFill>
                  <a:srgbClr val="0000FF"/>
                </a:solidFill>
                <a:latin typeface="Arial" panose="020B0604020202020204" pitchFamily="34" charset="0"/>
                <a:cs typeface="Arial" panose="020B0604020202020204" pitchFamily="34" charset="0"/>
              </a:rPr>
              <a:t>JLEIC Collaboration Meeting Fall 2016</a:t>
            </a:r>
            <a:endParaRPr lang="en-US" sz="1400" b="1" dirty="0">
              <a:solidFill>
                <a:srgbClr val="0000FF"/>
              </a:solidFill>
              <a:latin typeface="Arial" panose="020B0604020202020204" pitchFamily="34" charset="0"/>
              <a:cs typeface="Arial" panose="020B0604020202020204" pitchFamily="34" charset="0"/>
            </a:endParaRPr>
          </a:p>
        </p:txBody>
      </p:sp>
      <p:sp>
        <p:nvSpPr>
          <p:cNvPr id="24" name="Slide Number Placeholder 5"/>
          <p:cNvSpPr txBox="1">
            <a:spLocks/>
          </p:cNvSpPr>
          <p:nvPr/>
        </p:nvSpPr>
        <p:spPr>
          <a:xfrm>
            <a:off x="7467600" y="6433457"/>
            <a:ext cx="685800" cy="348343"/>
          </a:xfrm>
          <a:prstGeom prst="rect">
            <a:avLst/>
          </a:prstGeom>
        </p:spPr>
        <p:txBody>
          <a:bodyPr/>
          <a:lstStyle>
            <a:defPPr>
              <a:defRPr lang="en-US"/>
            </a:defPPr>
            <a:lvl1pPr algn="l" rtl="0" fontAlgn="base">
              <a:spcBef>
                <a:spcPct val="0"/>
              </a:spcBef>
              <a:spcAft>
                <a:spcPct val="0"/>
              </a:spcAft>
              <a:defRPr sz="2000" kern="1200">
                <a:solidFill>
                  <a:schemeClr val="tx1"/>
                </a:solidFill>
                <a:latin typeface="Times" pitchFamily="18" charset="0"/>
                <a:ea typeface="+mn-ea"/>
                <a:cs typeface="Arial" charset="0"/>
              </a:defRPr>
            </a:lvl1pPr>
            <a:lvl2pPr marL="457200" algn="l" rtl="0" fontAlgn="base">
              <a:spcBef>
                <a:spcPct val="0"/>
              </a:spcBef>
              <a:spcAft>
                <a:spcPct val="0"/>
              </a:spcAft>
              <a:defRPr sz="2000" kern="1200">
                <a:solidFill>
                  <a:schemeClr val="tx1"/>
                </a:solidFill>
                <a:latin typeface="Times" pitchFamily="18" charset="0"/>
                <a:ea typeface="+mn-ea"/>
                <a:cs typeface="Arial" charset="0"/>
              </a:defRPr>
            </a:lvl2pPr>
            <a:lvl3pPr marL="914400" algn="l" rtl="0" fontAlgn="base">
              <a:spcBef>
                <a:spcPct val="0"/>
              </a:spcBef>
              <a:spcAft>
                <a:spcPct val="0"/>
              </a:spcAft>
              <a:defRPr sz="2000" kern="1200">
                <a:solidFill>
                  <a:schemeClr val="tx1"/>
                </a:solidFill>
                <a:latin typeface="Times" pitchFamily="18" charset="0"/>
                <a:ea typeface="+mn-ea"/>
                <a:cs typeface="Arial" charset="0"/>
              </a:defRPr>
            </a:lvl3pPr>
            <a:lvl4pPr marL="1371600" algn="l" rtl="0" fontAlgn="base">
              <a:spcBef>
                <a:spcPct val="0"/>
              </a:spcBef>
              <a:spcAft>
                <a:spcPct val="0"/>
              </a:spcAft>
              <a:defRPr sz="2000" kern="1200">
                <a:solidFill>
                  <a:schemeClr val="tx1"/>
                </a:solidFill>
                <a:latin typeface="Times" pitchFamily="18" charset="0"/>
                <a:ea typeface="+mn-ea"/>
                <a:cs typeface="Arial" charset="0"/>
              </a:defRPr>
            </a:lvl4pPr>
            <a:lvl5pPr marL="1828800" algn="l" rtl="0" fontAlgn="base">
              <a:spcBef>
                <a:spcPct val="0"/>
              </a:spcBef>
              <a:spcAft>
                <a:spcPct val="0"/>
              </a:spcAft>
              <a:defRPr sz="2000" kern="1200">
                <a:solidFill>
                  <a:schemeClr val="tx1"/>
                </a:solidFill>
                <a:latin typeface="Times" pitchFamily="18" charset="0"/>
                <a:ea typeface="+mn-ea"/>
                <a:cs typeface="Arial" charset="0"/>
              </a:defRPr>
            </a:lvl5pPr>
            <a:lvl6pPr marL="2286000" algn="l" defTabSz="914400" rtl="0" eaLnBrk="1" latinLnBrk="0" hangingPunct="1">
              <a:defRPr sz="2000" kern="1200">
                <a:solidFill>
                  <a:schemeClr val="tx1"/>
                </a:solidFill>
                <a:latin typeface="Times" pitchFamily="18" charset="0"/>
                <a:ea typeface="+mn-ea"/>
                <a:cs typeface="Arial" charset="0"/>
              </a:defRPr>
            </a:lvl6pPr>
            <a:lvl7pPr marL="2743200" algn="l" defTabSz="914400" rtl="0" eaLnBrk="1" latinLnBrk="0" hangingPunct="1">
              <a:defRPr sz="2000" kern="1200">
                <a:solidFill>
                  <a:schemeClr val="tx1"/>
                </a:solidFill>
                <a:latin typeface="Times" pitchFamily="18" charset="0"/>
                <a:ea typeface="+mn-ea"/>
                <a:cs typeface="Arial" charset="0"/>
              </a:defRPr>
            </a:lvl7pPr>
            <a:lvl8pPr marL="3200400" algn="l" defTabSz="914400" rtl="0" eaLnBrk="1" latinLnBrk="0" hangingPunct="1">
              <a:defRPr sz="2000" kern="1200">
                <a:solidFill>
                  <a:schemeClr val="tx1"/>
                </a:solidFill>
                <a:latin typeface="Times" pitchFamily="18" charset="0"/>
                <a:ea typeface="+mn-ea"/>
                <a:cs typeface="Arial" charset="0"/>
              </a:defRPr>
            </a:lvl8pPr>
            <a:lvl9pPr marL="3657600" algn="l" defTabSz="914400" rtl="0" eaLnBrk="1" latinLnBrk="0" hangingPunct="1">
              <a:defRPr sz="2000" kern="1200">
                <a:solidFill>
                  <a:schemeClr val="tx1"/>
                </a:solidFill>
                <a:latin typeface="Times" pitchFamily="18" charset="0"/>
                <a:ea typeface="+mn-ea"/>
                <a:cs typeface="Arial" charset="0"/>
              </a:defRPr>
            </a:lvl9pPr>
          </a:lstStyle>
          <a:p>
            <a:pPr algn="ctr"/>
            <a:fld id="{B58F48A6-A3E1-4848-9AC3-B43F560BE4FE}" type="slidenum">
              <a:rPr lang="en-US" b="1" smtClean="0">
                <a:solidFill>
                  <a:srgbClr val="0000FF"/>
                </a:solidFill>
                <a:latin typeface="Arial" panose="020B0604020202020204" pitchFamily="34" charset="0"/>
                <a:cs typeface="Arial" panose="020B0604020202020204" pitchFamily="34" charset="0"/>
              </a:rPr>
              <a:pPr algn="ctr"/>
              <a:t>15</a:t>
            </a:fld>
            <a:endParaRPr lang="en-US" b="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6535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385"/>
          </a:xfrm>
        </p:spPr>
        <p:txBody>
          <a:bodyPr/>
          <a:lstStyle/>
          <a:p>
            <a:r>
              <a:rPr lang="en-US" altLang="zh-CN" sz="3300" dirty="0" smtClean="0">
                <a:solidFill>
                  <a:srgbClr val="0000FF"/>
                </a:solidFill>
                <a:latin typeface="Arial" panose="020B0604020202020204" pitchFamily="34" charset="0"/>
                <a:cs typeface="Arial" panose="020B0604020202020204" pitchFamily="34" charset="0"/>
              </a:rPr>
              <a:t>Evolution of Ion Longitudinal Density </a:t>
            </a:r>
            <a:r>
              <a:rPr lang="en-US" altLang="zh-CN" sz="3300" dirty="0">
                <a:solidFill>
                  <a:srgbClr val="0000FF"/>
                </a:solidFill>
                <a:latin typeface="Arial" panose="020B0604020202020204" pitchFamily="34" charset="0"/>
                <a:cs typeface="Arial" panose="020B0604020202020204" pitchFamily="34" charset="0"/>
              </a:rPr>
              <a:t>Profile</a:t>
            </a:r>
            <a:endParaRPr lang="en-US" sz="3300" dirty="0">
              <a:solidFill>
                <a:srgbClr val="0000FF"/>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4384" y="887800"/>
            <a:ext cx="5044773" cy="1355068"/>
          </a:xfrm>
        </p:spPr>
        <p:txBody>
          <a:bodyPr/>
          <a:lstStyle/>
          <a:p>
            <a:pPr marL="228600" indent="-228600"/>
            <a:r>
              <a:rPr lang="en-US" altLang="zh-CN" sz="2000" dirty="0">
                <a:latin typeface="Arial" panose="020B0604020202020204" pitchFamily="34" charset="0"/>
                <a:cs typeface="Arial" panose="020B0604020202020204" pitchFamily="34" charset="0"/>
              </a:rPr>
              <a:t>Sum of BPM Signals are Used to Show Longitudinal Ion Density </a:t>
            </a:r>
            <a:r>
              <a:rPr lang="en-US" altLang="zh-CN" sz="2000" dirty="0" smtClean="0">
                <a:latin typeface="Arial" panose="020B0604020202020204" pitchFamily="34" charset="0"/>
                <a:cs typeface="Arial" panose="020B0604020202020204" pitchFamily="34" charset="0"/>
              </a:rPr>
              <a:t>Profile</a:t>
            </a:r>
          </a:p>
          <a:p>
            <a:pPr marL="228600" indent="-228600">
              <a:spcBef>
                <a:spcPts val="1200"/>
              </a:spcBef>
            </a:pPr>
            <a:r>
              <a:rPr lang="en-US" sz="2000" dirty="0" err="1">
                <a:latin typeface="Arial" panose="020B0604020202020204" pitchFamily="34" charset="0"/>
                <a:cs typeface="Arial" panose="020B0604020202020204" pitchFamily="34" charset="0"/>
              </a:rPr>
              <a:t>dI</a:t>
            </a:r>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dt</a:t>
            </a:r>
            <a:r>
              <a:rPr lang="en-US" sz="2000" dirty="0">
                <a:latin typeface="Arial" panose="020B0604020202020204" pitchFamily="34" charset="0"/>
                <a:cs typeface="Arial" panose="020B0604020202020204" pitchFamily="34" charset="0"/>
              </a:rPr>
              <a:t> peak envelop signal of ion BPMs </a:t>
            </a:r>
          </a:p>
          <a:p>
            <a:pPr marL="0" indent="0">
              <a:buNone/>
            </a:pPr>
            <a:endParaRPr lang="zh-CN" altLang="en-US" sz="2000" dirty="0">
              <a:latin typeface="Arial" panose="020B0604020202020204" pitchFamily="34" charset="0"/>
              <a:cs typeface="Arial" panose="020B0604020202020204" pitchFamily="34" charset="0"/>
            </a:endParaRP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3370" y="1116400"/>
            <a:ext cx="3509630" cy="1648286"/>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文本框 21"/>
          <p:cNvSpPr txBox="1"/>
          <p:nvPr/>
        </p:nvSpPr>
        <p:spPr>
          <a:xfrm>
            <a:off x="5181600" y="1171284"/>
            <a:ext cx="370614" cy="400110"/>
          </a:xfrm>
          <a:prstGeom prst="rect">
            <a:avLst/>
          </a:prstGeom>
          <a:noFill/>
        </p:spPr>
        <p:txBody>
          <a:bodyPr wrap="none" rtlCol="0">
            <a:spAutoFit/>
          </a:bodyPr>
          <a:lstStyle/>
          <a:p>
            <a:r>
              <a:rPr lang="en-US" altLang="zh-CN" b="1" dirty="0" smtClean="0">
                <a:solidFill>
                  <a:srgbClr val="0000FF"/>
                </a:solidFill>
                <a:latin typeface="Arial" panose="020B0604020202020204" pitchFamily="34" charset="0"/>
                <a:cs typeface="Arial" panose="020B0604020202020204" pitchFamily="34" charset="0"/>
              </a:rPr>
              <a:t>A</a:t>
            </a:r>
            <a:endParaRPr lang="zh-CN" altLang="en-US" b="1" dirty="0">
              <a:solidFill>
                <a:srgbClr val="0000FF"/>
              </a:solidFill>
              <a:latin typeface="Arial" panose="020B0604020202020204" pitchFamily="34" charset="0"/>
              <a:cs typeface="Arial" panose="020B0604020202020204" pitchFamily="34" charset="0"/>
            </a:endParaRPr>
          </a:p>
        </p:txBody>
      </p:sp>
      <p:sp>
        <p:nvSpPr>
          <p:cNvPr id="8" name="文本框 36"/>
          <p:cNvSpPr txBox="1"/>
          <p:nvPr/>
        </p:nvSpPr>
        <p:spPr>
          <a:xfrm>
            <a:off x="5079157" y="716290"/>
            <a:ext cx="4041388" cy="400110"/>
          </a:xfrm>
          <a:prstGeom prst="rect">
            <a:avLst/>
          </a:prstGeom>
          <a:noFill/>
        </p:spPr>
        <p:txBody>
          <a:bodyPr wrap="square" rtlCol="0">
            <a:spAutoFit/>
          </a:bodyPr>
          <a:lstStyle/>
          <a:p>
            <a:r>
              <a:rPr lang="en-US" altLang="zh-CN" sz="2000" dirty="0" smtClean="0">
                <a:solidFill>
                  <a:srgbClr val="FF0000"/>
                </a:solidFill>
                <a:latin typeface="Arial" panose="020B0604020202020204" pitchFamily="34" charset="0"/>
                <a:cs typeface="Arial" panose="020B0604020202020204" pitchFamily="34" charset="0"/>
              </a:rPr>
              <a:t>Ion BPM </a:t>
            </a:r>
            <a:r>
              <a:rPr lang="en-US" altLang="zh-CN" sz="2000" dirty="0" err="1" smtClean="0">
                <a:solidFill>
                  <a:srgbClr val="FF0000"/>
                </a:solidFill>
                <a:latin typeface="Arial" panose="020B0604020202020204" pitchFamily="34" charset="0"/>
                <a:cs typeface="Arial" panose="020B0604020202020204" pitchFamily="34" charset="0"/>
              </a:rPr>
              <a:t>dI</a:t>
            </a:r>
            <a:r>
              <a:rPr lang="en-US" altLang="zh-CN" sz="2000" dirty="0" smtClean="0">
                <a:solidFill>
                  <a:srgbClr val="FF0000"/>
                </a:solidFill>
                <a:latin typeface="Arial" panose="020B0604020202020204" pitchFamily="34" charset="0"/>
                <a:cs typeface="Arial" panose="020B0604020202020204" pitchFamily="34" charset="0"/>
              </a:rPr>
              <a:t>/</a:t>
            </a:r>
            <a:r>
              <a:rPr lang="en-US" altLang="zh-CN" sz="2000" dirty="0" err="1" smtClean="0">
                <a:solidFill>
                  <a:srgbClr val="FF0000"/>
                </a:solidFill>
                <a:latin typeface="Arial" panose="020B0604020202020204" pitchFamily="34" charset="0"/>
                <a:cs typeface="Arial" panose="020B0604020202020204" pitchFamily="34" charset="0"/>
              </a:rPr>
              <a:t>dt</a:t>
            </a:r>
            <a:r>
              <a:rPr lang="en-US" altLang="zh-CN" dirty="0" smtClean="0">
                <a:solidFill>
                  <a:srgbClr val="FF0000"/>
                </a:solidFill>
                <a:latin typeface="Arial" panose="020B0604020202020204" pitchFamily="34" charset="0"/>
                <a:cs typeface="Arial" panose="020B0604020202020204" pitchFamily="34" charset="0"/>
              </a:rPr>
              <a:t> </a:t>
            </a:r>
            <a:r>
              <a:rPr lang="en-US" altLang="zh-CN" dirty="0" smtClean="0">
                <a:solidFill>
                  <a:srgbClr val="FF0000"/>
                </a:solidFill>
                <a:latin typeface="Arial" panose="020B0604020202020204" pitchFamily="34" charset="0"/>
                <a:cs typeface="Arial" panose="020B0604020202020204" pitchFamily="34" charset="0"/>
                <a:sym typeface="Wingdings" panose="05000000000000000000" pitchFamily="2" charset="2"/>
              </a:rPr>
              <a:t> integration  </a:t>
            </a:r>
            <a:r>
              <a:rPr lang="en-US" altLang="zh-CN" dirty="0" err="1" smtClean="0">
                <a:solidFill>
                  <a:srgbClr val="FF0000"/>
                </a:solidFill>
                <a:latin typeface="Arial" panose="020B0604020202020204" pitchFamily="34" charset="0"/>
                <a:cs typeface="Arial" panose="020B0604020202020204" pitchFamily="34" charset="0"/>
              </a:rPr>
              <a:t>I</a:t>
            </a:r>
            <a:r>
              <a:rPr lang="en-US" altLang="zh-CN" baseline="-25000" dirty="0" err="1" smtClean="0">
                <a:solidFill>
                  <a:srgbClr val="FF0000"/>
                </a:solidFill>
                <a:latin typeface="Arial" panose="020B0604020202020204" pitchFamily="34" charset="0"/>
                <a:cs typeface="Arial" panose="020B0604020202020204" pitchFamily="34" charset="0"/>
              </a:rPr>
              <a:t>ion</a:t>
            </a:r>
            <a:endParaRPr lang="zh-CN" altLang="en-US" baseline="-25000" dirty="0">
              <a:solidFill>
                <a:srgbClr val="FF0000"/>
              </a:solidFill>
              <a:latin typeface="Arial" panose="020B0604020202020204" pitchFamily="34" charset="0"/>
              <a:cs typeface="Arial" panose="020B0604020202020204" pitchFamily="34" charset="0"/>
            </a:endParaRPr>
          </a:p>
        </p:txBody>
      </p:sp>
      <p:sp>
        <p:nvSpPr>
          <p:cNvPr id="11" name="文本框 32"/>
          <p:cNvSpPr txBox="1"/>
          <p:nvPr/>
        </p:nvSpPr>
        <p:spPr>
          <a:xfrm>
            <a:off x="2439089" y="6994147"/>
            <a:ext cx="324128" cy="369332"/>
          </a:xfrm>
          <a:prstGeom prst="rect">
            <a:avLst/>
          </a:prstGeom>
          <a:noFill/>
        </p:spPr>
        <p:txBody>
          <a:bodyPr wrap="none" rtlCol="0">
            <a:spAutoFit/>
          </a:bodyPr>
          <a:lstStyle/>
          <a:p>
            <a:r>
              <a:rPr lang="en-US" altLang="zh-CN" b="1" dirty="0" smtClean="0">
                <a:solidFill>
                  <a:srgbClr val="FF0000"/>
                </a:solidFill>
              </a:rPr>
              <a:t>A</a:t>
            </a:r>
            <a:endParaRPr lang="zh-CN" altLang="en-US" b="1" dirty="0">
              <a:solidFill>
                <a:srgbClr val="FF0000"/>
              </a:solidFill>
            </a:endParaRPr>
          </a:p>
        </p:txBody>
      </p:sp>
      <p:sp>
        <p:nvSpPr>
          <p:cNvPr id="12" name="文本框 33"/>
          <p:cNvSpPr txBox="1"/>
          <p:nvPr/>
        </p:nvSpPr>
        <p:spPr>
          <a:xfrm>
            <a:off x="2826953" y="6994147"/>
            <a:ext cx="317716" cy="369332"/>
          </a:xfrm>
          <a:prstGeom prst="rect">
            <a:avLst/>
          </a:prstGeom>
          <a:noFill/>
        </p:spPr>
        <p:txBody>
          <a:bodyPr wrap="none" rtlCol="0">
            <a:spAutoFit/>
          </a:bodyPr>
          <a:lstStyle/>
          <a:p>
            <a:r>
              <a:rPr lang="en-US" altLang="zh-CN" b="1" dirty="0" smtClean="0">
                <a:solidFill>
                  <a:srgbClr val="FF0000"/>
                </a:solidFill>
              </a:rPr>
              <a:t>B</a:t>
            </a:r>
            <a:endParaRPr lang="zh-CN" altLang="en-US" b="1" dirty="0">
              <a:solidFill>
                <a:srgbClr val="FF0000"/>
              </a:solidFill>
            </a:endParaRPr>
          </a:p>
        </p:txBody>
      </p:sp>
      <p:sp>
        <p:nvSpPr>
          <p:cNvPr id="13" name="文本框 34"/>
          <p:cNvSpPr txBox="1"/>
          <p:nvPr/>
        </p:nvSpPr>
        <p:spPr>
          <a:xfrm>
            <a:off x="3200401" y="7022068"/>
            <a:ext cx="317716" cy="369332"/>
          </a:xfrm>
          <a:prstGeom prst="rect">
            <a:avLst/>
          </a:prstGeom>
          <a:noFill/>
        </p:spPr>
        <p:txBody>
          <a:bodyPr wrap="none" rtlCol="0">
            <a:spAutoFit/>
          </a:bodyPr>
          <a:lstStyle/>
          <a:p>
            <a:r>
              <a:rPr lang="en-US" altLang="zh-CN" b="1" dirty="0" smtClean="0">
                <a:solidFill>
                  <a:srgbClr val="FF0000"/>
                </a:solidFill>
              </a:rPr>
              <a:t>C</a:t>
            </a:r>
            <a:endParaRPr lang="zh-CN" altLang="en-US" b="1" dirty="0">
              <a:solidFill>
                <a:srgbClr val="FF0000"/>
              </a:solidFill>
            </a:endParaRPr>
          </a:p>
        </p:txBody>
      </p:sp>
      <p:sp>
        <p:nvSpPr>
          <p:cNvPr id="34" name="文本框 31"/>
          <p:cNvSpPr txBox="1"/>
          <p:nvPr/>
        </p:nvSpPr>
        <p:spPr>
          <a:xfrm>
            <a:off x="5882992" y="2242868"/>
            <a:ext cx="574196" cy="369332"/>
          </a:xfrm>
          <a:prstGeom prst="rect">
            <a:avLst/>
          </a:prstGeom>
          <a:noFill/>
        </p:spPr>
        <p:txBody>
          <a:bodyPr wrap="none" rtlCol="0">
            <a:spAutoFit/>
          </a:bodyPr>
          <a:lstStyle/>
          <a:p>
            <a:r>
              <a:rPr lang="en-US" altLang="zh-CN" sz="1800" b="1" dirty="0" smtClean="0">
                <a:solidFill>
                  <a:srgbClr val="0000FF"/>
                </a:solidFill>
                <a:latin typeface="Arial" panose="020B0604020202020204" pitchFamily="34" charset="0"/>
                <a:cs typeface="Arial" panose="020B0604020202020204" pitchFamily="34" charset="0"/>
              </a:rPr>
              <a:t>1µs</a:t>
            </a:r>
            <a:endParaRPr lang="zh-CN" altLang="en-US" sz="1800" b="1" dirty="0">
              <a:solidFill>
                <a:srgbClr val="0000FF"/>
              </a:solidFill>
              <a:latin typeface="Arial" panose="020B0604020202020204" pitchFamily="34" charset="0"/>
              <a:cs typeface="Arial" panose="020B0604020202020204" pitchFamily="34" charset="0"/>
            </a:endParaRPr>
          </a:p>
        </p:txBody>
      </p:sp>
      <p:sp>
        <p:nvSpPr>
          <p:cNvPr id="37" name="TextBox 36"/>
          <p:cNvSpPr txBox="1"/>
          <p:nvPr/>
        </p:nvSpPr>
        <p:spPr>
          <a:xfrm>
            <a:off x="7088965" y="1340560"/>
            <a:ext cx="920720" cy="430887"/>
          </a:xfrm>
          <a:prstGeom prst="rect">
            <a:avLst/>
          </a:prstGeom>
          <a:noFill/>
        </p:spPr>
        <p:txBody>
          <a:bodyPr wrap="square" rtlCol="0">
            <a:spAutoFit/>
          </a:bodyPr>
          <a:lstStyle/>
          <a:p>
            <a:pPr algn="ctr"/>
            <a:r>
              <a:rPr lang="en-US" sz="1100" dirty="0" smtClean="0">
                <a:latin typeface="Arial" panose="020B0604020202020204" pitchFamily="34" charset="0"/>
                <a:cs typeface="Arial" panose="020B0604020202020204" pitchFamily="34" charset="0"/>
              </a:rPr>
              <a:t>Uncooled bunch</a:t>
            </a:r>
            <a:endParaRPr lang="en-US" sz="1100" dirty="0">
              <a:latin typeface="Arial" panose="020B0604020202020204" pitchFamily="34" charset="0"/>
              <a:cs typeface="Arial" panose="020B0604020202020204" pitchFamily="34" charset="0"/>
            </a:endParaRPr>
          </a:p>
        </p:txBody>
      </p:sp>
      <p:sp>
        <p:nvSpPr>
          <p:cNvPr id="38" name="TextBox 37"/>
          <p:cNvSpPr txBox="1"/>
          <p:nvPr/>
        </p:nvSpPr>
        <p:spPr>
          <a:xfrm>
            <a:off x="7693040" y="1811981"/>
            <a:ext cx="920720" cy="430887"/>
          </a:xfrm>
          <a:prstGeom prst="rect">
            <a:avLst/>
          </a:prstGeom>
          <a:noFill/>
        </p:spPr>
        <p:txBody>
          <a:bodyPr wrap="square" rtlCol="0">
            <a:spAutoFit/>
          </a:bodyPr>
          <a:lstStyle/>
          <a:p>
            <a:pPr algn="ctr"/>
            <a:r>
              <a:rPr lang="en-US" sz="1100" dirty="0" smtClean="0">
                <a:latin typeface="Arial" panose="020B0604020202020204" pitchFamily="34" charset="0"/>
                <a:cs typeface="Arial" panose="020B0604020202020204" pitchFamily="34" charset="0"/>
              </a:rPr>
              <a:t>Cooled bunch</a:t>
            </a:r>
            <a:endParaRPr lang="en-US" sz="1100" dirty="0">
              <a:latin typeface="Arial" panose="020B0604020202020204" pitchFamily="34" charset="0"/>
              <a:cs typeface="Arial" panose="020B0604020202020204" pitchFamily="34" charset="0"/>
            </a:endParaRPr>
          </a:p>
        </p:txBody>
      </p:sp>
      <p:sp>
        <p:nvSpPr>
          <p:cNvPr id="39" name="文本框 31"/>
          <p:cNvSpPr txBox="1"/>
          <p:nvPr/>
        </p:nvSpPr>
        <p:spPr>
          <a:xfrm>
            <a:off x="7057961" y="2299404"/>
            <a:ext cx="1365280" cy="338554"/>
          </a:xfrm>
          <a:prstGeom prst="rect">
            <a:avLst/>
          </a:prstGeom>
          <a:noFill/>
        </p:spPr>
        <p:txBody>
          <a:bodyPr wrap="square" rtlCol="0">
            <a:spAutoFit/>
          </a:bodyPr>
          <a:lstStyle/>
          <a:p>
            <a:r>
              <a:rPr lang="en-US" altLang="zh-CN" sz="1600" b="1" dirty="0" err="1" smtClean="0">
                <a:solidFill>
                  <a:srgbClr val="0000FF"/>
                </a:solidFill>
                <a:latin typeface="Arial" panose="020B0604020202020204" pitchFamily="34" charset="0"/>
                <a:cs typeface="Arial" panose="020B0604020202020204" pitchFamily="34" charset="0"/>
              </a:rPr>
              <a:t>I</a:t>
            </a:r>
            <a:r>
              <a:rPr lang="en-US" altLang="zh-CN" sz="1600" b="1" baseline="-25000" dirty="0" err="1" smtClean="0">
                <a:solidFill>
                  <a:srgbClr val="0000FF"/>
                </a:solidFill>
                <a:latin typeface="Arial" panose="020B0604020202020204" pitchFamily="34" charset="0"/>
                <a:cs typeface="Arial" panose="020B0604020202020204" pitchFamily="34" charset="0"/>
              </a:rPr>
              <a:t>e</a:t>
            </a:r>
            <a:r>
              <a:rPr lang="en-US" altLang="zh-CN" sz="1600" b="1" dirty="0" smtClean="0">
                <a:solidFill>
                  <a:srgbClr val="0000FF"/>
                </a:solidFill>
                <a:latin typeface="Arial" panose="020B0604020202020204" pitchFamily="34" charset="0"/>
                <a:cs typeface="Arial" panose="020B0604020202020204" pitchFamily="34" charset="0"/>
              </a:rPr>
              <a:t>=15 mA</a:t>
            </a:r>
            <a:endParaRPr lang="zh-CN" altLang="en-US" sz="1600" b="1" dirty="0">
              <a:solidFill>
                <a:srgbClr val="0000FF"/>
              </a:solidFill>
              <a:latin typeface="Arial" panose="020B0604020202020204" pitchFamily="34" charset="0"/>
              <a:cs typeface="Arial" panose="020B0604020202020204" pitchFamily="34" charset="0"/>
            </a:endParaRPr>
          </a:p>
        </p:txBody>
      </p:sp>
      <p:pic>
        <p:nvPicPr>
          <p:cNvPr id="4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3370" y="2945200"/>
            <a:ext cx="3509630" cy="1666764"/>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36630" y="4774001"/>
            <a:ext cx="3526370" cy="1661643"/>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4" name="TextBox 43"/>
          <p:cNvSpPr txBox="1"/>
          <p:nvPr/>
        </p:nvSpPr>
        <p:spPr>
          <a:xfrm>
            <a:off x="5961848" y="1217450"/>
            <a:ext cx="715260" cy="338554"/>
          </a:xfrm>
          <a:prstGeom prst="rect">
            <a:avLst/>
          </a:prstGeom>
          <a:solidFill>
            <a:srgbClr val="00B050"/>
          </a:solidFill>
        </p:spPr>
        <p:txBody>
          <a:bodyPr wrap="none" rtlCol="0">
            <a:spAutoFit/>
          </a:bodyPr>
          <a:lstStyle/>
          <a:p>
            <a:r>
              <a:rPr lang="en-US" sz="1600" b="1" dirty="0" smtClean="0">
                <a:solidFill>
                  <a:schemeClr val="bg1"/>
                </a:solidFill>
                <a:latin typeface="Arial" panose="020B0604020202020204" pitchFamily="34" charset="0"/>
                <a:cs typeface="Arial" panose="020B0604020202020204" pitchFamily="34" charset="0"/>
              </a:rPr>
              <a:t>12C</a:t>
            </a:r>
            <a:r>
              <a:rPr lang="en-US" sz="1600" b="1" baseline="30000" dirty="0" smtClean="0">
                <a:solidFill>
                  <a:schemeClr val="bg1"/>
                </a:solidFill>
                <a:latin typeface="Arial" panose="020B0604020202020204" pitchFamily="34" charset="0"/>
                <a:cs typeface="Arial" panose="020B0604020202020204" pitchFamily="34" charset="0"/>
              </a:rPr>
              <a:t>+6</a:t>
            </a:r>
            <a:endParaRPr lang="en-US" sz="1600" b="1" baseline="30000" dirty="0">
              <a:solidFill>
                <a:schemeClr val="bg1"/>
              </a:solidFill>
              <a:latin typeface="Arial" panose="020B0604020202020204" pitchFamily="34" charset="0"/>
              <a:cs typeface="Arial" panose="020B0604020202020204" pitchFamily="34" charset="0"/>
            </a:endParaRPr>
          </a:p>
        </p:txBody>
      </p:sp>
      <p:sp>
        <p:nvSpPr>
          <p:cNvPr id="45" name="文本框 31"/>
          <p:cNvSpPr txBox="1"/>
          <p:nvPr/>
        </p:nvSpPr>
        <p:spPr>
          <a:xfrm>
            <a:off x="5823563" y="4324290"/>
            <a:ext cx="574196" cy="369332"/>
          </a:xfrm>
          <a:prstGeom prst="rect">
            <a:avLst/>
          </a:prstGeom>
          <a:noFill/>
        </p:spPr>
        <p:txBody>
          <a:bodyPr wrap="none" rtlCol="0">
            <a:spAutoFit/>
          </a:bodyPr>
          <a:lstStyle/>
          <a:p>
            <a:r>
              <a:rPr lang="en-US" altLang="zh-CN" sz="1800" b="1" dirty="0" smtClean="0">
                <a:solidFill>
                  <a:srgbClr val="0000FF"/>
                </a:solidFill>
                <a:latin typeface="Arial" panose="020B0604020202020204" pitchFamily="34" charset="0"/>
                <a:cs typeface="Arial" panose="020B0604020202020204" pitchFamily="34" charset="0"/>
              </a:rPr>
              <a:t>1µs</a:t>
            </a:r>
            <a:endParaRPr lang="zh-CN" altLang="en-US" sz="1800" b="1" dirty="0">
              <a:solidFill>
                <a:srgbClr val="0000FF"/>
              </a:solidFill>
              <a:latin typeface="Arial" panose="020B0604020202020204" pitchFamily="34" charset="0"/>
              <a:cs typeface="Arial" panose="020B0604020202020204" pitchFamily="34" charset="0"/>
            </a:endParaRPr>
          </a:p>
        </p:txBody>
      </p:sp>
      <p:sp>
        <p:nvSpPr>
          <p:cNvPr id="46" name="文本框 31"/>
          <p:cNvSpPr txBox="1"/>
          <p:nvPr/>
        </p:nvSpPr>
        <p:spPr>
          <a:xfrm>
            <a:off x="7489138" y="4120166"/>
            <a:ext cx="1365280" cy="338554"/>
          </a:xfrm>
          <a:prstGeom prst="rect">
            <a:avLst/>
          </a:prstGeom>
          <a:noFill/>
        </p:spPr>
        <p:txBody>
          <a:bodyPr wrap="square" rtlCol="0">
            <a:spAutoFit/>
          </a:bodyPr>
          <a:lstStyle/>
          <a:p>
            <a:r>
              <a:rPr lang="en-US" altLang="zh-CN" sz="1600" b="1" dirty="0" err="1" smtClean="0">
                <a:solidFill>
                  <a:srgbClr val="0000FF"/>
                </a:solidFill>
                <a:latin typeface="Arial" panose="020B0604020202020204" pitchFamily="34" charset="0"/>
                <a:cs typeface="Arial" panose="020B0604020202020204" pitchFamily="34" charset="0"/>
              </a:rPr>
              <a:t>I</a:t>
            </a:r>
            <a:r>
              <a:rPr lang="en-US" altLang="zh-CN" sz="1600" b="1" baseline="-25000" dirty="0" err="1" smtClean="0">
                <a:solidFill>
                  <a:srgbClr val="0000FF"/>
                </a:solidFill>
                <a:latin typeface="Arial" panose="020B0604020202020204" pitchFamily="34" charset="0"/>
                <a:cs typeface="Arial" panose="020B0604020202020204" pitchFamily="34" charset="0"/>
              </a:rPr>
              <a:t>e</a:t>
            </a:r>
            <a:r>
              <a:rPr lang="en-US" altLang="zh-CN" sz="1600" b="1" dirty="0" smtClean="0">
                <a:solidFill>
                  <a:srgbClr val="0000FF"/>
                </a:solidFill>
                <a:latin typeface="Arial" panose="020B0604020202020204" pitchFamily="34" charset="0"/>
                <a:cs typeface="Arial" panose="020B0604020202020204" pitchFamily="34" charset="0"/>
              </a:rPr>
              <a:t>=15 mA</a:t>
            </a:r>
            <a:endParaRPr lang="zh-CN" altLang="en-US" sz="1600" b="1" dirty="0">
              <a:solidFill>
                <a:srgbClr val="0000FF"/>
              </a:solidFill>
              <a:latin typeface="Arial" panose="020B0604020202020204" pitchFamily="34" charset="0"/>
              <a:cs typeface="Arial" panose="020B0604020202020204" pitchFamily="34" charset="0"/>
            </a:endParaRPr>
          </a:p>
        </p:txBody>
      </p:sp>
      <p:sp>
        <p:nvSpPr>
          <p:cNvPr id="47" name="文本框 31"/>
          <p:cNvSpPr txBox="1"/>
          <p:nvPr/>
        </p:nvSpPr>
        <p:spPr>
          <a:xfrm>
            <a:off x="6072442" y="5590415"/>
            <a:ext cx="530915" cy="338554"/>
          </a:xfrm>
          <a:prstGeom prst="rect">
            <a:avLst/>
          </a:prstGeom>
          <a:noFill/>
        </p:spPr>
        <p:txBody>
          <a:bodyPr wrap="none" rtlCol="0">
            <a:spAutoFit/>
          </a:bodyPr>
          <a:lstStyle/>
          <a:p>
            <a:r>
              <a:rPr lang="en-US" altLang="zh-CN" sz="1600" b="1" dirty="0" smtClean="0">
                <a:solidFill>
                  <a:srgbClr val="0000FF"/>
                </a:solidFill>
                <a:latin typeface="Arial" panose="020B0604020202020204" pitchFamily="34" charset="0"/>
                <a:cs typeface="Arial" panose="020B0604020202020204" pitchFamily="34" charset="0"/>
              </a:rPr>
              <a:t>1</a:t>
            </a:r>
            <a:r>
              <a:rPr lang="en-US" altLang="zh-CN" sz="1600" b="1" dirty="0">
                <a:solidFill>
                  <a:srgbClr val="0000FF"/>
                </a:solidFill>
                <a:latin typeface="Arial" panose="020B0604020202020204" pitchFamily="34" charset="0"/>
                <a:cs typeface="Arial" panose="020B0604020202020204" pitchFamily="34" charset="0"/>
              </a:rPr>
              <a:t>µ</a:t>
            </a:r>
            <a:r>
              <a:rPr lang="en-US" altLang="zh-CN" sz="1600" b="1" dirty="0" smtClean="0">
                <a:solidFill>
                  <a:srgbClr val="0000FF"/>
                </a:solidFill>
                <a:latin typeface="Arial" panose="020B0604020202020204" pitchFamily="34" charset="0"/>
                <a:cs typeface="Arial" panose="020B0604020202020204" pitchFamily="34" charset="0"/>
              </a:rPr>
              <a:t>s</a:t>
            </a:r>
            <a:endParaRPr lang="zh-CN" altLang="en-US" sz="1600" b="1" dirty="0">
              <a:solidFill>
                <a:srgbClr val="0000FF"/>
              </a:solidFill>
              <a:latin typeface="Arial" panose="020B0604020202020204" pitchFamily="34" charset="0"/>
              <a:cs typeface="Arial" panose="020B0604020202020204" pitchFamily="34" charset="0"/>
            </a:endParaRPr>
          </a:p>
        </p:txBody>
      </p:sp>
      <p:sp>
        <p:nvSpPr>
          <p:cNvPr id="48" name="文本框 31"/>
          <p:cNvSpPr txBox="1"/>
          <p:nvPr/>
        </p:nvSpPr>
        <p:spPr>
          <a:xfrm>
            <a:off x="6986414" y="5604822"/>
            <a:ext cx="1290124" cy="338554"/>
          </a:xfrm>
          <a:prstGeom prst="rect">
            <a:avLst/>
          </a:prstGeom>
          <a:noFill/>
        </p:spPr>
        <p:txBody>
          <a:bodyPr wrap="square" rtlCol="0">
            <a:spAutoFit/>
          </a:bodyPr>
          <a:lstStyle/>
          <a:p>
            <a:pPr algn="ctr"/>
            <a:r>
              <a:rPr lang="en-US" altLang="zh-CN" sz="1600" b="1" dirty="0" err="1" smtClean="0">
                <a:solidFill>
                  <a:srgbClr val="0000FF"/>
                </a:solidFill>
                <a:latin typeface="Arial" panose="020B0604020202020204" pitchFamily="34" charset="0"/>
                <a:cs typeface="Arial" panose="020B0604020202020204" pitchFamily="34" charset="0"/>
              </a:rPr>
              <a:t>I</a:t>
            </a:r>
            <a:r>
              <a:rPr lang="en-US" altLang="zh-CN" sz="1600" b="1" baseline="-25000" dirty="0" err="1" smtClean="0">
                <a:solidFill>
                  <a:srgbClr val="0000FF"/>
                </a:solidFill>
                <a:latin typeface="Arial" panose="020B0604020202020204" pitchFamily="34" charset="0"/>
                <a:cs typeface="Arial" panose="020B0604020202020204" pitchFamily="34" charset="0"/>
              </a:rPr>
              <a:t>e</a:t>
            </a:r>
            <a:r>
              <a:rPr lang="en-US" altLang="zh-CN" sz="1600" b="1" dirty="0" smtClean="0">
                <a:solidFill>
                  <a:srgbClr val="0000FF"/>
                </a:solidFill>
                <a:latin typeface="Arial" panose="020B0604020202020204" pitchFamily="34" charset="0"/>
                <a:cs typeface="Arial" panose="020B0604020202020204" pitchFamily="34" charset="0"/>
              </a:rPr>
              <a:t> =15 mA</a:t>
            </a:r>
            <a:endParaRPr lang="zh-CN" altLang="en-US" sz="1600" b="1" dirty="0">
              <a:solidFill>
                <a:srgbClr val="0000FF"/>
              </a:solidFill>
              <a:latin typeface="Arial" panose="020B0604020202020204" pitchFamily="34" charset="0"/>
              <a:cs typeface="Arial" panose="020B0604020202020204" pitchFamily="34" charset="0"/>
            </a:endParaRPr>
          </a:p>
        </p:txBody>
      </p:sp>
      <p:grpSp>
        <p:nvGrpSpPr>
          <p:cNvPr id="89" name="Group 88"/>
          <p:cNvGrpSpPr/>
          <p:nvPr/>
        </p:nvGrpSpPr>
        <p:grpSpPr>
          <a:xfrm>
            <a:off x="217846" y="2629291"/>
            <a:ext cx="4506554" cy="3757645"/>
            <a:chOff x="217846" y="2737905"/>
            <a:chExt cx="4506554" cy="3757645"/>
          </a:xfrm>
        </p:grpSpPr>
        <p:cxnSp>
          <p:nvCxnSpPr>
            <p:cNvPr id="19" name="直接箭头连接符 12"/>
            <p:cNvCxnSpPr/>
            <p:nvPr/>
          </p:nvCxnSpPr>
          <p:spPr>
            <a:xfrm>
              <a:off x="990600" y="5579116"/>
              <a:ext cx="2834640" cy="7251"/>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0" name="矩形 13"/>
            <p:cNvSpPr/>
            <p:nvPr/>
          </p:nvSpPr>
          <p:spPr>
            <a:xfrm>
              <a:off x="1020657" y="4827962"/>
              <a:ext cx="2835063" cy="421914"/>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16"/>
            <p:cNvSpPr txBox="1"/>
            <p:nvPr/>
          </p:nvSpPr>
          <p:spPr>
            <a:xfrm>
              <a:off x="2690608" y="5838736"/>
              <a:ext cx="1019586" cy="393952"/>
            </a:xfrm>
            <a:prstGeom prst="rect">
              <a:avLst/>
            </a:prstGeom>
            <a:noFill/>
          </p:spPr>
          <p:txBody>
            <a:bodyPr wrap="none" rtlCol="0">
              <a:spAutoFit/>
            </a:bodyPr>
            <a:lstStyle/>
            <a:p>
              <a:r>
                <a:rPr lang="en-US" altLang="zh-CN" sz="1400" dirty="0" smtClean="0"/>
                <a:t>RF OFF</a:t>
              </a:r>
              <a:endParaRPr lang="zh-CN" altLang="en-US" sz="1400" dirty="0"/>
            </a:p>
          </p:txBody>
        </p:sp>
        <p:sp>
          <p:nvSpPr>
            <p:cNvPr id="26" name="文本框 24"/>
            <p:cNvSpPr txBox="1"/>
            <p:nvPr/>
          </p:nvSpPr>
          <p:spPr>
            <a:xfrm>
              <a:off x="1098018" y="5929160"/>
              <a:ext cx="505267" cy="369332"/>
            </a:xfrm>
            <a:prstGeom prst="rect">
              <a:avLst/>
            </a:prstGeom>
            <a:noFill/>
          </p:spPr>
          <p:txBody>
            <a:bodyPr wrap="none" rtlCol="0">
              <a:spAutoFit/>
            </a:bodyPr>
            <a:lstStyle/>
            <a:p>
              <a:r>
                <a:rPr lang="en-US" altLang="zh-CN" sz="1800" b="1" dirty="0" smtClean="0">
                  <a:latin typeface="Arial" panose="020B0604020202020204" pitchFamily="34" charset="0"/>
                  <a:cs typeface="Arial" panose="020B0604020202020204" pitchFamily="34" charset="0"/>
                </a:rPr>
                <a:t>1 s</a:t>
              </a:r>
              <a:endParaRPr lang="zh-CN" altLang="en-US" sz="1800" b="1" dirty="0">
                <a:latin typeface="Arial" panose="020B0604020202020204" pitchFamily="34" charset="0"/>
                <a:cs typeface="Arial" panose="020B0604020202020204" pitchFamily="34" charset="0"/>
              </a:endParaRPr>
            </a:p>
          </p:txBody>
        </p:sp>
        <p:sp>
          <p:nvSpPr>
            <p:cNvPr id="29" name="文本框 27"/>
            <p:cNvSpPr txBox="1"/>
            <p:nvPr/>
          </p:nvSpPr>
          <p:spPr>
            <a:xfrm>
              <a:off x="2067454" y="5273597"/>
              <a:ext cx="505267" cy="369332"/>
            </a:xfrm>
            <a:prstGeom prst="rect">
              <a:avLst/>
            </a:prstGeom>
            <a:noFill/>
          </p:spPr>
          <p:txBody>
            <a:bodyPr wrap="none" rtlCol="0">
              <a:spAutoFit/>
            </a:bodyPr>
            <a:lstStyle/>
            <a:p>
              <a:pPr algn="ctr"/>
              <a:r>
                <a:rPr lang="en-US" altLang="zh-CN" sz="1800" b="1" dirty="0" smtClean="0">
                  <a:latin typeface="Arial" panose="020B0604020202020204" pitchFamily="34" charset="0"/>
                  <a:cs typeface="Arial" panose="020B0604020202020204" pitchFamily="34" charset="0"/>
                </a:rPr>
                <a:t>5 s</a:t>
              </a:r>
              <a:endParaRPr lang="zh-CN" altLang="en-US" sz="1800" b="1" dirty="0">
                <a:latin typeface="Arial" panose="020B0604020202020204" pitchFamily="34" charset="0"/>
                <a:cs typeface="Arial" panose="020B0604020202020204" pitchFamily="34" charset="0"/>
              </a:endParaRPr>
            </a:p>
          </p:txBody>
        </p:sp>
        <p:cxnSp>
          <p:nvCxnSpPr>
            <p:cNvPr id="30" name="直接箭头连接符 28"/>
            <p:cNvCxnSpPr>
              <a:endCxn id="23" idx="1"/>
            </p:cNvCxnSpPr>
            <p:nvPr/>
          </p:nvCxnSpPr>
          <p:spPr>
            <a:xfrm flipV="1">
              <a:off x="990600" y="5912063"/>
              <a:ext cx="622214" cy="3082"/>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矩形 8"/>
            <p:cNvSpPr/>
            <p:nvPr/>
          </p:nvSpPr>
          <p:spPr>
            <a:xfrm>
              <a:off x="1555742" y="4866941"/>
              <a:ext cx="1390252" cy="400110"/>
            </a:xfrm>
            <a:prstGeom prst="rect">
              <a:avLst/>
            </a:prstGeom>
          </p:spPr>
          <p:txBody>
            <a:bodyPr wrap="none">
              <a:spAutoFit/>
            </a:bodyPr>
            <a:lstStyle/>
            <a:p>
              <a:r>
                <a:rPr lang="en-US" altLang="zh-CN" dirty="0" smtClean="0">
                  <a:solidFill>
                    <a:srgbClr val="FF0000"/>
                  </a:solidFill>
                  <a:latin typeface="Arial" panose="020B0604020202020204" pitchFamily="34" charset="0"/>
                  <a:cs typeface="Arial" panose="020B0604020202020204" pitchFamily="34" charset="0"/>
                </a:rPr>
                <a:t>V</a:t>
              </a:r>
              <a:r>
                <a:rPr lang="en-US" altLang="zh-CN" baseline="-25000" dirty="0" smtClean="0">
                  <a:solidFill>
                    <a:srgbClr val="FF0000"/>
                  </a:solidFill>
                  <a:latin typeface="Arial" panose="020B0604020202020204" pitchFamily="34" charset="0"/>
                  <a:cs typeface="Arial" panose="020B0604020202020204" pitchFamily="34" charset="0"/>
                </a:rPr>
                <a:t>rf </a:t>
              </a:r>
              <a:r>
                <a:rPr lang="en-US" altLang="zh-CN" dirty="0" smtClean="0">
                  <a:solidFill>
                    <a:srgbClr val="FF0000"/>
                  </a:solidFill>
                  <a:latin typeface="Arial" panose="020B0604020202020204" pitchFamily="34" charset="0"/>
                  <a:cs typeface="Arial" panose="020B0604020202020204" pitchFamily="34" charset="0"/>
                </a:rPr>
                <a:t>= 600 V</a:t>
              </a:r>
            </a:p>
          </p:txBody>
        </p:sp>
        <p:cxnSp>
          <p:nvCxnSpPr>
            <p:cNvPr id="32" name="Straight Arrow Connector 31"/>
            <p:cNvCxnSpPr/>
            <p:nvPr/>
          </p:nvCxnSpPr>
          <p:spPr bwMode="auto">
            <a:xfrm>
              <a:off x="3200401" y="5649916"/>
              <a:ext cx="0" cy="15916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nvGrpSpPr>
            <p:cNvPr id="56" name="Group 55"/>
            <p:cNvGrpSpPr/>
            <p:nvPr/>
          </p:nvGrpSpPr>
          <p:grpSpPr>
            <a:xfrm>
              <a:off x="217846" y="2737905"/>
              <a:ext cx="4442486" cy="2090057"/>
              <a:chOff x="217846" y="2177143"/>
              <a:chExt cx="4442486" cy="2090057"/>
            </a:xfrm>
          </p:grpSpPr>
          <p:pic>
            <p:nvPicPr>
              <p:cNvPr id="14" name="图片 2"/>
              <p:cNvPicPr>
                <a:picLocks noChangeAspect="1"/>
              </p:cNvPicPr>
              <p:nvPr/>
            </p:nvPicPr>
            <p:blipFill rotWithShape="1">
              <a:blip r:embed="rId5">
                <a:extLst>
                  <a:ext uri="{28A0092B-C50C-407E-A947-70E740481C1C}">
                    <a14:useLocalDpi xmlns:a14="http://schemas.microsoft.com/office/drawing/2010/main" val="0"/>
                  </a:ext>
                </a:extLst>
              </a:blip>
              <a:srcRect l="21468" t="19305" r="45872" b="49839"/>
              <a:stretch/>
            </p:blipFill>
            <p:spPr>
              <a:xfrm>
                <a:off x="217846" y="2177143"/>
                <a:ext cx="4442486" cy="2090057"/>
              </a:xfrm>
              <a:prstGeom prst="rect">
                <a:avLst/>
              </a:prstGeom>
            </p:spPr>
          </p:pic>
          <p:sp>
            <p:nvSpPr>
              <p:cNvPr id="49" name="文本框 21"/>
              <p:cNvSpPr txBox="1"/>
              <p:nvPr/>
            </p:nvSpPr>
            <p:spPr>
              <a:xfrm>
                <a:off x="2971800" y="2884341"/>
                <a:ext cx="370614" cy="400110"/>
              </a:xfrm>
              <a:prstGeom prst="rect">
                <a:avLst/>
              </a:prstGeom>
              <a:noFill/>
            </p:spPr>
            <p:txBody>
              <a:bodyPr wrap="none" rtlCol="0">
                <a:spAutoFit/>
              </a:bodyPr>
              <a:lstStyle/>
              <a:p>
                <a:r>
                  <a:rPr lang="en-US" altLang="zh-CN" b="1" dirty="0" smtClean="0">
                    <a:solidFill>
                      <a:srgbClr val="0000FF"/>
                    </a:solidFill>
                    <a:latin typeface="Arial" panose="020B0604020202020204" pitchFamily="34" charset="0"/>
                    <a:cs typeface="Arial" panose="020B0604020202020204" pitchFamily="34" charset="0"/>
                  </a:rPr>
                  <a:t>A</a:t>
                </a:r>
                <a:endParaRPr lang="zh-CN" altLang="en-US" b="1" dirty="0">
                  <a:solidFill>
                    <a:srgbClr val="0000FF"/>
                  </a:solidFill>
                  <a:latin typeface="Arial" panose="020B0604020202020204" pitchFamily="34" charset="0"/>
                  <a:cs typeface="Arial" panose="020B0604020202020204" pitchFamily="34" charset="0"/>
                </a:endParaRPr>
              </a:p>
            </p:txBody>
          </p:sp>
          <p:sp>
            <p:nvSpPr>
              <p:cNvPr id="50" name="文本框 30"/>
              <p:cNvSpPr txBox="1"/>
              <p:nvPr/>
            </p:nvSpPr>
            <p:spPr>
              <a:xfrm>
                <a:off x="3439386" y="2890398"/>
                <a:ext cx="370614" cy="400110"/>
              </a:xfrm>
              <a:prstGeom prst="rect">
                <a:avLst/>
              </a:prstGeom>
              <a:noFill/>
            </p:spPr>
            <p:txBody>
              <a:bodyPr wrap="none" rtlCol="0">
                <a:spAutoFit/>
              </a:bodyPr>
              <a:lstStyle/>
              <a:p>
                <a:r>
                  <a:rPr lang="en-US" altLang="zh-CN" b="1" dirty="0" smtClean="0">
                    <a:solidFill>
                      <a:srgbClr val="0000FF"/>
                    </a:solidFill>
                    <a:latin typeface="Arial" panose="020B0604020202020204" pitchFamily="34" charset="0"/>
                    <a:cs typeface="Arial" panose="020B0604020202020204" pitchFamily="34" charset="0"/>
                  </a:rPr>
                  <a:t>B</a:t>
                </a:r>
                <a:endParaRPr lang="zh-CN" altLang="en-US" b="1" dirty="0">
                  <a:solidFill>
                    <a:srgbClr val="0000FF"/>
                  </a:solidFill>
                  <a:latin typeface="Arial" panose="020B0604020202020204" pitchFamily="34" charset="0"/>
                  <a:cs typeface="Arial" panose="020B0604020202020204" pitchFamily="34" charset="0"/>
                </a:endParaRPr>
              </a:p>
            </p:txBody>
          </p:sp>
          <p:sp>
            <p:nvSpPr>
              <p:cNvPr id="51" name="文本框 31"/>
              <p:cNvSpPr txBox="1"/>
              <p:nvPr/>
            </p:nvSpPr>
            <p:spPr>
              <a:xfrm>
                <a:off x="3901154" y="2895574"/>
                <a:ext cx="370614" cy="400110"/>
              </a:xfrm>
              <a:prstGeom prst="rect">
                <a:avLst/>
              </a:prstGeom>
              <a:noFill/>
            </p:spPr>
            <p:txBody>
              <a:bodyPr wrap="none" rtlCol="0">
                <a:spAutoFit/>
              </a:bodyPr>
              <a:lstStyle/>
              <a:p>
                <a:r>
                  <a:rPr lang="en-US" altLang="zh-CN" b="1" dirty="0" smtClean="0">
                    <a:solidFill>
                      <a:srgbClr val="0000FF"/>
                    </a:solidFill>
                    <a:latin typeface="Arial" panose="020B0604020202020204" pitchFamily="34" charset="0"/>
                    <a:cs typeface="Arial" panose="020B0604020202020204" pitchFamily="34" charset="0"/>
                  </a:rPr>
                  <a:t>C</a:t>
                </a:r>
                <a:endParaRPr lang="zh-CN" altLang="en-US" b="1" dirty="0">
                  <a:solidFill>
                    <a:srgbClr val="0000FF"/>
                  </a:solidFill>
                  <a:latin typeface="Arial" panose="020B0604020202020204" pitchFamily="34" charset="0"/>
                  <a:cs typeface="Arial" panose="020B0604020202020204" pitchFamily="34" charset="0"/>
                </a:endParaRPr>
              </a:p>
            </p:txBody>
          </p:sp>
        </p:grpSp>
        <p:sp>
          <p:nvSpPr>
            <p:cNvPr id="61" name="Rectangular Callout 60"/>
            <p:cNvSpPr/>
            <p:nvPr/>
          </p:nvSpPr>
          <p:spPr bwMode="auto">
            <a:xfrm>
              <a:off x="238742" y="5304796"/>
              <a:ext cx="717950" cy="319517"/>
            </a:xfrm>
            <a:prstGeom prst="wedgeRectCallout">
              <a:avLst>
                <a:gd name="adj1" fmla="val 54430"/>
                <a:gd name="adj2" fmla="val -139694"/>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RF on</a:t>
              </a:r>
            </a:p>
          </p:txBody>
        </p:sp>
        <p:sp>
          <p:nvSpPr>
            <p:cNvPr id="23" name="矩形 17"/>
            <p:cNvSpPr/>
            <p:nvPr/>
          </p:nvSpPr>
          <p:spPr>
            <a:xfrm>
              <a:off x="1612814" y="5729183"/>
              <a:ext cx="2700106"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latin typeface="Arial" panose="020B0604020202020204" pitchFamily="34" charset="0"/>
                  <a:cs typeface="Arial" panose="020B0604020202020204" pitchFamily="34" charset="0"/>
                </a:rPr>
                <a:t>e-pulse on</a:t>
              </a:r>
              <a:endParaRPr lang="zh-CN" altLang="en-US" sz="1600" b="1" dirty="0">
                <a:latin typeface="Arial" panose="020B0604020202020204" pitchFamily="34" charset="0"/>
                <a:cs typeface="Arial" panose="020B0604020202020204" pitchFamily="34" charset="0"/>
              </a:endParaRPr>
            </a:p>
          </p:txBody>
        </p:sp>
        <p:cxnSp>
          <p:nvCxnSpPr>
            <p:cNvPr id="25" name="直接连接符 23"/>
            <p:cNvCxnSpPr/>
            <p:nvPr/>
          </p:nvCxnSpPr>
          <p:spPr>
            <a:xfrm>
              <a:off x="4294467" y="3638441"/>
              <a:ext cx="18453" cy="2857109"/>
            </a:xfrm>
            <a:prstGeom prst="line">
              <a:avLst/>
            </a:prstGeom>
            <a:ln>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3" name="直接连接符 23"/>
            <p:cNvCxnSpPr/>
            <p:nvPr/>
          </p:nvCxnSpPr>
          <p:spPr>
            <a:xfrm>
              <a:off x="1004381" y="3272941"/>
              <a:ext cx="0" cy="2762771"/>
            </a:xfrm>
            <a:prstGeom prst="line">
              <a:avLst/>
            </a:prstGeom>
            <a:ln>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直接连接符 22"/>
            <p:cNvCxnSpPr/>
            <p:nvPr/>
          </p:nvCxnSpPr>
          <p:spPr>
            <a:xfrm>
              <a:off x="1623700" y="3347505"/>
              <a:ext cx="0" cy="3085709"/>
            </a:xfrm>
            <a:prstGeom prst="line">
              <a:avLst/>
            </a:prstGeom>
            <a:ln>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直接连接符 23"/>
            <p:cNvCxnSpPr/>
            <p:nvPr/>
          </p:nvCxnSpPr>
          <p:spPr>
            <a:xfrm>
              <a:off x="3837267" y="3352799"/>
              <a:ext cx="0" cy="3108960"/>
            </a:xfrm>
            <a:prstGeom prst="line">
              <a:avLst/>
            </a:prstGeom>
            <a:ln>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Rectangular Callout 61"/>
            <p:cNvSpPr/>
            <p:nvPr/>
          </p:nvSpPr>
          <p:spPr bwMode="auto">
            <a:xfrm>
              <a:off x="3901440" y="5304796"/>
              <a:ext cx="822960" cy="274320"/>
            </a:xfrm>
            <a:prstGeom prst="wedgeRectCallout">
              <a:avLst>
                <a:gd name="adj1" fmla="val -57696"/>
                <a:gd name="adj2" fmla="val -172522"/>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RF off</a:t>
              </a:r>
            </a:p>
          </p:txBody>
        </p:sp>
      </p:grpSp>
      <p:sp>
        <p:nvSpPr>
          <p:cNvPr id="7" name="文本框 31"/>
          <p:cNvSpPr txBox="1"/>
          <p:nvPr/>
        </p:nvSpPr>
        <p:spPr>
          <a:xfrm>
            <a:off x="5191986" y="4800600"/>
            <a:ext cx="370614" cy="400110"/>
          </a:xfrm>
          <a:prstGeom prst="rect">
            <a:avLst/>
          </a:prstGeom>
          <a:noFill/>
        </p:spPr>
        <p:txBody>
          <a:bodyPr wrap="none" rtlCol="0">
            <a:spAutoFit/>
          </a:bodyPr>
          <a:lstStyle/>
          <a:p>
            <a:r>
              <a:rPr lang="en-US" altLang="zh-CN" b="1" dirty="0" smtClean="0">
                <a:solidFill>
                  <a:srgbClr val="0000FF"/>
                </a:solidFill>
                <a:latin typeface="Arial" panose="020B0604020202020204" pitchFamily="34" charset="0"/>
                <a:cs typeface="Arial" panose="020B0604020202020204" pitchFamily="34" charset="0"/>
              </a:rPr>
              <a:t>C</a:t>
            </a:r>
            <a:endParaRPr lang="zh-CN" altLang="en-US" b="1" dirty="0">
              <a:solidFill>
                <a:srgbClr val="0000FF"/>
              </a:solidFill>
              <a:latin typeface="Arial" panose="020B0604020202020204" pitchFamily="34" charset="0"/>
              <a:cs typeface="Arial" panose="020B0604020202020204" pitchFamily="34" charset="0"/>
            </a:endParaRPr>
          </a:p>
        </p:txBody>
      </p:sp>
      <p:sp>
        <p:nvSpPr>
          <p:cNvPr id="41" name="文本框 30"/>
          <p:cNvSpPr txBox="1"/>
          <p:nvPr/>
        </p:nvSpPr>
        <p:spPr>
          <a:xfrm>
            <a:off x="5181600" y="2971800"/>
            <a:ext cx="370614" cy="400110"/>
          </a:xfrm>
          <a:prstGeom prst="rect">
            <a:avLst/>
          </a:prstGeom>
          <a:noFill/>
        </p:spPr>
        <p:txBody>
          <a:bodyPr wrap="none" rtlCol="0">
            <a:spAutoFit/>
          </a:bodyPr>
          <a:lstStyle/>
          <a:p>
            <a:r>
              <a:rPr lang="en-US" altLang="zh-CN" b="1" dirty="0" smtClean="0">
                <a:solidFill>
                  <a:srgbClr val="0000FF"/>
                </a:solidFill>
                <a:latin typeface="Arial" panose="020B0604020202020204" pitchFamily="34" charset="0"/>
                <a:cs typeface="Arial" panose="020B0604020202020204" pitchFamily="34" charset="0"/>
              </a:rPr>
              <a:t>B</a:t>
            </a:r>
            <a:endParaRPr lang="zh-CN" altLang="en-US" b="1" dirty="0">
              <a:solidFill>
                <a:srgbClr val="0000FF"/>
              </a:solidFill>
              <a:latin typeface="Arial" panose="020B0604020202020204" pitchFamily="34" charset="0"/>
              <a:cs typeface="Arial" panose="020B0604020202020204" pitchFamily="34" charset="0"/>
            </a:endParaRPr>
          </a:p>
        </p:txBody>
      </p:sp>
      <p:cxnSp>
        <p:nvCxnSpPr>
          <p:cNvPr id="35" name="Straight Arrow Connector 34"/>
          <p:cNvCxnSpPr/>
          <p:nvPr/>
        </p:nvCxnSpPr>
        <p:spPr bwMode="auto">
          <a:xfrm flipV="1">
            <a:off x="3200401" y="1481935"/>
            <a:ext cx="2046014" cy="1985556"/>
          </a:xfrm>
          <a:prstGeom prst="straightConnector1">
            <a:avLst/>
          </a:prstGeom>
          <a:solidFill>
            <a:schemeClr val="accent1"/>
          </a:solidFill>
          <a:ln w="38100" cap="flat" cmpd="sng" algn="ctr">
            <a:solidFill>
              <a:srgbClr val="0000FF"/>
            </a:solidFill>
            <a:prstDash val="solid"/>
            <a:round/>
            <a:headEnd type="none" w="med" len="med"/>
            <a:tailEnd type="stealth" w="med" len="lg"/>
          </a:ln>
          <a:effectLst/>
        </p:spPr>
      </p:cxnSp>
      <p:cxnSp>
        <p:nvCxnSpPr>
          <p:cNvPr id="42" name="Straight Arrow Connector 41"/>
          <p:cNvCxnSpPr>
            <a:endCxn id="41" idx="1"/>
          </p:cNvCxnSpPr>
          <p:nvPr/>
        </p:nvCxnSpPr>
        <p:spPr bwMode="auto">
          <a:xfrm flipV="1">
            <a:off x="3710194" y="3171855"/>
            <a:ext cx="1471406" cy="295637"/>
          </a:xfrm>
          <a:prstGeom prst="straightConnector1">
            <a:avLst/>
          </a:prstGeom>
          <a:solidFill>
            <a:schemeClr val="accent1"/>
          </a:solidFill>
          <a:ln w="38100" cap="flat" cmpd="sng" algn="ctr">
            <a:solidFill>
              <a:srgbClr val="0000FF"/>
            </a:solidFill>
            <a:prstDash val="solid"/>
            <a:round/>
            <a:headEnd type="none" w="med" len="med"/>
            <a:tailEnd type="stealth" w="med" len="lg"/>
          </a:ln>
          <a:effectLst/>
        </p:spPr>
      </p:cxnSp>
      <p:cxnSp>
        <p:nvCxnSpPr>
          <p:cNvPr id="36" name="Straight Arrow Connector 35"/>
          <p:cNvCxnSpPr/>
          <p:nvPr/>
        </p:nvCxnSpPr>
        <p:spPr bwMode="auto">
          <a:xfrm>
            <a:off x="4142295" y="3674319"/>
            <a:ext cx="1125891" cy="1216040"/>
          </a:xfrm>
          <a:prstGeom prst="straightConnector1">
            <a:avLst/>
          </a:prstGeom>
          <a:solidFill>
            <a:schemeClr val="accent1"/>
          </a:solidFill>
          <a:ln w="38100" cap="flat" cmpd="sng" algn="ctr">
            <a:solidFill>
              <a:srgbClr val="0000FF"/>
            </a:solidFill>
            <a:prstDash val="solid"/>
            <a:round/>
            <a:headEnd type="none" w="med" len="med"/>
            <a:tailEnd type="stealth" w="med" len="lg"/>
          </a:ln>
          <a:effectLst/>
        </p:spPr>
      </p:cxnSp>
      <p:sp>
        <p:nvSpPr>
          <p:cNvPr id="99" name="Footer Placeholder 4"/>
          <p:cNvSpPr txBox="1">
            <a:spLocks/>
          </p:cNvSpPr>
          <p:nvPr/>
        </p:nvSpPr>
        <p:spPr>
          <a:xfrm>
            <a:off x="2667000" y="6569075"/>
            <a:ext cx="3962400" cy="365125"/>
          </a:xfrm>
          <a:prstGeom prst="rect">
            <a:avLst/>
          </a:prstGeom>
        </p:spPr>
        <p:txBody>
          <a:bodyPr/>
          <a:lstStyle>
            <a:defPPr>
              <a:defRPr lang="en-US"/>
            </a:defPPr>
            <a:lvl1pPr algn="l" rtl="0" fontAlgn="base">
              <a:spcBef>
                <a:spcPct val="0"/>
              </a:spcBef>
              <a:spcAft>
                <a:spcPct val="0"/>
              </a:spcAft>
              <a:defRPr sz="2000" kern="1200">
                <a:solidFill>
                  <a:schemeClr val="tx1"/>
                </a:solidFill>
                <a:latin typeface="Times" pitchFamily="18" charset="0"/>
                <a:ea typeface="+mn-ea"/>
                <a:cs typeface="Arial" charset="0"/>
              </a:defRPr>
            </a:lvl1pPr>
            <a:lvl2pPr marL="457200" algn="l" rtl="0" fontAlgn="base">
              <a:spcBef>
                <a:spcPct val="0"/>
              </a:spcBef>
              <a:spcAft>
                <a:spcPct val="0"/>
              </a:spcAft>
              <a:defRPr sz="2000" kern="1200">
                <a:solidFill>
                  <a:schemeClr val="tx1"/>
                </a:solidFill>
                <a:latin typeface="Times" pitchFamily="18" charset="0"/>
                <a:ea typeface="+mn-ea"/>
                <a:cs typeface="Arial" charset="0"/>
              </a:defRPr>
            </a:lvl2pPr>
            <a:lvl3pPr marL="914400" algn="l" rtl="0" fontAlgn="base">
              <a:spcBef>
                <a:spcPct val="0"/>
              </a:spcBef>
              <a:spcAft>
                <a:spcPct val="0"/>
              </a:spcAft>
              <a:defRPr sz="2000" kern="1200">
                <a:solidFill>
                  <a:schemeClr val="tx1"/>
                </a:solidFill>
                <a:latin typeface="Times" pitchFamily="18" charset="0"/>
                <a:ea typeface="+mn-ea"/>
                <a:cs typeface="Arial" charset="0"/>
              </a:defRPr>
            </a:lvl3pPr>
            <a:lvl4pPr marL="1371600" algn="l" rtl="0" fontAlgn="base">
              <a:spcBef>
                <a:spcPct val="0"/>
              </a:spcBef>
              <a:spcAft>
                <a:spcPct val="0"/>
              </a:spcAft>
              <a:defRPr sz="2000" kern="1200">
                <a:solidFill>
                  <a:schemeClr val="tx1"/>
                </a:solidFill>
                <a:latin typeface="Times" pitchFamily="18" charset="0"/>
                <a:ea typeface="+mn-ea"/>
                <a:cs typeface="Arial" charset="0"/>
              </a:defRPr>
            </a:lvl4pPr>
            <a:lvl5pPr marL="1828800" algn="l" rtl="0" fontAlgn="base">
              <a:spcBef>
                <a:spcPct val="0"/>
              </a:spcBef>
              <a:spcAft>
                <a:spcPct val="0"/>
              </a:spcAft>
              <a:defRPr sz="2000" kern="1200">
                <a:solidFill>
                  <a:schemeClr val="tx1"/>
                </a:solidFill>
                <a:latin typeface="Times" pitchFamily="18" charset="0"/>
                <a:ea typeface="+mn-ea"/>
                <a:cs typeface="Arial" charset="0"/>
              </a:defRPr>
            </a:lvl5pPr>
            <a:lvl6pPr marL="2286000" algn="l" defTabSz="914400" rtl="0" eaLnBrk="1" latinLnBrk="0" hangingPunct="1">
              <a:defRPr sz="2000" kern="1200">
                <a:solidFill>
                  <a:schemeClr val="tx1"/>
                </a:solidFill>
                <a:latin typeface="Times" pitchFamily="18" charset="0"/>
                <a:ea typeface="+mn-ea"/>
                <a:cs typeface="Arial" charset="0"/>
              </a:defRPr>
            </a:lvl6pPr>
            <a:lvl7pPr marL="2743200" algn="l" defTabSz="914400" rtl="0" eaLnBrk="1" latinLnBrk="0" hangingPunct="1">
              <a:defRPr sz="2000" kern="1200">
                <a:solidFill>
                  <a:schemeClr val="tx1"/>
                </a:solidFill>
                <a:latin typeface="Times" pitchFamily="18" charset="0"/>
                <a:ea typeface="+mn-ea"/>
                <a:cs typeface="Arial" charset="0"/>
              </a:defRPr>
            </a:lvl7pPr>
            <a:lvl8pPr marL="3200400" algn="l" defTabSz="914400" rtl="0" eaLnBrk="1" latinLnBrk="0" hangingPunct="1">
              <a:defRPr sz="2000" kern="1200">
                <a:solidFill>
                  <a:schemeClr val="tx1"/>
                </a:solidFill>
                <a:latin typeface="Times" pitchFamily="18" charset="0"/>
                <a:ea typeface="+mn-ea"/>
                <a:cs typeface="Arial" charset="0"/>
              </a:defRPr>
            </a:lvl8pPr>
            <a:lvl9pPr marL="3657600" algn="l" defTabSz="914400" rtl="0" eaLnBrk="1" latinLnBrk="0" hangingPunct="1">
              <a:defRPr sz="2000" kern="1200">
                <a:solidFill>
                  <a:schemeClr val="tx1"/>
                </a:solidFill>
                <a:latin typeface="Times" pitchFamily="18" charset="0"/>
                <a:ea typeface="+mn-ea"/>
                <a:cs typeface="Arial" charset="0"/>
              </a:defRPr>
            </a:lvl9pPr>
          </a:lstStyle>
          <a:p>
            <a:pPr algn="ctr"/>
            <a:r>
              <a:rPr lang="en-US" sz="1400" b="1" dirty="0" smtClean="0">
                <a:solidFill>
                  <a:srgbClr val="0000FF"/>
                </a:solidFill>
                <a:latin typeface="Arial" panose="020B0604020202020204" pitchFamily="34" charset="0"/>
                <a:cs typeface="Arial" panose="020B0604020202020204" pitchFamily="34" charset="0"/>
              </a:rPr>
              <a:t>JLEIC Collaboration Meeting Fall 2016</a:t>
            </a:r>
            <a:endParaRPr lang="en-US" sz="1400" b="1" dirty="0">
              <a:solidFill>
                <a:srgbClr val="0000FF"/>
              </a:solidFill>
              <a:latin typeface="Arial" panose="020B0604020202020204" pitchFamily="34" charset="0"/>
              <a:cs typeface="Arial" panose="020B0604020202020204" pitchFamily="34" charset="0"/>
            </a:endParaRPr>
          </a:p>
        </p:txBody>
      </p:sp>
      <p:sp>
        <p:nvSpPr>
          <p:cNvPr id="100" name="Slide Number Placeholder 5"/>
          <p:cNvSpPr txBox="1">
            <a:spLocks/>
          </p:cNvSpPr>
          <p:nvPr/>
        </p:nvSpPr>
        <p:spPr>
          <a:xfrm>
            <a:off x="7467600" y="6433457"/>
            <a:ext cx="685800" cy="348343"/>
          </a:xfrm>
          <a:prstGeom prst="rect">
            <a:avLst/>
          </a:prstGeom>
        </p:spPr>
        <p:txBody>
          <a:bodyPr/>
          <a:lstStyle>
            <a:defPPr>
              <a:defRPr lang="en-US"/>
            </a:defPPr>
            <a:lvl1pPr algn="l" rtl="0" fontAlgn="base">
              <a:spcBef>
                <a:spcPct val="0"/>
              </a:spcBef>
              <a:spcAft>
                <a:spcPct val="0"/>
              </a:spcAft>
              <a:defRPr sz="2000" kern="1200">
                <a:solidFill>
                  <a:schemeClr val="tx1"/>
                </a:solidFill>
                <a:latin typeface="Times" pitchFamily="18" charset="0"/>
                <a:ea typeface="+mn-ea"/>
                <a:cs typeface="Arial" charset="0"/>
              </a:defRPr>
            </a:lvl1pPr>
            <a:lvl2pPr marL="457200" algn="l" rtl="0" fontAlgn="base">
              <a:spcBef>
                <a:spcPct val="0"/>
              </a:spcBef>
              <a:spcAft>
                <a:spcPct val="0"/>
              </a:spcAft>
              <a:defRPr sz="2000" kern="1200">
                <a:solidFill>
                  <a:schemeClr val="tx1"/>
                </a:solidFill>
                <a:latin typeface="Times" pitchFamily="18" charset="0"/>
                <a:ea typeface="+mn-ea"/>
                <a:cs typeface="Arial" charset="0"/>
              </a:defRPr>
            </a:lvl2pPr>
            <a:lvl3pPr marL="914400" algn="l" rtl="0" fontAlgn="base">
              <a:spcBef>
                <a:spcPct val="0"/>
              </a:spcBef>
              <a:spcAft>
                <a:spcPct val="0"/>
              </a:spcAft>
              <a:defRPr sz="2000" kern="1200">
                <a:solidFill>
                  <a:schemeClr val="tx1"/>
                </a:solidFill>
                <a:latin typeface="Times" pitchFamily="18" charset="0"/>
                <a:ea typeface="+mn-ea"/>
                <a:cs typeface="Arial" charset="0"/>
              </a:defRPr>
            </a:lvl3pPr>
            <a:lvl4pPr marL="1371600" algn="l" rtl="0" fontAlgn="base">
              <a:spcBef>
                <a:spcPct val="0"/>
              </a:spcBef>
              <a:spcAft>
                <a:spcPct val="0"/>
              </a:spcAft>
              <a:defRPr sz="2000" kern="1200">
                <a:solidFill>
                  <a:schemeClr val="tx1"/>
                </a:solidFill>
                <a:latin typeface="Times" pitchFamily="18" charset="0"/>
                <a:ea typeface="+mn-ea"/>
                <a:cs typeface="Arial" charset="0"/>
              </a:defRPr>
            </a:lvl4pPr>
            <a:lvl5pPr marL="1828800" algn="l" rtl="0" fontAlgn="base">
              <a:spcBef>
                <a:spcPct val="0"/>
              </a:spcBef>
              <a:spcAft>
                <a:spcPct val="0"/>
              </a:spcAft>
              <a:defRPr sz="2000" kern="1200">
                <a:solidFill>
                  <a:schemeClr val="tx1"/>
                </a:solidFill>
                <a:latin typeface="Times" pitchFamily="18" charset="0"/>
                <a:ea typeface="+mn-ea"/>
                <a:cs typeface="Arial" charset="0"/>
              </a:defRPr>
            </a:lvl5pPr>
            <a:lvl6pPr marL="2286000" algn="l" defTabSz="914400" rtl="0" eaLnBrk="1" latinLnBrk="0" hangingPunct="1">
              <a:defRPr sz="2000" kern="1200">
                <a:solidFill>
                  <a:schemeClr val="tx1"/>
                </a:solidFill>
                <a:latin typeface="Times" pitchFamily="18" charset="0"/>
                <a:ea typeface="+mn-ea"/>
                <a:cs typeface="Arial" charset="0"/>
              </a:defRPr>
            </a:lvl6pPr>
            <a:lvl7pPr marL="2743200" algn="l" defTabSz="914400" rtl="0" eaLnBrk="1" latinLnBrk="0" hangingPunct="1">
              <a:defRPr sz="2000" kern="1200">
                <a:solidFill>
                  <a:schemeClr val="tx1"/>
                </a:solidFill>
                <a:latin typeface="Times" pitchFamily="18" charset="0"/>
                <a:ea typeface="+mn-ea"/>
                <a:cs typeface="Arial" charset="0"/>
              </a:defRPr>
            </a:lvl7pPr>
            <a:lvl8pPr marL="3200400" algn="l" defTabSz="914400" rtl="0" eaLnBrk="1" latinLnBrk="0" hangingPunct="1">
              <a:defRPr sz="2000" kern="1200">
                <a:solidFill>
                  <a:schemeClr val="tx1"/>
                </a:solidFill>
                <a:latin typeface="Times" pitchFamily="18" charset="0"/>
                <a:ea typeface="+mn-ea"/>
                <a:cs typeface="Arial" charset="0"/>
              </a:defRPr>
            </a:lvl8pPr>
            <a:lvl9pPr marL="3657600" algn="l" defTabSz="914400" rtl="0" eaLnBrk="1" latinLnBrk="0" hangingPunct="1">
              <a:defRPr sz="2000" kern="1200">
                <a:solidFill>
                  <a:schemeClr val="tx1"/>
                </a:solidFill>
                <a:latin typeface="Times" pitchFamily="18" charset="0"/>
                <a:ea typeface="+mn-ea"/>
                <a:cs typeface="Arial" charset="0"/>
              </a:defRPr>
            </a:lvl9pPr>
          </a:lstStyle>
          <a:p>
            <a:pPr algn="ctr"/>
            <a:fld id="{B58F48A6-A3E1-4848-9AC3-B43F560BE4FE}" type="slidenum">
              <a:rPr lang="en-US" b="1" smtClean="0">
                <a:solidFill>
                  <a:srgbClr val="0000FF"/>
                </a:solidFill>
                <a:latin typeface="Arial" panose="020B0604020202020204" pitchFamily="34" charset="0"/>
                <a:cs typeface="Arial" panose="020B0604020202020204" pitchFamily="34" charset="0"/>
              </a:rPr>
              <a:pPr algn="ctr"/>
              <a:t>16</a:t>
            </a:fld>
            <a:endParaRPr lang="en-US" b="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70705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4516496"/>
            <a:ext cx="3200400" cy="1657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957509"/>
            <a:ext cx="3200400" cy="1626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6514" y="2727717"/>
            <a:ext cx="3200400" cy="1650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691" y="899292"/>
            <a:ext cx="3200400" cy="1673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2406" y="-10886"/>
            <a:ext cx="9156405" cy="787614"/>
          </a:xfrm>
        </p:spPr>
        <p:txBody>
          <a:bodyPr/>
          <a:lstStyle/>
          <a:p>
            <a:r>
              <a:rPr lang="en-US" dirty="0" smtClean="0">
                <a:solidFill>
                  <a:srgbClr val="0000FF"/>
                </a:solidFill>
                <a:latin typeface="Arial" panose="020B0604020202020204" pitchFamily="34" charset="0"/>
                <a:cs typeface="Arial" panose="020B0604020202020204" pitchFamily="34" charset="0"/>
              </a:rPr>
              <a:t>A Closed Look of Pulsed Beam Cooling </a:t>
            </a:r>
            <a:endParaRPr lang="en-US" dirty="0">
              <a:solidFill>
                <a:srgbClr val="0000FF"/>
              </a:solidFill>
              <a:latin typeface="Arial" panose="020B0604020202020204" pitchFamily="34" charset="0"/>
              <a:cs typeface="Arial" panose="020B0604020202020204" pitchFamily="34" charset="0"/>
            </a:endParaRPr>
          </a:p>
        </p:txBody>
      </p:sp>
      <p:sp>
        <p:nvSpPr>
          <p:cNvPr id="8" name="Rectangle 7"/>
          <p:cNvSpPr/>
          <p:nvPr/>
        </p:nvSpPr>
        <p:spPr>
          <a:xfrm>
            <a:off x="1630288" y="2176125"/>
            <a:ext cx="638316" cy="369332"/>
          </a:xfrm>
          <a:prstGeom prst="rect">
            <a:avLst/>
          </a:prstGeom>
        </p:spPr>
        <p:txBody>
          <a:bodyPr wrap="none">
            <a:spAutoFit/>
          </a:bodyPr>
          <a:lstStyle/>
          <a:p>
            <a:r>
              <a:rPr lang="en-US" sz="1800" b="1" dirty="0" smtClean="0">
                <a:solidFill>
                  <a:srgbClr val="0000FF"/>
                </a:solidFill>
                <a:latin typeface="Arial" panose="020B0604020202020204" pitchFamily="34" charset="0"/>
                <a:cs typeface="Arial" panose="020B0604020202020204" pitchFamily="34" charset="0"/>
              </a:rPr>
              <a:t>2 </a:t>
            </a:r>
            <a:r>
              <a:rPr lang="en-US" sz="1800" b="1" dirty="0">
                <a:solidFill>
                  <a:srgbClr val="0000FF"/>
                </a:solidFill>
                <a:latin typeface="Arial" panose="020B0604020202020204" pitchFamily="34" charset="0"/>
                <a:cs typeface="Arial" panose="020B0604020202020204" pitchFamily="34" charset="0"/>
              </a:rPr>
              <a:t>µ</a:t>
            </a:r>
            <a:r>
              <a:rPr lang="en-US" sz="1800" b="1" dirty="0" smtClean="0">
                <a:solidFill>
                  <a:srgbClr val="0000FF"/>
                </a:solidFill>
                <a:latin typeface="Arial" panose="020B0604020202020204" pitchFamily="34" charset="0"/>
                <a:cs typeface="Arial" panose="020B0604020202020204" pitchFamily="34" charset="0"/>
              </a:rPr>
              <a:t>s</a:t>
            </a:r>
            <a:endParaRPr lang="en-US" sz="1800" b="1" dirty="0">
              <a:solidFill>
                <a:srgbClr val="0000FF"/>
              </a:solidFill>
              <a:latin typeface="Arial" panose="020B0604020202020204" pitchFamily="34" charset="0"/>
              <a:cs typeface="Arial" panose="020B0604020202020204" pitchFamily="34" charset="0"/>
            </a:endParaRPr>
          </a:p>
        </p:txBody>
      </p:sp>
      <p:cxnSp>
        <p:nvCxnSpPr>
          <p:cNvPr id="18" name="Straight Arrow Connector 17"/>
          <p:cNvCxnSpPr/>
          <p:nvPr/>
        </p:nvCxnSpPr>
        <p:spPr bwMode="auto">
          <a:xfrm>
            <a:off x="4495800" y="2971800"/>
            <a:ext cx="0" cy="2743200"/>
          </a:xfrm>
          <a:prstGeom prst="straightConnector1">
            <a:avLst/>
          </a:prstGeom>
          <a:solidFill>
            <a:schemeClr val="accent1"/>
          </a:solidFill>
          <a:ln w="76200" cap="flat" cmpd="sng" algn="ctr">
            <a:solidFill>
              <a:srgbClr val="00B050"/>
            </a:solidFill>
            <a:prstDash val="solid"/>
            <a:round/>
            <a:headEnd type="none" w="med" len="med"/>
            <a:tailEnd type="arrow"/>
          </a:ln>
          <a:effectLst/>
        </p:spPr>
      </p:cxnSp>
      <p:sp>
        <p:nvSpPr>
          <p:cNvPr id="19" name="TextBox 18"/>
          <p:cNvSpPr txBox="1"/>
          <p:nvPr/>
        </p:nvSpPr>
        <p:spPr>
          <a:xfrm>
            <a:off x="4191000" y="5755213"/>
            <a:ext cx="710451" cy="400110"/>
          </a:xfrm>
          <a:prstGeom prst="rect">
            <a:avLst/>
          </a:prstGeom>
          <a:noFill/>
        </p:spPr>
        <p:txBody>
          <a:bodyPr wrap="none" rtlCol="0">
            <a:spAutoFit/>
          </a:bodyPr>
          <a:lstStyle/>
          <a:p>
            <a:r>
              <a:rPr lang="en-US" b="1" dirty="0" smtClean="0">
                <a:solidFill>
                  <a:srgbClr val="00B050"/>
                </a:solidFill>
                <a:latin typeface="Arial" panose="020B0604020202020204" pitchFamily="34" charset="0"/>
                <a:cs typeface="Arial" panose="020B0604020202020204" pitchFamily="34" charset="0"/>
              </a:rPr>
              <a:t>time</a:t>
            </a:r>
            <a:endParaRPr lang="en-US" b="1" baseline="-25000" dirty="0">
              <a:solidFill>
                <a:srgbClr val="00B050"/>
              </a:solidFill>
              <a:latin typeface="Arial" panose="020B0604020202020204" pitchFamily="34" charset="0"/>
              <a:cs typeface="Arial" panose="020B0604020202020204" pitchFamily="34" charset="0"/>
            </a:endParaRPr>
          </a:p>
        </p:txBody>
      </p:sp>
      <p:sp>
        <p:nvSpPr>
          <p:cNvPr id="23" name="TextBox 22"/>
          <p:cNvSpPr txBox="1"/>
          <p:nvPr/>
        </p:nvSpPr>
        <p:spPr>
          <a:xfrm>
            <a:off x="1313700" y="957509"/>
            <a:ext cx="725399" cy="276999"/>
          </a:xfrm>
          <a:prstGeom prst="rect">
            <a:avLst/>
          </a:prstGeom>
          <a:solidFill>
            <a:srgbClr val="FFFF00"/>
          </a:solidFill>
        </p:spPr>
        <p:txBody>
          <a:bodyPr wrap="square" rtlCol="0">
            <a:spAutoFit/>
          </a:bodyPr>
          <a:lstStyle/>
          <a:p>
            <a:pPr algn="ctr"/>
            <a:r>
              <a:rPr lang="en-US" sz="1200" b="1" dirty="0" smtClean="0">
                <a:latin typeface="Arial" panose="020B0604020202020204" pitchFamily="34" charset="0"/>
                <a:cs typeface="Arial" panose="020B0604020202020204" pitchFamily="34" charset="0"/>
              </a:rPr>
              <a:t>cooled</a:t>
            </a:r>
            <a:endParaRPr lang="en-US" sz="1200" b="1" dirty="0">
              <a:latin typeface="Arial" panose="020B0604020202020204" pitchFamily="34" charset="0"/>
              <a:cs typeface="Arial" panose="020B0604020202020204" pitchFamily="34" charset="0"/>
            </a:endParaRPr>
          </a:p>
        </p:txBody>
      </p:sp>
      <p:sp>
        <p:nvSpPr>
          <p:cNvPr id="24" name="TextBox 23"/>
          <p:cNvSpPr txBox="1"/>
          <p:nvPr/>
        </p:nvSpPr>
        <p:spPr>
          <a:xfrm>
            <a:off x="1905000" y="1612641"/>
            <a:ext cx="951131" cy="276999"/>
          </a:xfrm>
          <a:prstGeom prst="rect">
            <a:avLst/>
          </a:prstGeom>
          <a:solidFill>
            <a:srgbClr val="FFFF00"/>
          </a:solidFill>
        </p:spPr>
        <p:txBody>
          <a:bodyPr wrap="square" rtlCol="0">
            <a:spAutoFit/>
          </a:bodyPr>
          <a:lstStyle/>
          <a:p>
            <a:pPr algn="ctr"/>
            <a:r>
              <a:rPr lang="en-US" sz="1200" b="1" dirty="0" smtClean="0">
                <a:latin typeface="Arial" panose="020B0604020202020204" pitchFamily="34" charset="0"/>
                <a:cs typeface="Arial" panose="020B0604020202020204" pitchFamily="34" charset="0"/>
              </a:rPr>
              <a:t>Un cooled</a:t>
            </a:r>
            <a:endParaRPr lang="en-US" sz="1200" b="1" dirty="0">
              <a:latin typeface="Arial" panose="020B0604020202020204" pitchFamily="34" charset="0"/>
              <a:cs typeface="Arial" panose="020B0604020202020204" pitchFamily="34" charset="0"/>
            </a:endParaRPr>
          </a:p>
        </p:txBody>
      </p:sp>
      <p:sp>
        <p:nvSpPr>
          <p:cNvPr id="11" name="Rectangle 10"/>
          <p:cNvSpPr/>
          <p:nvPr/>
        </p:nvSpPr>
        <p:spPr>
          <a:xfrm>
            <a:off x="8305800" y="2287579"/>
            <a:ext cx="646331" cy="369332"/>
          </a:xfrm>
          <a:prstGeom prst="rect">
            <a:avLst/>
          </a:prstGeom>
        </p:spPr>
        <p:txBody>
          <a:bodyPr wrap="none">
            <a:spAutoFit/>
          </a:bodyPr>
          <a:lstStyle/>
          <a:p>
            <a:r>
              <a:rPr lang="en-US" sz="1800" b="1" dirty="0">
                <a:solidFill>
                  <a:srgbClr val="0000FF"/>
                </a:solidFill>
                <a:latin typeface="Arial" panose="020B0604020202020204" pitchFamily="34" charset="0"/>
                <a:cs typeface="Arial" panose="020B0604020202020204" pitchFamily="34" charset="0"/>
              </a:rPr>
              <a:t>1</a:t>
            </a:r>
            <a:r>
              <a:rPr lang="en-US" sz="1800" b="1" dirty="0" smtClean="0">
                <a:solidFill>
                  <a:srgbClr val="0000FF"/>
                </a:solidFill>
                <a:latin typeface="Arial" panose="020B0604020202020204" pitchFamily="34" charset="0"/>
                <a:cs typeface="Arial" panose="020B0604020202020204" pitchFamily="34" charset="0"/>
              </a:rPr>
              <a:t> </a:t>
            </a:r>
            <a:r>
              <a:rPr lang="en-US" sz="1800" b="1" dirty="0">
                <a:solidFill>
                  <a:srgbClr val="0000FF"/>
                </a:solidFill>
                <a:latin typeface="Arial" panose="020B0604020202020204" pitchFamily="34" charset="0"/>
                <a:cs typeface="Arial" panose="020B0604020202020204" pitchFamily="34" charset="0"/>
              </a:rPr>
              <a:t>µs</a:t>
            </a:r>
          </a:p>
        </p:txBody>
      </p:sp>
      <p:sp>
        <p:nvSpPr>
          <p:cNvPr id="25" name="TextBox 24"/>
          <p:cNvSpPr txBox="1"/>
          <p:nvPr/>
        </p:nvSpPr>
        <p:spPr>
          <a:xfrm>
            <a:off x="6894601" y="2895600"/>
            <a:ext cx="725399" cy="276999"/>
          </a:xfrm>
          <a:prstGeom prst="rect">
            <a:avLst/>
          </a:prstGeom>
          <a:solidFill>
            <a:srgbClr val="FFFF00"/>
          </a:solidFill>
        </p:spPr>
        <p:txBody>
          <a:bodyPr wrap="square" rtlCol="0">
            <a:spAutoFit/>
          </a:bodyPr>
          <a:lstStyle/>
          <a:p>
            <a:pPr algn="ctr"/>
            <a:r>
              <a:rPr lang="en-US" sz="1200" b="1" dirty="0" smtClean="0">
                <a:latin typeface="Arial" panose="020B0604020202020204" pitchFamily="34" charset="0"/>
                <a:cs typeface="Arial" panose="020B0604020202020204" pitchFamily="34" charset="0"/>
              </a:rPr>
              <a:t>cooled</a:t>
            </a:r>
            <a:endParaRPr lang="en-US" sz="1200" b="1" dirty="0">
              <a:latin typeface="Arial" panose="020B0604020202020204" pitchFamily="34" charset="0"/>
              <a:cs typeface="Arial" panose="020B0604020202020204" pitchFamily="34" charset="0"/>
            </a:endParaRPr>
          </a:p>
        </p:txBody>
      </p:sp>
      <p:sp>
        <p:nvSpPr>
          <p:cNvPr id="26" name="TextBox 25"/>
          <p:cNvSpPr txBox="1"/>
          <p:nvPr/>
        </p:nvSpPr>
        <p:spPr>
          <a:xfrm>
            <a:off x="7456714" y="3048487"/>
            <a:ext cx="951131" cy="276999"/>
          </a:xfrm>
          <a:prstGeom prst="rect">
            <a:avLst/>
          </a:prstGeom>
          <a:solidFill>
            <a:srgbClr val="FFFF00"/>
          </a:solidFill>
        </p:spPr>
        <p:txBody>
          <a:bodyPr wrap="square" rtlCol="0">
            <a:spAutoFit/>
          </a:bodyPr>
          <a:lstStyle/>
          <a:p>
            <a:pPr algn="ctr"/>
            <a:r>
              <a:rPr lang="en-US" sz="1200" b="1" dirty="0" smtClean="0">
                <a:latin typeface="Arial" panose="020B0604020202020204" pitchFamily="34" charset="0"/>
                <a:cs typeface="Arial" panose="020B0604020202020204" pitchFamily="34" charset="0"/>
              </a:rPr>
              <a:t>Un cooled</a:t>
            </a:r>
            <a:endParaRPr lang="en-US" sz="1200" b="1" dirty="0">
              <a:latin typeface="Arial" panose="020B0604020202020204" pitchFamily="34" charset="0"/>
              <a:cs typeface="Arial" panose="020B0604020202020204" pitchFamily="34" charset="0"/>
            </a:endParaRPr>
          </a:p>
        </p:txBody>
      </p:sp>
      <p:sp>
        <p:nvSpPr>
          <p:cNvPr id="27" name="Rectangle 26"/>
          <p:cNvSpPr/>
          <p:nvPr/>
        </p:nvSpPr>
        <p:spPr>
          <a:xfrm>
            <a:off x="8132946" y="4193840"/>
            <a:ext cx="646331" cy="369332"/>
          </a:xfrm>
          <a:prstGeom prst="rect">
            <a:avLst/>
          </a:prstGeom>
        </p:spPr>
        <p:txBody>
          <a:bodyPr wrap="none">
            <a:spAutoFit/>
          </a:bodyPr>
          <a:lstStyle/>
          <a:p>
            <a:r>
              <a:rPr lang="en-US" sz="1800" b="1" dirty="0">
                <a:solidFill>
                  <a:srgbClr val="0000FF"/>
                </a:solidFill>
                <a:latin typeface="Arial" panose="020B0604020202020204" pitchFamily="34" charset="0"/>
                <a:cs typeface="Arial" panose="020B0604020202020204" pitchFamily="34" charset="0"/>
              </a:rPr>
              <a:t>1</a:t>
            </a:r>
            <a:r>
              <a:rPr lang="en-US" sz="1800" b="1" dirty="0" smtClean="0">
                <a:solidFill>
                  <a:srgbClr val="0000FF"/>
                </a:solidFill>
                <a:latin typeface="Arial" panose="020B0604020202020204" pitchFamily="34" charset="0"/>
                <a:cs typeface="Arial" panose="020B0604020202020204" pitchFamily="34" charset="0"/>
              </a:rPr>
              <a:t> </a:t>
            </a:r>
            <a:r>
              <a:rPr lang="en-US" sz="1800" b="1" dirty="0">
                <a:solidFill>
                  <a:srgbClr val="0000FF"/>
                </a:solidFill>
                <a:latin typeface="Arial" panose="020B0604020202020204" pitchFamily="34" charset="0"/>
                <a:cs typeface="Arial" panose="020B0604020202020204" pitchFamily="34" charset="0"/>
              </a:rPr>
              <a:t>µs</a:t>
            </a:r>
          </a:p>
        </p:txBody>
      </p:sp>
      <p:sp>
        <p:nvSpPr>
          <p:cNvPr id="28" name="Rectangle 27"/>
          <p:cNvSpPr/>
          <p:nvPr/>
        </p:nvSpPr>
        <p:spPr>
          <a:xfrm>
            <a:off x="7932279" y="5970657"/>
            <a:ext cx="646331" cy="369332"/>
          </a:xfrm>
          <a:prstGeom prst="rect">
            <a:avLst/>
          </a:prstGeom>
        </p:spPr>
        <p:txBody>
          <a:bodyPr wrap="none">
            <a:spAutoFit/>
          </a:bodyPr>
          <a:lstStyle/>
          <a:p>
            <a:r>
              <a:rPr lang="en-US" sz="1800" b="1" dirty="0">
                <a:solidFill>
                  <a:srgbClr val="0000FF"/>
                </a:solidFill>
                <a:latin typeface="Arial" panose="020B0604020202020204" pitchFamily="34" charset="0"/>
                <a:cs typeface="Arial" panose="020B0604020202020204" pitchFamily="34" charset="0"/>
              </a:rPr>
              <a:t>1</a:t>
            </a:r>
            <a:r>
              <a:rPr lang="en-US" sz="1800" b="1" dirty="0" smtClean="0">
                <a:solidFill>
                  <a:srgbClr val="0000FF"/>
                </a:solidFill>
                <a:latin typeface="Arial" panose="020B0604020202020204" pitchFamily="34" charset="0"/>
                <a:cs typeface="Arial" panose="020B0604020202020204" pitchFamily="34" charset="0"/>
              </a:rPr>
              <a:t> </a:t>
            </a:r>
            <a:r>
              <a:rPr lang="en-US" sz="1800" b="1" dirty="0">
                <a:solidFill>
                  <a:srgbClr val="0000FF"/>
                </a:solidFill>
                <a:latin typeface="Arial" panose="020B0604020202020204" pitchFamily="34" charset="0"/>
                <a:cs typeface="Arial" panose="020B0604020202020204" pitchFamily="34" charset="0"/>
              </a:rPr>
              <a:t>µs</a:t>
            </a:r>
          </a:p>
        </p:txBody>
      </p:sp>
      <p:sp>
        <p:nvSpPr>
          <p:cNvPr id="3" name="Content Placeholder 2"/>
          <p:cNvSpPr>
            <a:spLocks noGrp="1"/>
          </p:cNvSpPr>
          <p:nvPr>
            <p:ph idx="1"/>
          </p:nvPr>
        </p:nvSpPr>
        <p:spPr>
          <a:xfrm>
            <a:off x="3200400" y="940058"/>
            <a:ext cx="2656114" cy="2774632"/>
          </a:xfrm>
        </p:spPr>
        <p:txBody>
          <a:bodyPr/>
          <a:lstStyle/>
          <a:p>
            <a:pPr marL="119063" indent="-119063">
              <a:spcBef>
                <a:spcPts val="2400"/>
              </a:spcBef>
            </a:pPr>
            <a:r>
              <a:rPr lang="en-US" sz="1800" dirty="0" smtClean="0">
                <a:latin typeface="Arial" panose="020B0604020202020204" pitchFamily="34" charset="0"/>
                <a:cs typeface="Arial" panose="020B0604020202020204" pitchFamily="34" charset="0"/>
              </a:rPr>
              <a:t>We must admit that these figures are not from one beam store (data have lot of noises)</a:t>
            </a:r>
          </a:p>
          <a:p>
            <a:pPr marL="119063" indent="-119063">
              <a:spcBef>
                <a:spcPts val="2400"/>
              </a:spcBef>
            </a:pPr>
            <a:r>
              <a:rPr lang="en-US" sz="1800" dirty="0" smtClean="0">
                <a:latin typeface="Arial" panose="020B0604020202020204" pitchFamily="34" charset="0"/>
                <a:cs typeface="Arial" panose="020B0604020202020204" pitchFamily="34" charset="0"/>
              </a:rPr>
              <a:t>These figures illustrate reduction of the energy spread</a:t>
            </a:r>
            <a:endParaRPr lang="en-US" sz="1800" dirty="0">
              <a:latin typeface="Arial" panose="020B0604020202020204" pitchFamily="34" charset="0"/>
              <a:cs typeface="Arial" panose="020B0604020202020204" pitchFamily="34" charset="0"/>
            </a:endParaRPr>
          </a:p>
        </p:txBody>
      </p:sp>
      <p:pic>
        <p:nvPicPr>
          <p:cNvPr id="205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2770689"/>
            <a:ext cx="3200400" cy="1658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p:cNvSpPr/>
          <p:nvPr/>
        </p:nvSpPr>
        <p:spPr>
          <a:xfrm>
            <a:off x="1307122" y="4018002"/>
            <a:ext cx="646331" cy="369332"/>
          </a:xfrm>
          <a:prstGeom prst="rect">
            <a:avLst/>
          </a:prstGeom>
        </p:spPr>
        <p:txBody>
          <a:bodyPr wrap="none">
            <a:spAutoFit/>
          </a:bodyPr>
          <a:lstStyle/>
          <a:p>
            <a:r>
              <a:rPr lang="en-US" sz="1800" b="1" dirty="0" smtClean="0">
                <a:solidFill>
                  <a:srgbClr val="0000FF"/>
                </a:solidFill>
                <a:latin typeface="Arial" panose="020B0604020202020204" pitchFamily="34" charset="0"/>
                <a:cs typeface="Arial" panose="020B0604020202020204" pitchFamily="34" charset="0"/>
              </a:rPr>
              <a:t>2 </a:t>
            </a:r>
            <a:r>
              <a:rPr lang="en-US" sz="1800" b="1" dirty="0">
                <a:solidFill>
                  <a:srgbClr val="0000FF"/>
                </a:solidFill>
                <a:latin typeface="Arial" panose="020B0604020202020204" pitchFamily="34" charset="0"/>
                <a:cs typeface="Arial" panose="020B0604020202020204" pitchFamily="34" charset="0"/>
              </a:rPr>
              <a:t>µs</a:t>
            </a:r>
          </a:p>
        </p:txBody>
      </p:sp>
      <p:sp>
        <p:nvSpPr>
          <p:cNvPr id="5" name="TextBox 4"/>
          <p:cNvSpPr txBox="1"/>
          <p:nvPr/>
        </p:nvSpPr>
        <p:spPr>
          <a:xfrm>
            <a:off x="381000" y="1047690"/>
            <a:ext cx="683200" cy="400110"/>
          </a:xfrm>
          <a:prstGeom prst="rect">
            <a:avLst/>
          </a:prstGeom>
          <a:noFill/>
        </p:spPr>
        <p:txBody>
          <a:bodyPr wrap="none" rtlCol="0">
            <a:spAutoFit/>
          </a:bodyPr>
          <a:lstStyle/>
          <a:p>
            <a:r>
              <a:rPr lang="en-US" b="1" dirty="0" smtClean="0">
                <a:solidFill>
                  <a:srgbClr val="00B050"/>
                </a:solidFill>
                <a:latin typeface="Arial" panose="020B0604020202020204" pitchFamily="34" charset="0"/>
                <a:cs typeface="Arial" panose="020B0604020202020204" pitchFamily="34" charset="0"/>
              </a:rPr>
              <a:t>0.5s</a:t>
            </a:r>
            <a:endParaRPr lang="en-US" b="1" dirty="0">
              <a:solidFill>
                <a:srgbClr val="00B050"/>
              </a:solidFill>
              <a:latin typeface="Arial" panose="020B0604020202020204" pitchFamily="34" charset="0"/>
              <a:cs typeface="Arial" panose="020B0604020202020204" pitchFamily="34" charset="0"/>
            </a:endParaRPr>
          </a:p>
        </p:txBody>
      </p:sp>
      <p:sp>
        <p:nvSpPr>
          <p:cNvPr id="29" name="TextBox 28"/>
          <p:cNvSpPr txBox="1"/>
          <p:nvPr/>
        </p:nvSpPr>
        <p:spPr>
          <a:xfrm>
            <a:off x="309666" y="2895600"/>
            <a:ext cx="825867" cy="400110"/>
          </a:xfrm>
          <a:prstGeom prst="rect">
            <a:avLst/>
          </a:prstGeom>
          <a:noFill/>
        </p:spPr>
        <p:txBody>
          <a:bodyPr wrap="none" rtlCol="0">
            <a:spAutoFit/>
          </a:bodyPr>
          <a:lstStyle/>
          <a:p>
            <a:r>
              <a:rPr lang="en-US" b="1" dirty="0" smtClean="0">
                <a:solidFill>
                  <a:srgbClr val="00B050"/>
                </a:solidFill>
                <a:latin typeface="Arial" panose="020B0604020202020204" pitchFamily="34" charset="0"/>
                <a:cs typeface="Arial" panose="020B0604020202020204" pitchFamily="34" charset="0"/>
              </a:rPr>
              <a:t>0.75s</a:t>
            </a:r>
            <a:endParaRPr lang="en-US" b="1" dirty="0">
              <a:solidFill>
                <a:srgbClr val="00B050"/>
              </a:solidFill>
              <a:latin typeface="Arial" panose="020B0604020202020204" pitchFamily="34" charset="0"/>
              <a:cs typeface="Arial" panose="020B0604020202020204" pitchFamily="34" charset="0"/>
            </a:endParaRPr>
          </a:p>
        </p:txBody>
      </p:sp>
      <p:pic>
        <p:nvPicPr>
          <p:cNvPr id="2052"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4572000"/>
            <a:ext cx="3200400" cy="1664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0"/>
          <p:cNvSpPr/>
          <p:nvPr/>
        </p:nvSpPr>
        <p:spPr>
          <a:xfrm>
            <a:off x="1905000" y="5955268"/>
            <a:ext cx="646331" cy="369332"/>
          </a:xfrm>
          <a:prstGeom prst="rect">
            <a:avLst/>
          </a:prstGeom>
        </p:spPr>
        <p:txBody>
          <a:bodyPr wrap="none">
            <a:spAutoFit/>
          </a:bodyPr>
          <a:lstStyle/>
          <a:p>
            <a:r>
              <a:rPr lang="en-US" sz="1800" b="1" dirty="0" smtClean="0">
                <a:solidFill>
                  <a:srgbClr val="0000FF"/>
                </a:solidFill>
                <a:latin typeface="Arial" panose="020B0604020202020204" pitchFamily="34" charset="0"/>
                <a:cs typeface="Arial" panose="020B0604020202020204" pitchFamily="34" charset="0"/>
              </a:rPr>
              <a:t>2 </a:t>
            </a:r>
            <a:r>
              <a:rPr lang="en-US" sz="1800" b="1" dirty="0">
                <a:solidFill>
                  <a:srgbClr val="0000FF"/>
                </a:solidFill>
                <a:latin typeface="Arial" panose="020B0604020202020204" pitchFamily="34" charset="0"/>
                <a:cs typeface="Arial" panose="020B0604020202020204" pitchFamily="34" charset="0"/>
              </a:rPr>
              <a:t>µs</a:t>
            </a:r>
          </a:p>
        </p:txBody>
      </p:sp>
      <p:sp>
        <p:nvSpPr>
          <p:cNvPr id="30" name="TextBox 29"/>
          <p:cNvSpPr txBox="1"/>
          <p:nvPr/>
        </p:nvSpPr>
        <p:spPr>
          <a:xfrm>
            <a:off x="259380" y="4648200"/>
            <a:ext cx="470000" cy="400110"/>
          </a:xfrm>
          <a:prstGeom prst="rect">
            <a:avLst/>
          </a:prstGeom>
          <a:noFill/>
        </p:spPr>
        <p:txBody>
          <a:bodyPr wrap="none" rtlCol="0">
            <a:spAutoFit/>
          </a:bodyPr>
          <a:lstStyle/>
          <a:p>
            <a:r>
              <a:rPr lang="en-US" b="1" dirty="0" smtClean="0">
                <a:solidFill>
                  <a:srgbClr val="00B050"/>
                </a:solidFill>
                <a:latin typeface="Arial" panose="020B0604020202020204" pitchFamily="34" charset="0"/>
                <a:cs typeface="Arial" panose="020B0604020202020204" pitchFamily="34" charset="0"/>
              </a:rPr>
              <a:t>2s</a:t>
            </a:r>
            <a:endParaRPr lang="en-US" b="1" dirty="0">
              <a:solidFill>
                <a:srgbClr val="00B050"/>
              </a:solidFill>
              <a:latin typeface="Arial" panose="020B0604020202020204" pitchFamily="34" charset="0"/>
              <a:cs typeface="Arial" panose="020B0604020202020204" pitchFamily="34" charset="0"/>
            </a:endParaRPr>
          </a:p>
        </p:txBody>
      </p:sp>
      <p:sp>
        <p:nvSpPr>
          <p:cNvPr id="31" name="TextBox 30"/>
          <p:cNvSpPr txBox="1"/>
          <p:nvPr/>
        </p:nvSpPr>
        <p:spPr>
          <a:xfrm>
            <a:off x="6250873" y="1047690"/>
            <a:ext cx="683200" cy="400110"/>
          </a:xfrm>
          <a:prstGeom prst="rect">
            <a:avLst/>
          </a:prstGeom>
          <a:noFill/>
        </p:spPr>
        <p:txBody>
          <a:bodyPr wrap="none" rtlCol="0">
            <a:spAutoFit/>
          </a:bodyPr>
          <a:lstStyle/>
          <a:p>
            <a:r>
              <a:rPr lang="en-US" b="1" dirty="0" smtClean="0">
                <a:solidFill>
                  <a:srgbClr val="00B050"/>
                </a:solidFill>
                <a:latin typeface="Arial" panose="020B0604020202020204" pitchFamily="34" charset="0"/>
                <a:cs typeface="Arial" panose="020B0604020202020204" pitchFamily="34" charset="0"/>
              </a:rPr>
              <a:t>0.4s</a:t>
            </a:r>
            <a:endParaRPr lang="en-US" b="1" dirty="0">
              <a:solidFill>
                <a:srgbClr val="00B050"/>
              </a:solidFill>
              <a:latin typeface="Arial" panose="020B0604020202020204" pitchFamily="34" charset="0"/>
              <a:cs typeface="Arial" panose="020B0604020202020204" pitchFamily="34" charset="0"/>
            </a:endParaRPr>
          </a:p>
        </p:txBody>
      </p:sp>
      <p:sp>
        <p:nvSpPr>
          <p:cNvPr id="32" name="TextBox 31"/>
          <p:cNvSpPr txBox="1"/>
          <p:nvPr/>
        </p:nvSpPr>
        <p:spPr>
          <a:xfrm>
            <a:off x="6145712" y="2800290"/>
            <a:ext cx="683200" cy="400110"/>
          </a:xfrm>
          <a:prstGeom prst="rect">
            <a:avLst/>
          </a:prstGeom>
          <a:noFill/>
        </p:spPr>
        <p:txBody>
          <a:bodyPr wrap="none" rtlCol="0">
            <a:spAutoFit/>
          </a:bodyPr>
          <a:lstStyle/>
          <a:p>
            <a:r>
              <a:rPr lang="en-US" b="1" dirty="0" smtClean="0">
                <a:solidFill>
                  <a:srgbClr val="00B050"/>
                </a:solidFill>
                <a:latin typeface="Arial" panose="020B0604020202020204" pitchFamily="34" charset="0"/>
                <a:cs typeface="Arial" panose="020B0604020202020204" pitchFamily="34" charset="0"/>
              </a:rPr>
              <a:t>0.6s</a:t>
            </a:r>
            <a:endParaRPr lang="en-US" b="1" dirty="0">
              <a:solidFill>
                <a:srgbClr val="00B050"/>
              </a:solidFill>
              <a:latin typeface="Arial" panose="020B0604020202020204" pitchFamily="34" charset="0"/>
              <a:cs typeface="Arial" panose="020B0604020202020204" pitchFamily="34" charset="0"/>
            </a:endParaRPr>
          </a:p>
        </p:txBody>
      </p:sp>
      <p:sp>
        <p:nvSpPr>
          <p:cNvPr id="35" name="TextBox 34"/>
          <p:cNvSpPr txBox="1"/>
          <p:nvPr/>
        </p:nvSpPr>
        <p:spPr>
          <a:xfrm>
            <a:off x="6145711" y="4572000"/>
            <a:ext cx="683200" cy="400110"/>
          </a:xfrm>
          <a:prstGeom prst="rect">
            <a:avLst/>
          </a:prstGeom>
          <a:noFill/>
        </p:spPr>
        <p:txBody>
          <a:bodyPr wrap="none" rtlCol="0">
            <a:spAutoFit/>
          </a:bodyPr>
          <a:lstStyle/>
          <a:p>
            <a:r>
              <a:rPr lang="en-US" b="1" dirty="0" smtClean="0">
                <a:solidFill>
                  <a:srgbClr val="00B050"/>
                </a:solidFill>
                <a:latin typeface="Arial" panose="020B0604020202020204" pitchFamily="34" charset="0"/>
                <a:cs typeface="Arial" panose="020B0604020202020204" pitchFamily="34" charset="0"/>
              </a:rPr>
              <a:t>2.2s</a:t>
            </a:r>
            <a:endParaRPr lang="en-US" b="1" dirty="0">
              <a:solidFill>
                <a:srgbClr val="00B050"/>
              </a:solidFill>
              <a:latin typeface="Arial" panose="020B0604020202020204" pitchFamily="34" charset="0"/>
              <a:cs typeface="Arial" panose="020B0604020202020204" pitchFamily="34" charset="0"/>
            </a:endParaRPr>
          </a:p>
        </p:txBody>
      </p:sp>
      <p:sp>
        <p:nvSpPr>
          <p:cNvPr id="33" name="Footer Placeholder 4"/>
          <p:cNvSpPr txBox="1">
            <a:spLocks/>
          </p:cNvSpPr>
          <p:nvPr/>
        </p:nvSpPr>
        <p:spPr>
          <a:xfrm>
            <a:off x="2667000" y="6569075"/>
            <a:ext cx="3962400" cy="365125"/>
          </a:xfrm>
          <a:prstGeom prst="rect">
            <a:avLst/>
          </a:prstGeom>
        </p:spPr>
        <p:txBody>
          <a:bodyPr/>
          <a:lstStyle>
            <a:defPPr>
              <a:defRPr lang="en-US"/>
            </a:defPPr>
            <a:lvl1pPr algn="l" rtl="0" fontAlgn="base">
              <a:spcBef>
                <a:spcPct val="0"/>
              </a:spcBef>
              <a:spcAft>
                <a:spcPct val="0"/>
              </a:spcAft>
              <a:defRPr sz="2000" kern="1200">
                <a:solidFill>
                  <a:schemeClr val="tx1"/>
                </a:solidFill>
                <a:latin typeface="Times" pitchFamily="18" charset="0"/>
                <a:ea typeface="+mn-ea"/>
                <a:cs typeface="Arial" charset="0"/>
              </a:defRPr>
            </a:lvl1pPr>
            <a:lvl2pPr marL="457200" algn="l" rtl="0" fontAlgn="base">
              <a:spcBef>
                <a:spcPct val="0"/>
              </a:spcBef>
              <a:spcAft>
                <a:spcPct val="0"/>
              </a:spcAft>
              <a:defRPr sz="2000" kern="1200">
                <a:solidFill>
                  <a:schemeClr val="tx1"/>
                </a:solidFill>
                <a:latin typeface="Times" pitchFamily="18" charset="0"/>
                <a:ea typeface="+mn-ea"/>
                <a:cs typeface="Arial" charset="0"/>
              </a:defRPr>
            </a:lvl2pPr>
            <a:lvl3pPr marL="914400" algn="l" rtl="0" fontAlgn="base">
              <a:spcBef>
                <a:spcPct val="0"/>
              </a:spcBef>
              <a:spcAft>
                <a:spcPct val="0"/>
              </a:spcAft>
              <a:defRPr sz="2000" kern="1200">
                <a:solidFill>
                  <a:schemeClr val="tx1"/>
                </a:solidFill>
                <a:latin typeface="Times" pitchFamily="18" charset="0"/>
                <a:ea typeface="+mn-ea"/>
                <a:cs typeface="Arial" charset="0"/>
              </a:defRPr>
            </a:lvl3pPr>
            <a:lvl4pPr marL="1371600" algn="l" rtl="0" fontAlgn="base">
              <a:spcBef>
                <a:spcPct val="0"/>
              </a:spcBef>
              <a:spcAft>
                <a:spcPct val="0"/>
              </a:spcAft>
              <a:defRPr sz="2000" kern="1200">
                <a:solidFill>
                  <a:schemeClr val="tx1"/>
                </a:solidFill>
                <a:latin typeface="Times" pitchFamily="18" charset="0"/>
                <a:ea typeface="+mn-ea"/>
                <a:cs typeface="Arial" charset="0"/>
              </a:defRPr>
            </a:lvl4pPr>
            <a:lvl5pPr marL="1828800" algn="l" rtl="0" fontAlgn="base">
              <a:spcBef>
                <a:spcPct val="0"/>
              </a:spcBef>
              <a:spcAft>
                <a:spcPct val="0"/>
              </a:spcAft>
              <a:defRPr sz="2000" kern="1200">
                <a:solidFill>
                  <a:schemeClr val="tx1"/>
                </a:solidFill>
                <a:latin typeface="Times" pitchFamily="18" charset="0"/>
                <a:ea typeface="+mn-ea"/>
                <a:cs typeface="Arial" charset="0"/>
              </a:defRPr>
            </a:lvl5pPr>
            <a:lvl6pPr marL="2286000" algn="l" defTabSz="914400" rtl="0" eaLnBrk="1" latinLnBrk="0" hangingPunct="1">
              <a:defRPr sz="2000" kern="1200">
                <a:solidFill>
                  <a:schemeClr val="tx1"/>
                </a:solidFill>
                <a:latin typeface="Times" pitchFamily="18" charset="0"/>
                <a:ea typeface="+mn-ea"/>
                <a:cs typeface="Arial" charset="0"/>
              </a:defRPr>
            </a:lvl6pPr>
            <a:lvl7pPr marL="2743200" algn="l" defTabSz="914400" rtl="0" eaLnBrk="1" latinLnBrk="0" hangingPunct="1">
              <a:defRPr sz="2000" kern="1200">
                <a:solidFill>
                  <a:schemeClr val="tx1"/>
                </a:solidFill>
                <a:latin typeface="Times" pitchFamily="18" charset="0"/>
                <a:ea typeface="+mn-ea"/>
                <a:cs typeface="Arial" charset="0"/>
              </a:defRPr>
            </a:lvl7pPr>
            <a:lvl8pPr marL="3200400" algn="l" defTabSz="914400" rtl="0" eaLnBrk="1" latinLnBrk="0" hangingPunct="1">
              <a:defRPr sz="2000" kern="1200">
                <a:solidFill>
                  <a:schemeClr val="tx1"/>
                </a:solidFill>
                <a:latin typeface="Times" pitchFamily="18" charset="0"/>
                <a:ea typeface="+mn-ea"/>
                <a:cs typeface="Arial" charset="0"/>
              </a:defRPr>
            </a:lvl8pPr>
            <a:lvl9pPr marL="3657600" algn="l" defTabSz="914400" rtl="0" eaLnBrk="1" latinLnBrk="0" hangingPunct="1">
              <a:defRPr sz="2000" kern="1200">
                <a:solidFill>
                  <a:schemeClr val="tx1"/>
                </a:solidFill>
                <a:latin typeface="Times" pitchFamily="18" charset="0"/>
                <a:ea typeface="+mn-ea"/>
                <a:cs typeface="Arial" charset="0"/>
              </a:defRPr>
            </a:lvl9pPr>
          </a:lstStyle>
          <a:p>
            <a:pPr algn="ctr"/>
            <a:r>
              <a:rPr lang="en-US" sz="1400" b="1" dirty="0" smtClean="0">
                <a:solidFill>
                  <a:srgbClr val="0000FF"/>
                </a:solidFill>
                <a:latin typeface="Arial" panose="020B0604020202020204" pitchFamily="34" charset="0"/>
                <a:cs typeface="Arial" panose="020B0604020202020204" pitchFamily="34" charset="0"/>
              </a:rPr>
              <a:t>JLEIC Collaboration Meeting Fall 2016</a:t>
            </a:r>
            <a:endParaRPr lang="en-US" sz="1400" b="1" dirty="0">
              <a:solidFill>
                <a:srgbClr val="0000FF"/>
              </a:solidFill>
              <a:latin typeface="Arial" panose="020B0604020202020204" pitchFamily="34" charset="0"/>
              <a:cs typeface="Arial" panose="020B0604020202020204" pitchFamily="34" charset="0"/>
            </a:endParaRPr>
          </a:p>
        </p:txBody>
      </p:sp>
      <p:sp>
        <p:nvSpPr>
          <p:cNvPr id="34" name="Slide Number Placeholder 5"/>
          <p:cNvSpPr txBox="1">
            <a:spLocks/>
          </p:cNvSpPr>
          <p:nvPr/>
        </p:nvSpPr>
        <p:spPr>
          <a:xfrm>
            <a:off x="7467600" y="6433457"/>
            <a:ext cx="685800" cy="348343"/>
          </a:xfrm>
          <a:prstGeom prst="rect">
            <a:avLst/>
          </a:prstGeom>
        </p:spPr>
        <p:txBody>
          <a:bodyPr/>
          <a:lstStyle>
            <a:defPPr>
              <a:defRPr lang="en-US"/>
            </a:defPPr>
            <a:lvl1pPr algn="l" rtl="0" fontAlgn="base">
              <a:spcBef>
                <a:spcPct val="0"/>
              </a:spcBef>
              <a:spcAft>
                <a:spcPct val="0"/>
              </a:spcAft>
              <a:defRPr sz="2000" kern="1200">
                <a:solidFill>
                  <a:schemeClr val="tx1"/>
                </a:solidFill>
                <a:latin typeface="Times" pitchFamily="18" charset="0"/>
                <a:ea typeface="+mn-ea"/>
                <a:cs typeface="Arial" charset="0"/>
              </a:defRPr>
            </a:lvl1pPr>
            <a:lvl2pPr marL="457200" algn="l" rtl="0" fontAlgn="base">
              <a:spcBef>
                <a:spcPct val="0"/>
              </a:spcBef>
              <a:spcAft>
                <a:spcPct val="0"/>
              </a:spcAft>
              <a:defRPr sz="2000" kern="1200">
                <a:solidFill>
                  <a:schemeClr val="tx1"/>
                </a:solidFill>
                <a:latin typeface="Times" pitchFamily="18" charset="0"/>
                <a:ea typeface="+mn-ea"/>
                <a:cs typeface="Arial" charset="0"/>
              </a:defRPr>
            </a:lvl2pPr>
            <a:lvl3pPr marL="914400" algn="l" rtl="0" fontAlgn="base">
              <a:spcBef>
                <a:spcPct val="0"/>
              </a:spcBef>
              <a:spcAft>
                <a:spcPct val="0"/>
              </a:spcAft>
              <a:defRPr sz="2000" kern="1200">
                <a:solidFill>
                  <a:schemeClr val="tx1"/>
                </a:solidFill>
                <a:latin typeface="Times" pitchFamily="18" charset="0"/>
                <a:ea typeface="+mn-ea"/>
                <a:cs typeface="Arial" charset="0"/>
              </a:defRPr>
            </a:lvl3pPr>
            <a:lvl4pPr marL="1371600" algn="l" rtl="0" fontAlgn="base">
              <a:spcBef>
                <a:spcPct val="0"/>
              </a:spcBef>
              <a:spcAft>
                <a:spcPct val="0"/>
              </a:spcAft>
              <a:defRPr sz="2000" kern="1200">
                <a:solidFill>
                  <a:schemeClr val="tx1"/>
                </a:solidFill>
                <a:latin typeface="Times" pitchFamily="18" charset="0"/>
                <a:ea typeface="+mn-ea"/>
                <a:cs typeface="Arial" charset="0"/>
              </a:defRPr>
            </a:lvl4pPr>
            <a:lvl5pPr marL="1828800" algn="l" rtl="0" fontAlgn="base">
              <a:spcBef>
                <a:spcPct val="0"/>
              </a:spcBef>
              <a:spcAft>
                <a:spcPct val="0"/>
              </a:spcAft>
              <a:defRPr sz="2000" kern="1200">
                <a:solidFill>
                  <a:schemeClr val="tx1"/>
                </a:solidFill>
                <a:latin typeface="Times" pitchFamily="18" charset="0"/>
                <a:ea typeface="+mn-ea"/>
                <a:cs typeface="Arial" charset="0"/>
              </a:defRPr>
            </a:lvl5pPr>
            <a:lvl6pPr marL="2286000" algn="l" defTabSz="914400" rtl="0" eaLnBrk="1" latinLnBrk="0" hangingPunct="1">
              <a:defRPr sz="2000" kern="1200">
                <a:solidFill>
                  <a:schemeClr val="tx1"/>
                </a:solidFill>
                <a:latin typeface="Times" pitchFamily="18" charset="0"/>
                <a:ea typeface="+mn-ea"/>
                <a:cs typeface="Arial" charset="0"/>
              </a:defRPr>
            </a:lvl6pPr>
            <a:lvl7pPr marL="2743200" algn="l" defTabSz="914400" rtl="0" eaLnBrk="1" latinLnBrk="0" hangingPunct="1">
              <a:defRPr sz="2000" kern="1200">
                <a:solidFill>
                  <a:schemeClr val="tx1"/>
                </a:solidFill>
                <a:latin typeface="Times" pitchFamily="18" charset="0"/>
                <a:ea typeface="+mn-ea"/>
                <a:cs typeface="Arial" charset="0"/>
              </a:defRPr>
            </a:lvl7pPr>
            <a:lvl8pPr marL="3200400" algn="l" defTabSz="914400" rtl="0" eaLnBrk="1" latinLnBrk="0" hangingPunct="1">
              <a:defRPr sz="2000" kern="1200">
                <a:solidFill>
                  <a:schemeClr val="tx1"/>
                </a:solidFill>
                <a:latin typeface="Times" pitchFamily="18" charset="0"/>
                <a:ea typeface="+mn-ea"/>
                <a:cs typeface="Arial" charset="0"/>
              </a:defRPr>
            </a:lvl8pPr>
            <a:lvl9pPr marL="3657600" algn="l" defTabSz="914400" rtl="0" eaLnBrk="1" latinLnBrk="0" hangingPunct="1">
              <a:defRPr sz="2000" kern="1200">
                <a:solidFill>
                  <a:schemeClr val="tx1"/>
                </a:solidFill>
                <a:latin typeface="Times" pitchFamily="18" charset="0"/>
                <a:ea typeface="+mn-ea"/>
                <a:cs typeface="Arial" charset="0"/>
              </a:defRPr>
            </a:lvl9pPr>
          </a:lstStyle>
          <a:p>
            <a:pPr algn="ctr"/>
            <a:fld id="{B58F48A6-A3E1-4848-9AC3-B43F560BE4FE}" type="slidenum">
              <a:rPr lang="en-US" b="1" smtClean="0">
                <a:solidFill>
                  <a:srgbClr val="0000FF"/>
                </a:solidFill>
                <a:latin typeface="Arial" panose="020B0604020202020204" pitchFamily="34" charset="0"/>
                <a:cs typeface="Arial" panose="020B0604020202020204" pitchFamily="34" charset="0"/>
              </a:rPr>
              <a:pPr algn="ctr"/>
              <a:t>17</a:t>
            </a:fld>
            <a:endParaRPr lang="en-US" b="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03671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754330"/>
            <a:ext cx="3810000" cy="1665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2819400"/>
            <a:ext cx="3983736" cy="1668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885859"/>
            <a:ext cx="3992880" cy="1661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891370"/>
            <a:ext cx="3810000" cy="1655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0"/>
            <a:ext cx="9144000" cy="762000"/>
          </a:xfrm>
        </p:spPr>
        <p:txBody>
          <a:bodyPr/>
          <a:lstStyle/>
          <a:p>
            <a:r>
              <a:rPr lang="en-US" dirty="0">
                <a:solidFill>
                  <a:srgbClr val="0000FF"/>
                </a:solidFill>
                <a:latin typeface="Arial" panose="020B0604020202020204" pitchFamily="34" charset="0"/>
                <a:cs typeface="Arial" panose="020B0604020202020204" pitchFamily="34" charset="0"/>
              </a:rPr>
              <a:t>A Closed Look of Pulsed Beam Cooling </a:t>
            </a:r>
            <a:endParaRPr lang="en-US" dirty="0"/>
          </a:p>
        </p:txBody>
      </p:sp>
      <p:sp>
        <p:nvSpPr>
          <p:cNvPr id="19" name="Rectangle 18"/>
          <p:cNvSpPr/>
          <p:nvPr/>
        </p:nvSpPr>
        <p:spPr>
          <a:xfrm>
            <a:off x="2729673" y="2352379"/>
            <a:ext cx="760144" cy="338554"/>
          </a:xfrm>
          <a:prstGeom prst="rect">
            <a:avLst/>
          </a:prstGeom>
        </p:spPr>
        <p:txBody>
          <a:bodyPr wrap="none">
            <a:spAutoFit/>
          </a:bodyPr>
          <a:lstStyle/>
          <a:p>
            <a:r>
              <a:rPr lang="en-US" sz="1600" b="1" dirty="0" smtClean="0">
                <a:solidFill>
                  <a:srgbClr val="0000FF"/>
                </a:solidFill>
                <a:latin typeface="Arial" panose="020B0604020202020204" pitchFamily="34" charset="0"/>
                <a:cs typeface="Arial" panose="020B0604020202020204" pitchFamily="34" charset="0"/>
              </a:rPr>
              <a:t>0.8 </a:t>
            </a:r>
            <a:r>
              <a:rPr lang="en-US" sz="1600" b="1" dirty="0">
                <a:solidFill>
                  <a:srgbClr val="0000FF"/>
                </a:solidFill>
                <a:latin typeface="Arial" panose="020B0604020202020204" pitchFamily="34" charset="0"/>
                <a:cs typeface="Arial" panose="020B0604020202020204" pitchFamily="34" charset="0"/>
              </a:rPr>
              <a:t>µ</a:t>
            </a:r>
            <a:r>
              <a:rPr lang="en-US" sz="1600" b="1" dirty="0" smtClean="0">
                <a:solidFill>
                  <a:srgbClr val="0000FF"/>
                </a:solidFill>
                <a:latin typeface="Arial" panose="020B0604020202020204" pitchFamily="34" charset="0"/>
                <a:cs typeface="Arial" panose="020B0604020202020204" pitchFamily="34" charset="0"/>
              </a:rPr>
              <a:t>s</a:t>
            </a:r>
            <a:endParaRPr lang="en-US" sz="1600" b="1" dirty="0">
              <a:solidFill>
                <a:srgbClr val="0000FF"/>
              </a:solidFill>
              <a:latin typeface="Arial" panose="020B0604020202020204" pitchFamily="34" charset="0"/>
              <a:cs typeface="Arial" panose="020B0604020202020204" pitchFamily="34" charset="0"/>
            </a:endParaRPr>
          </a:p>
        </p:txBody>
      </p:sp>
      <p:sp>
        <p:nvSpPr>
          <p:cNvPr id="20" name="TextBox 19"/>
          <p:cNvSpPr txBox="1"/>
          <p:nvPr/>
        </p:nvSpPr>
        <p:spPr>
          <a:xfrm>
            <a:off x="685800" y="2615830"/>
            <a:ext cx="725399" cy="276999"/>
          </a:xfrm>
          <a:prstGeom prst="rect">
            <a:avLst/>
          </a:prstGeom>
          <a:solidFill>
            <a:srgbClr val="FFFF00"/>
          </a:solidFill>
        </p:spPr>
        <p:txBody>
          <a:bodyPr wrap="square" rtlCol="0">
            <a:spAutoFit/>
          </a:bodyPr>
          <a:lstStyle/>
          <a:p>
            <a:pPr algn="ctr"/>
            <a:r>
              <a:rPr lang="en-US" sz="1200" b="1" dirty="0" smtClean="0">
                <a:latin typeface="Arial" panose="020B0604020202020204" pitchFamily="34" charset="0"/>
                <a:cs typeface="Arial" panose="020B0604020202020204" pitchFamily="34" charset="0"/>
              </a:rPr>
              <a:t>cooled</a:t>
            </a:r>
            <a:endParaRPr lang="en-US" sz="1200" b="1" dirty="0">
              <a:latin typeface="Arial" panose="020B0604020202020204" pitchFamily="34" charset="0"/>
              <a:cs typeface="Arial" panose="020B0604020202020204" pitchFamily="34" charset="0"/>
            </a:endParaRPr>
          </a:p>
        </p:txBody>
      </p:sp>
      <p:sp>
        <p:nvSpPr>
          <p:cNvPr id="21" name="TextBox 20"/>
          <p:cNvSpPr txBox="1"/>
          <p:nvPr/>
        </p:nvSpPr>
        <p:spPr>
          <a:xfrm>
            <a:off x="1179795" y="2969814"/>
            <a:ext cx="951131" cy="276999"/>
          </a:xfrm>
          <a:prstGeom prst="rect">
            <a:avLst/>
          </a:prstGeom>
          <a:solidFill>
            <a:srgbClr val="FFFF00"/>
          </a:solidFill>
        </p:spPr>
        <p:txBody>
          <a:bodyPr wrap="square" rtlCol="0">
            <a:spAutoFit/>
          </a:bodyPr>
          <a:lstStyle/>
          <a:p>
            <a:pPr algn="ctr"/>
            <a:r>
              <a:rPr lang="en-US" sz="1200" b="1" dirty="0" smtClean="0">
                <a:latin typeface="Arial" panose="020B0604020202020204" pitchFamily="34" charset="0"/>
                <a:cs typeface="Arial" panose="020B0604020202020204" pitchFamily="34" charset="0"/>
              </a:rPr>
              <a:t>Uncooled</a:t>
            </a:r>
            <a:endParaRPr lang="en-US" sz="1200" b="1" dirty="0">
              <a:latin typeface="Arial" panose="020B0604020202020204" pitchFamily="34" charset="0"/>
              <a:cs typeface="Arial" panose="020B0604020202020204" pitchFamily="34" charset="0"/>
            </a:endParaRPr>
          </a:p>
        </p:txBody>
      </p:sp>
      <p:cxnSp>
        <p:nvCxnSpPr>
          <p:cNvPr id="25" name="Straight Arrow Connector 24"/>
          <p:cNvCxnSpPr/>
          <p:nvPr/>
        </p:nvCxnSpPr>
        <p:spPr bwMode="auto">
          <a:xfrm>
            <a:off x="4648200" y="1026875"/>
            <a:ext cx="0" cy="4727240"/>
          </a:xfrm>
          <a:prstGeom prst="straightConnector1">
            <a:avLst/>
          </a:prstGeom>
          <a:solidFill>
            <a:schemeClr val="accent1"/>
          </a:solidFill>
          <a:ln w="76200" cap="flat" cmpd="sng" algn="ctr">
            <a:solidFill>
              <a:srgbClr val="00B050"/>
            </a:solidFill>
            <a:prstDash val="solid"/>
            <a:round/>
            <a:headEnd type="none" w="med" len="med"/>
            <a:tailEnd type="arrow"/>
          </a:ln>
          <a:effectLst/>
        </p:spPr>
      </p:cxnSp>
      <p:sp>
        <p:nvSpPr>
          <p:cNvPr id="26" name="TextBox 25"/>
          <p:cNvSpPr txBox="1"/>
          <p:nvPr/>
        </p:nvSpPr>
        <p:spPr>
          <a:xfrm>
            <a:off x="4318749" y="5764583"/>
            <a:ext cx="710451" cy="400110"/>
          </a:xfrm>
          <a:prstGeom prst="rect">
            <a:avLst/>
          </a:prstGeom>
          <a:noFill/>
        </p:spPr>
        <p:txBody>
          <a:bodyPr wrap="none" rtlCol="0">
            <a:spAutoFit/>
          </a:bodyPr>
          <a:lstStyle/>
          <a:p>
            <a:r>
              <a:rPr lang="en-US" b="1" dirty="0" smtClean="0">
                <a:solidFill>
                  <a:srgbClr val="00B050"/>
                </a:solidFill>
                <a:latin typeface="Arial" panose="020B0604020202020204" pitchFamily="34" charset="0"/>
                <a:cs typeface="Arial" panose="020B0604020202020204" pitchFamily="34" charset="0"/>
              </a:rPr>
              <a:t>time</a:t>
            </a:r>
            <a:endParaRPr lang="en-US" b="1" baseline="-25000" dirty="0">
              <a:solidFill>
                <a:srgbClr val="00B050"/>
              </a:solidFill>
              <a:latin typeface="Arial" panose="020B0604020202020204" pitchFamily="34" charset="0"/>
              <a:cs typeface="Arial" panose="020B0604020202020204" pitchFamily="34" charset="0"/>
            </a:endParaRPr>
          </a:p>
        </p:txBody>
      </p:sp>
      <p:sp>
        <p:nvSpPr>
          <p:cNvPr id="3" name="TextBox 2"/>
          <p:cNvSpPr txBox="1"/>
          <p:nvPr/>
        </p:nvSpPr>
        <p:spPr>
          <a:xfrm>
            <a:off x="2975404" y="1026875"/>
            <a:ext cx="889987" cy="369332"/>
          </a:xfrm>
          <a:prstGeom prst="rect">
            <a:avLst/>
          </a:prstGeom>
          <a:noFill/>
        </p:spPr>
        <p:txBody>
          <a:bodyPr wrap="none" rtlCol="0">
            <a:spAutoFit/>
          </a:bodyPr>
          <a:lstStyle/>
          <a:p>
            <a:r>
              <a:rPr lang="en-US" sz="1800" b="1" dirty="0" smtClean="0">
                <a:solidFill>
                  <a:srgbClr val="00B050"/>
                </a:solidFill>
                <a:latin typeface="Arial" panose="020B0604020202020204" pitchFamily="34" charset="0"/>
                <a:cs typeface="Arial" panose="020B0604020202020204" pitchFamily="34" charset="0"/>
              </a:rPr>
              <a:t>0.875s</a:t>
            </a:r>
            <a:endParaRPr lang="en-US" sz="1800" b="1" dirty="0">
              <a:solidFill>
                <a:srgbClr val="00B050"/>
              </a:solidFill>
              <a:latin typeface="Arial" panose="020B0604020202020204" pitchFamily="34" charset="0"/>
              <a:cs typeface="Arial" panose="020B0604020202020204" pitchFamily="34" charset="0"/>
            </a:endParaRPr>
          </a:p>
        </p:txBody>
      </p:sp>
      <p:sp>
        <p:nvSpPr>
          <p:cNvPr id="22" name="Rectangle 21"/>
          <p:cNvSpPr/>
          <p:nvPr/>
        </p:nvSpPr>
        <p:spPr>
          <a:xfrm>
            <a:off x="1969529" y="4267200"/>
            <a:ext cx="760144" cy="338554"/>
          </a:xfrm>
          <a:prstGeom prst="rect">
            <a:avLst/>
          </a:prstGeom>
        </p:spPr>
        <p:txBody>
          <a:bodyPr wrap="none">
            <a:spAutoFit/>
          </a:bodyPr>
          <a:lstStyle/>
          <a:p>
            <a:r>
              <a:rPr lang="en-US" sz="1600" b="1" dirty="0" smtClean="0">
                <a:solidFill>
                  <a:srgbClr val="0000FF"/>
                </a:solidFill>
                <a:latin typeface="Arial" panose="020B0604020202020204" pitchFamily="34" charset="0"/>
                <a:cs typeface="Arial" panose="020B0604020202020204" pitchFamily="34" charset="0"/>
              </a:rPr>
              <a:t>0.8 </a:t>
            </a:r>
            <a:r>
              <a:rPr lang="en-US" sz="1600" b="1" dirty="0">
                <a:solidFill>
                  <a:srgbClr val="0000FF"/>
                </a:solidFill>
                <a:latin typeface="Arial" panose="020B0604020202020204" pitchFamily="34" charset="0"/>
                <a:cs typeface="Arial" panose="020B0604020202020204" pitchFamily="34" charset="0"/>
              </a:rPr>
              <a:t>µ</a:t>
            </a:r>
            <a:r>
              <a:rPr lang="en-US" sz="1600" b="1" dirty="0" smtClean="0">
                <a:solidFill>
                  <a:srgbClr val="0000FF"/>
                </a:solidFill>
                <a:latin typeface="Arial" panose="020B0604020202020204" pitchFamily="34" charset="0"/>
                <a:cs typeface="Arial" panose="020B0604020202020204" pitchFamily="34" charset="0"/>
              </a:rPr>
              <a:t>s</a:t>
            </a:r>
            <a:endParaRPr lang="en-US" sz="1600" b="1" dirty="0">
              <a:solidFill>
                <a:srgbClr val="0000FF"/>
              </a:solidFill>
              <a:latin typeface="Arial" panose="020B0604020202020204" pitchFamily="34" charset="0"/>
              <a:cs typeface="Arial" panose="020B0604020202020204" pitchFamily="34" charset="0"/>
            </a:endParaRPr>
          </a:p>
        </p:txBody>
      </p:sp>
      <p:sp>
        <p:nvSpPr>
          <p:cNvPr id="27" name="TextBox 26"/>
          <p:cNvSpPr txBox="1"/>
          <p:nvPr/>
        </p:nvSpPr>
        <p:spPr>
          <a:xfrm>
            <a:off x="3298102" y="3254808"/>
            <a:ext cx="889987" cy="369332"/>
          </a:xfrm>
          <a:prstGeom prst="rect">
            <a:avLst/>
          </a:prstGeom>
          <a:noFill/>
        </p:spPr>
        <p:txBody>
          <a:bodyPr wrap="none" rtlCol="0">
            <a:spAutoFit/>
          </a:bodyPr>
          <a:lstStyle/>
          <a:p>
            <a:r>
              <a:rPr lang="en-US" sz="1800" b="1" dirty="0" smtClean="0">
                <a:solidFill>
                  <a:srgbClr val="00B050"/>
                </a:solidFill>
                <a:latin typeface="Arial" panose="020B0604020202020204" pitchFamily="34" charset="0"/>
                <a:cs typeface="Arial" panose="020B0604020202020204" pitchFamily="34" charset="0"/>
              </a:rPr>
              <a:t>2.825s</a:t>
            </a:r>
            <a:endParaRPr lang="en-US" sz="1800" b="1" dirty="0">
              <a:solidFill>
                <a:srgbClr val="00B050"/>
              </a:solidFill>
              <a:latin typeface="Arial" panose="020B0604020202020204" pitchFamily="34" charset="0"/>
              <a:cs typeface="Arial" panose="020B0604020202020204" pitchFamily="34" charset="0"/>
            </a:endParaRPr>
          </a:p>
        </p:txBody>
      </p:sp>
      <p:pic>
        <p:nvPicPr>
          <p:cNvPr id="307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 y="4591899"/>
            <a:ext cx="3810000" cy="1661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Rectangle 27"/>
          <p:cNvSpPr/>
          <p:nvPr/>
        </p:nvSpPr>
        <p:spPr>
          <a:xfrm>
            <a:off x="2592656" y="6013945"/>
            <a:ext cx="760144" cy="338554"/>
          </a:xfrm>
          <a:prstGeom prst="rect">
            <a:avLst/>
          </a:prstGeom>
        </p:spPr>
        <p:txBody>
          <a:bodyPr wrap="none">
            <a:spAutoFit/>
          </a:bodyPr>
          <a:lstStyle/>
          <a:p>
            <a:r>
              <a:rPr lang="en-US" sz="1600" b="1" dirty="0" smtClean="0">
                <a:solidFill>
                  <a:srgbClr val="0000FF"/>
                </a:solidFill>
                <a:latin typeface="Arial" panose="020B0604020202020204" pitchFamily="34" charset="0"/>
                <a:cs typeface="Arial" panose="020B0604020202020204" pitchFamily="34" charset="0"/>
              </a:rPr>
              <a:t>0.8 </a:t>
            </a:r>
            <a:r>
              <a:rPr lang="en-US" sz="1600" b="1" dirty="0">
                <a:solidFill>
                  <a:srgbClr val="0000FF"/>
                </a:solidFill>
                <a:latin typeface="Arial" panose="020B0604020202020204" pitchFamily="34" charset="0"/>
                <a:cs typeface="Arial" panose="020B0604020202020204" pitchFamily="34" charset="0"/>
              </a:rPr>
              <a:t>µ</a:t>
            </a:r>
            <a:r>
              <a:rPr lang="en-US" sz="1600" b="1" dirty="0" smtClean="0">
                <a:solidFill>
                  <a:srgbClr val="0000FF"/>
                </a:solidFill>
                <a:latin typeface="Arial" panose="020B0604020202020204" pitchFamily="34" charset="0"/>
                <a:cs typeface="Arial" panose="020B0604020202020204" pitchFamily="34" charset="0"/>
              </a:rPr>
              <a:t>s</a:t>
            </a:r>
            <a:endParaRPr lang="en-US" sz="1600" b="1" dirty="0">
              <a:solidFill>
                <a:srgbClr val="0000FF"/>
              </a:solidFill>
              <a:latin typeface="Arial" panose="020B0604020202020204" pitchFamily="34" charset="0"/>
              <a:cs typeface="Arial" panose="020B0604020202020204" pitchFamily="34" charset="0"/>
            </a:endParaRPr>
          </a:p>
        </p:txBody>
      </p:sp>
      <p:sp>
        <p:nvSpPr>
          <p:cNvPr id="29" name="TextBox 28"/>
          <p:cNvSpPr txBox="1"/>
          <p:nvPr/>
        </p:nvSpPr>
        <p:spPr>
          <a:xfrm>
            <a:off x="3298102" y="4695335"/>
            <a:ext cx="761747" cy="369332"/>
          </a:xfrm>
          <a:prstGeom prst="rect">
            <a:avLst/>
          </a:prstGeom>
          <a:noFill/>
        </p:spPr>
        <p:txBody>
          <a:bodyPr wrap="none" rtlCol="0">
            <a:spAutoFit/>
          </a:bodyPr>
          <a:lstStyle/>
          <a:p>
            <a:r>
              <a:rPr lang="en-US" sz="1800" b="1" dirty="0" smtClean="0">
                <a:solidFill>
                  <a:srgbClr val="00B050"/>
                </a:solidFill>
                <a:latin typeface="Arial" panose="020B0604020202020204" pitchFamily="34" charset="0"/>
                <a:cs typeface="Arial" panose="020B0604020202020204" pitchFamily="34" charset="0"/>
              </a:rPr>
              <a:t>3.05s</a:t>
            </a:r>
            <a:endParaRPr lang="en-US" sz="1800" b="1" dirty="0">
              <a:solidFill>
                <a:srgbClr val="00B050"/>
              </a:solidFill>
              <a:latin typeface="Arial" panose="020B0604020202020204" pitchFamily="34" charset="0"/>
              <a:cs typeface="Arial" panose="020B0604020202020204" pitchFamily="34" charset="0"/>
            </a:endParaRPr>
          </a:p>
        </p:txBody>
      </p:sp>
      <p:sp>
        <p:nvSpPr>
          <p:cNvPr id="30" name="Rectangle 29"/>
          <p:cNvSpPr/>
          <p:nvPr/>
        </p:nvSpPr>
        <p:spPr>
          <a:xfrm>
            <a:off x="7531695" y="2288860"/>
            <a:ext cx="760144" cy="338554"/>
          </a:xfrm>
          <a:prstGeom prst="rect">
            <a:avLst/>
          </a:prstGeom>
        </p:spPr>
        <p:txBody>
          <a:bodyPr wrap="none">
            <a:spAutoFit/>
          </a:bodyPr>
          <a:lstStyle/>
          <a:p>
            <a:r>
              <a:rPr lang="en-US" sz="1600" b="1" dirty="0" smtClean="0">
                <a:solidFill>
                  <a:srgbClr val="0000FF"/>
                </a:solidFill>
                <a:latin typeface="Arial" panose="020B0604020202020204" pitchFamily="34" charset="0"/>
                <a:cs typeface="Arial" panose="020B0604020202020204" pitchFamily="34" charset="0"/>
              </a:rPr>
              <a:t>0.6 </a:t>
            </a:r>
            <a:r>
              <a:rPr lang="en-US" sz="1600" b="1" dirty="0">
                <a:solidFill>
                  <a:srgbClr val="0000FF"/>
                </a:solidFill>
                <a:latin typeface="Arial" panose="020B0604020202020204" pitchFamily="34" charset="0"/>
                <a:cs typeface="Arial" panose="020B0604020202020204" pitchFamily="34" charset="0"/>
              </a:rPr>
              <a:t>µ</a:t>
            </a:r>
            <a:r>
              <a:rPr lang="en-US" sz="1600" b="1" dirty="0" smtClean="0">
                <a:solidFill>
                  <a:srgbClr val="0000FF"/>
                </a:solidFill>
                <a:latin typeface="Arial" panose="020B0604020202020204" pitchFamily="34" charset="0"/>
                <a:cs typeface="Arial" panose="020B0604020202020204" pitchFamily="34" charset="0"/>
              </a:rPr>
              <a:t>s</a:t>
            </a:r>
            <a:endParaRPr lang="en-US" sz="1600" b="1" dirty="0">
              <a:solidFill>
                <a:srgbClr val="0000FF"/>
              </a:solidFill>
              <a:latin typeface="Arial" panose="020B0604020202020204" pitchFamily="34" charset="0"/>
              <a:cs typeface="Arial" panose="020B0604020202020204" pitchFamily="34" charset="0"/>
            </a:endParaRPr>
          </a:p>
        </p:txBody>
      </p:sp>
      <p:sp>
        <p:nvSpPr>
          <p:cNvPr id="31" name="Rectangle 30"/>
          <p:cNvSpPr/>
          <p:nvPr/>
        </p:nvSpPr>
        <p:spPr>
          <a:xfrm>
            <a:off x="8109536" y="4170169"/>
            <a:ext cx="760144" cy="338554"/>
          </a:xfrm>
          <a:prstGeom prst="rect">
            <a:avLst/>
          </a:prstGeom>
        </p:spPr>
        <p:txBody>
          <a:bodyPr wrap="none">
            <a:spAutoFit/>
          </a:bodyPr>
          <a:lstStyle/>
          <a:p>
            <a:r>
              <a:rPr lang="en-US" sz="1600" b="1" dirty="0" smtClean="0">
                <a:solidFill>
                  <a:srgbClr val="0000FF"/>
                </a:solidFill>
                <a:latin typeface="Arial" panose="020B0604020202020204" pitchFamily="34" charset="0"/>
                <a:cs typeface="Arial" panose="020B0604020202020204" pitchFamily="34" charset="0"/>
              </a:rPr>
              <a:t>0.6 </a:t>
            </a:r>
            <a:r>
              <a:rPr lang="en-US" sz="1600" b="1" dirty="0">
                <a:solidFill>
                  <a:srgbClr val="0000FF"/>
                </a:solidFill>
                <a:latin typeface="Arial" panose="020B0604020202020204" pitchFamily="34" charset="0"/>
                <a:cs typeface="Arial" panose="020B0604020202020204" pitchFamily="34" charset="0"/>
              </a:rPr>
              <a:t>µ</a:t>
            </a:r>
            <a:r>
              <a:rPr lang="en-US" sz="1600" b="1" dirty="0" smtClean="0">
                <a:solidFill>
                  <a:srgbClr val="0000FF"/>
                </a:solidFill>
                <a:latin typeface="Arial" panose="020B0604020202020204" pitchFamily="34" charset="0"/>
                <a:cs typeface="Arial" panose="020B0604020202020204" pitchFamily="34" charset="0"/>
              </a:rPr>
              <a:t>s</a:t>
            </a:r>
            <a:endParaRPr lang="en-US" sz="1600" b="1" dirty="0">
              <a:solidFill>
                <a:srgbClr val="0000FF"/>
              </a:solidFill>
              <a:latin typeface="Arial" panose="020B0604020202020204" pitchFamily="34" charset="0"/>
              <a:cs typeface="Arial" panose="020B0604020202020204" pitchFamily="34" charset="0"/>
            </a:endParaRPr>
          </a:p>
        </p:txBody>
      </p:sp>
      <p:sp>
        <p:nvSpPr>
          <p:cNvPr id="32" name="TextBox 31"/>
          <p:cNvSpPr txBox="1"/>
          <p:nvPr/>
        </p:nvSpPr>
        <p:spPr>
          <a:xfrm>
            <a:off x="5516672" y="2923647"/>
            <a:ext cx="889987" cy="369332"/>
          </a:xfrm>
          <a:prstGeom prst="rect">
            <a:avLst/>
          </a:prstGeom>
          <a:noFill/>
        </p:spPr>
        <p:txBody>
          <a:bodyPr wrap="none" rtlCol="0">
            <a:spAutoFit/>
          </a:bodyPr>
          <a:lstStyle/>
          <a:p>
            <a:r>
              <a:rPr lang="en-US" sz="1800" b="1" dirty="0" smtClean="0">
                <a:solidFill>
                  <a:srgbClr val="00B050"/>
                </a:solidFill>
                <a:latin typeface="Arial" panose="020B0604020202020204" pitchFamily="34" charset="0"/>
                <a:cs typeface="Arial" panose="020B0604020202020204" pitchFamily="34" charset="0"/>
              </a:rPr>
              <a:t>0.675s</a:t>
            </a:r>
            <a:endParaRPr lang="en-US" sz="1800" b="1" dirty="0">
              <a:solidFill>
                <a:srgbClr val="00B050"/>
              </a:solidFill>
              <a:latin typeface="Arial" panose="020B0604020202020204" pitchFamily="34" charset="0"/>
              <a:cs typeface="Arial" panose="020B0604020202020204" pitchFamily="34" charset="0"/>
            </a:endParaRPr>
          </a:p>
        </p:txBody>
      </p:sp>
      <p:sp>
        <p:nvSpPr>
          <p:cNvPr id="33" name="TextBox 32"/>
          <p:cNvSpPr txBox="1"/>
          <p:nvPr/>
        </p:nvSpPr>
        <p:spPr>
          <a:xfrm>
            <a:off x="8119986" y="944521"/>
            <a:ext cx="761747" cy="369332"/>
          </a:xfrm>
          <a:prstGeom prst="rect">
            <a:avLst/>
          </a:prstGeom>
          <a:noFill/>
        </p:spPr>
        <p:txBody>
          <a:bodyPr wrap="none" rtlCol="0">
            <a:spAutoFit/>
          </a:bodyPr>
          <a:lstStyle/>
          <a:p>
            <a:r>
              <a:rPr lang="en-US" sz="1800" b="1" dirty="0" smtClean="0">
                <a:solidFill>
                  <a:srgbClr val="00B050"/>
                </a:solidFill>
                <a:latin typeface="Arial" panose="020B0604020202020204" pitchFamily="34" charset="0"/>
                <a:cs typeface="Arial" panose="020B0604020202020204" pitchFamily="34" charset="0"/>
              </a:rPr>
              <a:t>0.55s</a:t>
            </a:r>
            <a:endParaRPr lang="en-US" sz="1800" b="1" dirty="0">
              <a:solidFill>
                <a:srgbClr val="00B050"/>
              </a:solidFill>
              <a:latin typeface="Arial" panose="020B0604020202020204" pitchFamily="34" charset="0"/>
              <a:cs typeface="Arial" panose="020B0604020202020204" pitchFamily="34" charset="0"/>
            </a:endParaRPr>
          </a:p>
        </p:txBody>
      </p:sp>
      <p:pic>
        <p:nvPicPr>
          <p:cNvPr id="3081"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76800" y="4591899"/>
            <a:ext cx="4017939" cy="1652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Rectangle 33"/>
          <p:cNvSpPr/>
          <p:nvPr/>
        </p:nvSpPr>
        <p:spPr>
          <a:xfrm>
            <a:off x="7162800" y="6062246"/>
            <a:ext cx="760144" cy="338554"/>
          </a:xfrm>
          <a:prstGeom prst="rect">
            <a:avLst/>
          </a:prstGeom>
        </p:spPr>
        <p:txBody>
          <a:bodyPr wrap="none">
            <a:spAutoFit/>
          </a:bodyPr>
          <a:lstStyle/>
          <a:p>
            <a:r>
              <a:rPr lang="en-US" sz="1600" b="1" dirty="0" smtClean="0">
                <a:solidFill>
                  <a:srgbClr val="0000FF"/>
                </a:solidFill>
                <a:latin typeface="Arial" panose="020B0604020202020204" pitchFamily="34" charset="0"/>
                <a:cs typeface="Arial" panose="020B0604020202020204" pitchFamily="34" charset="0"/>
              </a:rPr>
              <a:t>0.6 </a:t>
            </a:r>
            <a:r>
              <a:rPr lang="en-US" sz="1600" b="1" dirty="0">
                <a:solidFill>
                  <a:srgbClr val="0000FF"/>
                </a:solidFill>
                <a:latin typeface="Arial" panose="020B0604020202020204" pitchFamily="34" charset="0"/>
                <a:cs typeface="Arial" panose="020B0604020202020204" pitchFamily="34" charset="0"/>
              </a:rPr>
              <a:t>µ</a:t>
            </a:r>
            <a:r>
              <a:rPr lang="en-US" sz="1600" b="1" dirty="0" smtClean="0">
                <a:solidFill>
                  <a:srgbClr val="0000FF"/>
                </a:solidFill>
                <a:latin typeface="Arial" panose="020B0604020202020204" pitchFamily="34" charset="0"/>
                <a:cs typeface="Arial" panose="020B0604020202020204" pitchFamily="34" charset="0"/>
              </a:rPr>
              <a:t>s</a:t>
            </a:r>
            <a:endParaRPr lang="en-US" sz="1600" b="1" dirty="0">
              <a:solidFill>
                <a:srgbClr val="0000FF"/>
              </a:solidFill>
              <a:latin typeface="Arial" panose="020B0604020202020204" pitchFamily="34" charset="0"/>
              <a:cs typeface="Arial" panose="020B0604020202020204" pitchFamily="34" charset="0"/>
            </a:endParaRPr>
          </a:p>
        </p:txBody>
      </p:sp>
      <p:sp>
        <p:nvSpPr>
          <p:cNvPr id="35" name="TextBox 34"/>
          <p:cNvSpPr txBox="1"/>
          <p:nvPr/>
        </p:nvSpPr>
        <p:spPr>
          <a:xfrm>
            <a:off x="8132992" y="5562649"/>
            <a:ext cx="761747" cy="369332"/>
          </a:xfrm>
          <a:prstGeom prst="rect">
            <a:avLst/>
          </a:prstGeom>
          <a:noFill/>
        </p:spPr>
        <p:txBody>
          <a:bodyPr wrap="none" rtlCol="0">
            <a:spAutoFit/>
          </a:bodyPr>
          <a:lstStyle/>
          <a:p>
            <a:r>
              <a:rPr lang="en-US" sz="1800" b="1" dirty="0" smtClean="0">
                <a:solidFill>
                  <a:srgbClr val="00B050"/>
                </a:solidFill>
                <a:latin typeface="Arial" panose="020B0604020202020204" pitchFamily="34" charset="0"/>
                <a:cs typeface="Arial" panose="020B0604020202020204" pitchFamily="34" charset="0"/>
              </a:rPr>
              <a:t>3.30s</a:t>
            </a:r>
            <a:endParaRPr lang="en-US" sz="1800" b="1" dirty="0">
              <a:solidFill>
                <a:srgbClr val="00B050"/>
              </a:solidFill>
              <a:latin typeface="Arial" panose="020B0604020202020204" pitchFamily="34" charset="0"/>
              <a:cs typeface="Arial" panose="020B0604020202020204" pitchFamily="34" charset="0"/>
            </a:endParaRPr>
          </a:p>
        </p:txBody>
      </p:sp>
      <p:sp>
        <p:nvSpPr>
          <p:cNvPr id="23" name="TextBox 22"/>
          <p:cNvSpPr txBox="1"/>
          <p:nvPr/>
        </p:nvSpPr>
        <p:spPr>
          <a:xfrm>
            <a:off x="5703031" y="4436477"/>
            <a:ext cx="725399" cy="276999"/>
          </a:xfrm>
          <a:prstGeom prst="rect">
            <a:avLst/>
          </a:prstGeom>
          <a:solidFill>
            <a:srgbClr val="FFFF00"/>
          </a:solidFill>
        </p:spPr>
        <p:txBody>
          <a:bodyPr wrap="square" rtlCol="0">
            <a:spAutoFit/>
          </a:bodyPr>
          <a:lstStyle/>
          <a:p>
            <a:pPr algn="ctr"/>
            <a:r>
              <a:rPr lang="en-US" sz="1200" b="1" dirty="0" smtClean="0">
                <a:latin typeface="Arial" panose="020B0604020202020204" pitchFamily="34" charset="0"/>
                <a:cs typeface="Arial" panose="020B0604020202020204" pitchFamily="34" charset="0"/>
              </a:rPr>
              <a:t>cooled</a:t>
            </a:r>
            <a:endParaRPr lang="en-US" sz="1200" b="1" dirty="0">
              <a:latin typeface="Arial" panose="020B0604020202020204" pitchFamily="34" charset="0"/>
              <a:cs typeface="Arial" panose="020B0604020202020204" pitchFamily="34" charset="0"/>
            </a:endParaRPr>
          </a:p>
        </p:txBody>
      </p:sp>
      <p:sp>
        <p:nvSpPr>
          <p:cNvPr id="24" name="TextBox 23"/>
          <p:cNvSpPr txBox="1"/>
          <p:nvPr/>
        </p:nvSpPr>
        <p:spPr>
          <a:xfrm>
            <a:off x="6248400" y="4741501"/>
            <a:ext cx="951131" cy="276999"/>
          </a:xfrm>
          <a:prstGeom prst="rect">
            <a:avLst/>
          </a:prstGeom>
          <a:solidFill>
            <a:srgbClr val="FFFF00"/>
          </a:solidFill>
        </p:spPr>
        <p:txBody>
          <a:bodyPr wrap="square" rtlCol="0">
            <a:spAutoFit/>
          </a:bodyPr>
          <a:lstStyle/>
          <a:p>
            <a:pPr algn="ctr"/>
            <a:r>
              <a:rPr lang="en-US" sz="1200" b="1" dirty="0" smtClean="0">
                <a:latin typeface="Arial" panose="020B0604020202020204" pitchFamily="34" charset="0"/>
                <a:cs typeface="Arial" panose="020B0604020202020204" pitchFamily="34" charset="0"/>
              </a:rPr>
              <a:t>Uncooled</a:t>
            </a:r>
            <a:endParaRPr lang="en-US" sz="1200" b="1" dirty="0">
              <a:latin typeface="Arial" panose="020B0604020202020204" pitchFamily="34" charset="0"/>
              <a:cs typeface="Arial" panose="020B0604020202020204" pitchFamily="34" charset="0"/>
            </a:endParaRPr>
          </a:p>
        </p:txBody>
      </p:sp>
      <p:sp>
        <p:nvSpPr>
          <p:cNvPr id="36" name="Footer Placeholder 4"/>
          <p:cNvSpPr txBox="1">
            <a:spLocks/>
          </p:cNvSpPr>
          <p:nvPr/>
        </p:nvSpPr>
        <p:spPr>
          <a:xfrm>
            <a:off x="2667000" y="6569075"/>
            <a:ext cx="3962400" cy="365125"/>
          </a:xfrm>
          <a:prstGeom prst="rect">
            <a:avLst/>
          </a:prstGeom>
        </p:spPr>
        <p:txBody>
          <a:bodyPr/>
          <a:lstStyle>
            <a:defPPr>
              <a:defRPr lang="en-US"/>
            </a:defPPr>
            <a:lvl1pPr algn="l" rtl="0" fontAlgn="base">
              <a:spcBef>
                <a:spcPct val="0"/>
              </a:spcBef>
              <a:spcAft>
                <a:spcPct val="0"/>
              </a:spcAft>
              <a:defRPr sz="2000" kern="1200">
                <a:solidFill>
                  <a:schemeClr val="tx1"/>
                </a:solidFill>
                <a:latin typeface="Times" pitchFamily="18" charset="0"/>
                <a:ea typeface="+mn-ea"/>
                <a:cs typeface="Arial" charset="0"/>
              </a:defRPr>
            </a:lvl1pPr>
            <a:lvl2pPr marL="457200" algn="l" rtl="0" fontAlgn="base">
              <a:spcBef>
                <a:spcPct val="0"/>
              </a:spcBef>
              <a:spcAft>
                <a:spcPct val="0"/>
              </a:spcAft>
              <a:defRPr sz="2000" kern="1200">
                <a:solidFill>
                  <a:schemeClr val="tx1"/>
                </a:solidFill>
                <a:latin typeface="Times" pitchFamily="18" charset="0"/>
                <a:ea typeface="+mn-ea"/>
                <a:cs typeface="Arial" charset="0"/>
              </a:defRPr>
            </a:lvl2pPr>
            <a:lvl3pPr marL="914400" algn="l" rtl="0" fontAlgn="base">
              <a:spcBef>
                <a:spcPct val="0"/>
              </a:spcBef>
              <a:spcAft>
                <a:spcPct val="0"/>
              </a:spcAft>
              <a:defRPr sz="2000" kern="1200">
                <a:solidFill>
                  <a:schemeClr val="tx1"/>
                </a:solidFill>
                <a:latin typeface="Times" pitchFamily="18" charset="0"/>
                <a:ea typeface="+mn-ea"/>
                <a:cs typeface="Arial" charset="0"/>
              </a:defRPr>
            </a:lvl3pPr>
            <a:lvl4pPr marL="1371600" algn="l" rtl="0" fontAlgn="base">
              <a:spcBef>
                <a:spcPct val="0"/>
              </a:spcBef>
              <a:spcAft>
                <a:spcPct val="0"/>
              </a:spcAft>
              <a:defRPr sz="2000" kern="1200">
                <a:solidFill>
                  <a:schemeClr val="tx1"/>
                </a:solidFill>
                <a:latin typeface="Times" pitchFamily="18" charset="0"/>
                <a:ea typeface="+mn-ea"/>
                <a:cs typeface="Arial" charset="0"/>
              </a:defRPr>
            </a:lvl4pPr>
            <a:lvl5pPr marL="1828800" algn="l" rtl="0" fontAlgn="base">
              <a:spcBef>
                <a:spcPct val="0"/>
              </a:spcBef>
              <a:spcAft>
                <a:spcPct val="0"/>
              </a:spcAft>
              <a:defRPr sz="2000" kern="1200">
                <a:solidFill>
                  <a:schemeClr val="tx1"/>
                </a:solidFill>
                <a:latin typeface="Times" pitchFamily="18" charset="0"/>
                <a:ea typeface="+mn-ea"/>
                <a:cs typeface="Arial" charset="0"/>
              </a:defRPr>
            </a:lvl5pPr>
            <a:lvl6pPr marL="2286000" algn="l" defTabSz="914400" rtl="0" eaLnBrk="1" latinLnBrk="0" hangingPunct="1">
              <a:defRPr sz="2000" kern="1200">
                <a:solidFill>
                  <a:schemeClr val="tx1"/>
                </a:solidFill>
                <a:latin typeface="Times" pitchFamily="18" charset="0"/>
                <a:ea typeface="+mn-ea"/>
                <a:cs typeface="Arial" charset="0"/>
              </a:defRPr>
            </a:lvl6pPr>
            <a:lvl7pPr marL="2743200" algn="l" defTabSz="914400" rtl="0" eaLnBrk="1" latinLnBrk="0" hangingPunct="1">
              <a:defRPr sz="2000" kern="1200">
                <a:solidFill>
                  <a:schemeClr val="tx1"/>
                </a:solidFill>
                <a:latin typeface="Times" pitchFamily="18" charset="0"/>
                <a:ea typeface="+mn-ea"/>
                <a:cs typeface="Arial" charset="0"/>
              </a:defRPr>
            </a:lvl7pPr>
            <a:lvl8pPr marL="3200400" algn="l" defTabSz="914400" rtl="0" eaLnBrk="1" latinLnBrk="0" hangingPunct="1">
              <a:defRPr sz="2000" kern="1200">
                <a:solidFill>
                  <a:schemeClr val="tx1"/>
                </a:solidFill>
                <a:latin typeface="Times" pitchFamily="18" charset="0"/>
                <a:ea typeface="+mn-ea"/>
                <a:cs typeface="Arial" charset="0"/>
              </a:defRPr>
            </a:lvl8pPr>
            <a:lvl9pPr marL="3657600" algn="l" defTabSz="914400" rtl="0" eaLnBrk="1" latinLnBrk="0" hangingPunct="1">
              <a:defRPr sz="2000" kern="1200">
                <a:solidFill>
                  <a:schemeClr val="tx1"/>
                </a:solidFill>
                <a:latin typeface="Times" pitchFamily="18" charset="0"/>
                <a:ea typeface="+mn-ea"/>
                <a:cs typeface="Arial" charset="0"/>
              </a:defRPr>
            </a:lvl9pPr>
          </a:lstStyle>
          <a:p>
            <a:pPr algn="ctr"/>
            <a:r>
              <a:rPr lang="en-US" sz="1400" b="1" dirty="0" smtClean="0">
                <a:solidFill>
                  <a:srgbClr val="0000FF"/>
                </a:solidFill>
                <a:latin typeface="Arial" panose="020B0604020202020204" pitchFamily="34" charset="0"/>
                <a:cs typeface="Arial" panose="020B0604020202020204" pitchFamily="34" charset="0"/>
              </a:rPr>
              <a:t>JLEIC Collaboration Meeting Fall 2016</a:t>
            </a:r>
            <a:endParaRPr lang="en-US" sz="1400" b="1" dirty="0">
              <a:solidFill>
                <a:srgbClr val="0000FF"/>
              </a:solidFill>
              <a:latin typeface="Arial" panose="020B0604020202020204" pitchFamily="34" charset="0"/>
              <a:cs typeface="Arial" panose="020B0604020202020204" pitchFamily="34" charset="0"/>
            </a:endParaRPr>
          </a:p>
        </p:txBody>
      </p:sp>
      <p:sp>
        <p:nvSpPr>
          <p:cNvPr id="37" name="Slide Number Placeholder 5"/>
          <p:cNvSpPr txBox="1">
            <a:spLocks/>
          </p:cNvSpPr>
          <p:nvPr/>
        </p:nvSpPr>
        <p:spPr>
          <a:xfrm>
            <a:off x="7467600" y="6433457"/>
            <a:ext cx="685800" cy="348343"/>
          </a:xfrm>
          <a:prstGeom prst="rect">
            <a:avLst/>
          </a:prstGeom>
        </p:spPr>
        <p:txBody>
          <a:bodyPr/>
          <a:lstStyle>
            <a:defPPr>
              <a:defRPr lang="en-US"/>
            </a:defPPr>
            <a:lvl1pPr algn="l" rtl="0" fontAlgn="base">
              <a:spcBef>
                <a:spcPct val="0"/>
              </a:spcBef>
              <a:spcAft>
                <a:spcPct val="0"/>
              </a:spcAft>
              <a:defRPr sz="2000" kern="1200">
                <a:solidFill>
                  <a:schemeClr val="tx1"/>
                </a:solidFill>
                <a:latin typeface="Times" pitchFamily="18" charset="0"/>
                <a:ea typeface="+mn-ea"/>
                <a:cs typeface="Arial" charset="0"/>
              </a:defRPr>
            </a:lvl1pPr>
            <a:lvl2pPr marL="457200" algn="l" rtl="0" fontAlgn="base">
              <a:spcBef>
                <a:spcPct val="0"/>
              </a:spcBef>
              <a:spcAft>
                <a:spcPct val="0"/>
              </a:spcAft>
              <a:defRPr sz="2000" kern="1200">
                <a:solidFill>
                  <a:schemeClr val="tx1"/>
                </a:solidFill>
                <a:latin typeface="Times" pitchFamily="18" charset="0"/>
                <a:ea typeface="+mn-ea"/>
                <a:cs typeface="Arial" charset="0"/>
              </a:defRPr>
            </a:lvl2pPr>
            <a:lvl3pPr marL="914400" algn="l" rtl="0" fontAlgn="base">
              <a:spcBef>
                <a:spcPct val="0"/>
              </a:spcBef>
              <a:spcAft>
                <a:spcPct val="0"/>
              </a:spcAft>
              <a:defRPr sz="2000" kern="1200">
                <a:solidFill>
                  <a:schemeClr val="tx1"/>
                </a:solidFill>
                <a:latin typeface="Times" pitchFamily="18" charset="0"/>
                <a:ea typeface="+mn-ea"/>
                <a:cs typeface="Arial" charset="0"/>
              </a:defRPr>
            </a:lvl3pPr>
            <a:lvl4pPr marL="1371600" algn="l" rtl="0" fontAlgn="base">
              <a:spcBef>
                <a:spcPct val="0"/>
              </a:spcBef>
              <a:spcAft>
                <a:spcPct val="0"/>
              </a:spcAft>
              <a:defRPr sz="2000" kern="1200">
                <a:solidFill>
                  <a:schemeClr val="tx1"/>
                </a:solidFill>
                <a:latin typeface="Times" pitchFamily="18" charset="0"/>
                <a:ea typeface="+mn-ea"/>
                <a:cs typeface="Arial" charset="0"/>
              </a:defRPr>
            </a:lvl4pPr>
            <a:lvl5pPr marL="1828800" algn="l" rtl="0" fontAlgn="base">
              <a:spcBef>
                <a:spcPct val="0"/>
              </a:spcBef>
              <a:spcAft>
                <a:spcPct val="0"/>
              </a:spcAft>
              <a:defRPr sz="2000" kern="1200">
                <a:solidFill>
                  <a:schemeClr val="tx1"/>
                </a:solidFill>
                <a:latin typeface="Times" pitchFamily="18" charset="0"/>
                <a:ea typeface="+mn-ea"/>
                <a:cs typeface="Arial" charset="0"/>
              </a:defRPr>
            </a:lvl5pPr>
            <a:lvl6pPr marL="2286000" algn="l" defTabSz="914400" rtl="0" eaLnBrk="1" latinLnBrk="0" hangingPunct="1">
              <a:defRPr sz="2000" kern="1200">
                <a:solidFill>
                  <a:schemeClr val="tx1"/>
                </a:solidFill>
                <a:latin typeface="Times" pitchFamily="18" charset="0"/>
                <a:ea typeface="+mn-ea"/>
                <a:cs typeface="Arial" charset="0"/>
              </a:defRPr>
            </a:lvl6pPr>
            <a:lvl7pPr marL="2743200" algn="l" defTabSz="914400" rtl="0" eaLnBrk="1" latinLnBrk="0" hangingPunct="1">
              <a:defRPr sz="2000" kern="1200">
                <a:solidFill>
                  <a:schemeClr val="tx1"/>
                </a:solidFill>
                <a:latin typeface="Times" pitchFamily="18" charset="0"/>
                <a:ea typeface="+mn-ea"/>
                <a:cs typeface="Arial" charset="0"/>
              </a:defRPr>
            </a:lvl7pPr>
            <a:lvl8pPr marL="3200400" algn="l" defTabSz="914400" rtl="0" eaLnBrk="1" latinLnBrk="0" hangingPunct="1">
              <a:defRPr sz="2000" kern="1200">
                <a:solidFill>
                  <a:schemeClr val="tx1"/>
                </a:solidFill>
                <a:latin typeface="Times" pitchFamily="18" charset="0"/>
                <a:ea typeface="+mn-ea"/>
                <a:cs typeface="Arial" charset="0"/>
              </a:defRPr>
            </a:lvl8pPr>
            <a:lvl9pPr marL="3657600" algn="l" defTabSz="914400" rtl="0" eaLnBrk="1" latinLnBrk="0" hangingPunct="1">
              <a:defRPr sz="2000" kern="1200">
                <a:solidFill>
                  <a:schemeClr val="tx1"/>
                </a:solidFill>
                <a:latin typeface="Times" pitchFamily="18" charset="0"/>
                <a:ea typeface="+mn-ea"/>
                <a:cs typeface="Arial" charset="0"/>
              </a:defRPr>
            </a:lvl9pPr>
          </a:lstStyle>
          <a:p>
            <a:pPr algn="ctr"/>
            <a:fld id="{B58F48A6-A3E1-4848-9AC3-B43F560BE4FE}" type="slidenum">
              <a:rPr lang="en-US" b="1" smtClean="0">
                <a:solidFill>
                  <a:srgbClr val="0000FF"/>
                </a:solidFill>
                <a:latin typeface="Arial" panose="020B0604020202020204" pitchFamily="34" charset="0"/>
                <a:cs typeface="Arial" panose="020B0604020202020204" pitchFamily="34" charset="0"/>
              </a:rPr>
              <a:pPr algn="ctr"/>
              <a:t>18</a:t>
            </a:fld>
            <a:endParaRPr lang="en-US" b="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9362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936"/>
          <a:stretch/>
        </p:blipFill>
        <p:spPr bwMode="auto">
          <a:xfrm>
            <a:off x="4675890" y="3450244"/>
            <a:ext cx="4315709" cy="2112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78"/>
          <a:stretch/>
        </p:blipFill>
        <p:spPr bwMode="auto">
          <a:xfrm>
            <a:off x="137161" y="3452827"/>
            <a:ext cx="4206240" cy="2138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 name="Group 12"/>
          <p:cNvGrpSpPr/>
          <p:nvPr/>
        </p:nvGrpSpPr>
        <p:grpSpPr>
          <a:xfrm>
            <a:off x="137161" y="952603"/>
            <a:ext cx="4206240" cy="2269568"/>
            <a:chOff x="-1" y="1359924"/>
            <a:chExt cx="4539137" cy="2255164"/>
          </a:xfrm>
        </p:grpSpPr>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1359924"/>
              <a:ext cx="4539137" cy="2255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3042538" y="3002706"/>
              <a:ext cx="742461" cy="397571"/>
            </a:xfrm>
            <a:prstGeom prst="rect">
              <a:avLst/>
            </a:prstGeom>
          </p:spPr>
          <p:txBody>
            <a:bodyPr wrap="none">
              <a:spAutoFit/>
            </a:bodyPr>
            <a:lstStyle/>
            <a:p>
              <a:r>
                <a:rPr lang="en-US" b="1" dirty="0" smtClean="0">
                  <a:solidFill>
                    <a:srgbClr val="0000FF"/>
                  </a:solidFill>
                  <a:latin typeface="Arial" panose="020B0604020202020204" pitchFamily="34" charset="0"/>
                  <a:cs typeface="Arial" panose="020B0604020202020204" pitchFamily="34" charset="0"/>
                </a:rPr>
                <a:t>2 </a:t>
              </a:r>
              <a:r>
                <a:rPr lang="en-US" b="1" dirty="0">
                  <a:solidFill>
                    <a:srgbClr val="0000FF"/>
                  </a:solidFill>
                  <a:latin typeface="Arial" panose="020B0604020202020204" pitchFamily="34" charset="0"/>
                  <a:cs typeface="Arial" panose="020B0604020202020204" pitchFamily="34" charset="0"/>
                </a:rPr>
                <a:t>µ</a:t>
              </a:r>
              <a:r>
                <a:rPr lang="en-US" b="1" dirty="0" smtClean="0">
                  <a:solidFill>
                    <a:srgbClr val="0000FF"/>
                  </a:solidFill>
                  <a:latin typeface="Arial" panose="020B0604020202020204" pitchFamily="34" charset="0"/>
                  <a:cs typeface="Arial" panose="020B0604020202020204" pitchFamily="34" charset="0"/>
                </a:rPr>
                <a:t>s</a:t>
              </a:r>
              <a:endParaRPr lang="en-US" b="1" dirty="0">
                <a:solidFill>
                  <a:srgbClr val="0000FF"/>
                </a:solidFill>
                <a:latin typeface="Arial" panose="020B0604020202020204" pitchFamily="34" charset="0"/>
                <a:cs typeface="Arial" panose="020B0604020202020204" pitchFamily="34" charset="0"/>
              </a:endParaRPr>
            </a:p>
          </p:txBody>
        </p:sp>
      </p:grpSp>
      <p:sp>
        <p:nvSpPr>
          <p:cNvPr id="2" name="Title 1"/>
          <p:cNvSpPr>
            <a:spLocks noGrp="1"/>
          </p:cNvSpPr>
          <p:nvPr>
            <p:ph type="title"/>
          </p:nvPr>
        </p:nvSpPr>
        <p:spPr>
          <a:xfrm>
            <a:off x="0" y="0"/>
            <a:ext cx="9144000" cy="914400"/>
          </a:xfrm>
        </p:spPr>
        <p:txBody>
          <a:bodyPr/>
          <a:lstStyle/>
          <a:p>
            <a:r>
              <a:rPr lang="en-US" sz="2800" dirty="0" smtClean="0">
                <a:solidFill>
                  <a:srgbClr val="0000FF"/>
                </a:solidFill>
                <a:latin typeface="Arial" panose="020B0604020202020204" pitchFamily="34" charset="0"/>
                <a:cs typeface="Arial" panose="020B0604020202020204" pitchFamily="34" charset="0"/>
              </a:rPr>
              <a:t>Observation of Cooling of </a:t>
            </a:r>
            <a:r>
              <a:rPr lang="en-US" sz="2800" dirty="0">
                <a:solidFill>
                  <a:srgbClr val="0000FF"/>
                </a:solidFill>
                <a:latin typeface="Arial" panose="020B0604020202020204" pitchFamily="34" charset="0"/>
                <a:cs typeface="Arial" panose="020B0604020202020204" pitchFamily="34" charset="0"/>
              </a:rPr>
              <a:t>A</a:t>
            </a:r>
            <a:r>
              <a:rPr lang="en-US" sz="2800" dirty="0" smtClean="0">
                <a:solidFill>
                  <a:srgbClr val="0000FF"/>
                </a:solidFill>
                <a:latin typeface="Arial" panose="020B0604020202020204" pitchFamily="34" charset="0"/>
                <a:cs typeface="Arial" panose="020B0604020202020204" pitchFamily="34" charset="0"/>
              </a:rPr>
              <a:t> Coasting Beam and Bunching Effect By A Pulsed Electron Beam </a:t>
            </a:r>
            <a:endParaRPr lang="en-US" sz="2800" dirty="0">
              <a:solidFill>
                <a:srgbClr val="0000FF"/>
              </a:solidFill>
              <a:latin typeface="Arial" panose="020B0604020202020204" pitchFamily="34" charset="0"/>
              <a:cs typeface="Arial" panose="020B0604020202020204" pitchFamily="34" charset="0"/>
            </a:endParaRPr>
          </a:p>
        </p:txBody>
      </p:sp>
      <p:sp>
        <p:nvSpPr>
          <p:cNvPr id="7" name="Rectangle 6"/>
          <p:cNvSpPr/>
          <p:nvPr/>
        </p:nvSpPr>
        <p:spPr>
          <a:xfrm>
            <a:off x="55380" y="5600581"/>
            <a:ext cx="9241020" cy="800219"/>
          </a:xfrm>
          <a:prstGeom prst="rect">
            <a:avLst/>
          </a:prstGeom>
        </p:spPr>
        <p:txBody>
          <a:bodyPr wrap="square">
            <a:spAutoFit/>
          </a:bodyPr>
          <a:lstStyle/>
          <a:p>
            <a:pPr marL="174625" indent="-174625">
              <a:spcBef>
                <a:spcPts val="1200"/>
              </a:spcBef>
              <a:buFont typeface="Arial" panose="020B0604020202020204" pitchFamily="34" charset="0"/>
              <a:buChar char="•"/>
            </a:pPr>
            <a:r>
              <a:rPr lang="en-US" sz="1800" dirty="0" smtClean="0">
                <a:latin typeface="Arial" panose="020B0604020202020204" pitchFamily="34" charset="0"/>
                <a:cs typeface="Arial" panose="020B0604020202020204" pitchFamily="34" charset="0"/>
              </a:rPr>
              <a:t>Ion beam </a:t>
            </a:r>
            <a:r>
              <a:rPr lang="en-US" sz="1800" dirty="0">
                <a:latin typeface="Arial" panose="020B0604020202020204" pitchFamily="34" charset="0"/>
                <a:cs typeface="Arial" panose="020B0604020202020204" pitchFamily="34" charset="0"/>
              </a:rPr>
              <a:t>profile follows </a:t>
            </a:r>
            <a:r>
              <a:rPr lang="en-US" sz="1800" dirty="0" smtClean="0">
                <a:latin typeface="Arial" panose="020B0604020202020204" pitchFamily="34" charset="0"/>
                <a:cs typeface="Arial" panose="020B0604020202020204" pitchFamily="34" charset="0"/>
              </a:rPr>
              <a:t>electron pulse </a:t>
            </a:r>
            <a:r>
              <a:rPr lang="en-US" sz="1800" dirty="0">
                <a:latin typeface="Arial" panose="020B0604020202020204" pitchFamily="34" charset="0"/>
                <a:cs typeface="Arial" panose="020B0604020202020204" pitchFamily="34" charset="0"/>
              </a:rPr>
              <a:t>profile, ions can see only </a:t>
            </a:r>
            <a:r>
              <a:rPr lang="en-US" sz="1800" dirty="0" smtClean="0">
                <a:latin typeface="Arial" panose="020B0604020202020204" pitchFamily="34" charset="0"/>
                <a:cs typeface="Arial" panose="020B0604020202020204" pitchFamily="34" charset="0"/>
              </a:rPr>
              <a:t>electron potential well</a:t>
            </a:r>
          </a:p>
          <a:p>
            <a:pPr marL="174625" indent="-174625">
              <a:spcBef>
                <a:spcPts val="1200"/>
              </a:spcBef>
              <a:buFont typeface="Arial" panose="020B0604020202020204" pitchFamily="34" charset="0"/>
              <a:buChar char="•"/>
            </a:pPr>
            <a:r>
              <a:rPr lang="en-US" sz="1800" dirty="0" smtClean="0">
                <a:latin typeface="Arial" panose="020B0604020202020204" pitchFamily="34" charset="0"/>
                <a:cs typeface="Arial" panose="020B0604020202020204" pitchFamily="34" charset="0"/>
              </a:rPr>
              <a:t>This potential has a flat bottom, so no narrow core spike will appear</a:t>
            </a:r>
          </a:p>
        </p:txBody>
      </p:sp>
      <p:sp>
        <p:nvSpPr>
          <p:cNvPr id="10" name="Rectangle 9"/>
          <p:cNvSpPr/>
          <p:nvPr/>
        </p:nvSpPr>
        <p:spPr>
          <a:xfrm>
            <a:off x="2634813" y="5047123"/>
            <a:ext cx="697627" cy="400110"/>
          </a:xfrm>
          <a:prstGeom prst="rect">
            <a:avLst/>
          </a:prstGeom>
        </p:spPr>
        <p:txBody>
          <a:bodyPr wrap="none">
            <a:spAutoFit/>
          </a:bodyPr>
          <a:lstStyle/>
          <a:p>
            <a:r>
              <a:rPr lang="en-US" b="1" dirty="0">
                <a:solidFill>
                  <a:srgbClr val="0000FF"/>
                </a:solidFill>
                <a:latin typeface="Arial" panose="020B0604020202020204" pitchFamily="34" charset="0"/>
                <a:cs typeface="Arial" panose="020B0604020202020204" pitchFamily="34" charset="0"/>
              </a:rPr>
              <a:t>1</a:t>
            </a:r>
            <a:r>
              <a:rPr lang="en-US" b="1" dirty="0" smtClean="0">
                <a:solidFill>
                  <a:srgbClr val="0000FF"/>
                </a:solidFill>
                <a:latin typeface="Arial" panose="020B0604020202020204" pitchFamily="34" charset="0"/>
                <a:cs typeface="Arial" panose="020B0604020202020204" pitchFamily="34" charset="0"/>
              </a:rPr>
              <a:t> </a:t>
            </a:r>
            <a:r>
              <a:rPr lang="en-US" b="1" dirty="0">
                <a:solidFill>
                  <a:srgbClr val="0000FF"/>
                </a:solidFill>
                <a:latin typeface="Arial" panose="020B0604020202020204" pitchFamily="34" charset="0"/>
                <a:cs typeface="Arial" panose="020B0604020202020204" pitchFamily="34" charset="0"/>
              </a:rPr>
              <a:t>µs</a:t>
            </a:r>
          </a:p>
        </p:txBody>
      </p:sp>
      <p:sp>
        <p:nvSpPr>
          <p:cNvPr id="12" name="Rectangle 11"/>
          <p:cNvSpPr/>
          <p:nvPr/>
        </p:nvSpPr>
        <p:spPr>
          <a:xfrm>
            <a:off x="7326596" y="4878011"/>
            <a:ext cx="1043876" cy="400110"/>
          </a:xfrm>
          <a:prstGeom prst="rect">
            <a:avLst/>
          </a:prstGeom>
        </p:spPr>
        <p:txBody>
          <a:bodyPr wrap="none">
            <a:spAutoFit/>
          </a:bodyPr>
          <a:lstStyle/>
          <a:p>
            <a:r>
              <a:rPr lang="en-US" b="1" dirty="0" smtClean="0">
                <a:solidFill>
                  <a:srgbClr val="0000FF"/>
                </a:solidFill>
                <a:latin typeface="Arial" panose="020B0604020202020204" pitchFamily="34" charset="0"/>
                <a:cs typeface="Arial" panose="020B0604020202020204" pitchFamily="34" charset="0"/>
              </a:rPr>
              <a:t>0.15 µs</a:t>
            </a:r>
            <a:endParaRPr lang="en-US" b="1" dirty="0">
              <a:solidFill>
                <a:srgbClr val="0000FF"/>
              </a:solidFill>
              <a:latin typeface="Arial" panose="020B0604020202020204" pitchFamily="34" charset="0"/>
              <a:cs typeface="Arial" panose="020B0604020202020204" pitchFamily="34" charset="0"/>
            </a:endParaRPr>
          </a:p>
        </p:txBody>
      </p:sp>
      <p:sp>
        <p:nvSpPr>
          <p:cNvPr id="14" name="TextBox 13"/>
          <p:cNvSpPr txBox="1"/>
          <p:nvPr/>
        </p:nvSpPr>
        <p:spPr>
          <a:xfrm>
            <a:off x="359229" y="1055488"/>
            <a:ext cx="640080" cy="338554"/>
          </a:xfrm>
          <a:prstGeom prst="rect">
            <a:avLst/>
          </a:prstGeom>
          <a:solidFill>
            <a:srgbClr val="FFC000"/>
          </a:solidFill>
        </p:spPr>
        <p:txBody>
          <a:bodyPr wrap="square" rtlCol="0">
            <a:spAutoFit/>
          </a:bodyPr>
          <a:lstStyle/>
          <a:p>
            <a:pPr algn="ctr"/>
            <a:r>
              <a:rPr lang="en-US" sz="1600" b="1" dirty="0">
                <a:latin typeface="Arial" panose="020B0604020202020204" pitchFamily="34" charset="0"/>
                <a:cs typeface="Arial" panose="020B0604020202020204" pitchFamily="34" charset="0"/>
              </a:rPr>
              <a:t>i</a:t>
            </a:r>
            <a:r>
              <a:rPr lang="en-US" sz="1600" b="1" dirty="0" smtClean="0">
                <a:latin typeface="Arial" panose="020B0604020202020204" pitchFamily="34" charset="0"/>
                <a:cs typeface="Arial" panose="020B0604020202020204" pitchFamily="34" charset="0"/>
              </a:rPr>
              <a:t>ons</a:t>
            </a:r>
            <a:endParaRPr lang="en-US" sz="1600" b="1" dirty="0">
              <a:latin typeface="Arial" panose="020B0604020202020204" pitchFamily="34" charset="0"/>
              <a:cs typeface="Arial" panose="020B0604020202020204" pitchFamily="34" charset="0"/>
            </a:endParaRPr>
          </a:p>
        </p:txBody>
      </p:sp>
      <p:sp>
        <p:nvSpPr>
          <p:cNvPr id="15" name="TextBox 14"/>
          <p:cNvSpPr txBox="1"/>
          <p:nvPr/>
        </p:nvSpPr>
        <p:spPr>
          <a:xfrm>
            <a:off x="279666" y="2436000"/>
            <a:ext cx="1168133" cy="338554"/>
          </a:xfrm>
          <a:prstGeom prst="rect">
            <a:avLst/>
          </a:prstGeom>
          <a:solidFill>
            <a:srgbClr val="FFC000"/>
          </a:solidFill>
        </p:spPr>
        <p:txBody>
          <a:bodyPr wrap="square" rtlCol="0">
            <a:spAutoFit/>
          </a:bodyPr>
          <a:lstStyle/>
          <a:p>
            <a:pPr algn="ctr"/>
            <a:r>
              <a:rPr lang="en-US" sz="1600" b="1" dirty="0">
                <a:latin typeface="Arial" panose="020B0604020202020204" pitchFamily="34" charset="0"/>
                <a:cs typeface="Arial" panose="020B0604020202020204" pitchFamily="34" charset="0"/>
              </a:rPr>
              <a:t>e</a:t>
            </a:r>
            <a:r>
              <a:rPr lang="en-US" sz="1600" b="1" dirty="0" smtClean="0">
                <a:latin typeface="Arial" panose="020B0604020202020204" pitchFamily="34" charset="0"/>
                <a:cs typeface="Arial" panose="020B0604020202020204" pitchFamily="34" charset="0"/>
              </a:rPr>
              <a:t>lectrons</a:t>
            </a:r>
            <a:endParaRPr lang="en-US" sz="1600" b="1" dirty="0">
              <a:latin typeface="Arial" panose="020B0604020202020204" pitchFamily="34" charset="0"/>
              <a:cs typeface="Arial" panose="020B0604020202020204" pitchFamily="34" charset="0"/>
            </a:endParaRPr>
          </a:p>
        </p:txBody>
      </p:sp>
      <p:sp>
        <p:nvSpPr>
          <p:cNvPr id="5" name="TextBox 4"/>
          <p:cNvSpPr txBox="1"/>
          <p:nvPr/>
        </p:nvSpPr>
        <p:spPr>
          <a:xfrm>
            <a:off x="3352800" y="3581400"/>
            <a:ext cx="825867" cy="400110"/>
          </a:xfrm>
          <a:prstGeom prst="rect">
            <a:avLst/>
          </a:prstGeom>
          <a:noFill/>
        </p:spPr>
        <p:txBody>
          <a:bodyPr wrap="none" rtlCol="0">
            <a:spAutoFit/>
          </a:bodyPr>
          <a:lstStyle/>
          <a:p>
            <a:r>
              <a:rPr lang="en-US" b="1" dirty="0" smtClean="0">
                <a:solidFill>
                  <a:srgbClr val="00B050"/>
                </a:solidFill>
                <a:latin typeface="Arial" panose="020B0604020202020204" pitchFamily="34" charset="0"/>
                <a:cs typeface="Arial" panose="020B0604020202020204" pitchFamily="34" charset="0"/>
              </a:rPr>
              <a:t>4.20s</a:t>
            </a:r>
            <a:endParaRPr lang="en-US" b="1" dirty="0">
              <a:solidFill>
                <a:srgbClr val="00B050"/>
              </a:solidFill>
              <a:latin typeface="Arial" panose="020B0604020202020204" pitchFamily="34" charset="0"/>
              <a:cs typeface="Arial" panose="020B0604020202020204" pitchFamily="34" charset="0"/>
            </a:endParaRPr>
          </a:p>
        </p:txBody>
      </p:sp>
      <p:sp>
        <p:nvSpPr>
          <p:cNvPr id="8" name="TextBox 7"/>
          <p:cNvSpPr txBox="1"/>
          <p:nvPr/>
        </p:nvSpPr>
        <p:spPr>
          <a:xfrm>
            <a:off x="3020495" y="1524000"/>
            <a:ext cx="825867" cy="400110"/>
          </a:xfrm>
          <a:prstGeom prst="rect">
            <a:avLst/>
          </a:prstGeom>
          <a:noFill/>
        </p:spPr>
        <p:txBody>
          <a:bodyPr wrap="none" rtlCol="0">
            <a:spAutoFit/>
          </a:bodyPr>
          <a:lstStyle/>
          <a:p>
            <a:r>
              <a:rPr lang="en-US" b="1" dirty="0" smtClean="0">
                <a:solidFill>
                  <a:srgbClr val="00B050"/>
                </a:solidFill>
                <a:latin typeface="Arial" panose="020B0604020202020204" pitchFamily="34" charset="0"/>
                <a:cs typeface="Arial" panose="020B0604020202020204" pitchFamily="34" charset="0"/>
              </a:rPr>
              <a:t>4.30s</a:t>
            </a:r>
            <a:endParaRPr lang="en-US" b="1" dirty="0">
              <a:solidFill>
                <a:srgbClr val="00B050"/>
              </a:solidFill>
              <a:latin typeface="Arial" panose="020B0604020202020204" pitchFamily="34" charset="0"/>
              <a:cs typeface="Arial" panose="020B0604020202020204" pitchFamily="34" charset="0"/>
            </a:endParaRPr>
          </a:p>
        </p:txBody>
      </p:sp>
      <p:pic>
        <p:nvPicPr>
          <p:cNvPr id="4101"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840"/>
          <a:stretch/>
        </p:blipFill>
        <p:spPr bwMode="auto">
          <a:xfrm>
            <a:off x="4675890" y="990600"/>
            <a:ext cx="4243491" cy="2144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p:cNvSpPr/>
          <p:nvPr/>
        </p:nvSpPr>
        <p:spPr>
          <a:xfrm>
            <a:off x="6947325" y="2876490"/>
            <a:ext cx="901209" cy="400110"/>
          </a:xfrm>
          <a:prstGeom prst="rect">
            <a:avLst/>
          </a:prstGeom>
        </p:spPr>
        <p:txBody>
          <a:bodyPr wrap="none">
            <a:spAutoFit/>
          </a:bodyPr>
          <a:lstStyle/>
          <a:p>
            <a:r>
              <a:rPr lang="en-US" b="1" dirty="0" smtClean="0">
                <a:solidFill>
                  <a:srgbClr val="0000FF"/>
                </a:solidFill>
                <a:latin typeface="Arial" panose="020B0604020202020204" pitchFamily="34" charset="0"/>
                <a:cs typeface="Arial" panose="020B0604020202020204" pitchFamily="34" charset="0"/>
              </a:rPr>
              <a:t>0.3 µs</a:t>
            </a:r>
            <a:endParaRPr lang="en-US" b="1" dirty="0">
              <a:solidFill>
                <a:srgbClr val="0000FF"/>
              </a:solidFill>
              <a:latin typeface="Arial" panose="020B0604020202020204" pitchFamily="34" charset="0"/>
              <a:cs typeface="Arial" panose="020B0604020202020204" pitchFamily="34" charset="0"/>
            </a:endParaRPr>
          </a:p>
        </p:txBody>
      </p:sp>
      <p:sp>
        <p:nvSpPr>
          <p:cNvPr id="17" name="Footer Placeholder 4"/>
          <p:cNvSpPr txBox="1">
            <a:spLocks/>
          </p:cNvSpPr>
          <p:nvPr/>
        </p:nvSpPr>
        <p:spPr>
          <a:xfrm>
            <a:off x="2667000" y="6569075"/>
            <a:ext cx="3962400" cy="365125"/>
          </a:xfrm>
          <a:prstGeom prst="rect">
            <a:avLst/>
          </a:prstGeom>
        </p:spPr>
        <p:txBody>
          <a:bodyPr/>
          <a:lstStyle>
            <a:defPPr>
              <a:defRPr lang="en-US"/>
            </a:defPPr>
            <a:lvl1pPr algn="l" rtl="0" fontAlgn="base">
              <a:spcBef>
                <a:spcPct val="0"/>
              </a:spcBef>
              <a:spcAft>
                <a:spcPct val="0"/>
              </a:spcAft>
              <a:defRPr sz="2000" kern="1200">
                <a:solidFill>
                  <a:schemeClr val="tx1"/>
                </a:solidFill>
                <a:latin typeface="Times" pitchFamily="18" charset="0"/>
                <a:ea typeface="+mn-ea"/>
                <a:cs typeface="Arial" charset="0"/>
              </a:defRPr>
            </a:lvl1pPr>
            <a:lvl2pPr marL="457200" algn="l" rtl="0" fontAlgn="base">
              <a:spcBef>
                <a:spcPct val="0"/>
              </a:spcBef>
              <a:spcAft>
                <a:spcPct val="0"/>
              </a:spcAft>
              <a:defRPr sz="2000" kern="1200">
                <a:solidFill>
                  <a:schemeClr val="tx1"/>
                </a:solidFill>
                <a:latin typeface="Times" pitchFamily="18" charset="0"/>
                <a:ea typeface="+mn-ea"/>
                <a:cs typeface="Arial" charset="0"/>
              </a:defRPr>
            </a:lvl2pPr>
            <a:lvl3pPr marL="914400" algn="l" rtl="0" fontAlgn="base">
              <a:spcBef>
                <a:spcPct val="0"/>
              </a:spcBef>
              <a:spcAft>
                <a:spcPct val="0"/>
              </a:spcAft>
              <a:defRPr sz="2000" kern="1200">
                <a:solidFill>
                  <a:schemeClr val="tx1"/>
                </a:solidFill>
                <a:latin typeface="Times" pitchFamily="18" charset="0"/>
                <a:ea typeface="+mn-ea"/>
                <a:cs typeface="Arial" charset="0"/>
              </a:defRPr>
            </a:lvl3pPr>
            <a:lvl4pPr marL="1371600" algn="l" rtl="0" fontAlgn="base">
              <a:spcBef>
                <a:spcPct val="0"/>
              </a:spcBef>
              <a:spcAft>
                <a:spcPct val="0"/>
              </a:spcAft>
              <a:defRPr sz="2000" kern="1200">
                <a:solidFill>
                  <a:schemeClr val="tx1"/>
                </a:solidFill>
                <a:latin typeface="Times" pitchFamily="18" charset="0"/>
                <a:ea typeface="+mn-ea"/>
                <a:cs typeface="Arial" charset="0"/>
              </a:defRPr>
            </a:lvl4pPr>
            <a:lvl5pPr marL="1828800" algn="l" rtl="0" fontAlgn="base">
              <a:spcBef>
                <a:spcPct val="0"/>
              </a:spcBef>
              <a:spcAft>
                <a:spcPct val="0"/>
              </a:spcAft>
              <a:defRPr sz="2000" kern="1200">
                <a:solidFill>
                  <a:schemeClr val="tx1"/>
                </a:solidFill>
                <a:latin typeface="Times" pitchFamily="18" charset="0"/>
                <a:ea typeface="+mn-ea"/>
                <a:cs typeface="Arial" charset="0"/>
              </a:defRPr>
            </a:lvl5pPr>
            <a:lvl6pPr marL="2286000" algn="l" defTabSz="914400" rtl="0" eaLnBrk="1" latinLnBrk="0" hangingPunct="1">
              <a:defRPr sz="2000" kern="1200">
                <a:solidFill>
                  <a:schemeClr val="tx1"/>
                </a:solidFill>
                <a:latin typeface="Times" pitchFamily="18" charset="0"/>
                <a:ea typeface="+mn-ea"/>
                <a:cs typeface="Arial" charset="0"/>
              </a:defRPr>
            </a:lvl6pPr>
            <a:lvl7pPr marL="2743200" algn="l" defTabSz="914400" rtl="0" eaLnBrk="1" latinLnBrk="0" hangingPunct="1">
              <a:defRPr sz="2000" kern="1200">
                <a:solidFill>
                  <a:schemeClr val="tx1"/>
                </a:solidFill>
                <a:latin typeface="Times" pitchFamily="18" charset="0"/>
                <a:ea typeface="+mn-ea"/>
                <a:cs typeface="Arial" charset="0"/>
              </a:defRPr>
            </a:lvl7pPr>
            <a:lvl8pPr marL="3200400" algn="l" defTabSz="914400" rtl="0" eaLnBrk="1" latinLnBrk="0" hangingPunct="1">
              <a:defRPr sz="2000" kern="1200">
                <a:solidFill>
                  <a:schemeClr val="tx1"/>
                </a:solidFill>
                <a:latin typeface="Times" pitchFamily="18" charset="0"/>
                <a:ea typeface="+mn-ea"/>
                <a:cs typeface="Arial" charset="0"/>
              </a:defRPr>
            </a:lvl8pPr>
            <a:lvl9pPr marL="3657600" algn="l" defTabSz="914400" rtl="0" eaLnBrk="1" latinLnBrk="0" hangingPunct="1">
              <a:defRPr sz="2000" kern="1200">
                <a:solidFill>
                  <a:schemeClr val="tx1"/>
                </a:solidFill>
                <a:latin typeface="Times" pitchFamily="18" charset="0"/>
                <a:ea typeface="+mn-ea"/>
                <a:cs typeface="Arial" charset="0"/>
              </a:defRPr>
            </a:lvl9pPr>
          </a:lstStyle>
          <a:p>
            <a:pPr algn="ctr"/>
            <a:r>
              <a:rPr lang="en-US" sz="1400" b="1" dirty="0" smtClean="0">
                <a:solidFill>
                  <a:srgbClr val="0000FF"/>
                </a:solidFill>
                <a:latin typeface="Arial" panose="020B0604020202020204" pitchFamily="34" charset="0"/>
                <a:cs typeface="Arial" panose="020B0604020202020204" pitchFamily="34" charset="0"/>
              </a:rPr>
              <a:t>JLEIC Collaboration Meeting Fall 2016</a:t>
            </a:r>
            <a:endParaRPr lang="en-US" sz="1400" b="1" dirty="0">
              <a:solidFill>
                <a:srgbClr val="0000FF"/>
              </a:solidFill>
              <a:latin typeface="Arial" panose="020B0604020202020204" pitchFamily="34" charset="0"/>
              <a:cs typeface="Arial" panose="020B0604020202020204" pitchFamily="34" charset="0"/>
            </a:endParaRPr>
          </a:p>
        </p:txBody>
      </p:sp>
      <p:sp>
        <p:nvSpPr>
          <p:cNvPr id="18" name="Slide Number Placeholder 5"/>
          <p:cNvSpPr txBox="1">
            <a:spLocks/>
          </p:cNvSpPr>
          <p:nvPr/>
        </p:nvSpPr>
        <p:spPr>
          <a:xfrm>
            <a:off x="7467600" y="6433457"/>
            <a:ext cx="685800" cy="348343"/>
          </a:xfrm>
          <a:prstGeom prst="rect">
            <a:avLst/>
          </a:prstGeom>
        </p:spPr>
        <p:txBody>
          <a:bodyPr/>
          <a:lstStyle>
            <a:defPPr>
              <a:defRPr lang="en-US"/>
            </a:defPPr>
            <a:lvl1pPr algn="l" rtl="0" fontAlgn="base">
              <a:spcBef>
                <a:spcPct val="0"/>
              </a:spcBef>
              <a:spcAft>
                <a:spcPct val="0"/>
              </a:spcAft>
              <a:defRPr sz="2000" kern="1200">
                <a:solidFill>
                  <a:schemeClr val="tx1"/>
                </a:solidFill>
                <a:latin typeface="Times" pitchFamily="18" charset="0"/>
                <a:ea typeface="+mn-ea"/>
                <a:cs typeface="Arial" charset="0"/>
              </a:defRPr>
            </a:lvl1pPr>
            <a:lvl2pPr marL="457200" algn="l" rtl="0" fontAlgn="base">
              <a:spcBef>
                <a:spcPct val="0"/>
              </a:spcBef>
              <a:spcAft>
                <a:spcPct val="0"/>
              </a:spcAft>
              <a:defRPr sz="2000" kern="1200">
                <a:solidFill>
                  <a:schemeClr val="tx1"/>
                </a:solidFill>
                <a:latin typeface="Times" pitchFamily="18" charset="0"/>
                <a:ea typeface="+mn-ea"/>
                <a:cs typeface="Arial" charset="0"/>
              </a:defRPr>
            </a:lvl2pPr>
            <a:lvl3pPr marL="914400" algn="l" rtl="0" fontAlgn="base">
              <a:spcBef>
                <a:spcPct val="0"/>
              </a:spcBef>
              <a:spcAft>
                <a:spcPct val="0"/>
              </a:spcAft>
              <a:defRPr sz="2000" kern="1200">
                <a:solidFill>
                  <a:schemeClr val="tx1"/>
                </a:solidFill>
                <a:latin typeface="Times" pitchFamily="18" charset="0"/>
                <a:ea typeface="+mn-ea"/>
                <a:cs typeface="Arial" charset="0"/>
              </a:defRPr>
            </a:lvl3pPr>
            <a:lvl4pPr marL="1371600" algn="l" rtl="0" fontAlgn="base">
              <a:spcBef>
                <a:spcPct val="0"/>
              </a:spcBef>
              <a:spcAft>
                <a:spcPct val="0"/>
              </a:spcAft>
              <a:defRPr sz="2000" kern="1200">
                <a:solidFill>
                  <a:schemeClr val="tx1"/>
                </a:solidFill>
                <a:latin typeface="Times" pitchFamily="18" charset="0"/>
                <a:ea typeface="+mn-ea"/>
                <a:cs typeface="Arial" charset="0"/>
              </a:defRPr>
            </a:lvl4pPr>
            <a:lvl5pPr marL="1828800" algn="l" rtl="0" fontAlgn="base">
              <a:spcBef>
                <a:spcPct val="0"/>
              </a:spcBef>
              <a:spcAft>
                <a:spcPct val="0"/>
              </a:spcAft>
              <a:defRPr sz="2000" kern="1200">
                <a:solidFill>
                  <a:schemeClr val="tx1"/>
                </a:solidFill>
                <a:latin typeface="Times" pitchFamily="18" charset="0"/>
                <a:ea typeface="+mn-ea"/>
                <a:cs typeface="Arial" charset="0"/>
              </a:defRPr>
            </a:lvl5pPr>
            <a:lvl6pPr marL="2286000" algn="l" defTabSz="914400" rtl="0" eaLnBrk="1" latinLnBrk="0" hangingPunct="1">
              <a:defRPr sz="2000" kern="1200">
                <a:solidFill>
                  <a:schemeClr val="tx1"/>
                </a:solidFill>
                <a:latin typeface="Times" pitchFamily="18" charset="0"/>
                <a:ea typeface="+mn-ea"/>
                <a:cs typeface="Arial" charset="0"/>
              </a:defRPr>
            </a:lvl6pPr>
            <a:lvl7pPr marL="2743200" algn="l" defTabSz="914400" rtl="0" eaLnBrk="1" latinLnBrk="0" hangingPunct="1">
              <a:defRPr sz="2000" kern="1200">
                <a:solidFill>
                  <a:schemeClr val="tx1"/>
                </a:solidFill>
                <a:latin typeface="Times" pitchFamily="18" charset="0"/>
                <a:ea typeface="+mn-ea"/>
                <a:cs typeface="Arial" charset="0"/>
              </a:defRPr>
            </a:lvl7pPr>
            <a:lvl8pPr marL="3200400" algn="l" defTabSz="914400" rtl="0" eaLnBrk="1" latinLnBrk="0" hangingPunct="1">
              <a:defRPr sz="2000" kern="1200">
                <a:solidFill>
                  <a:schemeClr val="tx1"/>
                </a:solidFill>
                <a:latin typeface="Times" pitchFamily="18" charset="0"/>
                <a:ea typeface="+mn-ea"/>
                <a:cs typeface="Arial" charset="0"/>
              </a:defRPr>
            </a:lvl8pPr>
            <a:lvl9pPr marL="3657600" algn="l" defTabSz="914400" rtl="0" eaLnBrk="1" latinLnBrk="0" hangingPunct="1">
              <a:defRPr sz="2000" kern="1200">
                <a:solidFill>
                  <a:schemeClr val="tx1"/>
                </a:solidFill>
                <a:latin typeface="Times" pitchFamily="18" charset="0"/>
                <a:ea typeface="+mn-ea"/>
                <a:cs typeface="Arial" charset="0"/>
              </a:defRPr>
            </a:lvl9pPr>
          </a:lstStyle>
          <a:p>
            <a:pPr algn="ctr"/>
            <a:fld id="{B58F48A6-A3E1-4848-9AC3-B43F560BE4FE}" type="slidenum">
              <a:rPr lang="en-US" b="1" smtClean="0">
                <a:solidFill>
                  <a:srgbClr val="0000FF"/>
                </a:solidFill>
                <a:latin typeface="Arial" panose="020B0604020202020204" pitchFamily="34" charset="0"/>
                <a:cs typeface="Arial" panose="020B0604020202020204" pitchFamily="34" charset="0"/>
              </a:rPr>
              <a:pPr algn="ctr"/>
              <a:t>19</a:t>
            </a:fld>
            <a:endParaRPr lang="en-US" b="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51188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dirty="0" smtClean="0">
                <a:solidFill>
                  <a:srgbClr val="0000FF"/>
                </a:solidFill>
                <a:latin typeface="Arial" panose="020B0604020202020204" pitchFamily="34" charset="0"/>
                <a:cs typeface="Arial" panose="020B0604020202020204" pitchFamily="34" charset="0"/>
              </a:rPr>
              <a:t>The </a:t>
            </a:r>
            <a:r>
              <a:rPr lang="en-US" dirty="0" err="1" smtClean="0">
                <a:solidFill>
                  <a:srgbClr val="0000FF"/>
                </a:solidFill>
                <a:latin typeface="Arial" panose="020B0604020202020204" pitchFamily="34" charset="0"/>
                <a:cs typeface="Arial" panose="020B0604020202020204" pitchFamily="34" charset="0"/>
              </a:rPr>
              <a:t>JLab</a:t>
            </a:r>
            <a:r>
              <a:rPr lang="en-US" dirty="0" smtClean="0">
                <a:solidFill>
                  <a:srgbClr val="0000FF"/>
                </a:solidFill>
                <a:latin typeface="Arial" panose="020B0604020202020204" pitchFamily="34" charset="0"/>
                <a:cs typeface="Arial" panose="020B0604020202020204" pitchFamily="34" charset="0"/>
              </a:rPr>
              <a:t>-IMP Cooling Collaboration </a:t>
            </a:r>
            <a:endParaRPr lang="en-US" dirty="0">
              <a:solidFill>
                <a:srgbClr val="0000FF"/>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800" y="1371600"/>
            <a:ext cx="8686800" cy="4267200"/>
          </a:xfrm>
        </p:spPr>
        <p:txBody>
          <a:bodyPr/>
          <a:lstStyle/>
          <a:p>
            <a:pPr marL="0" indent="0">
              <a:buFontTx/>
              <a:buNone/>
            </a:pPr>
            <a:r>
              <a:rPr lang="en-US" sz="2200" b="1" dirty="0" smtClean="0">
                <a:latin typeface="Arial" panose="020B0604020202020204" pitchFamily="34" charset="0"/>
                <a:cs typeface="Arial" panose="020B0604020202020204" pitchFamily="34" charset="0"/>
              </a:rPr>
              <a:t>Andrew Hutton, Kevin Jorden, Tom </a:t>
            </a:r>
            <a:r>
              <a:rPr lang="en-US" sz="2200" b="1" dirty="0">
                <a:latin typeface="Arial" panose="020B0604020202020204" pitchFamily="34" charset="0"/>
                <a:cs typeface="Arial" panose="020B0604020202020204" pitchFamily="34" charset="0"/>
              </a:rPr>
              <a:t>Powers, </a:t>
            </a:r>
            <a:r>
              <a:rPr lang="en-US" sz="2200" b="1" dirty="0" smtClean="0">
                <a:latin typeface="Arial" panose="020B0604020202020204" pitchFamily="34" charset="0"/>
                <a:cs typeface="Arial" panose="020B0604020202020204" pitchFamily="34" charset="0"/>
              </a:rPr>
              <a:t>Michael </a:t>
            </a:r>
            <a:r>
              <a:rPr lang="en-US" sz="2200" b="1" dirty="0" err="1">
                <a:latin typeface="Arial" panose="020B0604020202020204" pitchFamily="34" charset="0"/>
                <a:cs typeface="Arial" panose="020B0604020202020204" pitchFamily="34" charset="0"/>
              </a:rPr>
              <a:t>Spata</a:t>
            </a:r>
            <a:r>
              <a:rPr lang="en-US" sz="2200" b="1" dirty="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Haipeng</a:t>
            </a:r>
            <a:r>
              <a:rPr lang="en-US" sz="2200" b="1" dirty="0" smtClean="0">
                <a:latin typeface="Arial" panose="020B0604020202020204" pitchFamily="34" charset="0"/>
                <a:cs typeface="Arial" panose="020B0604020202020204" pitchFamily="34" charset="0"/>
              </a:rPr>
              <a:t> Wang, </a:t>
            </a:r>
            <a:r>
              <a:rPr lang="en-US" sz="2200" b="1" dirty="0" err="1" smtClean="0">
                <a:latin typeface="Arial" panose="020B0604020202020204" pitchFamily="34" charset="0"/>
                <a:cs typeface="Arial" panose="020B0604020202020204" pitchFamily="34" charset="0"/>
              </a:rPr>
              <a:t>Shaoheng</a:t>
            </a:r>
            <a:r>
              <a:rPr lang="en-US" sz="2200" b="1" dirty="0" smtClean="0">
                <a:latin typeface="Arial" panose="020B0604020202020204" pitchFamily="34" charset="0"/>
                <a:cs typeface="Arial" panose="020B0604020202020204" pitchFamily="34" charset="0"/>
              </a:rPr>
              <a:t> Wang, He Zhang, </a:t>
            </a:r>
            <a:r>
              <a:rPr lang="en-US" sz="2200" b="1" dirty="0" err="1" smtClean="0">
                <a:latin typeface="Arial" panose="020B0604020202020204" pitchFamily="34" charset="0"/>
                <a:cs typeface="Arial" panose="020B0604020202020204" pitchFamily="34" charset="0"/>
              </a:rPr>
              <a:t>Yuhong</a:t>
            </a:r>
            <a:r>
              <a:rPr lang="en-US" sz="2200" b="1" dirty="0" smtClean="0">
                <a:latin typeface="Arial" panose="020B0604020202020204" pitchFamily="34" charset="0"/>
                <a:cs typeface="Arial" panose="020B0604020202020204" pitchFamily="34" charset="0"/>
              </a:rPr>
              <a:t> Zhang </a:t>
            </a:r>
            <a:r>
              <a:rPr lang="en-US" sz="2200" dirty="0" smtClean="0">
                <a:latin typeface="Arial" panose="020B0604020202020204" pitchFamily="34" charset="0"/>
                <a:cs typeface="Arial" panose="020B0604020202020204" pitchFamily="34" charset="0"/>
              </a:rPr>
              <a:t>(</a:t>
            </a:r>
            <a:r>
              <a:rPr lang="en-US" sz="2200" i="1" dirty="0" smtClean="0">
                <a:latin typeface="Arial" panose="020B0604020202020204" pitchFamily="34" charset="0"/>
                <a:cs typeface="Arial" panose="020B0604020202020204" pitchFamily="34" charset="0"/>
              </a:rPr>
              <a:t>Jefferson Lab</a:t>
            </a:r>
            <a:r>
              <a:rPr lang="en-US" sz="2200" dirty="0" smtClean="0">
                <a:latin typeface="Arial" panose="020B0604020202020204" pitchFamily="34" charset="0"/>
                <a:cs typeface="Arial" panose="020B0604020202020204" pitchFamily="34" charset="0"/>
              </a:rPr>
              <a:t>)</a:t>
            </a:r>
          </a:p>
          <a:p>
            <a:pPr marL="0" indent="0">
              <a:buFontTx/>
              <a:buNone/>
            </a:pPr>
            <a:endParaRPr lang="en-US" sz="2200" dirty="0" smtClean="0">
              <a:latin typeface="Arial" panose="020B0604020202020204" pitchFamily="34" charset="0"/>
              <a:cs typeface="Arial" panose="020B0604020202020204" pitchFamily="34" charset="0"/>
            </a:endParaRPr>
          </a:p>
          <a:p>
            <a:pPr marL="0" indent="0">
              <a:buNone/>
            </a:pPr>
            <a:r>
              <a:rPr lang="en-US" sz="2200" b="1" dirty="0" err="1">
                <a:latin typeface="Arial" panose="020B0604020202020204" pitchFamily="34" charset="0"/>
                <a:cs typeface="Arial" panose="020B0604020202020204" pitchFamily="34" charset="0"/>
              </a:rPr>
              <a:t>Jie</a:t>
            </a:r>
            <a:r>
              <a:rPr lang="en-US" sz="2200" b="1" dirty="0">
                <a:latin typeface="Arial" panose="020B0604020202020204" pitchFamily="34" charset="0"/>
                <a:cs typeface="Arial" panose="020B0604020202020204" pitchFamily="34" charset="0"/>
              </a:rPr>
              <a:t> Li, </a:t>
            </a:r>
            <a:r>
              <a:rPr lang="en-US" sz="2200" b="1" dirty="0" err="1">
                <a:latin typeface="Arial" panose="020B0604020202020204" pitchFamily="34" charset="0"/>
                <a:cs typeface="Arial" panose="020B0604020202020204" pitchFamily="34" charset="0"/>
              </a:rPr>
              <a:t>Xiaomin</a:t>
            </a:r>
            <a:r>
              <a:rPr lang="en-US" sz="2200" b="1" dirty="0">
                <a:latin typeface="Arial" panose="020B0604020202020204" pitchFamily="34" charset="0"/>
                <a:cs typeface="Arial" panose="020B0604020202020204" pitchFamily="34" charset="0"/>
              </a:rPr>
              <a:t> Ma, </a:t>
            </a:r>
            <a:r>
              <a:rPr lang="en-US" sz="2200" b="1" dirty="0" err="1">
                <a:latin typeface="Arial" panose="020B0604020202020204" pitchFamily="34" charset="0"/>
                <a:cs typeface="Arial" panose="020B0604020202020204" pitchFamily="34" charset="0"/>
              </a:rPr>
              <a:t>Lijun</a:t>
            </a:r>
            <a:r>
              <a:rPr lang="en-US" sz="2200" b="1" dirty="0">
                <a:latin typeface="Arial" panose="020B0604020202020204" pitchFamily="34" charset="0"/>
                <a:cs typeface="Arial" panose="020B0604020202020204" pitchFamily="34" charset="0"/>
              </a:rPr>
              <a:t> Mao, </a:t>
            </a:r>
            <a:r>
              <a:rPr lang="en-US" sz="2200" b="1" dirty="0" err="1">
                <a:latin typeface="Arial" panose="020B0604020202020204" pitchFamily="34" charset="0"/>
                <a:cs typeface="Arial" panose="020B0604020202020204" pitchFamily="34" charset="0"/>
              </a:rPr>
              <a:t>Youjin</a:t>
            </a:r>
            <a:r>
              <a:rPr lang="en-US" sz="2200" b="1" dirty="0">
                <a:latin typeface="Arial" panose="020B0604020202020204" pitchFamily="34" charset="0"/>
                <a:cs typeface="Arial" panose="020B0604020202020204" pitchFamily="34" charset="0"/>
              </a:rPr>
              <a:t> Yuan, He Zhao,  </a:t>
            </a:r>
            <a:r>
              <a:rPr lang="en-US" sz="2200" b="1" dirty="0" err="1">
                <a:latin typeface="Arial" panose="020B0604020202020204" pitchFamily="34" charset="0"/>
                <a:cs typeface="Arial" panose="020B0604020202020204" pitchFamily="34" charset="0"/>
              </a:rPr>
              <a:t>Hongwei</a:t>
            </a:r>
            <a:r>
              <a:rPr lang="en-US" sz="2200" b="1" dirty="0">
                <a:latin typeface="Arial" panose="020B0604020202020204" pitchFamily="34" charset="0"/>
                <a:cs typeface="Arial" panose="020B0604020202020204" pitchFamily="34" charset="0"/>
              </a:rPr>
              <a:t> Zhao,  </a:t>
            </a:r>
            <a:r>
              <a:rPr lang="en-US" sz="2200" dirty="0">
                <a:latin typeface="Arial" panose="020B0604020202020204" pitchFamily="34" charset="0"/>
                <a:cs typeface="Arial" panose="020B0604020202020204" pitchFamily="34" charset="0"/>
              </a:rPr>
              <a:t>(</a:t>
            </a:r>
            <a:r>
              <a:rPr lang="en-US" sz="2200" i="1" dirty="0">
                <a:latin typeface="Arial" panose="020B0604020202020204" pitchFamily="34" charset="0"/>
                <a:cs typeface="Arial" panose="020B0604020202020204" pitchFamily="34" charset="0"/>
              </a:rPr>
              <a:t>Institute of Modern Physics, Chinese Academy of Science</a:t>
            </a:r>
            <a:r>
              <a:rPr lang="en-US" sz="2200" dirty="0">
                <a:latin typeface="Arial" panose="020B0604020202020204" pitchFamily="34" charset="0"/>
                <a:cs typeface="Arial" panose="020B0604020202020204" pitchFamily="34" charset="0"/>
              </a:rPr>
              <a:t>)</a:t>
            </a:r>
          </a:p>
          <a:p>
            <a:pPr marL="0" indent="0">
              <a:buFontTx/>
              <a:buNone/>
            </a:pPr>
            <a:endParaRPr lang="en-US" sz="2200" dirty="0">
              <a:latin typeface="Arial" panose="020B0604020202020204" pitchFamily="34" charset="0"/>
              <a:cs typeface="Arial" panose="020B0604020202020204" pitchFamily="34" charset="0"/>
            </a:endParaRPr>
          </a:p>
          <a:p>
            <a:pPr marL="0" indent="0">
              <a:buFontTx/>
              <a:buNone/>
            </a:pPr>
            <a:r>
              <a:rPr lang="en-US" sz="2200" dirty="0" smtClean="0">
                <a:latin typeface="Arial" panose="020B0604020202020204" pitchFamily="34" charset="0"/>
                <a:cs typeface="Arial" panose="020B0604020202020204" pitchFamily="34" charset="0"/>
              </a:rPr>
              <a:t>Supported by </a:t>
            </a:r>
            <a:r>
              <a:rPr lang="en-US" sz="2200" dirty="0" err="1" smtClean="0">
                <a:latin typeface="Arial" panose="020B0604020202020204" pitchFamily="34" charset="0"/>
                <a:cs typeface="Arial" panose="020B0604020202020204" pitchFamily="34" charset="0"/>
              </a:rPr>
              <a:t>JLab</a:t>
            </a:r>
            <a:r>
              <a:rPr lang="en-US" sz="2200" dirty="0" smtClean="0">
                <a:latin typeface="Arial" panose="020B0604020202020204" pitchFamily="34" charset="0"/>
                <a:cs typeface="Arial" panose="020B0604020202020204" pitchFamily="34" charset="0"/>
              </a:rPr>
              <a:t> LDRD (2015) and CEBAF Operation Fund, and</a:t>
            </a:r>
          </a:p>
          <a:p>
            <a:pPr marL="0" indent="0">
              <a:buFontTx/>
              <a:buNone/>
            </a:pPr>
            <a:r>
              <a:rPr lang="en-US" sz="2200" dirty="0" smtClean="0">
                <a:latin typeface="Arial" panose="020B0604020202020204" pitchFamily="34" charset="0"/>
                <a:cs typeface="Arial" panose="020B0604020202020204" pitchFamily="34" charset="0"/>
              </a:rPr>
              <a:t>Chinese Academy of Science International Collaboration Fund</a:t>
            </a:r>
            <a:endParaRPr lang="en-US" sz="2200" dirty="0">
              <a:latin typeface="Arial" panose="020B0604020202020204" pitchFamily="34" charset="0"/>
              <a:cs typeface="Arial" panose="020B0604020202020204" pitchFamily="34" charset="0"/>
            </a:endParaRPr>
          </a:p>
        </p:txBody>
      </p:sp>
      <p:sp>
        <p:nvSpPr>
          <p:cNvPr id="4" name="Footer Placeholder 4"/>
          <p:cNvSpPr txBox="1">
            <a:spLocks/>
          </p:cNvSpPr>
          <p:nvPr/>
        </p:nvSpPr>
        <p:spPr>
          <a:xfrm>
            <a:off x="2667000" y="6569075"/>
            <a:ext cx="3962400" cy="365125"/>
          </a:xfrm>
          <a:prstGeom prst="rect">
            <a:avLst/>
          </a:prstGeom>
        </p:spPr>
        <p:txBody>
          <a:bodyPr/>
          <a:lstStyle>
            <a:defPPr>
              <a:defRPr lang="en-US"/>
            </a:defPPr>
            <a:lvl1pPr algn="l" rtl="0" fontAlgn="base">
              <a:spcBef>
                <a:spcPct val="0"/>
              </a:spcBef>
              <a:spcAft>
                <a:spcPct val="0"/>
              </a:spcAft>
              <a:defRPr sz="2000" kern="1200">
                <a:solidFill>
                  <a:schemeClr val="tx1"/>
                </a:solidFill>
                <a:latin typeface="Times" pitchFamily="18" charset="0"/>
                <a:ea typeface="+mn-ea"/>
                <a:cs typeface="Arial" charset="0"/>
              </a:defRPr>
            </a:lvl1pPr>
            <a:lvl2pPr marL="457200" algn="l" rtl="0" fontAlgn="base">
              <a:spcBef>
                <a:spcPct val="0"/>
              </a:spcBef>
              <a:spcAft>
                <a:spcPct val="0"/>
              </a:spcAft>
              <a:defRPr sz="2000" kern="1200">
                <a:solidFill>
                  <a:schemeClr val="tx1"/>
                </a:solidFill>
                <a:latin typeface="Times" pitchFamily="18" charset="0"/>
                <a:ea typeface="+mn-ea"/>
                <a:cs typeface="Arial" charset="0"/>
              </a:defRPr>
            </a:lvl2pPr>
            <a:lvl3pPr marL="914400" algn="l" rtl="0" fontAlgn="base">
              <a:spcBef>
                <a:spcPct val="0"/>
              </a:spcBef>
              <a:spcAft>
                <a:spcPct val="0"/>
              </a:spcAft>
              <a:defRPr sz="2000" kern="1200">
                <a:solidFill>
                  <a:schemeClr val="tx1"/>
                </a:solidFill>
                <a:latin typeface="Times" pitchFamily="18" charset="0"/>
                <a:ea typeface="+mn-ea"/>
                <a:cs typeface="Arial" charset="0"/>
              </a:defRPr>
            </a:lvl3pPr>
            <a:lvl4pPr marL="1371600" algn="l" rtl="0" fontAlgn="base">
              <a:spcBef>
                <a:spcPct val="0"/>
              </a:spcBef>
              <a:spcAft>
                <a:spcPct val="0"/>
              </a:spcAft>
              <a:defRPr sz="2000" kern="1200">
                <a:solidFill>
                  <a:schemeClr val="tx1"/>
                </a:solidFill>
                <a:latin typeface="Times" pitchFamily="18" charset="0"/>
                <a:ea typeface="+mn-ea"/>
                <a:cs typeface="Arial" charset="0"/>
              </a:defRPr>
            </a:lvl4pPr>
            <a:lvl5pPr marL="1828800" algn="l" rtl="0" fontAlgn="base">
              <a:spcBef>
                <a:spcPct val="0"/>
              </a:spcBef>
              <a:spcAft>
                <a:spcPct val="0"/>
              </a:spcAft>
              <a:defRPr sz="2000" kern="1200">
                <a:solidFill>
                  <a:schemeClr val="tx1"/>
                </a:solidFill>
                <a:latin typeface="Times" pitchFamily="18" charset="0"/>
                <a:ea typeface="+mn-ea"/>
                <a:cs typeface="Arial" charset="0"/>
              </a:defRPr>
            </a:lvl5pPr>
            <a:lvl6pPr marL="2286000" algn="l" defTabSz="914400" rtl="0" eaLnBrk="1" latinLnBrk="0" hangingPunct="1">
              <a:defRPr sz="2000" kern="1200">
                <a:solidFill>
                  <a:schemeClr val="tx1"/>
                </a:solidFill>
                <a:latin typeface="Times" pitchFamily="18" charset="0"/>
                <a:ea typeface="+mn-ea"/>
                <a:cs typeface="Arial" charset="0"/>
              </a:defRPr>
            </a:lvl6pPr>
            <a:lvl7pPr marL="2743200" algn="l" defTabSz="914400" rtl="0" eaLnBrk="1" latinLnBrk="0" hangingPunct="1">
              <a:defRPr sz="2000" kern="1200">
                <a:solidFill>
                  <a:schemeClr val="tx1"/>
                </a:solidFill>
                <a:latin typeface="Times" pitchFamily="18" charset="0"/>
                <a:ea typeface="+mn-ea"/>
                <a:cs typeface="Arial" charset="0"/>
              </a:defRPr>
            </a:lvl7pPr>
            <a:lvl8pPr marL="3200400" algn="l" defTabSz="914400" rtl="0" eaLnBrk="1" latinLnBrk="0" hangingPunct="1">
              <a:defRPr sz="2000" kern="1200">
                <a:solidFill>
                  <a:schemeClr val="tx1"/>
                </a:solidFill>
                <a:latin typeface="Times" pitchFamily="18" charset="0"/>
                <a:ea typeface="+mn-ea"/>
                <a:cs typeface="Arial" charset="0"/>
              </a:defRPr>
            </a:lvl8pPr>
            <a:lvl9pPr marL="3657600" algn="l" defTabSz="914400" rtl="0" eaLnBrk="1" latinLnBrk="0" hangingPunct="1">
              <a:defRPr sz="2000" kern="1200">
                <a:solidFill>
                  <a:schemeClr val="tx1"/>
                </a:solidFill>
                <a:latin typeface="Times" pitchFamily="18" charset="0"/>
                <a:ea typeface="+mn-ea"/>
                <a:cs typeface="Arial" charset="0"/>
              </a:defRPr>
            </a:lvl9pPr>
          </a:lstStyle>
          <a:p>
            <a:pPr algn="ctr"/>
            <a:r>
              <a:rPr lang="en-US" sz="1400" b="1" smtClean="0">
                <a:solidFill>
                  <a:srgbClr val="0000FF"/>
                </a:solidFill>
                <a:latin typeface="Arial" panose="020B0604020202020204" pitchFamily="34" charset="0"/>
                <a:cs typeface="Arial" panose="020B0604020202020204" pitchFamily="34" charset="0"/>
              </a:rPr>
              <a:t>JLEIC Collaboration Meeting, Fall 2016</a:t>
            </a:r>
            <a:endParaRPr lang="en-US" sz="1400" b="1" dirty="0">
              <a:solidFill>
                <a:srgbClr val="0000FF"/>
              </a:solidFill>
              <a:latin typeface="Arial" panose="020B0604020202020204" pitchFamily="34" charset="0"/>
              <a:cs typeface="Arial" panose="020B0604020202020204" pitchFamily="34" charset="0"/>
            </a:endParaRPr>
          </a:p>
        </p:txBody>
      </p:sp>
      <p:sp>
        <p:nvSpPr>
          <p:cNvPr id="5" name="Slide Number Placeholder 5"/>
          <p:cNvSpPr txBox="1">
            <a:spLocks/>
          </p:cNvSpPr>
          <p:nvPr/>
        </p:nvSpPr>
        <p:spPr>
          <a:xfrm>
            <a:off x="7467600" y="6433457"/>
            <a:ext cx="685800" cy="348343"/>
          </a:xfrm>
          <a:prstGeom prst="rect">
            <a:avLst/>
          </a:prstGeom>
        </p:spPr>
        <p:txBody>
          <a:bodyPr/>
          <a:lstStyle>
            <a:defPPr>
              <a:defRPr lang="en-US"/>
            </a:defPPr>
            <a:lvl1pPr algn="l" rtl="0" fontAlgn="base">
              <a:spcBef>
                <a:spcPct val="0"/>
              </a:spcBef>
              <a:spcAft>
                <a:spcPct val="0"/>
              </a:spcAft>
              <a:defRPr sz="2000" kern="1200">
                <a:solidFill>
                  <a:schemeClr val="tx1"/>
                </a:solidFill>
                <a:latin typeface="Times" pitchFamily="18" charset="0"/>
                <a:ea typeface="+mn-ea"/>
                <a:cs typeface="Arial" charset="0"/>
              </a:defRPr>
            </a:lvl1pPr>
            <a:lvl2pPr marL="457200" algn="l" rtl="0" fontAlgn="base">
              <a:spcBef>
                <a:spcPct val="0"/>
              </a:spcBef>
              <a:spcAft>
                <a:spcPct val="0"/>
              </a:spcAft>
              <a:defRPr sz="2000" kern="1200">
                <a:solidFill>
                  <a:schemeClr val="tx1"/>
                </a:solidFill>
                <a:latin typeface="Times" pitchFamily="18" charset="0"/>
                <a:ea typeface="+mn-ea"/>
                <a:cs typeface="Arial" charset="0"/>
              </a:defRPr>
            </a:lvl2pPr>
            <a:lvl3pPr marL="914400" algn="l" rtl="0" fontAlgn="base">
              <a:spcBef>
                <a:spcPct val="0"/>
              </a:spcBef>
              <a:spcAft>
                <a:spcPct val="0"/>
              </a:spcAft>
              <a:defRPr sz="2000" kern="1200">
                <a:solidFill>
                  <a:schemeClr val="tx1"/>
                </a:solidFill>
                <a:latin typeface="Times" pitchFamily="18" charset="0"/>
                <a:ea typeface="+mn-ea"/>
                <a:cs typeface="Arial" charset="0"/>
              </a:defRPr>
            </a:lvl3pPr>
            <a:lvl4pPr marL="1371600" algn="l" rtl="0" fontAlgn="base">
              <a:spcBef>
                <a:spcPct val="0"/>
              </a:spcBef>
              <a:spcAft>
                <a:spcPct val="0"/>
              </a:spcAft>
              <a:defRPr sz="2000" kern="1200">
                <a:solidFill>
                  <a:schemeClr val="tx1"/>
                </a:solidFill>
                <a:latin typeface="Times" pitchFamily="18" charset="0"/>
                <a:ea typeface="+mn-ea"/>
                <a:cs typeface="Arial" charset="0"/>
              </a:defRPr>
            </a:lvl4pPr>
            <a:lvl5pPr marL="1828800" algn="l" rtl="0" fontAlgn="base">
              <a:spcBef>
                <a:spcPct val="0"/>
              </a:spcBef>
              <a:spcAft>
                <a:spcPct val="0"/>
              </a:spcAft>
              <a:defRPr sz="2000" kern="1200">
                <a:solidFill>
                  <a:schemeClr val="tx1"/>
                </a:solidFill>
                <a:latin typeface="Times" pitchFamily="18" charset="0"/>
                <a:ea typeface="+mn-ea"/>
                <a:cs typeface="Arial" charset="0"/>
              </a:defRPr>
            </a:lvl5pPr>
            <a:lvl6pPr marL="2286000" algn="l" defTabSz="914400" rtl="0" eaLnBrk="1" latinLnBrk="0" hangingPunct="1">
              <a:defRPr sz="2000" kern="1200">
                <a:solidFill>
                  <a:schemeClr val="tx1"/>
                </a:solidFill>
                <a:latin typeface="Times" pitchFamily="18" charset="0"/>
                <a:ea typeface="+mn-ea"/>
                <a:cs typeface="Arial" charset="0"/>
              </a:defRPr>
            </a:lvl6pPr>
            <a:lvl7pPr marL="2743200" algn="l" defTabSz="914400" rtl="0" eaLnBrk="1" latinLnBrk="0" hangingPunct="1">
              <a:defRPr sz="2000" kern="1200">
                <a:solidFill>
                  <a:schemeClr val="tx1"/>
                </a:solidFill>
                <a:latin typeface="Times" pitchFamily="18" charset="0"/>
                <a:ea typeface="+mn-ea"/>
                <a:cs typeface="Arial" charset="0"/>
              </a:defRPr>
            </a:lvl7pPr>
            <a:lvl8pPr marL="3200400" algn="l" defTabSz="914400" rtl="0" eaLnBrk="1" latinLnBrk="0" hangingPunct="1">
              <a:defRPr sz="2000" kern="1200">
                <a:solidFill>
                  <a:schemeClr val="tx1"/>
                </a:solidFill>
                <a:latin typeface="Times" pitchFamily="18" charset="0"/>
                <a:ea typeface="+mn-ea"/>
                <a:cs typeface="Arial" charset="0"/>
              </a:defRPr>
            </a:lvl8pPr>
            <a:lvl9pPr marL="3657600" algn="l" defTabSz="914400" rtl="0" eaLnBrk="1" latinLnBrk="0" hangingPunct="1">
              <a:defRPr sz="2000" kern="1200">
                <a:solidFill>
                  <a:schemeClr val="tx1"/>
                </a:solidFill>
                <a:latin typeface="Times" pitchFamily="18" charset="0"/>
                <a:ea typeface="+mn-ea"/>
                <a:cs typeface="Arial" charset="0"/>
              </a:defRPr>
            </a:lvl9pPr>
          </a:lstStyle>
          <a:p>
            <a:pPr algn="ctr"/>
            <a:fld id="{B58F48A6-A3E1-4848-9AC3-B43F560BE4FE}" type="slidenum">
              <a:rPr lang="en-US" b="1" smtClean="0">
                <a:solidFill>
                  <a:srgbClr val="0000FF"/>
                </a:solidFill>
                <a:latin typeface="Arial" panose="020B0604020202020204" pitchFamily="34" charset="0"/>
                <a:cs typeface="Arial" panose="020B0604020202020204" pitchFamily="34" charset="0"/>
              </a:rPr>
              <a:pPr algn="ctr"/>
              <a:t>2</a:t>
            </a:fld>
            <a:endParaRPr lang="en-US" b="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96209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384" r="-432"/>
          <a:stretch/>
        </p:blipFill>
        <p:spPr bwMode="auto">
          <a:xfrm>
            <a:off x="87537" y="987021"/>
            <a:ext cx="6808563" cy="2821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735" r="-7735"/>
          <a:stretch/>
        </p:blipFill>
        <p:spPr bwMode="auto">
          <a:xfrm>
            <a:off x="182880" y="4058012"/>
            <a:ext cx="4572000" cy="2382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0"/>
            <a:ext cx="9144000" cy="914400"/>
          </a:xfrm>
        </p:spPr>
        <p:txBody>
          <a:bodyPr/>
          <a:lstStyle/>
          <a:p>
            <a:r>
              <a:rPr lang="en-US" sz="3400" dirty="0">
                <a:solidFill>
                  <a:srgbClr val="0000FF"/>
                </a:solidFill>
                <a:latin typeface="Arial" panose="020B0604020202020204" pitchFamily="34" charset="0"/>
                <a:cs typeface="Arial" panose="020B0604020202020204" pitchFamily="34" charset="0"/>
              </a:rPr>
              <a:t>Observation of Cooling of Coasting Beam By A </a:t>
            </a:r>
            <a:r>
              <a:rPr lang="en-US" sz="3400" dirty="0" smtClean="0">
                <a:solidFill>
                  <a:srgbClr val="0000FF"/>
                </a:solidFill>
                <a:latin typeface="Arial" panose="020B0604020202020204" pitchFamily="34" charset="0"/>
                <a:cs typeface="Arial" panose="020B0604020202020204" pitchFamily="34" charset="0"/>
              </a:rPr>
              <a:t>Very Short Pulsed </a:t>
            </a:r>
            <a:r>
              <a:rPr lang="en-US" sz="3400" dirty="0">
                <a:solidFill>
                  <a:srgbClr val="0000FF"/>
                </a:solidFill>
                <a:latin typeface="Arial" panose="020B0604020202020204" pitchFamily="34" charset="0"/>
                <a:cs typeface="Arial" panose="020B0604020202020204" pitchFamily="34" charset="0"/>
              </a:rPr>
              <a:t>Electron Beam</a:t>
            </a:r>
            <a:endParaRPr lang="en-US" sz="3400" dirty="0"/>
          </a:p>
        </p:txBody>
      </p:sp>
      <p:sp>
        <p:nvSpPr>
          <p:cNvPr id="6" name="TextBox 5"/>
          <p:cNvSpPr txBox="1"/>
          <p:nvPr/>
        </p:nvSpPr>
        <p:spPr>
          <a:xfrm>
            <a:off x="1847402" y="3530338"/>
            <a:ext cx="1276798" cy="400110"/>
          </a:xfrm>
          <a:prstGeom prst="rect">
            <a:avLst/>
          </a:prstGeom>
          <a:noFill/>
        </p:spPr>
        <p:txBody>
          <a:bodyPr wrap="square" rtlCol="0">
            <a:spAutoFit/>
          </a:bodyPr>
          <a:lstStyle/>
          <a:p>
            <a:pPr algn="ctr"/>
            <a:r>
              <a:rPr lang="en-US" b="1" dirty="0">
                <a:solidFill>
                  <a:srgbClr val="00B050"/>
                </a:solidFill>
                <a:latin typeface="Arial" panose="020B0604020202020204" pitchFamily="34" charset="0"/>
                <a:cs typeface="Arial" panose="020B0604020202020204" pitchFamily="34" charset="0"/>
              </a:rPr>
              <a:t>z</a:t>
            </a:r>
            <a:r>
              <a:rPr lang="en-US" b="1" dirty="0" smtClean="0">
                <a:solidFill>
                  <a:srgbClr val="00B050"/>
                </a:solidFill>
                <a:latin typeface="Arial" panose="020B0604020202020204" pitchFamily="34" charset="0"/>
                <a:cs typeface="Arial" panose="020B0604020202020204" pitchFamily="34" charset="0"/>
              </a:rPr>
              <a:t>oom in</a:t>
            </a:r>
          </a:p>
        </p:txBody>
      </p:sp>
      <p:cxnSp>
        <p:nvCxnSpPr>
          <p:cNvPr id="8" name="Straight Connector 7"/>
          <p:cNvCxnSpPr>
            <a:endCxn id="16" idx="1"/>
          </p:cNvCxnSpPr>
          <p:nvPr/>
        </p:nvCxnSpPr>
        <p:spPr>
          <a:xfrm>
            <a:off x="1374962" y="3787226"/>
            <a:ext cx="1292038" cy="179289"/>
          </a:xfrm>
          <a:prstGeom prst="line">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648200" y="3808537"/>
            <a:ext cx="4495800" cy="2492990"/>
          </a:xfrm>
          <a:prstGeom prst="rect">
            <a:avLst/>
          </a:prstGeom>
          <a:noFill/>
        </p:spPr>
        <p:txBody>
          <a:bodyPr wrap="square" rtlCol="0">
            <a:spAutoFit/>
          </a:bodyPr>
          <a:lstStyle/>
          <a:p>
            <a:pPr marL="228600" indent="-228600">
              <a:spcBef>
                <a:spcPts val="1800"/>
              </a:spcBef>
              <a:buFont typeface="Arial" panose="020B0604020202020204" pitchFamily="34" charset="0"/>
              <a:buChar char="•"/>
            </a:pPr>
            <a:r>
              <a:rPr lang="en-US" sz="1800" dirty="0" smtClean="0">
                <a:latin typeface="Arial" panose="020B0604020202020204" pitchFamily="34" charset="0"/>
                <a:cs typeface="Arial" panose="020B0604020202020204" pitchFamily="34" charset="0"/>
              </a:rPr>
              <a:t>Beam synchronization between electron pulse and ion bunch is critical</a:t>
            </a:r>
          </a:p>
          <a:p>
            <a:pPr marL="228600" indent="-228600">
              <a:spcBef>
                <a:spcPts val="1800"/>
              </a:spcBef>
              <a:buFont typeface="Arial" panose="020B0604020202020204" pitchFamily="34" charset="0"/>
              <a:buChar char="•"/>
            </a:pPr>
            <a:r>
              <a:rPr lang="en-US" sz="1800" dirty="0" smtClean="0">
                <a:latin typeface="Arial" panose="020B0604020202020204" pitchFamily="34" charset="0"/>
                <a:cs typeface="Arial" panose="020B0604020202020204" pitchFamily="34" charset="0"/>
              </a:rPr>
              <a:t>Both electron and cooled ion have the same bunch length ~150ns</a:t>
            </a:r>
          </a:p>
          <a:p>
            <a:pPr marL="228600" indent="-228600">
              <a:spcBef>
                <a:spcPts val="1800"/>
              </a:spcBef>
              <a:buFont typeface="Arial" panose="020B0604020202020204" pitchFamily="34" charset="0"/>
              <a:buChar char="•"/>
            </a:pPr>
            <a:r>
              <a:rPr lang="en-US" sz="1800" dirty="0" smtClean="0">
                <a:latin typeface="Arial" panose="020B0604020202020204" pitchFamily="34" charset="0"/>
                <a:cs typeface="Arial" panose="020B0604020202020204" pitchFamily="34" charset="0"/>
              </a:rPr>
              <a:t>Without fine tune the electron </a:t>
            </a:r>
            <a:r>
              <a:rPr lang="en-US" sz="1800" dirty="0" err="1" smtClean="0">
                <a:latin typeface="Arial" panose="020B0604020202020204" pitchFamily="34" charset="0"/>
                <a:cs typeface="Arial" panose="020B0604020202020204" pitchFamily="34" charset="0"/>
              </a:rPr>
              <a:t>pulser’s</a:t>
            </a:r>
            <a:r>
              <a:rPr lang="en-US" sz="1800" dirty="0" smtClean="0">
                <a:latin typeface="Arial" panose="020B0604020202020204" pitchFamily="34" charset="0"/>
                <a:cs typeface="Arial" panose="020B0604020202020204" pitchFamily="34" charset="0"/>
              </a:rPr>
              <a:t> frequency with the ion revolution frequency, the cooling effect can be lost</a:t>
            </a:r>
            <a:endParaRPr lang="en-US" sz="1800" dirty="0">
              <a:latin typeface="Arial" panose="020B0604020202020204" pitchFamily="34" charset="0"/>
              <a:cs typeface="Arial" panose="020B0604020202020204" pitchFamily="34" charset="0"/>
            </a:endParaRPr>
          </a:p>
        </p:txBody>
      </p:sp>
      <p:grpSp>
        <p:nvGrpSpPr>
          <p:cNvPr id="20" name="Group 19"/>
          <p:cNvGrpSpPr/>
          <p:nvPr/>
        </p:nvGrpSpPr>
        <p:grpSpPr>
          <a:xfrm>
            <a:off x="1219459" y="1367488"/>
            <a:ext cx="1266341" cy="2048180"/>
            <a:chOff x="1219459" y="1367488"/>
            <a:chExt cx="1266341" cy="2048180"/>
          </a:xfrm>
        </p:grpSpPr>
        <p:sp>
          <p:nvSpPr>
            <p:cNvPr id="10" name="Rectangle 9"/>
            <p:cNvSpPr/>
            <p:nvPr/>
          </p:nvSpPr>
          <p:spPr>
            <a:xfrm>
              <a:off x="1219459" y="3015558"/>
              <a:ext cx="1053494" cy="400110"/>
            </a:xfrm>
            <a:prstGeom prst="rect">
              <a:avLst/>
            </a:prstGeom>
          </p:spPr>
          <p:txBody>
            <a:bodyPr wrap="none">
              <a:spAutoFit/>
            </a:bodyPr>
            <a:lstStyle/>
            <a:p>
              <a:r>
                <a:rPr lang="en-US" b="1" dirty="0">
                  <a:solidFill>
                    <a:srgbClr val="0000FF"/>
                  </a:solidFill>
                  <a:latin typeface="Arial" panose="020B0604020202020204" pitchFamily="34" charset="0"/>
                  <a:cs typeface="Arial" panose="020B0604020202020204" pitchFamily="34" charset="0"/>
                </a:rPr>
                <a:t>150 ns </a:t>
              </a:r>
              <a:endParaRPr lang="en-US" b="1" dirty="0">
                <a:latin typeface="Arial" panose="020B0604020202020204" pitchFamily="34" charset="0"/>
                <a:cs typeface="Arial" panose="020B0604020202020204" pitchFamily="34" charset="0"/>
              </a:endParaRPr>
            </a:p>
          </p:txBody>
        </p:sp>
        <p:sp>
          <p:nvSpPr>
            <p:cNvPr id="13" name="TextBox 12"/>
            <p:cNvSpPr txBox="1"/>
            <p:nvPr/>
          </p:nvSpPr>
          <p:spPr>
            <a:xfrm>
              <a:off x="1374962" y="1367488"/>
              <a:ext cx="640080" cy="338554"/>
            </a:xfrm>
            <a:prstGeom prst="rect">
              <a:avLst/>
            </a:prstGeom>
            <a:solidFill>
              <a:srgbClr val="FFC000"/>
            </a:solidFill>
          </p:spPr>
          <p:txBody>
            <a:bodyPr wrap="square" rtlCol="0">
              <a:spAutoFit/>
            </a:bodyPr>
            <a:lstStyle/>
            <a:p>
              <a:pPr algn="ctr"/>
              <a:r>
                <a:rPr lang="en-US" sz="1600" b="1" dirty="0">
                  <a:latin typeface="Arial" panose="020B0604020202020204" pitchFamily="34" charset="0"/>
                  <a:cs typeface="Arial" panose="020B0604020202020204" pitchFamily="34" charset="0"/>
                </a:rPr>
                <a:t>i</a:t>
              </a:r>
              <a:r>
                <a:rPr lang="en-US" sz="1600" b="1" dirty="0" smtClean="0">
                  <a:latin typeface="Arial" panose="020B0604020202020204" pitchFamily="34" charset="0"/>
                  <a:cs typeface="Arial" panose="020B0604020202020204" pitchFamily="34" charset="0"/>
                </a:rPr>
                <a:t>ons</a:t>
              </a:r>
              <a:endParaRPr lang="en-US" sz="1600" b="1" dirty="0">
                <a:latin typeface="Arial" panose="020B0604020202020204" pitchFamily="34" charset="0"/>
                <a:cs typeface="Arial" panose="020B0604020202020204" pitchFamily="34" charset="0"/>
              </a:endParaRPr>
            </a:p>
          </p:txBody>
        </p:sp>
        <p:sp>
          <p:nvSpPr>
            <p:cNvPr id="14" name="TextBox 13"/>
            <p:cNvSpPr txBox="1"/>
            <p:nvPr/>
          </p:nvSpPr>
          <p:spPr>
            <a:xfrm>
              <a:off x="1295399" y="2514600"/>
              <a:ext cx="1190401" cy="338554"/>
            </a:xfrm>
            <a:prstGeom prst="rect">
              <a:avLst/>
            </a:prstGeom>
            <a:solidFill>
              <a:srgbClr val="FFC000"/>
            </a:solidFill>
          </p:spPr>
          <p:txBody>
            <a:bodyPr wrap="square" rtlCol="0">
              <a:spAutoFit/>
            </a:bodyPr>
            <a:lstStyle/>
            <a:p>
              <a:pPr algn="ctr"/>
              <a:r>
                <a:rPr lang="en-US" sz="1600" b="1" dirty="0">
                  <a:latin typeface="Arial" panose="020B0604020202020204" pitchFamily="34" charset="0"/>
                  <a:cs typeface="Arial" panose="020B0604020202020204" pitchFamily="34" charset="0"/>
                </a:rPr>
                <a:t>e</a:t>
              </a:r>
              <a:r>
                <a:rPr lang="en-US" sz="1600" b="1" dirty="0" smtClean="0">
                  <a:latin typeface="Arial" panose="020B0604020202020204" pitchFamily="34" charset="0"/>
                  <a:cs typeface="Arial" panose="020B0604020202020204" pitchFamily="34" charset="0"/>
                </a:rPr>
                <a:t>lectrons</a:t>
              </a:r>
              <a:endParaRPr lang="en-US" sz="1600" b="1" dirty="0">
                <a:latin typeface="Arial" panose="020B0604020202020204" pitchFamily="34" charset="0"/>
                <a:cs typeface="Arial" panose="020B0604020202020204" pitchFamily="34" charset="0"/>
              </a:endParaRPr>
            </a:p>
          </p:txBody>
        </p:sp>
      </p:grpSp>
      <p:sp>
        <p:nvSpPr>
          <p:cNvPr id="15" name="Left Brace 14"/>
          <p:cNvSpPr/>
          <p:nvPr/>
        </p:nvSpPr>
        <p:spPr bwMode="auto">
          <a:xfrm rot="16200000">
            <a:off x="1171308" y="3358334"/>
            <a:ext cx="266701" cy="591082"/>
          </a:xfrm>
          <a:prstGeom prst="leftBrace">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6" name="Left Brace 15"/>
          <p:cNvSpPr/>
          <p:nvPr/>
        </p:nvSpPr>
        <p:spPr bwMode="auto">
          <a:xfrm rot="5400000" flipV="1">
            <a:off x="2478555" y="2935759"/>
            <a:ext cx="376889" cy="2438400"/>
          </a:xfrm>
          <a:prstGeom prst="leftBrace">
            <a:avLst>
              <a:gd name="adj1" fmla="val 45468"/>
              <a:gd name="adj2" fmla="val 50000"/>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7" name="Rectangle 16"/>
          <p:cNvSpPr/>
          <p:nvPr/>
        </p:nvSpPr>
        <p:spPr>
          <a:xfrm>
            <a:off x="2272953" y="5867400"/>
            <a:ext cx="1053494" cy="400110"/>
          </a:xfrm>
          <a:prstGeom prst="rect">
            <a:avLst/>
          </a:prstGeom>
        </p:spPr>
        <p:txBody>
          <a:bodyPr wrap="none">
            <a:spAutoFit/>
          </a:bodyPr>
          <a:lstStyle/>
          <a:p>
            <a:r>
              <a:rPr lang="en-US" b="1" dirty="0">
                <a:solidFill>
                  <a:srgbClr val="0000FF"/>
                </a:solidFill>
                <a:latin typeface="Arial" panose="020B0604020202020204" pitchFamily="34" charset="0"/>
                <a:cs typeface="Arial" panose="020B0604020202020204" pitchFamily="34" charset="0"/>
              </a:rPr>
              <a:t>150 ns </a:t>
            </a:r>
            <a:endParaRPr lang="en-US" b="1" dirty="0">
              <a:latin typeface="Arial" panose="020B0604020202020204" pitchFamily="34" charset="0"/>
              <a:cs typeface="Arial" panose="020B0604020202020204" pitchFamily="34" charset="0"/>
            </a:endParaRPr>
          </a:p>
        </p:txBody>
      </p:sp>
      <p:sp>
        <p:nvSpPr>
          <p:cNvPr id="18" name="Footer Placeholder 4"/>
          <p:cNvSpPr txBox="1">
            <a:spLocks/>
          </p:cNvSpPr>
          <p:nvPr/>
        </p:nvSpPr>
        <p:spPr>
          <a:xfrm>
            <a:off x="2667000" y="6569075"/>
            <a:ext cx="3962400" cy="365125"/>
          </a:xfrm>
          <a:prstGeom prst="rect">
            <a:avLst/>
          </a:prstGeom>
        </p:spPr>
        <p:txBody>
          <a:bodyPr/>
          <a:lstStyle>
            <a:defPPr>
              <a:defRPr lang="en-US"/>
            </a:defPPr>
            <a:lvl1pPr algn="l" rtl="0" fontAlgn="base">
              <a:spcBef>
                <a:spcPct val="0"/>
              </a:spcBef>
              <a:spcAft>
                <a:spcPct val="0"/>
              </a:spcAft>
              <a:defRPr sz="2000" kern="1200">
                <a:solidFill>
                  <a:schemeClr val="tx1"/>
                </a:solidFill>
                <a:latin typeface="Times" pitchFamily="18" charset="0"/>
                <a:ea typeface="+mn-ea"/>
                <a:cs typeface="Arial" charset="0"/>
              </a:defRPr>
            </a:lvl1pPr>
            <a:lvl2pPr marL="457200" algn="l" rtl="0" fontAlgn="base">
              <a:spcBef>
                <a:spcPct val="0"/>
              </a:spcBef>
              <a:spcAft>
                <a:spcPct val="0"/>
              </a:spcAft>
              <a:defRPr sz="2000" kern="1200">
                <a:solidFill>
                  <a:schemeClr val="tx1"/>
                </a:solidFill>
                <a:latin typeface="Times" pitchFamily="18" charset="0"/>
                <a:ea typeface="+mn-ea"/>
                <a:cs typeface="Arial" charset="0"/>
              </a:defRPr>
            </a:lvl2pPr>
            <a:lvl3pPr marL="914400" algn="l" rtl="0" fontAlgn="base">
              <a:spcBef>
                <a:spcPct val="0"/>
              </a:spcBef>
              <a:spcAft>
                <a:spcPct val="0"/>
              </a:spcAft>
              <a:defRPr sz="2000" kern="1200">
                <a:solidFill>
                  <a:schemeClr val="tx1"/>
                </a:solidFill>
                <a:latin typeface="Times" pitchFamily="18" charset="0"/>
                <a:ea typeface="+mn-ea"/>
                <a:cs typeface="Arial" charset="0"/>
              </a:defRPr>
            </a:lvl3pPr>
            <a:lvl4pPr marL="1371600" algn="l" rtl="0" fontAlgn="base">
              <a:spcBef>
                <a:spcPct val="0"/>
              </a:spcBef>
              <a:spcAft>
                <a:spcPct val="0"/>
              </a:spcAft>
              <a:defRPr sz="2000" kern="1200">
                <a:solidFill>
                  <a:schemeClr val="tx1"/>
                </a:solidFill>
                <a:latin typeface="Times" pitchFamily="18" charset="0"/>
                <a:ea typeface="+mn-ea"/>
                <a:cs typeface="Arial" charset="0"/>
              </a:defRPr>
            </a:lvl4pPr>
            <a:lvl5pPr marL="1828800" algn="l" rtl="0" fontAlgn="base">
              <a:spcBef>
                <a:spcPct val="0"/>
              </a:spcBef>
              <a:spcAft>
                <a:spcPct val="0"/>
              </a:spcAft>
              <a:defRPr sz="2000" kern="1200">
                <a:solidFill>
                  <a:schemeClr val="tx1"/>
                </a:solidFill>
                <a:latin typeface="Times" pitchFamily="18" charset="0"/>
                <a:ea typeface="+mn-ea"/>
                <a:cs typeface="Arial" charset="0"/>
              </a:defRPr>
            </a:lvl5pPr>
            <a:lvl6pPr marL="2286000" algn="l" defTabSz="914400" rtl="0" eaLnBrk="1" latinLnBrk="0" hangingPunct="1">
              <a:defRPr sz="2000" kern="1200">
                <a:solidFill>
                  <a:schemeClr val="tx1"/>
                </a:solidFill>
                <a:latin typeface="Times" pitchFamily="18" charset="0"/>
                <a:ea typeface="+mn-ea"/>
                <a:cs typeface="Arial" charset="0"/>
              </a:defRPr>
            </a:lvl6pPr>
            <a:lvl7pPr marL="2743200" algn="l" defTabSz="914400" rtl="0" eaLnBrk="1" latinLnBrk="0" hangingPunct="1">
              <a:defRPr sz="2000" kern="1200">
                <a:solidFill>
                  <a:schemeClr val="tx1"/>
                </a:solidFill>
                <a:latin typeface="Times" pitchFamily="18" charset="0"/>
                <a:ea typeface="+mn-ea"/>
                <a:cs typeface="Arial" charset="0"/>
              </a:defRPr>
            </a:lvl7pPr>
            <a:lvl8pPr marL="3200400" algn="l" defTabSz="914400" rtl="0" eaLnBrk="1" latinLnBrk="0" hangingPunct="1">
              <a:defRPr sz="2000" kern="1200">
                <a:solidFill>
                  <a:schemeClr val="tx1"/>
                </a:solidFill>
                <a:latin typeface="Times" pitchFamily="18" charset="0"/>
                <a:ea typeface="+mn-ea"/>
                <a:cs typeface="Arial" charset="0"/>
              </a:defRPr>
            </a:lvl8pPr>
            <a:lvl9pPr marL="3657600" algn="l" defTabSz="914400" rtl="0" eaLnBrk="1" latinLnBrk="0" hangingPunct="1">
              <a:defRPr sz="2000" kern="1200">
                <a:solidFill>
                  <a:schemeClr val="tx1"/>
                </a:solidFill>
                <a:latin typeface="Times" pitchFamily="18" charset="0"/>
                <a:ea typeface="+mn-ea"/>
                <a:cs typeface="Arial" charset="0"/>
              </a:defRPr>
            </a:lvl9pPr>
          </a:lstStyle>
          <a:p>
            <a:pPr algn="ctr"/>
            <a:r>
              <a:rPr lang="en-US" sz="1400" b="1" dirty="0" smtClean="0">
                <a:solidFill>
                  <a:srgbClr val="0000FF"/>
                </a:solidFill>
                <a:latin typeface="Arial" panose="020B0604020202020204" pitchFamily="34" charset="0"/>
                <a:cs typeface="Arial" panose="020B0604020202020204" pitchFamily="34" charset="0"/>
              </a:rPr>
              <a:t>JLEIC Collaboration Meeting Fall 2016</a:t>
            </a:r>
            <a:endParaRPr lang="en-US" sz="1400" b="1" dirty="0">
              <a:solidFill>
                <a:srgbClr val="0000FF"/>
              </a:solidFill>
              <a:latin typeface="Arial" panose="020B0604020202020204" pitchFamily="34" charset="0"/>
              <a:cs typeface="Arial" panose="020B0604020202020204" pitchFamily="34" charset="0"/>
            </a:endParaRPr>
          </a:p>
        </p:txBody>
      </p:sp>
      <p:sp>
        <p:nvSpPr>
          <p:cNvPr id="19" name="Slide Number Placeholder 5"/>
          <p:cNvSpPr txBox="1">
            <a:spLocks/>
          </p:cNvSpPr>
          <p:nvPr/>
        </p:nvSpPr>
        <p:spPr>
          <a:xfrm>
            <a:off x="7467600" y="6433457"/>
            <a:ext cx="685800" cy="348343"/>
          </a:xfrm>
          <a:prstGeom prst="rect">
            <a:avLst/>
          </a:prstGeom>
        </p:spPr>
        <p:txBody>
          <a:bodyPr/>
          <a:lstStyle>
            <a:defPPr>
              <a:defRPr lang="en-US"/>
            </a:defPPr>
            <a:lvl1pPr algn="l" rtl="0" fontAlgn="base">
              <a:spcBef>
                <a:spcPct val="0"/>
              </a:spcBef>
              <a:spcAft>
                <a:spcPct val="0"/>
              </a:spcAft>
              <a:defRPr sz="2000" kern="1200">
                <a:solidFill>
                  <a:schemeClr val="tx1"/>
                </a:solidFill>
                <a:latin typeface="Times" pitchFamily="18" charset="0"/>
                <a:ea typeface="+mn-ea"/>
                <a:cs typeface="Arial" charset="0"/>
              </a:defRPr>
            </a:lvl1pPr>
            <a:lvl2pPr marL="457200" algn="l" rtl="0" fontAlgn="base">
              <a:spcBef>
                <a:spcPct val="0"/>
              </a:spcBef>
              <a:spcAft>
                <a:spcPct val="0"/>
              </a:spcAft>
              <a:defRPr sz="2000" kern="1200">
                <a:solidFill>
                  <a:schemeClr val="tx1"/>
                </a:solidFill>
                <a:latin typeface="Times" pitchFamily="18" charset="0"/>
                <a:ea typeface="+mn-ea"/>
                <a:cs typeface="Arial" charset="0"/>
              </a:defRPr>
            </a:lvl2pPr>
            <a:lvl3pPr marL="914400" algn="l" rtl="0" fontAlgn="base">
              <a:spcBef>
                <a:spcPct val="0"/>
              </a:spcBef>
              <a:spcAft>
                <a:spcPct val="0"/>
              </a:spcAft>
              <a:defRPr sz="2000" kern="1200">
                <a:solidFill>
                  <a:schemeClr val="tx1"/>
                </a:solidFill>
                <a:latin typeface="Times" pitchFamily="18" charset="0"/>
                <a:ea typeface="+mn-ea"/>
                <a:cs typeface="Arial" charset="0"/>
              </a:defRPr>
            </a:lvl3pPr>
            <a:lvl4pPr marL="1371600" algn="l" rtl="0" fontAlgn="base">
              <a:spcBef>
                <a:spcPct val="0"/>
              </a:spcBef>
              <a:spcAft>
                <a:spcPct val="0"/>
              </a:spcAft>
              <a:defRPr sz="2000" kern="1200">
                <a:solidFill>
                  <a:schemeClr val="tx1"/>
                </a:solidFill>
                <a:latin typeface="Times" pitchFamily="18" charset="0"/>
                <a:ea typeface="+mn-ea"/>
                <a:cs typeface="Arial" charset="0"/>
              </a:defRPr>
            </a:lvl4pPr>
            <a:lvl5pPr marL="1828800" algn="l" rtl="0" fontAlgn="base">
              <a:spcBef>
                <a:spcPct val="0"/>
              </a:spcBef>
              <a:spcAft>
                <a:spcPct val="0"/>
              </a:spcAft>
              <a:defRPr sz="2000" kern="1200">
                <a:solidFill>
                  <a:schemeClr val="tx1"/>
                </a:solidFill>
                <a:latin typeface="Times" pitchFamily="18" charset="0"/>
                <a:ea typeface="+mn-ea"/>
                <a:cs typeface="Arial" charset="0"/>
              </a:defRPr>
            </a:lvl5pPr>
            <a:lvl6pPr marL="2286000" algn="l" defTabSz="914400" rtl="0" eaLnBrk="1" latinLnBrk="0" hangingPunct="1">
              <a:defRPr sz="2000" kern="1200">
                <a:solidFill>
                  <a:schemeClr val="tx1"/>
                </a:solidFill>
                <a:latin typeface="Times" pitchFamily="18" charset="0"/>
                <a:ea typeface="+mn-ea"/>
                <a:cs typeface="Arial" charset="0"/>
              </a:defRPr>
            </a:lvl6pPr>
            <a:lvl7pPr marL="2743200" algn="l" defTabSz="914400" rtl="0" eaLnBrk="1" latinLnBrk="0" hangingPunct="1">
              <a:defRPr sz="2000" kern="1200">
                <a:solidFill>
                  <a:schemeClr val="tx1"/>
                </a:solidFill>
                <a:latin typeface="Times" pitchFamily="18" charset="0"/>
                <a:ea typeface="+mn-ea"/>
                <a:cs typeface="Arial" charset="0"/>
              </a:defRPr>
            </a:lvl7pPr>
            <a:lvl8pPr marL="3200400" algn="l" defTabSz="914400" rtl="0" eaLnBrk="1" latinLnBrk="0" hangingPunct="1">
              <a:defRPr sz="2000" kern="1200">
                <a:solidFill>
                  <a:schemeClr val="tx1"/>
                </a:solidFill>
                <a:latin typeface="Times" pitchFamily="18" charset="0"/>
                <a:ea typeface="+mn-ea"/>
                <a:cs typeface="Arial" charset="0"/>
              </a:defRPr>
            </a:lvl8pPr>
            <a:lvl9pPr marL="3657600" algn="l" defTabSz="914400" rtl="0" eaLnBrk="1" latinLnBrk="0" hangingPunct="1">
              <a:defRPr sz="2000" kern="1200">
                <a:solidFill>
                  <a:schemeClr val="tx1"/>
                </a:solidFill>
                <a:latin typeface="Times" pitchFamily="18" charset="0"/>
                <a:ea typeface="+mn-ea"/>
                <a:cs typeface="Arial" charset="0"/>
              </a:defRPr>
            </a:lvl9pPr>
          </a:lstStyle>
          <a:p>
            <a:pPr algn="ctr"/>
            <a:fld id="{B58F48A6-A3E1-4848-9AC3-B43F560BE4FE}" type="slidenum">
              <a:rPr lang="en-US" b="1" smtClean="0">
                <a:solidFill>
                  <a:srgbClr val="0000FF"/>
                </a:solidFill>
                <a:latin typeface="Arial" panose="020B0604020202020204" pitchFamily="34" charset="0"/>
                <a:cs typeface="Arial" panose="020B0604020202020204" pitchFamily="34" charset="0"/>
              </a:rPr>
              <a:pPr algn="ctr"/>
              <a:t>20</a:t>
            </a:fld>
            <a:endParaRPr lang="en-US" b="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48594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6735" y="871621"/>
            <a:ext cx="4532010" cy="461665"/>
          </a:xfrm>
          <a:prstGeom prst="rect">
            <a:avLst/>
          </a:prstGeom>
          <a:noFill/>
        </p:spPr>
        <p:txBody>
          <a:bodyPr wrap="none" rtlCol="0">
            <a:spAutoFit/>
          </a:bodyPr>
          <a:lstStyle/>
          <a:p>
            <a:r>
              <a:rPr lang="en-US" altLang="zh-CN" sz="2400" dirty="0" smtClean="0">
                <a:latin typeface="Arial" panose="020B0604020202020204" pitchFamily="34" charset="0"/>
                <a:cs typeface="Arial" panose="020B0604020202020204" pitchFamily="34" charset="0"/>
              </a:rPr>
              <a:t>Fit by a Bi-Gaussian distribution</a:t>
            </a:r>
          </a:p>
        </p:txBody>
      </p:sp>
      <mc:AlternateContent xmlns:mc="http://schemas.openxmlformats.org/markup-compatibility/2006" xmlns:a14="http://schemas.microsoft.com/office/drawing/2010/main">
        <mc:Choice Requires="a14">
          <p:sp>
            <p:nvSpPr>
              <p:cNvPr id="5" name="文本框 4"/>
              <p:cNvSpPr txBox="1"/>
              <p:nvPr/>
            </p:nvSpPr>
            <p:spPr>
              <a:xfrm>
                <a:off x="457200" y="1333286"/>
                <a:ext cx="4864345" cy="668196"/>
              </a:xfrm>
              <a:prstGeom prst="rect">
                <a:avLst/>
              </a:prstGeom>
              <a:noFill/>
            </p:spPr>
            <p:txBody>
              <a:bodyPr wrap="none" lIns="0" tIns="0" rIns="0" bIns="0" rtlCol="0">
                <a:spAutoFit/>
              </a:bodyPr>
              <a:lstStyle/>
              <a:p>
                <a14:m>
                  <m:oMath xmlns:m="http://schemas.openxmlformats.org/officeDocument/2006/math">
                    <m:r>
                      <a:rPr lang="en-US" altLang="zh-CN" sz="2400" b="0" i="1" smtClean="0">
                        <a:latin typeface="Cambria Math" panose="02040503050406030204" pitchFamily="18" charset="0"/>
                      </a:rPr>
                      <m:t>𝑚𝑜𝑑𝑒𝑙</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𝑚</m:t>
                    </m:r>
                    <m:r>
                      <a:rPr lang="en-US" altLang="zh-CN" sz="2400" b="0" i="1" smtClean="0">
                        <a:latin typeface="Cambria Math" panose="02040503050406030204" pitchFamily="18" charset="0"/>
                      </a:rPr>
                      <m:t>1∗</m:t>
                    </m:r>
                    <m:sSup>
                      <m:sSupPr>
                        <m:ctrlPr>
                          <a:rPr lang="en-US" altLang="zh-CN" sz="2400" b="0" i="1" smtClean="0">
                            <a:latin typeface="Cambria Math"/>
                          </a:rPr>
                        </m:ctrlPr>
                      </m:sSupPr>
                      <m:e>
                        <m:r>
                          <a:rPr lang="en-US" altLang="zh-CN" sz="2400" b="0" i="1" smtClean="0">
                            <a:latin typeface="Cambria Math" panose="02040503050406030204" pitchFamily="18" charset="0"/>
                          </a:rPr>
                          <m:t>𝑒</m:t>
                        </m:r>
                      </m:e>
                      <m:sup>
                        <m:r>
                          <a:rPr lang="en-US" altLang="zh-CN" sz="2400" b="0" i="1" smtClean="0">
                            <a:latin typeface="Cambria Math" panose="02040503050406030204" pitchFamily="18" charset="0"/>
                          </a:rPr>
                          <m:t>−</m:t>
                        </m:r>
                        <m:f>
                          <m:fPr>
                            <m:ctrlPr>
                              <a:rPr lang="en-US" altLang="zh-CN" sz="2400" b="0" i="1" smtClean="0">
                                <a:latin typeface="Cambria Math"/>
                              </a:rPr>
                            </m:ctrlPr>
                          </m:fPr>
                          <m:num>
                            <m:sSup>
                              <m:sSupPr>
                                <m:ctrlPr>
                                  <a:rPr lang="en-US" altLang="zh-CN" sz="2400" b="0" i="1" smtClean="0">
                                    <a:latin typeface="Cambria Math"/>
                                  </a:rPr>
                                </m:ctrlPr>
                              </m:sSupPr>
                              <m:e>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𝑥</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𝑢</m:t>
                                </m:r>
                                <m:r>
                                  <a:rPr lang="en-US" altLang="zh-CN" sz="2400" b="0" i="1" smtClean="0">
                                    <a:latin typeface="Cambria Math" panose="02040503050406030204" pitchFamily="18" charset="0"/>
                                  </a:rPr>
                                  <m:t>)</m:t>
                                </m:r>
                              </m:e>
                              <m:sup>
                                <m:r>
                                  <a:rPr lang="en-US" altLang="zh-CN" sz="2400" b="0" i="1" smtClean="0">
                                    <a:latin typeface="Cambria Math" panose="02040503050406030204" pitchFamily="18" charset="0"/>
                                  </a:rPr>
                                  <m:t>2</m:t>
                                </m:r>
                              </m:sup>
                            </m:sSup>
                          </m:num>
                          <m:den>
                            <m:sSubSup>
                              <m:sSubSupPr>
                                <m:ctrlPr>
                                  <a:rPr lang="en-US" altLang="zh-CN" sz="2400" b="0" i="1" smtClean="0">
                                    <a:latin typeface="Cambria Math"/>
                                  </a:rPr>
                                </m:ctrlPr>
                              </m:sSubSupPr>
                              <m:e>
                                <m:r>
                                  <a:rPr lang="en-US" altLang="zh-CN" sz="2400" b="0" i="1" smtClean="0">
                                    <a:latin typeface="Cambria Math" panose="02040503050406030204" pitchFamily="18" charset="0"/>
                                  </a:rPr>
                                  <m:t>2</m:t>
                                </m:r>
                                <m:r>
                                  <a:rPr lang="en-US" altLang="zh-CN" sz="2400" i="1">
                                    <a:latin typeface="Cambria Math" panose="02040503050406030204" pitchFamily="18" charset="0"/>
                                    <a:ea typeface="Cambria Math" panose="02040503050406030204" pitchFamily="18" charset="0"/>
                                  </a:rPr>
                                  <m:t>𝜎</m:t>
                                </m:r>
                              </m:e>
                              <m:sub>
                                <m:r>
                                  <a:rPr lang="en-US" altLang="zh-CN" sz="2400" b="0" i="1" smtClean="0">
                                    <a:latin typeface="Cambria Math" panose="02040503050406030204" pitchFamily="18" charset="0"/>
                                    <a:ea typeface="Cambria Math" panose="02040503050406030204" pitchFamily="18" charset="0"/>
                                  </a:rPr>
                                  <m:t>1</m:t>
                                </m:r>
                              </m:sub>
                              <m:sup>
                                <m:r>
                                  <a:rPr lang="en-US" altLang="zh-CN" sz="2400" b="0" i="1" smtClean="0">
                                    <a:latin typeface="Cambria Math" panose="02040503050406030204" pitchFamily="18" charset="0"/>
                                  </a:rPr>
                                  <m:t>2</m:t>
                                </m:r>
                              </m:sup>
                            </m:sSubSup>
                          </m:den>
                        </m:f>
                      </m:sup>
                    </m:sSup>
                  </m:oMath>
                </a14:m>
                <a:r>
                  <a:rPr lang="en-US" altLang="zh-CN" sz="2400" dirty="0" smtClean="0">
                    <a:latin typeface="Times New Roman" panose="02020603050405020304" pitchFamily="18" charset="0"/>
                    <a:cs typeface="Times New Roman" panose="02020603050405020304" pitchFamily="18" charset="0"/>
                  </a:rPr>
                  <a:t>+</a:t>
                </a:r>
                <a14:m>
                  <m:oMath xmlns:m="http://schemas.openxmlformats.org/officeDocument/2006/math">
                    <m:r>
                      <a:rPr lang="en-US" altLang="zh-CN" sz="2400" b="0" i="1" smtClean="0">
                        <a:latin typeface="Cambria Math" panose="02040503050406030204" pitchFamily="18" charset="0"/>
                      </a:rPr>
                      <m:t>𝑚</m:t>
                    </m:r>
                    <m:r>
                      <a:rPr lang="en-US" altLang="zh-CN" sz="2400" b="0" i="1" smtClean="0">
                        <a:latin typeface="Cambria Math" panose="02040503050406030204" pitchFamily="18" charset="0"/>
                      </a:rPr>
                      <m:t>2∗</m:t>
                    </m:r>
                    <m:sSup>
                      <m:sSupPr>
                        <m:ctrlPr>
                          <a:rPr lang="en-US" altLang="zh-CN" sz="2400" b="0" i="1" smtClean="0">
                            <a:latin typeface="Cambria Math"/>
                          </a:rPr>
                        </m:ctrlPr>
                      </m:sSupPr>
                      <m:e>
                        <m:r>
                          <a:rPr lang="en-US" altLang="zh-CN" sz="2400" b="0" i="1" smtClean="0">
                            <a:latin typeface="Cambria Math" panose="02040503050406030204" pitchFamily="18" charset="0"/>
                          </a:rPr>
                          <m:t>𝑒</m:t>
                        </m:r>
                      </m:e>
                      <m:sup>
                        <m:r>
                          <a:rPr lang="en-US" altLang="zh-CN" sz="2400" b="0" i="1" smtClean="0">
                            <a:latin typeface="Cambria Math" panose="02040503050406030204" pitchFamily="18" charset="0"/>
                          </a:rPr>
                          <m:t>−</m:t>
                        </m:r>
                        <m:f>
                          <m:fPr>
                            <m:ctrlPr>
                              <a:rPr lang="en-US" altLang="zh-CN" sz="2400" b="0" i="1" smtClean="0">
                                <a:latin typeface="Cambria Math"/>
                              </a:rPr>
                            </m:ctrlPr>
                          </m:fPr>
                          <m:num>
                            <m:sSup>
                              <m:sSupPr>
                                <m:ctrlPr>
                                  <a:rPr lang="en-US" altLang="zh-CN" sz="2400" b="0" i="1" smtClean="0">
                                    <a:latin typeface="Cambria Math"/>
                                  </a:rPr>
                                </m:ctrlPr>
                              </m:sSupPr>
                              <m:e>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𝑥</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𝑢</m:t>
                                </m:r>
                                <m:r>
                                  <a:rPr lang="en-US" altLang="zh-CN" sz="2400" b="0" i="1" smtClean="0">
                                    <a:latin typeface="Cambria Math" panose="02040503050406030204" pitchFamily="18" charset="0"/>
                                  </a:rPr>
                                  <m:t>)</m:t>
                                </m:r>
                              </m:e>
                              <m:sup>
                                <m:r>
                                  <a:rPr lang="en-US" altLang="zh-CN" sz="2400" b="0" i="1" smtClean="0">
                                    <a:latin typeface="Cambria Math" panose="02040503050406030204" pitchFamily="18" charset="0"/>
                                  </a:rPr>
                                  <m:t>2</m:t>
                                </m:r>
                              </m:sup>
                            </m:sSup>
                          </m:num>
                          <m:den>
                            <m:sSubSup>
                              <m:sSubSupPr>
                                <m:ctrlPr>
                                  <a:rPr lang="en-US" altLang="zh-CN" sz="2400" b="0" i="1" smtClean="0">
                                    <a:latin typeface="Cambria Math"/>
                                  </a:rPr>
                                </m:ctrlPr>
                              </m:sSubSupPr>
                              <m:e>
                                <m:r>
                                  <a:rPr lang="en-US" altLang="zh-CN" sz="2400" b="0" i="1" smtClean="0">
                                    <a:latin typeface="Cambria Math" panose="02040503050406030204" pitchFamily="18" charset="0"/>
                                  </a:rPr>
                                  <m:t>2</m:t>
                                </m:r>
                                <m:r>
                                  <a:rPr lang="en-US" altLang="zh-CN" sz="2400" i="1">
                                    <a:latin typeface="Cambria Math" panose="02040503050406030204" pitchFamily="18" charset="0"/>
                                    <a:ea typeface="Cambria Math" panose="02040503050406030204" pitchFamily="18" charset="0"/>
                                  </a:rPr>
                                  <m:t>𝜎</m:t>
                                </m:r>
                              </m:e>
                              <m:sub>
                                <m:r>
                                  <a:rPr lang="en-US" altLang="zh-CN" sz="2400" b="0" i="1" smtClean="0">
                                    <a:latin typeface="Cambria Math" panose="02040503050406030204" pitchFamily="18" charset="0"/>
                                    <a:ea typeface="Cambria Math" panose="02040503050406030204" pitchFamily="18" charset="0"/>
                                  </a:rPr>
                                  <m:t>2</m:t>
                                </m:r>
                              </m:sub>
                              <m:sup>
                                <m:r>
                                  <a:rPr lang="en-US" altLang="zh-CN" sz="2400" b="0" i="1" smtClean="0">
                                    <a:latin typeface="Cambria Math" panose="02040503050406030204" pitchFamily="18" charset="0"/>
                                  </a:rPr>
                                  <m:t>2</m:t>
                                </m:r>
                              </m:sup>
                            </m:sSubSup>
                          </m:den>
                        </m:f>
                      </m:sup>
                    </m:sSup>
                  </m:oMath>
                </a14:m>
                <a:endParaRPr lang="zh-CN" altLang="en-US" sz="2400" dirty="0">
                  <a:latin typeface="Times New Roman" panose="02020603050405020304" pitchFamily="18" charset="0"/>
                  <a:cs typeface="Times New Roman" panose="02020603050405020304" pitchFamily="18" charset="0"/>
                </a:endParaRPr>
              </a:p>
            </p:txBody>
          </p:sp>
        </mc:Choice>
        <mc:Fallback xmlns="">
          <p:sp>
            <p:nvSpPr>
              <p:cNvPr id="5" name="文本框 4"/>
              <p:cNvSpPr txBox="1">
                <a:spLocks noRot="1" noChangeAspect="1" noMove="1" noResize="1" noEditPoints="1" noAdjustHandles="1" noChangeArrowheads="1" noChangeShapeType="1" noTextEdit="1"/>
              </p:cNvSpPr>
              <p:nvPr/>
            </p:nvSpPr>
            <p:spPr>
              <a:xfrm>
                <a:off x="457200" y="1333286"/>
                <a:ext cx="4864345" cy="668196"/>
              </a:xfrm>
              <a:prstGeom prst="rect">
                <a:avLst/>
              </a:prstGeom>
              <a:blipFill rotWithShape="1">
                <a:blip r:embed="rId2"/>
                <a:stretch>
                  <a:fillRect b="-27523"/>
                </a:stretch>
              </a:blipFill>
            </p:spPr>
            <p:txBody>
              <a:bodyPr/>
              <a:lstStyle/>
              <a:p>
                <a:r>
                  <a:rPr lang="en-US">
                    <a:noFill/>
                  </a:rPr>
                  <a:t> </a:t>
                </a:r>
              </a:p>
            </p:txBody>
          </p:sp>
        </mc:Fallback>
      </mc:AlternateContent>
      <p:cxnSp>
        <p:nvCxnSpPr>
          <p:cNvPr id="21" name="直接连接符 35"/>
          <p:cNvCxnSpPr/>
          <p:nvPr/>
        </p:nvCxnSpPr>
        <p:spPr>
          <a:xfrm>
            <a:off x="152400" y="793188"/>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5" name="文本框 42"/>
          <p:cNvSpPr txBox="1"/>
          <p:nvPr/>
        </p:nvSpPr>
        <p:spPr>
          <a:xfrm>
            <a:off x="0" y="39469"/>
            <a:ext cx="9144000" cy="646331"/>
          </a:xfrm>
          <a:prstGeom prst="rect">
            <a:avLst/>
          </a:prstGeom>
          <a:noFill/>
        </p:spPr>
        <p:txBody>
          <a:bodyPr wrap="square" rtlCol="0">
            <a:spAutoFit/>
          </a:bodyPr>
          <a:lstStyle/>
          <a:p>
            <a:pPr algn="ctr"/>
            <a:r>
              <a:rPr lang="en-US" altLang="zh-CN" sz="3600" b="1" dirty="0" smtClean="0">
                <a:solidFill>
                  <a:srgbClr val="0000FF"/>
                </a:solidFill>
                <a:latin typeface="Arial" panose="020B0604020202020204" pitchFamily="34" charset="0"/>
                <a:ea typeface="微软雅黑" panose="020B0503020204020204" pitchFamily="34" charset="-122"/>
                <a:cs typeface="Arial" panose="020B0604020202020204" pitchFamily="34" charset="0"/>
              </a:rPr>
              <a:t>Data Analysis And Modeling</a:t>
            </a:r>
            <a:endParaRPr lang="zh-CN" altLang="en-US" sz="3600" b="1" dirty="0">
              <a:solidFill>
                <a:srgbClr val="0000FF"/>
              </a:solidFill>
              <a:latin typeface="Arial" panose="020B0604020202020204" pitchFamily="34" charset="0"/>
              <a:ea typeface="微软雅黑" panose="020B0503020204020204" pitchFamily="34" charset="-122"/>
              <a:cs typeface="Arial" panose="020B060402020202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085715"/>
            <a:ext cx="3276600" cy="220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366813"/>
            <a:ext cx="3505200" cy="2077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2" name="组合 6"/>
          <p:cNvGrpSpPr>
            <a:grpSpLocks noChangeAspect="1"/>
          </p:cNvGrpSpPr>
          <p:nvPr/>
        </p:nvGrpSpPr>
        <p:grpSpPr>
          <a:xfrm>
            <a:off x="5123660" y="2405743"/>
            <a:ext cx="3944140" cy="4176458"/>
            <a:chOff x="4849369" y="838196"/>
            <a:chExt cx="6717090" cy="5334554"/>
          </a:xfrm>
        </p:grpSpPr>
        <p:pic>
          <p:nvPicPr>
            <p:cNvPr id="23" name="图片 7"/>
            <p:cNvPicPr>
              <a:picLocks noChangeAspect="1"/>
            </p:cNvPicPr>
            <p:nvPr/>
          </p:nvPicPr>
          <p:blipFill rotWithShape="1">
            <a:blip r:embed="rId5"/>
            <a:srcRect l="2508" t="2788" r="1639"/>
            <a:stretch/>
          </p:blipFill>
          <p:spPr>
            <a:xfrm>
              <a:off x="4849369" y="838196"/>
              <a:ext cx="6717090" cy="5334554"/>
            </a:xfrm>
            <a:prstGeom prst="rect">
              <a:avLst/>
            </a:prstGeom>
          </p:spPr>
        </p:pic>
        <p:sp>
          <p:nvSpPr>
            <p:cNvPr id="24" name="任意多边形 8"/>
            <p:cNvSpPr/>
            <p:nvPr/>
          </p:nvSpPr>
          <p:spPr>
            <a:xfrm>
              <a:off x="5689600" y="1668561"/>
              <a:ext cx="2075543" cy="1582058"/>
            </a:xfrm>
            <a:custGeom>
              <a:avLst/>
              <a:gdLst>
                <a:gd name="connsiteX0" fmla="*/ 0 w 2075543"/>
                <a:gd name="connsiteY0" fmla="*/ 0 h 1582058"/>
                <a:gd name="connsiteX1" fmla="*/ 566058 w 2075543"/>
                <a:gd name="connsiteY1" fmla="*/ 1016000 h 1582058"/>
                <a:gd name="connsiteX2" fmla="*/ 2075543 w 2075543"/>
                <a:gd name="connsiteY2" fmla="*/ 1582058 h 1582058"/>
                <a:gd name="connsiteX3" fmla="*/ 2075543 w 2075543"/>
                <a:gd name="connsiteY3" fmla="*/ 1582058 h 1582058"/>
              </a:gdLst>
              <a:ahLst/>
              <a:cxnLst>
                <a:cxn ang="0">
                  <a:pos x="connsiteX0" y="connsiteY0"/>
                </a:cxn>
                <a:cxn ang="0">
                  <a:pos x="connsiteX1" y="connsiteY1"/>
                </a:cxn>
                <a:cxn ang="0">
                  <a:pos x="connsiteX2" y="connsiteY2"/>
                </a:cxn>
                <a:cxn ang="0">
                  <a:pos x="connsiteX3" y="connsiteY3"/>
                </a:cxn>
              </a:cxnLst>
              <a:rect l="l" t="t" r="r" b="b"/>
              <a:pathLst>
                <a:path w="2075543" h="1582058">
                  <a:moveTo>
                    <a:pt x="0" y="0"/>
                  </a:moveTo>
                  <a:cubicBezTo>
                    <a:pt x="110067" y="376162"/>
                    <a:pt x="220134" y="752324"/>
                    <a:pt x="566058" y="1016000"/>
                  </a:cubicBezTo>
                  <a:cubicBezTo>
                    <a:pt x="911982" y="1279676"/>
                    <a:pt x="2075543" y="1582058"/>
                    <a:pt x="2075543" y="1582058"/>
                  </a:cubicBezTo>
                  <a:lnTo>
                    <a:pt x="2075543" y="1582058"/>
                  </a:lnTo>
                </a:path>
              </a:pathLst>
            </a:custGeom>
            <a:noFill/>
            <a:ln w="4445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solidFill>
                </a:ln>
                <a:solidFill>
                  <a:schemeClr val="tx1"/>
                </a:solidFill>
              </a:endParaRPr>
            </a:p>
          </p:txBody>
        </p:sp>
        <p:sp>
          <p:nvSpPr>
            <p:cNvPr id="26" name="任意多边形 9"/>
            <p:cNvSpPr/>
            <p:nvPr/>
          </p:nvSpPr>
          <p:spPr>
            <a:xfrm>
              <a:off x="5689600" y="3846286"/>
              <a:ext cx="4305060" cy="1031599"/>
            </a:xfrm>
            <a:custGeom>
              <a:avLst/>
              <a:gdLst>
                <a:gd name="connsiteX0" fmla="*/ 0 w 3585029"/>
                <a:gd name="connsiteY0" fmla="*/ 0 h 1031599"/>
                <a:gd name="connsiteX1" fmla="*/ 537029 w 3585029"/>
                <a:gd name="connsiteY1" fmla="*/ 1016000 h 1031599"/>
                <a:gd name="connsiteX2" fmla="*/ 798286 w 3585029"/>
                <a:gd name="connsiteY2" fmla="*/ 595085 h 1031599"/>
                <a:gd name="connsiteX3" fmla="*/ 1262743 w 3585029"/>
                <a:gd name="connsiteY3" fmla="*/ 304800 h 1031599"/>
                <a:gd name="connsiteX4" fmla="*/ 2148114 w 3585029"/>
                <a:gd name="connsiteY4" fmla="*/ 87085 h 1031599"/>
                <a:gd name="connsiteX5" fmla="*/ 3585029 w 3585029"/>
                <a:gd name="connsiteY5" fmla="*/ 43543 h 103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85029" h="1031599">
                  <a:moveTo>
                    <a:pt x="0" y="0"/>
                  </a:moveTo>
                  <a:cubicBezTo>
                    <a:pt x="201990" y="458409"/>
                    <a:pt x="403981" y="916819"/>
                    <a:pt x="537029" y="1016000"/>
                  </a:cubicBezTo>
                  <a:cubicBezTo>
                    <a:pt x="670077" y="1115181"/>
                    <a:pt x="677334" y="713618"/>
                    <a:pt x="798286" y="595085"/>
                  </a:cubicBezTo>
                  <a:cubicBezTo>
                    <a:pt x="919238" y="476552"/>
                    <a:pt x="1037772" y="389467"/>
                    <a:pt x="1262743" y="304800"/>
                  </a:cubicBezTo>
                  <a:cubicBezTo>
                    <a:pt x="1487714" y="220133"/>
                    <a:pt x="1761066" y="130628"/>
                    <a:pt x="2148114" y="87085"/>
                  </a:cubicBezTo>
                  <a:cubicBezTo>
                    <a:pt x="2535162" y="43542"/>
                    <a:pt x="3060095" y="43542"/>
                    <a:pt x="3585029" y="43543"/>
                  </a:cubicBezTo>
                </a:path>
              </a:pathLst>
            </a:custGeom>
            <a:noFill/>
            <a:ln w="444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TextBox 2"/>
          <p:cNvSpPr txBox="1"/>
          <p:nvPr/>
        </p:nvSpPr>
        <p:spPr>
          <a:xfrm>
            <a:off x="5715000" y="1801427"/>
            <a:ext cx="3071867" cy="400110"/>
          </a:xfrm>
          <a:prstGeom prst="rect">
            <a:avLst/>
          </a:prstGeom>
          <a:solidFill>
            <a:srgbClr val="FFC000"/>
          </a:solidFill>
        </p:spPr>
        <p:txBody>
          <a:bodyPr wrap="none" rtlCol="0">
            <a:spAutoFit/>
          </a:bodyPr>
          <a:lstStyle/>
          <a:p>
            <a:r>
              <a:rPr lang="en-US" dirty="0" smtClean="0">
                <a:latin typeface="Arial" panose="020B0604020202020204" pitchFamily="34" charset="0"/>
                <a:cs typeface="Arial" panose="020B0604020202020204" pitchFamily="34" charset="0"/>
              </a:rPr>
              <a:t>May 21’s data with RF on</a:t>
            </a:r>
            <a:endParaRPr lang="en-US" dirty="0">
              <a:latin typeface="Arial" panose="020B0604020202020204" pitchFamily="34" charset="0"/>
              <a:cs typeface="Arial" panose="020B0604020202020204" pitchFamily="34" charset="0"/>
            </a:endParaRPr>
          </a:p>
        </p:txBody>
      </p:sp>
      <p:sp>
        <p:nvSpPr>
          <p:cNvPr id="4" name="Rectangle 3"/>
          <p:cNvSpPr/>
          <p:nvPr/>
        </p:nvSpPr>
        <p:spPr>
          <a:xfrm>
            <a:off x="3372607" y="2862937"/>
            <a:ext cx="1805481" cy="1015663"/>
          </a:xfrm>
          <a:prstGeom prst="rect">
            <a:avLst/>
          </a:prstGeom>
        </p:spPr>
        <p:txBody>
          <a:bodyPr wrap="square">
            <a:spAutoFit/>
          </a:bodyPr>
          <a:lstStyle/>
          <a:p>
            <a:r>
              <a:rPr lang="en-US" dirty="0">
                <a:solidFill>
                  <a:srgbClr val="FF0000"/>
                </a:solidFill>
              </a:rPr>
              <a:t>RMS bunch length needs to be standardized</a:t>
            </a:r>
          </a:p>
        </p:txBody>
      </p:sp>
      <p:sp>
        <p:nvSpPr>
          <p:cNvPr id="6" name="Rectangle 5"/>
          <p:cNvSpPr/>
          <p:nvPr/>
        </p:nvSpPr>
        <p:spPr>
          <a:xfrm>
            <a:off x="5890428" y="1056286"/>
            <a:ext cx="3177372" cy="400110"/>
          </a:xfrm>
          <a:prstGeom prst="rect">
            <a:avLst/>
          </a:prstGeom>
        </p:spPr>
        <p:txBody>
          <a:bodyPr wrap="square">
            <a:spAutoFit/>
          </a:bodyPr>
          <a:lstStyle/>
          <a:p>
            <a:r>
              <a:rPr lang="en-US" dirty="0"/>
              <a:t>RMS bunch length </a:t>
            </a:r>
            <a:r>
              <a:rPr lang="en-US" dirty="0" smtClean="0"/>
              <a:t>definition</a:t>
            </a:r>
            <a:endParaRPr lang="en-US" dirty="0"/>
          </a:p>
        </p:txBody>
      </p:sp>
      <p:sp>
        <p:nvSpPr>
          <p:cNvPr id="15" name="Footer Placeholder 4"/>
          <p:cNvSpPr txBox="1">
            <a:spLocks/>
          </p:cNvSpPr>
          <p:nvPr/>
        </p:nvSpPr>
        <p:spPr>
          <a:xfrm>
            <a:off x="2667000" y="6569075"/>
            <a:ext cx="3962400" cy="365125"/>
          </a:xfrm>
          <a:prstGeom prst="rect">
            <a:avLst/>
          </a:prstGeom>
        </p:spPr>
        <p:txBody>
          <a:bodyPr/>
          <a:lstStyle>
            <a:defPPr>
              <a:defRPr lang="en-US"/>
            </a:defPPr>
            <a:lvl1pPr algn="l" rtl="0" fontAlgn="base">
              <a:spcBef>
                <a:spcPct val="0"/>
              </a:spcBef>
              <a:spcAft>
                <a:spcPct val="0"/>
              </a:spcAft>
              <a:defRPr sz="2000" kern="1200">
                <a:solidFill>
                  <a:schemeClr val="tx1"/>
                </a:solidFill>
                <a:latin typeface="Times" pitchFamily="18" charset="0"/>
                <a:ea typeface="+mn-ea"/>
                <a:cs typeface="Arial" charset="0"/>
              </a:defRPr>
            </a:lvl1pPr>
            <a:lvl2pPr marL="457200" algn="l" rtl="0" fontAlgn="base">
              <a:spcBef>
                <a:spcPct val="0"/>
              </a:spcBef>
              <a:spcAft>
                <a:spcPct val="0"/>
              </a:spcAft>
              <a:defRPr sz="2000" kern="1200">
                <a:solidFill>
                  <a:schemeClr val="tx1"/>
                </a:solidFill>
                <a:latin typeface="Times" pitchFamily="18" charset="0"/>
                <a:ea typeface="+mn-ea"/>
                <a:cs typeface="Arial" charset="0"/>
              </a:defRPr>
            </a:lvl2pPr>
            <a:lvl3pPr marL="914400" algn="l" rtl="0" fontAlgn="base">
              <a:spcBef>
                <a:spcPct val="0"/>
              </a:spcBef>
              <a:spcAft>
                <a:spcPct val="0"/>
              </a:spcAft>
              <a:defRPr sz="2000" kern="1200">
                <a:solidFill>
                  <a:schemeClr val="tx1"/>
                </a:solidFill>
                <a:latin typeface="Times" pitchFamily="18" charset="0"/>
                <a:ea typeface="+mn-ea"/>
                <a:cs typeface="Arial" charset="0"/>
              </a:defRPr>
            </a:lvl3pPr>
            <a:lvl4pPr marL="1371600" algn="l" rtl="0" fontAlgn="base">
              <a:spcBef>
                <a:spcPct val="0"/>
              </a:spcBef>
              <a:spcAft>
                <a:spcPct val="0"/>
              </a:spcAft>
              <a:defRPr sz="2000" kern="1200">
                <a:solidFill>
                  <a:schemeClr val="tx1"/>
                </a:solidFill>
                <a:latin typeface="Times" pitchFamily="18" charset="0"/>
                <a:ea typeface="+mn-ea"/>
                <a:cs typeface="Arial" charset="0"/>
              </a:defRPr>
            </a:lvl4pPr>
            <a:lvl5pPr marL="1828800" algn="l" rtl="0" fontAlgn="base">
              <a:spcBef>
                <a:spcPct val="0"/>
              </a:spcBef>
              <a:spcAft>
                <a:spcPct val="0"/>
              </a:spcAft>
              <a:defRPr sz="2000" kern="1200">
                <a:solidFill>
                  <a:schemeClr val="tx1"/>
                </a:solidFill>
                <a:latin typeface="Times" pitchFamily="18" charset="0"/>
                <a:ea typeface="+mn-ea"/>
                <a:cs typeface="Arial" charset="0"/>
              </a:defRPr>
            </a:lvl5pPr>
            <a:lvl6pPr marL="2286000" algn="l" defTabSz="914400" rtl="0" eaLnBrk="1" latinLnBrk="0" hangingPunct="1">
              <a:defRPr sz="2000" kern="1200">
                <a:solidFill>
                  <a:schemeClr val="tx1"/>
                </a:solidFill>
                <a:latin typeface="Times" pitchFamily="18" charset="0"/>
                <a:ea typeface="+mn-ea"/>
                <a:cs typeface="Arial" charset="0"/>
              </a:defRPr>
            </a:lvl6pPr>
            <a:lvl7pPr marL="2743200" algn="l" defTabSz="914400" rtl="0" eaLnBrk="1" latinLnBrk="0" hangingPunct="1">
              <a:defRPr sz="2000" kern="1200">
                <a:solidFill>
                  <a:schemeClr val="tx1"/>
                </a:solidFill>
                <a:latin typeface="Times" pitchFamily="18" charset="0"/>
                <a:ea typeface="+mn-ea"/>
                <a:cs typeface="Arial" charset="0"/>
              </a:defRPr>
            </a:lvl7pPr>
            <a:lvl8pPr marL="3200400" algn="l" defTabSz="914400" rtl="0" eaLnBrk="1" latinLnBrk="0" hangingPunct="1">
              <a:defRPr sz="2000" kern="1200">
                <a:solidFill>
                  <a:schemeClr val="tx1"/>
                </a:solidFill>
                <a:latin typeface="Times" pitchFamily="18" charset="0"/>
                <a:ea typeface="+mn-ea"/>
                <a:cs typeface="Arial" charset="0"/>
              </a:defRPr>
            </a:lvl8pPr>
            <a:lvl9pPr marL="3657600" algn="l" defTabSz="914400" rtl="0" eaLnBrk="1" latinLnBrk="0" hangingPunct="1">
              <a:defRPr sz="2000" kern="1200">
                <a:solidFill>
                  <a:schemeClr val="tx1"/>
                </a:solidFill>
                <a:latin typeface="Times" pitchFamily="18" charset="0"/>
                <a:ea typeface="+mn-ea"/>
                <a:cs typeface="Arial" charset="0"/>
              </a:defRPr>
            </a:lvl9pPr>
          </a:lstStyle>
          <a:p>
            <a:pPr algn="ctr"/>
            <a:r>
              <a:rPr lang="en-US" sz="1400" b="1" dirty="0" smtClean="0">
                <a:solidFill>
                  <a:srgbClr val="0000FF"/>
                </a:solidFill>
                <a:latin typeface="Arial" panose="020B0604020202020204" pitchFamily="34" charset="0"/>
                <a:cs typeface="Arial" panose="020B0604020202020204" pitchFamily="34" charset="0"/>
              </a:rPr>
              <a:t>JLEIC Collaboration Meeting Fall 2016</a:t>
            </a:r>
            <a:endParaRPr lang="en-US" sz="1400" b="1" dirty="0">
              <a:solidFill>
                <a:srgbClr val="0000FF"/>
              </a:solidFill>
              <a:latin typeface="Arial" panose="020B0604020202020204" pitchFamily="34" charset="0"/>
              <a:cs typeface="Arial" panose="020B0604020202020204" pitchFamily="34" charset="0"/>
            </a:endParaRPr>
          </a:p>
        </p:txBody>
      </p:sp>
      <p:sp>
        <p:nvSpPr>
          <p:cNvPr id="16" name="Slide Number Placeholder 5"/>
          <p:cNvSpPr txBox="1">
            <a:spLocks/>
          </p:cNvSpPr>
          <p:nvPr/>
        </p:nvSpPr>
        <p:spPr>
          <a:xfrm>
            <a:off x="7467600" y="6433457"/>
            <a:ext cx="685800" cy="348343"/>
          </a:xfrm>
          <a:prstGeom prst="rect">
            <a:avLst/>
          </a:prstGeom>
        </p:spPr>
        <p:txBody>
          <a:bodyPr/>
          <a:lstStyle>
            <a:defPPr>
              <a:defRPr lang="en-US"/>
            </a:defPPr>
            <a:lvl1pPr algn="l" rtl="0" fontAlgn="base">
              <a:spcBef>
                <a:spcPct val="0"/>
              </a:spcBef>
              <a:spcAft>
                <a:spcPct val="0"/>
              </a:spcAft>
              <a:defRPr sz="2000" kern="1200">
                <a:solidFill>
                  <a:schemeClr val="tx1"/>
                </a:solidFill>
                <a:latin typeface="Times" pitchFamily="18" charset="0"/>
                <a:ea typeface="+mn-ea"/>
                <a:cs typeface="Arial" charset="0"/>
              </a:defRPr>
            </a:lvl1pPr>
            <a:lvl2pPr marL="457200" algn="l" rtl="0" fontAlgn="base">
              <a:spcBef>
                <a:spcPct val="0"/>
              </a:spcBef>
              <a:spcAft>
                <a:spcPct val="0"/>
              </a:spcAft>
              <a:defRPr sz="2000" kern="1200">
                <a:solidFill>
                  <a:schemeClr val="tx1"/>
                </a:solidFill>
                <a:latin typeface="Times" pitchFamily="18" charset="0"/>
                <a:ea typeface="+mn-ea"/>
                <a:cs typeface="Arial" charset="0"/>
              </a:defRPr>
            </a:lvl2pPr>
            <a:lvl3pPr marL="914400" algn="l" rtl="0" fontAlgn="base">
              <a:spcBef>
                <a:spcPct val="0"/>
              </a:spcBef>
              <a:spcAft>
                <a:spcPct val="0"/>
              </a:spcAft>
              <a:defRPr sz="2000" kern="1200">
                <a:solidFill>
                  <a:schemeClr val="tx1"/>
                </a:solidFill>
                <a:latin typeface="Times" pitchFamily="18" charset="0"/>
                <a:ea typeface="+mn-ea"/>
                <a:cs typeface="Arial" charset="0"/>
              </a:defRPr>
            </a:lvl3pPr>
            <a:lvl4pPr marL="1371600" algn="l" rtl="0" fontAlgn="base">
              <a:spcBef>
                <a:spcPct val="0"/>
              </a:spcBef>
              <a:spcAft>
                <a:spcPct val="0"/>
              </a:spcAft>
              <a:defRPr sz="2000" kern="1200">
                <a:solidFill>
                  <a:schemeClr val="tx1"/>
                </a:solidFill>
                <a:latin typeface="Times" pitchFamily="18" charset="0"/>
                <a:ea typeface="+mn-ea"/>
                <a:cs typeface="Arial" charset="0"/>
              </a:defRPr>
            </a:lvl4pPr>
            <a:lvl5pPr marL="1828800" algn="l" rtl="0" fontAlgn="base">
              <a:spcBef>
                <a:spcPct val="0"/>
              </a:spcBef>
              <a:spcAft>
                <a:spcPct val="0"/>
              </a:spcAft>
              <a:defRPr sz="2000" kern="1200">
                <a:solidFill>
                  <a:schemeClr val="tx1"/>
                </a:solidFill>
                <a:latin typeface="Times" pitchFamily="18" charset="0"/>
                <a:ea typeface="+mn-ea"/>
                <a:cs typeface="Arial" charset="0"/>
              </a:defRPr>
            </a:lvl5pPr>
            <a:lvl6pPr marL="2286000" algn="l" defTabSz="914400" rtl="0" eaLnBrk="1" latinLnBrk="0" hangingPunct="1">
              <a:defRPr sz="2000" kern="1200">
                <a:solidFill>
                  <a:schemeClr val="tx1"/>
                </a:solidFill>
                <a:latin typeface="Times" pitchFamily="18" charset="0"/>
                <a:ea typeface="+mn-ea"/>
                <a:cs typeface="Arial" charset="0"/>
              </a:defRPr>
            </a:lvl6pPr>
            <a:lvl7pPr marL="2743200" algn="l" defTabSz="914400" rtl="0" eaLnBrk="1" latinLnBrk="0" hangingPunct="1">
              <a:defRPr sz="2000" kern="1200">
                <a:solidFill>
                  <a:schemeClr val="tx1"/>
                </a:solidFill>
                <a:latin typeface="Times" pitchFamily="18" charset="0"/>
                <a:ea typeface="+mn-ea"/>
                <a:cs typeface="Arial" charset="0"/>
              </a:defRPr>
            </a:lvl7pPr>
            <a:lvl8pPr marL="3200400" algn="l" defTabSz="914400" rtl="0" eaLnBrk="1" latinLnBrk="0" hangingPunct="1">
              <a:defRPr sz="2000" kern="1200">
                <a:solidFill>
                  <a:schemeClr val="tx1"/>
                </a:solidFill>
                <a:latin typeface="Times" pitchFamily="18" charset="0"/>
                <a:ea typeface="+mn-ea"/>
                <a:cs typeface="Arial" charset="0"/>
              </a:defRPr>
            </a:lvl8pPr>
            <a:lvl9pPr marL="3657600" algn="l" defTabSz="914400" rtl="0" eaLnBrk="1" latinLnBrk="0" hangingPunct="1">
              <a:defRPr sz="2000" kern="1200">
                <a:solidFill>
                  <a:schemeClr val="tx1"/>
                </a:solidFill>
                <a:latin typeface="Times" pitchFamily="18" charset="0"/>
                <a:ea typeface="+mn-ea"/>
                <a:cs typeface="Arial" charset="0"/>
              </a:defRPr>
            </a:lvl9pPr>
          </a:lstStyle>
          <a:p>
            <a:pPr algn="ctr"/>
            <a:fld id="{B58F48A6-A3E1-4848-9AC3-B43F560BE4FE}" type="slidenum">
              <a:rPr lang="en-US" b="1" smtClean="0">
                <a:solidFill>
                  <a:srgbClr val="0000FF"/>
                </a:solidFill>
                <a:latin typeface="Arial" panose="020B0604020202020204" pitchFamily="34" charset="0"/>
                <a:cs typeface="Arial" panose="020B0604020202020204" pitchFamily="34" charset="0"/>
              </a:rPr>
              <a:pPr algn="ctr"/>
              <a:t>21</a:t>
            </a:fld>
            <a:endParaRPr lang="en-US" b="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72142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0" y="-1"/>
            <a:ext cx="9144000" cy="819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a:ea typeface="ＭＳ Ｐゴシック" charset="-128"/>
              </a:defRPr>
            </a:lvl1pPr>
            <a:lvl2pPr marL="742950" indent="-285750">
              <a:defRPr sz="2400">
                <a:solidFill>
                  <a:schemeClr val="tx1"/>
                </a:solidFill>
                <a:latin typeface="Times"/>
                <a:ea typeface="ＭＳ Ｐゴシック" charset="-128"/>
              </a:defRPr>
            </a:lvl2pPr>
            <a:lvl3pPr marL="1143000" indent="-228600">
              <a:defRPr sz="2400">
                <a:solidFill>
                  <a:schemeClr val="tx1"/>
                </a:solidFill>
                <a:latin typeface="Times"/>
                <a:ea typeface="ＭＳ Ｐゴシック" charset="-128"/>
              </a:defRPr>
            </a:lvl3pPr>
            <a:lvl4pPr marL="1600200" indent="-228600">
              <a:defRPr sz="2400">
                <a:solidFill>
                  <a:schemeClr val="tx1"/>
                </a:solidFill>
                <a:latin typeface="Times"/>
                <a:ea typeface="ＭＳ Ｐゴシック" charset="-128"/>
              </a:defRPr>
            </a:lvl4pPr>
            <a:lvl5pPr marL="2057400" indent="-228600">
              <a:defRPr sz="2400">
                <a:solidFill>
                  <a:schemeClr val="tx1"/>
                </a:solidFill>
                <a:latin typeface="Times"/>
                <a:ea typeface="ＭＳ Ｐゴシック" charset="-128"/>
              </a:defRPr>
            </a:lvl5pPr>
            <a:lvl6pPr marL="2514600" indent="-228600" eaLnBrk="0" fontAlgn="base" hangingPunct="0">
              <a:spcBef>
                <a:spcPct val="0"/>
              </a:spcBef>
              <a:spcAft>
                <a:spcPct val="0"/>
              </a:spcAft>
              <a:defRPr sz="2400">
                <a:solidFill>
                  <a:schemeClr val="tx1"/>
                </a:solidFill>
                <a:latin typeface="Times"/>
                <a:ea typeface="ＭＳ Ｐゴシック" charset="-128"/>
              </a:defRPr>
            </a:lvl6pPr>
            <a:lvl7pPr marL="2971800" indent="-228600" eaLnBrk="0" fontAlgn="base" hangingPunct="0">
              <a:spcBef>
                <a:spcPct val="0"/>
              </a:spcBef>
              <a:spcAft>
                <a:spcPct val="0"/>
              </a:spcAft>
              <a:defRPr sz="2400">
                <a:solidFill>
                  <a:schemeClr val="tx1"/>
                </a:solidFill>
                <a:latin typeface="Times"/>
                <a:ea typeface="ＭＳ Ｐゴシック" charset="-128"/>
              </a:defRPr>
            </a:lvl7pPr>
            <a:lvl8pPr marL="3429000" indent="-228600" eaLnBrk="0" fontAlgn="base" hangingPunct="0">
              <a:spcBef>
                <a:spcPct val="0"/>
              </a:spcBef>
              <a:spcAft>
                <a:spcPct val="0"/>
              </a:spcAft>
              <a:defRPr sz="2400">
                <a:solidFill>
                  <a:schemeClr val="tx1"/>
                </a:solidFill>
                <a:latin typeface="Times"/>
                <a:ea typeface="ＭＳ Ｐゴシック" charset="-128"/>
              </a:defRPr>
            </a:lvl8pPr>
            <a:lvl9pPr marL="3886200" indent="-228600" eaLnBrk="0" fontAlgn="base" hangingPunct="0">
              <a:spcBef>
                <a:spcPct val="0"/>
              </a:spcBef>
              <a:spcAft>
                <a:spcPct val="0"/>
              </a:spcAft>
              <a:defRPr sz="2400">
                <a:solidFill>
                  <a:schemeClr val="tx1"/>
                </a:solidFill>
                <a:latin typeface="Times"/>
                <a:ea typeface="ＭＳ Ｐゴシック" charset="-128"/>
              </a:defRPr>
            </a:lvl9pPr>
          </a:lstStyle>
          <a:p>
            <a:pPr algn="ctr" eaLnBrk="1" hangingPunct="1"/>
            <a:r>
              <a:rPr lang="en-US" sz="3600" b="1" dirty="0" smtClean="0">
                <a:solidFill>
                  <a:srgbClr val="0000FF"/>
                </a:solidFill>
                <a:latin typeface="Arial" panose="020B0604020202020204" pitchFamily="34" charset="0"/>
                <a:cs typeface="Arial" panose="020B0604020202020204" pitchFamily="34" charset="0"/>
              </a:rPr>
              <a:t>Evolution of the RMS Bunch Length</a:t>
            </a:r>
            <a:endParaRPr lang="ru-RU" sz="3600" b="1" dirty="0">
              <a:solidFill>
                <a:srgbClr val="0000FF"/>
              </a:solidFill>
              <a:latin typeface="Arial" panose="020B0604020202020204" pitchFamily="34" charset="0"/>
              <a:cs typeface="Arial" panose="020B0604020202020204" pitchFamily="34" charset="0"/>
            </a:endParaRPr>
          </a:p>
        </p:txBody>
      </p:sp>
      <p:sp>
        <p:nvSpPr>
          <p:cNvPr id="2" name="TextBox 1"/>
          <p:cNvSpPr txBox="1"/>
          <p:nvPr/>
        </p:nvSpPr>
        <p:spPr>
          <a:xfrm>
            <a:off x="162794" y="819261"/>
            <a:ext cx="8830056" cy="1508105"/>
          </a:xfrm>
          <a:prstGeom prst="rect">
            <a:avLst/>
          </a:prstGeom>
          <a:noFill/>
        </p:spPr>
        <p:txBody>
          <a:bodyPr wrap="square" rtlCol="0">
            <a:spAutoFit/>
          </a:bodyPr>
          <a:lstStyle/>
          <a:p>
            <a:r>
              <a:rPr lang="en-US" sz="2000" b="1" i="1" dirty="0" err="1" smtClean="0">
                <a:latin typeface="Arial" panose="020B0604020202020204" pitchFamily="34" charset="0"/>
                <a:cs typeface="Arial" panose="020B0604020202020204" pitchFamily="34" charset="0"/>
              </a:rPr>
              <a:t>JLab</a:t>
            </a:r>
            <a:r>
              <a:rPr lang="en-US" sz="2000" b="1" i="1" dirty="0" smtClean="0">
                <a:latin typeface="Arial" panose="020B0604020202020204" pitchFamily="34" charset="0"/>
                <a:cs typeface="Arial" panose="020B0604020202020204" pitchFamily="34" charset="0"/>
              </a:rPr>
              <a:t> Algorithm</a:t>
            </a:r>
          </a:p>
          <a:p>
            <a:pPr marL="174625" indent="-174625">
              <a:buFont typeface="Arial" panose="020B0604020202020204" pitchFamily="34" charset="0"/>
              <a:buChar char="•"/>
            </a:pPr>
            <a:r>
              <a:rPr lang="en-US" sz="1800" dirty="0" smtClean="0">
                <a:latin typeface="Arial" panose="020B0604020202020204" pitchFamily="34" charset="0"/>
                <a:cs typeface="Arial" panose="020B0604020202020204" pitchFamily="34" charset="0"/>
              </a:rPr>
              <a:t>Use the first integral of the BPM signal as the beam density function.</a:t>
            </a:r>
          </a:p>
          <a:p>
            <a:pPr marL="174625" indent="-174625">
              <a:buFont typeface="Arial" panose="020B0604020202020204" pitchFamily="34" charset="0"/>
              <a:buChar char="•"/>
            </a:pPr>
            <a:r>
              <a:rPr lang="en-US" sz="1800" dirty="0" smtClean="0">
                <a:latin typeface="Arial" panose="020B0604020202020204" pitchFamily="34" charset="0"/>
                <a:cs typeface="Arial" panose="020B0604020202020204" pitchFamily="34" charset="0"/>
              </a:rPr>
              <a:t>Make the start and the end point of the first integral to be zero to remove </a:t>
            </a:r>
            <a:r>
              <a:rPr lang="en-US" sz="1800" dirty="0" smtClean="0">
                <a:solidFill>
                  <a:srgbClr val="FF3300"/>
                </a:solidFill>
                <a:latin typeface="Arial" panose="020B0604020202020204" pitchFamily="34" charset="0"/>
                <a:cs typeface="Arial" panose="020B0604020202020204" pitchFamily="34" charset="0"/>
              </a:rPr>
              <a:t>DC slope</a:t>
            </a:r>
            <a:r>
              <a:rPr lang="en-US" sz="1800" dirty="0" smtClean="0">
                <a:latin typeface="Arial" panose="020B0604020202020204" pitchFamily="34" charset="0"/>
                <a:cs typeface="Arial" panose="020B0604020202020204" pitchFamily="34" charset="0"/>
              </a:rPr>
              <a:t>.</a:t>
            </a:r>
          </a:p>
          <a:p>
            <a:pPr marL="174625" indent="-174625">
              <a:buFont typeface="Arial" panose="020B0604020202020204" pitchFamily="34" charset="0"/>
              <a:buChar char="•"/>
            </a:pPr>
            <a:r>
              <a:rPr lang="en-US" sz="1800" dirty="0" smtClean="0">
                <a:latin typeface="Arial" panose="020B0604020202020204" pitchFamily="34" charset="0"/>
                <a:cs typeface="Arial" panose="020B0604020202020204" pitchFamily="34" charset="0"/>
              </a:rPr>
              <a:t>If any value is less than zero after the slope adjustment, make it zero. </a:t>
            </a:r>
          </a:p>
          <a:p>
            <a:pPr marL="174625" indent="-174625">
              <a:buFont typeface="Arial" panose="020B0604020202020204" pitchFamily="34" charset="0"/>
              <a:buChar char="•"/>
            </a:pPr>
            <a:r>
              <a:rPr lang="en-US" sz="1800" dirty="0" smtClean="0">
                <a:latin typeface="Arial" panose="020B0604020202020204" pitchFamily="34" charset="0"/>
                <a:cs typeface="Arial" panose="020B0604020202020204" pitchFamily="34" charset="0"/>
              </a:rPr>
              <a:t>The </a:t>
            </a:r>
            <a:r>
              <a:rPr lang="en-US" sz="1800" dirty="0" err="1" smtClean="0">
                <a:latin typeface="Arial" panose="020B0604020202020204" pitchFamily="34" charset="0"/>
                <a:cs typeface="Arial" panose="020B0604020202020204" pitchFamily="34" charset="0"/>
              </a:rPr>
              <a:t>rms</a:t>
            </a:r>
            <a:r>
              <a:rPr lang="en-US" sz="1800" dirty="0" smtClean="0">
                <a:latin typeface="Arial" panose="020B0604020202020204" pitchFamily="34" charset="0"/>
                <a:cs typeface="Arial" panose="020B0604020202020204" pitchFamily="34" charset="0"/>
              </a:rPr>
              <a:t> bunch length is calculated using the following formula:</a:t>
            </a:r>
            <a:endParaRPr lang="en-US" sz="1800" dirty="0">
              <a:latin typeface="Arial" panose="020B0604020202020204" pitchFamily="34" charset="0"/>
              <a:cs typeface="Arial" panose="020B0604020202020204" pitchFamily="34" charset="0"/>
            </a:endParaRPr>
          </a:p>
        </p:txBody>
      </p:sp>
      <p:pic>
        <p:nvPicPr>
          <p:cNvPr id="24" name="Picture 23"/>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5257800" y="2468506"/>
            <a:ext cx="3048000" cy="607575"/>
          </a:xfrm>
          <a:prstGeom prst="rect">
            <a:avLst/>
          </a:prstGeom>
        </p:spPr>
      </p:pic>
      <p:pic>
        <p:nvPicPr>
          <p:cNvPr id="26" name="Picture 25"/>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5789128" y="3186634"/>
            <a:ext cx="1830872" cy="563537"/>
          </a:xfrm>
          <a:prstGeom prst="rect">
            <a:avLst/>
          </a:prstGeom>
        </p:spPr>
      </p:pic>
      <p:pic>
        <p:nvPicPr>
          <p:cNvPr id="27" name="Picture 26"/>
          <p:cNvPicPr>
            <a:picLocks noChangeAspect="1"/>
          </p:cNvPicPr>
          <p:nvPr/>
        </p:nvPicPr>
        <p:blipFill>
          <a:blip r:embed="rId8"/>
          <a:stretch>
            <a:fillRect/>
          </a:stretch>
        </p:blipFill>
        <p:spPr>
          <a:xfrm>
            <a:off x="-45180" y="2853019"/>
            <a:ext cx="5071521" cy="3495774"/>
          </a:xfrm>
          <a:prstGeom prst="rect">
            <a:avLst/>
          </a:prstGeom>
        </p:spPr>
      </p:pic>
      <p:sp>
        <p:nvSpPr>
          <p:cNvPr id="28" name="TextBox 27"/>
          <p:cNvSpPr txBox="1"/>
          <p:nvPr/>
        </p:nvSpPr>
        <p:spPr>
          <a:xfrm>
            <a:off x="4384822" y="6049511"/>
            <a:ext cx="468398" cy="307777"/>
          </a:xfrm>
          <a:prstGeom prst="rect">
            <a:avLst/>
          </a:prstGeom>
          <a:noFill/>
        </p:spPr>
        <p:txBody>
          <a:bodyPr wrap="none" rtlCol="0">
            <a:spAutoFit/>
          </a:bodyPr>
          <a:lstStyle/>
          <a:p>
            <a:r>
              <a:rPr lang="en-US" sz="1400" dirty="0" smtClean="0"/>
              <a:t>t (s)</a:t>
            </a:r>
            <a:endParaRPr lang="en-US" sz="1400" dirty="0"/>
          </a:p>
        </p:txBody>
      </p:sp>
      <p:sp>
        <p:nvSpPr>
          <p:cNvPr id="29" name="TextBox 28"/>
          <p:cNvSpPr txBox="1"/>
          <p:nvPr/>
        </p:nvSpPr>
        <p:spPr>
          <a:xfrm>
            <a:off x="345725" y="2961816"/>
            <a:ext cx="588623" cy="307777"/>
          </a:xfrm>
          <a:prstGeom prst="rect">
            <a:avLst/>
          </a:prstGeom>
          <a:noFill/>
        </p:spPr>
        <p:txBody>
          <a:bodyPr wrap="none" rtlCol="0">
            <a:spAutoFit/>
          </a:bodyPr>
          <a:lstStyle/>
          <a:p>
            <a:r>
              <a:rPr lang="en-US" sz="1400" dirty="0" err="1" smtClean="0"/>
              <a:t>dz</a:t>
            </a:r>
            <a:r>
              <a:rPr lang="en-US" sz="1400" dirty="0" smtClean="0"/>
              <a:t> (s)</a:t>
            </a:r>
            <a:endParaRPr lang="en-US" sz="1400" dirty="0"/>
          </a:p>
        </p:txBody>
      </p:sp>
      <p:sp>
        <p:nvSpPr>
          <p:cNvPr id="30" name="TextBox 29"/>
          <p:cNvSpPr txBox="1"/>
          <p:nvPr/>
        </p:nvSpPr>
        <p:spPr>
          <a:xfrm>
            <a:off x="5562600" y="5101679"/>
            <a:ext cx="3037115" cy="646331"/>
          </a:xfrm>
          <a:prstGeom prst="rect">
            <a:avLst/>
          </a:prstGeom>
          <a:solidFill>
            <a:srgbClr val="00B050"/>
          </a:solidFill>
        </p:spPr>
        <p:txBody>
          <a:bodyPr wrap="square" rtlCol="0">
            <a:spAutoFit/>
          </a:bodyPr>
          <a:lstStyle/>
          <a:p>
            <a:pPr marL="174625" indent="-174625">
              <a:buFont typeface="Arial" panose="020B0604020202020204" pitchFamily="34" charset="0"/>
              <a:buChar char="•"/>
            </a:pPr>
            <a:r>
              <a:rPr lang="en-US" sz="1800" dirty="0" smtClean="0">
                <a:latin typeface="Arial" panose="020B0604020202020204" pitchFamily="34" charset="0"/>
                <a:cs typeface="Arial" panose="020B0604020202020204" pitchFamily="34" charset="0"/>
              </a:rPr>
              <a:t>Cooling reach equilibrium at about 1.5 s. </a:t>
            </a:r>
          </a:p>
        </p:txBody>
      </p:sp>
      <p:pic>
        <p:nvPicPr>
          <p:cNvPr id="33" name="Picture 32"/>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5029200" y="3974492"/>
            <a:ext cx="3962400" cy="489332"/>
          </a:xfrm>
          <a:prstGeom prst="rect">
            <a:avLst/>
          </a:prstGeom>
        </p:spPr>
      </p:pic>
      <p:sp>
        <p:nvSpPr>
          <p:cNvPr id="13" name="TextBox 12"/>
          <p:cNvSpPr txBox="1"/>
          <p:nvPr/>
        </p:nvSpPr>
        <p:spPr>
          <a:xfrm>
            <a:off x="1295400" y="2572239"/>
            <a:ext cx="3171253" cy="400110"/>
          </a:xfrm>
          <a:prstGeom prst="rect">
            <a:avLst/>
          </a:prstGeom>
          <a:solidFill>
            <a:srgbClr val="FFC000"/>
          </a:solidFill>
        </p:spPr>
        <p:txBody>
          <a:bodyPr wrap="none" rtlCol="0">
            <a:spAutoFit/>
          </a:bodyPr>
          <a:lstStyle/>
          <a:p>
            <a:r>
              <a:rPr lang="en-US" dirty="0" smtClean="0">
                <a:latin typeface="Arial" panose="020B0604020202020204" pitchFamily="34" charset="0"/>
                <a:cs typeface="Arial" panose="020B0604020202020204" pitchFamily="34" charset="0"/>
              </a:rPr>
              <a:t>May 21’s data with RF ON</a:t>
            </a:r>
            <a:endParaRPr lang="en-US" dirty="0">
              <a:latin typeface="Arial" panose="020B0604020202020204" pitchFamily="34" charset="0"/>
              <a:cs typeface="Arial" panose="020B0604020202020204" pitchFamily="34" charset="0"/>
            </a:endParaRPr>
          </a:p>
        </p:txBody>
      </p:sp>
      <p:sp>
        <p:nvSpPr>
          <p:cNvPr id="12" name="TextBox 11"/>
          <p:cNvSpPr txBox="1"/>
          <p:nvPr/>
        </p:nvSpPr>
        <p:spPr>
          <a:xfrm>
            <a:off x="381000" y="5486400"/>
            <a:ext cx="2560320" cy="523220"/>
          </a:xfrm>
          <a:prstGeom prst="rect">
            <a:avLst/>
          </a:prstGeom>
          <a:solidFill>
            <a:srgbClr val="92D050"/>
          </a:solidFill>
        </p:spPr>
        <p:txBody>
          <a:bodyPr wrap="square" rtlCol="0">
            <a:spAutoFit/>
          </a:bodyPr>
          <a:lstStyle/>
          <a:p>
            <a:pPr marL="119063" indent="-119063">
              <a:buFont typeface="Arial" panose="020B0604020202020204" pitchFamily="34" charset="0"/>
              <a:buChar char="•"/>
            </a:pPr>
            <a:r>
              <a:rPr lang="en-US" sz="1400" b="1" dirty="0" smtClean="0">
                <a:solidFill>
                  <a:srgbClr val="0000FF"/>
                </a:solidFill>
                <a:latin typeface="Arial" panose="020B0604020202020204" pitchFamily="34" charset="0"/>
                <a:cs typeface="Arial" panose="020B0604020202020204" pitchFamily="34" charset="0"/>
              </a:rPr>
              <a:t>Blue</a:t>
            </a:r>
            <a:r>
              <a:rPr lang="en-US" sz="1400" b="1" dirty="0" smtClean="0">
                <a:latin typeface="Arial" panose="020B0604020202020204" pitchFamily="34" charset="0"/>
                <a:cs typeface="Arial" panose="020B0604020202020204" pitchFamily="34" charset="0"/>
              </a:rPr>
              <a:t>: </a:t>
            </a:r>
            <a:r>
              <a:rPr lang="en-US" sz="1400" b="1" dirty="0" smtClean="0">
                <a:solidFill>
                  <a:srgbClr val="0000FF"/>
                </a:solidFill>
                <a:latin typeface="Arial" panose="020B0604020202020204" pitchFamily="34" charset="0"/>
                <a:cs typeface="Arial" panose="020B0604020202020204" pitchFamily="34" charset="0"/>
              </a:rPr>
              <a:t>uncooled</a:t>
            </a:r>
            <a:r>
              <a:rPr lang="en-US" sz="1400" b="1" dirty="0" smtClean="0">
                <a:latin typeface="Arial" panose="020B0604020202020204" pitchFamily="34" charset="0"/>
                <a:cs typeface="Arial" panose="020B0604020202020204" pitchFamily="34" charset="0"/>
              </a:rPr>
              <a:t> ion bunch</a:t>
            </a:r>
          </a:p>
          <a:p>
            <a:pPr marL="119063" indent="-119063">
              <a:buFont typeface="Arial" panose="020B0604020202020204" pitchFamily="34" charset="0"/>
              <a:buChar char="•"/>
            </a:pPr>
            <a:r>
              <a:rPr lang="en-US" sz="1400" b="1" dirty="0" smtClean="0">
                <a:solidFill>
                  <a:srgbClr val="FF0000"/>
                </a:solidFill>
                <a:latin typeface="Arial" panose="020B0604020202020204" pitchFamily="34" charset="0"/>
                <a:cs typeface="Arial" panose="020B0604020202020204" pitchFamily="34" charset="0"/>
              </a:rPr>
              <a:t>Red</a:t>
            </a:r>
            <a:r>
              <a:rPr lang="en-US" sz="1400" b="1" dirty="0" smtClean="0">
                <a:latin typeface="Arial" panose="020B0604020202020204" pitchFamily="34" charset="0"/>
                <a:cs typeface="Arial" panose="020B0604020202020204" pitchFamily="34" charset="0"/>
              </a:rPr>
              <a:t>: </a:t>
            </a:r>
            <a:r>
              <a:rPr lang="en-US" sz="1400" b="1" dirty="0" smtClean="0">
                <a:solidFill>
                  <a:srgbClr val="FF0000"/>
                </a:solidFill>
                <a:latin typeface="Arial" panose="020B0604020202020204" pitchFamily="34" charset="0"/>
                <a:cs typeface="Arial" panose="020B0604020202020204" pitchFamily="34" charset="0"/>
              </a:rPr>
              <a:t>cooled</a:t>
            </a:r>
            <a:r>
              <a:rPr lang="en-US" sz="1400" b="1" dirty="0" smtClean="0">
                <a:latin typeface="Arial" panose="020B0604020202020204" pitchFamily="34" charset="0"/>
                <a:cs typeface="Arial" panose="020B0604020202020204" pitchFamily="34" charset="0"/>
              </a:rPr>
              <a:t> ion bunch</a:t>
            </a:r>
          </a:p>
        </p:txBody>
      </p:sp>
      <p:sp>
        <p:nvSpPr>
          <p:cNvPr id="14" name="Footer Placeholder 4"/>
          <p:cNvSpPr txBox="1">
            <a:spLocks/>
          </p:cNvSpPr>
          <p:nvPr/>
        </p:nvSpPr>
        <p:spPr>
          <a:xfrm>
            <a:off x="2667000" y="6569075"/>
            <a:ext cx="3962400" cy="365125"/>
          </a:xfrm>
          <a:prstGeom prst="rect">
            <a:avLst/>
          </a:prstGeom>
        </p:spPr>
        <p:txBody>
          <a:bodyPr/>
          <a:lstStyle>
            <a:defPPr>
              <a:defRPr lang="en-US"/>
            </a:defPPr>
            <a:lvl1pPr algn="l" rtl="0" fontAlgn="base">
              <a:spcBef>
                <a:spcPct val="0"/>
              </a:spcBef>
              <a:spcAft>
                <a:spcPct val="0"/>
              </a:spcAft>
              <a:defRPr sz="2000" kern="1200">
                <a:solidFill>
                  <a:schemeClr val="tx1"/>
                </a:solidFill>
                <a:latin typeface="Times" pitchFamily="18" charset="0"/>
                <a:ea typeface="+mn-ea"/>
                <a:cs typeface="Arial" charset="0"/>
              </a:defRPr>
            </a:lvl1pPr>
            <a:lvl2pPr marL="457200" algn="l" rtl="0" fontAlgn="base">
              <a:spcBef>
                <a:spcPct val="0"/>
              </a:spcBef>
              <a:spcAft>
                <a:spcPct val="0"/>
              </a:spcAft>
              <a:defRPr sz="2000" kern="1200">
                <a:solidFill>
                  <a:schemeClr val="tx1"/>
                </a:solidFill>
                <a:latin typeface="Times" pitchFamily="18" charset="0"/>
                <a:ea typeface="+mn-ea"/>
                <a:cs typeface="Arial" charset="0"/>
              </a:defRPr>
            </a:lvl2pPr>
            <a:lvl3pPr marL="914400" algn="l" rtl="0" fontAlgn="base">
              <a:spcBef>
                <a:spcPct val="0"/>
              </a:spcBef>
              <a:spcAft>
                <a:spcPct val="0"/>
              </a:spcAft>
              <a:defRPr sz="2000" kern="1200">
                <a:solidFill>
                  <a:schemeClr val="tx1"/>
                </a:solidFill>
                <a:latin typeface="Times" pitchFamily="18" charset="0"/>
                <a:ea typeface="+mn-ea"/>
                <a:cs typeface="Arial" charset="0"/>
              </a:defRPr>
            </a:lvl3pPr>
            <a:lvl4pPr marL="1371600" algn="l" rtl="0" fontAlgn="base">
              <a:spcBef>
                <a:spcPct val="0"/>
              </a:spcBef>
              <a:spcAft>
                <a:spcPct val="0"/>
              </a:spcAft>
              <a:defRPr sz="2000" kern="1200">
                <a:solidFill>
                  <a:schemeClr val="tx1"/>
                </a:solidFill>
                <a:latin typeface="Times" pitchFamily="18" charset="0"/>
                <a:ea typeface="+mn-ea"/>
                <a:cs typeface="Arial" charset="0"/>
              </a:defRPr>
            </a:lvl4pPr>
            <a:lvl5pPr marL="1828800" algn="l" rtl="0" fontAlgn="base">
              <a:spcBef>
                <a:spcPct val="0"/>
              </a:spcBef>
              <a:spcAft>
                <a:spcPct val="0"/>
              </a:spcAft>
              <a:defRPr sz="2000" kern="1200">
                <a:solidFill>
                  <a:schemeClr val="tx1"/>
                </a:solidFill>
                <a:latin typeface="Times" pitchFamily="18" charset="0"/>
                <a:ea typeface="+mn-ea"/>
                <a:cs typeface="Arial" charset="0"/>
              </a:defRPr>
            </a:lvl5pPr>
            <a:lvl6pPr marL="2286000" algn="l" defTabSz="914400" rtl="0" eaLnBrk="1" latinLnBrk="0" hangingPunct="1">
              <a:defRPr sz="2000" kern="1200">
                <a:solidFill>
                  <a:schemeClr val="tx1"/>
                </a:solidFill>
                <a:latin typeface="Times" pitchFamily="18" charset="0"/>
                <a:ea typeface="+mn-ea"/>
                <a:cs typeface="Arial" charset="0"/>
              </a:defRPr>
            </a:lvl6pPr>
            <a:lvl7pPr marL="2743200" algn="l" defTabSz="914400" rtl="0" eaLnBrk="1" latinLnBrk="0" hangingPunct="1">
              <a:defRPr sz="2000" kern="1200">
                <a:solidFill>
                  <a:schemeClr val="tx1"/>
                </a:solidFill>
                <a:latin typeface="Times" pitchFamily="18" charset="0"/>
                <a:ea typeface="+mn-ea"/>
                <a:cs typeface="Arial" charset="0"/>
              </a:defRPr>
            </a:lvl7pPr>
            <a:lvl8pPr marL="3200400" algn="l" defTabSz="914400" rtl="0" eaLnBrk="1" latinLnBrk="0" hangingPunct="1">
              <a:defRPr sz="2000" kern="1200">
                <a:solidFill>
                  <a:schemeClr val="tx1"/>
                </a:solidFill>
                <a:latin typeface="Times" pitchFamily="18" charset="0"/>
                <a:ea typeface="+mn-ea"/>
                <a:cs typeface="Arial" charset="0"/>
              </a:defRPr>
            </a:lvl8pPr>
            <a:lvl9pPr marL="3657600" algn="l" defTabSz="914400" rtl="0" eaLnBrk="1" latinLnBrk="0" hangingPunct="1">
              <a:defRPr sz="2000" kern="1200">
                <a:solidFill>
                  <a:schemeClr val="tx1"/>
                </a:solidFill>
                <a:latin typeface="Times" pitchFamily="18" charset="0"/>
                <a:ea typeface="+mn-ea"/>
                <a:cs typeface="Arial" charset="0"/>
              </a:defRPr>
            </a:lvl9pPr>
          </a:lstStyle>
          <a:p>
            <a:pPr algn="ctr"/>
            <a:r>
              <a:rPr lang="en-US" sz="1400" b="1" dirty="0" smtClean="0">
                <a:solidFill>
                  <a:srgbClr val="0000FF"/>
                </a:solidFill>
                <a:latin typeface="Arial" panose="020B0604020202020204" pitchFamily="34" charset="0"/>
                <a:cs typeface="Arial" panose="020B0604020202020204" pitchFamily="34" charset="0"/>
              </a:rPr>
              <a:t>JLEIC Collaboration Meeting Fall 2016</a:t>
            </a:r>
            <a:endParaRPr lang="en-US" sz="1400" b="1" dirty="0">
              <a:solidFill>
                <a:srgbClr val="0000FF"/>
              </a:solidFill>
              <a:latin typeface="Arial" panose="020B0604020202020204" pitchFamily="34" charset="0"/>
              <a:cs typeface="Arial" panose="020B0604020202020204" pitchFamily="34" charset="0"/>
            </a:endParaRPr>
          </a:p>
        </p:txBody>
      </p:sp>
      <p:sp>
        <p:nvSpPr>
          <p:cNvPr id="15" name="Slide Number Placeholder 5"/>
          <p:cNvSpPr txBox="1">
            <a:spLocks/>
          </p:cNvSpPr>
          <p:nvPr/>
        </p:nvSpPr>
        <p:spPr>
          <a:xfrm>
            <a:off x="7467600" y="6433457"/>
            <a:ext cx="685800" cy="348343"/>
          </a:xfrm>
          <a:prstGeom prst="rect">
            <a:avLst/>
          </a:prstGeom>
        </p:spPr>
        <p:txBody>
          <a:bodyPr/>
          <a:lstStyle>
            <a:defPPr>
              <a:defRPr lang="en-US"/>
            </a:defPPr>
            <a:lvl1pPr algn="l" rtl="0" fontAlgn="base">
              <a:spcBef>
                <a:spcPct val="0"/>
              </a:spcBef>
              <a:spcAft>
                <a:spcPct val="0"/>
              </a:spcAft>
              <a:defRPr sz="2000" kern="1200">
                <a:solidFill>
                  <a:schemeClr val="tx1"/>
                </a:solidFill>
                <a:latin typeface="Times" pitchFamily="18" charset="0"/>
                <a:ea typeface="+mn-ea"/>
                <a:cs typeface="Arial" charset="0"/>
              </a:defRPr>
            </a:lvl1pPr>
            <a:lvl2pPr marL="457200" algn="l" rtl="0" fontAlgn="base">
              <a:spcBef>
                <a:spcPct val="0"/>
              </a:spcBef>
              <a:spcAft>
                <a:spcPct val="0"/>
              </a:spcAft>
              <a:defRPr sz="2000" kern="1200">
                <a:solidFill>
                  <a:schemeClr val="tx1"/>
                </a:solidFill>
                <a:latin typeface="Times" pitchFamily="18" charset="0"/>
                <a:ea typeface="+mn-ea"/>
                <a:cs typeface="Arial" charset="0"/>
              </a:defRPr>
            </a:lvl2pPr>
            <a:lvl3pPr marL="914400" algn="l" rtl="0" fontAlgn="base">
              <a:spcBef>
                <a:spcPct val="0"/>
              </a:spcBef>
              <a:spcAft>
                <a:spcPct val="0"/>
              </a:spcAft>
              <a:defRPr sz="2000" kern="1200">
                <a:solidFill>
                  <a:schemeClr val="tx1"/>
                </a:solidFill>
                <a:latin typeface="Times" pitchFamily="18" charset="0"/>
                <a:ea typeface="+mn-ea"/>
                <a:cs typeface="Arial" charset="0"/>
              </a:defRPr>
            </a:lvl3pPr>
            <a:lvl4pPr marL="1371600" algn="l" rtl="0" fontAlgn="base">
              <a:spcBef>
                <a:spcPct val="0"/>
              </a:spcBef>
              <a:spcAft>
                <a:spcPct val="0"/>
              </a:spcAft>
              <a:defRPr sz="2000" kern="1200">
                <a:solidFill>
                  <a:schemeClr val="tx1"/>
                </a:solidFill>
                <a:latin typeface="Times" pitchFamily="18" charset="0"/>
                <a:ea typeface="+mn-ea"/>
                <a:cs typeface="Arial" charset="0"/>
              </a:defRPr>
            </a:lvl4pPr>
            <a:lvl5pPr marL="1828800" algn="l" rtl="0" fontAlgn="base">
              <a:spcBef>
                <a:spcPct val="0"/>
              </a:spcBef>
              <a:spcAft>
                <a:spcPct val="0"/>
              </a:spcAft>
              <a:defRPr sz="2000" kern="1200">
                <a:solidFill>
                  <a:schemeClr val="tx1"/>
                </a:solidFill>
                <a:latin typeface="Times" pitchFamily="18" charset="0"/>
                <a:ea typeface="+mn-ea"/>
                <a:cs typeface="Arial" charset="0"/>
              </a:defRPr>
            </a:lvl5pPr>
            <a:lvl6pPr marL="2286000" algn="l" defTabSz="914400" rtl="0" eaLnBrk="1" latinLnBrk="0" hangingPunct="1">
              <a:defRPr sz="2000" kern="1200">
                <a:solidFill>
                  <a:schemeClr val="tx1"/>
                </a:solidFill>
                <a:latin typeface="Times" pitchFamily="18" charset="0"/>
                <a:ea typeface="+mn-ea"/>
                <a:cs typeface="Arial" charset="0"/>
              </a:defRPr>
            </a:lvl6pPr>
            <a:lvl7pPr marL="2743200" algn="l" defTabSz="914400" rtl="0" eaLnBrk="1" latinLnBrk="0" hangingPunct="1">
              <a:defRPr sz="2000" kern="1200">
                <a:solidFill>
                  <a:schemeClr val="tx1"/>
                </a:solidFill>
                <a:latin typeface="Times" pitchFamily="18" charset="0"/>
                <a:ea typeface="+mn-ea"/>
                <a:cs typeface="Arial" charset="0"/>
              </a:defRPr>
            </a:lvl7pPr>
            <a:lvl8pPr marL="3200400" algn="l" defTabSz="914400" rtl="0" eaLnBrk="1" latinLnBrk="0" hangingPunct="1">
              <a:defRPr sz="2000" kern="1200">
                <a:solidFill>
                  <a:schemeClr val="tx1"/>
                </a:solidFill>
                <a:latin typeface="Times" pitchFamily="18" charset="0"/>
                <a:ea typeface="+mn-ea"/>
                <a:cs typeface="Arial" charset="0"/>
              </a:defRPr>
            </a:lvl8pPr>
            <a:lvl9pPr marL="3657600" algn="l" defTabSz="914400" rtl="0" eaLnBrk="1" latinLnBrk="0" hangingPunct="1">
              <a:defRPr sz="2000" kern="1200">
                <a:solidFill>
                  <a:schemeClr val="tx1"/>
                </a:solidFill>
                <a:latin typeface="Times" pitchFamily="18" charset="0"/>
                <a:ea typeface="+mn-ea"/>
                <a:cs typeface="Arial" charset="0"/>
              </a:defRPr>
            </a:lvl9pPr>
          </a:lstStyle>
          <a:p>
            <a:pPr algn="ctr"/>
            <a:fld id="{B58F48A6-A3E1-4848-9AC3-B43F560BE4FE}" type="slidenum">
              <a:rPr lang="en-US" b="1" smtClean="0">
                <a:solidFill>
                  <a:srgbClr val="0000FF"/>
                </a:solidFill>
                <a:latin typeface="Arial" panose="020B0604020202020204" pitchFamily="34" charset="0"/>
                <a:cs typeface="Arial" panose="020B0604020202020204" pitchFamily="34" charset="0"/>
              </a:rPr>
              <a:pPr algn="ctr"/>
              <a:t>22</a:t>
            </a:fld>
            <a:endParaRPr lang="en-US" b="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53036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dirty="0" smtClean="0">
                <a:solidFill>
                  <a:srgbClr val="0000FF"/>
                </a:solidFill>
                <a:latin typeface="Arial" panose="020B0604020202020204" pitchFamily="34" charset="0"/>
                <a:cs typeface="Arial" panose="020B0604020202020204" pitchFamily="34" charset="0"/>
              </a:rPr>
              <a:t>Preliminary Results and Explanations</a:t>
            </a:r>
            <a:endParaRPr lang="en-US" dirty="0">
              <a:solidFill>
                <a:srgbClr val="0000FF"/>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0" y="903514"/>
            <a:ext cx="5486400" cy="4278086"/>
          </a:xfrm>
        </p:spPr>
        <p:txBody>
          <a:bodyPr/>
          <a:lstStyle/>
          <a:p>
            <a:pPr marL="174625" indent="-174625">
              <a:spcBef>
                <a:spcPts val="1200"/>
              </a:spcBef>
              <a:buFont typeface="Arial" panose="020B0604020202020204" pitchFamily="34" charset="0"/>
              <a:buChar char="•"/>
            </a:pPr>
            <a:r>
              <a:rPr lang="en-US" sz="1700" dirty="0">
                <a:latin typeface="Arial" panose="020B0604020202020204" pitchFamily="34" charset="0"/>
                <a:cs typeface="Arial" panose="020B0604020202020204" pitchFamily="34" charset="0"/>
              </a:rPr>
              <a:t>I</a:t>
            </a:r>
            <a:r>
              <a:rPr lang="en-US" sz="1700" dirty="0" smtClean="0">
                <a:latin typeface="Arial" panose="020B0604020202020204" pitchFamily="34" charset="0"/>
                <a:cs typeface="Arial" panose="020B0604020202020204" pitchFamily="34" charset="0"/>
              </a:rPr>
              <a:t>on synchrotron motion enhances effectiveness of  cooling since it </a:t>
            </a:r>
            <a:r>
              <a:rPr lang="en-US" sz="1700" dirty="0">
                <a:latin typeface="Arial" panose="020B0604020202020204" pitchFamily="34" charset="0"/>
                <a:cs typeface="Arial" panose="020B0604020202020204" pitchFamily="34" charset="0"/>
              </a:rPr>
              <a:t>is </a:t>
            </a:r>
            <a:r>
              <a:rPr lang="en-US" sz="1700" dirty="0" smtClean="0">
                <a:latin typeface="Arial" panose="020B0604020202020204" pitchFamily="34" charset="0"/>
                <a:cs typeface="Arial" panose="020B0604020202020204" pitchFamily="34" charset="0"/>
              </a:rPr>
              <a:t>much fast than cooling </a:t>
            </a:r>
            <a:r>
              <a:rPr lang="en-US" sz="1700" dirty="0">
                <a:latin typeface="Arial" panose="020B0604020202020204" pitchFamily="34" charset="0"/>
                <a:cs typeface="Arial" panose="020B0604020202020204" pitchFamily="34" charset="0"/>
              </a:rPr>
              <a:t>process, </a:t>
            </a:r>
            <a:r>
              <a:rPr lang="en-US" sz="1700" dirty="0" smtClean="0">
                <a:latin typeface="Arial" panose="020B0604020202020204" pitchFamily="34" charset="0"/>
                <a:cs typeface="Arial" panose="020B0604020202020204" pitchFamily="34" charset="0"/>
              </a:rPr>
              <a:t>therefore cooling </a:t>
            </a:r>
            <a:r>
              <a:rPr lang="en-US" sz="1700" dirty="0">
                <a:latin typeface="Arial" panose="020B0604020202020204" pitchFamily="34" charset="0"/>
                <a:cs typeface="Arial" panose="020B0604020202020204" pitchFamily="34" charset="0"/>
              </a:rPr>
              <a:t>works even </a:t>
            </a:r>
            <a:r>
              <a:rPr lang="en-US" sz="1700" dirty="0" smtClean="0">
                <a:latin typeface="Arial" panose="020B0604020202020204" pitchFamily="34" charset="0"/>
                <a:cs typeface="Arial" panose="020B0604020202020204" pitchFamily="34" charset="0"/>
              </a:rPr>
              <a:t>electron </a:t>
            </a:r>
            <a:r>
              <a:rPr lang="en-US" sz="1700" dirty="0">
                <a:latin typeface="Arial" panose="020B0604020202020204" pitchFamily="34" charset="0"/>
                <a:cs typeface="Arial" panose="020B0604020202020204" pitchFamily="34" charset="0"/>
              </a:rPr>
              <a:t>pulse is shorter than ion bunch length</a:t>
            </a:r>
            <a:r>
              <a:rPr lang="en-US" sz="1700" dirty="0" smtClean="0">
                <a:latin typeface="Arial" panose="020B0604020202020204" pitchFamily="34" charset="0"/>
                <a:cs typeface="Arial" panose="020B0604020202020204" pitchFamily="34" charset="0"/>
              </a:rPr>
              <a:t>;</a:t>
            </a:r>
            <a:endParaRPr lang="en-US" sz="1700" dirty="0">
              <a:latin typeface="Arial" panose="020B0604020202020204" pitchFamily="34" charset="0"/>
              <a:cs typeface="Arial" panose="020B0604020202020204" pitchFamily="34" charset="0"/>
            </a:endParaRPr>
          </a:p>
          <a:p>
            <a:pPr marL="174625" indent="-174625">
              <a:spcBef>
                <a:spcPts val="1200"/>
              </a:spcBef>
              <a:buFont typeface="Arial" panose="020B0604020202020204" pitchFamily="34" charset="0"/>
              <a:buChar char="•"/>
            </a:pPr>
            <a:r>
              <a:rPr lang="en-US" sz="1700" dirty="0">
                <a:latin typeface="Arial" panose="020B0604020202020204" pitchFamily="34" charset="0"/>
                <a:cs typeface="Arial" panose="020B0604020202020204" pitchFamily="34" charset="0"/>
              </a:rPr>
              <a:t>With </a:t>
            </a:r>
            <a:r>
              <a:rPr lang="en-US" sz="1700" dirty="0" smtClean="0">
                <a:latin typeface="Arial" panose="020B0604020202020204" pitchFamily="34" charset="0"/>
                <a:cs typeface="Arial" panose="020B0604020202020204" pitchFamily="34" charset="0"/>
              </a:rPr>
              <a:t>cooling</a:t>
            </a:r>
            <a:r>
              <a:rPr lang="en-US" sz="1700" dirty="0">
                <a:latin typeface="Arial" panose="020B0604020202020204" pitchFamily="34" charset="0"/>
                <a:cs typeface="Arial" panose="020B0604020202020204" pitchFamily="34" charset="0"/>
              </a:rPr>
              <a:t>, </a:t>
            </a:r>
            <a:r>
              <a:rPr lang="en-US" sz="1700" dirty="0" smtClean="0">
                <a:latin typeface="Arial" panose="020B0604020202020204" pitchFamily="34" charset="0"/>
                <a:cs typeface="Arial" panose="020B0604020202020204" pitchFamily="34" charset="0"/>
              </a:rPr>
              <a:t>ion bean energy spread becomes </a:t>
            </a:r>
            <a:r>
              <a:rPr lang="en-US" sz="1700" dirty="0">
                <a:latin typeface="Arial" panose="020B0604020202020204" pitchFamily="34" charset="0"/>
                <a:cs typeface="Arial" panose="020B0604020202020204" pitchFamily="34" charset="0"/>
              </a:rPr>
              <a:t>smaller and smaller. </a:t>
            </a:r>
            <a:r>
              <a:rPr lang="en-US" sz="1700" dirty="0" smtClean="0">
                <a:latin typeface="Arial" panose="020B0604020202020204" pitchFamily="34" charset="0"/>
                <a:cs typeface="Arial" panose="020B0604020202020204" pitchFamily="34" charset="0"/>
              </a:rPr>
              <a:t>RF potential well constrains </a:t>
            </a:r>
            <a:r>
              <a:rPr lang="en-US" sz="1700" dirty="0">
                <a:latin typeface="Arial" panose="020B0604020202020204" pitchFamily="34" charset="0"/>
                <a:cs typeface="Arial" panose="020B0604020202020204" pitchFamily="34" charset="0"/>
              </a:rPr>
              <a:t>those cooled ions </a:t>
            </a:r>
            <a:r>
              <a:rPr lang="en-US" sz="1700" dirty="0" smtClean="0">
                <a:latin typeface="Arial" panose="020B0604020202020204" pitchFamily="34" charset="0"/>
                <a:cs typeface="Arial" panose="020B0604020202020204" pitchFamily="34" charset="0"/>
              </a:rPr>
              <a:t>around the center of the bucket, thus a </a:t>
            </a:r>
            <a:r>
              <a:rPr lang="en-US" sz="1700" dirty="0">
                <a:latin typeface="Arial" panose="020B0604020202020204" pitchFamily="34" charset="0"/>
                <a:cs typeface="Arial" panose="020B0604020202020204" pitchFamily="34" charset="0"/>
              </a:rPr>
              <a:t>core </a:t>
            </a:r>
            <a:r>
              <a:rPr lang="en-US" sz="1700" dirty="0" smtClean="0">
                <a:latin typeface="Arial" panose="020B0604020202020204" pitchFamily="34" charset="0"/>
                <a:cs typeface="Arial" panose="020B0604020202020204" pitchFamily="34" charset="0"/>
              </a:rPr>
              <a:t>spike in the density profile is formed</a:t>
            </a:r>
          </a:p>
          <a:p>
            <a:pPr marL="174625" indent="-174625">
              <a:spcBef>
                <a:spcPts val="1200"/>
              </a:spcBef>
              <a:buFont typeface="Arial" panose="020B0604020202020204" pitchFamily="34" charset="0"/>
              <a:buChar char="•"/>
            </a:pPr>
            <a:r>
              <a:rPr lang="en-US" sz="1700" dirty="0" smtClean="0">
                <a:latin typeface="Arial" panose="020B0604020202020204" pitchFamily="34" charset="0"/>
                <a:cs typeface="Arial" panose="020B0604020202020204" pitchFamily="34" charset="0"/>
              </a:rPr>
              <a:t>Height and width </a:t>
            </a:r>
            <a:r>
              <a:rPr lang="en-US" sz="1700" dirty="0">
                <a:latin typeface="Arial" panose="020B0604020202020204" pitchFamily="34" charset="0"/>
                <a:cs typeface="Arial" panose="020B0604020202020204" pitchFamily="34" charset="0"/>
              </a:rPr>
              <a:t>of </a:t>
            </a:r>
            <a:r>
              <a:rPr lang="en-US" sz="1700" dirty="0" smtClean="0">
                <a:latin typeface="Arial" panose="020B0604020202020204" pitchFamily="34" charset="0"/>
                <a:cs typeface="Arial" panose="020B0604020202020204" pitchFamily="34" charset="0"/>
              </a:rPr>
              <a:t>the core </a:t>
            </a:r>
            <a:r>
              <a:rPr lang="en-US" sz="1700" dirty="0">
                <a:latin typeface="Arial" panose="020B0604020202020204" pitchFamily="34" charset="0"/>
                <a:cs typeface="Arial" panose="020B0604020202020204" pitchFamily="34" charset="0"/>
              </a:rPr>
              <a:t>spike is </a:t>
            </a:r>
            <a:r>
              <a:rPr lang="en-US" sz="1700" dirty="0" smtClean="0">
                <a:latin typeface="Arial" panose="020B0604020202020204" pitchFamily="34" charset="0"/>
                <a:cs typeface="Arial" panose="020B0604020202020204" pitchFamily="34" charset="0"/>
              </a:rPr>
              <a:t>determined by a balance of </a:t>
            </a:r>
            <a:r>
              <a:rPr lang="en-US" sz="1700" dirty="0">
                <a:latin typeface="Arial" panose="020B0604020202020204" pitchFamily="34" charset="0"/>
                <a:cs typeface="Arial" panose="020B0604020202020204" pitchFamily="34" charset="0"/>
              </a:rPr>
              <a:t>IBS and </a:t>
            </a:r>
            <a:r>
              <a:rPr lang="en-US" sz="1700" dirty="0" smtClean="0">
                <a:latin typeface="Arial" panose="020B0604020202020204" pitchFamily="34" charset="0"/>
                <a:cs typeface="Arial" panose="020B0604020202020204" pitchFamily="34" charset="0"/>
              </a:rPr>
              <a:t>cooling, it also depends on the electron temperature;</a:t>
            </a:r>
          </a:p>
          <a:p>
            <a:pPr marL="174625" indent="-174625">
              <a:spcBef>
                <a:spcPts val="1200"/>
              </a:spcBef>
              <a:buFont typeface="Arial" panose="020B0604020202020204" pitchFamily="34" charset="0"/>
              <a:buChar char="•"/>
            </a:pPr>
            <a:r>
              <a:rPr lang="en-US" sz="1700" dirty="0">
                <a:latin typeface="Arial" panose="020B0604020202020204" pitchFamily="34" charset="0"/>
                <a:cs typeface="Arial" panose="020B0604020202020204" pitchFamily="34" charset="0"/>
              </a:rPr>
              <a:t>Although </a:t>
            </a:r>
            <a:r>
              <a:rPr lang="en-US" sz="1700" dirty="0" smtClean="0">
                <a:latin typeface="Arial" panose="020B0604020202020204" pitchFamily="34" charset="0"/>
                <a:cs typeface="Arial" panose="020B0604020202020204" pitchFamily="34" charset="0"/>
              </a:rPr>
              <a:t>width </a:t>
            </a:r>
            <a:r>
              <a:rPr lang="en-US" sz="1700" dirty="0">
                <a:latin typeface="Arial" panose="020B0604020202020204" pitchFamily="34" charset="0"/>
                <a:cs typeface="Arial" panose="020B0604020202020204" pitchFamily="34" charset="0"/>
              </a:rPr>
              <a:t>of the electron pulse </a:t>
            </a:r>
            <a:r>
              <a:rPr lang="en-US" sz="1700" dirty="0" smtClean="0">
                <a:latin typeface="Arial" panose="020B0604020202020204" pitchFamily="34" charset="0"/>
                <a:cs typeface="Arial" panose="020B0604020202020204" pitchFamily="34" charset="0"/>
              </a:rPr>
              <a:t>does not </a:t>
            </a:r>
            <a:r>
              <a:rPr lang="en-US" sz="1700" dirty="0">
                <a:latin typeface="Arial" panose="020B0604020202020204" pitchFamily="34" charset="0"/>
                <a:cs typeface="Arial" panose="020B0604020202020204" pitchFamily="34" charset="0"/>
              </a:rPr>
              <a:t>affect </a:t>
            </a:r>
            <a:r>
              <a:rPr lang="en-US" sz="1700" dirty="0" smtClean="0">
                <a:latin typeface="Arial" panose="020B0604020202020204" pitchFamily="34" charset="0"/>
                <a:cs typeface="Arial" panose="020B0604020202020204" pitchFamily="34" charset="0"/>
              </a:rPr>
              <a:t>width </a:t>
            </a:r>
            <a:r>
              <a:rPr lang="en-US" sz="1700" dirty="0">
                <a:latin typeface="Arial" panose="020B0604020202020204" pitchFamily="34" charset="0"/>
                <a:cs typeface="Arial" panose="020B0604020202020204" pitchFamily="34" charset="0"/>
              </a:rPr>
              <a:t>of the cooled core spike, it does affect the cooling rate with given peak electron beam current</a:t>
            </a:r>
            <a:r>
              <a:rPr lang="en-US" sz="1700" dirty="0" smtClean="0">
                <a:latin typeface="Arial" panose="020B0604020202020204" pitchFamily="34" charset="0"/>
                <a:cs typeface="Arial" panose="020B0604020202020204" pitchFamily="34" charset="0"/>
              </a:rPr>
              <a:t>;</a:t>
            </a:r>
            <a:endParaRPr lang="en-US" sz="1700" dirty="0">
              <a:latin typeface="Arial" panose="020B0604020202020204" pitchFamily="34" charset="0"/>
              <a:cs typeface="Arial" panose="020B0604020202020204" pitchFamily="34" charset="0"/>
            </a:endParaRPr>
          </a:p>
        </p:txBody>
      </p:sp>
      <p:sp>
        <p:nvSpPr>
          <p:cNvPr id="5" name="TextBox 4"/>
          <p:cNvSpPr txBox="1"/>
          <p:nvPr/>
        </p:nvSpPr>
        <p:spPr>
          <a:xfrm>
            <a:off x="6187844" y="903514"/>
            <a:ext cx="2559512" cy="307777"/>
          </a:xfrm>
          <a:prstGeom prst="rect">
            <a:avLst/>
          </a:prstGeom>
          <a:noFill/>
          <a:ln>
            <a:solidFill>
              <a:schemeClr val="tx1"/>
            </a:solidFill>
          </a:ln>
        </p:spPr>
        <p:txBody>
          <a:bodyPr wrap="square" rtlCol="0">
            <a:spAutoFit/>
          </a:bodyPr>
          <a:lstStyle/>
          <a:p>
            <a:r>
              <a:rPr lang="en-US" sz="1400" b="1" dirty="0" smtClean="0"/>
              <a:t>1D beam dynamic </a:t>
            </a:r>
            <a:r>
              <a:rPr lang="en-US" sz="1400" b="1" dirty="0"/>
              <a:t>m</a:t>
            </a:r>
            <a:r>
              <a:rPr lang="en-US" sz="1400" b="1" dirty="0" smtClean="0"/>
              <a:t>odeling </a:t>
            </a:r>
            <a:endParaRPr lang="en-US" sz="1400" b="1"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077"/>
          <a:stretch/>
        </p:blipFill>
        <p:spPr bwMode="auto">
          <a:xfrm>
            <a:off x="5638800" y="1227826"/>
            <a:ext cx="3531926" cy="2582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791200" y="3810000"/>
            <a:ext cx="3379526" cy="954107"/>
          </a:xfrm>
          <a:prstGeom prst="rect">
            <a:avLst/>
          </a:prstGeom>
          <a:noFill/>
        </p:spPr>
        <p:txBody>
          <a:bodyPr wrap="square" rtlCol="0">
            <a:spAutoFit/>
          </a:bodyPr>
          <a:lstStyle/>
          <a:p>
            <a:r>
              <a:rPr lang="en-US" sz="1400" b="1" dirty="0" smtClean="0">
                <a:solidFill>
                  <a:srgbClr val="0000FF"/>
                </a:solidFill>
                <a:latin typeface="Arial" panose="020B0604020202020204" pitchFamily="34" charset="0"/>
                <a:cs typeface="Arial" panose="020B0604020202020204" pitchFamily="34" charset="0"/>
              </a:rPr>
              <a:t>The cooled ions are trapped at the RF potential well bottom, forms the spike core. In this simulation, RF voltage is on with electron bunch cooling.</a:t>
            </a:r>
            <a:endParaRPr lang="en-US" sz="1400" b="1" dirty="0">
              <a:solidFill>
                <a:srgbClr val="0000FF"/>
              </a:solidFill>
              <a:latin typeface="Arial" panose="020B0604020202020204" pitchFamily="34" charset="0"/>
              <a:cs typeface="Arial" panose="020B0604020202020204" pitchFamily="34" charset="0"/>
            </a:endParaRPr>
          </a:p>
        </p:txBody>
      </p:sp>
      <p:sp>
        <p:nvSpPr>
          <p:cNvPr id="4" name="TextBox 3"/>
          <p:cNvSpPr txBox="1"/>
          <p:nvPr/>
        </p:nvSpPr>
        <p:spPr>
          <a:xfrm>
            <a:off x="0" y="5152817"/>
            <a:ext cx="9144000" cy="877163"/>
          </a:xfrm>
          <a:prstGeom prst="rect">
            <a:avLst/>
          </a:prstGeom>
          <a:noFill/>
        </p:spPr>
        <p:txBody>
          <a:bodyPr wrap="square" rtlCol="0">
            <a:spAutoFit/>
          </a:bodyPr>
          <a:lstStyle/>
          <a:p>
            <a:pPr marL="174625" indent="-174625">
              <a:spcBef>
                <a:spcPts val="1200"/>
              </a:spcBef>
              <a:buFont typeface="Arial" panose="020B0604020202020204" pitchFamily="34" charset="0"/>
              <a:buChar char="•"/>
            </a:pPr>
            <a:r>
              <a:rPr lang="en-US" sz="1700" dirty="0">
                <a:latin typeface="Arial" panose="020B0604020202020204" pitchFamily="34" charset="0"/>
                <a:cs typeface="Arial" panose="020B0604020202020204" pitchFamily="34" charset="0"/>
              </a:rPr>
              <a:t>S</a:t>
            </a:r>
            <a:r>
              <a:rPr lang="en-US" sz="1700" dirty="0" smtClean="0">
                <a:latin typeface="Arial" panose="020B0604020202020204" pitchFamily="34" charset="0"/>
                <a:cs typeface="Arial" panose="020B0604020202020204" pitchFamily="34" charset="0"/>
              </a:rPr>
              <a:t>pace </a:t>
            </a:r>
            <a:r>
              <a:rPr lang="en-US" sz="1700" dirty="0">
                <a:latin typeface="Arial" panose="020B0604020202020204" pitchFamily="34" charset="0"/>
                <a:cs typeface="Arial" panose="020B0604020202020204" pitchFamily="34" charset="0"/>
              </a:rPr>
              <a:t>charge force of the electron pulse does form an additional potential, but it is quite </a:t>
            </a:r>
            <a:r>
              <a:rPr lang="en-US" sz="1700" dirty="0" smtClean="0">
                <a:latin typeface="Arial" panose="020B0604020202020204" pitchFamily="34" charset="0"/>
                <a:cs typeface="Arial" panose="020B0604020202020204" pitchFamily="34" charset="0"/>
              </a:rPr>
              <a:t>small (10</a:t>
            </a:r>
            <a:r>
              <a:rPr lang="en-US" sz="1700" dirty="0">
                <a:latin typeface="Arial" panose="020B0604020202020204" pitchFamily="34" charset="0"/>
                <a:cs typeface="Arial" panose="020B0604020202020204" pitchFamily="34" charset="0"/>
              </a:rPr>
              <a:t>% </a:t>
            </a:r>
            <a:r>
              <a:rPr lang="en-US" sz="1700" dirty="0" smtClean="0">
                <a:latin typeface="Arial" panose="020B0604020202020204" pitchFamily="34" charset="0"/>
                <a:cs typeface="Arial" panose="020B0604020202020204" pitchFamily="34" charset="0"/>
              </a:rPr>
              <a:t>compared the RF voltage at 600 V). Therefore </a:t>
            </a:r>
            <a:r>
              <a:rPr lang="en-US" sz="1700" dirty="0">
                <a:latin typeface="Arial" panose="020B0604020202020204" pitchFamily="34" charset="0"/>
                <a:cs typeface="Arial" panose="020B0604020202020204" pitchFamily="34" charset="0"/>
              </a:rPr>
              <a:t>it shouldn’t blur the pulsed cooling </a:t>
            </a:r>
            <a:r>
              <a:rPr lang="en-US" sz="1700" dirty="0" smtClean="0">
                <a:latin typeface="Arial" panose="020B0604020202020204" pitchFamily="34" charset="0"/>
                <a:cs typeface="Arial" panose="020B0604020202020204" pitchFamily="34" charset="0"/>
              </a:rPr>
              <a:t>process. </a:t>
            </a:r>
            <a:r>
              <a:rPr lang="en-US" sz="1700" dirty="0">
                <a:latin typeface="Arial" panose="020B0604020202020204" pitchFamily="34" charset="0"/>
                <a:cs typeface="Arial" panose="020B0604020202020204" pitchFamily="34" charset="0"/>
              </a:rPr>
              <a:t>In </a:t>
            </a:r>
            <a:r>
              <a:rPr lang="en-US" sz="1700" dirty="0" smtClean="0">
                <a:latin typeface="Arial" panose="020B0604020202020204" pitchFamily="34" charset="0"/>
                <a:cs typeface="Arial" panose="020B0604020202020204" pitchFamily="34" charset="0"/>
              </a:rPr>
              <a:t>the IMP </a:t>
            </a:r>
            <a:r>
              <a:rPr lang="en-US" sz="1700" dirty="0">
                <a:latin typeface="Arial" panose="020B0604020202020204" pitchFamily="34" charset="0"/>
                <a:cs typeface="Arial" panose="020B0604020202020204" pitchFamily="34" charset="0"/>
              </a:rPr>
              <a:t>experiments, it only manifest itself when V</a:t>
            </a:r>
            <a:r>
              <a:rPr lang="en-US" sz="1700" baseline="-25000" dirty="0">
                <a:latin typeface="Arial" panose="020B0604020202020204" pitchFamily="34" charset="0"/>
                <a:cs typeface="Arial" panose="020B0604020202020204" pitchFamily="34" charset="0"/>
              </a:rPr>
              <a:t>RF</a:t>
            </a:r>
            <a:r>
              <a:rPr lang="en-US" sz="1700" dirty="0">
                <a:latin typeface="Arial" panose="020B0604020202020204" pitchFamily="34" charset="0"/>
                <a:cs typeface="Arial" panose="020B0604020202020204" pitchFamily="34" charset="0"/>
              </a:rPr>
              <a:t> is turned off</a:t>
            </a:r>
            <a:r>
              <a:rPr lang="en-US" sz="1700" dirty="0" smtClean="0">
                <a:latin typeface="Arial" panose="020B0604020202020204" pitchFamily="34" charset="0"/>
                <a:cs typeface="Arial" panose="020B0604020202020204" pitchFamily="34" charset="0"/>
              </a:rPr>
              <a:t>.</a:t>
            </a:r>
            <a:endParaRPr lang="en-US" sz="1700" dirty="0">
              <a:latin typeface="Arial" panose="020B0604020202020204" pitchFamily="34" charset="0"/>
              <a:cs typeface="Arial" panose="020B0604020202020204" pitchFamily="34" charset="0"/>
            </a:endParaRPr>
          </a:p>
        </p:txBody>
      </p:sp>
      <p:sp>
        <p:nvSpPr>
          <p:cNvPr id="8" name="Footer Placeholder 4"/>
          <p:cNvSpPr txBox="1">
            <a:spLocks/>
          </p:cNvSpPr>
          <p:nvPr/>
        </p:nvSpPr>
        <p:spPr>
          <a:xfrm>
            <a:off x="2667000" y="6569075"/>
            <a:ext cx="3962400" cy="365125"/>
          </a:xfrm>
          <a:prstGeom prst="rect">
            <a:avLst/>
          </a:prstGeom>
        </p:spPr>
        <p:txBody>
          <a:bodyPr/>
          <a:lstStyle>
            <a:defPPr>
              <a:defRPr lang="en-US"/>
            </a:defPPr>
            <a:lvl1pPr algn="l" rtl="0" fontAlgn="base">
              <a:spcBef>
                <a:spcPct val="0"/>
              </a:spcBef>
              <a:spcAft>
                <a:spcPct val="0"/>
              </a:spcAft>
              <a:defRPr sz="2000" kern="1200">
                <a:solidFill>
                  <a:schemeClr val="tx1"/>
                </a:solidFill>
                <a:latin typeface="Times" pitchFamily="18" charset="0"/>
                <a:ea typeface="+mn-ea"/>
                <a:cs typeface="Arial" charset="0"/>
              </a:defRPr>
            </a:lvl1pPr>
            <a:lvl2pPr marL="457200" algn="l" rtl="0" fontAlgn="base">
              <a:spcBef>
                <a:spcPct val="0"/>
              </a:spcBef>
              <a:spcAft>
                <a:spcPct val="0"/>
              </a:spcAft>
              <a:defRPr sz="2000" kern="1200">
                <a:solidFill>
                  <a:schemeClr val="tx1"/>
                </a:solidFill>
                <a:latin typeface="Times" pitchFamily="18" charset="0"/>
                <a:ea typeface="+mn-ea"/>
                <a:cs typeface="Arial" charset="0"/>
              </a:defRPr>
            </a:lvl2pPr>
            <a:lvl3pPr marL="914400" algn="l" rtl="0" fontAlgn="base">
              <a:spcBef>
                <a:spcPct val="0"/>
              </a:spcBef>
              <a:spcAft>
                <a:spcPct val="0"/>
              </a:spcAft>
              <a:defRPr sz="2000" kern="1200">
                <a:solidFill>
                  <a:schemeClr val="tx1"/>
                </a:solidFill>
                <a:latin typeface="Times" pitchFamily="18" charset="0"/>
                <a:ea typeface="+mn-ea"/>
                <a:cs typeface="Arial" charset="0"/>
              </a:defRPr>
            </a:lvl3pPr>
            <a:lvl4pPr marL="1371600" algn="l" rtl="0" fontAlgn="base">
              <a:spcBef>
                <a:spcPct val="0"/>
              </a:spcBef>
              <a:spcAft>
                <a:spcPct val="0"/>
              </a:spcAft>
              <a:defRPr sz="2000" kern="1200">
                <a:solidFill>
                  <a:schemeClr val="tx1"/>
                </a:solidFill>
                <a:latin typeface="Times" pitchFamily="18" charset="0"/>
                <a:ea typeface="+mn-ea"/>
                <a:cs typeface="Arial" charset="0"/>
              </a:defRPr>
            </a:lvl4pPr>
            <a:lvl5pPr marL="1828800" algn="l" rtl="0" fontAlgn="base">
              <a:spcBef>
                <a:spcPct val="0"/>
              </a:spcBef>
              <a:spcAft>
                <a:spcPct val="0"/>
              </a:spcAft>
              <a:defRPr sz="2000" kern="1200">
                <a:solidFill>
                  <a:schemeClr val="tx1"/>
                </a:solidFill>
                <a:latin typeface="Times" pitchFamily="18" charset="0"/>
                <a:ea typeface="+mn-ea"/>
                <a:cs typeface="Arial" charset="0"/>
              </a:defRPr>
            </a:lvl5pPr>
            <a:lvl6pPr marL="2286000" algn="l" defTabSz="914400" rtl="0" eaLnBrk="1" latinLnBrk="0" hangingPunct="1">
              <a:defRPr sz="2000" kern="1200">
                <a:solidFill>
                  <a:schemeClr val="tx1"/>
                </a:solidFill>
                <a:latin typeface="Times" pitchFamily="18" charset="0"/>
                <a:ea typeface="+mn-ea"/>
                <a:cs typeface="Arial" charset="0"/>
              </a:defRPr>
            </a:lvl6pPr>
            <a:lvl7pPr marL="2743200" algn="l" defTabSz="914400" rtl="0" eaLnBrk="1" latinLnBrk="0" hangingPunct="1">
              <a:defRPr sz="2000" kern="1200">
                <a:solidFill>
                  <a:schemeClr val="tx1"/>
                </a:solidFill>
                <a:latin typeface="Times" pitchFamily="18" charset="0"/>
                <a:ea typeface="+mn-ea"/>
                <a:cs typeface="Arial" charset="0"/>
              </a:defRPr>
            </a:lvl7pPr>
            <a:lvl8pPr marL="3200400" algn="l" defTabSz="914400" rtl="0" eaLnBrk="1" latinLnBrk="0" hangingPunct="1">
              <a:defRPr sz="2000" kern="1200">
                <a:solidFill>
                  <a:schemeClr val="tx1"/>
                </a:solidFill>
                <a:latin typeface="Times" pitchFamily="18" charset="0"/>
                <a:ea typeface="+mn-ea"/>
                <a:cs typeface="Arial" charset="0"/>
              </a:defRPr>
            </a:lvl8pPr>
            <a:lvl9pPr marL="3657600" algn="l" defTabSz="914400" rtl="0" eaLnBrk="1" latinLnBrk="0" hangingPunct="1">
              <a:defRPr sz="2000" kern="1200">
                <a:solidFill>
                  <a:schemeClr val="tx1"/>
                </a:solidFill>
                <a:latin typeface="Times" pitchFamily="18" charset="0"/>
                <a:ea typeface="+mn-ea"/>
                <a:cs typeface="Arial" charset="0"/>
              </a:defRPr>
            </a:lvl9pPr>
          </a:lstStyle>
          <a:p>
            <a:pPr algn="ctr"/>
            <a:r>
              <a:rPr lang="en-US" sz="1400" b="1" dirty="0" smtClean="0">
                <a:solidFill>
                  <a:srgbClr val="0000FF"/>
                </a:solidFill>
                <a:latin typeface="Arial" panose="020B0604020202020204" pitchFamily="34" charset="0"/>
                <a:cs typeface="Arial" panose="020B0604020202020204" pitchFamily="34" charset="0"/>
              </a:rPr>
              <a:t>JLEIC Collaboration Meeting Fall 2016</a:t>
            </a:r>
            <a:endParaRPr lang="en-US" sz="1400" b="1" dirty="0">
              <a:solidFill>
                <a:srgbClr val="0000FF"/>
              </a:solidFill>
              <a:latin typeface="Arial" panose="020B0604020202020204" pitchFamily="34" charset="0"/>
              <a:cs typeface="Arial" panose="020B0604020202020204" pitchFamily="34" charset="0"/>
            </a:endParaRPr>
          </a:p>
        </p:txBody>
      </p:sp>
      <p:sp>
        <p:nvSpPr>
          <p:cNvPr id="9" name="Slide Number Placeholder 5"/>
          <p:cNvSpPr txBox="1">
            <a:spLocks/>
          </p:cNvSpPr>
          <p:nvPr/>
        </p:nvSpPr>
        <p:spPr>
          <a:xfrm>
            <a:off x="7467600" y="6433457"/>
            <a:ext cx="685800" cy="348343"/>
          </a:xfrm>
          <a:prstGeom prst="rect">
            <a:avLst/>
          </a:prstGeom>
        </p:spPr>
        <p:txBody>
          <a:bodyPr/>
          <a:lstStyle>
            <a:defPPr>
              <a:defRPr lang="en-US"/>
            </a:defPPr>
            <a:lvl1pPr algn="l" rtl="0" fontAlgn="base">
              <a:spcBef>
                <a:spcPct val="0"/>
              </a:spcBef>
              <a:spcAft>
                <a:spcPct val="0"/>
              </a:spcAft>
              <a:defRPr sz="2000" kern="1200">
                <a:solidFill>
                  <a:schemeClr val="tx1"/>
                </a:solidFill>
                <a:latin typeface="Times" pitchFamily="18" charset="0"/>
                <a:ea typeface="+mn-ea"/>
                <a:cs typeface="Arial" charset="0"/>
              </a:defRPr>
            </a:lvl1pPr>
            <a:lvl2pPr marL="457200" algn="l" rtl="0" fontAlgn="base">
              <a:spcBef>
                <a:spcPct val="0"/>
              </a:spcBef>
              <a:spcAft>
                <a:spcPct val="0"/>
              </a:spcAft>
              <a:defRPr sz="2000" kern="1200">
                <a:solidFill>
                  <a:schemeClr val="tx1"/>
                </a:solidFill>
                <a:latin typeface="Times" pitchFamily="18" charset="0"/>
                <a:ea typeface="+mn-ea"/>
                <a:cs typeface="Arial" charset="0"/>
              </a:defRPr>
            </a:lvl2pPr>
            <a:lvl3pPr marL="914400" algn="l" rtl="0" fontAlgn="base">
              <a:spcBef>
                <a:spcPct val="0"/>
              </a:spcBef>
              <a:spcAft>
                <a:spcPct val="0"/>
              </a:spcAft>
              <a:defRPr sz="2000" kern="1200">
                <a:solidFill>
                  <a:schemeClr val="tx1"/>
                </a:solidFill>
                <a:latin typeface="Times" pitchFamily="18" charset="0"/>
                <a:ea typeface="+mn-ea"/>
                <a:cs typeface="Arial" charset="0"/>
              </a:defRPr>
            </a:lvl3pPr>
            <a:lvl4pPr marL="1371600" algn="l" rtl="0" fontAlgn="base">
              <a:spcBef>
                <a:spcPct val="0"/>
              </a:spcBef>
              <a:spcAft>
                <a:spcPct val="0"/>
              </a:spcAft>
              <a:defRPr sz="2000" kern="1200">
                <a:solidFill>
                  <a:schemeClr val="tx1"/>
                </a:solidFill>
                <a:latin typeface="Times" pitchFamily="18" charset="0"/>
                <a:ea typeface="+mn-ea"/>
                <a:cs typeface="Arial" charset="0"/>
              </a:defRPr>
            </a:lvl4pPr>
            <a:lvl5pPr marL="1828800" algn="l" rtl="0" fontAlgn="base">
              <a:spcBef>
                <a:spcPct val="0"/>
              </a:spcBef>
              <a:spcAft>
                <a:spcPct val="0"/>
              </a:spcAft>
              <a:defRPr sz="2000" kern="1200">
                <a:solidFill>
                  <a:schemeClr val="tx1"/>
                </a:solidFill>
                <a:latin typeface="Times" pitchFamily="18" charset="0"/>
                <a:ea typeface="+mn-ea"/>
                <a:cs typeface="Arial" charset="0"/>
              </a:defRPr>
            </a:lvl5pPr>
            <a:lvl6pPr marL="2286000" algn="l" defTabSz="914400" rtl="0" eaLnBrk="1" latinLnBrk="0" hangingPunct="1">
              <a:defRPr sz="2000" kern="1200">
                <a:solidFill>
                  <a:schemeClr val="tx1"/>
                </a:solidFill>
                <a:latin typeface="Times" pitchFamily="18" charset="0"/>
                <a:ea typeface="+mn-ea"/>
                <a:cs typeface="Arial" charset="0"/>
              </a:defRPr>
            </a:lvl6pPr>
            <a:lvl7pPr marL="2743200" algn="l" defTabSz="914400" rtl="0" eaLnBrk="1" latinLnBrk="0" hangingPunct="1">
              <a:defRPr sz="2000" kern="1200">
                <a:solidFill>
                  <a:schemeClr val="tx1"/>
                </a:solidFill>
                <a:latin typeface="Times" pitchFamily="18" charset="0"/>
                <a:ea typeface="+mn-ea"/>
                <a:cs typeface="Arial" charset="0"/>
              </a:defRPr>
            </a:lvl7pPr>
            <a:lvl8pPr marL="3200400" algn="l" defTabSz="914400" rtl="0" eaLnBrk="1" latinLnBrk="0" hangingPunct="1">
              <a:defRPr sz="2000" kern="1200">
                <a:solidFill>
                  <a:schemeClr val="tx1"/>
                </a:solidFill>
                <a:latin typeface="Times" pitchFamily="18" charset="0"/>
                <a:ea typeface="+mn-ea"/>
                <a:cs typeface="Arial" charset="0"/>
              </a:defRPr>
            </a:lvl8pPr>
            <a:lvl9pPr marL="3657600" algn="l" defTabSz="914400" rtl="0" eaLnBrk="1" latinLnBrk="0" hangingPunct="1">
              <a:defRPr sz="2000" kern="1200">
                <a:solidFill>
                  <a:schemeClr val="tx1"/>
                </a:solidFill>
                <a:latin typeface="Times" pitchFamily="18" charset="0"/>
                <a:ea typeface="+mn-ea"/>
                <a:cs typeface="Arial" charset="0"/>
              </a:defRPr>
            </a:lvl9pPr>
          </a:lstStyle>
          <a:p>
            <a:pPr algn="ctr"/>
            <a:fld id="{B58F48A6-A3E1-4848-9AC3-B43F560BE4FE}" type="slidenum">
              <a:rPr lang="en-US" b="1" smtClean="0">
                <a:solidFill>
                  <a:srgbClr val="0000FF"/>
                </a:solidFill>
                <a:latin typeface="Arial" panose="020B0604020202020204" pitchFamily="34" charset="0"/>
                <a:cs typeface="Arial" panose="020B0604020202020204" pitchFamily="34" charset="0"/>
              </a:rPr>
              <a:pPr algn="ctr"/>
              <a:t>23</a:t>
            </a:fld>
            <a:endParaRPr lang="en-US" b="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64331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z="3400" dirty="0" smtClean="0">
                <a:solidFill>
                  <a:srgbClr val="0000FF"/>
                </a:solidFill>
                <a:latin typeface="Arial" panose="020B0604020202020204" pitchFamily="34" charset="0"/>
                <a:cs typeface="Arial" panose="020B0604020202020204" pitchFamily="34" charset="0"/>
              </a:rPr>
              <a:t>Consideration for the 2</a:t>
            </a:r>
            <a:r>
              <a:rPr lang="en-US" sz="3400" baseline="30000" dirty="0" smtClean="0">
                <a:solidFill>
                  <a:srgbClr val="0000FF"/>
                </a:solidFill>
                <a:latin typeface="Arial" panose="020B0604020202020204" pitchFamily="34" charset="0"/>
                <a:cs typeface="Arial" panose="020B0604020202020204" pitchFamily="34" charset="0"/>
              </a:rPr>
              <a:t>nd</a:t>
            </a:r>
            <a:r>
              <a:rPr lang="en-US" sz="3400" dirty="0" smtClean="0">
                <a:solidFill>
                  <a:srgbClr val="0000FF"/>
                </a:solidFill>
                <a:latin typeface="Arial" panose="020B0604020202020204" pitchFamily="34" charset="0"/>
                <a:cs typeface="Arial" panose="020B0604020202020204" pitchFamily="34" charset="0"/>
              </a:rPr>
              <a:t> Stage Experiment</a:t>
            </a:r>
            <a:endParaRPr lang="en-US" sz="3400" dirty="0">
              <a:solidFill>
                <a:srgbClr val="0000FF"/>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8600" y="1143000"/>
            <a:ext cx="8534400" cy="4800600"/>
          </a:xfrm>
        </p:spPr>
        <p:txBody>
          <a:bodyPr/>
          <a:lstStyle/>
          <a:p>
            <a:pPr marL="228600" indent="-228600">
              <a:spcBef>
                <a:spcPts val="2400"/>
              </a:spcBef>
            </a:pPr>
            <a:r>
              <a:rPr lang="en-US" sz="1800" dirty="0" smtClean="0">
                <a:latin typeface="Arial" panose="020B0604020202020204" pitchFamily="34" charset="0"/>
                <a:cs typeface="Arial" panose="020B0604020202020204" pitchFamily="34" charset="0"/>
              </a:rPr>
              <a:t>The second bunched e-cooling experiment is planned (5 days) near end of Nov. </a:t>
            </a:r>
          </a:p>
          <a:p>
            <a:pPr marL="228600" indent="-228600">
              <a:spcBef>
                <a:spcPts val="2400"/>
              </a:spcBef>
            </a:pPr>
            <a:r>
              <a:rPr lang="en-US" sz="1800" dirty="0" smtClean="0">
                <a:latin typeface="Arial" panose="020B0604020202020204" pitchFamily="34" charset="0"/>
                <a:cs typeface="Arial" panose="020B0604020202020204" pitchFamily="34" charset="0"/>
              </a:rPr>
              <a:t>The primary goal of this second experiment is machine studies, including hardware (beam diagnostics) improvement and software development, tentatively, they are  </a:t>
            </a:r>
          </a:p>
          <a:p>
            <a:pPr marL="628650" lvl="1" indent="-228600">
              <a:spcBef>
                <a:spcPts val="600"/>
              </a:spcBef>
            </a:pPr>
            <a:r>
              <a:rPr lang="en-US" sz="1600" dirty="0" smtClean="0">
                <a:latin typeface="Arial" panose="020B0604020202020204" pitchFamily="34" charset="0"/>
                <a:cs typeface="Arial" panose="020B0604020202020204" pitchFamily="34" charset="0"/>
              </a:rPr>
              <a:t>Preparation of ion BPMs on bench and in situ calibrations</a:t>
            </a:r>
          </a:p>
          <a:p>
            <a:pPr marL="628650" lvl="1" indent="-228600">
              <a:spcBef>
                <a:spcPts val="600"/>
              </a:spcBef>
            </a:pPr>
            <a:r>
              <a:rPr lang="en-US" sz="1600" dirty="0" smtClean="0">
                <a:latin typeface="Arial" panose="020B0604020202020204" pitchFamily="34" charset="0"/>
                <a:cs typeface="Arial" panose="020B0604020202020204" pitchFamily="34" charset="0"/>
              </a:rPr>
              <a:t>Software and hardware for BPM, DCCT and </a:t>
            </a:r>
            <a:r>
              <a:rPr lang="en-US" sz="1600" dirty="0" err="1" smtClean="0">
                <a:latin typeface="Arial" panose="020B0604020202020204" pitchFamily="34" charset="0"/>
                <a:cs typeface="Arial" panose="020B0604020202020204" pitchFamily="34" charset="0"/>
              </a:rPr>
              <a:t>Schottky</a:t>
            </a:r>
            <a:r>
              <a:rPr lang="en-US" sz="1600" dirty="0" smtClean="0">
                <a:latin typeface="Arial" panose="020B0604020202020204" pitchFamily="34" charset="0"/>
                <a:cs typeface="Arial" panose="020B0604020202020204" pitchFamily="34" charset="0"/>
              </a:rPr>
              <a:t> signals data acquisition systems</a:t>
            </a:r>
          </a:p>
          <a:p>
            <a:pPr marL="628650" lvl="1" indent="-228600">
              <a:spcBef>
                <a:spcPts val="600"/>
              </a:spcBef>
            </a:pPr>
            <a:r>
              <a:rPr lang="en-US" sz="1600" dirty="0" smtClean="0">
                <a:latin typeface="Arial" panose="020B0604020202020204" pitchFamily="34" charset="0"/>
                <a:cs typeface="Arial" panose="020B0604020202020204" pitchFamily="34" charset="0"/>
              </a:rPr>
              <a:t>Software and hardware improvement for the gun trigger and RF synchronization of high rate of data recording during single injection cycle</a:t>
            </a:r>
          </a:p>
          <a:p>
            <a:pPr marL="628650" lvl="1" indent="-228600">
              <a:spcBef>
                <a:spcPts val="600"/>
              </a:spcBef>
            </a:pPr>
            <a:r>
              <a:rPr lang="en-US" sz="1600" dirty="0" smtClean="0">
                <a:latin typeface="Arial" panose="020B0604020202020204" pitchFamily="34" charset="0"/>
                <a:cs typeface="Arial" panose="020B0604020202020204" pitchFamily="34" charset="0"/>
              </a:rPr>
              <a:t>Beam instrumentation checkup with 40Ar</a:t>
            </a:r>
            <a:r>
              <a:rPr lang="en-US" sz="1600" baseline="30000" dirty="0" smtClean="0">
                <a:latin typeface="Arial" panose="020B0604020202020204" pitchFamily="34" charset="0"/>
                <a:cs typeface="Arial" panose="020B0604020202020204" pitchFamily="34" charset="0"/>
              </a:rPr>
              <a:t>+15</a:t>
            </a:r>
            <a:r>
              <a:rPr lang="en-US" sz="1600" dirty="0" smtClean="0">
                <a:latin typeface="Arial" panose="020B0604020202020204" pitchFamily="34" charset="0"/>
                <a:cs typeface="Arial" panose="020B0604020202020204" pitchFamily="34" charset="0"/>
              </a:rPr>
              <a:t> beam at </a:t>
            </a:r>
            <a:r>
              <a:rPr lang="en-US" sz="1600" dirty="0" err="1" smtClean="0">
                <a:latin typeface="Arial" panose="020B0604020202020204" pitchFamily="34" charset="0"/>
                <a:cs typeface="Arial" panose="020B0604020202020204" pitchFamily="34" charset="0"/>
              </a:rPr>
              <a:t>CSRm</a:t>
            </a:r>
            <a:r>
              <a:rPr lang="en-US" sz="1600" dirty="0" smtClean="0">
                <a:latin typeface="Arial" panose="020B0604020202020204" pitchFamily="34" charset="0"/>
                <a:cs typeface="Arial" panose="020B0604020202020204" pitchFamily="34" charset="0"/>
              </a:rPr>
              <a:t> in high energy</a:t>
            </a:r>
          </a:p>
          <a:p>
            <a:pPr marL="228600" indent="-228600">
              <a:spcBef>
                <a:spcPts val="2400"/>
              </a:spcBef>
            </a:pPr>
            <a:r>
              <a:rPr lang="en-US" sz="1800" dirty="0" smtClean="0">
                <a:latin typeface="Arial" panose="020B0604020202020204" pitchFamily="34" charset="0"/>
                <a:cs typeface="Arial" panose="020B0604020202020204" pitchFamily="34" charset="0"/>
              </a:rPr>
              <a:t>We also plan to demonstrate pulsed beam cooling at 30MeV/u to study the weak effect of electron bunch potential well both with and without RF</a:t>
            </a:r>
          </a:p>
        </p:txBody>
      </p:sp>
      <p:sp>
        <p:nvSpPr>
          <p:cNvPr id="4" name="Footer Placeholder 4"/>
          <p:cNvSpPr txBox="1">
            <a:spLocks/>
          </p:cNvSpPr>
          <p:nvPr/>
        </p:nvSpPr>
        <p:spPr>
          <a:xfrm>
            <a:off x="2667000" y="6569075"/>
            <a:ext cx="3962400" cy="365125"/>
          </a:xfrm>
          <a:prstGeom prst="rect">
            <a:avLst/>
          </a:prstGeom>
        </p:spPr>
        <p:txBody>
          <a:bodyPr/>
          <a:lstStyle>
            <a:defPPr>
              <a:defRPr lang="en-US"/>
            </a:defPPr>
            <a:lvl1pPr algn="l" rtl="0" fontAlgn="base">
              <a:spcBef>
                <a:spcPct val="0"/>
              </a:spcBef>
              <a:spcAft>
                <a:spcPct val="0"/>
              </a:spcAft>
              <a:defRPr sz="2000" kern="1200">
                <a:solidFill>
                  <a:schemeClr val="tx1"/>
                </a:solidFill>
                <a:latin typeface="Times" pitchFamily="18" charset="0"/>
                <a:ea typeface="+mn-ea"/>
                <a:cs typeface="Arial" charset="0"/>
              </a:defRPr>
            </a:lvl1pPr>
            <a:lvl2pPr marL="457200" algn="l" rtl="0" fontAlgn="base">
              <a:spcBef>
                <a:spcPct val="0"/>
              </a:spcBef>
              <a:spcAft>
                <a:spcPct val="0"/>
              </a:spcAft>
              <a:defRPr sz="2000" kern="1200">
                <a:solidFill>
                  <a:schemeClr val="tx1"/>
                </a:solidFill>
                <a:latin typeface="Times" pitchFamily="18" charset="0"/>
                <a:ea typeface="+mn-ea"/>
                <a:cs typeface="Arial" charset="0"/>
              </a:defRPr>
            </a:lvl2pPr>
            <a:lvl3pPr marL="914400" algn="l" rtl="0" fontAlgn="base">
              <a:spcBef>
                <a:spcPct val="0"/>
              </a:spcBef>
              <a:spcAft>
                <a:spcPct val="0"/>
              </a:spcAft>
              <a:defRPr sz="2000" kern="1200">
                <a:solidFill>
                  <a:schemeClr val="tx1"/>
                </a:solidFill>
                <a:latin typeface="Times" pitchFamily="18" charset="0"/>
                <a:ea typeface="+mn-ea"/>
                <a:cs typeface="Arial" charset="0"/>
              </a:defRPr>
            </a:lvl3pPr>
            <a:lvl4pPr marL="1371600" algn="l" rtl="0" fontAlgn="base">
              <a:spcBef>
                <a:spcPct val="0"/>
              </a:spcBef>
              <a:spcAft>
                <a:spcPct val="0"/>
              </a:spcAft>
              <a:defRPr sz="2000" kern="1200">
                <a:solidFill>
                  <a:schemeClr val="tx1"/>
                </a:solidFill>
                <a:latin typeface="Times" pitchFamily="18" charset="0"/>
                <a:ea typeface="+mn-ea"/>
                <a:cs typeface="Arial" charset="0"/>
              </a:defRPr>
            </a:lvl4pPr>
            <a:lvl5pPr marL="1828800" algn="l" rtl="0" fontAlgn="base">
              <a:spcBef>
                <a:spcPct val="0"/>
              </a:spcBef>
              <a:spcAft>
                <a:spcPct val="0"/>
              </a:spcAft>
              <a:defRPr sz="2000" kern="1200">
                <a:solidFill>
                  <a:schemeClr val="tx1"/>
                </a:solidFill>
                <a:latin typeface="Times" pitchFamily="18" charset="0"/>
                <a:ea typeface="+mn-ea"/>
                <a:cs typeface="Arial" charset="0"/>
              </a:defRPr>
            </a:lvl5pPr>
            <a:lvl6pPr marL="2286000" algn="l" defTabSz="914400" rtl="0" eaLnBrk="1" latinLnBrk="0" hangingPunct="1">
              <a:defRPr sz="2000" kern="1200">
                <a:solidFill>
                  <a:schemeClr val="tx1"/>
                </a:solidFill>
                <a:latin typeface="Times" pitchFamily="18" charset="0"/>
                <a:ea typeface="+mn-ea"/>
                <a:cs typeface="Arial" charset="0"/>
              </a:defRPr>
            </a:lvl6pPr>
            <a:lvl7pPr marL="2743200" algn="l" defTabSz="914400" rtl="0" eaLnBrk="1" latinLnBrk="0" hangingPunct="1">
              <a:defRPr sz="2000" kern="1200">
                <a:solidFill>
                  <a:schemeClr val="tx1"/>
                </a:solidFill>
                <a:latin typeface="Times" pitchFamily="18" charset="0"/>
                <a:ea typeface="+mn-ea"/>
                <a:cs typeface="Arial" charset="0"/>
              </a:defRPr>
            </a:lvl7pPr>
            <a:lvl8pPr marL="3200400" algn="l" defTabSz="914400" rtl="0" eaLnBrk="1" latinLnBrk="0" hangingPunct="1">
              <a:defRPr sz="2000" kern="1200">
                <a:solidFill>
                  <a:schemeClr val="tx1"/>
                </a:solidFill>
                <a:latin typeface="Times" pitchFamily="18" charset="0"/>
                <a:ea typeface="+mn-ea"/>
                <a:cs typeface="Arial" charset="0"/>
              </a:defRPr>
            </a:lvl8pPr>
            <a:lvl9pPr marL="3657600" algn="l" defTabSz="914400" rtl="0" eaLnBrk="1" latinLnBrk="0" hangingPunct="1">
              <a:defRPr sz="2000" kern="1200">
                <a:solidFill>
                  <a:schemeClr val="tx1"/>
                </a:solidFill>
                <a:latin typeface="Times" pitchFamily="18" charset="0"/>
                <a:ea typeface="+mn-ea"/>
                <a:cs typeface="Arial" charset="0"/>
              </a:defRPr>
            </a:lvl9pPr>
          </a:lstStyle>
          <a:p>
            <a:pPr algn="ctr"/>
            <a:r>
              <a:rPr lang="en-US" sz="1400" b="1" dirty="0" smtClean="0">
                <a:solidFill>
                  <a:srgbClr val="0000FF"/>
                </a:solidFill>
                <a:latin typeface="Arial" panose="020B0604020202020204" pitchFamily="34" charset="0"/>
                <a:cs typeface="Arial" panose="020B0604020202020204" pitchFamily="34" charset="0"/>
              </a:rPr>
              <a:t>JLEIC Collaboration Meeting Fall 2016</a:t>
            </a:r>
            <a:endParaRPr lang="en-US" sz="1400" b="1" dirty="0">
              <a:solidFill>
                <a:srgbClr val="0000FF"/>
              </a:solidFill>
              <a:latin typeface="Arial" panose="020B0604020202020204" pitchFamily="34" charset="0"/>
              <a:cs typeface="Arial" panose="020B0604020202020204" pitchFamily="34" charset="0"/>
            </a:endParaRPr>
          </a:p>
        </p:txBody>
      </p:sp>
      <p:sp>
        <p:nvSpPr>
          <p:cNvPr id="5" name="Slide Number Placeholder 5"/>
          <p:cNvSpPr txBox="1">
            <a:spLocks/>
          </p:cNvSpPr>
          <p:nvPr/>
        </p:nvSpPr>
        <p:spPr>
          <a:xfrm>
            <a:off x="7467600" y="6433457"/>
            <a:ext cx="685800" cy="348343"/>
          </a:xfrm>
          <a:prstGeom prst="rect">
            <a:avLst/>
          </a:prstGeom>
        </p:spPr>
        <p:txBody>
          <a:bodyPr/>
          <a:lstStyle>
            <a:defPPr>
              <a:defRPr lang="en-US"/>
            </a:defPPr>
            <a:lvl1pPr algn="l" rtl="0" fontAlgn="base">
              <a:spcBef>
                <a:spcPct val="0"/>
              </a:spcBef>
              <a:spcAft>
                <a:spcPct val="0"/>
              </a:spcAft>
              <a:defRPr sz="2000" kern="1200">
                <a:solidFill>
                  <a:schemeClr val="tx1"/>
                </a:solidFill>
                <a:latin typeface="Times" pitchFamily="18" charset="0"/>
                <a:ea typeface="+mn-ea"/>
                <a:cs typeface="Arial" charset="0"/>
              </a:defRPr>
            </a:lvl1pPr>
            <a:lvl2pPr marL="457200" algn="l" rtl="0" fontAlgn="base">
              <a:spcBef>
                <a:spcPct val="0"/>
              </a:spcBef>
              <a:spcAft>
                <a:spcPct val="0"/>
              </a:spcAft>
              <a:defRPr sz="2000" kern="1200">
                <a:solidFill>
                  <a:schemeClr val="tx1"/>
                </a:solidFill>
                <a:latin typeface="Times" pitchFamily="18" charset="0"/>
                <a:ea typeface="+mn-ea"/>
                <a:cs typeface="Arial" charset="0"/>
              </a:defRPr>
            </a:lvl2pPr>
            <a:lvl3pPr marL="914400" algn="l" rtl="0" fontAlgn="base">
              <a:spcBef>
                <a:spcPct val="0"/>
              </a:spcBef>
              <a:spcAft>
                <a:spcPct val="0"/>
              </a:spcAft>
              <a:defRPr sz="2000" kern="1200">
                <a:solidFill>
                  <a:schemeClr val="tx1"/>
                </a:solidFill>
                <a:latin typeface="Times" pitchFamily="18" charset="0"/>
                <a:ea typeface="+mn-ea"/>
                <a:cs typeface="Arial" charset="0"/>
              </a:defRPr>
            </a:lvl3pPr>
            <a:lvl4pPr marL="1371600" algn="l" rtl="0" fontAlgn="base">
              <a:spcBef>
                <a:spcPct val="0"/>
              </a:spcBef>
              <a:spcAft>
                <a:spcPct val="0"/>
              </a:spcAft>
              <a:defRPr sz="2000" kern="1200">
                <a:solidFill>
                  <a:schemeClr val="tx1"/>
                </a:solidFill>
                <a:latin typeface="Times" pitchFamily="18" charset="0"/>
                <a:ea typeface="+mn-ea"/>
                <a:cs typeface="Arial" charset="0"/>
              </a:defRPr>
            </a:lvl4pPr>
            <a:lvl5pPr marL="1828800" algn="l" rtl="0" fontAlgn="base">
              <a:spcBef>
                <a:spcPct val="0"/>
              </a:spcBef>
              <a:spcAft>
                <a:spcPct val="0"/>
              </a:spcAft>
              <a:defRPr sz="2000" kern="1200">
                <a:solidFill>
                  <a:schemeClr val="tx1"/>
                </a:solidFill>
                <a:latin typeface="Times" pitchFamily="18" charset="0"/>
                <a:ea typeface="+mn-ea"/>
                <a:cs typeface="Arial" charset="0"/>
              </a:defRPr>
            </a:lvl5pPr>
            <a:lvl6pPr marL="2286000" algn="l" defTabSz="914400" rtl="0" eaLnBrk="1" latinLnBrk="0" hangingPunct="1">
              <a:defRPr sz="2000" kern="1200">
                <a:solidFill>
                  <a:schemeClr val="tx1"/>
                </a:solidFill>
                <a:latin typeface="Times" pitchFamily="18" charset="0"/>
                <a:ea typeface="+mn-ea"/>
                <a:cs typeface="Arial" charset="0"/>
              </a:defRPr>
            </a:lvl6pPr>
            <a:lvl7pPr marL="2743200" algn="l" defTabSz="914400" rtl="0" eaLnBrk="1" latinLnBrk="0" hangingPunct="1">
              <a:defRPr sz="2000" kern="1200">
                <a:solidFill>
                  <a:schemeClr val="tx1"/>
                </a:solidFill>
                <a:latin typeface="Times" pitchFamily="18" charset="0"/>
                <a:ea typeface="+mn-ea"/>
                <a:cs typeface="Arial" charset="0"/>
              </a:defRPr>
            </a:lvl7pPr>
            <a:lvl8pPr marL="3200400" algn="l" defTabSz="914400" rtl="0" eaLnBrk="1" latinLnBrk="0" hangingPunct="1">
              <a:defRPr sz="2000" kern="1200">
                <a:solidFill>
                  <a:schemeClr val="tx1"/>
                </a:solidFill>
                <a:latin typeface="Times" pitchFamily="18" charset="0"/>
                <a:ea typeface="+mn-ea"/>
                <a:cs typeface="Arial" charset="0"/>
              </a:defRPr>
            </a:lvl8pPr>
            <a:lvl9pPr marL="3657600" algn="l" defTabSz="914400" rtl="0" eaLnBrk="1" latinLnBrk="0" hangingPunct="1">
              <a:defRPr sz="2000" kern="1200">
                <a:solidFill>
                  <a:schemeClr val="tx1"/>
                </a:solidFill>
                <a:latin typeface="Times" pitchFamily="18" charset="0"/>
                <a:ea typeface="+mn-ea"/>
                <a:cs typeface="Arial" charset="0"/>
              </a:defRPr>
            </a:lvl9pPr>
          </a:lstStyle>
          <a:p>
            <a:pPr algn="ctr"/>
            <a:fld id="{B58F48A6-A3E1-4848-9AC3-B43F560BE4FE}" type="slidenum">
              <a:rPr lang="en-US" b="1" smtClean="0">
                <a:solidFill>
                  <a:srgbClr val="0000FF"/>
                </a:solidFill>
                <a:latin typeface="Arial" panose="020B0604020202020204" pitchFamily="34" charset="0"/>
                <a:cs typeface="Arial" panose="020B0604020202020204" pitchFamily="34" charset="0"/>
              </a:rPr>
              <a:pPr algn="ctr"/>
              <a:t>24</a:t>
            </a:fld>
            <a:endParaRPr lang="en-US" b="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48852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dirty="0" smtClean="0">
                <a:solidFill>
                  <a:srgbClr val="0000FF"/>
                </a:solidFill>
                <a:latin typeface="Arial" panose="020B0604020202020204" pitchFamily="34" charset="0"/>
                <a:cs typeface="Arial" panose="020B0604020202020204" pitchFamily="34" charset="0"/>
              </a:rPr>
              <a:t>Summary</a:t>
            </a:r>
            <a:endParaRPr lang="en-US" dirty="0">
              <a:solidFill>
                <a:srgbClr val="0000FF"/>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6200" y="914400"/>
            <a:ext cx="8915400" cy="5181600"/>
          </a:xfrm>
        </p:spPr>
        <p:txBody>
          <a:bodyPr/>
          <a:lstStyle/>
          <a:p>
            <a:pPr marL="174625" indent="-174625">
              <a:spcBef>
                <a:spcPts val="1800"/>
              </a:spcBef>
              <a:buFont typeface="Arial" panose="020B0604020202020204" pitchFamily="34" charset="0"/>
              <a:buChar char="•"/>
            </a:pPr>
            <a:r>
              <a:rPr lang="en-US" sz="1800" dirty="0" smtClean="0">
                <a:latin typeface="Arial" panose="020B0604020202020204" pitchFamily="34" charset="0"/>
                <a:cs typeface="Arial" panose="020B0604020202020204" pitchFamily="34" charset="0"/>
              </a:rPr>
              <a:t>The first experiment of cooling of ions by a non-coasting electron beam was carried this May at a DC Cooler at IMP by a JLab-IMP collaboration team</a:t>
            </a:r>
          </a:p>
          <a:p>
            <a:pPr marL="174625" indent="-174625">
              <a:spcBef>
                <a:spcPts val="1800"/>
              </a:spcBef>
              <a:buFont typeface="Arial" panose="020B0604020202020204" pitchFamily="34" charset="0"/>
              <a:buChar char="•"/>
            </a:pPr>
            <a:r>
              <a:rPr lang="en-US" sz="1800" dirty="0" smtClean="0">
                <a:latin typeface="Arial" panose="020B0604020202020204" pitchFamily="34" charset="0"/>
                <a:cs typeface="Arial" panose="020B0604020202020204" pitchFamily="34" charset="0"/>
              </a:rPr>
              <a:t>The pulsed electron beam with 2 µs to 60 ns </a:t>
            </a:r>
            <a:r>
              <a:rPr lang="en-US" sz="1800" dirty="0">
                <a:latin typeface="Arial" panose="020B0604020202020204" pitchFamily="34" charset="0"/>
                <a:cs typeface="Arial" panose="020B0604020202020204" pitchFamily="34" charset="0"/>
              </a:rPr>
              <a:t>FWHM </a:t>
            </a:r>
            <a:r>
              <a:rPr lang="en-US" sz="1800" dirty="0" smtClean="0">
                <a:latin typeface="Arial" panose="020B0604020202020204" pitchFamily="34" charset="0"/>
                <a:cs typeface="Arial" panose="020B0604020202020204" pitchFamily="34" charset="0"/>
              </a:rPr>
              <a:t>pulse </a:t>
            </a:r>
            <a:r>
              <a:rPr lang="en-US" sz="1800" dirty="0">
                <a:latin typeface="Arial" panose="020B0604020202020204" pitchFamily="34" charset="0"/>
                <a:cs typeface="Arial" panose="020B0604020202020204" pitchFamily="34" charset="0"/>
              </a:rPr>
              <a:t>length </a:t>
            </a:r>
            <a:r>
              <a:rPr lang="en-US" sz="1800" dirty="0" smtClean="0">
                <a:latin typeface="Arial" panose="020B0604020202020204" pitchFamily="34" charset="0"/>
                <a:cs typeface="Arial" panose="020B0604020202020204" pitchFamily="34" charset="0"/>
              </a:rPr>
              <a:t>was generated in the thermionic gun of the IMP DC cooler using a method of modulating the grid voltage</a:t>
            </a:r>
          </a:p>
          <a:p>
            <a:pPr marL="174625" indent="-174625">
              <a:spcBef>
                <a:spcPts val="1800"/>
              </a:spcBef>
              <a:buFont typeface="Arial" panose="020B0604020202020204" pitchFamily="34" charset="0"/>
              <a:buChar char="•"/>
            </a:pPr>
            <a:r>
              <a:rPr lang="en-US" sz="1800" dirty="0" smtClean="0">
                <a:latin typeface="Arial" panose="020B0604020202020204" pitchFamily="34" charset="0"/>
                <a:cs typeface="Arial" panose="020B0604020202020204" pitchFamily="34" charset="0"/>
              </a:rPr>
              <a:t>In this experiment, cooling of ions (either bunched or coasting) by a pulsed electron beam was observed through BPM measurements. </a:t>
            </a:r>
          </a:p>
          <a:p>
            <a:pPr marL="174625" indent="-174625">
              <a:spcBef>
                <a:spcPts val="1800"/>
              </a:spcBef>
              <a:buFont typeface="Arial" panose="020B0604020202020204" pitchFamily="34" charset="0"/>
              <a:buChar char="•"/>
            </a:pPr>
            <a:r>
              <a:rPr lang="en-US" sz="1800" dirty="0">
                <a:latin typeface="Arial" panose="020B0604020202020204" pitchFamily="34" charset="0"/>
                <a:cs typeface="Arial" panose="020B0604020202020204" pitchFamily="34" charset="0"/>
              </a:rPr>
              <a:t>T</a:t>
            </a:r>
            <a:r>
              <a:rPr lang="en-US" sz="1800" dirty="0" smtClean="0">
                <a:latin typeface="Arial" panose="020B0604020202020204" pitchFamily="34" charset="0"/>
                <a:cs typeface="Arial" panose="020B0604020202020204" pitchFamily="34" charset="0"/>
              </a:rPr>
              <a:t>he grouping/bunching effect of pulsed beam electron cooling was also observed in the case of coasting ion beam </a:t>
            </a:r>
          </a:p>
          <a:p>
            <a:pPr marL="174625" indent="-174625">
              <a:spcBef>
                <a:spcPts val="1800"/>
              </a:spcBef>
              <a:buFont typeface="Arial" panose="020B0604020202020204" pitchFamily="34" charset="0"/>
              <a:buChar char="•"/>
            </a:pPr>
            <a:r>
              <a:rPr lang="en-US" sz="1800" dirty="0" smtClean="0">
                <a:latin typeface="Arial" panose="020B0604020202020204" pitchFamily="34" charset="0"/>
                <a:cs typeface="Arial" panose="020B0604020202020204" pitchFamily="34" charset="0"/>
              </a:rPr>
              <a:t>The team has collected a large amount of experiment data, they are primarily BPM data. Analyses of these experiment data is in progress. </a:t>
            </a:r>
          </a:p>
          <a:p>
            <a:pPr marL="174625" indent="-174625">
              <a:spcBef>
                <a:spcPts val="1800"/>
              </a:spcBef>
              <a:buFont typeface="Arial" panose="020B0604020202020204" pitchFamily="34" charset="0"/>
              <a:buChar char="•"/>
            </a:pPr>
            <a:r>
              <a:rPr lang="en-US" sz="1800" dirty="0" smtClean="0">
                <a:latin typeface="Arial" panose="020B0604020202020204" pitchFamily="34" charset="0"/>
                <a:cs typeface="Arial" panose="020B0604020202020204" pitchFamily="34" charset="0"/>
              </a:rPr>
              <a:t>1D longitudinal </a:t>
            </a:r>
            <a:r>
              <a:rPr lang="en-US" sz="1800" dirty="0">
                <a:latin typeface="Arial" panose="020B0604020202020204" pitchFamily="34" charset="0"/>
                <a:cs typeface="Arial" panose="020B0604020202020204" pitchFamily="34" charset="0"/>
              </a:rPr>
              <a:t>dynamic modeling with/without RF and the pulsed electron cooling </a:t>
            </a:r>
            <a:r>
              <a:rPr lang="en-US" sz="1800" dirty="0" smtClean="0">
                <a:latin typeface="Arial" panose="020B0604020202020204" pitchFamily="34" charset="0"/>
                <a:cs typeface="Arial" panose="020B0604020202020204" pitchFamily="34" charset="0"/>
              </a:rPr>
              <a:t>is under development </a:t>
            </a:r>
            <a:r>
              <a:rPr lang="en-US" sz="1800" dirty="0">
                <a:latin typeface="Arial" panose="020B0604020202020204" pitchFamily="34" charset="0"/>
                <a:cs typeface="Arial" panose="020B0604020202020204" pitchFamily="34" charset="0"/>
              </a:rPr>
              <a:t>with promised </a:t>
            </a:r>
            <a:r>
              <a:rPr lang="en-US" sz="1800" dirty="0" smtClean="0">
                <a:latin typeface="Arial" panose="020B0604020202020204" pitchFamily="34" charset="0"/>
                <a:cs typeface="Arial" panose="020B0604020202020204" pitchFamily="34" charset="0"/>
              </a:rPr>
              <a:t>results to explain </a:t>
            </a:r>
            <a:r>
              <a:rPr lang="en-US" sz="1800" dirty="0">
                <a:latin typeface="Arial" panose="020B0604020202020204" pitchFamily="34" charset="0"/>
                <a:cs typeface="Arial" panose="020B0604020202020204" pitchFamily="34" charset="0"/>
              </a:rPr>
              <a:t>observed experiment </a:t>
            </a:r>
            <a:r>
              <a:rPr lang="en-US" sz="1800" dirty="0" smtClean="0">
                <a:latin typeface="Arial" panose="020B0604020202020204" pitchFamily="34" charset="0"/>
                <a:cs typeface="Arial" panose="020B0604020202020204" pitchFamily="34" charset="0"/>
              </a:rPr>
              <a:t>data</a:t>
            </a:r>
            <a:endParaRPr lang="en-US" sz="1800" dirty="0">
              <a:latin typeface="Arial" panose="020B0604020202020204" pitchFamily="34" charset="0"/>
              <a:cs typeface="Arial" panose="020B0604020202020204" pitchFamily="34" charset="0"/>
            </a:endParaRPr>
          </a:p>
        </p:txBody>
      </p:sp>
      <p:sp>
        <p:nvSpPr>
          <p:cNvPr id="4" name="Footer Placeholder 4"/>
          <p:cNvSpPr txBox="1">
            <a:spLocks/>
          </p:cNvSpPr>
          <p:nvPr/>
        </p:nvSpPr>
        <p:spPr>
          <a:xfrm>
            <a:off x="2667000" y="6569075"/>
            <a:ext cx="3962400" cy="365125"/>
          </a:xfrm>
          <a:prstGeom prst="rect">
            <a:avLst/>
          </a:prstGeom>
        </p:spPr>
        <p:txBody>
          <a:bodyPr/>
          <a:lstStyle>
            <a:defPPr>
              <a:defRPr lang="en-US"/>
            </a:defPPr>
            <a:lvl1pPr algn="l" rtl="0" fontAlgn="base">
              <a:spcBef>
                <a:spcPct val="0"/>
              </a:spcBef>
              <a:spcAft>
                <a:spcPct val="0"/>
              </a:spcAft>
              <a:defRPr sz="2000" kern="1200">
                <a:solidFill>
                  <a:schemeClr val="tx1"/>
                </a:solidFill>
                <a:latin typeface="Times" pitchFamily="18" charset="0"/>
                <a:ea typeface="+mn-ea"/>
                <a:cs typeface="Arial" charset="0"/>
              </a:defRPr>
            </a:lvl1pPr>
            <a:lvl2pPr marL="457200" algn="l" rtl="0" fontAlgn="base">
              <a:spcBef>
                <a:spcPct val="0"/>
              </a:spcBef>
              <a:spcAft>
                <a:spcPct val="0"/>
              </a:spcAft>
              <a:defRPr sz="2000" kern="1200">
                <a:solidFill>
                  <a:schemeClr val="tx1"/>
                </a:solidFill>
                <a:latin typeface="Times" pitchFamily="18" charset="0"/>
                <a:ea typeface="+mn-ea"/>
                <a:cs typeface="Arial" charset="0"/>
              </a:defRPr>
            </a:lvl2pPr>
            <a:lvl3pPr marL="914400" algn="l" rtl="0" fontAlgn="base">
              <a:spcBef>
                <a:spcPct val="0"/>
              </a:spcBef>
              <a:spcAft>
                <a:spcPct val="0"/>
              </a:spcAft>
              <a:defRPr sz="2000" kern="1200">
                <a:solidFill>
                  <a:schemeClr val="tx1"/>
                </a:solidFill>
                <a:latin typeface="Times" pitchFamily="18" charset="0"/>
                <a:ea typeface="+mn-ea"/>
                <a:cs typeface="Arial" charset="0"/>
              </a:defRPr>
            </a:lvl3pPr>
            <a:lvl4pPr marL="1371600" algn="l" rtl="0" fontAlgn="base">
              <a:spcBef>
                <a:spcPct val="0"/>
              </a:spcBef>
              <a:spcAft>
                <a:spcPct val="0"/>
              </a:spcAft>
              <a:defRPr sz="2000" kern="1200">
                <a:solidFill>
                  <a:schemeClr val="tx1"/>
                </a:solidFill>
                <a:latin typeface="Times" pitchFamily="18" charset="0"/>
                <a:ea typeface="+mn-ea"/>
                <a:cs typeface="Arial" charset="0"/>
              </a:defRPr>
            </a:lvl4pPr>
            <a:lvl5pPr marL="1828800" algn="l" rtl="0" fontAlgn="base">
              <a:spcBef>
                <a:spcPct val="0"/>
              </a:spcBef>
              <a:spcAft>
                <a:spcPct val="0"/>
              </a:spcAft>
              <a:defRPr sz="2000" kern="1200">
                <a:solidFill>
                  <a:schemeClr val="tx1"/>
                </a:solidFill>
                <a:latin typeface="Times" pitchFamily="18" charset="0"/>
                <a:ea typeface="+mn-ea"/>
                <a:cs typeface="Arial" charset="0"/>
              </a:defRPr>
            </a:lvl5pPr>
            <a:lvl6pPr marL="2286000" algn="l" defTabSz="914400" rtl="0" eaLnBrk="1" latinLnBrk="0" hangingPunct="1">
              <a:defRPr sz="2000" kern="1200">
                <a:solidFill>
                  <a:schemeClr val="tx1"/>
                </a:solidFill>
                <a:latin typeface="Times" pitchFamily="18" charset="0"/>
                <a:ea typeface="+mn-ea"/>
                <a:cs typeface="Arial" charset="0"/>
              </a:defRPr>
            </a:lvl6pPr>
            <a:lvl7pPr marL="2743200" algn="l" defTabSz="914400" rtl="0" eaLnBrk="1" latinLnBrk="0" hangingPunct="1">
              <a:defRPr sz="2000" kern="1200">
                <a:solidFill>
                  <a:schemeClr val="tx1"/>
                </a:solidFill>
                <a:latin typeface="Times" pitchFamily="18" charset="0"/>
                <a:ea typeface="+mn-ea"/>
                <a:cs typeface="Arial" charset="0"/>
              </a:defRPr>
            </a:lvl7pPr>
            <a:lvl8pPr marL="3200400" algn="l" defTabSz="914400" rtl="0" eaLnBrk="1" latinLnBrk="0" hangingPunct="1">
              <a:defRPr sz="2000" kern="1200">
                <a:solidFill>
                  <a:schemeClr val="tx1"/>
                </a:solidFill>
                <a:latin typeface="Times" pitchFamily="18" charset="0"/>
                <a:ea typeface="+mn-ea"/>
                <a:cs typeface="Arial" charset="0"/>
              </a:defRPr>
            </a:lvl8pPr>
            <a:lvl9pPr marL="3657600" algn="l" defTabSz="914400" rtl="0" eaLnBrk="1" latinLnBrk="0" hangingPunct="1">
              <a:defRPr sz="2000" kern="1200">
                <a:solidFill>
                  <a:schemeClr val="tx1"/>
                </a:solidFill>
                <a:latin typeface="Times" pitchFamily="18" charset="0"/>
                <a:ea typeface="+mn-ea"/>
                <a:cs typeface="Arial" charset="0"/>
              </a:defRPr>
            </a:lvl9pPr>
          </a:lstStyle>
          <a:p>
            <a:pPr algn="ctr"/>
            <a:r>
              <a:rPr lang="en-US" sz="1400" b="1" dirty="0" smtClean="0">
                <a:solidFill>
                  <a:srgbClr val="0000FF"/>
                </a:solidFill>
                <a:latin typeface="Arial" panose="020B0604020202020204" pitchFamily="34" charset="0"/>
                <a:cs typeface="Arial" panose="020B0604020202020204" pitchFamily="34" charset="0"/>
              </a:rPr>
              <a:t>JLEIC Collaboration Meeting Fall 2016</a:t>
            </a:r>
            <a:endParaRPr lang="en-US" sz="1400" b="1" dirty="0">
              <a:solidFill>
                <a:srgbClr val="0000FF"/>
              </a:solidFill>
              <a:latin typeface="Arial" panose="020B0604020202020204" pitchFamily="34" charset="0"/>
              <a:cs typeface="Arial" panose="020B0604020202020204" pitchFamily="34" charset="0"/>
            </a:endParaRPr>
          </a:p>
        </p:txBody>
      </p:sp>
      <p:sp>
        <p:nvSpPr>
          <p:cNvPr id="5" name="Slide Number Placeholder 5"/>
          <p:cNvSpPr txBox="1">
            <a:spLocks/>
          </p:cNvSpPr>
          <p:nvPr/>
        </p:nvSpPr>
        <p:spPr>
          <a:xfrm>
            <a:off x="7467600" y="6433457"/>
            <a:ext cx="685800" cy="348343"/>
          </a:xfrm>
          <a:prstGeom prst="rect">
            <a:avLst/>
          </a:prstGeom>
        </p:spPr>
        <p:txBody>
          <a:bodyPr/>
          <a:lstStyle>
            <a:defPPr>
              <a:defRPr lang="en-US"/>
            </a:defPPr>
            <a:lvl1pPr algn="l" rtl="0" fontAlgn="base">
              <a:spcBef>
                <a:spcPct val="0"/>
              </a:spcBef>
              <a:spcAft>
                <a:spcPct val="0"/>
              </a:spcAft>
              <a:defRPr sz="2000" kern="1200">
                <a:solidFill>
                  <a:schemeClr val="tx1"/>
                </a:solidFill>
                <a:latin typeface="Times" pitchFamily="18" charset="0"/>
                <a:ea typeface="+mn-ea"/>
                <a:cs typeface="Arial" charset="0"/>
              </a:defRPr>
            </a:lvl1pPr>
            <a:lvl2pPr marL="457200" algn="l" rtl="0" fontAlgn="base">
              <a:spcBef>
                <a:spcPct val="0"/>
              </a:spcBef>
              <a:spcAft>
                <a:spcPct val="0"/>
              </a:spcAft>
              <a:defRPr sz="2000" kern="1200">
                <a:solidFill>
                  <a:schemeClr val="tx1"/>
                </a:solidFill>
                <a:latin typeface="Times" pitchFamily="18" charset="0"/>
                <a:ea typeface="+mn-ea"/>
                <a:cs typeface="Arial" charset="0"/>
              </a:defRPr>
            </a:lvl2pPr>
            <a:lvl3pPr marL="914400" algn="l" rtl="0" fontAlgn="base">
              <a:spcBef>
                <a:spcPct val="0"/>
              </a:spcBef>
              <a:spcAft>
                <a:spcPct val="0"/>
              </a:spcAft>
              <a:defRPr sz="2000" kern="1200">
                <a:solidFill>
                  <a:schemeClr val="tx1"/>
                </a:solidFill>
                <a:latin typeface="Times" pitchFamily="18" charset="0"/>
                <a:ea typeface="+mn-ea"/>
                <a:cs typeface="Arial" charset="0"/>
              </a:defRPr>
            </a:lvl3pPr>
            <a:lvl4pPr marL="1371600" algn="l" rtl="0" fontAlgn="base">
              <a:spcBef>
                <a:spcPct val="0"/>
              </a:spcBef>
              <a:spcAft>
                <a:spcPct val="0"/>
              </a:spcAft>
              <a:defRPr sz="2000" kern="1200">
                <a:solidFill>
                  <a:schemeClr val="tx1"/>
                </a:solidFill>
                <a:latin typeface="Times" pitchFamily="18" charset="0"/>
                <a:ea typeface="+mn-ea"/>
                <a:cs typeface="Arial" charset="0"/>
              </a:defRPr>
            </a:lvl4pPr>
            <a:lvl5pPr marL="1828800" algn="l" rtl="0" fontAlgn="base">
              <a:spcBef>
                <a:spcPct val="0"/>
              </a:spcBef>
              <a:spcAft>
                <a:spcPct val="0"/>
              </a:spcAft>
              <a:defRPr sz="2000" kern="1200">
                <a:solidFill>
                  <a:schemeClr val="tx1"/>
                </a:solidFill>
                <a:latin typeface="Times" pitchFamily="18" charset="0"/>
                <a:ea typeface="+mn-ea"/>
                <a:cs typeface="Arial" charset="0"/>
              </a:defRPr>
            </a:lvl5pPr>
            <a:lvl6pPr marL="2286000" algn="l" defTabSz="914400" rtl="0" eaLnBrk="1" latinLnBrk="0" hangingPunct="1">
              <a:defRPr sz="2000" kern="1200">
                <a:solidFill>
                  <a:schemeClr val="tx1"/>
                </a:solidFill>
                <a:latin typeface="Times" pitchFamily="18" charset="0"/>
                <a:ea typeface="+mn-ea"/>
                <a:cs typeface="Arial" charset="0"/>
              </a:defRPr>
            </a:lvl6pPr>
            <a:lvl7pPr marL="2743200" algn="l" defTabSz="914400" rtl="0" eaLnBrk="1" latinLnBrk="0" hangingPunct="1">
              <a:defRPr sz="2000" kern="1200">
                <a:solidFill>
                  <a:schemeClr val="tx1"/>
                </a:solidFill>
                <a:latin typeface="Times" pitchFamily="18" charset="0"/>
                <a:ea typeface="+mn-ea"/>
                <a:cs typeface="Arial" charset="0"/>
              </a:defRPr>
            </a:lvl7pPr>
            <a:lvl8pPr marL="3200400" algn="l" defTabSz="914400" rtl="0" eaLnBrk="1" latinLnBrk="0" hangingPunct="1">
              <a:defRPr sz="2000" kern="1200">
                <a:solidFill>
                  <a:schemeClr val="tx1"/>
                </a:solidFill>
                <a:latin typeface="Times" pitchFamily="18" charset="0"/>
                <a:ea typeface="+mn-ea"/>
                <a:cs typeface="Arial" charset="0"/>
              </a:defRPr>
            </a:lvl8pPr>
            <a:lvl9pPr marL="3657600" algn="l" defTabSz="914400" rtl="0" eaLnBrk="1" latinLnBrk="0" hangingPunct="1">
              <a:defRPr sz="2000" kern="1200">
                <a:solidFill>
                  <a:schemeClr val="tx1"/>
                </a:solidFill>
                <a:latin typeface="Times" pitchFamily="18" charset="0"/>
                <a:ea typeface="+mn-ea"/>
                <a:cs typeface="Arial" charset="0"/>
              </a:defRPr>
            </a:lvl9pPr>
          </a:lstStyle>
          <a:p>
            <a:pPr algn="ctr"/>
            <a:fld id="{B58F48A6-A3E1-4848-9AC3-B43F560BE4FE}" type="slidenum">
              <a:rPr lang="en-US" b="1" smtClean="0">
                <a:solidFill>
                  <a:srgbClr val="0000FF"/>
                </a:solidFill>
                <a:latin typeface="Arial" panose="020B0604020202020204" pitchFamily="34" charset="0"/>
                <a:cs typeface="Arial" panose="020B0604020202020204" pitchFamily="34" charset="0"/>
              </a:rPr>
              <a:pPr algn="ctr"/>
              <a:t>25</a:t>
            </a:fld>
            <a:endParaRPr lang="en-US" b="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7152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dirty="0" smtClean="0">
                <a:solidFill>
                  <a:srgbClr val="0000FF"/>
                </a:solidFill>
                <a:latin typeface="Arial" panose="020B0604020202020204" pitchFamily="34" charset="0"/>
                <a:cs typeface="Arial" panose="020B0604020202020204" pitchFamily="34" charset="0"/>
              </a:rPr>
              <a:t>Acknowledgements</a:t>
            </a:r>
            <a:endParaRPr lang="en-US" dirty="0">
              <a:solidFill>
                <a:srgbClr val="0000FF"/>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81000" y="1066800"/>
            <a:ext cx="8458200" cy="3505200"/>
          </a:xfrm>
        </p:spPr>
        <p:txBody>
          <a:bodyPr/>
          <a:lstStyle/>
          <a:p>
            <a:pPr marL="0" indent="0">
              <a:lnSpc>
                <a:spcPct val="200000"/>
              </a:lnSpc>
              <a:buNone/>
            </a:pPr>
            <a:r>
              <a:rPr lang="en-US" sz="2800" dirty="0" smtClean="0">
                <a:latin typeface="Arial" panose="020B0604020202020204" pitchFamily="34" charset="0"/>
                <a:cs typeface="Arial" panose="020B0604020202020204" pitchFamily="34" charset="0"/>
              </a:rPr>
              <a:t>I want to thank </a:t>
            </a:r>
            <a:r>
              <a:rPr lang="en-US" sz="2800" dirty="0" err="1" smtClean="0">
                <a:latin typeface="Arial" panose="020B0604020202020204" pitchFamily="34" charset="0"/>
                <a:cs typeface="Arial" panose="020B0604020202020204" pitchFamily="34" charset="0"/>
              </a:rPr>
              <a:t>Haipeng</a:t>
            </a:r>
            <a:r>
              <a:rPr lang="en-US" sz="2800" dirty="0" smtClean="0">
                <a:latin typeface="Arial" panose="020B0604020202020204" pitchFamily="34" charset="0"/>
                <a:cs typeface="Arial" panose="020B0604020202020204" pitchFamily="34" charset="0"/>
              </a:rPr>
              <a:t> Wang and </a:t>
            </a:r>
            <a:r>
              <a:rPr lang="en-US" sz="2800" dirty="0" err="1" smtClean="0">
                <a:latin typeface="Arial" panose="020B0604020202020204" pitchFamily="34" charset="0"/>
                <a:cs typeface="Arial" panose="020B0604020202020204" pitchFamily="34" charset="0"/>
              </a:rPr>
              <a:t>Shaoheng</a:t>
            </a:r>
            <a:r>
              <a:rPr lang="en-US" sz="2800" dirty="0" smtClean="0">
                <a:latin typeface="Arial" panose="020B0604020202020204" pitchFamily="34" charset="0"/>
                <a:cs typeface="Arial" panose="020B0604020202020204" pitchFamily="34" charset="0"/>
              </a:rPr>
              <a:t> Wang for their assistance in preparing for this presentation</a:t>
            </a:r>
          </a:p>
          <a:p>
            <a:pPr marL="282575" indent="-282575">
              <a:lnSpc>
                <a:spcPct val="200000"/>
              </a:lnSpc>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40698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24200" y="2667000"/>
            <a:ext cx="2246128" cy="523220"/>
          </a:xfrm>
          <a:prstGeom prst="rect">
            <a:avLst/>
          </a:prstGeom>
          <a:noFill/>
        </p:spPr>
        <p:txBody>
          <a:bodyPr wrap="none" rtlCol="0">
            <a:spAutoFit/>
          </a:bodyPr>
          <a:lstStyle/>
          <a:p>
            <a:r>
              <a:rPr lang="en-US" sz="2800" dirty="0" smtClean="0"/>
              <a:t>Backup Slides</a:t>
            </a:r>
            <a:endParaRPr lang="en-US" sz="2800" dirty="0"/>
          </a:p>
        </p:txBody>
      </p:sp>
    </p:spTree>
    <p:extLst>
      <p:ext uri="{BB962C8B-B14F-4D97-AF65-F5344CB8AC3E}">
        <p14:creationId xmlns:p14="http://schemas.microsoft.com/office/powerpoint/2010/main" val="1566198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z="3000" dirty="0" smtClean="0">
                <a:solidFill>
                  <a:srgbClr val="0000FF"/>
                </a:solidFill>
                <a:latin typeface="Arial" panose="020B0604020202020204" pitchFamily="34" charset="0"/>
                <a:cs typeface="Arial" panose="020B0604020202020204" pitchFamily="34" charset="0"/>
              </a:rPr>
              <a:t>HIREL-CSR Layout </a:t>
            </a:r>
            <a:r>
              <a:rPr lang="en-US" sz="3000" dirty="0">
                <a:solidFill>
                  <a:srgbClr val="0000FF"/>
                </a:solidFill>
                <a:latin typeface="Arial" panose="020B0604020202020204" pitchFamily="34" charset="0"/>
                <a:cs typeface="Arial" panose="020B0604020202020204" pitchFamily="34" charset="0"/>
              </a:rPr>
              <a:t>&amp;</a:t>
            </a:r>
            <a:r>
              <a:rPr lang="en-US" sz="3000" dirty="0" smtClean="0">
                <a:solidFill>
                  <a:srgbClr val="0000FF"/>
                </a:solidFill>
                <a:latin typeface="Arial" panose="020B0604020202020204" pitchFamily="34" charset="0"/>
                <a:cs typeface="Arial" panose="020B0604020202020204" pitchFamily="34" charset="0"/>
              </a:rPr>
              <a:t> Performance Specification</a:t>
            </a:r>
            <a:endParaRPr lang="en-US" sz="3000" dirty="0">
              <a:solidFill>
                <a:srgbClr val="0000FF"/>
              </a:solidFill>
              <a:latin typeface="Arial" panose="020B0604020202020204" pitchFamily="34" charset="0"/>
              <a:cs typeface="Arial" panose="020B0604020202020204" pitchFamily="34"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14400"/>
            <a:ext cx="4080266"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bwMode="auto">
          <a:xfrm>
            <a:off x="2514600" y="3962400"/>
            <a:ext cx="457200" cy="457200"/>
          </a:xfrm>
          <a:prstGeom prst="ellipse">
            <a:avLst/>
          </a:prstGeom>
          <a:noFill/>
          <a:ln w="190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86" name="TextBox 85"/>
          <p:cNvSpPr txBox="1"/>
          <p:nvPr/>
        </p:nvSpPr>
        <p:spPr>
          <a:xfrm>
            <a:off x="3048000" y="3657600"/>
            <a:ext cx="1045479" cy="276999"/>
          </a:xfrm>
          <a:prstGeom prst="rect">
            <a:avLst/>
          </a:prstGeom>
          <a:noFill/>
        </p:spPr>
        <p:txBody>
          <a:bodyPr wrap="none" rtlCol="0">
            <a:spAutoFit/>
          </a:bodyPr>
          <a:lstStyle/>
          <a:p>
            <a:r>
              <a:rPr lang="en-US" sz="1200" b="1" dirty="0" smtClean="0">
                <a:solidFill>
                  <a:srgbClr val="0070C0"/>
                </a:solidFill>
              </a:rPr>
              <a:t>EC-35 cooler</a:t>
            </a:r>
            <a:endParaRPr lang="en-US" sz="1200" b="1" dirty="0">
              <a:solidFill>
                <a:srgbClr val="0070C0"/>
              </a:solidFill>
            </a:endParaRPr>
          </a:p>
        </p:txBody>
      </p:sp>
      <p:cxnSp>
        <p:nvCxnSpPr>
          <p:cNvPr id="90" name="Straight Arrow Connector 89"/>
          <p:cNvCxnSpPr>
            <a:endCxn id="4" idx="6"/>
          </p:cNvCxnSpPr>
          <p:nvPr/>
        </p:nvCxnSpPr>
        <p:spPr bwMode="auto">
          <a:xfrm flipH="1">
            <a:off x="2971800" y="3934599"/>
            <a:ext cx="228600" cy="256401"/>
          </a:xfrm>
          <a:prstGeom prst="straightConnector1">
            <a:avLst/>
          </a:prstGeom>
          <a:solidFill>
            <a:schemeClr val="accent1"/>
          </a:solidFill>
          <a:ln w="15875" cap="flat" cmpd="sng" algn="ctr">
            <a:solidFill>
              <a:srgbClr val="0070C0"/>
            </a:solidFill>
            <a:prstDash val="solid"/>
            <a:round/>
            <a:headEnd type="none" w="med" len="med"/>
            <a:tailEnd type="triangle"/>
          </a:ln>
          <a:effectLst/>
        </p:spPr>
      </p:cxnSp>
      <p:pic>
        <p:nvPicPr>
          <p:cNvPr id="1331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838200"/>
            <a:ext cx="4185233" cy="54864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80999" y="6130728"/>
            <a:ext cx="1810111" cy="276999"/>
          </a:xfrm>
          <a:prstGeom prst="rect">
            <a:avLst/>
          </a:prstGeom>
          <a:noFill/>
        </p:spPr>
        <p:txBody>
          <a:bodyPr wrap="none" rtlCol="0">
            <a:spAutoFit/>
          </a:bodyPr>
          <a:lstStyle/>
          <a:p>
            <a:r>
              <a:rPr lang="en-US" sz="1200" dirty="0">
                <a:solidFill>
                  <a:srgbClr val="0000FF"/>
                </a:solidFill>
              </a:rPr>
              <a:t>separated-sector cyclotron</a:t>
            </a:r>
          </a:p>
        </p:txBody>
      </p:sp>
      <p:sp>
        <p:nvSpPr>
          <p:cNvPr id="5" name="TextBox 4"/>
          <p:cNvSpPr txBox="1"/>
          <p:nvPr/>
        </p:nvSpPr>
        <p:spPr>
          <a:xfrm>
            <a:off x="334945" y="4468989"/>
            <a:ext cx="1837362" cy="276999"/>
          </a:xfrm>
          <a:prstGeom prst="rect">
            <a:avLst/>
          </a:prstGeom>
          <a:noFill/>
        </p:spPr>
        <p:txBody>
          <a:bodyPr wrap="none" rtlCol="0">
            <a:spAutoFit/>
          </a:bodyPr>
          <a:lstStyle/>
          <a:p>
            <a:r>
              <a:rPr lang="en-US" sz="1200" dirty="0">
                <a:solidFill>
                  <a:srgbClr val="0000FF"/>
                </a:solidFill>
              </a:rPr>
              <a:t>Sector Focusing Cyclotron</a:t>
            </a:r>
          </a:p>
        </p:txBody>
      </p:sp>
      <p:sp>
        <p:nvSpPr>
          <p:cNvPr id="6" name="Rectangle 5"/>
          <p:cNvSpPr/>
          <p:nvPr/>
        </p:nvSpPr>
        <p:spPr bwMode="auto">
          <a:xfrm>
            <a:off x="4495800" y="4267200"/>
            <a:ext cx="2819400" cy="2057400"/>
          </a:xfrm>
          <a:prstGeom prst="rect">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7" name="Rectangle 6"/>
          <p:cNvSpPr/>
          <p:nvPr/>
        </p:nvSpPr>
        <p:spPr bwMode="auto">
          <a:xfrm>
            <a:off x="4461266" y="838200"/>
            <a:ext cx="2396734" cy="11430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4" name="Rectangle 13"/>
          <p:cNvSpPr/>
          <p:nvPr/>
        </p:nvSpPr>
        <p:spPr bwMode="auto">
          <a:xfrm>
            <a:off x="4495800" y="3300799"/>
            <a:ext cx="2695353" cy="966401"/>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41748727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z="2900" dirty="0" smtClean="0">
                <a:solidFill>
                  <a:srgbClr val="0000FF"/>
                </a:solidFill>
                <a:latin typeface="Arial" panose="020B0604020202020204" pitchFamily="34" charset="0"/>
                <a:cs typeface="Arial" panose="020B0604020202020204" pitchFamily="34" charset="0"/>
              </a:rPr>
              <a:t>EC-35 DC Cooler and Commissioned Performance</a:t>
            </a:r>
            <a:endParaRPr lang="en-US" sz="2900" dirty="0">
              <a:solidFill>
                <a:srgbClr val="0000FF"/>
              </a:solidFill>
              <a:latin typeface="Arial" panose="020B0604020202020204" pitchFamily="34" charset="0"/>
              <a:cs typeface="Arial" panose="020B0604020202020204" pitchFamily="34" charset="0"/>
            </a:endParaRPr>
          </a:p>
        </p:txBody>
      </p:sp>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73"/>
          <a:stretch/>
        </p:blipFill>
        <p:spPr bwMode="auto">
          <a:xfrm>
            <a:off x="0" y="834485"/>
            <a:ext cx="5301343" cy="295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19800" y="1143000"/>
            <a:ext cx="184731" cy="246221"/>
          </a:xfrm>
          <a:prstGeom prst="rect">
            <a:avLst/>
          </a:prstGeom>
          <a:noFill/>
        </p:spPr>
        <p:txBody>
          <a:bodyPr wrap="none" rtlCol="0">
            <a:spAutoFit/>
          </a:bodyPr>
          <a:lstStyle/>
          <a:p>
            <a:endParaRPr lang="en-US" sz="1000" dirty="0"/>
          </a:p>
        </p:txBody>
      </p:sp>
      <p:sp>
        <p:nvSpPr>
          <p:cNvPr id="5" name="Rectangle 4"/>
          <p:cNvSpPr/>
          <p:nvPr/>
        </p:nvSpPr>
        <p:spPr>
          <a:xfrm>
            <a:off x="5376672" y="982155"/>
            <a:ext cx="3767328" cy="2246769"/>
          </a:xfrm>
          <a:prstGeom prst="rect">
            <a:avLst/>
          </a:prstGeom>
        </p:spPr>
        <p:txBody>
          <a:bodyPr wrap="square">
            <a:spAutoFit/>
          </a:bodyPr>
          <a:lstStyle/>
          <a:p>
            <a:r>
              <a:rPr lang="en-US" sz="1400" b="1" dirty="0" smtClean="0">
                <a:latin typeface="Arial" panose="020B0604020202020204" pitchFamily="34" charset="0"/>
                <a:cs typeface="Arial" panose="020B0604020202020204" pitchFamily="34" charset="0"/>
              </a:rPr>
              <a:t>1—electron </a:t>
            </a:r>
            <a:r>
              <a:rPr lang="en-US" sz="1400" b="1" dirty="0">
                <a:latin typeface="Arial" panose="020B0604020202020204" pitchFamily="34" charset="0"/>
                <a:cs typeface="Arial" panose="020B0604020202020204" pitchFamily="34" charset="0"/>
              </a:rPr>
              <a:t>gun, 2—electrostatic bending plates, 3—toroid, 4—solenoid of cooling section, 5—magnet platform, 6—collector for electron beam, 7—dipole corrector, 8—vacuum ﬂange for </a:t>
            </a:r>
            <a:r>
              <a:rPr lang="en-US" sz="1400" b="1" dirty="0" err="1">
                <a:latin typeface="Arial" panose="020B0604020202020204" pitchFamily="34" charset="0"/>
                <a:cs typeface="Arial" panose="020B0604020202020204" pitchFamily="34" charset="0"/>
              </a:rPr>
              <a:t>CSRm</a:t>
            </a:r>
            <a:r>
              <a:rPr lang="en-US" sz="1400" b="1" dirty="0">
                <a:latin typeface="Arial" panose="020B0604020202020204" pitchFamily="34" charset="0"/>
                <a:cs typeface="Arial" panose="020B0604020202020204" pitchFamily="34" charset="0"/>
              </a:rPr>
              <a:t>. Two BPMs placed in the cooling station, one is at upstream of electron beam at gun side in position 9, another one is at downstream collector side in the mirror symmetric position relative to 9.</a:t>
            </a:r>
          </a:p>
        </p:txBody>
      </p:sp>
      <p:sp>
        <p:nvSpPr>
          <p:cNvPr id="6" name="Rectangle 5"/>
          <p:cNvSpPr/>
          <p:nvPr/>
        </p:nvSpPr>
        <p:spPr>
          <a:xfrm>
            <a:off x="228600" y="4267200"/>
            <a:ext cx="4038600" cy="1938992"/>
          </a:xfrm>
          <a:prstGeom prst="rect">
            <a:avLst/>
          </a:prstGeom>
        </p:spPr>
        <p:txBody>
          <a:bodyPr wrap="square">
            <a:spAutoFit/>
          </a:bodyPr>
          <a:lstStyle/>
          <a:p>
            <a:pPr marL="174625" indent="-174625">
              <a:buFont typeface="Arial" panose="020B0604020202020204" pitchFamily="34" charset="0"/>
              <a:buChar char="•"/>
            </a:pPr>
            <a:r>
              <a:rPr lang="en-US" dirty="0" smtClean="0">
                <a:latin typeface="Arial" panose="020B0604020202020204" pitchFamily="34" charset="0"/>
                <a:cs typeface="Arial" panose="020B0604020202020204" pitchFamily="34" charset="0"/>
              </a:rPr>
              <a:t>vacuum 2</a:t>
            </a:r>
            <a:r>
              <a:rPr lang="en-US" dirty="0" smtClean="0">
                <a:latin typeface="Arial" panose="020B0604020202020204" pitchFamily="34" charset="0"/>
                <a:cs typeface="Arial" panose="020B0604020202020204" pitchFamily="34" charset="0"/>
                <a:sym typeface="Symbol"/>
              </a:rPr>
              <a:t></a:t>
            </a:r>
            <a:r>
              <a:rPr lang="en-US" dirty="0" smtClean="0">
                <a:latin typeface="Arial" panose="020B0604020202020204" pitchFamily="34" charset="0"/>
                <a:cs typeface="Arial" panose="020B0604020202020204" pitchFamily="34" charset="0"/>
              </a:rPr>
              <a:t>10</a:t>
            </a:r>
            <a:r>
              <a:rPr lang="en-US" baseline="30000" dirty="0" smtClean="0">
                <a:latin typeface="Arial" panose="020B0604020202020204" pitchFamily="34" charset="0"/>
                <a:cs typeface="Arial" panose="020B0604020202020204" pitchFamily="34" charset="0"/>
              </a:rPr>
              <a:t>11</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mbar,</a:t>
            </a:r>
          </a:p>
          <a:p>
            <a:pPr marL="174625" indent="-174625">
              <a:buFont typeface="Arial" panose="020B0604020202020204" pitchFamily="34" charset="0"/>
              <a:buChar char="•"/>
            </a:pPr>
            <a:r>
              <a:rPr lang="en-US" dirty="0" smtClean="0">
                <a:latin typeface="Arial" panose="020B0604020202020204" pitchFamily="34" charset="0"/>
                <a:cs typeface="Arial" panose="020B0604020202020204" pitchFamily="34" charset="0"/>
              </a:rPr>
              <a:t>high </a:t>
            </a:r>
            <a:r>
              <a:rPr lang="en-US" dirty="0">
                <a:latin typeface="Arial" panose="020B0604020202020204" pitchFamily="34" charset="0"/>
                <a:cs typeface="Arial" panose="020B0604020202020204" pitchFamily="34" charset="0"/>
              </a:rPr>
              <a:t>voltage 20 kV,</a:t>
            </a:r>
          </a:p>
          <a:p>
            <a:pPr marL="174625" indent="-174625">
              <a:buFont typeface="Arial" panose="020B0604020202020204" pitchFamily="34" charset="0"/>
              <a:buChar char="•"/>
            </a:pPr>
            <a:r>
              <a:rPr lang="en-US" dirty="0" smtClean="0">
                <a:latin typeface="Arial" panose="020B0604020202020204" pitchFamily="34" charset="0"/>
                <a:cs typeface="Arial" panose="020B0604020202020204" pitchFamily="34" charset="0"/>
              </a:rPr>
              <a:t>electron </a:t>
            </a:r>
            <a:r>
              <a:rPr lang="en-US" dirty="0">
                <a:latin typeface="Arial" panose="020B0604020202020204" pitchFamily="34" charset="0"/>
                <a:cs typeface="Arial" panose="020B0604020202020204" pitchFamily="34" charset="0"/>
              </a:rPr>
              <a:t>beam current </a:t>
            </a:r>
            <a:r>
              <a:rPr lang="en-US" dirty="0" smtClean="0">
                <a:latin typeface="Arial" panose="020B0604020202020204" pitchFamily="34" charset="0"/>
                <a:cs typeface="Arial" panose="020B0604020202020204" pitchFamily="34" charset="0"/>
              </a:rPr>
              <a:t>1.5 A</a:t>
            </a:r>
            <a:r>
              <a:rPr lang="en-US" dirty="0">
                <a:latin typeface="Arial" panose="020B0604020202020204" pitchFamily="34" charset="0"/>
                <a:cs typeface="Arial" panose="020B0604020202020204" pitchFamily="34" charset="0"/>
              </a:rPr>
              <a:t>,</a:t>
            </a:r>
          </a:p>
          <a:p>
            <a:pPr marL="174625" indent="-174625">
              <a:buFont typeface="Arial" panose="020B0604020202020204" pitchFamily="34" charset="0"/>
              <a:buChar char="•"/>
            </a:pPr>
            <a:r>
              <a:rPr lang="en-US" dirty="0" smtClean="0">
                <a:latin typeface="Arial" panose="020B0604020202020204" pitchFamily="34" charset="0"/>
                <a:cs typeface="Arial" panose="020B0604020202020204" pitchFamily="34" charset="0"/>
              </a:rPr>
              <a:t>collector </a:t>
            </a:r>
            <a:r>
              <a:rPr lang="en-US" dirty="0">
                <a:latin typeface="Arial" panose="020B0604020202020204" pitchFamily="34" charset="0"/>
                <a:cs typeface="Arial" panose="020B0604020202020204" pitchFamily="34" charset="0"/>
              </a:rPr>
              <a:t>efﬁciency &gt;99.99%,</a:t>
            </a:r>
          </a:p>
          <a:p>
            <a:pPr marL="174625" indent="-174625">
              <a:buFont typeface="Arial" panose="020B0604020202020204" pitchFamily="34" charset="0"/>
              <a:buChar char="•"/>
            </a:pPr>
            <a:r>
              <a:rPr lang="en-US" dirty="0" smtClean="0">
                <a:latin typeface="Arial" panose="020B0604020202020204" pitchFamily="34" charset="0"/>
                <a:cs typeface="Arial" panose="020B0604020202020204" pitchFamily="34" charset="0"/>
              </a:rPr>
              <a:t>angle </a:t>
            </a:r>
            <a:r>
              <a:rPr lang="en-US" dirty="0">
                <a:latin typeface="Arial" panose="020B0604020202020204" pitchFamily="34" charset="0"/>
                <a:cs typeface="Arial" panose="020B0604020202020204" pitchFamily="34" charset="0"/>
              </a:rPr>
              <a:t>of magnetic ﬁeld line in cooling section &lt;</a:t>
            </a:r>
            <a:r>
              <a:rPr lang="en-US" dirty="0" smtClean="0">
                <a:latin typeface="Arial" panose="020B0604020202020204" pitchFamily="34" charset="0"/>
                <a:cs typeface="Arial" panose="020B0604020202020204" pitchFamily="34" charset="0"/>
              </a:rPr>
              <a:t>2</a:t>
            </a:r>
            <a:r>
              <a:rPr lang="en-US" dirty="0" smtClean="0">
                <a:latin typeface="Arial" panose="020B0604020202020204" pitchFamily="34" charset="0"/>
                <a:cs typeface="Arial" panose="020B0604020202020204" pitchFamily="34" charset="0"/>
                <a:sym typeface="Symbol"/>
              </a:rPr>
              <a:t></a:t>
            </a:r>
            <a:r>
              <a:rPr lang="en-US" dirty="0" smtClean="0">
                <a:latin typeface="Arial" panose="020B0604020202020204" pitchFamily="34" charset="0"/>
                <a:cs typeface="Arial" panose="020B0604020202020204" pitchFamily="34" charset="0"/>
              </a:rPr>
              <a:t>10</a:t>
            </a:r>
            <a:r>
              <a:rPr lang="en-US" baseline="30000" dirty="0" smtClean="0">
                <a:latin typeface="Arial" panose="020B0604020202020204" pitchFamily="34" charset="0"/>
                <a:cs typeface="Arial" panose="020B0604020202020204" pitchFamily="34" charset="0"/>
              </a:rPr>
              <a:t>-5</a:t>
            </a:r>
            <a:endParaRPr lang="en-US" baseline="30000" dirty="0">
              <a:latin typeface="Arial" panose="020B0604020202020204" pitchFamily="34" charset="0"/>
              <a:cs typeface="Arial" panose="020B0604020202020204" pitchFamily="34" charset="0"/>
            </a:endParaRPr>
          </a:p>
        </p:txBody>
      </p:sp>
      <p:sp>
        <p:nvSpPr>
          <p:cNvPr id="7" name="TextBox 6"/>
          <p:cNvSpPr txBox="1"/>
          <p:nvPr/>
        </p:nvSpPr>
        <p:spPr>
          <a:xfrm>
            <a:off x="228600" y="3785648"/>
            <a:ext cx="3847528" cy="400110"/>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R</a:t>
            </a:r>
            <a:r>
              <a:rPr lang="en-US" dirty="0" smtClean="0">
                <a:latin typeface="Arial" panose="020B0604020202020204" pitchFamily="34" charset="0"/>
                <a:cs typeface="Arial" panose="020B0604020202020204" pitchFamily="34" charset="0"/>
              </a:rPr>
              <a:t>ecommissioned in March 2016</a:t>
            </a:r>
            <a:endParaRPr lang="en-US"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243263"/>
            <a:ext cx="4114800" cy="308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262756"/>
            <a:ext cx="41148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bwMode="auto">
          <a:xfrm>
            <a:off x="1371600" y="2105539"/>
            <a:ext cx="381000" cy="409061"/>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8" name="TextBox 7"/>
          <p:cNvSpPr txBox="1"/>
          <p:nvPr/>
        </p:nvSpPr>
        <p:spPr>
          <a:xfrm>
            <a:off x="1562100" y="982155"/>
            <a:ext cx="2095500" cy="954107"/>
          </a:xfrm>
          <a:prstGeom prst="rect">
            <a:avLst/>
          </a:prstGeom>
          <a:noFill/>
          <a:ln w="25400">
            <a:solidFill>
              <a:srgbClr val="FF0000"/>
            </a:solidFill>
          </a:ln>
        </p:spPr>
        <p:txBody>
          <a:bodyPr wrap="square" rtlCol="0">
            <a:spAutoFit/>
          </a:bodyPr>
          <a:lstStyle/>
          <a:p>
            <a:r>
              <a:rPr lang="en-US" sz="1400" b="1" dirty="0" smtClean="0">
                <a:solidFill>
                  <a:srgbClr val="FF0000"/>
                </a:solidFill>
                <a:latin typeface="Arial" panose="020B0604020202020204" pitchFamily="34" charset="0"/>
                <a:cs typeface="Arial" panose="020B0604020202020204" pitchFamily="34" charset="0"/>
              </a:rPr>
              <a:t>Single plate of this BPM has been used for the bunched e-beam measurement </a:t>
            </a:r>
            <a:endParaRPr lang="en-US" sz="1400" b="1" dirty="0">
              <a:solidFill>
                <a:srgbClr val="FF0000"/>
              </a:solidFill>
              <a:latin typeface="Arial" panose="020B0604020202020204" pitchFamily="34" charset="0"/>
              <a:cs typeface="Arial" panose="020B0604020202020204" pitchFamily="34" charset="0"/>
            </a:endParaRPr>
          </a:p>
        </p:txBody>
      </p:sp>
      <p:cxnSp>
        <p:nvCxnSpPr>
          <p:cNvPr id="10" name="Straight Arrow Connector 9"/>
          <p:cNvCxnSpPr>
            <a:endCxn id="3" idx="7"/>
          </p:cNvCxnSpPr>
          <p:nvPr/>
        </p:nvCxnSpPr>
        <p:spPr bwMode="auto">
          <a:xfrm flipH="1">
            <a:off x="1696804" y="1881664"/>
            <a:ext cx="208196" cy="283781"/>
          </a:xfrm>
          <a:prstGeom prst="straightConnector1">
            <a:avLst/>
          </a:prstGeom>
          <a:solidFill>
            <a:schemeClr val="accent1"/>
          </a:solidFill>
          <a:ln w="254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365783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additive="base">
                                        <p:cTn id="13" dur="500" fill="hold"/>
                                        <p:tgtEl>
                                          <p:spTgt spid="2051"/>
                                        </p:tgtEl>
                                        <p:attrNameLst>
                                          <p:attrName>ppt_x</p:attrName>
                                        </p:attrNameLst>
                                      </p:cBhvr>
                                      <p:tavLst>
                                        <p:tav tm="0">
                                          <p:val>
                                            <p:strVal val="#ppt_x"/>
                                          </p:val>
                                        </p:tav>
                                        <p:tav tm="100000">
                                          <p:val>
                                            <p:strVal val="#ppt_x"/>
                                          </p:val>
                                        </p:tav>
                                      </p:tavLst>
                                    </p:anim>
                                    <p:anim calcmode="lin" valueType="num">
                                      <p:cBhvr additive="base">
                                        <p:cTn id="14"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dirty="0" smtClean="0">
                <a:solidFill>
                  <a:srgbClr val="0000FF"/>
                </a:solidFill>
                <a:latin typeface="Arial" panose="020B0604020202020204" pitchFamily="34" charset="0"/>
                <a:cs typeface="Arial" panose="020B0604020202020204" pitchFamily="34" charset="0"/>
              </a:rPr>
              <a:t>Outline</a:t>
            </a:r>
            <a:endParaRPr lang="en-US" dirty="0">
              <a:solidFill>
                <a:srgbClr val="0000FF"/>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2400" y="1066800"/>
            <a:ext cx="8839200" cy="4953000"/>
          </a:xfrm>
        </p:spPr>
        <p:txBody>
          <a:bodyPr/>
          <a:lstStyle/>
          <a:p>
            <a:pPr marL="231775" indent="-231775">
              <a:spcBef>
                <a:spcPts val="0"/>
              </a:spcBef>
              <a:spcAft>
                <a:spcPts val="2400"/>
              </a:spcAft>
            </a:pPr>
            <a:r>
              <a:rPr lang="en-US" sz="2800" dirty="0" smtClean="0">
                <a:latin typeface="Arial" panose="020B0604020202020204" pitchFamily="34" charset="0"/>
                <a:cs typeface="Arial" panose="020B0604020202020204" pitchFamily="34" charset="0"/>
              </a:rPr>
              <a:t>Introduction</a:t>
            </a:r>
          </a:p>
          <a:p>
            <a:pPr marL="231775" indent="-231775">
              <a:spcBef>
                <a:spcPts val="0"/>
              </a:spcBef>
              <a:spcAft>
                <a:spcPts val="2400"/>
              </a:spcAft>
            </a:pPr>
            <a:r>
              <a:rPr lang="en-US" sz="2800" dirty="0" smtClean="0">
                <a:latin typeface="Arial" panose="020B0604020202020204" pitchFamily="34" charset="0"/>
                <a:cs typeface="Arial" panose="020B0604020202020204" pitchFamily="34" charset="0"/>
              </a:rPr>
              <a:t>Evolution of the Idea of Proof-of-Principle Experiment</a:t>
            </a:r>
          </a:p>
          <a:p>
            <a:pPr marL="231775" indent="-231775">
              <a:spcBef>
                <a:spcPts val="0"/>
              </a:spcBef>
              <a:spcAft>
                <a:spcPts val="2400"/>
              </a:spcAft>
            </a:pPr>
            <a:r>
              <a:rPr lang="en-US" sz="2800" dirty="0" smtClean="0">
                <a:latin typeface="Arial" panose="020B0604020202020204" pitchFamily="34" charset="0"/>
                <a:cs typeface="Arial" panose="020B0604020202020204" pitchFamily="34" charset="0"/>
              </a:rPr>
              <a:t>Experimental Setup: Making of </a:t>
            </a:r>
            <a:r>
              <a:rPr lang="en-US" sz="2800" dirty="0">
                <a:latin typeface="Arial" panose="020B0604020202020204" pitchFamily="34" charset="0"/>
                <a:cs typeface="Arial" panose="020B0604020202020204" pitchFamily="34" charset="0"/>
              </a:rPr>
              <a:t>A</a:t>
            </a:r>
            <a:r>
              <a:rPr lang="en-US" sz="2800" dirty="0" smtClean="0">
                <a:latin typeface="Arial" panose="020B0604020202020204" pitchFamily="34" charset="0"/>
                <a:cs typeface="Arial" panose="020B0604020202020204" pitchFamily="34" charset="0"/>
              </a:rPr>
              <a:t> Pulsed Beam  </a:t>
            </a:r>
            <a:endParaRPr lang="en-US" sz="2800" dirty="0">
              <a:latin typeface="Arial" panose="020B0604020202020204" pitchFamily="34" charset="0"/>
              <a:cs typeface="Arial" panose="020B0604020202020204" pitchFamily="34" charset="0"/>
            </a:endParaRPr>
          </a:p>
          <a:p>
            <a:pPr marL="231775" indent="-231775">
              <a:spcBef>
                <a:spcPts val="0"/>
              </a:spcBef>
              <a:spcAft>
                <a:spcPts val="2400"/>
              </a:spcAft>
            </a:pPr>
            <a:r>
              <a:rPr lang="en-US" sz="2800" dirty="0" smtClean="0">
                <a:latin typeface="Arial" panose="020B0604020202020204" pitchFamily="34" charset="0"/>
                <a:cs typeface="Arial" panose="020B0604020202020204" pitchFamily="34" charset="0"/>
              </a:rPr>
              <a:t>Experimental Results</a:t>
            </a:r>
          </a:p>
          <a:p>
            <a:pPr marL="231775" indent="-231775">
              <a:spcBef>
                <a:spcPts val="0"/>
              </a:spcBef>
              <a:spcAft>
                <a:spcPts val="2400"/>
              </a:spcAft>
            </a:pPr>
            <a:r>
              <a:rPr lang="en-US" sz="2800" dirty="0" smtClean="0">
                <a:latin typeface="Arial" panose="020B0604020202020204" pitchFamily="34" charset="0"/>
                <a:cs typeface="Arial" panose="020B0604020202020204" pitchFamily="34" charset="0"/>
              </a:rPr>
              <a:t>Interpretation of the Data</a:t>
            </a:r>
          </a:p>
          <a:p>
            <a:pPr marL="231775" indent="-231775">
              <a:spcBef>
                <a:spcPts val="0"/>
              </a:spcBef>
              <a:spcAft>
                <a:spcPts val="2400"/>
              </a:spcAft>
            </a:pPr>
            <a:r>
              <a:rPr lang="en-US" sz="2800" dirty="0" smtClean="0">
                <a:latin typeface="Arial" panose="020B0604020202020204" pitchFamily="34" charset="0"/>
                <a:cs typeface="Arial" panose="020B0604020202020204" pitchFamily="34" charset="0"/>
              </a:rPr>
              <a:t>What is the Next?</a:t>
            </a:r>
          </a:p>
          <a:p>
            <a:pPr marL="231775" indent="-231775">
              <a:spcBef>
                <a:spcPts val="0"/>
              </a:spcBef>
              <a:spcAft>
                <a:spcPts val="2400"/>
              </a:spcAft>
            </a:pPr>
            <a:r>
              <a:rPr lang="en-US" sz="2800" dirty="0" smtClean="0">
                <a:latin typeface="Arial" panose="020B0604020202020204" pitchFamily="34" charset="0"/>
                <a:cs typeface="Arial" panose="020B0604020202020204" pitchFamily="34" charset="0"/>
              </a:rPr>
              <a:t>Summary</a:t>
            </a:r>
            <a:endParaRPr lang="en-US" sz="2800" dirty="0">
              <a:latin typeface="Arial" panose="020B0604020202020204" pitchFamily="34" charset="0"/>
              <a:cs typeface="Arial" panose="020B0604020202020204" pitchFamily="34" charset="0"/>
            </a:endParaRPr>
          </a:p>
          <a:p>
            <a:pPr marL="231775" indent="-231775">
              <a:spcAft>
                <a:spcPts val="2400"/>
              </a:spcAft>
            </a:pPr>
            <a:endParaRPr lang="en-US" sz="2800" dirty="0">
              <a:latin typeface="Arial" panose="020B0604020202020204" pitchFamily="34" charset="0"/>
              <a:cs typeface="Arial" panose="020B0604020202020204" pitchFamily="34" charset="0"/>
            </a:endParaRPr>
          </a:p>
        </p:txBody>
      </p:sp>
      <p:sp>
        <p:nvSpPr>
          <p:cNvPr id="4" name="Footer Placeholder 4"/>
          <p:cNvSpPr txBox="1">
            <a:spLocks/>
          </p:cNvSpPr>
          <p:nvPr/>
        </p:nvSpPr>
        <p:spPr>
          <a:xfrm>
            <a:off x="2667000" y="6569075"/>
            <a:ext cx="3962400" cy="365125"/>
          </a:xfrm>
          <a:prstGeom prst="rect">
            <a:avLst/>
          </a:prstGeom>
        </p:spPr>
        <p:txBody>
          <a:bodyPr/>
          <a:lstStyle>
            <a:defPPr>
              <a:defRPr lang="en-US"/>
            </a:defPPr>
            <a:lvl1pPr algn="l" rtl="0" fontAlgn="base">
              <a:spcBef>
                <a:spcPct val="0"/>
              </a:spcBef>
              <a:spcAft>
                <a:spcPct val="0"/>
              </a:spcAft>
              <a:defRPr sz="2000" kern="1200">
                <a:solidFill>
                  <a:schemeClr val="tx1"/>
                </a:solidFill>
                <a:latin typeface="Times" pitchFamily="18" charset="0"/>
                <a:ea typeface="+mn-ea"/>
                <a:cs typeface="Arial" charset="0"/>
              </a:defRPr>
            </a:lvl1pPr>
            <a:lvl2pPr marL="457200" algn="l" rtl="0" fontAlgn="base">
              <a:spcBef>
                <a:spcPct val="0"/>
              </a:spcBef>
              <a:spcAft>
                <a:spcPct val="0"/>
              </a:spcAft>
              <a:defRPr sz="2000" kern="1200">
                <a:solidFill>
                  <a:schemeClr val="tx1"/>
                </a:solidFill>
                <a:latin typeface="Times" pitchFamily="18" charset="0"/>
                <a:ea typeface="+mn-ea"/>
                <a:cs typeface="Arial" charset="0"/>
              </a:defRPr>
            </a:lvl2pPr>
            <a:lvl3pPr marL="914400" algn="l" rtl="0" fontAlgn="base">
              <a:spcBef>
                <a:spcPct val="0"/>
              </a:spcBef>
              <a:spcAft>
                <a:spcPct val="0"/>
              </a:spcAft>
              <a:defRPr sz="2000" kern="1200">
                <a:solidFill>
                  <a:schemeClr val="tx1"/>
                </a:solidFill>
                <a:latin typeface="Times" pitchFamily="18" charset="0"/>
                <a:ea typeface="+mn-ea"/>
                <a:cs typeface="Arial" charset="0"/>
              </a:defRPr>
            </a:lvl3pPr>
            <a:lvl4pPr marL="1371600" algn="l" rtl="0" fontAlgn="base">
              <a:spcBef>
                <a:spcPct val="0"/>
              </a:spcBef>
              <a:spcAft>
                <a:spcPct val="0"/>
              </a:spcAft>
              <a:defRPr sz="2000" kern="1200">
                <a:solidFill>
                  <a:schemeClr val="tx1"/>
                </a:solidFill>
                <a:latin typeface="Times" pitchFamily="18" charset="0"/>
                <a:ea typeface="+mn-ea"/>
                <a:cs typeface="Arial" charset="0"/>
              </a:defRPr>
            </a:lvl4pPr>
            <a:lvl5pPr marL="1828800" algn="l" rtl="0" fontAlgn="base">
              <a:spcBef>
                <a:spcPct val="0"/>
              </a:spcBef>
              <a:spcAft>
                <a:spcPct val="0"/>
              </a:spcAft>
              <a:defRPr sz="2000" kern="1200">
                <a:solidFill>
                  <a:schemeClr val="tx1"/>
                </a:solidFill>
                <a:latin typeface="Times" pitchFamily="18" charset="0"/>
                <a:ea typeface="+mn-ea"/>
                <a:cs typeface="Arial" charset="0"/>
              </a:defRPr>
            </a:lvl5pPr>
            <a:lvl6pPr marL="2286000" algn="l" defTabSz="914400" rtl="0" eaLnBrk="1" latinLnBrk="0" hangingPunct="1">
              <a:defRPr sz="2000" kern="1200">
                <a:solidFill>
                  <a:schemeClr val="tx1"/>
                </a:solidFill>
                <a:latin typeface="Times" pitchFamily="18" charset="0"/>
                <a:ea typeface="+mn-ea"/>
                <a:cs typeface="Arial" charset="0"/>
              </a:defRPr>
            </a:lvl6pPr>
            <a:lvl7pPr marL="2743200" algn="l" defTabSz="914400" rtl="0" eaLnBrk="1" latinLnBrk="0" hangingPunct="1">
              <a:defRPr sz="2000" kern="1200">
                <a:solidFill>
                  <a:schemeClr val="tx1"/>
                </a:solidFill>
                <a:latin typeface="Times" pitchFamily="18" charset="0"/>
                <a:ea typeface="+mn-ea"/>
                <a:cs typeface="Arial" charset="0"/>
              </a:defRPr>
            </a:lvl7pPr>
            <a:lvl8pPr marL="3200400" algn="l" defTabSz="914400" rtl="0" eaLnBrk="1" latinLnBrk="0" hangingPunct="1">
              <a:defRPr sz="2000" kern="1200">
                <a:solidFill>
                  <a:schemeClr val="tx1"/>
                </a:solidFill>
                <a:latin typeface="Times" pitchFamily="18" charset="0"/>
                <a:ea typeface="+mn-ea"/>
                <a:cs typeface="Arial" charset="0"/>
              </a:defRPr>
            </a:lvl8pPr>
            <a:lvl9pPr marL="3657600" algn="l" defTabSz="914400" rtl="0" eaLnBrk="1" latinLnBrk="0" hangingPunct="1">
              <a:defRPr sz="2000" kern="1200">
                <a:solidFill>
                  <a:schemeClr val="tx1"/>
                </a:solidFill>
                <a:latin typeface="Times" pitchFamily="18" charset="0"/>
                <a:ea typeface="+mn-ea"/>
                <a:cs typeface="Arial" charset="0"/>
              </a:defRPr>
            </a:lvl9pPr>
          </a:lstStyle>
          <a:p>
            <a:pPr algn="ctr"/>
            <a:r>
              <a:rPr lang="en-US" sz="1400" b="1" smtClean="0">
                <a:solidFill>
                  <a:srgbClr val="0000FF"/>
                </a:solidFill>
                <a:latin typeface="Arial" panose="020B0604020202020204" pitchFamily="34" charset="0"/>
                <a:cs typeface="Arial" panose="020B0604020202020204" pitchFamily="34" charset="0"/>
              </a:rPr>
              <a:t>JLEIC Collaboration Meeting, Fall 2016</a:t>
            </a:r>
            <a:endParaRPr lang="en-US" sz="1400" b="1" dirty="0">
              <a:solidFill>
                <a:srgbClr val="0000FF"/>
              </a:solidFill>
              <a:latin typeface="Arial" panose="020B0604020202020204" pitchFamily="34" charset="0"/>
              <a:cs typeface="Arial" panose="020B0604020202020204" pitchFamily="34" charset="0"/>
            </a:endParaRPr>
          </a:p>
        </p:txBody>
      </p:sp>
      <p:sp>
        <p:nvSpPr>
          <p:cNvPr id="5" name="Slide Number Placeholder 5"/>
          <p:cNvSpPr txBox="1">
            <a:spLocks/>
          </p:cNvSpPr>
          <p:nvPr/>
        </p:nvSpPr>
        <p:spPr>
          <a:xfrm>
            <a:off x="7467600" y="6433457"/>
            <a:ext cx="685800" cy="348343"/>
          </a:xfrm>
          <a:prstGeom prst="rect">
            <a:avLst/>
          </a:prstGeom>
        </p:spPr>
        <p:txBody>
          <a:bodyPr/>
          <a:lstStyle>
            <a:defPPr>
              <a:defRPr lang="en-US"/>
            </a:defPPr>
            <a:lvl1pPr algn="l" rtl="0" fontAlgn="base">
              <a:spcBef>
                <a:spcPct val="0"/>
              </a:spcBef>
              <a:spcAft>
                <a:spcPct val="0"/>
              </a:spcAft>
              <a:defRPr sz="2000" kern="1200">
                <a:solidFill>
                  <a:schemeClr val="tx1"/>
                </a:solidFill>
                <a:latin typeface="Times" pitchFamily="18" charset="0"/>
                <a:ea typeface="+mn-ea"/>
                <a:cs typeface="Arial" charset="0"/>
              </a:defRPr>
            </a:lvl1pPr>
            <a:lvl2pPr marL="457200" algn="l" rtl="0" fontAlgn="base">
              <a:spcBef>
                <a:spcPct val="0"/>
              </a:spcBef>
              <a:spcAft>
                <a:spcPct val="0"/>
              </a:spcAft>
              <a:defRPr sz="2000" kern="1200">
                <a:solidFill>
                  <a:schemeClr val="tx1"/>
                </a:solidFill>
                <a:latin typeface="Times" pitchFamily="18" charset="0"/>
                <a:ea typeface="+mn-ea"/>
                <a:cs typeface="Arial" charset="0"/>
              </a:defRPr>
            </a:lvl2pPr>
            <a:lvl3pPr marL="914400" algn="l" rtl="0" fontAlgn="base">
              <a:spcBef>
                <a:spcPct val="0"/>
              </a:spcBef>
              <a:spcAft>
                <a:spcPct val="0"/>
              </a:spcAft>
              <a:defRPr sz="2000" kern="1200">
                <a:solidFill>
                  <a:schemeClr val="tx1"/>
                </a:solidFill>
                <a:latin typeface="Times" pitchFamily="18" charset="0"/>
                <a:ea typeface="+mn-ea"/>
                <a:cs typeface="Arial" charset="0"/>
              </a:defRPr>
            </a:lvl3pPr>
            <a:lvl4pPr marL="1371600" algn="l" rtl="0" fontAlgn="base">
              <a:spcBef>
                <a:spcPct val="0"/>
              </a:spcBef>
              <a:spcAft>
                <a:spcPct val="0"/>
              </a:spcAft>
              <a:defRPr sz="2000" kern="1200">
                <a:solidFill>
                  <a:schemeClr val="tx1"/>
                </a:solidFill>
                <a:latin typeface="Times" pitchFamily="18" charset="0"/>
                <a:ea typeface="+mn-ea"/>
                <a:cs typeface="Arial" charset="0"/>
              </a:defRPr>
            </a:lvl4pPr>
            <a:lvl5pPr marL="1828800" algn="l" rtl="0" fontAlgn="base">
              <a:spcBef>
                <a:spcPct val="0"/>
              </a:spcBef>
              <a:spcAft>
                <a:spcPct val="0"/>
              </a:spcAft>
              <a:defRPr sz="2000" kern="1200">
                <a:solidFill>
                  <a:schemeClr val="tx1"/>
                </a:solidFill>
                <a:latin typeface="Times" pitchFamily="18" charset="0"/>
                <a:ea typeface="+mn-ea"/>
                <a:cs typeface="Arial" charset="0"/>
              </a:defRPr>
            </a:lvl5pPr>
            <a:lvl6pPr marL="2286000" algn="l" defTabSz="914400" rtl="0" eaLnBrk="1" latinLnBrk="0" hangingPunct="1">
              <a:defRPr sz="2000" kern="1200">
                <a:solidFill>
                  <a:schemeClr val="tx1"/>
                </a:solidFill>
                <a:latin typeface="Times" pitchFamily="18" charset="0"/>
                <a:ea typeface="+mn-ea"/>
                <a:cs typeface="Arial" charset="0"/>
              </a:defRPr>
            </a:lvl6pPr>
            <a:lvl7pPr marL="2743200" algn="l" defTabSz="914400" rtl="0" eaLnBrk="1" latinLnBrk="0" hangingPunct="1">
              <a:defRPr sz="2000" kern="1200">
                <a:solidFill>
                  <a:schemeClr val="tx1"/>
                </a:solidFill>
                <a:latin typeface="Times" pitchFamily="18" charset="0"/>
                <a:ea typeface="+mn-ea"/>
                <a:cs typeface="Arial" charset="0"/>
              </a:defRPr>
            </a:lvl7pPr>
            <a:lvl8pPr marL="3200400" algn="l" defTabSz="914400" rtl="0" eaLnBrk="1" latinLnBrk="0" hangingPunct="1">
              <a:defRPr sz="2000" kern="1200">
                <a:solidFill>
                  <a:schemeClr val="tx1"/>
                </a:solidFill>
                <a:latin typeface="Times" pitchFamily="18" charset="0"/>
                <a:ea typeface="+mn-ea"/>
                <a:cs typeface="Arial" charset="0"/>
              </a:defRPr>
            </a:lvl8pPr>
            <a:lvl9pPr marL="3657600" algn="l" defTabSz="914400" rtl="0" eaLnBrk="1" latinLnBrk="0" hangingPunct="1">
              <a:defRPr sz="2000" kern="1200">
                <a:solidFill>
                  <a:schemeClr val="tx1"/>
                </a:solidFill>
                <a:latin typeface="Times" pitchFamily="18" charset="0"/>
                <a:ea typeface="+mn-ea"/>
                <a:cs typeface="Arial" charset="0"/>
              </a:defRPr>
            </a:lvl9pPr>
          </a:lstStyle>
          <a:p>
            <a:pPr algn="ctr"/>
            <a:fld id="{B58F48A6-A3E1-4848-9AC3-B43F560BE4FE}" type="slidenum">
              <a:rPr lang="en-US" b="1" smtClean="0">
                <a:solidFill>
                  <a:srgbClr val="0000FF"/>
                </a:solidFill>
                <a:latin typeface="Arial" panose="020B0604020202020204" pitchFamily="34" charset="0"/>
                <a:cs typeface="Arial" panose="020B0604020202020204" pitchFamily="34" charset="0"/>
              </a:rPr>
              <a:pPr algn="ctr"/>
              <a:t>3</a:t>
            </a:fld>
            <a:endParaRPr lang="en-US" b="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96370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58399"/>
            <a:ext cx="2676525" cy="331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524000"/>
            <a:ext cx="2743200" cy="3439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2657" y="76200"/>
            <a:ext cx="9172704" cy="615553"/>
          </a:xfrm>
          <a:prstGeom prst="rect">
            <a:avLst/>
          </a:prstGeom>
          <a:noFill/>
        </p:spPr>
        <p:txBody>
          <a:bodyPr wrap="none" rtlCol="0">
            <a:spAutoFit/>
          </a:bodyPr>
          <a:lstStyle/>
          <a:p>
            <a:r>
              <a:rPr lang="en-US" sz="3400" b="1" dirty="0" smtClean="0">
                <a:solidFill>
                  <a:srgbClr val="0000FF"/>
                </a:solidFill>
                <a:latin typeface="Arial" panose="020B0604020202020204" pitchFamily="34" charset="0"/>
                <a:cs typeface="Arial" panose="020B0604020202020204" pitchFamily="34" charset="0"/>
              </a:rPr>
              <a:t>Cavity </a:t>
            </a:r>
            <a:r>
              <a:rPr lang="en-US" sz="3400" b="1" dirty="0" err="1" smtClean="0">
                <a:solidFill>
                  <a:srgbClr val="0000FF"/>
                </a:solidFill>
                <a:latin typeface="Arial" panose="020B0604020202020204" pitchFamily="34" charset="0"/>
                <a:cs typeface="Arial" panose="020B0604020202020204" pitchFamily="34" charset="0"/>
              </a:rPr>
              <a:t>Schottky</a:t>
            </a:r>
            <a:r>
              <a:rPr lang="en-US" sz="3400" b="1" dirty="0" smtClean="0">
                <a:solidFill>
                  <a:srgbClr val="0000FF"/>
                </a:solidFill>
                <a:latin typeface="Arial" panose="020B0604020202020204" pitchFamily="34" charset="0"/>
                <a:cs typeface="Arial" panose="020B0604020202020204" pitchFamily="34" charset="0"/>
              </a:rPr>
              <a:t> Pickup RF harmonic signal</a:t>
            </a:r>
            <a:endParaRPr lang="en-US" sz="3400" b="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28736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509117" y="4090389"/>
            <a:ext cx="2544950" cy="2156522"/>
          </a:xfrm>
          <a:prstGeom prst="rect">
            <a:avLst/>
          </a:prstGeom>
        </p:spPr>
      </p:pic>
      <p:sp>
        <p:nvSpPr>
          <p:cNvPr id="2" name="TextBox 1"/>
          <p:cNvSpPr txBox="1"/>
          <p:nvPr/>
        </p:nvSpPr>
        <p:spPr>
          <a:xfrm>
            <a:off x="22798" y="783770"/>
            <a:ext cx="9121201" cy="2339102"/>
          </a:xfrm>
          <a:prstGeom prst="rect">
            <a:avLst/>
          </a:prstGeom>
          <a:noFill/>
        </p:spPr>
        <p:txBody>
          <a:bodyPr wrap="square" rtlCol="0">
            <a:spAutoFit/>
          </a:bodyPr>
          <a:lstStyle/>
          <a:p>
            <a:r>
              <a:rPr lang="en-US" sz="2000" b="1" i="1" dirty="0" smtClean="0">
                <a:latin typeface="Arial" panose="020B0604020202020204" pitchFamily="34" charset="0"/>
                <a:cs typeface="Arial" panose="020B0604020202020204" pitchFamily="34" charset="0"/>
              </a:rPr>
              <a:t>Algorithm</a:t>
            </a:r>
            <a:r>
              <a:rPr lang="en-US" sz="2000" dirty="0" smtClean="0">
                <a:latin typeface="Arial" panose="020B0604020202020204" pitchFamily="34" charset="0"/>
                <a:cs typeface="Arial" panose="020B0604020202020204" pitchFamily="34" charset="0"/>
              </a:rPr>
              <a:t>:</a:t>
            </a:r>
          </a:p>
          <a:p>
            <a:pPr marL="174625" indent="-174625">
              <a:buFont typeface="Arial" panose="020B0604020202020204" pitchFamily="34" charset="0"/>
              <a:buChar char="•"/>
            </a:pPr>
            <a:r>
              <a:rPr lang="en-US" sz="1800" dirty="0" smtClean="0">
                <a:latin typeface="Arial" panose="020B0604020202020204" pitchFamily="34" charset="0"/>
                <a:cs typeface="Arial" panose="020B0604020202020204" pitchFamily="34" charset="0"/>
              </a:rPr>
              <a:t>Integrate the BPM signal and find the peak of the cooled beam.</a:t>
            </a:r>
          </a:p>
          <a:p>
            <a:pPr marL="174625" indent="-174625">
              <a:buFont typeface="Arial" panose="020B0604020202020204" pitchFamily="34" charset="0"/>
              <a:buChar char="•"/>
            </a:pPr>
            <a:r>
              <a:rPr lang="en-US" sz="1800" dirty="0" smtClean="0">
                <a:latin typeface="Arial" panose="020B0604020202020204" pitchFamily="34" charset="0"/>
                <a:cs typeface="Arial" panose="020B0604020202020204" pitchFamily="34" charset="0"/>
              </a:rPr>
              <a:t>Select the range of half period, centered at the peak, as the whole cooled beam.</a:t>
            </a:r>
          </a:p>
          <a:p>
            <a:pPr marL="174625" indent="-174625">
              <a:buFont typeface="Arial" panose="020B0604020202020204" pitchFamily="34" charset="0"/>
              <a:buChar char="•"/>
            </a:pPr>
            <a:r>
              <a:rPr lang="en-US" sz="1800" dirty="0" smtClean="0">
                <a:latin typeface="Arial" panose="020B0604020202020204" pitchFamily="34" charset="0"/>
                <a:cs typeface="Arial" panose="020B0604020202020204" pitchFamily="34" charset="0"/>
              </a:rPr>
              <a:t>Make the start and the end point of the first integral to be zero to </a:t>
            </a:r>
            <a:r>
              <a:rPr lang="en-US" sz="1800" dirty="0" smtClean="0">
                <a:solidFill>
                  <a:srgbClr val="FF0000"/>
                </a:solidFill>
                <a:latin typeface="Arial" panose="020B0604020202020204" pitchFamily="34" charset="0"/>
                <a:cs typeface="Arial" panose="020B0604020202020204" pitchFamily="34" charset="0"/>
              </a:rPr>
              <a:t>remove DC slope</a:t>
            </a:r>
            <a:r>
              <a:rPr lang="en-US" sz="1800" dirty="0" smtClean="0">
                <a:latin typeface="Arial" panose="020B0604020202020204" pitchFamily="34" charset="0"/>
                <a:cs typeface="Arial" panose="020B0604020202020204" pitchFamily="34" charset="0"/>
              </a:rPr>
              <a:t>, and calculate the second integral.</a:t>
            </a:r>
          </a:p>
          <a:p>
            <a:pPr marL="174625" indent="-174625">
              <a:buFont typeface="Arial" panose="020B0604020202020204" pitchFamily="34" charset="0"/>
              <a:buChar char="•"/>
            </a:pPr>
            <a:r>
              <a:rPr lang="en-US" sz="1800" dirty="0" smtClean="0">
                <a:latin typeface="Arial" panose="020B0604020202020204" pitchFamily="34" charset="0"/>
                <a:cs typeface="Arial" panose="020B0604020202020204" pitchFamily="34" charset="0"/>
              </a:rPr>
              <a:t>Select the following half period as the uncooled beam, and calculate the second integral in the same way.</a:t>
            </a:r>
          </a:p>
          <a:p>
            <a:pPr marL="174625" indent="-174625">
              <a:buFont typeface="Arial" panose="020B0604020202020204" pitchFamily="34" charset="0"/>
              <a:buChar char="•"/>
            </a:pPr>
            <a:r>
              <a:rPr lang="en-US" sz="1800" dirty="0" smtClean="0">
                <a:latin typeface="Arial" panose="020B0604020202020204" pitchFamily="34" charset="0"/>
                <a:cs typeface="Arial" panose="020B0604020202020204" pitchFamily="34" charset="0"/>
              </a:rPr>
              <a:t>Calculate the </a:t>
            </a:r>
            <a:r>
              <a:rPr lang="en-US" sz="1800" dirty="0" smtClean="0">
                <a:solidFill>
                  <a:srgbClr val="FF0000"/>
                </a:solidFill>
                <a:latin typeface="Arial" panose="020B0604020202020204" pitchFamily="34" charset="0"/>
                <a:cs typeface="Arial" panose="020B0604020202020204" pitchFamily="34" charset="0"/>
              </a:rPr>
              <a:t>rate between</a:t>
            </a:r>
            <a:r>
              <a:rPr lang="en-US" sz="1800" dirty="0" smtClean="0">
                <a:latin typeface="Arial" panose="020B0604020202020204" pitchFamily="34" charset="0"/>
                <a:cs typeface="Arial" panose="020B0604020202020204" pitchFamily="34" charset="0"/>
              </a:rPr>
              <a:t> </a:t>
            </a:r>
            <a:r>
              <a:rPr lang="en-US" sz="1800" dirty="0" smtClean="0">
                <a:solidFill>
                  <a:srgbClr val="FF0000"/>
                </a:solidFill>
                <a:latin typeface="Arial" panose="020B0604020202020204" pitchFamily="34" charset="0"/>
                <a:cs typeface="Arial" panose="020B0604020202020204" pitchFamily="34" charset="0"/>
              </a:rPr>
              <a:t>two second integrals </a:t>
            </a:r>
            <a:r>
              <a:rPr lang="en-US" sz="1800" dirty="0" smtClean="0">
                <a:latin typeface="Arial" panose="020B0604020202020204" pitchFamily="34" charset="0"/>
                <a:cs typeface="Arial" panose="020B0604020202020204" pitchFamily="34" charset="0"/>
              </a:rPr>
              <a:t>of the </a:t>
            </a:r>
            <a:r>
              <a:rPr lang="en-US" sz="1800" dirty="0" smtClean="0">
                <a:solidFill>
                  <a:srgbClr val="FF0000"/>
                </a:solidFill>
                <a:latin typeface="Arial" panose="020B0604020202020204" pitchFamily="34" charset="0"/>
                <a:cs typeface="Arial" panose="020B0604020202020204" pitchFamily="34" charset="0"/>
              </a:rPr>
              <a:t>cooled and the uncooled beam</a:t>
            </a:r>
            <a:r>
              <a:rPr lang="en-US" sz="1800" dirty="0" smtClean="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TextBox 2"/>
              <p:cNvSpPr txBox="1"/>
              <p:nvPr/>
            </p:nvSpPr>
            <p:spPr>
              <a:xfrm>
                <a:off x="1433876" y="3380542"/>
                <a:ext cx="5524269" cy="584775"/>
              </a:xfrm>
              <a:prstGeom prst="rect">
                <a:avLst/>
              </a:prstGeom>
              <a:solidFill>
                <a:srgbClr val="FFFF00"/>
              </a:solidFill>
            </p:spPr>
            <p:txBody>
              <a:bodyPr wrap="none" rtlCol="0">
                <a:spAutoFit/>
              </a:bodyPr>
              <a:lstStyle/>
              <a:p>
                <a:pPr marL="174625" indent="-174625">
                  <a:buFont typeface="Arial" panose="020B0604020202020204" pitchFamily="34" charset="0"/>
                  <a:buChar char="•"/>
                </a:pPr>
                <a:r>
                  <a:rPr lang="en-US" sz="1600" dirty="0" smtClean="0">
                    <a:solidFill>
                      <a:srgbClr val="FF0000"/>
                    </a:solidFill>
                    <a:latin typeface="Arial" panose="020B0604020202020204" pitchFamily="34" charset="0"/>
                    <a:cs typeface="Arial" panose="020B0604020202020204" pitchFamily="34" charset="0"/>
                  </a:rPr>
                  <a:t>First</a:t>
                </a:r>
                <a:r>
                  <a:rPr lang="en-US" sz="1600" dirty="0" smtClean="0">
                    <a:latin typeface="Arial" panose="020B0604020202020204" pitchFamily="34" charset="0"/>
                    <a:cs typeface="Arial" panose="020B0604020202020204" pitchFamily="34" charset="0"/>
                  </a:rPr>
                  <a:t> integral of the BPM signal </a:t>
                </a:r>
                <a14:m>
                  <m:oMath xmlns:m="http://schemas.openxmlformats.org/officeDocument/2006/math">
                    <m:r>
                      <a:rPr lang="en-US" sz="1600" b="0" i="1" smtClean="0">
                        <a:latin typeface="Cambria Math" panose="02040503050406030204" pitchFamily="18" charset="0"/>
                      </a:rPr>
                      <m:t>∝</m:t>
                    </m:r>
                  </m:oMath>
                </a14:m>
                <a:r>
                  <a:rPr lang="en-US" sz="1600" dirty="0" smtClean="0">
                    <a:latin typeface="Arial" panose="020B0604020202020204" pitchFamily="34" charset="0"/>
                    <a:cs typeface="Arial" panose="020B0604020202020204" pitchFamily="34" charset="0"/>
                  </a:rPr>
                  <a:t> </a:t>
                </a:r>
                <a:r>
                  <a:rPr lang="en-US" sz="1600" dirty="0" smtClean="0">
                    <a:solidFill>
                      <a:srgbClr val="FF0000"/>
                    </a:solidFill>
                    <a:latin typeface="Arial" panose="020B0604020202020204" pitchFamily="34" charset="0"/>
                    <a:cs typeface="Arial" panose="020B0604020202020204" pitchFamily="34" charset="0"/>
                  </a:rPr>
                  <a:t>charge density </a:t>
                </a:r>
                <a:r>
                  <a:rPr lang="en-US" sz="1600" dirty="0" smtClean="0">
                    <a:latin typeface="Arial" panose="020B0604020202020204" pitchFamily="34" charset="0"/>
                    <a:cs typeface="Arial" panose="020B0604020202020204" pitchFamily="34" charset="0"/>
                  </a:rPr>
                  <a:t>function</a:t>
                </a:r>
              </a:p>
              <a:p>
                <a:pPr marL="174625" indent="-174625">
                  <a:buFont typeface="Arial" panose="020B0604020202020204" pitchFamily="34" charset="0"/>
                  <a:buChar char="•"/>
                </a:pPr>
                <a:r>
                  <a:rPr lang="en-US" sz="1600" dirty="0" smtClean="0">
                    <a:solidFill>
                      <a:srgbClr val="FF0000"/>
                    </a:solidFill>
                    <a:latin typeface="Arial" panose="020B0604020202020204" pitchFamily="34" charset="0"/>
                    <a:cs typeface="Arial" panose="020B0604020202020204" pitchFamily="34" charset="0"/>
                  </a:rPr>
                  <a:t>Second</a:t>
                </a:r>
                <a:r>
                  <a:rPr lang="en-US" sz="1600" dirty="0" smtClean="0">
                    <a:latin typeface="Arial" panose="020B0604020202020204" pitchFamily="34" charset="0"/>
                    <a:cs typeface="Arial" panose="020B0604020202020204" pitchFamily="34" charset="0"/>
                  </a:rPr>
                  <a:t> integral of the BPM signal </a:t>
                </a:r>
                <a14:m>
                  <m:oMath xmlns:m="http://schemas.openxmlformats.org/officeDocument/2006/math">
                    <m:r>
                      <a:rPr lang="en-US" sz="1600" b="0" i="1" smtClean="0">
                        <a:latin typeface="Cambria Math" panose="02040503050406030204" pitchFamily="18" charset="0"/>
                      </a:rPr>
                      <m:t>∝</m:t>
                    </m:r>
                  </m:oMath>
                </a14:m>
                <a:r>
                  <a:rPr lang="en-US" sz="1600" dirty="0" smtClean="0">
                    <a:latin typeface="Arial" panose="020B0604020202020204" pitchFamily="34" charset="0"/>
                    <a:cs typeface="Arial" panose="020B0604020202020204" pitchFamily="34" charset="0"/>
                  </a:rPr>
                  <a:t> </a:t>
                </a:r>
                <a:r>
                  <a:rPr lang="en-US" sz="1600" dirty="0" smtClean="0">
                    <a:solidFill>
                      <a:srgbClr val="FF0000"/>
                    </a:solidFill>
                    <a:latin typeface="Arial" panose="020B0604020202020204" pitchFamily="34" charset="0"/>
                    <a:cs typeface="Arial" panose="020B0604020202020204" pitchFamily="34" charset="0"/>
                  </a:rPr>
                  <a:t>total charge</a:t>
                </a:r>
                <a:r>
                  <a:rPr lang="en-US" sz="160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433876" y="3380542"/>
                <a:ext cx="5524269" cy="584775"/>
              </a:xfrm>
              <a:prstGeom prst="rect">
                <a:avLst/>
              </a:prstGeom>
              <a:blipFill rotWithShape="1">
                <a:blip r:embed="rId4"/>
                <a:stretch>
                  <a:fillRect l="-331" t="-3158" b="-13684"/>
                </a:stretch>
              </a:blipFill>
            </p:spPr>
            <p:txBody>
              <a:bodyPr/>
              <a:lstStyle/>
              <a:p>
                <a:r>
                  <a:rPr lang="en-US">
                    <a:noFill/>
                  </a:rPr>
                  <a:t> </a:t>
                </a:r>
              </a:p>
            </p:txBody>
          </p:sp>
        </mc:Fallback>
      </mc:AlternateContent>
      <p:pic>
        <p:nvPicPr>
          <p:cNvPr id="7" name="Picture 6"/>
          <p:cNvPicPr>
            <a:picLocks noChangeAspect="1"/>
          </p:cNvPicPr>
          <p:nvPr/>
        </p:nvPicPr>
        <p:blipFill>
          <a:blip r:embed="rId5"/>
          <a:stretch>
            <a:fillRect/>
          </a:stretch>
        </p:blipFill>
        <p:spPr>
          <a:xfrm>
            <a:off x="76200" y="4268301"/>
            <a:ext cx="2124456" cy="1937513"/>
          </a:xfrm>
          <a:prstGeom prst="rect">
            <a:avLst/>
          </a:prstGeom>
        </p:spPr>
      </p:pic>
      <p:pic>
        <p:nvPicPr>
          <p:cNvPr id="9" name="Picture 8"/>
          <p:cNvPicPr>
            <a:picLocks noChangeAspect="1"/>
          </p:cNvPicPr>
          <p:nvPr/>
        </p:nvPicPr>
        <p:blipFill>
          <a:blip r:embed="rId6"/>
          <a:stretch>
            <a:fillRect/>
          </a:stretch>
        </p:blipFill>
        <p:spPr>
          <a:xfrm>
            <a:off x="2252472" y="4268302"/>
            <a:ext cx="2165716" cy="1937513"/>
          </a:xfrm>
          <a:prstGeom prst="rect">
            <a:avLst/>
          </a:prstGeom>
        </p:spPr>
      </p:pic>
      <p:pic>
        <p:nvPicPr>
          <p:cNvPr id="10" name="Picture 9"/>
          <p:cNvPicPr>
            <a:picLocks noChangeAspect="1"/>
          </p:cNvPicPr>
          <p:nvPr/>
        </p:nvPicPr>
        <p:blipFill>
          <a:blip r:embed="rId7"/>
          <a:stretch>
            <a:fillRect/>
          </a:stretch>
        </p:blipFill>
        <p:spPr>
          <a:xfrm>
            <a:off x="4376928" y="4280563"/>
            <a:ext cx="2176272" cy="1925252"/>
          </a:xfrm>
          <a:prstGeom prst="rect">
            <a:avLst/>
          </a:prstGeom>
        </p:spPr>
      </p:pic>
      <p:sp>
        <p:nvSpPr>
          <p:cNvPr id="12" name="TextBox 11"/>
          <p:cNvSpPr txBox="1"/>
          <p:nvPr/>
        </p:nvSpPr>
        <p:spPr>
          <a:xfrm>
            <a:off x="1204524" y="4320927"/>
            <a:ext cx="1035861" cy="338554"/>
          </a:xfrm>
          <a:prstGeom prst="rect">
            <a:avLst/>
          </a:prstGeom>
          <a:noFill/>
        </p:spPr>
        <p:txBody>
          <a:bodyPr wrap="none" rtlCol="0">
            <a:spAutoFit/>
          </a:bodyPr>
          <a:lstStyle/>
          <a:p>
            <a:r>
              <a:rPr lang="en-US" sz="1600" dirty="0" smtClean="0">
                <a:latin typeface="Arial" panose="020B0604020202020204" pitchFamily="34" charset="0"/>
                <a:cs typeface="Arial" panose="020B0604020202020204" pitchFamily="34" charset="0"/>
              </a:rPr>
              <a:t>t=0.025 s</a:t>
            </a:r>
            <a:endParaRPr lang="en-US" sz="1600" dirty="0">
              <a:latin typeface="Arial" panose="020B0604020202020204" pitchFamily="34" charset="0"/>
              <a:cs typeface="Arial" panose="020B0604020202020204" pitchFamily="34" charset="0"/>
            </a:endParaRPr>
          </a:p>
        </p:txBody>
      </p:sp>
      <p:sp>
        <p:nvSpPr>
          <p:cNvPr id="13" name="TextBox 12"/>
          <p:cNvSpPr txBox="1"/>
          <p:nvPr/>
        </p:nvSpPr>
        <p:spPr>
          <a:xfrm>
            <a:off x="3355924" y="4302698"/>
            <a:ext cx="922047" cy="338554"/>
          </a:xfrm>
          <a:prstGeom prst="rect">
            <a:avLst/>
          </a:prstGeom>
          <a:noFill/>
        </p:spPr>
        <p:txBody>
          <a:bodyPr wrap="none" rtlCol="0">
            <a:spAutoFit/>
          </a:bodyPr>
          <a:lstStyle/>
          <a:p>
            <a:r>
              <a:rPr lang="en-US" sz="1600" dirty="0" smtClean="0">
                <a:latin typeface="Arial" panose="020B0604020202020204" pitchFamily="34" charset="0"/>
                <a:cs typeface="Arial" panose="020B0604020202020204" pitchFamily="34" charset="0"/>
              </a:rPr>
              <a:t>t=0.45 s</a:t>
            </a:r>
            <a:endParaRPr lang="en-US" sz="1600" dirty="0">
              <a:latin typeface="Arial" panose="020B0604020202020204" pitchFamily="34" charset="0"/>
              <a:cs typeface="Arial" panose="020B0604020202020204" pitchFamily="34" charset="0"/>
            </a:endParaRPr>
          </a:p>
        </p:txBody>
      </p:sp>
      <p:sp>
        <p:nvSpPr>
          <p:cNvPr id="14" name="TextBox 13"/>
          <p:cNvSpPr txBox="1"/>
          <p:nvPr/>
        </p:nvSpPr>
        <p:spPr>
          <a:xfrm>
            <a:off x="5638800" y="4385846"/>
            <a:ext cx="808235" cy="338554"/>
          </a:xfrm>
          <a:prstGeom prst="rect">
            <a:avLst/>
          </a:prstGeom>
          <a:noFill/>
        </p:spPr>
        <p:txBody>
          <a:bodyPr wrap="none" rtlCol="0">
            <a:spAutoFit/>
          </a:bodyPr>
          <a:lstStyle/>
          <a:p>
            <a:r>
              <a:rPr lang="en-US" sz="1600" dirty="0" smtClean="0">
                <a:latin typeface="Arial" panose="020B0604020202020204" pitchFamily="34" charset="0"/>
                <a:cs typeface="Arial" panose="020B0604020202020204" pitchFamily="34" charset="0"/>
              </a:rPr>
              <a:t>t=1.7 s</a:t>
            </a:r>
            <a:endParaRPr lang="en-US" sz="1600" dirty="0">
              <a:latin typeface="Arial" panose="020B0604020202020204" pitchFamily="34" charset="0"/>
              <a:cs typeface="Arial" panose="020B0604020202020204" pitchFamily="34" charset="0"/>
            </a:endParaRPr>
          </a:p>
        </p:txBody>
      </p:sp>
      <p:sp>
        <p:nvSpPr>
          <p:cNvPr id="15" name="TextBox 14"/>
          <p:cNvSpPr txBox="1"/>
          <p:nvPr/>
        </p:nvSpPr>
        <p:spPr>
          <a:xfrm>
            <a:off x="8447002" y="6054507"/>
            <a:ext cx="492443" cy="307777"/>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t (s)</a:t>
            </a:r>
            <a:endParaRPr lang="en-US" sz="1400" dirty="0">
              <a:latin typeface="Arial" panose="020B0604020202020204" pitchFamily="34" charset="0"/>
              <a:cs typeface="Arial" panose="020B0604020202020204" pitchFamily="34" charset="0"/>
            </a:endParaRPr>
          </a:p>
        </p:txBody>
      </p:sp>
      <p:sp>
        <p:nvSpPr>
          <p:cNvPr id="16" name="TextBox 15"/>
          <p:cNvSpPr txBox="1"/>
          <p:nvPr/>
        </p:nvSpPr>
        <p:spPr>
          <a:xfrm>
            <a:off x="6533728" y="3994921"/>
            <a:ext cx="562975" cy="307777"/>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Rate</a:t>
            </a:r>
            <a:endParaRPr lang="en-US" sz="1400" dirty="0">
              <a:latin typeface="Arial" panose="020B0604020202020204" pitchFamily="34" charset="0"/>
              <a:cs typeface="Arial" panose="020B0604020202020204" pitchFamily="34" charset="0"/>
            </a:endParaRPr>
          </a:p>
        </p:txBody>
      </p:sp>
      <p:sp>
        <p:nvSpPr>
          <p:cNvPr id="17" name="TextBox 16"/>
          <p:cNvSpPr txBox="1"/>
          <p:nvPr/>
        </p:nvSpPr>
        <p:spPr>
          <a:xfrm>
            <a:off x="7124700" y="4164637"/>
            <a:ext cx="1638300" cy="584775"/>
          </a:xfrm>
          <a:prstGeom prst="rect">
            <a:avLst/>
          </a:prstGeom>
          <a:noFill/>
        </p:spPr>
        <p:txBody>
          <a:bodyPr wrap="square" rtlCol="0">
            <a:spAutoFit/>
          </a:bodyPr>
          <a:lstStyle/>
          <a:p>
            <a:pPr algn="ctr"/>
            <a:r>
              <a:rPr lang="en-US" sz="1600" dirty="0" smtClean="0">
                <a:solidFill>
                  <a:srgbClr val="FF0000"/>
                </a:solidFill>
                <a:latin typeface="Arial" panose="020B0604020202020204" pitchFamily="34" charset="0"/>
                <a:cs typeface="Arial" panose="020B0604020202020204" pitchFamily="34" charset="0"/>
              </a:rPr>
              <a:t>Rate of the two 2nd integrals</a:t>
            </a:r>
            <a:endParaRPr lang="en-US" sz="1600" dirty="0">
              <a:solidFill>
                <a:srgbClr val="FF0000"/>
              </a:solidFill>
              <a:latin typeface="Arial" panose="020B0604020202020204" pitchFamily="34" charset="0"/>
              <a:cs typeface="Arial" panose="020B0604020202020204" pitchFamily="34" charset="0"/>
            </a:endParaRPr>
          </a:p>
        </p:txBody>
      </p:sp>
      <p:sp>
        <p:nvSpPr>
          <p:cNvPr id="18" name="TextBox 17"/>
          <p:cNvSpPr txBox="1"/>
          <p:nvPr/>
        </p:nvSpPr>
        <p:spPr>
          <a:xfrm>
            <a:off x="0" y="4003883"/>
            <a:ext cx="1023037" cy="307777"/>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1</a:t>
            </a:r>
            <a:r>
              <a:rPr lang="en-US" sz="1400" baseline="30000" dirty="0" smtClean="0">
                <a:latin typeface="Arial" panose="020B0604020202020204" pitchFamily="34" charset="0"/>
                <a:cs typeface="Arial" panose="020B0604020202020204" pitchFamily="34" charset="0"/>
              </a:rPr>
              <a:t>st</a:t>
            </a:r>
            <a:r>
              <a:rPr lang="en-US" sz="1400" dirty="0" smtClean="0">
                <a:latin typeface="Arial" panose="020B0604020202020204" pitchFamily="34" charset="0"/>
                <a:cs typeface="Arial" panose="020B0604020202020204" pitchFamily="34" charset="0"/>
              </a:rPr>
              <a:t> Integral</a:t>
            </a:r>
            <a:endParaRPr lang="en-US" sz="1400" dirty="0">
              <a:latin typeface="Arial" panose="020B0604020202020204" pitchFamily="34" charset="0"/>
              <a:cs typeface="Arial" panose="020B0604020202020204" pitchFamily="34" charset="0"/>
            </a:endParaRPr>
          </a:p>
        </p:txBody>
      </p:sp>
      <p:sp>
        <p:nvSpPr>
          <p:cNvPr id="19" name="TextBox 18"/>
          <p:cNvSpPr txBox="1"/>
          <p:nvPr/>
        </p:nvSpPr>
        <p:spPr>
          <a:xfrm>
            <a:off x="2056199" y="4008543"/>
            <a:ext cx="1023037" cy="307777"/>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1</a:t>
            </a:r>
            <a:r>
              <a:rPr lang="en-US" sz="1400" baseline="30000" dirty="0" smtClean="0">
                <a:latin typeface="Arial" panose="020B0604020202020204" pitchFamily="34" charset="0"/>
                <a:cs typeface="Arial" panose="020B0604020202020204" pitchFamily="34" charset="0"/>
              </a:rPr>
              <a:t>st</a:t>
            </a:r>
            <a:r>
              <a:rPr lang="en-US" sz="1400" dirty="0" smtClean="0">
                <a:latin typeface="Arial" panose="020B0604020202020204" pitchFamily="34" charset="0"/>
                <a:cs typeface="Arial" panose="020B0604020202020204" pitchFamily="34" charset="0"/>
              </a:rPr>
              <a:t> Integral</a:t>
            </a:r>
            <a:endParaRPr lang="en-US" sz="1400" dirty="0">
              <a:latin typeface="Arial" panose="020B0604020202020204" pitchFamily="34" charset="0"/>
              <a:cs typeface="Arial" panose="020B0604020202020204" pitchFamily="34" charset="0"/>
            </a:endParaRPr>
          </a:p>
        </p:txBody>
      </p:sp>
      <p:sp>
        <p:nvSpPr>
          <p:cNvPr id="20" name="TextBox 19"/>
          <p:cNvSpPr txBox="1"/>
          <p:nvPr/>
        </p:nvSpPr>
        <p:spPr>
          <a:xfrm>
            <a:off x="4192292" y="4008543"/>
            <a:ext cx="1023037" cy="307777"/>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1</a:t>
            </a:r>
            <a:r>
              <a:rPr lang="en-US" sz="1400" baseline="30000" dirty="0" smtClean="0">
                <a:latin typeface="Arial" panose="020B0604020202020204" pitchFamily="34" charset="0"/>
                <a:cs typeface="Arial" panose="020B0604020202020204" pitchFamily="34" charset="0"/>
              </a:rPr>
              <a:t>st</a:t>
            </a:r>
            <a:r>
              <a:rPr lang="en-US" sz="1400" dirty="0" smtClean="0">
                <a:latin typeface="Arial" panose="020B0604020202020204" pitchFamily="34" charset="0"/>
                <a:cs typeface="Arial" panose="020B0604020202020204" pitchFamily="34" charset="0"/>
              </a:rPr>
              <a:t> Integral</a:t>
            </a:r>
            <a:endParaRPr lang="en-US" sz="1400" dirty="0">
              <a:latin typeface="Arial" panose="020B0604020202020204" pitchFamily="34" charset="0"/>
              <a:cs typeface="Arial" panose="020B0604020202020204" pitchFamily="34" charset="0"/>
            </a:endParaRPr>
          </a:p>
        </p:txBody>
      </p:sp>
      <p:sp>
        <p:nvSpPr>
          <p:cNvPr id="21" name="TextBox 20"/>
          <p:cNvSpPr txBox="1"/>
          <p:nvPr/>
        </p:nvSpPr>
        <p:spPr>
          <a:xfrm>
            <a:off x="1729503" y="6093023"/>
            <a:ext cx="492443" cy="307777"/>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t (s)</a:t>
            </a:r>
            <a:endParaRPr lang="en-US" sz="1400" dirty="0">
              <a:latin typeface="Arial" panose="020B0604020202020204" pitchFamily="34" charset="0"/>
              <a:cs typeface="Arial" panose="020B0604020202020204" pitchFamily="34" charset="0"/>
            </a:endParaRPr>
          </a:p>
        </p:txBody>
      </p:sp>
      <p:sp>
        <p:nvSpPr>
          <p:cNvPr id="22" name="TextBox 21"/>
          <p:cNvSpPr txBox="1"/>
          <p:nvPr/>
        </p:nvSpPr>
        <p:spPr>
          <a:xfrm>
            <a:off x="3949790" y="6070160"/>
            <a:ext cx="492443" cy="307777"/>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t (s)</a:t>
            </a:r>
            <a:endParaRPr lang="en-US" sz="1400" dirty="0">
              <a:latin typeface="Arial" panose="020B0604020202020204" pitchFamily="34" charset="0"/>
              <a:cs typeface="Arial" panose="020B0604020202020204" pitchFamily="34" charset="0"/>
            </a:endParaRPr>
          </a:p>
        </p:txBody>
      </p:sp>
      <p:sp>
        <p:nvSpPr>
          <p:cNvPr id="23" name="TextBox 22"/>
          <p:cNvSpPr txBox="1"/>
          <p:nvPr/>
        </p:nvSpPr>
        <p:spPr>
          <a:xfrm>
            <a:off x="6204815" y="6059274"/>
            <a:ext cx="492443" cy="307777"/>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t (s)</a:t>
            </a:r>
            <a:endParaRPr lang="en-US" sz="1400" dirty="0">
              <a:latin typeface="Arial" panose="020B0604020202020204" pitchFamily="34" charset="0"/>
              <a:cs typeface="Arial" panose="020B0604020202020204" pitchFamily="34" charset="0"/>
            </a:endParaRPr>
          </a:p>
        </p:txBody>
      </p:sp>
      <p:sp>
        <p:nvSpPr>
          <p:cNvPr id="24" name="Rectangle 2"/>
          <p:cNvSpPr txBox="1">
            <a:spLocks noChangeArrowheads="1"/>
          </p:cNvSpPr>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a:ea typeface="ＭＳ Ｐゴシック" charset="-128"/>
              </a:defRPr>
            </a:lvl1pPr>
            <a:lvl2pPr marL="742950" indent="-285750">
              <a:defRPr sz="2400">
                <a:solidFill>
                  <a:schemeClr val="tx1"/>
                </a:solidFill>
                <a:latin typeface="Times"/>
                <a:ea typeface="ＭＳ Ｐゴシック" charset="-128"/>
              </a:defRPr>
            </a:lvl2pPr>
            <a:lvl3pPr marL="1143000" indent="-228600">
              <a:defRPr sz="2400">
                <a:solidFill>
                  <a:schemeClr val="tx1"/>
                </a:solidFill>
                <a:latin typeface="Times"/>
                <a:ea typeface="ＭＳ Ｐゴシック" charset="-128"/>
              </a:defRPr>
            </a:lvl3pPr>
            <a:lvl4pPr marL="1600200" indent="-228600">
              <a:defRPr sz="2400">
                <a:solidFill>
                  <a:schemeClr val="tx1"/>
                </a:solidFill>
                <a:latin typeface="Times"/>
                <a:ea typeface="ＭＳ Ｐゴシック" charset="-128"/>
              </a:defRPr>
            </a:lvl4pPr>
            <a:lvl5pPr marL="2057400" indent="-228600">
              <a:defRPr sz="2400">
                <a:solidFill>
                  <a:schemeClr val="tx1"/>
                </a:solidFill>
                <a:latin typeface="Times"/>
                <a:ea typeface="ＭＳ Ｐゴシック" charset="-128"/>
              </a:defRPr>
            </a:lvl5pPr>
            <a:lvl6pPr marL="2514600" indent="-228600" eaLnBrk="0" fontAlgn="base" hangingPunct="0">
              <a:spcBef>
                <a:spcPct val="0"/>
              </a:spcBef>
              <a:spcAft>
                <a:spcPct val="0"/>
              </a:spcAft>
              <a:defRPr sz="2400">
                <a:solidFill>
                  <a:schemeClr val="tx1"/>
                </a:solidFill>
                <a:latin typeface="Times"/>
                <a:ea typeface="ＭＳ Ｐゴシック" charset="-128"/>
              </a:defRPr>
            </a:lvl6pPr>
            <a:lvl7pPr marL="2971800" indent="-228600" eaLnBrk="0" fontAlgn="base" hangingPunct="0">
              <a:spcBef>
                <a:spcPct val="0"/>
              </a:spcBef>
              <a:spcAft>
                <a:spcPct val="0"/>
              </a:spcAft>
              <a:defRPr sz="2400">
                <a:solidFill>
                  <a:schemeClr val="tx1"/>
                </a:solidFill>
                <a:latin typeface="Times"/>
                <a:ea typeface="ＭＳ Ｐゴシック" charset="-128"/>
              </a:defRPr>
            </a:lvl7pPr>
            <a:lvl8pPr marL="3429000" indent="-228600" eaLnBrk="0" fontAlgn="base" hangingPunct="0">
              <a:spcBef>
                <a:spcPct val="0"/>
              </a:spcBef>
              <a:spcAft>
                <a:spcPct val="0"/>
              </a:spcAft>
              <a:defRPr sz="2400">
                <a:solidFill>
                  <a:schemeClr val="tx1"/>
                </a:solidFill>
                <a:latin typeface="Times"/>
                <a:ea typeface="ＭＳ Ｐゴシック" charset="-128"/>
              </a:defRPr>
            </a:lvl8pPr>
            <a:lvl9pPr marL="3886200" indent="-228600" eaLnBrk="0" fontAlgn="base" hangingPunct="0">
              <a:spcBef>
                <a:spcPct val="0"/>
              </a:spcBef>
              <a:spcAft>
                <a:spcPct val="0"/>
              </a:spcAft>
              <a:defRPr sz="2400">
                <a:solidFill>
                  <a:schemeClr val="tx1"/>
                </a:solidFill>
                <a:latin typeface="Times"/>
                <a:ea typeface="ＭＳ Ｐゴシック" charset="-128"/>
              </a:defRPr>
            </a:lvl9pPr>
          </a:lstStyle>
          <a:p>
            <a:pPr algn="ctr" eaLnBrk="1" hangingPunct="1"/>
            <a:r>
              <a:rPr lang="en-US" sz="3600" b="1" dirty="0" smtClean="0">
                <a:solidFill>
                  <a:srgbClr val="0000FF"/>
                </a:solidFill>
                <a:latin typeface="Arial" panose="020B0604020202020204" pitchFamily="34" charset="0"/>
                <a:cs typeface="Arial" panose="020B0604020202020204" pitchFamily="34" charset="0"/>
              </a:rPr>
              <a:t>Evolution of the RMS Bunch Length</a:t>
            </a:r>
            <a:endParaRPr lang="ru-RU" sz="3600" b="1" dirty="0">
              <a:solidFill>
                <a:srgbClr val="0000FF"/>
              </a:solidFill>
              <a:latin typeface="Arial" panose="020B0604020202020204" pitchFamily="34" charset="0"/>
              <a:cs typeface="Arial" panose="020B0604020202020204" pitchFamily="34" charset="0"/>
            </a:endParaRPr>
          </a:p>
        </p:txBody>
      </p:sp>
      <p:sp>
        <p:nvSpPr>
          <p:cNvPr id="25" name="Footer Placeholder 4"/>
          <p:cNvSpPr txBox="1">
            <a:spLocks/>
          </p:cNvSpPr>
          <p:nvPr/>
        </p:nvSpPr>
        <p:spPr>
          <a:xfrm>
            <a:off x="2667000" y="6569075"/>
            <a:ext cx="3962400" cy="365125"/>
          </a:xfrm>
          <a:prstGeom prst="rect">
            <a:avLst/>
          </a:prstGeom>
        </p:spPr>
        <p:txBody>
          <a:bodyPr/>
          <a:lstStyle>
            <a:defPPr>
              <a:defRPr lang="en-US"/>
            </a:defPPr>
            <a:lvl1pPr algn="l" rtl="0" fontAlgn="base">
              <a:spcBef>
                <a:spcPct val="0"/>
              </a:spcBef>
              <a:spcAft>
                <a:spcPct val="0"/>
              </a:spcAft>
              <a:defRPr sz="2000" kern="1200">
                <a:solidFill>
                  <a:schemeClr val="tx1"/>
                </a:solidFill>
                <a:latin typeface="Times" pitchFamily="18" charset="0"/>
                <a:ea typeface="+mn-ea"/>
                <a:cs typeface="Arial" charset="0"/>
              </a:defRPr>
            </a:lvl1pPr>
            <a:lvl2pPr marL="457200" algn="l" rtl="0" fontAlgn="base">
              <a:spcBef>
                <a:spcPct val="0"/>
              </a:spcBef>
              <a:spcAft>
                <a:spcPct val="0"/>
              </a:spcAft>
              <a:defRPr sz="2000" kern="1200">
                <a:solidFill>
                  <a:schemeClr val="tx1"/>
                </a:solidFill>
                <a:latin typeface="Times" pitchFamily="18" charset="0"/>
                <a:ea typeface="+mn-ea"/>
                <a:cs typeface="Arial" charset="0"/>
              </a:defRPr>
            </a:lvl2pPr>
            <a:lvl3pPr marL="914400" algn="l" rtl="0" fontAlgn="base">
              <a:spcBef>
                <a:spcPct val="0"/>
              </a:spcBef>
              <a:spcAft>
                <a:spcPct val="0"/>
              </a:spcAft>
              <a:defRPr sz="2000" kern="1200">
                <a:solidFill>
                  <a:schemeClr val="tx1"/>
                </a:solidFill>
                <a:latin typeface="Times" pitchFamily="18" charset="0"/>
                <a:ea typeface="+mn-ea"/>
                <a:cs typeface="Arial" charset="0"/>
              </a:defRPr>
            </a:lvl3pPr>
            <a:lvl4pPr marL="1371600" algn="l" rtl="0" fontAlgn="base">
              <a:spcBef>
                <a:spcPct val="0"/>
              </a:spcBef>
              <a:spcAft>
                <a:spcPct val="0"/>
              </a:spcAft>
              <a:defRPr sz="2000" kern="1200">
                <a:solidFill>
                  <a:schemeClr val="tx1"/>
                </a:solidFill>
                <a:latin typeface="Times" pitchFamily="18" charset="0"/>
                <a:ea typeface="+mn-ea"/>
                <a:cs typeface="Arial" charset="0"/>
              </a:defRPr>
            </a:lvl4pPr>
            <a:lvl5pPr marL="1828800" algn="l" rtl="0" fontAlgn="base">
              <a:spcBef>
                <a:spcPct val="0"/>
              </a:spcBef>
              <a:spcAft>
                <a:spcPct val="0"/>
              </a:spcAft>
              <a:defRPr sz="2000" kern="1200">
                <a:solidFill>
                  <a:schemeClr val="tx1"/>
                </a:solidFill>
                <a:latin typeface="Times" pitchFamily="18" charset="0"/>
                <a:ea typeface="+mn-ea"/>
                <a:cs typeface="Arial" charset="0"/>
              </a:defRPr>
            </a:lvl5pPr>
            <a:lvl6pPr marL="2286000" algn="l" defTabSz="914400" rtl="0" eaLnBrk="1" latinLnBrk="0" hangingPunct="1">
              <a:defRPr sz="2000" kern="1200">
                <a:solidFill>
                  <a:schemeClr val="tx1"/>
                </a:solidFill>
                <a:latin typeface="Times" pitchFamily="18" charset="0"/>
                <a:ea typeface="+mn-ea"/>
                <a:cs typeface="Arial" charset="0"/>
              </a:defRPr>
            </a:lvl6pPr>
            <a:lvl7pPr marL="2743200" algn="l" defTabSz="914400" rtl="0" eaLnBrk="1" latinLnBrk="0" hangingPunct="1">
              <a:defRPr sz="2000" kern="1200">
                <a:solidFill>
                  <a:schemeClr val="tx1"/>
                </a:solidFill>
                <a:latin typeface="Times" pitchFamily="18" charset="0"/>
                <a:ea typeface="+mn-ea"/>
                <a:cs typeface="Arial" charset="0"/>
              </a:defRPr>
            </a:lvl7pPr>
            <a:lvl8pPr marL="3200400" algn="l" defTabSz="914400" rtl="0" eaLnBrk="1" latinLnBrk="0" hangingPunct="1">
              <a:defRPr sz="2000" kern="1200">
                <a:solidFill>
                  <a:schemeClr val="tx1"/>
                </a:solidFill>
                <a:latin typeface="Times" pitchFamily="18" charset="0"/>
                <a:ea typeface="+mn-ea"/>
                <a:cs typeface="Arial" charset="0"/>
              </a:defRPr>
            </a:lvl8pPr>
            <a:lvl9pPr marL="3657600" algn="l" defTabSz="914400" rtl="0" eaLnBrk="1" latinLnBrk="0" hangingPunct="1">
              <a:defRPr sz="2000" kern="1200">
                <a:solidFill>
                  <a:schemeClr val="tx1"/>
                </a:solidFill>
                <a:latin typeface="Times" pitchFamily="18" charset="0"/>
                <a:ea typeface="+mn-ea"/>
                <a:cs typeface="Arial" charset="0"/>
              </a:defRPr>
            </a:lvl9pPr>
          </a:lstStyle>
          <a:p>
            <a:pPr algn="ctr"/>
            <a:r>
              <a:rPr lang="en-US" sz="1400" b="1" dirty="0" smtClean="0">
                <a:solidFill>
                  <a:srgbClr val="0000FF"/>
                </a:solidFill>
                <a:latin typeface="Arial" panose="020B0604020202020204" pitchFamily="34" charset="0"/>
                <a:cs typeface="Arial" panose="020B0604020202020204" pitchFamily="34" charset="0"/>
              </a:rPr>
              <a:t>JLEIC Collaboration Meeting Fall 2016</a:t>
            </a:r>
            <a:endParaRPr lang="en-US" sz="1400" b="1" dirty="0">
              <a:solidFill>
                <a:srgbClr val="0000FF"/>
              </a:solidFill>
              <a:latin typeface="Arial" panose="020B0604020202020204" pitchFamily="34" charset="0"/>
              <a:cs typeface="Arial" panose="020B0604020202020204" pitchFamily="34" charset="0"/>
            </a:endParaRPr>
          </a:p>
        </p:txBody>
      </p:sp>
      <p:sp>
        <p:nvSpPr>
          <p:cNvPr id="26" name="Slide Number Placeholder 5"/>
          <p:cNvSpPr txBox="1">
            <a:spLocks/>
          </p:cNvSpPr>
          <p:nvPr/>
        </p:nvSpPr>
        <p:spPr>
          <a:xfrm>
            <a:off x="7467600" y="6433457"/>
            <a:ext cx="685800" cy="348343"/>
          </a:xfrm>
          <a:prstGeom prst="rect">
            <a:avLst/>
          </a:prstGeom>
        </p:spPr>
        <p:txBody>
          <a:bodyPr/>
          <a:lstStyle>
            <a:defPPr>
              <a:defRPr lang="en-US"/>
            </a:defPPr>
            <a:lvl1pPr algn="l" rtl="0" fontAlgn="base">
              <a:spcBef>
                <a:spcPct val="0"/>
              </a:spcBef>
              <a:spcAft>
                <a:spcPct val="0"/>
              </a:spcAft>
              <a:defRPr sz="2000" kern="1200">
                <a:solidFill>
                  <a:schemeClr val="tx1"/>
                </a:solidFill>
                <a:latin typeface="Times" pitchFamily="18" charset="0"/>
                <a:ea typeface="+mn-ea"/>
                <a:cs typeface="Arial" charset="0"/>
              </a:defRPr>
            </a:lvl1pPr>
            <a:lvl2pPr marL="457200" algn="l" rtl="0" fontAlgn="base">
              <a:spcBef>
                <a:spcPct val="0"/>
              </a:spcBef>
              <a:spcAft>
                <a:spcPct val="0"/>
              </a:spcAft>
              <a:defRPr sz="2000" kern="1200">
                <a:solidFill>
                  <a:schemeClr val="tx1"/>
                </a:solidFill>
                <a:latin typeface="Times" pitchFamily="18" charset="0"/>
                <a:ea typeface="+mn-ea"/>
                <a:cs typeface="Arial" charset="0"/>
              </a:defRPr>
            </a:lvl2pPr>
            <a:lvl3pPr marL="914400" algn="l" rtl="0" fontAlgn="base">
              <a:spcBef>
                <a:spcPct val="0"/>
              </a:spcBef>
              <a:spcAft>
                <a:spcPct val="0"/>
              </a:spcAft>
              <a:defRPr sz="2000" kern="1200">
                <a:solidFill>
                  <a:schemeClr val="tx1"/>
                </a:solidFill>
                <a:latin typeface="Times" pitchFamily="18" charset="0"/>
                <a:ea typeface="+mn-ea"/>
                <a:cs typeface="Arial" charset="0"/>
              </a:defRPr>
            </a:lvl3pPr>
            <a:lvl4pPr marL="1371600" algn="l" rtl="0" fontAlgn="base">
              <a:spcBef>
                <a:spcPct val="0"/>
              </a:spcBef>
              <a:spcAft>
                <a:spcPct val="0"/>
              </a:spcAft>
              <a:defRPr sz="2000" kern="1200">
                <a:solidFill>
                  <a:schemeClr val="tx1"/>
                </a:solidFill>
                <a:latin typeface="Times" pitchFamily="18" charset="0"/>
                <a:ea typeface="+mn-ea"/>
                <a:cs typeface="Arial" charset="0"/>
              </a:defRPr>
            </a:lvl4pPr>
            <a:lvl5pPr marL="1828800" algn="l" rtl="0" fontAlgn="base">
              <a:spcBef>
                <a:spcPct val="0"/>
              </a:spcBef>
              <a:spcAft>
                <a:spcPct val="0"/>
              </a:spcAft>
              <a:defRPr sz="2000" kern="1200">
                <a:solidFill>
                  <a:schemeClr val="tx1"/>
                </a:solidFill>
                <a:latin typeface="Times" pitchFamily="18" charset="0"/>
                <a:ea typeface="+mn-ea"/>
                <a:cs typeface="Arial" charset="0"/>
              </a:defRPr>
            </a:lvl5pPr>
            <a:lvl6pPr marL="2286000" algn="l" defTabSz="914400" rtl="0" eaLnBrk="1" latinLnBrk="0" hangingPunct="1">
              <a:defRPr sz="2000" kern="1200">
                <a:solidFill>
                  <a:schemeClr val="tx1"/>
                </a:solidFill>
                <a:latin typeface="Times" pitchFamily="18" charset="0"/>
                <a:ea typeface="+mn-ea"/>
                <a:cs typeface="Arial" charset="0"/>
              </a:defRPr>
            </a:lvl6pPr>
            <a:lvl7pPr marL="2743200" algn="l" defTabSz="914400" rtl="0" eaLnBrk="1" latinLnBrk="0" hangingPunct="1">
              <a:defRPr sz="2000" kern="1200">
                <a:solidFill>
                  <a:schemeClr val="tx1"/>
                </a:solidFill>
                <a:latin typeface="Times" pitchFamily="18" charset="0"/>
                <a:ea typeface="+mn-ea"/>
                <a:cs typeface="Arial" charset="0"/>
              </a:defRPr>
            </a:lvl7pPr>
            <a:lvl8pPr marL="3200400" algn="l" defTabSz="914400" rtl="0" eaLnBrk="1" latinLnBrk="0" hangingPunct="1">
              <a:defRPr sz="2000" kern="1200">
                <a:solidFill>
                  <a:schemeClr val="tx1"/>
                </a:solidFill>
                <a:latin typeface="Times" pitchFamily="18" charset="0"/>
                <a:ea typeface="+mn-ea"/>
                <a:cs typeface="Arial" charset="0"/>
              </a:defRPr>
            </a:lvl8pPr>
            <a:lvl9pPr marL="3657600" algn="l" defTabSz="914400" rtl="0" eaLnBrk="1" latinLnBrk="0" hangingPunct="1">
              <a:defRPr sz="2000" kern="1200">
                <a:solidFill>
                  <a:schemeClr val="tx1"/>
                </a:solidFill>
                <a:latin typeface="Times" pitchFamily="18" charset="0"/>
                <a:ea typeface="+mn-ea"/>
                <a:cs typeface="Arial" charset="0"/>
              </a:defRPr>
            </a:lvl9pPr>
          </a:lstStyle>
          <a:p>
            <a:pPr algn="ctr"/>
            <a:fld id="{B58F48A6-A3E1-4848-9AC3-B43F560BE4FE}" type="slidenum">
              <a:rPr lang="en-US" b="1" smtClean="0">
                <a:solidFill>
                  <a:srgbClr val="0000FF"/>
                </a:solidFill>
                <a:latin typeface="Arial" panose="020B0604020202020204" pitchFamily="34" charset="0"/>
                <a:cs typeface="Arial" panose="020B0604020202020204" pitchFamily="34" charset="0"/>
              </a:rPr>
              <a:pPr algn="ctr"/>
              <a:t>31</a:t>
            </a:fld>
            <a:endParaRPr lang="en-US" b="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88801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dirty="0" smtClean="0">
                <a:solidFill>
                  <a:srgbClr val="0000FF"/>
                </a:solidFill>
                <a:latin typeface="Arial" panose="020B0604020202020204" pitchFamily="34" charset="0"/>
                <a:cs typeface="Arial" panose="020B0604020202020204" pitchFamily="34" charset="0"/>
              </a:rPr>
              <a:t>Introduction: Bunched Beam Cooling Is Essential for JLEIC</a:t>
            </a:r>
            <a:endParaRPr lang="en-US" dirty="0">
              <a:solidFill>
                <a:srgbClr val="0000FF"/>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2400" y="1066800"/>
            <a:ext cx="8915400" cy="5181600"/>
          </a:xfrm>
        </p:spPr>
        <p:txBody>
          <a:bodyPr/>
          <a:lstStyle/>
          <a:p>
            <a:pPr marL="227013" indent="-227013">
              <a:spcBef>
                <a:spcPts val="1800"/>
              </a:spcBef>
              <a:spcAft>
                <a:spcPts val="0"/>
              </a:spcAft>
            </a:pPr>
            <a:r>
              <a:rPr lang="en-US" altLang="en-US" sz="2000" dirty="0" smtClean="0">
                <a:latin typeface="Arial" charset="0"/>
                <a:ea typeface="ＭＳ Ｐゴシック" pitchFamily="34" charset="-128"/>
                <a:cs typeface="Arial" charset="0"/>
              </a:rPr>
              <a:t>JLEIC relies </a:t>
            </a:r>
            <a:r>
              <a:rPr lang="en-US" altLang="en-US" sz="2000" dirty="0">
                <a:latin typeface="Arial" charset="0"/>
                <a:ea typeface="ＭＳ Ｐゴシック" pitchFamily="34" charset="-128"/>
                <a:cs typeface="Arial" charset="0"/>
              </a:rPr>
              <a:t>on </a:t>
            </a:r>
            <a:r>
              <a:rPr lang="en-US" altLang="en-US" sz="2000" dirty="0" smtClean="0">
                <a:latin typeface="Arial" charset="0"/>
                <a:ea typeface="ＭＳ Ｐゴシック" pitchFamily="34" charset="-128"/>
                <a:cs typeface="Arial" charset="0"/>
              </a:rPr>
              <a:t>electron </a:t>
            </a:r>
            <a:r>
              <a:rPr lang="en-US" altLang="en-US" sz="2000" dirty="0">
                <a:latin typeface="Arial" charset="0"/>
                <a:ea typeface="ＭＳ Ｐゴシック" pitchFamily="34" charset="-128"/>
                <a:cs typeface="Arial" charset="0"/>
              </a:rPr>
              <a:t>cooling </a:t>
            </a:r>
            <a:r>
              <a:rPr lang="en-US" altLang="en-US" sz="2000" dirty="0" smtClean="0">
                <a:latin typeface="Arial" charset="0"/>
                <a:ea typeface="ＭＳ Ｐゴシック" pitchFamily="34" charset="-128"/>
                <a:cs typeface="Arial" charset="0"/>
              </a:rPr>
              <a:t>of proton/ion beams for </a:t>
            </a:r>
            <a:r>
              <a:rPr lang="en-US" altLang="en-US" sz="2000" dirty="0">
                <a:latin typeface="Arial" charset="0"/>
                <a:ea typeface="ＭＳ Ｐゴシック" pitchFamily="34" charset="-128"/>
                <a:cs typeface="Arial" charset="0"/>
              </a:rPr>
              <a:t>delivering </a:t>
            </a:r>
            <a:r>
              <a:rPr lang="en-US" altLang="en-US" sz="2000" dirty="0" smtClean="0">
                <a:latin typeface="Arial" charset="0"/>
                <a:ea typeface="ＭＳ Ｐゴシック" pitchFamily="34" charset="-128"/>
                <a:cs typeface="Arial" charset="0"/>
              </a:rPr>
              <a:t>ultra high luminosities</a:t>
            </a:r>
            <a:r>
              <a:rPr lang="en-US" altLang="en-US" sz="2000" dirty="0">
                <a:latin typeface="Arial" charset="0"/>
                <a:ea typeface="ＭＳ Ｐゴシック" pitchFamily="34" charset="-128"/>
                <a:cs typeface="Arial" charset="0"/>
              </a:rPr>
              <a:t> (exceeding 10</a:t>
            </a:r>
            <a:r>
              <a:rPr lang="en-US" altLang="en-US" sz="2000" baseline="30000" dirty="0">
                <a:latin typeface="Arial" charset="0"/>
                <a:ea typeface="ＭＳ Ｐゴシック" pitchFamily="34" charset="-128"/>
                <a:cs typeface="Arial" charset="0"/>
              </a:rPr>
              <a:t>34</a:t>
            </a:r>
            <a:r>
              <a:rPr lang="en-US" altLang="en-US" sz="2000" dirty="0">
                <a:latin typeface="Arial" charset="0"/>
                <a:ea typeface="ＭＳ Ｐゴシック" pitchFamily="34" charset="-128"/>
                <a:cs typeface="Arial" charset="0"/>
              </a:rPr>
              <a:t> </a:t>
            </a:r>
            <a:r>
              <a:rPr lang="en-US" altLang="en-US" sz="2000" dirty="0" smtClean="0">
                <a:latin typeface="Arial" charset="0"/>
                <a:ea typeface="ＭＳ Ｐゴシック" pitchFamily="34" charset="-128"/>
                <a:cs typeface="Arial" charset="0"/>
              </a:rPr>
              <a:t>cm</a:t>
            </a:r>
            <a:r>
              <a:rPr lang="en-US" altLang="en-US" sz="2000" baseline="30000" dirty="0" smtClean="0">
                <a:latin typeface="Arial" charset="0"/>
                <a:ea typeface="ＭＳ Ｐゴシック" pitchFamily="34" charset="-128"/>
                <a:cs typeface="Arial" charset="0"/>
              </a:rPr>
              <a:t>-2</a:t>
            </a:r>
            <a:r>
              <a:rPr lang="en-US" altLang="en-US" sz="2000" dirty="0" smtClean="0">
                <a:latin typeface="Arial" charset="0"/>
                <a:ea typeface="ＭＳ Ｐゴシック" pitchFamily="34" charset="-128"/>
                <a:cs typeface="Arial" charset="0"/>
              </a:rPr>
              <a:t>s</a:t>
            </a:r>
            <a:r>
              <a:rPr lang="en-US" altLang="en-US" sz="2000" baseline="30000" dirty="0" smtClean="0">
                <a:latin typeface="Arial" charset="0"/>
                <a:ea typeface="ＭＳ Ｐゴシック" pitchFamily="34" charset="-128"/>
                <a:cs typeface="Arial" charset="0"/>
              </a:rPr>
              <a:t>-1</a:t>
            </a:r>
            <a:r>
              <a:rPr lang="en-US" altLang="en-US" sz="2000" dirty="0" smtClean="0">
                <a:latin typeface="Arial" charset="0"/>
                <a:ea typeface="ＭＳ Ｐゴシック" pitchFamily="34" charset="-128"/>
                <a:cs typeface="Arial" charset="0"/>
              </a:rPr>
              <a:t> at each detector)</a:t>
            </a:r>
          </a:p>
          <a:p>
            <a:pPr marL="227013" indent="-227013">
              <a:spcBef>
                <a:spcPts val="1800"/>
              </a:spcBef>
              <a:spcAft>
                <a:spcPts val="0"/>
              </a:spcAft>
            </a:pPr>
            <a:r>
              <a:rPr lang="en-US" altLang="en-US" sz="2000" dirty="0" smtClean="0">
                <a:latin typeface="Arial" charset="0"/>
                <a:ea typeface="ＭＳ Ｐゴシック" pitchFamily="34" charset="-128"/>
                <a:cs typeface="Arial" charset="0"/>
              </a:rPr>
              <a:t>It is essential to perform cooling during collision in order to compensate IBS </a:t>
            </a:r>
            <a:r>
              <a:rPr lang="en-US" altLang="en-US" sz="2000" dirty="0">
                <a:latin typeface="Arial" charset="0"/>
                <a:ea typeface="ＭＳ Ｐゴシック" pitchFamily="34" charset="-128"/>
                <a:cs typeface="Arial" charset="0"/>
              </a:rPr>
              <a:t> </a:t>
            </a:r>
            <a:r>
              <a:rPr lang="en-US" altLang="en-US" sz="2000" dirty="0" smtClean="0">
                <a:latin typeface="Arial" charset="0"/>
                <a:ea typeface="ＭＳ Ｐゴシック" pitchFamily="34" charset="-128"/>
                <a:cs typeface="Arial" charset="0"/>
              </a:rPr>
              <a:t>induced emittance growth. The electron energy is up to 55 MeV which can only be provided by a SRF </a:t>
            </a:r>
            <a:r>
              <a:rPr lang="en-US" altLang="en-US" sz="2000" dirty="0" err="1" smtClean="0">
                <a:latin typeface="Arial" charset="0"/>
                <a:ea typeface="ＭＳ Ｐゴシック" pitchFamily="34" charset="-128"/>
                <a:cs typeface="Arial" charset="0"/>
              </a:rPr>
              <a:t>linac</a:t>
            </a:r>
            <a:r>
              <a:rPr lang="en-US" altLang="en-US" sz="2000" dirty="0" smtClean="0">
                <a:latin typeface="Arial" charset="0"/>
                <a:ea typeface="ＭＳ Ｐゴシック" pitchFamily="34" charset="-128"/>
                <a:cs typeface="Arial" charset="0"/>
              </a:rPr>
              <a:t>, thus the cooling electron beam is bunched</a:t>
            </a:r>
          </a:p>
          <a:p>
            <a:pPr marL="227013" indent="-227013">
              <a:spcBef>
                <a:spcPts val="1800"/>
              </a:spcBef>
              <a:spcAft>
                <a:spcPts val="0"/>
              </a:spcAft>
            </a:pPr>
            <a:r>
              <a:rPr lang="en-US" altLang="en-US" sz="2000" dirty="0" smtClean="0">
                <a:latin typeface="Arial" charset="0"/>
                <a:cs typeface="Arial" charset="0"/>
              </a:rPr>
              <a:t>All </a:t>
            </a:r>
            <a:r>
              <a:rPr lang="en-US" altLang="en-US" sz="2000" dirty="0">
                <a:latin typeface="Arial" charset="0"/>
                <a:cs typeface="Arial" charset="0"/>
              </a:rPr>
              <a:t>electron </a:t>
            </a:r>
            <a:r>
              <a:rPr lang="en-US" altLang="en-US" sz="2000" dirty="0" smtClean="0">
                <a:latin typeface="Arial" charset="0"/>
                <a:cs typeface="Arial" charset="0"/>
              </a:rPr>
              <a:t>cooling to this day were </a:t>
            </a:r>
            <a:r>
              <a:rPr lang="en-US" altLang="en-US" sz="2000" dirty="0">
                <a:latin typeface="Arial" charset="0"/>
                <a:cs typeface="Arial" charset="0"/>
              </a:rPr>
              <a:t>performed using a DC electron </a:t>
            </a:r>
            <a:r>
              <a:rPr lang="en-US" altLang="en-US" sz="2000" dirty="0" smtClean="0">
                <a:latin typeface="Arial" charset="0"/>
                <a:cs typeface="Arial" charset="0"/>
              </a:rPr>
              <a:t>beam. The technology is mature. </a:t>
            </a:r>
          </a:p>
          <a:p>
            <a:pPr marL="171450" indent="-171450">
              <a:spcBef>
                <a:spcPts val="1800"/>
              </a:spcBef>
              <a:spcAft>
                <a:spcPts val="0"/>
              </a:spcAft>
            </a:pPr>
            <a:r>
              <a:rPr lang="en-US" altLang="en-US" sz="2000" dirty="0" smtClean="0">
                <a:latin typeface="Arial" charset="0"/>
                <a:cs typeface="Arial" charset="0"/>
              </a:rPr>
              <a:t>It </a:t>
            </a:r>
            <a:r>
              <a:rPr lang="en-US" altLang="en-US" sz="2000" dirty="0">
                <a:latin typeface="Arial" charset="0"/>
                <a:cs typeface="Arial" charset="0"/>
              </a:rPr>
              <a:t>is </a:t>
            </a:r>
            <a:r>
              <a:rPr lang="en-US" altLang="en-US" sz="2000" dirty="0" smtClean="0">
                <a:latin typeface="Arial" charset="0"/>
                <a:cs typeface="Arial" charset="0"/>
              </a:rPr>
              <a:t>generally </a:t>
            </a:r>
            <a:r>
              <a:rPr lang="en-US" altLang="en-US" sz="2000" dirty="0">
                <a:latin typeface="Arial" charset="0"/>
                <a:cs typeface="Arial" charset="0"/>
              </a:rPr>
              <a:t>believed </a:t>
            </a:r>
            <a:r>
              <a:rPr lang="en-US" altLang="en-US" sz="2000" dirty="0" smtClean="0">
                <a:latin typeface="Arial" charset="0"/>
                <a:cs typeface="Arial" charset="0"/>
              </a:rPr>
              <a:t>ions </a:t>
            </a:r>
            <a:r>
              <a:rPr lang="en-US" altLang="en-US" sz="2000" dirty="0">
                <a:latin typeface="Arial" charset="0"/>
                <a:cs typeface="Arial" charset="0"/>
              </a:rPr>
              <a:t>can be cooled by a bunched electron beam, </a:t>
            </a:r>
            <a:r>
              <a:rPr lang="en-US" altLang="en-US" sz="2000" dirty="0" smtClean="0">
                <a:latin typeface="Arial" charset="0"/>
                <a:cs typeface="Arial" charset="0"/>
              </a:rPr>
              <a:t>however this </a:t>
            </a:r>
            <a:r>
              <a:rPr lang="en-US" altLang="en-US" sz="2000" dirty="0">
                <a:latin typeface="Arial" charset="0"/>
                <a:cs typeface="Arial" charset="0"/>
              </a:rPr>
              <a:t>has never been demonstrated </a:t>
            </a:r>
            <a:r>
              <a:rPr lang="en-US" altLang="en-US" sz="2000" dirty="0" smtClean="0">
                <a:latin typeface="Arial" charset="0"/>
                <a:cs typeface="Arial" charset="0"/>
              </a:rPr>
              <a:t>experimentally before</a:t>
            </a:r>
            <a:r>
              <a:rPr lang="en-US" altLang="en-US" sz="2000" dirty="0">
                <a:latin typeface="Arial" charset="0"/>
                <a:cs typeface="Arial" charset="0"/>
              </a:rPr>
              <a:t>, nor its physics has been systematically </a:t>
            </a:r>
            <a:r>
              <a:rPr lang="en-US" altLang="en-US" sz="2000" dirty="0" smtClean="0">
                <a:latin typeface="Arial" charset="0"/>
                <a:cs typeface="Arial" charset="0"/>
              </a:rPr>
              <a:t>studied</a:t>
            </a:r>
          </a:p>
          <a:p>
            <a:pPr marL="171450" indent="-171450">
              <a:spcBef>
                <a:spcPts val="1800"/>
              </a:spcBef>
              <a:spcAft>
                <a:spcPts val="0"/>
              </a:spcAft>
            </a:pPr>
            <a:r>
              <a:rPr lang="en-US" altLang="en-US" sz="2000" dirty="0" smtClean="0">
                <a:latin typeface="Arial" charset="0"/>
                <a:cs typeface="Arial" charset="0"/>
              </a:rPr>
              <a:t>We proposed and carried out an experiment at Institute of Modern Physics (IMP) of China to demonstrate cooling in a new parameter region. Success of this experiment will retire one major technical uncertainty of the JLEIC design</a:t>
            </a:r>
            <a:endParaRPr lang="en-US" altLang="en-US" sz="2000" dirty="0">
              <a:latin typeface="Arial" charset="0"/>
              <a:cs typeface="Arial" charset="0"/>
            </a:endParaRPr>
          </a:p>
        </p:txBody>
      </p:sp>
      <p:sp>
        <p:nvSpPr>
          <p:cNvPr id="4" name="Footer Placeholder 4"/>
          <p:cNvSpPr txBox="1">
            <a:spLocks/>
          </p:cNvSpPr>
          <p:nvPr/>
        </p:nvSpPr>
        <p:spPr>
          <a:xfrm>
            <a:off x="2667000" y="6569075"/>
            <a:ext cx="3962400" cy="365125"/>
          </a:xfrm>
          <a:prstGeom prst="rect">
            <a:avLst/>
          </a:prstGeom>
        </p:spPr>
        <p:txBody>
          <a:bodyPr/>
          <a:lstStyle>
            <a:defPPr>
              <a:defRPr lang="en-US"/>
            </a:defPPr>
            <a:lvl1pPr algn="l" rtl="0" fontAlgn="base">
              <a:spcBef>
                <a:spcPct val="0"/>
              </a:spcBef>
              <a:spcAft>
                <a:spcPct val="0"/>
              </a:spcAft>
              <a:defRPr sz="2000" kern="1200">
                <a:solidFill>
                  <a:schemeClr val="tx1"/>
                </a:solidFill>
                <a:latin typeface="Times" pitchFamily="18" charset="0"/>
                <a:ea typeface="+mn-ea"/>
                <a:cs typeface="Arial" charset="0"/>
              </a:defRPr>
            </a:lvl1pPr>
            <a:lvl2pPr marL="457200" algn="l" rtl="0" fontAlgn="base">
              <a:spcBef>
                <a:spcPct val="0"/>
              </a:spcBef>
              <a:spcAft>
                <a:spcPct val="0"/>
              </a:spcAft>
              <a:defRPr sz="2000" kern="1200">
                <a:solidFill>
                  <a:schemeClr val="tx1"/>
                </a:solidFill>
                <a:latin typeface="Times" pitchFamily="18" charset="0"/>
                <a:ea typeface="+mn-ea"/>
                <a:cs typeface="Arial" charset="0"/>
              </a:defRPr>
            </a:lvl2pPr>
            <a:lvl3pPr marL="914400" algn="l" rtl="0" fontAlgn="base">
              <a:spcBef>
                <a:spcPct val="0"/>
              </a:spcBef>
              <a:spcAft>
                <a:spcPct val="0"/>
              </a:spcAft>
              <a:defRPr sz="2000" kern="1200">
                <a:solidFill>
                  <a:schemeClr val="tx1"/>
                </a:solidFill>
                <a:latin typeface="Times" pitchFamily="18" charset="0"/>
                <a:ea typeface="+mn-ea"/>
                <a:cs typeface="Arial" charset="0"/>
              </a:defRPr>
            </a:lvl3pPr>
            <a:lvl4pPr marL="1371600" algn="l" rtl="0" fontAlgn="base">
              <a:spcBef>
                <a:spcPct val="0"/>
              </a:spcBef>
              <a:spcAft>
                <a:spcPct val="0"/>
              </a:spcAft>
              <a:defRPr sz="2000" kern="1200">
                <a:solidFill>
                  <a:schemeClr val="tx1"/>
                </a:solidFill>
                <a:latin typeface="Times" pitchFamily="18" charset="0"/>
                <a:ea typeface="+mn-ea"/>
                <a:cs typeface="Arial" charset="0"/>
              </a:defRPr>
            </a:lvl4pPr>
            <a:lvl5pPr marL="1828800" algn="l" rtl="0" fontAlgn="base">
              <a:spcBef>
                <a:spcPct val="0"/>
              </a:spcBef>
              <a:spcAft>
                <a:spcPct val="0"/>
              </a:spcAft>
              <a:defRPr sz="2000" kern="1200">
                <a:solidFill>
                  <a:schemeClr val="tx1"/>
                </a:solidFill>
                <a:latin typeface="Times" pitchFamily="18" charset="0"/>
                <a:ea typeface="+mn-ea"/>
                <a:cs typeface="Arial" charset="0"/>
              </a:defRPr>
            </a:lvl5pPr>
            <a:lvl6pPr marL="2286000" algn="l" defTabSz="914400" rtl="0" eaLnBrk="1" latinLnBrk="0" hangingPunct="1">
              <a:defRPr sz="2000" kern="1200">
                <a:solidFill>
                  <a:schemeClr val="tx1"/>
                </a:solidFill>
                <a:latin typeface="Times" pitchFamily="18" charset="0"/>
                <a:ea typeface="+mn-ea"/>
                <a:cs typeface="Arial" charset="0"/>
              </a:defRPr>
            </a:lvl6pPr>
            <a:lvl7pPr marL="2743200" algn="l" defTabSz="914400" rtl="0" eaLnBrk="1" latinLnBrk="0" hangingPunct="1">
              <a:defRPr sz="2000" kern="1200">
                <a:solidFill>
                  <a:schemeClr val="tx1"/>
                </a:solidFill>
                <a:latin typeface="Times" pitchFamily="18" charset="0"/>
                <a:ea typeface="+mn-ea"/>
                <a:cs typeface="Arial" charset="0"/>
              </a:defRPr>
            </a:lvl7pPr>
            <a:lvl8pPr marL="3200400" algn="l" defTabSz="914400" rtl="0" eaLnBrk="1" latinLnBrk="0" hangingPunct="1">
              <a:defRPr sz="2000" kern="1200">
                <a:solidFill>
                  <a:schemeClr val="tx1"/>
                </a:solidFill>
                <a:latin typeface="Times" pitchFamily="18" charset="0"/>
                <a:ea typeface="+mn-ea"/>
                <a:cs typeface="Arial" charset="0"/>
              </a:defRPr>
            </a:lvl8pPr>
            <a:lvl9pPr marL="3657600" algn="l" defTabSz="914400" rtl="0" eaLnBrk="1" latinLnBrk="0" hangingPunct="1">
              <a:defRPr sz="2000" kern="1200">
                <a:solidFill>
                  <a:schemeClr val="tx1"/>
                </a:solidFill>
                <a:latin typeface="Times" pitchFamily="18" charset="0"/>
                <a:ea typeface="+mn-ea"/>
                <a:cs typeface="Arial" charset="0"/>
              </a:defRPr>
            </a:lvl9pPr>
          </a:lstStyle>
          <a:p>
            <a:pPr algn="ctr"/>
            <a:r>
              <a:rPr lang="en-US" sz="1400" b="1" dirty="0" smtClean="0">
                <a:solidFill>
                  <a:srgbClr val="0000FF"/>
                </a:solidFill>
                <a:latin typeface="Arial" panose="020B0604020202020204" pitchFamily="34" charset="0"/>
                <a:cs typeface="Arial" panose="020B0604020202020204" pitchFamily="34" charset="0"/>
              </a:rPr>
              <a:t>JLEIC Collaboration Meeting Fall 2016</a:t>
            </a:r>
            <a:endParaRPr lang="en-US" sz="1400" b="1" dirty="0">
              <a:solidFill>
                <a:srgbClr val="0000FF"/>
              </a:solidFill>
              <a:latin typeface="Arial" panose="020B0604020202020204" pitchFamily="34" charset="0"/>
              <a:cs typeface="Arial" panose="020B0604020202020204" pitchFamily="34" charset="0"/>
            </a:endParaRPr>
          </a:p>
        </p:txBody>
      </p:sp>
      <p:sp>
        <p:nvSpPr>
          <p:cNvPr id="5" name="Slide Number Placeholder 5"/>
          <p:cNvSpPr txBox="1">
            <a:spLocks/>
          </p:cNvSpPr>
          <p:nvPr/>
        </p:nvSpPr>
        <p:spPr>
          <a:xfrm>
            <a:off x="7467600" y="6433457"/>
            <a:ext cx="685800" cy="348343"/>
          </a:xfrm>
          <a:prstGeom prst="rect">
            <a:avLst/>
          </a:prstGeom>
        </p:spPr>
        <p:txBody>
          <a:bodyPr/>
          <a:lstStyle>
            <a:defPPr>
              <a:defRPr lang="en-US"/>
            </a:defPPr>
            <a:lvl1pPr algn="l" rtl="0" fontAlgn="base">
              <a:spcBef>
                <a:spcPct val="0"/>
              </a:spcBef>
              <a:spcAft>
                <a:spcPct val="0"/>
              </a:spcAft>
              <a:defRPr sz="2000" kern="1200">
                <a:solidFill>
                  <a:schemeClr val="tx1"/>
                </a:solidFill>
                <a:latin typeface="Times" pitchFamily="18" charset="0"/>
                <a:ea typeface="+mn-ea"/>
                <a:cs typeface="Arial" charset="0"/>
              </a:defRPr>
            </a:lvl1pPr>
            <a:lvl2pPr marL="457200" algn="l" rtl="0" fontAlgn="base">
              <a:spcBef>
                <a:spcPct val="0"/>
              </a:spcBef>
              <a:spcAft>
                <a:spcPct val="0"/>
              </a:spcAft>
              <a:defRPr sz="2000" kern="1200">
                <a:solidFill>
                  <a:schemeClr val="tx1"/>
                </a:solidFill>
                <a:latin typeface="Times" pitchFamily="18" charset="0"/>
                <a:ea typeface="+mn-ea"/>
                <a:cs typeface="Arial" charset="0"/>
              </a:defRPr>
            </a:lvl2pPr>
            <a:lvl3pPr marL="914400" algn="l" rtl="0" fontAlgn="base">
              <a:spcBef>
                <a:spcPct val="0"/>
              </a:spcBef>
              <a:spcAft>
                <a:spcPct val="0"/>
              </a:spcAft>
              <a:defRPr sz="2000" kern="1200">
                <a:solidFill>
                  <a:schemeClr val="tx1"/>
                </a:solidFill>
                <a:latin typeface="Times" pitchFamily="18" charset="0"/>
                <a:ea typeface="+mn-ea"/>
                <a:cs typeface="Arial" charset="0"/>
              </a:defRPr>
            </a:lvl3pPr>
            <a:lvl4pPr marL="1371600" algn="l" rtl="0" fontAlgn="base">
              <a:spcBef>
                <a:spcPct val="0"/>
              </a:spcBef>
              <a:spcAft>
                <a:spcPct val="0"/>
              </a:spcAft>
              <a:defRPr sz="2000" kern="1200">
                <a:solidFill>
                  <a:schemeClr val="tx1"/>
                </a:solidFill>
                <a:latin typeface="Times" pitchFamily="18" charset="0"/>
                <a:ea typeface="+mn-ea"/>
                <a:cs typeface="Arial" charset="0"/>
              </a:defRPr>
            </a:lvl4pPr>
            <a:lvl5pPr marL="1828800" algn="l" rtl="0" fontAlgn="base">
              <a:spcBef>
                <a:spcPct val="0"/>
              </a:spcBef>
              <a:spcAft>
                <a:spcPct val="0"/>
              </a:spcAft>
              <a:defRPr sz="2000" kern="1200">
                <a:solidFill>
                  <a:schemeClr val="tx1"/>
                </a:solidFill>
                <a:latin typeface="Times" pitchFamily="18" charset="0"/>
                <a:ea typeface="+mn-ea"/>
                <a:cs typeface="Arial" charset="0"/>
              </a:defRPr>
            </a:lvl5pPr>
            <a:lvl6pPr marL="2286000" algn="l" defTabSz="914400" rtl="0" eaLnBrk="1" latinLnBrk="0" hangingPunct="1">
              <a:defRPr sz="2000" kern="1200">
                <a:solidFill>
                  <a:schemeClr val="tx1"/>
                </a:solidFill>
                <a:latin typeface="Times" pitchFamily="18" charset="0"/>
                <a:ea typeface="+mn-ea"/>
                <a:cs typeface="Arial" charset="0"/>
              </a:defRPr>
            </a:lvl6pPr>
            <a:lvl7pPr marL="2743200" algn="l" defTabSz="914400" rtl="0" eaLnBrk="1" latinLnBrk="0" hangingPunct="1">
              <a:defRPr sz="2000" kern="1200">
                <a:solidFill>
                  <a:schemeClr val="tx1"/>
                </a:solidFill>
                <a:latin typeface="Times" pitchFamily="18" charset="0"/>
                <a:ea typeface="+mn-ea"/>
                <a:cs typeface="Arial" charset="0"/>
              </a:defRPr>
            </a:lvl7pPr>
            <a:lvl8pPr marL="3200400" algn="l" defTabSz="914400" rtl="0" eaLnBrk="1" latinLnBrk="0" hangingPunct="1">
              <a:defRPr sz="2000" kern="1200">
                <a:solidFill>
                  <a:schemeClr val="tx1"/>
                </a:solidFill>
                <a:latin typeface="Times" pitchFamily="18" charset="0"/>
                <a:ea typeface="+mn-ea"/>
                <a:cs typeface="Arial" charset="0"/>
              </a:defRPr>
            </a:lvl8pPr>
            <a:lvl9pPr marL="3657600" algn="l" defTabSz="914400" rtl="0" eaLnBrk="1" latinLnBrk="0" hangingPunct="1">
              <a:defRPr sz="2000" kern="1200">
                <a:solidFill>
                  <a:schemeClr val="tx1"/>
                </a:solidFill>
                <a:latin typeface="Times" pitchFamily="18" charset="0"/>
                <a:ea typeface="+mn-ea"/>
                <a:cs typeface="Arial" charset="0"/>
              </a:defRPr>
            </a:lvl9pPr>
          </a:lstStyle>
          <a:p>
            <a:pPr algn="ctr"/>
            <a:fld id="{B58F48A6-A3E1-4848-9AC3-B43F560BE4FE}" type="slidenum">
              <a:rPr lang="en-US" b="1" smtClean="0">
                <a:solidFill>
                  <a:srgbClr val="0000FF"/>
                </a:solidFill>
                <a:latin typeface="Arial" panose="020B0604020202020204" pitchFamily="34" charset="0"/>
                <a:cs typeface="Arial" panose="020B0604020202020204" pitchFamily="34" charset="0"/>
              </a:rPr>
              <a:pPr algn="ctr"/>
              <a:t>4</a:t>
            </a:fld>
            <a:endParaRPr lang="en-US" b="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54661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z="2900" dirty="0" smtClean="0">
                <a:solidFill>
                  <a:srgbClr val="0000FF"/>
                </a:solidFill>
                <a:latin typeface="Arial" panose="020B0604020202020204" pitchFamily="34" charset="0"/>
                <a:cs typeface="Arial" panose="020B0604020202020204" pitchFamily="34" charset="0"/>
              </a:rPr>
              <a:t>Development of An Idea of Proof-of-Principle Test</a:t>
            </a:r>
            <a:endParaRPr lang="en-US" sz="2900" dirty="0">
              <a:solidFill>
                <a:srgbClr val="0000FF"/>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0" y="914400"/>
            <a:ext cx="9144000" cy="5410200"/>
          </a:xfrm>
        </p:spPr>
        <p:txBody>
          <a:bodyPr/>
          <a:lstStyle/>
          <a:p>
            <a:pPr marL="227013" indent="-227013">
              <a:spcBef>
                <a:spcPts val="1800"/>
              </a:spcBef>
            </a:pPr>
            <a:r>
              <a:rPr lang="en-US" sz="1800" dirty="0" smtClean="0">
                <a:latin typeface="Arial" panose="020B0604020202020204" pitchFamily="34" charset="0"/>
                <a:cs typeface="Arial" panose="020B0604020202020204" pitchFamily="34" charset="0"/>
              </a:rPr>
              <a:t>Presently, </a:t>
            </a:r>
            <a:r>
              <a:rPr lang="en-US" sz="1800" dirty="0">
                <a:latin typeface="Arial" panose="020B0604020202020204" pitchFamily="34" charset="0"/>
                <a:cs typeface="Arial" panose="020B0604020202020204" pitchFamily="34" charset="0"/>
              </a:rPr>
              <a:t>t</a:t>
            </a:r>
            <a:r>
              <a:rPr lang="en-US" sz="1800" dirty="0" smtClean="0">
                <a:latin typeface="Arial" panose="020B0604020202020204" pitchFamily="34" charset="0"/>
                <a:cs typeface="Arial" panose="020B0604020202020204" pitchFamily="34" charset="0"/>
              </a:rPr>
              <a:t>here is no existing bunched beam electron cooler for a proof-of-principle (P-o-P) experiment. BNL is constructing a multi-MeV bunched beam cooler for the low energy RHIC operation, however, the expected completion date of construction is beyond 2018, and </a:t>
            </a:r>
            <a:r>
              <a:rPr lang="en-US" sz="1800" b="1" i="1" dirty="0" smtClean="0">
                <a:latin typeface="Arial" panose="020B0604020202020204" pitchFamily="34" charset="0"/>
                <a:cs typeface="Arial" panose="020B0604020202020204" pitchFamily="34" charset="0"/>
              </a:rPr>
              <a:t>no P-o-P experiment has been planed</a:t>
            </a:r>
            <a:r>
              <a:rPr lang="en-US" sz="1800" dirty="0" smtClean="0">
                <a:latin typeface="Arial" panose="020B0604020202020204" pitchFamily="34" charset="0"/>
                <a:cs typeface="Arial" panose="020B0604020202020204" pitchFamily="34" charset="0"/>
              </a:rPr>
              <a:t>. </a:t>
            </a:r>
          </a:p>
          <a:p>
            <a:pPr marL="227013" indent="-227013">
              <a:spcBef>
                <a:spcPts val="1800"/>
              </a:spcBef>
            </a:pPr>
            <a:r>
              <a:rPr lang="en-US" sz="1800" dirty="0" smtClean="0">
                <a:latin typeface="Arial" panose="020B0604020202020204" pitchFamily="34" charset="0"/>
                <a:cs typeface="Arial" panose="020B0604020202020204" pitchFamily="34" charset="0"/>
              </a:rPr>
              <a:t>An idea of utilizing an existing DC cooler for a P-o-P experiment was proposed (A. Hutton). It suggested replacing a thermionic gun by a photo-cathode gun, using the driven laser to control the bunch length (very short</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and bunch </a:t>
            </a:r>
            <a:r>
              <a:rPr lang="en-US" sz="1800" dirty="0">
                <a:latin typeface="Arial" panose="020B0604020202020204" pitchFamily="34" charset="0"/>
                <a:cs typeface="Arial" panose="020B0604020202020204" pitchFamily="34" charset="0"/>
              </a:rPr>
              <a:t>rep. rate (very high</a:t>
            </a:r>
            <a:r>
              <a:rPr lang="en-US" sz="1800" dirty="0" smtClean="0">
                <a:latin typeface="Arial" panose="020B0604020202020204" pitchFamily="34" charset="0"/>
                <a:cs typeface="Arial" panose="020B0604020202020204" pitchFamily="34" charset="0"/>
              </a:rPr>
              <a:t>). </a:t>
            </a:r>
          </a:p>
          <a:p>
            <a:pPr marL="227013" indent="-227013">
              <a:spcBef>
                <a:spcPts val="1800"/>
              </a:spcBef>
            </a:pPr>
            <a:r>
              <a:rPr lang="en-US" sz="1800" dirty="0" smtClean="0">
                <a:latin typeface="Arial" panose="020B0604020202020204" pitchFamily="34" charset="0"/>
                <a:cs typeface="Arial" panose="020B0604020202020204" pitchFamily="34" charset="0"/>
              </a:rPr>
              <a:t>A collaboration was initiated between </a:t>
            </a:r>
            <a:r>
              <a:rPr lang="en-US" sz="1800" dirty="0" err="1" smtClean="0">
                <a:latin typeface="Arial" panose="020B0604020202020204" pitchFamily="34" charset="0"/>
                <a:cs typeface="Arial" panose="020B0604020202020204" pitchFamily="34" charset="0"/>
              </a:rPr>
              <a:t>JLab</a:t>
            </a:r>
            <a:r>
              <a:rPr lang="en-US" sz="1800" dirty="0" smtClean="0">
                <a:latin typeface="Arial" panose="020B0604020202020204" pitchFamily="34" charset="0"/>
                <a:cs typeface="Arial" panose="020B0604020202020204" pitchFamily="34" charset="0"/>
              </a:rPr>
              <a:t> (A. Hutton) and IMP (H. Zhao).</a:t>
            </a:r>
          </a:p>
          <a:p>
            <a:pPr marL="227013" indent="-227013">
              <a:spcBef>
                <a:spcPts val="1800"/>
              </a:spcBef>
            </a:pPr>
            <a:r>
              <a:rPr lang="en-US" sz="1800" dirty="0" smtClean="0">
                <a:latin typeface="Arial" panose="020B0604020202020204" pitchFamily="34" charset="0"/>
                <a:cs typeface="Arial" panose="020B0604020202020204" pitchFamily="34" charset="0"/>
              </a:rPr>
              <a:t>The idea further evolved to utilizing </a:t>
            </a:r>
            <a:r>
              <a:rPr lang="en-US" sz="1800" dirty="0">
                <a:latin typeface="Arial" panose="020B0604020202020204" pitchFamily="34" charset="0"/>
                <a:cs typeface="Arial" panose="020B0604020202020204" pitchFamily="34" charset="0"/>
              </a:rPr>
              <a:t>a</a:t>
            </a:r>
            <a:r>
              <a:rPr lang="en-US" sz="1800" dirty="0" smtClean="0">
                <a:latin typeface="Arial" panose="020B0604020202020204" pitchFamily="34" charset="0"/>
                <a:cs typeface="Arial" panose="020B0604020202020204" pitchFamily="34" charset="0"/>
              </a:rPr>
              <a:t> method of modulating the grid voltage of a thermionic gun to generate a pulsed electron beam with pulse length as short as ~100 ns (H. Zhao). The advantages are least invasive to the IMP DC cooler and requiring a minimum funding.</a:t>
            </a:r>
          </a:p>
          <a:p>
            <a:pPr marL="227013" indent="-227013">
              <a:spcBef>
                <a:spcPts val="1800"/>
              </a:spcBef>
            </a:pPr>
            <a:r>
              <a:rPr lang="en-US" sz="1800" dirty="0" smtClean="0">
                <a:latin typeface="Arial" panose="020B0604020202020204" pitchFamily="34" charset="0"/>
                <a:cs typeface="Arial" panose="020B0604020202020204" pitchFamily="34" charset="0"/>
              </a:rPr>
              <a:t>We received a </a:t>
            </a:r>
            <a:r>
              <a:rPr lang="en-US" sz="1800" dirty="0" err="1" smtClean="0">
                <a:latin typeface="Arial" panose="020B0604020202020204" pitchFamily="34" charset="0"/>
                <a:cs typeface="Arial" panose="020B0604020202020204" pitchFamily="34" charset="0"/>
              </a:rPr>
              <a:t>JLab</a:t>
            </a:r>
            <a:r>
              <a:rPr lang="en-US" sz="1800" dirty="0" smtClean="0">
                <a:latin typeface="Arial" panose="020B0604020202020204" pitchFamily="34" charset="0"/>
                <a:cs typeface="Arial" panose="020B0604020202020204" pitchFamily="34" charset="0"/>
              </a:rPr>
              <a:t> LDRD grant (Y. Zhang as the PI) to further develop and design the experiment. At the same time, IMP received a grant from Chinese Academy of Science (CAS) for supporting international collaboration (L. Mao as the PI)   </a:t>
            </a:r>
            <a:endParaRPr lang="en-US" sz="1800" dirty="0">
              <a:latin typeface="Arial" panose="020B0604020202020204" pitchFamily="34" charset="0"/>
              <a:cs typeface="Arial" panose="020B0604020202020204" pitchFamily="34" charset="0"/>
            </a:endParaRPr>
          </a:p>
        </p:txBody>
      </p:sp>
      <p:sp>
        <p:nvSpPr>
          <p:cNvPr id="4" name="Footer Placeholder 4"/>
          <p:cNvSpPr txBox="1">
            <a:spLocks/>
          </p:cNvSpPr>
          <p:nvPr/>
        </p:nvSpPr>
        <p:spPr>
          <a:xfrm>
            <a:off x="2667000" y="6569075"/>
            <a:ext cx="3962400" cy="365125"/>
          </a:xfrm>
          <a:prstGeom prst="rect">
            <a:avLst/>
          </a:prstGeom>
        </p:spPr>
        <p:txBody>
          <a:bodyPr/>
          <a:lstStyle>
            <a:defPPr>
              <a:defRPr lang="en-US"/>
            </a:defPPr>
            <a:lvl1pPr algn="l" rtl="0" fontAlgn="base">
              <a:spcBef>
                <a:spcPct val="0"/>
              </a:spcBef>
              <a:spcAft>
                <a:spcPct val="0"/>
              </a:spcAft>
              <a:defRPr sz="2000" kern="1200">
                <a:solidFill>
                  <a:schemeClr val="tx1"/>
                </a:solidFill>
                <a:latin typeface="Times" pitchFamily="18" charset="0"/>
                <a:ea typeface="+mn-ea"/>
                <a:cs typeface="Arial" charset="0"/>
              </a:defRPr>
            </a:lvl1pPr>
            <a:lvl2pPr marL="457200" algn="l" rtl="0" fontAlgn="base">
              <a:spcBef>
                <a:spcPct val="0"/>
              </a:spcBef>
              <a:spcAft>
                <a:spcPct val="0"/>
              </a:spcAft>
              <a:defRPr sz="2000" kern="1200">
                <a:solidFill>
                  <a:schemeClr val="tx1"/>
                </a:solidFill>
                <a:latin typeface="Times" pitchFamily="18" charset="0"/>
                <a:ea typeface="+mn-ea"/>
                <a:cs typeface="Arial" charset="0"/>
              </a:defRPr>
            </a:lvl2pPr>
            <a:lvl3pPr marL="914400" algn="l" rtl="0" fontAlgn="base">
              <a:spcBef>
                <a:spcPct val="0"/>
              </a:spcBef>
              <a:spcAft>
                <a:spcPct val="0"/>
              </a:spcAft>
              <a:defRPr sz="2000" kern="1200">
                <a:solidFill>
                  <a:schemeClr val="tx1"/>
                </a:solidFill>
                <a:latin typeface="Times" pitchFamily="18" charset="0"/>
                <a:ea typeface="+mn-ea"/>
                <a:cs typeface="Arial" charset="0"/>
              </a:defRPr>
            </a:lvl3pPr>
            <a:lvl4pPr marL="1371600" algn="l" rtl="0" fontAlgn="base">
              <a:spcBef>
                <a:spcPct val="0"/>
              </a:spcBef>
              <a:spcAft>
                <a:spcPct val="0"/>
              </a:spcAft>
              <a:defRPr sz="2000" kern="1200">
                <a:solidFill>
                  <a:schemeClr val="tx1"/>
                </a:solidFill>
                <a:latin typeface="Times" pitchFamily="18" charset="0"/>
                <a:ea typeface="+mn-ea"/>
                <a:cs typeface="Arial" charset="0"/>
              </a:defRPr>
            </a:lvl4pPr>
            <a:lvl5pPr marL="1828800" algn="l" rtl="0" fontAlgn="base">
              <a:spcBef>
                <a:spcPct val="0"/>
              </a:spcBef>
              <a:spcAft>
                <a:spcPct val="0"/>
              </a:spcAft>
              <a:defRPr sz="2000" kern="1200">
                <a:solidFill>
                  <a:schemeClr val="tx1"/>
                </a:solidFill>
                <a:latin typeface="Times" pitchFamily="18" charset="0"/>
                <a:ea typeface="+mn-ea"/>
                <a:cs typeface="Arial" charset="0"/>
              </a:defRPr>
            </a:lvl5pPr>
            <a:lvl6pPr marL="2286000" algn="l" defTabSz="914400" rtl="0" eaLnBrk="1" latinLnBrk="0" hangingPunct="1">
              <a:defRPr sz="2000" kern="1200">
                <a:solidFill>
                  <a:schemeClr val="tx1"/>
                </a:solidFill>
                <a:latin typeface="Times" pitchFamily="18" charset="0"/>
                <a:ea typeface="+mn-ea"/>
                <a:cs typeface="Arial" charset="0"/>
              </a:defRPr>
            </a:lvl6pPr>
            <a:lvl7pPr marL="2743200" algn="l" defTabSz="914400" rtl="0" eaLnBrk="1" latinLnBrk="0" hangingPunct="1">
              <a:defRPr sz="2000" kern="1200">
                <a:solidFill>
                  <a:schemeClr val="tx1"/>
                </a:solidFill>
                <a:latin typeface="Times" pitchFamily="18" charset="0"/>
                <a:ea typeface="+mn-ea"/>
                <a:cs typeface="Arial" charset="0"/>
              </a:defRPr>
            </a:lvl7pPr>
            <a:lvl8pPr marL="3200400" algn="l" defTabSz="914400" rtl="0" eaLnBrk="1" latinLnBrk="0" hangingPunct="1">
              <a:defRPr sz="2000" kern="1200">
                <a:solidFill>
                  <a:schemeClr val="tx1"/>
                </a:solidFill>
                <a:latin typeface="Times" pitchFamily="18" charset="0"/>
                <a:ea typeface="+mn-ea"/>
                <a:cs typeface="Arial" charset="0"/>
              </a:defRPr>
            </a:lvl8pPr>
            <a:lvl9pPr marL="3657600" algn="l" defTabSz="914400" rtl="0" eaLnBrk="1" latinLnBrk="0" hangingPunct="1">
              <a:defRPr sz="2000" kern="1200">
                <a:solidFill>
                  <a:schemeClr val="tx1"/>
                </a:solidFill>
                <a:latin typeface="Times" pitchFamily="18" charset="0"/>
                <a:ea typeface="+mn-ea"/>
                <a:cs typeface="Arial" charset="0"/>
              </a:defRPr>
            </a:lvl9pPr>
          </a:lstStyle>
          <a:p>
            <a:pPr algn="ctr"/>
            <a:r>
              <a:rPr lang="en-US" sz="1400" b="1" dirty="0" smtClean="0">
                <a:solidFill>
                  <a:srgbClr val="0000FF"/>
                </a:solidFill>
                <a:latin typeface="Arial" panose="020B0604020202020204" pitchFamily="34" charset="0"/>
                <a:cs typeface="Arial" panose="020B0604020202020204" pitchFamily="34" charset="0"/>
              </a:rPr>
              <a:t>JLEIC Collaboration Meeting Fall 2016</a:t>
            </a:r>
            <a:endParaRPr lang="en-US" sz="1400" b="1" dirty="0">
              <a:solidFill>
                <a:srgbClr val="0000FF"/>
              </a:solidFill>
              <a:latin typeface="Arial" panose="020B0604020202020204" pitchFamily="34" charset="0"/>
              <a:cs typeface="Arial" panose="020B0604020202020204" pitchFamily="34" charset="0"/>
            </a:endParaRPr>
          </a:p>
        </p:txBody>
      </p:sp>
      <p:sp>
        <p:nvSpPr>
          <p:cNvPr id="5" name="Slide Number Placeholder 5"/>
          <p:cNvSpPr txBox="1">
            <a:spLocks/>
          </p:cNvSpPr>
          <p:nvPr/>
        </p:nvSpPr>
        <p:spPr>
          <a:xfrm>
            <a:off x="7467600" y="6433457"/>
            <a:ext cx="685800" cy="348343"/>
          </a:xfrm>
          <a:prstGeom prst="rect">
            <a:avLst/>
          </a:prstGeom>
        </p:spPr>
        <p:txBody>
          <a:bodyPr/>
          <a:lstStyle>
            <a:defPPr>
              <a:defRPr lang="en-US"/>
            </a:defPPr>
            <a:lvl1pPr algn="l" rtl="0" fontAlgn="base">
              <a:spcBef>
                <a:spcPct val="0"/>
              </a:spcBef>
              <a:spcAft>
                <a:spcPct val="0"/>
              </a:spcAft>
              <a:defRPr sz="2000" kern="1200">
                <a:solidFill>
                  <a:schemeClr val="tx1"/>
                </a:solidFill>
                <a:latin typeface="Times" pitchFamily="18" charset="0"/>
                <a:ea typeface="+mn-ea"/>
                <a:cs typeface="Arial" charset="0"/>
              </a:defRPr>
            </a:lvl1pPr>
            <a:lvl2pPr marL="457200" algn="l" rtl="0" fontAlgn="base">
              <a:spcBef>
                <a:spcPct val="0"/>
              </a:spcBef>
              <a:spcAft>
                <a:spcPct val="0"/>
              </a:spcAft>
              <a:defRPr sz="2000" kern="1200">
                <a:solidFill>
                  <a:schemeClr val="tx1"/>
                </a:solidFill>
                <a:latin typeface="Times" pitchFamily="18" charset="0"/>
                <a:ea typeface="+mn-ea"/>
                <a:cs typeface="Arial" charset="0"/>
              </a:defRPr>
            </a:lvl2pPr>
            <a:lvl3pPr marL="914400" algn="l" rtl="0" fontAlgn="base">
              <a:spcBef>
                <a:spcPct val="0"/>
              </a:spcBef>
              <a:spcAft>
                <a:spcPct val="0"/>
              </a:spcAft>
              <a:defRPr sz="2000" kern="1200">
                <a:solidFill>
                  <a:schemeClr val="tx1"/>
                </a:solidFill>
                <a:latin typeface="Times" pitchFamily="18" charset="0"/>
                <a:ea typeface="+mn-ea"/>
                <a:cs typeface="Arial" charset="0"/>
              </a:defRPr>
            </a:lvl3pPr>
            <a:lvl4pPr marL="1371600" algn="l" rtl="0" fontAlgn="base">
              <a:spcBef>
                <a:spcPct val="0"/>
              </a:spcBef>
              <a:spcAft>
                <a:spcPct val="0"/>
              </a:spcAft>
              <a:defRPr sz="2000" kern="1200">
                <a:solidFill>
                  <a:schemeClr val="tx1"/>
                </a:solidFill>
                <a:latin typeface="Times" pitchFamily="18" charset="0"/>
                <a:ea typeface="+mn-ea"/>
                <a:cs typeface="Arial" charset="0"/>
              </a:defRPr>
            </a:lvl4pPr>
            <a:lvl5pPr marL="1828800" algn="l" rtl="0" fontAlgn="base">
              <a:spcBef>
                <a:spcPct val="0"/>
              </a:spcBef>
              <a:spcAft>
                <a:spcPct val="0"/>
              </a:spcAft>
              <a:defRPr sz="2000" kern="1200">
                <a:solidFill>
                  <a:schemeClr val="tx1"/>
                </a:solidFill>
                <a:latin typeface="Times" pitchFamily="18" charset="0"/>
                <a:ea typeface="+mn-ea"/>
                <a:cs typeface="Arial" charset="0"/>
              </a:defRPr>
            </a:lvl5pPr>
            <a:lvl6pPr marL="2286000" algn="l" defTabSz="914400" rtl="0" eaLnBrk="1" latinLnBrk="0" hangingPunct="1">
              <a:defRPr sz="2000" kern="1200">
                <a:solidFill>
                  <a:schemeClr val="tx1"/>
                </a:solidFill>
                <a:latin typeface="Times" pitchFamily="18" charset="0"/>
                <a:ea typeface="+mn-ea"/>
                <a:cs typeface="Arial" charset="0"/>
              </a:defRPr>
            </a:lvl6pPr>
            <a:lvl7pPr marL="2743200" algn="l" defTabSz="914400" rtl="0" eaLnBrk="1" latinLnBrk="0" hangingPunct="1">
              <a:defRPr sz="2000" kern="1200">
                <a:solidFill>
                  <a:schemeClr val="tx1"/>
                </a:solidFill>
                <a:latin typeface="Times" pitchFamily="18" charset="0"/>
                <a:ea typeface="+mn-ea"/>
                <a:cs typeface="Arial" charset="0"/>
              </a:defRPr>
            </a:lvl7pPr>
            <a:lvl8pPr marL="3200400" algn="l" defTabSz="914400" rtl="0" eaLnBrk="1" latinLnBrk="0" hangingPunct="1">
              <a:defRPr sz="2000" kern="1200">
                <a:solidFill>
                  <a:schemeClr val="tx1"/>
                </a:solidFill>
                <a:latin typeface="Times" pitchFamily="18" charset="0"/>
                <a:ea typeface="+mn-ea"/>
                <a:cs typeface="Arial" charset="0"/>
              </a:defRPr>
            </a:lvl8pPr>
            <a:lvl9pPr marL="3657600" algn="l" defTabSz="914400" rtl="0" eaLnBrk="1" latinLnBrk="0" hangingPunct="1">
              <a:defRPr sz="2000" kern="1200">
                <a:solidFill>
                  <a:schemeClr val="tx1"/>
                </a:solidFill>
                <a:latin typeface="Times" pitchFamily="18" charset="0"/>
                <a:ea typeface="+mn-ea"/>
                <a:cs typeface="Arial" charset="0"/>
              </a:defRPr>
            </a:lvl9pPr>
          </a:lstStyle>
          <a:p>
            <a:pPr algn="ctr"/>
            <a:fld id="{B58F48A6-A3E1-4848-9AC3-B43F560BE4FE}" type="slidenum">
              <a:rPr lang="en-US" b="1" smtClean="0">
                <a:solidFill>
                  <a:srgbClr val="0000FF"/>
                </a:solidFill>
                <a:latin typeface="Arial" panose="020B0604020202020204" pitchFamily="34" charset="0"/>
                <a:cs typeface="Arial" panose="020B0604020202020204" pitchFamily="34" charset="0"/>
              </a:rPr>
              <a:pPr algn="ctr"/>
              <a:t>5</a:t>
            </a:fld>
            <a:endParaRPr lang="en-US" b="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57819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dirty="0" smtClean="0">
                <a:solidFill>
                  <a:srgbClr val="0000FF"/>
                </a:solidFill>
                <a:latin typeface="Arial" panose="020B0604020202020204" pitchFamily="34" charset="0"/>
                <a:cs typeface="Arial" panose="020B0604020202020204" pitchFamily="34" charset="0"/>
              </a:rPr>
              <a:t>Prediction of Bunching Effect by Cooling</a:t>
            </a:r>
            <a:endParaRPr lang="en-US" dirty="0">
              <a:solidFill>
                <a:srgbClr val="0000FF"/>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0" y="762000"/>
            <a:ext cx="9144000" cy="1676400"/>
          </a:xfrm>
        </p:spPr>
        <p:txBody>
          <a:bodyPr/>
          <a:lstStyle/>
          <a:p>
            <a:pPr marL="227013" indent="-227013">
              <a:spcBef>
                <a:spcPts val="0"/>
              </a:spcBef>
              <a:spcAft>
                <a:spcPts val="1800"/>
              </a:spcAft>
            </a:pPr>
            <a:r>
              <a:rPr lang="en-US" sz="1800" dirty="0" smtClean="0">
                <a:latin typeface="Arial" panose="020B0604020202020204" pitchFamily="34" charset="0"/>
                <a:cs typeface="Arial" panose="020B0604020202020204" pitchFamily="34" charset="0"/>
              </a:rPr>
              <a:t>Though electron cooling is fundamentally a thermodynamically phenomena (flow of heat/entropy), for bunched beam cooling, there could be intriguing effects associated to ultra-</a:t>
            </a:r>
            <a:r>
              <a:rPr lang="en-US" sz="1800" dirty="0" err="1" smtClean="0">
                <a:latin typeface="Arial" panose="020B0604020202020204" pitchFamily="34" charset="0"/>
                <a:cs typeface="Arial" panose="020B0604020202020204" pitchFamily="34" charset="0"/>
              </a:rPr>
              <a:t>relativisitic</a:t>
            </a:r>
            <a:r>
              <a:rPr lang="en-US" sz="1800" dirty="0" smtClean="0">
                <a:latin typeface="Arial" panose="020B0604020202020204" pitchFamily="34" charset="0"/>
                <a:cs typeface="Arial" panose="020B0604020202020204" pitchFamily="34" charset="0"/>
              </a:rPr>
              <a:t> motion and phase space distribution</a:t>
            </a:r>
          </a:p>
          <a:p>
            <a:pPr marL="227013" indent="-227013">
              <a:spcBef>
                <a:spcPts val="0"/>
              </a:spcBef>
              <a:spcAft>
                <a:spcPts val="1800"/>
              </a:spcAft>
            </a:pPr>
            <a:r>
              <a:rPr lang="en-US" sz="1800" dirty="0" smtClean="0">
                <a:latin typeface="Arial" panose="020B0604020202020204" pitchFamily="34" charset="0"/>
                <a:cs typeface="Arial" panose="020B0604020202020204" pitchFamily="34" charset="0"/>
              </a:rPr>
              <a:t>One such an effect, grouping of ions, was suggested (A. Hutton). It is due to reduction of ion beam longitudinal emittance. We would like to verify this effect</a:t>
            </a:r>
            <a:endParaRPr lang="en-US" sz="1800" dirty="0">
              <a:latin typeface="Arial" panose="020B0604020202020204" pitchFamily="34" charset="0"/>
              <a:cs typeface="Arial" panose="020B0604020202020204" pitchFamily="34" charset="0"/>
            </a:endParaRPr>
          </a:p>
        </p:txBody>
      </p:sp>
      <p:grpSp>
        <p:nvGrpSpPr>
          <p:cNvPr id="27" name="Group 26"/>
          <p:cNvGrpSpPr/>
          <p:nvPr/>
        </p:nvGrpSpPr>
        <p:grpSpPr>
          <a:xfrm>
            <a:off x="228600" y="3423719"/>
            <a:ext cx="3810000" cy="304800"/>
            <a:chOff x="228600" y="3733800"/>
            <a:chExt cx="3810000" cy="304800"/>
          </a:xfrm>
        </p:grpSpPr>
        <p:sp>
          <p:nvSpPr>
            <p:cNvPr id="5" name="Rectangle 4"/>
            <p:cNvSpPr/>
            <p:nvPr/>
          </p:nvSpPr>
          <p:spPr bwMode="auto">
            <a:xfrm>
              <a:off x="228600" y="3810000"/>
              <a:ext cx="3810000" cy="152400"/>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6" name="Oval 5"/>
            <p:cNvSpPr/>
            <p:nvPr/>
          </p:nvSpPr>
          <p:spPr bwMode="auto">
            <a:xfrm>
              <a:off x="685800" y="3733800"/>
              <a:ext cx="876300" cy="3048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7" name="Oval 6"/>
            <p:cNvSpPr/>
            <p:nvPr/>
          </p:nvSpPr>
          <p:spPr bwMode="auto">
            <a:xfrm>
              <a:off x="2743200" y="3733800"/>
              <a:ext cx="876300" cy="3048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grpSp>
      <p:grpSp>
        <p:nvGrpSpPr>
          <p:cNvPr id="37" name="Group 36"/>
          <p:cNvGrpSpPr/>
          <p:nvPr/>
        </p:nvGrpSpPr>
        <p:grpSpPr>
          <a:xfrm>
            <a:off x="76200" y="4186535"/>
            <a:ext cx="4038600" cy="995065"/>
            <a:chOff x="76200" y="4186535"/>
            <a:chExt cx="4038600" cy="995065"/>
          </a:xfrm>
        </p:grpSpPr>
        <p:cxnSp>
          <p:nvCxnSpPr>
            <p:cNvPr id="9" name="Straight Arrow Connector 8"/>
            <p:cNvCxnSpPr/>
            <p:nvPr/>
          </p:nvCxnSpPr>
          <p:spPr bwMode="auto">
            <a:xfrm flipV="1">
              <a:off x="228600" y="4267200"/>
              <a:ext cx="0" cy="91440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13" name="Straight Connector 12"/>
            <p:cNvCxnSpPr/>
            <p:nvPr/>
          </p:nvCxnSpPr>
          <p:spPr bwMode="auto">
            <a:xfrm>
              <a:off x="228600" y="4724400"/>
              <a:ext cx="38100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26" name="TextBox 25"/>
            <p:cNvSpPr txBox="1"/>
            <p:nvPr/>
          </p:nvSpPr>
          <p:spPr>
            <a:xfrm>
              <a:off x="228600" y="4186535"/>
              <a:ext cx="762000" cy="461665"/>
            </a:xfrm>
            <a:prstGeom prst="rect">
              <a:avLst/>
            </a:prstGeom>
            <a:noFill/>
          </p:spPr>
          <p:txBody>
            <a:bodyPr wrap="square" rtlCol="0">
              <a:spAutoFit/>
            </a:bodyPr>
            <a:lstStyle/>
            <a:p>
              <a:pPr algn="ctr"/>
              <a:r>
                <a:rPr lang="en-US" sz="1200" b="1" dirty="0" smtClean="0">
                  <a:latin typeface="Arial" panose="020B0604020202020204" pitchFamily="34" charset="0"/>
                  <a:cs typeface="Arial" panose="020B0604020202020204" pitchFamily="34" charset="0"/>
                </a:rPr>
                <a:t>Particle density</a:t>
              </a:r>
              <a:endParaRPr lang="en-US" sz="1200" b="1" dirty="0">
                <a:latin typeface="Arial" panose="020B0604020202020204" pitchFamily="34" charset="0"/>
                <a:cs typeface="Arial" panose="020B0604020202020204" pitchFamily="34" charset="0"/>
              </a:endParaRPr>
            </a:p>
          </p:txBody>
        </p:sp>
        <p:cxnSp>
          <p:nvCxnSpPr>
            <p:cNvPr id="11" name="Straight Arrow Connector 10"/>
            <p:cNvCxnSpPr/>
            <p:nvPr/>
          </p:nvCxnSpPr>
          <p:spPr bwMode="auto">
            <a:xfrm>
              <a:off x="76200" y="5029200"/>
              <a:ext cx="4038600" cy="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34" name="TextBox 33"/>
            <p:cNvSpPr txBox="1"/>
            <p:nvPr/>
          </p:nvSpPr>
          <p:spPr>
            <a:xfrm>
              <a:off x="1600200" y="4368389"/>
              <a:ext cx="1262958" cy="276999"/>
            </a:xfrm>
            <a:prstGeom prst="rect">
              <a:avLst/>
            </a:prstGeom>
            <a:solidFill>
              <a:srgbClr val="0000FF"/>
            </a:solidFill>
          </p:spPr>
          <p:txBody>
            <a:bodyPr wrap="square" rtlCol="0">
              <a:spAutoFit/>
            </a:bodyPr>
            <a:lstStyle/>
            <a:p>
              <a:pPr algn="ctr"/>
              <a:r>
                <a:rPr lang="en-US" sz="1200" b="1" dirty="0" smtClean="0">
                  <a:solidFill>
                    <a:schemeClr val="bg1"/>
                  </a:solidFill>
                  <a:latin typeface="Arial" panose="020B0604020202020204" pitchFamily="34" charset="0"/>
                  <a:cs typeface="Arial" panose="020B0604020202020204" pitchFamily="34" charset="0"/>
                </a:rPr>
                <a:t>Before cooling</a:t>
              </a:r>
              <a:endParaRPr lang="en-US" sz="1200" b="1" dirty="0">
                <a:solidFill>
                  <a:schemeClr val="bg1"/>
                </a:solidFill>
                <a:latin typeface="Arial" panose="020B0604020202020204" pitchFamily="34" charset="0"/>
                <a:cs typeface="Arial" panose="020B0604020202020204" pitchFamily="34" charset="0"/>
              </a:endParaRPr>
            </a:p>
          </p:txBody>
        </p:sp>
      </p:grpSp>
      <p:grpSp>
        <p:nvGrpSpPr>
          <p:cNvPr id="36" name="Group 35"/>
          <p:cNvGrpSpPr/>
          <p:nvPr/>
        </p:nvGrpSpPr>
        <p:grpSpPr>
          <a:xfrm>
            <a:off x="76200" y="5410200"/>
            <a:ext cx="4038600" cy="990600"/>
            <a:chOff x="76200" y="5334000"/>
            <a:chExt cx="4038600" cy="990600"/>
          </a:xfrm>
        </p:grpSpPr>
        <p:cxnSp>
          <p:nvCxnSpPr>
            <p:cNvPr id="15" name="Straight Arrow Connector 14"/>
            <p:cNvCxnSpPr/>
            <p:nvPr/>
          </p:nvCxnSpPr>
          <p:spPr bwMode="auto">
            <a:xfrm flipV="1">
              <a:off x="228600" y="5410200"/>
              <a:ext cx="0" cy="91440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a:off x="76200" y="6096000"/>
              <a:ext cx="4038600" cy="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17" name="Straight Connector 16"/>
            <p:cNvCxnSpPr/>
            <p:nvPr/>
          </p:nvCxnSpPr>
          <p:spPr bwMode="auto">
            <a:xfrm>
              <a:off x="228600" y="5943600"/>
              <a:ext cx="4572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nvGrpSpPr>
            <p:cNvPr id="24" name="Group 23"/>
            <p:cNvGrpSpPr/>
            <p:nvPr/>
          </p:nvGrpSpPr>
          <p:grpSpPr>
            <a:xfrm>
              <a:off x="685800" y="5679132"/>
              <a:ext cx="762000" cy="493068"/>
              <a:chOff x="685800" y="5600700"/>
              <a:chExt cx="762000" cy="228600"/>
            </a:xfrm>
          </p:grpSpPr>
          <p:sp>
            <p:nvSpPr>
              <p:cNvPr id="18" name="Arc 17"/>
              <p:cNvSpPr/>
              <p:nvPr/>
            </p:nvSpPr>
            <p:spPr bwMode="auto">
              <a:xfrm>
                <a:off x="685800" y="5600700"/>
                <a:ext cx="762000" cy="228600"/>
              </a:xfrm>
              <a:prstGeom prst="arc">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9" name="Arc 18"/>
              <p:cNvSpPr/>
              <p:nvPr/>
            </p:nvSpPr>
            <p:spPr bwMode="auto">
              <a:xfrm flipH="1">
                <a:off x="685800" y="5600700"/>
                <a:ext cx="762000" cy="228600"/>
              </a:xfrm>
              <a:prstGeom prst="arc">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grpSp>
        <p:grpSp>
          <p:nvGrpSpPr>
            <p:cNvPr id="23" name="Group 22"/>
            <p:cNvGrpSpPr/>
            <p:nvPr/>
          </p:nvGrpSpPr>
          <p:grpSpPr>
            <a:xfrm>
              <a:off x="2895600" y="5679132"/>
              <a:ext cx="762000" cy="493068"/>
              <a:chOff x="2895600" y="5562600"/>
              <a:chExt cx="762000" cy="228600"/>
            </a:xfrm>
          </p:grpSpPr>
          <p:sp>
            <p:nvSpPr>
              <p:cNvPr id="20" name="Arc 19"/>
              <p:cNvSpPr/>
              <p:nvPr/>
            </p:nvSpPr>
            <p:spPr bwMode="auto">
              <a:xfrm>
                <a:off x="2895600" y="5562600"/>
                <a:ext cx="762000" cy="228600"/>
              </a:xfrm>
              <a:prstGeom prst="arc">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21" name="Arc 20"/>
              <p:cNvSpPr/>
              <p:nvPr/>
            </p:nvSpPr>
            <p:spPr bwMode="auto">
              <a:xfrm flipH="1">
                <a:off x="2895600" y="5562600"/>
                <a:ext cx="762000" cy="228600"/>
              </a:xfrm>
              <a:prstGeom prst="arc">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grpSp>
        <p:cxnSp>
          <p:nvCxnSpPr>
            <p:cNvPr id="22" name="Straight Connector 21"/>
            <p:cNvCxnSpPr/>
            <p:nvPr/>
          </p:nvCxnSpPr>
          <p:spPr bwMode="auto">
            <a:xfrm>
              <a:off x="1447800" y="5943600"/>
              <a:ext cx="146304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3657600" y="5905500"/>
              <a:ext cx="4572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28" name="TextBox 27"/>
            <p:cNvSpPr txBox="1"/>
            <p:nvPr/>
          </p:nvSpPr>
          <p:spPr>
            <a:xfrm>
              <a:off x="228600" y="5334000"/>
              <a:ext cx="762000" cy="461665"/>
            </a:xfrm>
            <a:prstGeom prst="rect">
              <a:avLst/>
            </a:prstGeom>
            <a:noFill/>
          </p:spPr>
          <p:txBody>
            <a:bodyPr wrap="square" rtlCol="0">
              <a:spAutoFit/>
            </a:bodyPr>
            <a:lstStyle/>
            <a:p>
              <a:pPr algn="ctr"/>
              <a:r>
                <a:rPr lang="en-US" sz="1200" b="1" dirty="0" smtClean="0">
                  <a:latin typeface="Arial" panose="020B0604020202020204" pitchFamily="34" charset="0"/>
                  <a:cs typeface="Arial" panose="020B0604020202020204" pitchFamily="34" charset="0"/>
                </a:rPr>
                <a:t>Particle density</a:t>
              </a:r>
              <a:endParaRPr lang="en-US" sz="1200" b="1" dirty="0">
                <a:latin typeface="Arial" panose="020B0604020202020204" pitchFamily="34" charset="0"/>
                <a:cs typeface="Arial" panose="020B0604020202020204" pitchFamily="34" charset="0"/>
              </a:endParaRPr>
            </a:p>
          </p:txBody>
        </p:sp>
        <p:sp>
          <p:nvSpPr>
            <p:cNvPr id="35" name="TextBox 34"/>
            <p:cNvSpPr txBox="1"/>
            <p:nvPr/>
          </p:nvSpPr>
          <p:spPr>
            <a:xfrm>
              <a:off x="1524000" y="5514201"/>
              <a:ext cx="1262958" cy="276999"/>
            </a:xfrm>
            <a:prstGeom prst="rect">
              <a:avLst/>
            </a:prstGeom>
            <a:solidFill>
              <a:srgbClr val="0000FF"/>
            </a:solidFill>
          </p:spPr>
          <p:txBody>
            <a:bodyPr wrap="square" rtlCol="0">
              <a:spAutoFit/>
            </a:bodyPr>
            <a:lstStyle/>
            <a:p>
              <a:pPr algn="ctr"/>
              <a:r>
                <a:rPr lang="en-US" sz="1200" b="1" dirty="0" smtClean="0">
                  <a:solidFill>
                    <a:schemeClr val="bg1"/>
                  </a:solidFill>
                  <a:latin typeface="Arial" panose="020B0604020202020204" pitchFamily="34" charset="0"/>
                  <a:cs typeface="Arial" panose="020B0604020202020204" pitchFamily="34" charset="0"/>
                </a:rPr>
                <a:t>After cooling</a:t>
              </a:r>
              <a:endParaRPr lang="en-US" sz="1200" b="1" dirty="0">
                <a:solidFill>
                  <a:schemeClr val="bg1"/>
                </a:solidFill>
                <a:latin typeface="Arial" panose="020B0604020202020204" pitchFamily="34" charset="0"/>
                <a:cs typeface="Arial" panose="020B0604020202020204" pitchFamily="34" charset="0"/>
              </a:endParaRPr>
            </a:p>
          </p:txBody>
        </p:sp>
      </p:grpSp>
      <p:sp>
        <p:nvSpPr>
          <p:cNvPr id="38" name="TextBox 37"/>
          <p:cNvSpPr txBox="1"/>
          <p:nvPr/>
        </p:nvSpPr>
        <p:spPr>
          <a:xfrm>
            <a:off x="304800" y="2644914"/>
            <a:ext cx="3810000" cy="707886"/>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A coasting ion beam cooled by a bunched electron beam </a:t>
            </a:r>
            <a:endParaRPr lang="en-US" b="1" dirty="0">
              <a:latin typeface="Arial" panose="020B0604020202020204" pitchFamily="34" charset="0"/>
              <a:cs typeface="Arial" panose="020B0604020202020204" pitchFamily="34" charset="0"/>
            </a:endParaRPr>
          </a:p>
        </p:txBody>
      </p:sp>
      <p:sp>
        <p:nvSpPr>
          <p:cNvPr id="39" name="TextBox 38"/>
          <p:cNvSpPr txBox="1"/>
          <p:nvPr/>
        </p:nvSpPr>
        <p:spPr>
          <a:xfrm>
            <a:off x="381000" y="3652319"/>
            <a:ext cx="1645920" cy="276999"/>
          </a:xfrm>
          <a:prstGeom prst="rect">
            <a:avLst/>
          </a:prstGeom>
          <a:noFill/>
        </p:spPr>
        <p:txBody>
          <a:bodyPr wrap="square" rtlCol="0">
            <a:spAutoFit/>
          </a:bodyPr>
          <a:lstStyle/>
          <a:p>
            <a:pPr algn="ctr"/>
            <a:r>
              <a:rPr lang="en-US" sz="1200" b="1" dirty="0" smtClean="0">
                <a:latin typeface="Arial" panose="020B0604020202020204" pitchFamily="34" charset="0"/>
                <a:cs typeface="Arial" panose="020B0604020202020204" pitchFamily="34" charset="0"/>
              </a:rPr>
              <a:t>Electron bunch</a:t>
            </a:r>
            <a:endParaRPr lang="en-US" sz="1200" b="1" dirty="0">
              <a:latin typeface="Arial" panose="020B0604020202020204" pitchFamily="34" charset="0"/>
              <a:cs typeface="Arial" panose="020B0604020202020204" pitchFamily="34" charset="0"/>
            </a:endParaRPr>
          </a:p>
        </p:txBody>
      </p:sp>
      <p:sp>
        <p:nvSpPr>
          <p:cNvPr id="40" name="TextBox 39"/>
          <p:cNvSpPr txBox="1"/>
          <p:nvPr/>
        </p:nvSpPr>
        <p:spPr>
          <a:xfrm>
            <a:off x="2301202" y="3680120"/>
            <a:ext cx="1645920" cy="276999"/>
          </a:xfrm>
          <a:prstGeom prst="rect">
            <a:avLst/>
          </a:prstGeom>
          <a:noFill/>
        </p:spPr>
        <p:txBody>
          <a:bodyPr wrap="square" rtlCol="0">
            <a:spAutoFit/>
          </a:bodyPr>
          <a:lstStyle/>
          <a:p>
            <a:pPr algn="ctr"/>
            <a:r>
              <a:rPr lang="en-US" sz="1200" b="1" dirty="0" smtClean="0">
                <a:latin typeface="Arial" panose="020B0604020202020204" pitchFamily="34" charset="0"/>
                <a:cs typeface="Arial" panose="020B0604020202020204" pitchFamily="34" charset="0"/>
              </a:rPr>
              <a:t>Electron bunch</a:t>
            </a:r>
            <a:endParaRPr lang="en-US" sz="1200" b="1" dirty="0">
              <a:latin typeface="Arial" panose="020B0604020202020204" pitchFamily="34" charset="0"/>
              <a:cs typeface="Arial" panose="020B0604020202020204" pitchFamily="34" charset="0"/>
            </a:endParaRPr>
          </a:p>
        </p:txBody>
      </p:sp>
      <p:sp>
        <p:nvSpPr>
          <p:cNvPr id="43" name="Oval 42"/>
          <p:cNvSpPr/>
          <p:nvPr/>
        </p:nvSpPr>
        <p:spPr bwMode="auto">
          <a:xfrm>
            <a:off x="5334000" y="3429000"/>
            <a:ext cx="1143000" cy="3048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44" name="Oval 43"/>
          <p:cNvSpPr/>
          <p:nvPr/>
        </p:nvSpPr>
        <p:spPr bwMode="auto">
          <a:xfrm>
            <a:off x="7489287" y="3443453"/>
            <a:ext cx="1125066" cy="3048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65" name="TextBox 64"/>
          <p:cNvSpPr txBox="1"/>
          <p:nvPr/>
        </p:nvSpPr>
        <p:spPr>
          <a:xfrm>
            <a:off x="4949246" y="2667000"/>
            <a:ext cx="3813754" cy="707886"/>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A bunched ion beam cooled by a bunched electron beam </a:t>
            </a:r>
            <a:endParaRPr lang="en-US" b="1" dirty="0">
              <a:latin typeface="Arial" panose="020B0604020202020204" pitchFamily="34" charset="0"/>
              <a:cs typeface="Arial" panose="020B0604020202020204" pitchFamily="34" charset="0"/>
            </a:endParaRPr>
          </a:p>
        </p:txBody>
      </p:sp>
      <p:sp>
        <p:nvSpPr>
          <p:cNvPr id="66" name="TextBox 65"/>
          <p:cNvSpPr txBox="1"/>
          <p:nvPr/>
        </p:nvSpPr>
        <p:spPr>
          <a:xfrm>
            <a:off x="5105400" y="3680120"/>
            <a:ext cx="1645920" cy="276999"/>
          </a:xfrm>
          <a:prstGeom prst="rect">
            <a:avLst/>
          </a:prstGeom>
          <a:noFill/>
        </p:spPr>
        <p:txBody>
          <a:bodyPr wrap="square" rtlCol="0">
            <a:spAutoFit/>
          </a:bodyPr>
          <a:lstStyle/>
          <a:p>
            <a:pPr algn="ctr"/>
            <a:r>
              <a:rPr lang="en-US" sz="1200" b="1" dirty="0" smtClean="0">
                <a:latin typeface="Arial" panose="020B0604020202020204" pitchFamily="34" charset="0"/>
                <a:cs typeface="Arial" panose="020B0604020202020204" pitchFamily="34" charset="0"/>
              </a:rPr>
              <a:t>Electron bunch</a:t>
            </a:r>
            <a:endParaRPr lang="en-US" sz="1200" b="1" dirty="0">
              <a:latin typeface="Arial" panose="020B0604020202020204" pitchFamily="34" charset="0"/>
              <a:cs typeface="Arial" panose="020B0604020202020204" pitchFamily="34" charset="0"/>
            </a:endParaRPr>
          </a:p>
        </p:txBody>
      </p:sp>
      <p:sp>
        <p:nvSpPr>
          <p:cNvPr id="67" name="TextBox 66"/>
          <p:cNvSpPr txBox="1"/>
          <p:nvPr/>
        </p:nvSpPr>
        <p:spPr>
          <a:xfrm>
            <a:off x="7101802" y="3685401"/>
            <a:ext cx="1645920" cy="276999"/>
          </a:xfrm>
          <a:prstGeom prst="rect">
            <a:avLst/>
          </a:prstGeom>
          <a:noFill/>
        </p:spPr>
        <p:txBody>
          <a:bodyPr wrap="square" rtlCol="0">
            <a:spAutoFit/>
          </a:bodyPr>
          <a:lstStyle/>
          <a:p>
            <a:pPr algn="ctr"/>
            <a:r>
              <a:rPr lang="en-US" sz="1200" b="1" dirty="0" smtClean="0">
                <a:latin typeface="Arial" panose="020B0604020202020204" pitchFamily="34" charset="0"/>
                <a:cs typeface="Arial" panose="020B0604020202020204" pitchFamily="34" charset="0"/>
              </a:rPr>
              <a:t>Electron bunch</a:t>
            </a:r>
            <a:endParaRPr lang="en-US" sz="1200" b="1" dirty="0">
              <a:latin typeface="Arial" panose="020B0604020202020204" pitchFamily="34" charset="0"/>
              <a:cs typeface="Arial" panose="020B0604020202020204" pitchFamily="34" charset="0"/>
            </a:endParaRPr>
          </a:p>
        </p:txBody>
      </p:sp>
      <p:sp>
        <p:nvSpPr>
          <p:cNvPr id="68" name="Oval 67"/>
          <p:cNvSpPr/>
          <p:nvPr/>
        </p:nvSpPr>
        <p:spPr bwMode="auto">
          <a:xfrm>
            <a:off x="5486400" y="3429000"/>
            <a:ext cx="838200" cy="166853"/>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69" name="Oval 68"/>
          <p:cNvSpPr/>
          <p:nvPr/>
        </p:nvSpPr>
        <p:spPr bwMode="auto">
          <a:xfrm>
            <a:off x="7677150" y="3443453"/>
            <a:ext cx="668982" cy="177416"/>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grpSp>
        <p:nvGrpSpPr>
          <p:cNvPr id="4" name="Group 3"/>
          <p:cNvGrpSpPr/>
          <p:nvPr/>
        </p:nvGrpSpPr>
        <p:grpSpPr>
          <a:xfrm>
            <a:off x="4876800" y="4191816"/>
            <a:ext cx="4305300" cy="995065"/>
            <a:chOff x="4876800" y="4191816"/>
            <a:chExt cx="4305300" cy="995065"/>
          </a:xfrm>
        </p:grpSpPr>
        <p:cxnSp>
          <p:nvCxnSpPr>
            <p:cNvPr id="46" name="Straight Arrow Connector 45"/>
            <p:cNvCxnSpPr/>
            <p:nvPr/>
          </p:nvCxnSpPr>
          <p:spPr bwMode="auto">
            <a:xfrm flipV="1">
              <a:off x="5029200" y="4272481"/>
              <a:ext cx="0" cy="91440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48" name="TextBox 47"/>
            <p:cNvSpPr txBox="1"/>
            <p:nvPr/>
          </p:nvSpPr>
          <p:spPr>
            <a:xfrm>
              <a:off x="5029200" y="4191816"/>
              <a:ext cx="762000" cy="461665"/>
            </a:xfrm>
            <a:prstGeom prst="rect">
              <a:avLst/>
            </a:prstGeom>
            <a:noFill/>
          </p:spPr>
          <p:txBody>
            <a:bodyPr wrap="square" rtlCol="0">
              <a:spAutoFit/>
            </a:bodyPr>
            <a:lstStyle/>
            <a:p>
              <a:pPr algn="ctr"/>
              <a:r>
                <a:rPr lang="en-US" sz="1200" b="1" dirty="0" smtClean="0">
                  <a:latin typeface="Arial" panose="020B0604020202020204" pitchFamily="34" charset="0"/>
                  <a:cs typeface="Arial" panose="020B0604020202020204" pitchFamily="34" charset="0"/>
                </a:rPr>
                <a:t>Particle density</a:t>
              </a:r>
              <a:endParaRPr lang="en-US" sz="1200" b="1" dirty="0">
                <a:latin typeface="Arial" panose="020B0604020202020204" pitchFamily="34" charset="0"/>
                <a:cs typeface="Arial" panose="020B0604020202020204" pitchFamily="34" charset="0"/>
              </a:endParaRPr>
            </a:p>
          </p:txBody>
        </p:sp>
        <p:cxnSp>
          <p:nvCxnSpPr>
            <p:cNvPr id="49" name="Straight Arrow Connector 48"/>
            <p:cNvCxnSpPr/>
            <p:nvPr/>
          </p:nvCxnSpPr>
          <p:spPr bwMode="auto">
            <a:xfrm>
              <a:off x="4876800" y="5034481"/>
              <a:ext cx="4038600" cy="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50" name="TextBox 49"/>
            <p:cNvSpPr txBox="1"/>
            <p:nvPr/>
          </p:nvSpPr>
          <p:spPr>
            <a:xfrm>
              <a:off x="6324600" y="4484600"/>
              <a:ext cx="1262958" cy="276999"/>
            </a:xfrm>
            <a:prstGeom prst="rect">
              <a:avLst/>
            </a:prstGeom>
            <a:solidFill>
              <a:srgbClr val="0000FF"/>
            </a:solidFill>
          </p:spPr>
          <p:txBody>
            <a:bodyPr wrap="square" rtlCol="0">
              <a:spAutoFit/>
            </a:bodyPr>
            <a:lstStyle/>
            <a:p>
              <a:pPr algn="ctr"/>
              <a:r>
                <a:rPr lang="en-US" sz="1200" b="1" dirty="0" smtClean="0">
                  <a:solidFill>
                    <a:schemeClr val="bg1"/>
                  </a:solidFill>
                  <a:latin typeface="Arial" panose="020B0604020202020204" pitchFamily="34" charset="0"/>
                  <a:cs typeface="Arial" panose="020B0604020202020204" pitchFamily="34" charset="0"/>
                </a:rPr>
                <a:t>Before cooling</a:t>
              </a:r>
              <a:endParaRPr lang="en-US" sz="1200" b="1" dirty="0">
                <a:solidFill>
                  <a:schemeClr val="bg1"/>
                </a:solidFill>
                <a:latin typeface="Arial" panose="020B0604020202020204" pitchFamily="34" charset="0"/>
                <a:cs typeface="Arial" panose="020B0604020202020204" pitchFamily="34" charset="0"/>
              </a:endParaRPr>
            </a:p>
          </p:txBody>
        </p:sp>
        <p:grpSp>
          <p:nvGrpSpPr>
            <p:cNvPr id="75" name="Group 74"/>
            <p:cNvGrpSpPr/>
            <p:nvPr/>
          </p:nvGrpSpPr>
          <p:grpSpPr>
            <a:xfrm>
              <a:off x="4876800" y="4645386"/>
              <a:ext cx="2133600" cy="383813"/>
              <a:chOff x="5145732" y="4495800"/>
              <a:chExt cx="1443336" cy="457200"/>
            </a:xfrm>
          </p:grpSpPr>
          <p:sp>
            <p:nvSpPr>
              <p:cNvPr id="71" name="Arc 70"/>
              <p:cNvSpPr/>
              <p:nvPr/>
            </p:nvSpPr>
            <p:spPr bwMode="auto">
              <a:xfrm rot="16200000" flipH="1">
                <a:off x="6113934" y="4477866"/>
                <a:ext cx="457200" cy="493068"/>
              </a:xfrm>
              <a:prstGeom prst="arc">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72" name="Arc 71"/>
              <p:cNvSpPr/>
              <p:nvPr/>
            </p:nvSpPr>
            <p:spPr bwMode="auto">
              <a:xfrm>
                <a:off x="5638800" y="4546900"/>
                <a:ext cx="457200" cy="406100"/>
              </a:xfrm>
              <a:prstGeom prst="arc">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73" name="Arc 72"/>
              <p:cNvSpPr/>
              <p:nvPr/>
            </p:nvSpPr>
            <p:spPr bwMode="auto">
              <a:xfrm flipH="1">
                <a:off x="5638800" y="4546900"/>
                <a:ext cx="457200" cy="406100"/>
              </a:xfrm>
              <a:prstGeom prst="arc">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74" name="Arc 73"/>
              <p:cNvSpPr/>
              <p:nvPr/>
            </p:nvSpPr>
            <p:spPr bwMode="auto">
              <a:xfrm rot="5400000">
                <a:off x="5163666" y="4477866"/>
                <a:ext cx="457200" cy="493068"/>
              </a:xfrm>
              <a:prstGeom prst="arc">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grpSp>
        <p:grpSp>
          <p:nvGrpSpPr>
            <p:cNvPr id="76" name="Group 75"/>
            <p:cNvGrpSpPr/>
            <p:nvPr/>
          </p:nvGrpSpPr>
          <p:grpSpPr>
            <a:xfrm>
              <a:off x="6934199" y="4645388"/>
              <a:ext cx="2247901" cy="383812"/>
              <a:chOff x="5145732" y="4495800"/>
              <a:chExt cx="1443336" cy="457200"/>
            </a:xfrm>
          </p:grpSpPr>
          <p:sp>
            <p:nvSpPr>
              <p:cNvPr id="77" name="Arc 76"/>
              <p:cNvSpPr/>
              <p:nvPr/>
            </p:nvSpPr>
            <p:spPr bwMode="auto">
              <a:xfrm rot="16200000" flipH="1">
                <a:off x="6113934" y="4477866"/>
                <a:ext cx="457200" cy="493068"/>
              </a:xfrm>
              <a:prstGeom prst="arc">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78" name="Arc 77"/>
              <p:cNvSpPr/>
              <p:nvPr/>
            </p:nvSpPr>
            <p:spPr bwMode="auto">
              <a:xfrm>
                <a:off x="5638800" y="4546900"/>
                <a:ext cx="457200" cy="406100"/>
              </a:xfrm>
              <a:prstGeom prst="arc">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79" name="Arc 78"/>
              <p:cNvSpPr/>
              <p:nvPr/>
            </p:nvSpPr>
            <p:spPr bwMode="auto">
              <a:xfrm flipH="1">
                <a:off x="5638800" y="4546900"/>
                <a:ext cx="457200" cy="406100"/>
              </a:xfrm>
              <a:prstGeom prst="arc">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80" name="Arc 79"/>
              <p:cNvSpPr/>
              <p:nvPr/>
            </p:nvSpPr>
            <p:spPr bwMode="auto">
              <a:xfrm rot="5400000">
                <a:off x="5163666" y="4477866"/>
                <a:ext cx="457200" cy="493068"/>
              </a:xfrm>
              <a:prstGeom prst="arc">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grpSp>
      </p:grpSp>
      <p:grpSp>
        <p:nvGrpSpPr>
          <p:cNvPr id="8" name="Group 7"/>
          <p:cNvGrpSpPr/>
          <p:nvPr/>
        </p:nvGrpSpPr>
        <p:grpSpPr>
          <a:xfrm>
            <a:off x="4876800" y="5334000"/>
            <a:ext cx="4038600" cy="995065"/>
            <a:chOff x="4876800" y="5334000"/>
            <a:chExt cx="4038600" cy="995065"/>
          </a:xfrm>
        </p:grpSpPr>
        <p:cxnSp>
          <p:nvCxnSpPr>
            <p:cNvPr id="83" name="Straight Arrow Connector 82"/>
            <p:cNvCxnSpPr/>
            <p:nvPr/>
          </p:nvCxnSpPr>
          <p:spPr bwMode="auto">
            <a:xfrm flipV="1">
              <a:off x="5029200" y="5414665"/>
              <a:ext cx="0" cy="91440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84" name="TextBox 83"/>
            <p:cNvSpPr txBox="1"/>
            <p:nvPr/>
          </p:nvSpPr>
          <p:spPr>
            <a:xfrm>
              <a:off x="5029200" y="5334000"/>
              <a:ext cx="762000" cy="461665"/>
            </a:xfrm>
            <a:prstGeom prst="rect">
              <a:avLst/>
            </a:prstGeom>
            <a:noFill/>
          </p:spPr>
          <p:txBody>
            <a:bodyPr wrap="square" rtlCol="0">
              <a:spAutoFit/>
            </a:bodyPr>
            <a:lstStyle/>
            <a:p>
              <a:pPr algn="ctr"/>
              <a:r>
                <a:rPr lang="en-US" sz="1200" b="1" dirty="0" smtClean="0">
                  <a:latin typeface="Arial" panose="020B0604020202020204" pitchFamily="34" charset="0"/>
                  <a:cs typeface="Arial" panose="020B0604020202020204" pitchFamily="34" charset="0"/>
                </a:rPr>
                <a:t>Particle density</a:t>
              </a:r>
              <a:endParaRPr lang="en-US" sz="1200" b="1" dirty="0">
                <a:latin typeface="Arial" panose="020B0604020202020204" pitchFamily="34" charset="0"/>
                <a:cs typeface="Arial" panose="020B0604020202020204" pitchFamily="34" charset="0"/>
              </a:endParaRPr>
            </a:p>
          </p:txBody>
        </p:sp>
        <p:cxnSp>
          <p:nvCxnSpPr>
            <p:cNvPr id="85" name="Straight Arrow Connector 84"/>
            <p:cNvCxnSpPr/>
            <p:nvPr/>
          </p:nvCxnSpPr>
          <p:spPr bwMode="auto">
            <a:xfrm>
              <a:off x="4876800" y="6176665"/>
              <a:ext cx="4038600" cy="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86" name="TextBox 85"/>
            <p:cNvSpPr txBox="1"/>
            <p:nvPr/>
          </p:nvSpPr>
          <p:spPr>
            <a:xfrm>
              <a:off x="6439429" y="5626784"/>
              <a:ext cx="1262958" cy="276999"/>
            </a:xfrm>
            <a:prstGeom prst="rect">
              <a:avLst/>
            </a:prstGeom>
            <a:solidFill>
              <a:srgbClr val="0000FF"/>
            </a:solidFill>
          </p:spPr>
          <p:txBody>
            <a:bodyPr wrap="square" rtlCol="0">
              <a:spAutoFit/>
            </a:bodyPr>
            <a:lstStyle/>
            <a:p>
              <a:pPr algn="ctr"/>
              <a:r>
                <a:rPr lang="en-US" sz="1200" b="1" dirty="0" smtClean="0">
                  <a:solidFill>
                    <a:schemeClr val="bg1"/>
                  </a:solidFill>
                  <a:latin typeface="Arial" panose="020B0604020202020204" pitchFamily="34" charset="0"/>
                  <a:cs typeface="Arial" panose="020B0604020202020204" pitchFamily="34" charset="0"/>
                </a:rPr>
                <a:t>After cooling</a:t>
              </a:r>
              <a:endParaRPr lang="en-US" sz="1200" b="1" dirty="0">
                <a:solidFill>
                  <a:schemeClr val="bg1"/>
                </a:solidFill>
                <a:latin typeface="Arial" panose="020B0604020202020204" pitchFamily="34" charset="0"/>
                <a:cs typeface="Arial" panose="020B0604020202020204" pitchFamily="34" charset="0"/>
              </a:endParaRPr>
            </a:p>
          </p:txBody>
        </p:sp>
        <p:grpSp>
          <p:nvGrpSpPr>
            <p:cNvPr id="87" name="Group 86"/>
            <p:cNvGrpSpPr/>
            <p:nvPr/>
          </p:nvGrpSpPr>
          <p:grpSpPr>
            <a:xfrm>
              <a:off x="5447772" y="5414665"/>
              <a:ext cx="953028" cy="756719"/>
              <a:chOff x="5145732" y="4495800"/>
              <a:chExt cx="1443336" cy="457200"/>
            </a:xfrm>
          </p:grpSpPr>
          <p:sp>
            <p:nvSpPr>
              <p:cNvPr id="93" name="Arc 92"/>
              <p:cNvSpPr/>
              <p:nvPr/>
            </p:nvSpPr>
            <p:spPr bwMode="auto">
              <a:xfrm rot="16200000" flipH="1">
                <a:off x="6113934" y="4477866"/>
                <a:ext cx="457200" cy="493068"/>
              </a:xfrm>
              <a:prstGeom prst="arc">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94" name="Arc 93"/>
              <p:cNvSpPr/>
              <p:nvPr/>
            </p:nvSpPr>
            <p:spPr bwMode="auto">
              <a:xfrm>
                <a:off x="5638800" y="4546900"/>
                <a:ext cx="457200" cy="406100"/>
              </a:xfrm>
              <a:prstGeom prst="arc">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95" name="Arc 94"/>
              <p:cNvSpPr/>
              <p:nvPr/>
            </p:nvSpPr>
            <p:spPr bwMode="auto">
              <a:xfrm flipH="1">
                <a:off x="5638800" y="4546900"/>
                <a:ext cx="457200" cy="406100"/>
              </a:xfrm>
              <a:prstGeom prst="arc">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96" name="Arc 95"/>
              <p:cNvSpPr/>
              <p:nvPr/>
            </p:nvSpPr>
            <p:spPr bwMode="auto">
              <a:xfrm rot="5400000">
                <a:off x="5163666" y="4477866"/>
                <a:ext cx="457200" cy="493068"/>
              </a:xfrm>
              <a:prstGeom prst="arc">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grpSp>
        <p:grpSp>
          <p:nvGrpSpPr>
            <p:cNvPr id="97" name="Group 96"/>
            <p:cNvGrpSpPr/>
            <p:nvPr/>
          </p:nvGrpSpPr>
          <p:grpSpPr>
            <a:xfrm>
              <a:off x="7543800" y="5419946"/>
              <a:ext cx="994353" cy="756719"/>
              <a:chOff x="5145732" y="4495800"/>
              <a:chExt cx="1443336" cy="457200"/>
            </a:xfrm>
          </p:grpSpPr>
          <p:sp>
            <p:nvSpPr>
              <p:cNvPr id="98" name="Arc 97"/>
              <p:cNvSpPr/>
              <p:nvPr/>
            </p:nvSpPr>
            <p:spPr bwMode="auto">
              <a:xfrm rot="16200000" flipH="1">
                <a:off x="6113934" y="4477866"/>
                <a:ext cx="457200" cy="493068"/>
              </a:xfrm>
              <a:prstGeom prst="arc">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99" name="Arc 98"/>
              <p:cNvSpPr/>
              <p:nvPr/>
            </p:nvSpPr>
            <p:spPr bwMode="auto">
              <a:xfrm>
                <a:off x="5638800" y="4546900"/>
                <a:ext cx="457200" cy="406100"/>
              </a:xfrm>
              <a:prstGeom prst="arc">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00" name="Arc 99"/>
              <p:cNvSpPr/>
              <p:nvPr/>
            </p:nvSpPr>
            <p:spPr bwMode="auto">
              <a:xfrm flipH="1">
                <a:off x="5638800" y="4546900"/>
                <a:ext cx="457200" cy="406100"/>
              </a:xfrm>
              <a:prstGeom prst="arc">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01" name="Arc 100"/>
              <p:cNvSpPr/>
              <p:nvPr/>
            </p:nvSpPr>
            <p:spPr bwMode="auto">
              <a:xfrm rot="5400000">
                <a:off x="5163666" y="4477866"/>
                <a:ext cx="457200" cy="493068"/>
              </a:xfrm>
              <a:prstGeom prst="arc">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grpSp>
      </p:grpSp>
      <p:sp>
        <p:nvSpPr>
          <p:cNvPr id="103" name="TextBox 102"/>
          <p:cNvSpPr txBox="1"/>
          <p:nvPr/>
        </p:nvSpPr>
        <p:spPr>
          <a:xfrm>
            <a:off x="2727835" y="4958281"/>
            <a:ext cx="3510179" cy="461665"/>
          </a:xfrm>
          <a:prstGeom prst="rect">
            <a:avLst/>
          </a:prstGeom>
          <a:solidFill>
            <a:srgbClr val="FFC000"/>
          </a:solid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Must be synchronized</a:t>
            </a:r>
            <a:endParaRPr lang="en-US" sz="2400" b="1" dirty="0">
              <a:latin typeface="Arial" panose="020B0604020202020204" pitchFamily="34" charset="0"/>
              <a:cs typeface="Arial" panose="020B0604020202020204" pitchFamily="34" charset="0"/>
            </a:endParaRPr>
          </a:p>
        </p:txBody>
      </p:sp>
      <p:sp>
        <p:nvSpPr>
          <p:cNvPr id="70" name="Footer Placeholder 4"/>
          <p:cNvSpPr txBox="1">
            <a:spLocks/>
          </p:cNvSpPr>
          <p:nvPr/>
        </p:nvSpPr>
        <p:spPr>
          <a:xfrm>
            <a:off x="2667000" y="6569075"/>
            <a:ext cx="3962400" cy="365125"/>
          </a:xfrm>
          <a:prstGeom prst="rect">
            <a:avLst/>
          </a:prstGeom>
        </p:spPr>
        <p:txBody>
          <a:bodyPr/>
          <a:lstStyle>
            <a:defPPr>
              <a:defRPr lang="en-US"/>
            </a:defPPr>
            <a:lvl1pPr algn="l" rtl="0" fontAlgn="base">
              <a:spcBef>
                <a:spcPct val="0"/>
              </a:spcBef>
              <a:spcAft>
                <a:spcPct val="0"/>
              </a:spcAft>
              <a:defRPr sz="2000" kern="1200">
                <a:solidFill>
                  <a:schemeClr val="tx1"/>
                </a:solidFill>
                <a:latin typeface="Times" pitchFamily="18" charset="0"/>
                <a:ea typeface="+mn-ea"/>
                <a:cs typeface="Arial" charset="0"/>
              </a:defRPr>
            </a:lvl1pPr>
            <a:lvl2pPr marL="457200" algn="l" rtl="0" fontAlgn="base">
              <a:spcBef>
                <a:spcPct val="0"/>
              </a:spcBef>
              <a:spcAft>
                <a:spcPct val="0"/>
              </a:spcAft>
              <a:defRPr sz="2000" kern="1200">
                <a:solidFill>
                  <a:schemeClr val="tx1"/>
                </a:solidFill>
                <a:latin typeface="Times" pitchFamily="18" charset="0"/>
                <a:ea typeface="+mn-ea"/>
                <a:cs typeface="Arial" charset="0"/>
              </a:defRPr>
            </a:lvl2pPr>
            <a:lvl3pPr marL="914400" algn="l" rtl="0" fontAlgn="base">
              <a:spcBef>
                <a:spcPct val="0"/>
              </a:spcBef>
              <a:spcAft>
                <a:spcPct val="0"/>
              </a:spcAft>
              <a:defRPr sz="2000" kern="1200">
                <a:solidFill>
                  <a:schemeClr val="tx1"/>
                </a:solidFill>
                <a:latin typeface="Times" pitchFamily="18" charset="0"/>
                <a:ea typeface="+mn-ea"/>
                <a:cs typeface="Arial" charset="0"/>
              </a:defRPr>
            </a:lvl3pPr>
            <a:lvl4pPr marL="1371600" algn="l" rtl="0" fontAlgn="base">
              <a:spcBef>
                <a:spcPct val="0"/>
              </a:spcBef>
              <a:spcAft>
                <a:spcPct val="0"/>
              </a:spcAft>
              <a:defRPr sz="2000" kern="1200">
                <a:solidFill>
                  <a:schemeClr val="tx1"/>
                </a:solidFill>
                <a:latin typeface="Times" pitchFamily="18" charset="0"/>
                <a:ea typeface="+mn-ea"/>
                <a:cs typeface="Arial" charset="0"/>
              </a:defRPr>
            </a:lvl4pPr>
            <a:lvl5pPr marL="1828800" algn="l" rtl="0" fontAlgn="base">
              <a:spcBef>
                <a:spcPct val="0"/>
              </a:spcBef>
              <a:spcAft>
                <a:spcPct val="0"/>
              </a:spcAft>
              <a:defRPr sz="2000" kern="1200">
                <a:solidFill>
                  <a:schemeClr val="tx1"/>
                </a:solidFill>
                <a:latin typeface="Times" pitchFamily="18" charset="0"/>
                <a:ea typeface="+mn-ea"/>
                <a:cs typeface="Arial" charset="0"/>
              </a:defRPr>
            </a:lvl5pPr>
            <a:lvl6pPr marL="2286000" algn="l" defTabSz="914400" rtl="0" eaLnBrk="1" latinLnBrk="0" hangingPunct="1">
              <a:defRPr sz="2000" kern="1200">
                <a:solidFill>
                  <a:schemeClr val="tx1"/>
                </a:solidFill>
                <a:latin typeface="Times" pitchFamily="18" charset="0"/>
                <a:ea typeface="+mn-ea"/>
                <a:cs typeface="Arial" charset="0"/>
              </a:defRPr>
            </a:lvl6pPr>
            <a:lvl7pPr marL="2743200" algn="l" defTabSz="914400" rtl="0" eaLnBrk="1" latinLnBrk="0" hangingPunct="1">
              <a:defRPr sz="2000" kern="1200">
                <a:solidFill>
                  <a:schemeClr val="tx1"/>
                </a:solidFill>
                <a:latin typeface="Times" pitchFamily="18" charset="0"/>
                <a:ea typeface="+mn-ea"/>
                <a:cs typeface="Arial" charset="0"/>
              </a:defRPr>
            </a:lvl7pPr>
            <a:lvl8pPr marL="3200400" algn="l" defTabSz="914400" rtl="0" eaLnBrk="1" latinLnBrk="0" hangingPunct="1">
              <a:defRPr sz="2000" kern="1200">
                <a:solidFill>
                  <a:schemeClr val="tx1"/>
                </a:solidFill>
                <a:latin typeface="Times" pitchFamily="18" charset="0"/>
                <a:ea typeface="+mn-ea"/>
                <a:cs typeface="Arial" charset="0"/>
              </a:defRPr>
            </a:lvl8pPr>
            <a:lvl9pPr marL="3657600" algn="l" defTabSz="914400" rtl="0" eaLnBrk="1" latinLnBrk="0" hangingPunct="1">
              <a:defRPr sz="2000" kern="1200">
                <a:solidFill>
                  <a:schemeClr val="tx1"/>
                </a:solidFill>
                <a:latin typeface="Times" pitchFamily="18" charset="0"/>
                <a:ea typeface="+mn-ea"/>
                <a:cs typeface="Arial" charset="0"/>
              </a:defRPr>
            </a:lvl9pPr>
          </a:lstStyle>
          <a:p>
            <a:pPr algn="ctr"/>
            <a:r>
              <a:rPr lang="en-US" sz="1400" b="1" dirty="0" smtClean="0">
                <a:solidFill>
                  <a:srgbClr val="0000FF"/>
                </a:solidFill>
                <a:latin typeface="Arial" panose="020B0604020202020204" pitchFamily="34" charset="0"/>
                <a:cs typeface="Arial" panose="020B0604020202020204" pitchFamily="34" charset="0"/>
              </a:rPr>
              <a:t>JLEIC Collaboration Meeting Fall 2016</a:t>
            </a:r>
            <a:endParaRPr lang="en-US" sz="1400" b="1" dirty="0">
              <a:solidFill>
                <a:srgbClr val="0000FF"/>
              </a:solidFill>
              <a:latin typeface="Arial" panose="020B0604020202020204" pitchFamily="34" charset="0"/>
              <a:cs typeface="Arial" panose="020B0604020202020204" pitchFamily="34" charset="0"/>
            </a:endParaRPr>
          </a:p>
        </p:txBody>
      </p:sp>
      <p:sp>
        <p:nvSpPr>
          <p:cNvPr id="81" name="Slide Number Placeholder 5"/>
          <p:cNvSpPr txBox="1">
            <a:spLocks/>
          </p:cNvSpPr>
          <p:nvPr/>
        </p:nvSpPr>
        <p:spPr>
          <a:xfrm>
            <a:off x="7467600" y="6433457"/>
            <a:ext cx="685800" cy="348343"/>
          </a:xfrm>
          <a:prstGeom prst="rect">
            <a:avLst/>
          </a:prstGeom>
        </p:spPr>
        <p:txBody>
          <a:bodyPr/>
          <a:lstStyle>
            <a:defPPr>
              <a:defRPr lang="en-US"/>
            </a:defPPr>
            <a:lvl1pPr algn="l" rtl="0" fontAlgn="base">
              <a:spcBef>
                <a:spcPct val="0"/>
              </a:spcBef>
              <a:spcAft>
                <a:spcPct val="0"/>
              </a:spcAft>
              <a:defRPr sz="2000" kern="1200">
                <a:solidFill>
                  <a:schemeClr val="tx1"/>
                </a:solidFill>
                <a:latin typeface="Times" pitchFamily="18" charset="0"/>
                <a:ea typeface="+mn-ea"/>
                <a:cs typeface="Arial" charset="0"/>
              </a:defRPr>
            </a:lvl1pPr>
            <a:lvl2pPr marL="457200" algn="l" rtl="0" fontAlgn="base">
              <a:spcBef>
                <a:spcPct val="0"/>
              </a:spcBef>
              <a:spcAft>
                <a:spcPct val="0"/>
              </a:spcAft>
              <a:defRPr sz="2000" kern="1200">
                <a:solidFill>
                  <a:schemeClr val="tx1"/>
                </a:solidFill>
                <a:latin typeface="Times" pitchFamily="18" charset="0"/>
                <a:ea typeface="+mn-ea"/>
                <a:cs typeface="Arial" charset="0"/>
              </a:defRPr>
            </a:lvl2pPr>
            <a:lvl3pPr marL="914400" algn="l" rtl="0" fontAlgn="base">
              <a:spcBef>
                <a:spcPct val="0"/>
              </a:spcBef>
              <a:spcAft>
                <a:spcPct val="0"/>
              </a:spcAft>
              <a:defRPr sz="2000" kern="1200">
                <a:solidFill>
                  <a:schemeClr val="tx1"/>
                </a:solidFill>
                <a:latin typeface="Times" pitchFamily="18" charset="0"/>
                <a:ea typeface="+mn-ea"/>
                <a:cs typeface="Arial" charset="0"/>
              </a:defRPr>
            </a:lvl3pPr>
            <a:lvl4pPr marL="1371600" algn="l" rtl="0" fontAlgn="base">
              <a:spcBef>
                <a:spcPct val="0"/>
              </a:spcBef>
              <a:spcAft>
                <a:spcPct val="0"/>
              </a:spcAft>
              <a:defRPr sz="2000" kern="1200">
                <a:solidFill>
                  <a:schemeClr val="tx1"/>
                </a:solidFill>
                <a:latin typeface="Times" pitchFamily="18" charset="0"/>
                <a:ea typeface="+mn-ea"/>
                <a:cs typeface="Arial" charset="0"/>
              </a:defRPr>
            </a:lvl4pPr>
            <a:lvl5pPr marL="1828800" algn="l" rtl="0" fontAlgn="base">
              <a:spcBef>
                <a:spcPct val="0"/>
              </a:spcBef>
              <a:spcAft>
                <a:spcPct val="0"/>
              </a:spcAft>
              <a:defRPr sz="2000" kern="1200">
                <a:solidFill>
                  <a:schemeClr val="tx1"/>
                </a:solidFill>
                <a:latin typeface="Times" pitchFamily="18" charset="0"/>
                <a:ea typeface="+mn-ea"/>
                <a:cs typeface="Arial" charset="0"/>
              </a:defRPr>
            </a:lvl5pPr>
            <a:lvl6pPr marL="2286000" algn="l" defTabSz="914400" rtl="0" eaLnBrk="1" latinLnBrk="0" hangingPunct="1">
              <a:defRPr sz="2000" kern="1200">
                <a:solidFill>
                  <a:schemeClr val="tx1"/>
                </a:solidFill>
                <a:latin typeface="Times" pitchFamily="18" charset="0"/>
                <a:ea typeface="+mn-ea"/>
                <a:cs typeface="Arial" charset="0"/>
              </a:defRPr>
            </a:lvl6pPr>
            <a:lvl7pPr marL="2743200" algn="l" defTabSz="914400" rtl="0" eaLnBrk="1" latinLnBrk="0" hangingPunct="1">
              <a:defRPr sz="2000" kern="1200">
                <a:solidFill>
                  <a:schemeClr val="tx1"/>
                </a:solidFill>
                <a:latin typeface="Times" pitchFamily="18" charset="0"/>
                <a:ea typeface="+mn-ea"/>
                <a:cs typeface="Arial" charset="0"/>
              </a:defRPr>
            </a:lvl7pPr>
            <a:lvl8pPr marL="3200400" algn="l" defTabSz="914400" rtl="0" eaLnBrk="1" latinLnBrk="0" hangingPunct="1">
              <a:defRPr sz="2000" kern="1200">
                <a:solidFill>
                  <a:schemeClr val="tx1"/>
                </a:solidFill>
                <a:latin typeface="Times" pitchFamily="18" charset="0"/>
                <a:ea typeface="+mn-ea"/>
                <a:cs typeface="Arial" charset="0"/>
              </a:defRPr>
            </a:lvl8pPr>
            <a:lvl9pPr marL="3657600" algn="l" defTabSz="914400" rtl="0" eaLnBrk="1" latinLnBrk="0" hangingPunct="1">
              <a:defRPr sz="2000" kern="1200">
                <a:solidFill>
                  <a:schemeClr val="tx1"/>
                </a:solidFill>
                <a:latin typeface="Times" pitchFamily="18" charset="0"/>
                <a:ea typeface="+mn-ea"/>
                <a:cs typeface="Arial" charset="0"/>
              </a:defRPr>
            </a:lvl9pPr>
          </a:lstStyle>
          <a:p>
            <a:pPr algn="ctr"/>
            <a:fld id="{B58F48A6-A3E1-4848-9AC3-B43F560BE4FE}" type="slidenum">
              <a:rPr lang="en-US" b="1" smtClean="0">
                <a:solidFill>
                  <a:srgbClr val="0000FF"/>
                </a:solidFill>
                <a:latin typeface="Arial" panose="020B0604020202020204" pitchFamily="34" charset="0"/>
                <a:cs typeface="Arial" panose="020B0604020202020204" pitchFamily="34" charset="0"/>
              </a:rPr>
              <a:pPr algn="ctr"/>
              <a:t>6</a:t>
            </a:fld>
            <a:endParaRPr lang="en-US" b="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951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43" t="3687" r="4087" b="5571"/>
          <a:stretch/>
        </p:blipFill>
        <p:spPr bwMode="auto">
          <a:xfrm>
            <a:off x="87086" y="3686090"/>
            <a:ext cx="5007428" cy="2677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0"/>
            <a:ext cx="9144000" cy="762000"/>
          </a:xfrm>
        </p:spPr>
        <p:txBody>
          <a:bodyPr/>
          <a:lstStyle/>
          <a:p>
            <a:r>
              <a:rPr lang="en-US" dirty="0" smtClean="0">
                <a:solidFill>
                  <a:srgbClr val="0000FF"/>
                </a:solidFill>
                <a:latin typeface="Arial" panose="020B0604020202020204" pitchFamily="34" charset="0"/>
                <a:cs typeface="Arial" panose="020B0604020202020204" pitchFamily="34" charset="0"/>
              </a:rPr>
              <a:t>IMP DC Cooler on </a:t>
            </a:r>
            <a:r>
              <a:rPr lang="en-US" dirty="0" err="1" smtClean="0">
                <a:solidFill>
                  <a:srgbClr val="0000FF"/>
                </a:solidFill>
                <a:latin typeface="Arial" panose="020B0604020202020204" pitchFamily="34" charset="0"/>
                <a:cs typeface="Arial" panose="020B0604020202020204" pitchFamily="34" charset="0"/>
              </a:rPr>
              <a:t>CSRm</a:t>
            </a:r>
            <a:endParaRPr lang="en-US" dirty="0">
              <a:solidFill>
                <a:srgbClr val="0000FF"/>
              </a:solidFill>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932" y="1422903"/>
            <a:ext cx="3836734" cy="4901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8"/>
          <p:cNvSpPr>
            <a:spLocks noChangeArrowheads="1"/>
          </p:cNvSpPr>
          <p:nvPr/>
        </p:nvSpPr>
        <p:spPr bwMode="auto">
          <a:xfrm>
            <a:off x="3581310" y="3494309"/>
            <a:ext cx="1295400" cy="1447800"/>
          </a:xfrm>
          <a:prstGeom prst="ellipse">
            <a:avLst/>
          </a:prstGeom>
          <a:noFill/>
          <a:ln w="38100" algn="ctr">
            <a:solidFill>
              <a:srgbClr val="FF0000"/>
            </a:solidFill>
            <a:round/>
            <a:headEnd/>
            <a:tailEnd/>
          </a:ln>
        </p:spPr>
        <p:txBody>
          <a:bodyPr/>
          <a:ls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a:lstStyle>
          <a:p>
            <a:endParaRPr lang="en-US" altLang="en-US"/>
          </a:p>
        </p:txBody>
      </p:sp>
      <p:cxnSp>
        <p:nvCxnSpPr>
          <p:cNvPr id="10" name="Straight Arrow Connector 9"/>
          <p:cNvCxnSpPr>
            <a:cxnSpLocks noChangeShapeType="1"/>
            <a:stCxn id="9" idx="6"/>
          </p:cNvCxnSpPr>
          <p:nvPr/>
        </p:nvCxnSpPr>
        <p:spPr bwMode="auto">
          <a:xfrm flipV="1">
            <a:off x="4876710" y="3873751"/>
            <a:ext cx="762090" cy="344458"/>
          </a:xfrm>
          <a:prstGeom prst="straightConnector1">
            <a:avLst/>
          </a:prstGeom>
          <a:noFill/>
          <a:ln w="38100" algn="ctr">
            <a:solidFill>
              <a:srgbClr val="FF0000"/>
            </a:solidFill>
            <a:prstDash val="sysDot"/>
            <a:round/>
            <a:headEnd/>
            <a:tailEnd type="arrow" w="med" len="med"/>
          </a:ln>
        </p:spPr>
      </p:cxnSp>
      <p:grpSp>
        <p:nvGrpSpPr>
          <p:cNvPr id="11" name="Group 10"/>
          <p:cNvGrpSpPr/>
          <p:nvPr/>
        </p:nvGrpSpPr>
        <p:grpSpPr>
          <a:xfrm>
            <a:off x="381000" y="762000"/>
            <a:ext cx="4724400" cy="2408874"/>
            <a:chOff x="381000" y="4334846"/>
            <a:chExt cx="4724400" cy="2408874"/>
          </a:xfrm>
        </p:grpSpPr>
        <p:pic>
          <p:nvPicPr>
            <p:cNvPr id="6" name="Picture 13" descr="主环电子冷却1"/>
            <p:cNvPicPr>
              <a:picLocks noChangeAspect="1" noChangeArrowheads="1"/>
            </p:cNvPicPr>
            <p:nvPr/>
          </p:nvPicPr>
          <p:blipFill>
            <a:blip r:embed="rId4" cstate="print"/>
            <a:srcRect l="10443" t="18870" r="21519" b="5960"/>
            <a:stretch>
              <a:fillRect/>
            </a:stretch>
          </p:blipFill>
          <p:spPr bwMode="auto">
            <a:xfrm>
              <a:off x="2362200" y="4722636"/>
              <a:ext cx="2743200" cy="2021084"/>
            </a:xfrm>
            <a:prstGeom prst="rect">
              <a:avLst/>
            </a:prstGeom>
            <a:noFill/>
            <a:ln w="9525">
              <a:noFill/>
              <a:miter lim="800000"/>
              <a:headEnd/>
              <a:tailEnd/>
            </a:ln>
          </p:spPr>
        </p:pic>
        <p:sp>
          <p:nvSpPr>
            <p:cNvPr id="7" name="TextBox 5"/>
            <p:cNvSpPr txBox="1">
              <a:spLocks noChangeArrowheads="1"/>
            </p:cNvSpPr>
            <p:nvPr/>
          </p:nvSpPr>
          <p:spPr bwMode="auto">
            <a:xfrm>
              <a:off x="2807665" y="4334846"/>
              <a:ext cx="1463040" cy="365760"/>
            </a:xfrm>
            <a:prstGeom prst="rect">
              <a:avLst/>
            </a:prstGeom>
            <a:solidFill>
              <a:srgbClr val="00B050"/>
            </a:solidFill>
            <a:ln w="9525">
              <a:noFill/>
              <a:miter lim="800000"/>
              <a:headEnd/>
              <a:tailEnd/>
            </a:ln>
          </p:spPr>
          <p:txBody>
            <a:bodyPr>
              <a:spAutoFit/>
            </a:bodyPr>
            <a:lstStyle/>
            <a:p>
              <a:pPr algn="ctr"/>
              <a:r>
                <a:rPr lang="en-US" b="1" dirty="0">
                  <a:latin typeface="Arial" charset="0"/>
                  <a:cs typeface="Arial" charset="0"/>
                </a:rPr>
                <a:t>DC cooler</a:t>
              </a:r>
            </a:p>
          </p:txBody>
        </p:sp>
        <p:sp>
          <p:nvSpPr>
            <p:cNvPr id="13" name="TextBox 4"/>
            <p:cNvSpPr txBox="1">
              <a:spLocks noChangeArrowheads="1"/>
            </p:cNvSpPr>
            <p:nvPr/>
          </p:nvSpPr>
          <p:spPr bwMode="auto">
            <a:xfrm>
              <a:off x="381000" y="4376275"/>
              <a:ext cx="1645920" cy="369332"/>
            </a:xfrm>
            <a:prstGeom prst="rect">
              <a:avLst/>
            </a:prstGeom>
            <a:solidFill>
              <a:srgbClr val="00B050"/>
            </a:solidFill>
            <a:ln w="9525">
              <a:noFill/>
              <a:miter lim="800000"/>
              <a:headEnd/>
              <a:tailEnd/>
            </a:ln>
          </p:spPr>
          <p:txBody>
            <a:bodyPr wrap="square">
              <a:spAutoFit/>
            </a:bodyPr>
            <a:ls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a:lstStyle>
            <a:p>
              <a:pPr algn="ctr"/>
              <a:r>
                <a:rPr lang="en-US" altLang="en-US" sz="1800" b="1" dirty="0" smtClean="0">
                  <a:latin typeface="Arial" charset="0"/>
                  <a:cs typeface="Arial" charset="0"/>
                </a:rPr>
                <a:t>HIREL@IMP</a:t>
              </a:r>
              <a:endParaRPr lang="en-US" altLang="en-US" sz="1800" b="1" dirty="0">
                <a:latin typeface="Arial" charset="0"/>
                <a:cs typeface="Arial" charset="0"/>
              </a:endParaRPr>
            </a:p>
          </p:txBody>
        </p:sp>
      </p:grpSp>
      <p:sp>
        <p:nvSpPr>
          <p:cNvPr id="14" name="TextBox 4"/>
          <p:cNvSpPr txBox="1">
            <a:spLocks noChangeArrowheads="1"/>
          </p:cNvSpPr>
          <p:nvPr/>
        </p:nvSpPr>
        <p:spPr bwMode="auto">
          <a:xfrm>
            <a:off x="6239911" y="1127760"/>
            <a:ext cx="1920240" cy="369332"/>
          </a:xfrm>
          <a:prstGeom prst="rect">
            <a:avLst/>
          </a:prstGeom>
          <a:solidFill>
            <a:srgbClr val="00B050"/>
          </a:solidFill>
          <a:ln w="9525">
            <a:noFill/>
            <a:miter lim="800000"/>
            <a:headEnd/>
            <a:tailEnd/>
          </a:ln>
        </p:spPr>
        <p:txBody>
          <a:bodyPr wrap="square">
            <a:spAutoFit/>
          </a:bodyPr>
          <a:ls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a:lstStyle>
          <a:p>
            <a:pPr algn="ctr"/>
            <a:r>
              <a:rPr lang="en-US" altLang="en-US" sz="1800" b="1" dirty="0" smtClean="0">
                <a:latin typeface="Arial" charset="0"/>
                <a:cs typeface="Arial" charset="0"/>
              </a:rPr>
              <a:t>Thermionic gun</a:t>
            </a:r>
            <a:endParaRPr lang="en-US" altLang="en-US" sz="1800" b="1" dirty="0">
              <a:latin typeface="Arial" charset="0"/>
              <a:cs typeface="Arial" charset="0"/>
            </a:endParaRPr>
          </a:p>
        </p:txBody>
      </p:sp>
      <p:sp>
        <p:nvSpPr>
          <p:cNvPr id="15" name="TextBox 4"/>
          <p:cNvSpPr txBox="1">
            <a:spLocks noChangeArrowheads="1"/>
          </p:cNvSpPr>
          <p:nvPr/>
        </p:nvSpPr>
        <p:spPr bwMode="auto">
          <a:xfrm>
            <a:off x="8081432" y="3024371"/>
            <a:ext cx="1183438" cy="369332"/>
          </a:xfrm>
          <a:prstGeom prst="rect">
            <a:avLst/>
          </a:prstGeom>
          <a:solidFill>
            <a:srgbClr val="00B050"/>
          </a:solidFill>
          <a:ln w="9525">
            <a:noFill/>
            <a:miter lim="800000"/>
            <a:headEnd/>
            <a:tailEnd/>
          </a:ln>
        </p:spPr>
        <p:txBody>
          <a:bodyPr wrap="square">
            <a:spAutoFit/>
          </a:bodyPr>
          <a:ls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a:lstStyle>
          <a:p>
            <a:pPr algn="ctr"/>
            <a:r>
              <a:rPr lang="en-US" altLang="en-US" sz="1800" b="1" dirty="0" smtClean="0">
                <a:latin typeface="Arial" charset="0"/>
                <a:cs typeface="Arial" charset="0"/>
              </a:rPr>
              <a:t>cathode</a:t>
            </a:r>
            <a:endParaRPr lang="en-US" altLang="en-US" sz="1800" b="1" dirty="0">
              <a:latin typeface="Arial" charset="0"/>
              <a:cs typeface="Arial" charset="0"/>
            </a:endParaRPr>
          </a:p>
        </p:txBody>
      </p:sp>
      <p:cxnSp>
        <p:nvCxnSpPr>
          <p:cNvPr id="16" name="Straight Arrow Connector 15"/>
          <p:cNvCxnSpPr>
            <a:cxnSpLocks noChangeShapeType="1"/>
          </p:cNvCxnSpPr>
          <p:nvPr/>
        </p:nvCxnSpPr>
        <p:spPr bwMode="auto">
          <a:xfrm flipH="1" flipV="1">
            <a:off x="7239000" y="2944596"/>
            <a:ext cx="870347" cy="206808"/>
          </a:xfrm>
          <a:prstGeom prst="straightConnector1">
            <a:avLst/>
          </a:prstGeom>
          <a:noFill/>
          <a:ln w="76200" algn="ctr">
            <a:solidFill>
              <a:srgbClr val="FF0000"/>
            </a:solidFill>
            <a:prstDash val="sysDot"/>
            <a:round/>
            <a:headEnd/>
            <a:tailEnd type="arrow" w="med" len="med"/>
          </a:ln>
        </p:spPr>
      </p:cxnSp>
      <p:sp>
        <p:nvSpPr>
          <p:cNvPr id="19" name="TextBox 4"/>
          <p:cNvSpPr txBox="1">
            <a:spLocks noChangeArrowheads="1"/>
          </p:cNvSpPr>
          <p:nvPr/>
        </p:nvSpPr>
        <p:spPr bwMode="auto">
          <a:xfrm>
            <a:off x="4800600" y="3090763"/>
            <a:ext cx="1297821" cy="369332"/>
          </a:xfrm>
          <a:prstGeom prst="rect">
            <a:avLst/>
          </a:prstGeom>
          <a:solidFill>
            <a:srgbClr val="00B050"/>
          </a:solidFill>
          <a:ln w="9525">
            <a:noFill/>
            <a:miter lim="800000"/>
            <a:headEnd/>
            <a:tailEnd/>
          </a:ln>
        </p:spPr>
        <p:txBody>
          <a:bodyPr wrap="square">
            <a:spAutoFit/>
          </a:bodyPr>
          <a:ls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a:lstStyle>
          <a:p>
            <a:pPr algn="ctr"/>
            <a:r>
              <a:rPr lang="en-US" altLang="en-US" sz="1800" b="1" dirty="0" smtClean="0">
                <a:latin typeface="Arial" charset="0"/>
                <a:cs typeface="Arial" charset="0"/>
              </a:rPr>
              <a:t>electrode</a:t>
            </a:r>
            <a:endParaRPr lang="en-US" altLang="en-US" sz="1800" b="1" dirty="0">
              <a:latin typeface="Arial" charset="0"/>
              <a:cs typeface="Arial" charset="0"/>
            </a:endParaRPr>
          </a:p>
        </p:txBody>
      </p:sp>
      <p:cxnSp>
        <p:nvCxnSpPr>
          <p:cNvPr id="20" name="Straight Arrow Connector 19"/>
          <p:cNvCxnSpPr>
            <a:cxnSpLocks noChangeShapeType="1"/>
          </p:cNvCxnSpPr>
          <p:nvPr/>
        </p:nvCxnSpPr>
        <p:spPr bwMode="auto">
          <a:xfrm flipV="1">
            <a:off x="6098421" y="3187496"/>
            <a:ext cx="1077878" cy="7545"/>
          </a:xfrm>
          <a:prstGeom prst="straightConnector1">
            <a:avLst/>
          </a:prstGeom>
          <a:noFill/>
          <a:ln w="76200" algn="ctr">
            <a:solidFill>
              <a:srgbClr val="FF0000"/>
            </a:solidFill>
            <a:prstDash val="sysDot"/>
            <a:round/>
            <a:headEnd/>
            <a:tailEnd type="arrow" w="med" len="med"/>
          </a:ln>
        </p:spPr>
      </p:cxnSp>
      <p:grpSp>
        <p:nvGrpSpPr>
          <p:cNvPr id="27" name="Group 26"/>
          <p:cNvGrpSpPr/>
          <p:nvPr/>
        </p:nvGrpSpPr>
        <p:grpSpPr>
          <a:xfrm>
            <a:off x="7315200" y="3151404"/>
            <a:ext cx="1592497" cy="2258797"/>
            <a:chOff x="7315200" y="3151404"/>
            <a:chExt cx="1592497" cy="2258797"/>
          </a:xfrm>
        </p:grpSpPr>
        <p:sp>
          <p:nvSpPr>
            <p:cNvPr id="12" name="Rectangle 11"/>
            <p:cNvSpPr/>
            <p:nvPr/>
          </p:nvSpPr>
          <p:spPr bwMode="auto">
            <a:xfrm>
              <a:off x="7772401" y="3771900"/>
              <a:ext cx="1135296" cy="414195"/>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chemeClr val="bg1"/>
                  </a:solidFill>
                  <a:effectLst/>
                  <a:latin typeface="Arial" panose="020B0604020202020204" pitchFamily="34" charset="0"/>
                  <a:cs typeface="Arial" panose="020B0604020202020204" pitchFamily="34" charset="0"/>
                </a:rPr>
                <a:t>Pulser</a:t>
              </a:r>
              <a:endParaRPr kumimoji="0" lang="en-US" sz="24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cxnSp>
          <p:nvCxnSpPr>
            <p:cNvPr id="18" name="Straight Connector 17"/>
            <p:cNvCxnSpPr/>
            <p:nvPr/>
          </p:nvCxnSpPr>
          <p:spPr bwMode="auto">
            <a:xfrm flipH="1" flipV="1">
              <a:off x="7315200" y="3151404"/>
              <a:ext cx="457201" cy="620497"/>
            </a:xfrm>
            <a:prstGeom prst="line">
              <a:avLst/>
            </a:prstGeom>
            <a:solidFill>
              <a:schemeClr val="accent1"/>
            </a:solidFill>
            <a:ln w="76200" cap="flat" cmpd="sng" algn="ctr">
              <a:solidFill>
                <a:srgbClr val="0070C0"/>
              </a:solidFill>
              <a:prstDash val="solid"/>
              <a:round/>
              <a:headEnd type="none" w="med" len="med"/>
              <a:tailEnd type="none" w="med" len="med"/>
            </a:ln>
            <a:effectLst/>
          </p:spPr>
        </p:cxnSp>
        <p:cxnSp>
          <p:nvCxnSpPr>
            <p:cNvPr id="21" name="Straight Connector 20"/>
            <p:cNvCxnSpPr/>
            <p:nvPr/>
          </p:nvCxnSpPr>
          <p:spPr bwMode="auto">
            <a:xfrm flipV="1">
              <a:off x="8282856" y="4167573"/>
              <a:ext cx="1" cy="1166427"/>
            </a:xfrm>
            <a:prstGeom prst="line">
              <a:avLst/>
            </a:prstGeom>
            <a:solidFill>
              <a:schemeClr val="accent1"/>
            </a:solidFill>
            <a:ln w="76200" cap="flat" cmpd="sng" algn="ctr">
              <a:solidFill>
                <a:srgbClr val="0070C0"/>
              </a:solidFill>
              <a:prstDash val="solid"/>
              <a:round/>
              <a:headEnd type="none" w="med" len="med"/>
              <a:tailEnd type="none" w="med" len="med"/>
            </a:ln>
            <a:effectLst/>
          </p:spPr>
        </p:cxnSp>
        <p:cxnSp>
          <p:nvCxnSpPr>
            <p:cNvPr id="23" name="Straight Connector 22"/>
            <p:cNvCxnSpPr/>
            <p:nvPr/>
          </p:nvCxnSpPr>
          <p:spPr bwMode="auto">
            <a:xfrm flipH="1">
              <a:off x="8160151" y="5333999"/>
              <a:ext cx="274320" cy="1"/>
            </a:xfrm>
            <a:prstGeom prst="line">
              <a:avLst/>
            </a:prstGeom>
            <a:solidFill>
              <a:schemeClr val="accent1"/>
            </a:solidFill>
            <a:ln w="38100" cap="flat" cmpd="sng" algn="ctr">
              <a:solidFill>
                <a:srgbClr val="0070C0"/>
              </a:solidFill>
              <a:prstDash val="solid"/>
              <a:round/>
              <a:headEnd type="none" w="med" len="med"/>
              <a:tailEnd type="none" w="med" len="med"/>
            </a:ln>
            <a:effectLst/>
          </p:spPr>
        </p:cxnSp>
        <p:cxnSp>
          <p:nvCxnSpPr>
            <p:cNvPr id="25" name="Straight Connector 24"/>
            <p:cNvCxnSpPr/>
            <p:nvPr/>
          </p:nvCxnSpPr>
          <p:spPr bwMode="auto">
            <a:xfrm flipH="1">
              <a:off x="8199120" y="5410200"/>
              <a:ext cx="182880" cy="1"/>
            </a:xfrm>
            <a:prstGeom prst="line">
              <a:avLst/>
            </a:prstGeom>
            <a:solidFill>
              <a:schemeClr val="accent1"/>
            </a:solidFill>
            <a:ln w="38100" cap="flat" cmpd="sng" algn="ctr">
              <a:solidFill>
                <a:srgbClr val="0070C0"/>
              </a:solidFill>
              <a:prstDash val="solid"/>
              <a:round/>
              <a:headEnd type="none" w="med" len="med"/>
              <a:tailEnd type="none" w="med" len="med"/>
            </a:ln>
            <a:effectLst/>
          </p:spPr>
        </p:cxnSp>
      </p:gr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827272"/>
            <a:ext cx="2046203"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bwMode="auto">
          <a:xfrm flipH="1">
            <a:off x="2895600" y="2413594"/>
            <a:ext cx="529684" cy="2082206"/>
          </a:xfrm>
          <a:prstGeom prst="straightConnector1">
            <a:avLst/>
          </a:prstGeom>
          <a:solidFill>
            <a:schemeClr val="accent1"/>
          </a:solidFill>
          <a:ln w="25400" cap="flat" cmpd="sng" algn="ctr">
            <a:solidFill>
              <a:srgbClr val="0000FF"/>
            </a:solidFill>
            <a:prstDash val="solid"/>
            <a:round/>
            <a:headEnd type="none" w="med" len="med"/>
            <a:tailEnd type="triangle"/>
          </a:ln>
          <a:effectLst/>
        </p:spPr>
      </p:cxnSp>
      <p:sp>
        <p:nvSpPr>
          <p:cNvPr id="28" name="Footer Placeholder 4"/>
          <p:cNvSpPr txBox="1">
            <a:spLocks/>
          </p:cNvSpPr>
          <p:nvPr/>
        </p:nvSpPr>
        <p:spPr>
          <a:xfrm>
            <a:off x="2667000" y="6569075"/>
            <a:ext cx="3962400" cy="365125"/>
          </a:xfrm>
          <a:prstGeom prst="rect">
            <a:avLst/>
          </a:prstGeom>
        </p:spPr>
        <p:txBody>
          <a:bodyPr/>
          <a:lstStyle>
            <a:defPPr>
              <a:defRPr lang="en-US"/>
            </a:defPPr>
            <a:lvl1pPr algn="l" rtl="0" fontAlgn="base">
              <a:spcBef>
                <a:spcPct val="0"/>
              </a:spcBef>
              <a:spcAft>
                <a:spcPct val="0"/>
              </a:spcAft>
              <a:defRPr sz="2000" kern="1200">
                <a:solidFill>
                  <a:schemeClr val="tx1"/>
                </a:solidFill>
                <a:latin typeface="Times" pitchFamily="18" charset="0"/>
                <a:ea typeface="+mn-ea"/>
                <a:cs typeface="Arial" charset="0"/>
              </a:defRPr>
            </a:lvl1pPr>
            <a:lvl2pPr marL="457200" algn="l" rtl="0" fontAlgn="base">
              <a:spcBef>
                <a:spcPct val="0"/>
              </a:spcBef>
              <a:spcAft>
                <a:spcPct val="0"/>
              </a:spcAft>
              <a:defRPr sz="2000" kern="1200">
                <a:solidFill>
                  <a:schemeClr val="tx1"/>
                </a:solidFill>
                <a:latin typeface="Times" pitchFamily="18" charset="0"/>
                <a:ea typeface="+mn-ea"/>
                <a:cs typeface="Arial" charset="0"/>
              </a:defRPr>
            </a:lvl2pPr>
            <a:lvl3pPr marL="914400" algn="l" rtl="0" fontAlgn="base">
              <a:spcBef>
                <a:spcPct val="0"/>
              </a:spcBef>
              <a:spcAft>
                <a:spcPct val="0"/>
              </a:spcAft>
              <a:defRPr sz="2000" kern="1200">
                <a:solidFill>
                  <a:schemeClr val="tx1"/>
                </a:solidFill>
                <a:latin typeface="Times" pitchFamily="18" charset="0"/>
                <a:ea typeface="+mn-ea"/>
                <a:cs typeface="Arial" charset="0"/>
              </a:defRPr>
            </a:lvl3pPr>
            <a:lvl4pPr marL="1371600" algn="l" rtl="0" fontAlgn="base">
              <a:spcBef>
                <a:spcPct val="0"/>
              </a:spcBef>
              <a:spcAft>
                <a:spcPct val="0"/>
              </a:spcAft>
              <a:defRPr sz="2000" kern="1200">
                <a:solidFill>
                  <a:schemeClr val="tx1"/>
                </a:solidFill>
                <a:latin typeface="Times" pitchFamily="18" charset="0"/>
                <a:ea typeface="+mn-ea"/>
                <a:cs typeface="Arial" charset="0"/>
              </a:defRPr>
            </a:lvl4pPr>
            <a:lvl5pPr marL="1828800" algn="l" rtl="0" fontAlgn="base">
              <a:spcBef>
                <a:spcPct val="0"/>
              </a:spcBef>
              <a:spcAft>
                <a:spcPct val="0"/>
              </a:spcAft>
              <a:defRPr sz="2000" kern="1200">
                <a:solidFill>
                  <a:schemeClr val="tx1"/>
                </a:solidFill>
                <a:latin typeface="Times" pitchFamily="18" charset="0"/>
                <a:ea typeface="+mn-ea"/>
                <a:cs typeface="Arial" charset="0"/>
              </a:defRPr>
            </a:lvl5pPr>
            <a:lvl6pPr marL="2286000" algn="l" defTabSz="914400" rtl="0" eaLnBrk="1" latinLnBrk="0" hangingPunct="1">
              <a:defRPr sz="2000" kern="1200">
                <a:solidFill>
                  <a:schemeClr val="tx1"/>
                </a:solidFill>
                <a:latin typeface="Times" pitchFamily="18" charset="0"/>
                <a:ea typeface="+mn-ea"/>
                <a:cs typeface="Arial" charset="0"/>
              </a:defRPr>
            </a:lvl6pPr>
            <a:lvl7pPr marL="2743200" algn="l" defTabSz="914400" rtl="0" eaLnBrk="1" latinLnBrk="0" hangingPunct="1">
              <a:defRPr sz="2000" kern="1200">
                <a:solidFill>
                  <a:schemeClr val="tx1"/>
                </a:solidFill>
                <a:latin typeface="Times" pitchFamily="18" charset="0"/>
                <a:ea typeface="+mn-ea"/>
                <a:cs typeface="Arial" charset="0"/>
              </a:defRPr>
            </a:lvl7pPr>
            <a:lvl8pPr marL="3200400" algn="l" defTabSz="914400" rtl="0" eaLnBrk="1" latinLnBrk="0" hangingPunct="1">
              <a:defRPr sz="2000" kern="1200">
                <a:solidFill>
                  <a:schemeClr val="tx1"/>
                </a:solidFill>
                <a:latin typeface="Times" pitchFamily="18" charset="0"/>
                <a:ea typeface="+mn-ea"/>
                <a:cs typeface="Arial" charset="0"/>
              </a:defRPr>
            </a:lvl8pPr>
            <a:lvl9pPr marL="3657600" algn="l" defTabSz="914400" rtl="0" eaLnBrk="1" latinLnBrk="0" hangingPunct="1">
              <a:defRPr sz="2000" kern="1200">
                <a:solidFill>
                  <a:schemeClr val="tx1"/>
                </a:solidFill>
                <a:latin typeface="Times" pitchFamily="18" charset="0"/>
                <a:ea typeface="+mn-ea"/>
                <a:cs typeface="Arial" charset="0"/>
              </a:defRPr>
            </a:lvl9pPr>
          </a:lstStyle>
          <a:p>
            <a:pPr algn="ctr"/>
            <a:r>
              <a:rPr lang="en-US" sz="1400" b="1" dirty="0" smtClean="0">
                <a:solidFill>
                  <a:srgbClr val="0000FF"/>
                </a:solidFill>
                <a:latin typeface="Arial" panose="020B0604020202020204" pitchFamily="34" charset="0"/>
                <a:cs typeface="Arial" panose="020B0604020202020204" pitchFamily="34" charset="0"/>
              </a:rPr>
              <a:t>JLEIC Collaboration Meeting Fall 2016</a:t>
            </a:r>
            <a:endParaRPr lang="en-US" sz="1400" b="1" dirty="0">
              <a:solidFill>
                <a:srgbClr val="0000FF"/>
              </a:solidFill>
              <a:latin typeface="Arial" panose="020B0604020202020204" pitchFamily="34" charset="0"/>
              <a:cs typeface="Arial" panose="020B0604020202020204" pitchFamily="34" charset="0"/>
            </a:endParaRPr>
          </a:p>
        </p:txBody>
      </p:sp>
      <p:sp>
        <p:nvSpPr>
          <p:cNvPr id="29" name="Slide Number Placeholder 5"/>
          <p:cNvSpPr txBox="1">
            <a:spLocks/>
          </p:cNvSpPr>
          <p:nvPr/>
        </p:nvSpPr>
        <p:spPr>
          <a:xfrm>
            <a:off x="7467600" y="6433457"/>
            <a:ext cx="685800" cy="348343"/>
          </a:xfrm>
          <a:prstGeom prst="rect">
            <a:avLst/>
          </a:prstGeom>
        </p:spPr>
        <p:txBody>
          <a:bodyPr/>
          <a:lstStyle>
            <a:defPPr>
              <a:defRPr lang="en-US"/>
            </a:defPPr>
            <a:lvl1pPr algn="l" rtl="0" fontAlgn="base">
              <a:spcBef>
                <a:spcPct val="0"/>
              </a:spcBef>
              <a:spcAft>
                <a:spcPct val="0"/>
              </a:spcAft>
              <a:defRPr sz="2000" kern="1200">
                <a:solidFill>
                  <a:schemeClr val="tx1"/>
                </a:solidFill>
                <a:latin typeface="Times" pitchFamily="18" charset="0"/>
                <a:ea typeface="+mn-ea"/>
                <a:cs typeface="Arial" charset="0"/>
              </a:defRPr>
            </a:lvl1pPr>
            <a:lvl2pPr marL="457200" algn="l" rtl="0" fontAlgn="base">
              <a:spcBef>
                <a:spcPct val="0"/>
              </a:spcBef>
              <a:spcAft>
                <a:spcPct val="0"/>
              </a:spcAft>
              <a:defRPr sz="2000" kern="1200">
                <a:solidFill>
                  <a:schemeClr val="tx1"/>
                </a:solidFill>
                <a:latin typeface="Times" pitchFamily="18" charset="0"/>
                <a:ea typeface="+mn-ea"/>
                <a:cs typeface="Arial" charset="0"/>
              </a:defRPr>
            </a:lvl2pPr>
            <a:lvl3pPr marL="914400" algn="l" rtl="0" fontAlgn="base">
              <a:spcBef>
                <a:spcPct val="0"/>
              </a:spcBef>
              <a:spcAft>
                <a:spcPct val="0"/>
              </a:spcAft>
              <a:defRPr sz="2000" kern="1200">
                <a:solidFill>
                  <a:schemeClr val="tx1"/>
                </a:solidFill>
                <a:latin typeface="Times" pitchFamily="18" charset="0"/>
                <a:ea typeface="+mn-ea"/>
                <a:cs typeface="Arial" charset="0"/>
              </a:defRPr>
            </a:lvl3pPr>
            <a:lvl4pPr marL="1371600" algn="l" rtl="0" fontAlgn="base">
              <a:spcBef>
                <a:spcPct val="0"/>
              </a:spcBef>
              <a:spcAft>
                <a:spcPct val="0"/>
              </a:spcAft>
              <a:defRPr sz="2000" kern="1200">
                <a:solidFill>
                  <a:schemeClr val="tx1"/>
                </a:solidFill>
                <a:latin typeface="Times" pitchFamily="18" charset="0"/>
                <a:ea typeface="+mn-ea"/>
                <a:cs typeface="Arial" charset="0"/>
              </a:defRPr>
            </a:lvl4pPr>
            <a:lvl5pPr marL="1828800" algn="l" rtl="0" fontAlgn="base">
              <a:spcBef>
                <a:spcPct val="0"/>
              </a:spcBef>
              <a:spcAft>
                <a:spcPct val="0"/>
              </a:spcAft>
              <a:defRPr sz="2000" kern="1200">
                <a:solidFill>
                  <a:schemeClr val="tx1"/>
                </a:solidFill>
                <a:latin typeface="Times" pitchFamily="18" charset="0"/>
                <a:ea typeface="+mn-ea"/>
                <a:cs typeface="Arial" charset="0"/>
              </a:defRPr>
            </a:lvl5pPr>
            <a:lvl6pPr marL="2286000" algn="l" defTabSz="914400" rtl="0" eaLnBrk="1" latinLnBrk="0" hangingPunct="1">
              <a:defRPr sz="2000" kern="1200">
                <a:solidFill>
                  <a:schemeClr val="tx1"/>
                </a:solidFill>
                <a:latin typeface="Times" pitchFamily="18" charset="0"/>
                <a:ea typeface="+mn-ea"/>
                <a:cs typeface="Arial" charset="0"/>
              </a:defRPr>
            </a:lvl6pPr>
            <a:lvl7pPr marL="2743200" algn="l" defTabSz="914400" rtl="0" eaLnBrk="1" latinLnBrk="0" hangingPunct="1">
              <a:defRPr sz="2000" kern="1200">
                <a:solidFill>
                  <a:schemeClr val="tx1"/>
                </a:solidFill>
                <a:latin typeface="Times" pitchFamily="18" charset="0"/>
                <a:ea typeface="+mn-ea"/>
                <a:cs typeface="Arial" charset="0"/>
              </a:defRPr>
            </a:lvl7pPr>
            <a:lvl8pPr marL="3200400" algn="l" defTabSz="914400" rtl="0" eaLnBrk="1" latinLnBrk="0" hangingPunct="1">
              <a:defRPr sz="2000" kern="1200">
                <a:solidFill>
                  <a:schemeClr val="tx1"/>
                </a:solidFill>
                <a:latin typeface="Times" pitchFamily="18" charset="0"/>
                <a:ea typeface="+mn-ea"/>
                <a:cs typeface="Arial" charset="0"/>
              </a:defRPr>
            </a:lvl8pPr>
            <a:lvl9pPr marL="3657600" algn="l" defTabSz="914400" rtl="0" eaLnBrk="1" latinLnBrk="0" hangingPunct="1">
              <a:defRPr sz="2000" kern="1200">
                <a:solidFill>
                  <a:schemeClr val="tx1"/>
                </a:solidFill>
                <a:latin typeface="Times" pitchFamily="18" charset="0"/>
                <a:ea typeface="+mn-ea"/>
                <a:cs typeface="Arial" charset="0"/>
              </a:defRPr>
            </a:lvl9pPr>
          </a:lstStyle>
          <a:p>
            <a:pPr algn="ctr"/>
            <a:fld id="{B58F48A6-A3E1-4848-9AC3-B43F560BE4FE}" type="slidenum">
              <a:rPr lang="en-US" b="1" smtClean="0">
                <a:solidFill>
                  <a:srgbClr val="0000FF"/>
                </a:solidFill>
                <a:latin typeface="Arial" panose="020B0604020202020204" pitchFamily="34" charset="0"/>
                <a:cs typeface="Arial" panose="020B0604020202020204" pitchFamily="34" charset="0"/>
              </a:rPr>
              <a:pPr algn="ctr"/>
              <a:t>7</a:t>
            </a:fld>
            <a:endParaRPr lang="en-US" b="1" dirty="0">
              <a:solidFill>
                <a:srgbClr val="0000FF"/>
              </a:solidFill>
              <a:latin typeface="Arial" panose="020B0604020202020204" pitchFamily="34" charset="0"/>
              <a:cs typeface="Arial" panose="020B0604020202020204" pitchFamily="34" charset="0"/>
            </a:endParaRPr>
          </a:p>
        </p:txBody>
      </p:sp>
      <p:sp>
        <p:nvSpPr>
          <p:cNvPr id="30" name="TextBox 5"/>
          <p:cNvSpPr txBox="1">
            <a:spLocks noChangeArrowheads="1"/>
          </p:cNvSpPr>
          <p:nvPr/>
        </p:nvSpPr>
        <p:spPr bwMode="auto">
          <a:xfrm>
            <a:off x="1828800" y="3101315"/>
            <a:ext cx="822960" cy="584775"/>
          </a:xfrm>
          <a:prstGeom prst="rect">
            <a:avLst/>
          </a:prstGeom>
          <a:solidFill>
            <a:srgbClr val="00B050"/>
          </a:solidFill>
          <a:ln w="9525">
            <a:noFill/>
            <a:miter lim="800000"/>
            <a:headEnd/>
            <a:tailEnd/>
          </a:ln>
        </p:spPr>
        <p:txBody>
          <a:bodyPr wrap="square">
            <a:spAutoFit/>
          </a:bodyPr>
          <a:lstStyle/>
          <a:p>
            <a:pPr algn="ctr"/>
            <a:r>
              <a:rPr lang="en-US" sz="1600" b="1" dirty="0" err="1" smtClean="0">
                <a:latin typeface="Arial" charset="0"/>
                <a:cs typeface="Arial" charset="0"/>
              </a:rPr>
              <a:t>CSRm</a:t>
            </a:r>
            <a:r>
              <a:rPr lang="en-US" sz="1600" b="1" dirty="0" smtClean="0">
                <a:latin typeface="Arial" charset="0"/>
                <a:cs typeface="Arial" charset="0"/>
              </a:rPr>
              <a:t> ring</a:t>
            </a:r>
            <a:endParaRPr lang="en-US" sz="1600" b="1" dirty="0">
              <a:latin typeface="Arial" charset="0"/>
              <a:cs typeface="Arial" charset="0"/>
            </a:endParaRPr>
          </a:p>
        </p:txBody>
      </p:sp>
      <p:cxnSp>
        <p:nvCxnSpPr>
          <p:cNvPr id="31" name="Straight Arrow Connector 30"/>
          <p:cNvCxnSpPr/>
          <p:nvPr/>
        </p:nvCxnSpPr>
        <p:spPr bwMode="auto">
          <a:xfrm flipH="1" flipV="1">
            <a:off x="1676400" y="2590800"/>
            <a:ext cx="310926" cy="560604"/>
          </a:xfrm>
          <a:prstGeom prst="straightConnector1">
            <a:avLst/>
          </a:prstGeom>
          <a:solidFill>
            <a:schemeClr val="accent1"/>
          </a:solidFill>
          <a:ln w="25400" cap="flat" cmpd="sng" algn="ctr">
            <a:solidFill>
              <a:srgbClr val="0000FF"/>
            </a:solidFill>
            <a:prstDash val="solid"/>
            <a:round/>
            <a:headEnd type="none" w="med" len="med"/>
            <a:tailEnd type="triangle"/>
          </a:ln>
          <a:effectLst/>
        </p:spPr>
      </p:cxnSp>
      <p:cxnSp>
        <p:nvCxnSpPr>
          <p:cNvPr id="26" name="Straight Arrow Connector 25"/>
          <p:cNvCxnSpPr/>
          <p:nvPr/>
        </p:nvCxnSpPr>
        <p:spPr bwMode="auto">
          <a:xfrm flipV="1">
            <a:off x="1242844" y="1828800"/>
            <a:ext cx="1178038" cy="609600"/>
          </a:xfrm>
          <a:prstGeom prst="straightConnector1">
            <a:avLst/>
          </a:prstGeom>
          <a:solidFill>
            <a:schemeClr val="accent1"/>
          </a:solidFill>
          <a:ln w="25400" cap="flat" cmpd="sng" algn="ctr">
            <a:solidFill>
              <a:srgbClr val="0000FF"/>
            </a:solidFill>
            <a:prstDash val="solid"/>
            <a:round/>
            <a:headEnd type="none" w="med" len="med"/>
            <a:tailEnd type="triangle"/>
          </a:ln>
          <a:effectLst/>
        </p:spPr>
      </p:cxnSp>
    </p:spTree>
    <p:extLst>
      <p:ext uri="{BB962C8B-B14F-4D97-AF65-F5344CB8AC3E}">
        <p14:creationId xmlns:p14="http://schemas.microsoft.com/office/powerpoint/2010/main" val="1280456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dirty="0" smtClean="0">
                <a:solidFill>
                  <a:srgbClr val="0000FF"/>
                </a:solidFill>
                <a:latin typeface="Arial" panose="020B0604020202020204" pitchFamily="34" charset="0"/>
                <a:cs typeface="Arial" panose="020B0604020202020204" pitchFamily="34" charset="0"/>
              </a:rPr>
              <a:t>Making of Pulsed Electron Beam</a:t>
            </a:r>
            <a:endParaRPr lang="en-US" dirty="0">
              <a:solidFill>
                <a:srgbClr val="0000FF"/>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6031" r="8872" b="6052"/>
          <a:stretch/>
        </p:blipFill>
        <p:spPr bwMode="auto">
          <a:xfrm>
            <a:off x="5281" y="1233845"/>
            <a:ext cx="5176319" cy="2623547"/>
          </a:xfrm>
          <a:prstGeom prst="rect">
            <a:avLst/>
          </a:prstGeom>
          <a:noFill/>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4175538"/>
            <a:ext cx="4953000" cy="2225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Group 15"/>
          <p:cNvGrpSpPr/>
          <p:nvPr/>
        </p:nvGrpSpPr>
        <p:grpSpPr>
          <a:xfrm>
            <a:off x="5195801" y="3622562"/>
            <a:ext cx="3958263" cy="1559038"/>
            <a:chOff x="1233401" y="2174046"/>
            <a:chExt cx="3958263" cy="1559038"/>
          </a:xfrm>
        </p:grpSpPr>
        <p:sp>
          <p:nvSpPr>
            <p:cNvPr id="6" name="TextBox 5"/>
            <p:cNvSpPr txBox="1"/>
            <p:nvPr/>
          </p:nvSpPr>
          <p:spPr>
            <a:xfrm>
              <a:off x="1233401" y="2174046"/>
              <a:ext cx="3958263" cy="400110"/>
            </a:xfrm>
            <a:prstGeom prst="rect">
              <a:avLst/>
            </a:prstGeom>
            <a:solidFill>
              <a:schemeClr val="bg1"/>
            </a:solidFill>
            <a:ln w="19050">
              <a:noFill/>
            </a:ln>
          </p:spPr>
          <p:txBody>
            <a:bodyPr wrap="none" rtlCol="0">
              <a:spAutoFit/>
            </a:bodyPr>
            <a:lstStyle/>
            <a:p>
              <a:r>
                <a:rPr lang="en-US" b="1" dirty="0" smtClean="0">
                  <a:latin typeface="Arial" panose="020B0604020202020204" pitchFamily="34" charset="0"/>
                  <a:cs typeface="Arial" panose="020B0604020202020204" pitchFamily="34" charset="0"/>
                </a:rPr>
                <a:t>Option 2: An RF amplifier (IMP)</a:t>
              </a:r>
              <a:endParaRPr lang="en-US" b="1" dirty="0">
                <a:latin typeface="Arial" panose="020B0604020202020204" pitchFamily="34" charset="0"/>
                <a:cs typeface="Arial" panose="020B0604020202020204" pitchFamily="34" charset="0"/>
              </a:endParaRPr>
            </a:p>
          </p:txBody>
        </p:sp>
        <p:pic>
          <p:nvPicPr>
            <p:cNvPr id="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77489" y="2575594"/>
              <a:ext cx="2070085" cy="1157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 name="Group 14"/>
          <p:cNvGrpSpPr/>
          <p:nvPr/>
        </p:nvGrpSpPr>
        <p:grpSpPr>
          <a:xfrm>
            <a:off x="5381840" y="838200"/>
            <a:ext cx="3676435" cy="2519938"/>
            <a:chOff x="600807" y="838200"/>
            <a:chExt cx="3676435" cy="2519938"/>
          </a:xfrm>
        </p:grpSpPr>
        <p:sp>
          <p:nvSpPr>
            <p:cNvPr id="7" name="TextBox 6"/>
            <p:cNvSpPr txBox="1"/>
            <p:nvPr/>
          </p:nvSpPr>
          <p:spPr>
            <a:xfrm>
              <a:off x="600807" y="838200"/>
              <a:ext cx="3653821" cy="400110"/>
            </a:xfrm>
            <a:prstGeom prst="rect">
              <a:avLst/>
            </a:prstGeom>
            <a:noFill/>
            <a:ln w="19050">
              <a:noFill/>
            </a:ln>
          </p:spPr>
          <p:txBody>
            <a:bodyPr wrap="none" rtlCol="0">
              <a:spAutoFit/>
            </a:bodyPr>
            <a:lstStyle/>
            <a:p>
              <a:r>
                <a:rPr lang="en-US" b="1" dirty="0" smtClean="0">
                  <a:latin typeface="Arial" panose="020B0604020202020204" pitchFamily="34" charset="0"/>
                  <a:cs typeface="Arial" panose="020B0604020202020204" pitchFamily="34" charset="0"/>
                </a:rPr>
                <a:t>Option 1: A HV </a:t>
              </a:r>
              <a:r>
                <a:rPr lang="en-US" b="1" dirty="0" err="1" smtClean="0">
                  <a:latin typeface="Arial" panose="020B0604020202020204" pitchFamily="34" charset="0"/>
                  <a:cs typeface="Arial" panose="020B0604020202020204" pitchFamily="34" charset="0"/>
                </a:rPr>
                <a:t>pulser</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JLab</a:t>
              </a:r>
              <a:r>
                <a:rPr lang="en-US" b="1" dirty="0" smtClean="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p:txBody>
        </p:sp>
        <p:pic>
          <p:nvPicPr>
            <p:cNvPr id="12"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63" t="40491" r="44139" b="5939"/>
            <a:stretch/>
          </p:blipFill>
          <p:spPr bwMode="auto">
            <a:xfrm>
              <a:off x="933967" y="1519187"/>
              <a:ext cx="3276600" cy="13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264" t="900" r="38814" b="75742"/>
            <a:stretch/>
          </p:blipFill>
          <p:spPr bwMode="auto">
            <a:xfrm>
              <a:off x="600807" y="1323348"/>
              <a:ext cx="2466760" cy="371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t="22103" b="15436"/>
            <a:stretch/>
          </p:blipFill>
          <p:spPr bwMode="auto">
            <a:xfrm>
              <a:off x="933967" y="2819400"/>
              <a:ext cx="3343275" cy="53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5"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57800" y="5288168"/>
            <a:ext cx="3657600" cy="1205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0" y="833735"/>
            <a:ext cx="4650632" cy="400110"/>
          </a:xfrm>
          <a:prstGeom prst="rect">
            <a:avLst/>
          </a:prstGeom>
          <a:noFill/>
          <a:ln w="19050">
            <a:noFill/>
          </a:ln>
        </p:spPr>
        <p:txBody>
          <a:bodyPr wrap="none" rtlCol="0">
            <a:spAutoFit/>
          </a:bodyPr>
          <a:lstStyle/>
          <a:p>
            <a:r>
              <a:rPr lang="en-US" b="1" dirty="0" smtClean="0">
                <a:latin typeface="Arial" panose="020B0604020202020204" pitchFamily="34" charset="0"/>
                <a:cs typeface="Arial" panose="020B0604020202020204" pitchFamily="34" charset="0"/>
              </a:rPr>
              <a:t>Pulse modulation + DC Bias Scheme</a:t>
            </a:r>
            <a:endParaRPr lang="en-US" b="1" dirty="0">
              <a:latin typeface="Arial" panose="020B0604020202020204" pitchFamily="34" charset="0"/>
              <a:cs typeface="Arial" panose="020B0604020202020204" pitchFamily="34" charset="0"/>
            </a:endParaRPr>
          </a:p>
        </p:txBody>
      </p:sp>
      <p:sp>
        <p:nvSpPr>
          <p:cNvPr id="3" name="Oval 2"/>
          <p:cNvSpPr/>
          <p:nvPr/>
        </p:nvSpPr>
        <p:spPr bwMode="auto">
          <a:xfrm>
            <a:off x="1295400" y="1981200"/>
            <a:ext cx="1029916" cy="838200"/>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pic>
        <p:nvPicPr>
          <p:cNvPr id="1026" name="Picture 2" descr="Image result for check"/>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84715" y="1464160"/>
            <a:ext cx="898028" cy="936140"/>
          </a:xfrm>
          <a:prstGeom prst="rect">
            <a:avLst/>
          </a:prstGeom>
          <a:noFill/>
          <a:extLst>
            <a:ext uri="{909E8E84-426E-40DD-AFC4-6F175D3DCCD1}">
              <a14:hiddenFill xmlns:a14="http://schemas.microsoft.com/office/drawing/2010/main">
                <a:solidFill>
                  <a:srgbClr val="FFFFFF"/>
                </a:solidFill>
              </a14:hiddenFill>
            </a:ext>
          </a:extLst>
        </p:spPr>
      </p:pic>
      <p:sp>
        <p:nvSpPr>
          <p:cNvPr id="17" name="Footer Placeholder 4"/>
          <p:cNvSpPr txBox="1">
            <a:spLocks/>
          </p:cNvSpPr>
          <p:nvPr/>
        </p:nvSpPr>
        <p:spPr>
          <a:xfrm>
            <a:off x="2667000" y="6569075"/>
            <a:ext cx="3962400" cy="365125"/>
          </a:xfrm>
          <a:prstGeom prst="rect">
            <a:avLst/>
          </a:prstGeom>
        </p:spPr>
        <p:txBody>
          <a:bodyPr/>
          <a:lstStyle>
            <a:defPPr>
              <a:defRPr lang="en-US"/>
            </a:defPPr>
            <a:lvl1pPr algn="l" rtl="0" fontAlgn="base">
              <a:spcBef>
                <a:spcPct val="0"/>
              </a:spcBef>
              <a:spcAft>
                <a:spcPct val="0"/>
              </a:spcAft>
              <a:defRPr sz="2000" kern="1200">
                <a:solidFill>
                  <a:schemeClr val="tx1"/>
                </a:solidFill>
                <a:latin typeface="Times" pitchFamily="18" charset="0"/>
                <a:ea typeface="+mn-ea"/>
                <a:cs typeface="Arial" charset="0"/>
              </a:defRPr>
            </a:lvl1pPr>
            <a:lvl2pPr marL="457200" algn="l" rtl="0" fontAlgn="base">
              <a:spcBef>
                <a:spcPct val="0"/>
              </a:spcBef>
              <a:spcAft>
                <a:spcPct val="0"/>
              </a:spcAft>
              <a:defRPr sz="2000" kern="1200">
                <a:solidFill>
                  <a:schemeClr val="tx1"/>
                </a:solidFill>
                <a:latin typeface="Times" pitchFamily="18" charset="0"/>
                <a:ea typeface="+mn-ea"/>
                <a:cs typeface="Arial" charset="0"/>
              </a:defRPr>
            </a:lvl2pPr>
            <a:lvl3pPr marL="914400" algn="l" rtl="0" fontAlgn="base">
              <a:spcBef>
                <a:spcPct val="0"/>
              </a:spcBef>
              <a:spcAft>
                <a:spcPct val="0"/>
              </a:spcAft>
              <a:defRPr sz="2000" kern="1200">
                <a:solidFill>
                  <a:schemeClr val="tx1"/>
                </a:solidFill>
                <a:latin typeface="Times" pitchFamily="18" charset="0"/>
                <a:ea typeface="+mn-ea"/>
                <a:cs typeface="Arial" charset="0"/>
              </a:defRPr>
            </a:lvl3pPr>
            <a:lvl4pPr marL="1371600" algn="l" rtl="0" fontAlgn="base">
              <a:spcBef>
                <a:spcPct val="0"/>
              </a:spcBef>
              <a:spcAft>
                <a:spcPct val="0"/>
              </a:spcAft>
              <a:defRPr sz="2000" kern="1200">
                <a:solidFill>
                  <a:schemeClr val="tx1"/>
                </a:solidFill>
                <a:latin typeface="Times" pitchFamily="18" charset="0"/>
                <a:ea typeface="+mn-ea"/>
                <a:cs typeface="Arial" charset="0"/>
              </a:defRPr>
            </a:lvl4pPr>
            <a:lvl5pPr marL="1828800" algn="l" rtl="0" fontAlgn="base">
              <a:spcBef>
                <a:spcPct val="0"/>
              </a:spcBef>
              <a:spcAft>
                <a:spcPct val="0"/>
              </a:spcAft>
              <a:defRPr sz="2000" kern="1200">
                <a:solidFill>
                  <a:schemeClr val="tx1"/>
                </a:solidFill>
                <a:latin typeface="Times" pitchFamily="18" charset="0"/>
                <a:ea typeface="+mn-ea"/>
                <a:cs typeface="Arial" charset="0"/>
              </a:defRPr>
            </a:lvl5pPr>
            <a:lvl6pPr marL="2286000" algn="l" defTabSz="914400" rtl="0" eaLnBrk="1" latinLnBrk="0" hangingPunct="1">
              <a:defRPr sz="2000" kern="1200">
                <a:solidFill>
                  <a:schemeClr val="tx1"/>
                </a:solidFill>
                <a:latin typeface="Times" pitchFamily="18" charset="0"/>
                <a:ea typeface="+mn-ea"/>
                <a:cs typeface="Arial" charset="0"/>
              </a:defRPr>
            </a:lvl6pPr>
            <a:lvl7pPr marL="2743200" algn="l" defTabSz="914400" rtl="0" eaLnBrk="1" latinLnBrk="0" hangingPunct="1">
              <a:defRPr sz="2000" kern="1200">
                <a:solidFill>
                  <a:schemeClr val="tx1"/>
                </a:solidFill>
                <a:latin typeface="Times" pitchFamily="18" charset="0"/>
                <a:ea typeface="+mn-ea"/>
                <a:cs typeface="Arial" charset="0"/>
              </a:defRPr>
            </a:lvl7pPr>
            <a:lvl8pPr marL="3200400" algn="l" defTabSz="914400" rtl="0" eaLnBrk="1" latinLnBrk="0" hangingPunct="1">
              <a:defRPr sz="2000" kern="1200">
                <a:solidFill>
                  <a:schemeClr val="tx1"/>
                </a:solidFill>
                <a:latin typeface="Times" pitchFamily="18" charset="0"/>
                <a:ea typeface="+mn-ea"/>
                <a:cs typeface="Arial" charset="0"/>
              </a:defRPr>
            </a:lvl8pPr>
            <a:lvl9pPr marL="3657600" algn="l" defTabSz="914400" rtl="0" eaLnBrk="1" latinLnBrk="0" hangingPunct="1">
              <a:defRPr sz="2000" kern="1200">
                <a:solidFill>
                  <a:schemeClr val="tx1"/>
                </a:solidFill>
                <a:latin typeface="Times" pitchFamily="18" charset="0"/>
                <a:ea typeface="+mn-ea"/>
                <a:cs typeface="Arial" charset="0"/>
              </a:defRPr>
            </a:lvl9pPr>
          </a:lstStyle>
          <a:p>
            <a:pPr algn="ctr"/>
            <a:r>
              <a:rPr lang="en-US" sz="1400" b="1" dirty="0" smtClean="0">
                <a:solidFill>
                  <a:srgbClr val="0000FF"/>
                </a:solidFill>
                <a:latin typeface="Arial" panose="020B0604020202020204" pitchFamily="34" charset="0"/>
                <a:cs typeface="Arial" panose="020B0604020202020204" pitchFamily="34" charset="0"/>
              </a:rPr>
              <a:t>JLEIC Collaboration Meeting Fall 2016</a:t>
            </a:r>
            <a:endParaRPr lang="en-US" sz="1400" b="1" dirty="0">
              <a:solidFill>
                <a:srgbClr val="0000FF"/>
              </a:solidFill>
              <a:latin typeface="Arial" panose="020B0604020202020204" pitchFamily="34" charset="0"/>
              <a:cs typeface="Arial" panose="020B0604020202020204" pitchFamily="34" charset="0"/>
            </a:endParaRPr>
          </a:p>
        </p:txBody>
      </p:sp>
      <p:sp>
        <p:nvSpPr>
          <p:cNvPr id="18" name="Slide Number Placeholder 5"/>
          <p:cNvSpPr txBox="1">
            <a:spLocks/>
          </p:cNvSpPr>
          <p:nvPr/>
        </p:nvSpPr>
        <p:spPr>
          <a:xfrm>
            <a:off x="7467600" y="6433457"/>
            <a:ext cx="685800" cy="348343"/>
          </a:xfrm>
          <a:prstGeom prst="rect">
            <a:avLst/>
          </a:prstGeom>
        </p:spPr>
        <p:txBody>
          <a:bodyPr/>
          <a:lstStyle>
            <a:defPPr>
              <a:defRPr lang="en-US"/>
            </a:defPPr>
            <a:lvl1pPr algn="l" rtl="0" fontAlgn="base">
              <a:spcBef>
                <a:spcPct val="0"/>
              </a:spcBef>
              <a:spcAft>
                <a:spcPct val="0"/>
              </a:spcAft>
              <a:defRPr sz="2000" kern="1200">
                <a:solidFill>
                  <a:schemeClr val="tx1"/>
                </a:solidFill>
                <a:latin typeface="Times" pitchFamily="18" charset="0"/>
                <a:ea typeface="+mn-ea"/>
                <a:cs typeface="Arial" charset="0"/>
              </a:defRPr>
            </a:lvl1pPr>
            <a:lvl2pPr marL="457200" algn="l" rtl="0" fontAlgn="base">
              <a:spcBef>
                <a:spcPct val="0"/>
              </a:spcBef>
              <a:spcAft>
                <a:spcPct val="0"/>
              </a:spcAft>
              <a:defRPr sz="2000" kern="1200">
                <a:solidFill>
                  <a:schemeClr val="tx1"/>
                </a:solidFill>
                <a:latin typeface="Times" pitchFamily="18" charset="0"/>
                <a:ea typeface="+mn-ea"/>
                <a:cs typeface="Arial" charset="0"/>
              </a:defRPr>
            </a:lvl2pPr>
            <a:lvl3pPr marL="914400" algn="l" rtl="0" fontAlgn="base">
              <a:spcBef>
                <a:spcPct val="0"/>
              </a:spcBef>
              <a:spcAft>
                <a:spcPct val="0"/>
              </a:spcAft>
              <a:defRPr sz="2000" kern="1200">
                <a:solidFill>
                  <a:schemeClr val="tx1"/>
                </a:solidFill>
                <a:latin typeface="Times" pitchFamily="18" charset="0"/>
                <a:ea typeface="+mn-ea"/>
                <a:cs typeface="Arial" charset="0"/>
              </a:defRPr>
            </a:lvl3pPr>
            <a:lvl4pPr marL="1371600" algn="l" rtl="0" fontAlgn="base">
              <a:spcBef>
                <a:spcPct val="0"/>
              </a:spcBef>
              <a:spcAft>
                <a:spcPct val="0"/>
              </a:spcAft>
              <a:defRPr sz="2000" kern="1200">
                <a:solidFill>
                  <a:schemeClr val="tx1"/>
                </a:solidFill>
                <a:latin typeface="Times" pitchFamily="18" charset="0"/>
                <a:ea typeface="+mn-ea"/>
                <a:cs typeface="Arial" charset="0"/>
              </a:defRPr>
            </a:lvl4pPr>
            <a:lvl5pPr marL="1828800" algn="l" rtl="0" fontAlgn="base">
              <a:spcBef>
                <a:spcPct val="0"/>
              </a:spcBef>
              <a:spcAft>
                <a:spcPct val="0"/>
              </a:spcAft>
              <a:defRPr sz="2000" kern="1200">
                <a:solidFill>
                  <a:schemeClr val="tx1"/>
                </a:solidFill>
                <a:latin typeface="Times" pitchFamily="18" charset="0"/>
                <a:ea typeface="+mn-ea"/>
                <a:cs typeface="Arial" charset="0"/>
              </a:defRPr>
            </a:lvl5pPr>
            <a:lvl6pPr marL="2286000" algn="l" defTabSz="914400" rtl="0" eaLnBrk="1" latinLnBrk="0" hangingPunct="1">
              <a:defRPr sz="2000" kern="1200">
                <a:solidFill>
                  <a:schemeClr val="tx1"/>
                </a:solidFill>
                <a:latin typeface="Times" pitchFamily="18" charset="0"/>
                <a:ea typeface="+mn-ea"/>
                <a:cs typeface="Arial" charset="0"/>
              </a:defRPr>
            </a:lvl6pPr>
            <a:lvl7pPr marL="2743200" algn="l" defTabSz="914400" rtl="0" eaLnBrk="1" latinLnBrk="0" hangingPunct="1">
              <a:defRPr sz="2000" kern="1200">
                <a:solidFill>
                  <a:schemeClr val="tx1"/>
                </a:solidFill>
                <a:latin typeface="Times" pitchFamily="18" charset="0"/>
                <a:ea typeface="+mn-ea"/>
                <a:cs typeface="Arial" charset="0"/>
              </a:defRPr>
            </a:lvl7pPr>
            <a:lvl8pPr marL="3200400" algn="l" defTabSz="914400" rtl="0" eaLnBrk="1" latinLnBrk="0" hangingPunct="1">
              <a:defRPr sz="2000" kern="1200">
                <a:solidFill>
                  <a:schemeClr val="tx1"/>
                </a:solidFill>
                <a:latin typeface="Times" pitchFamily="18" charset="0"/>
                <a:ea typeface="+mn-ea"/>
                <a:cs typeface="Arial" charset="0"/>
              </a:defRPr>
            </a:lvl8pPr>
            <a:lvl9pPr marL="3657600" algn="l" defTabSz="914400" rtl="0" eaLnBrk="1" latinLnBrk="0" hangingPunct="1">
              <a:defRPr sz="2000" kern="1200">
                <a:solidFill>
                  <a:schemeClr val="tx1"/>
                </a:solidFill>
                <a:latin typeface="Times" pitchFamily="18" charset="0"/>
                <a:ea typeface="+mn-ea"/>
                <a:cs typeface="Arial" charset="0"/>
              </a:defRPr>
            </a:lvl9pPr>
          </a:lstStyle>
          <a:p>
            <a:pPr algn="ctr"/>
            <a:fld id="{B58F48A6-A3E1-4848-9AC3-B43F560BE4FE}" type="slidenum">
              <a:rPr lang="en-US" b="1" smtClean="0">
                <a:solidFill>
                  <a:srgbClr val="0000FF"/>
                </a:solidFill>
                <a:latin typeface="Arial" panose="020B0604020202020204" pitchFamily="34" charset="0"/>
                <a:cs typeface="Arial" panose="020B0604020202020204" pitchFamily="34" charset="0"/>
              </a:rPr>
              <a:pPr algn="ctr"/>
              <a:t>8</a:t>
            </a:fld>
            <a:endParaRPr lang="en-US" b="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094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dirty="0" smtClean="0">
                <a:solidFill>
                  <a:srgbClr val="0000FF"/>
                </a:solidFill>
                <a:latin typeface="Arial" panose="020B0604020202020204" pitchFamily="34" charset="0"/>
                <a:cs typeface="Arial" panose="020B0604020202020204" pitchFamily="34" charset="0"/>
              </a:rPr>
              <a:t>The Experiment Setup</a:t>
            </a:r>
            <a:endParaRPr lang="en-US" dirty="0">
              <a:solidFill>
                <a:srgbClr val="0000FF"/>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43091"/>
            <a:ext cx="5486400" cy="304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D:\MEIC2015\IMP_cooling_Experiment\HV_new_platform_photos\QQͼƬ201603250858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7211" y="812019"/>
            <a:ext cx="3200400" cy="569751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2"/>
          <p:cNvSpPr txBox="1"/>
          <p:nvPr/>
        </p:nvSpPr>
        <p:spPr>
          <a:xfrm>
            <a:off x="5859260" y="1600353"/>
            <a:ext cx="1188720" cy="523220"/>
          </a:xfrm>
          <a:prstGeom prst="rect">
            <a:avLst/>
          </a:prstGeom>
          <a:solidFill>
            <a:srgbClr val="00B0F0"/>
          </a:solidFill>
        </p:spPr>
        <p:txBody>
          <a:bodyPr wrap="square" rtlCol="0">
            <a:spAutoFit/>
          </a:bodyPr>
          <a:lstStyle>
            <a:defPPr>
              <a:defRPr lang="en-US"/>
            </a:defPPr>
            <a:lvl1pPr algn="l" rtl="0" fontAlgn="base">
              <a:spcBef>
                <a:spcPct val="0"/>
              </a:spcBef>
              <a:spcAft>
                <a:spcPct val="0"/>
              </a:spcAft>
              <a:defRPr sz="2000" kern="1200">
                <a:solidFill>
                  <a:schemeClr val="tx1"/>
                </a:solidFill>
                <a:latin typeface="Times" pitchFamily="18" charset="0"/>
                <a:ea typeface="+mn-ea"/>
                <a:cs typeface="Arial" charset="0"/>
              </a:defRPr>
            </a:lvl1pPr>
            <a:lvl2pPr marL="457200" algn="l" rtl="0" fontAlgn="base">
              <a:spcBef>
                <a:spcPct val="0"/>
              </a:spcBef>
              <a:spcAft>
                <a:spcPct val="0"/>
              </a:spcAft>
              <a:defRPr sz="2000" kern="1200">
                <a:solidFill>
                  <a:schemeClr val="tx1"/>
                </a:solidFill>
                <a:latin typeface="Times" pitchFamily="18" charset="0"/>
                <a:ea typeface="+mn-ea"/>
                <a:cs typeface="Arial" charset="0"/>
              </a:defRPr>
            </a:lvl2pPr>
            <a:lvl3pPr marL="914400" algn="l" rtl="0" fontAlgn="base">
              <a:spcBef>
                <a:spcPct val="0"/>
              </a:spcBef>
              <a:spcAft>
                <a:spcPct val="0"/>
              </a:spcAft>
              <a:defRPr sz="2000" kern="1200">
                <a:solidFill>
                  <a:schemeClr val="tx1"/>
                </a:solidFill>
                <a:latin typeface="Times" pitchFamily="18" charset="0"/>
                <a:ea typeface="+mn-ea"/>
                <a:cs typeface="Arial" charset="0"/>
              </a:defRPr>
            </a:lvl3pPr>
            <a:lvl4pPr marL="1371600" algn="l" rtl="0" fontAlgn="base">
              <a:spcBef>
                <a:spcPct val="0"/>
              </a:spcBef>
              <a:spcAft>
                <a:spcPct val="0"/>
              </a:spcAft>
              <a:defRPr sz="2000" kern="1200">
                <a:solidFill>
                  <a:schemeClr val="tx1"/>
                </a:solidFill>
                <a:latin typeface="Times" pitchFamily="18" charset="0"/>
                <a:ea typeface="+mn-ea"/>
                <a:cs typeface="Arial" charset="0"/>
              </a:defRPr>
            </a:lvl4pPr>
            <a:lvl5pPr marL="1828800" algn="l" rtl="0" fontAlgn="base">
              <a:spcBef>
                <a:spcPct val="0"/>
              </a:spcBef>
              <a:spcAft>
                <a:spcPct val="0"/>
              </a:spcAft>
              <a:defRPr sz="2000" kern="1200">
                <a:solidFill>
                  <a:schemeClr val="tx1"/>
                </a:solidFill>
                <a:latin typeface="Times" pitchFamily="18" charset="0"/>
                <a:ea typeface="+mn-ea"/>
                <a:cs typeface="Arial" charset="0"/>
              </a:defRPr>
            </a:lvl5pPr>
            <a:lvl6pPr marL="2286000" algn="l" defTabSz="914400" rtl="0" eaLnBrk="1" latinLnBrk="0" hangingPunct="1">
              <a:defRPr sz="2000" kern="1200">
                <a:solidFill>
                  <a:schemeClr val="tx1"/>
                </a:solidFill>
                <a:latin typeface="Times" pitchFamily="18" charset="0"/>
                <a:ea typeface="+mn-ea"/>
                <a:cs typeface="Arial" charset="0"/>
              </a:defRPr>
            </a:lvl6pPr>
            <a:lvl7pPr marL="2743200" algn="l" defTabSz="914400" rtl="0" eaLnBrk="1" latinLnBrk="0" hangingPunct="1">
              <a:defRPr sz="2000" kern="1200">
                <a:solidFill>
                  <a:schemeClr val="tx1"/>
                </a:solidFill>
                <a:latin typeface="Times" pitchFamily="18" charset="0"/>
                <a:ea typeface="+mn-ea"/>
                <a:cs typeface="Arial" charset="0"/>
              </a:defRPr>
            </a:lvl7pPr>
            <a:lvl8pPr marL="3200400" algn="l" defTabSz="914400" rtl="0" eaLnBrk="1" latinLnBrk="0" hangingPunct="1">
              <a:defRPr sz="2000" kern="1200">
                <a:solidFill>
                  <a:schemeClr val="tx1"/>
                </a:solidFill>
                <a:latin typeface="Times" pitchFamily="18" charset="0"/>
                <a:ea typeface="+mn-ea"/>
                <a:cs typeface="Arial" charset="0"/>
              </a:defRPr>
            </a:lvl8pPr>
            <a:lvl9pPr marL="3657600" algn="l" defTabSz="914400" rtl="0" eaLnBrk="1" latinLnBrk="0" hangingPunct="1">
              <a:defRPr sz="2000" kern="1200">
                <a:solidFill>
                  <a:schemeClr val="tx1"/>
                </a:solidFill>
                <a:latin typeface="Times" pitchFamily="18" charset="0"/>
                <a:ea typeface="+mn-ea"/>
                <a:cs typeface="Arial" charset="0"/>
              </a:defRPr>
            </a:lvl9pPr>
          </a:lstStyle>
          <a:p>
            <a:pPr algn="ctr"/>
            <a:r>
              <a:rPr lang="en-US" sz="1400" b="1" dirty="0" smtClean="0">
                <a:solidFill>
                  <a:schemeClr val="bg1"/>
                </a:solidFill>
                <a:latin typeface="Arial" panose="020B0604020202020204" pitchFamily="34" charset="0"/>
                <a:cs typeface="Arial" panose="020B0604020202020204" pitchFamily="34" charset="0"/>
              </a:rPr>
              <a:t>Place for </a:t>
            </a:r>
            <a:r>
              <a:rPr lang="en-US" sz="1400" b="1" dirty="0" err="1" smtClean="0">
                <a:solidFill>
                  <a:schemeClr val="bg1"/>
                </a:solidFill>
                <a:latin typeface="Arial" panose="020B0604020202020204" pitchFamily="34" charset="0"/>
                <a:cs typeface="Arial" panose="020B0604020202020204" pitchFamily="34" charset="0"/>
              </a:rPr>
              <a:t>JLab</a:t>
            </a:r>
            <a:r>
              <a:rPr lang="en-US" sz="1400" b="1" dirty="0" smtClean="0">
                <a:solidFill>
                  <a:schemeClr val="bg1"/>
                </a:solidFill>
                <a:latin typeface="Arial" panose="020B0604020202020204" pitchFamily="34" charset="0"/>
                <a:cs typeface="Arial" panose="020B0604020202020204" pitchFamily="34" charset="0"/>
              </a:rPr>
              <a:t> </a:t>
            </a:r>
            <a:r>
              <a:rPr lang="en-US" sz="1400" b="1" dirty="0" err="1" smtClean="0">
                <a:solidFill>
                  <a:schemeClr val="bg1"/>
                </a:solidFill>
                <a:latin typeface="Arial" panose="020B0604020202020204" pitchFamily="34" charset="0"/>
                <a:cs typeface="Arial" panose="020B0604020202020204" pitchFamily="34" charset="0"/>
              </a:rPr>
              <a:t>pulser</a:t>
            </a:r>
            <a:endParaRPr lang="en-US" sz="1400" b="1" dirty="0">
              <a:solidFill>
                <a:schemeClr val="bg1"/>
              </a:solidFill>
              <a:latin typeface="Arial" panose="020B0604020202020204" pitchFamily="34" charset="0"/>
              <a:cs typeface="Arial" panose="020B0604020202020204" pitchFamily="34" charset="0"/>
            </a:endParaRPr>
          </a:p>
        </p:txBody>
      </p:sp>
      <p:sp>
        <p:nvSpPr>
          <p:cNvPr id="8" name="TextBox 3"/>
          <p:cNvSpPr txBox="1"/>
          <p:nvPr/>
        </p:nvSpPr>
        <p:spPr>
          <a:xfrm>
            <a:off x="7418625" y="4082467"/>
            <a:ext cx="930063" cy="307777"/>
          </a:xfrm>
          <a:prstGeom prst="rect">
            <a:avLst/>
          </a:prstGeom>
          <a:noFill/>
        </p:spPr>
        <p:txBody>
          <a:bodyPr wrap="none" rtlCol="0">
            <a:spAutoFit/>
          </a:bodyPr>
          <a:lstStyle>
            <a:defPPr>
              <a:defRPr lang="en-US"/>
            </a:defPPr>
            <a:lvl1pPr algn="l" rtl="0" fontAlgn="base">
              <a:spcBef>
                <a:spcPct val="0"/>
              </a:spcBef>
              <a:spcAft>
                <a:spcPct val="0"/>
              </a:spcAft>
              <a:defRPr sz="2000" kern="1200">
                <a:solidFill>
                  <a:schemeClr val="tx1"/>
                </a:solidFill>
                <a:latin typeface="Times" pitchFamily="18" charset="0"/>
                <a:ea typeface="+mn-ea"/>
                <a:cs typeface="Arial" charset="0"/>
              </a:defRPr>
            </a:lvl1pPr>
            <a:lvl2pPr marL="457200" algn="l" rtl="0" fontAlgn="base">
              <a:spcBef>
                <a:spcPct val="0"/>
              </a:spcBef>
              <a:spcAft>
                <a:spcPct val="0"/>
              </a:spcAft>
              <a:defRPr sz="2000" kern="1200">
                <a:solidFill>
                  <a:schemeClr val="tx1"/>
                </a:solidFill>
                <a:latin typeface="Times" pitchFamily="18" charset="0"/>
                <a:ea typeface="+mn-ea"/>
                <a:cs typeface="Arial" charset="0"/>
              </a:defRPr>
            </a:lvl2pPr>
            <a:lvl3pPr marL="914400" algn="l" rtl="0" fontAlgn="base">
              <a:spcBef>
                <a:spcPct val="0"/>
              </a:spcBef>
              <a:spcAft>
                <a:spcPct val="0"/>
              </a:spcAft>
              <a:defRPr sz="2000" kern="1200">
                <a:solidFill>
                  <a:schemeClr val="tx1"/>
                </a:solidFill>
                <a:latin typeface="Times" pitchFamily="18" charset="0"/>
                <a:ea typeface="+mn-ea"/>
                <a:cs typeface="Arial" charset="0"/>
              </a:defRPr>
            </a:lvl3pPr>
            <a:lvl4pPr marL="1371600" algn="l" rtl="0" fontAlgn="base">
              <a:spcBef>
                <a:spcPct val="0"/>
              </a:spcBef>
              <a:spcAft>
                <a:spcPct val="0"/>
              </a:spcAft>
              <a:defRPr sz="2000" kern="1200">
                <a:solidFill>
                  <a:schemeClr val="tx1"/>
                </a:solidFill>
                <a:latin typeface="Times" pitchFamily="18" charset="0"/>
                <a:ea typeface="+mn-ea"/>
                <a:cs typeface="Arial" charset="0"/>
              </a:defRPr>
            </a:lvl4pPr>
            <a:lvl5pPr marL="1828800" algn="l" rtl="0" fontAlgn="base">
              <a:spcBef>
                <a:spcPct val="0"/>
              </a:spcBef>
              <a:spcAft>
                <a:spcPct val="0"/>
              </a:spcAft>
              <a:defRPr sz="2000" kern="1200">
                <a:solidFill>
                  <a:schemeClr val="tx1"/>
                </a:solidFill>
                <a:latin typeface="Times" pitchFamily="18" charset="0"/>
                <a:ea typeface="+mn-ea"/>
                <a:cs typeface="Arial" charset="0"/>
              </a:defRPr>
            </a:lvl5pPr>
            <a:lvl6pPr marL="2286000" algn="l" defTabSz="914400" rtl="0" eaLnBrk="1" latinLnBrk="0" hangingPunct="1">
              <a:defRPr sz="2000" kern="1200">
                <a:solidFill>
                  <a:schemeClr val="tx1"/>
                </a:solidFill>
                <a:latin typeface="Times" pitchFamily="18" charset="0"/>
                <a:ea typeface="+mn-ea"/>
                <a:cs typeface="Arial" charset="0"/>
              </a:defRPr>
            </a:lvl6pPr>
            <a:lvl7pPr marL="2743200" algn="l" defTabSz="914400" rtl="0" eaLnBrk="1" latinLnBrk="0" hangingPunct="1">
              <a:defRPr sz="2000" kern="1200">
                <a:solidFill>
                  <a:schemeClr val="tx1"/>
                </a:solidFill>
                <a:latin typeface="Times" pitchFamily="18" charset="0"/>
                <a:ea typeface="+mn-ea"/>
                <a:cs typeface="Arial" charset="0"/>
              </a:defRPr>
            </a:lvl7pPr>
            <a:lvl8pPr marL="3200400" algn="l" defTabSz="914400" rtl="0" eaLnBrk="1" latinLnBrk="0" hangingPunct="1">
              <a:defRPr sz="2000" kern="1200">
                <a:solidFill>
                  <a:schemeClr val="tx1"/>
                </a:solidFill>
                <a:latin typeface="Times" pitchFamily="18" charset="0"/>
                <a:ea typeface="+mn-ea"/>
                <a:cs typeface="Arial" charset="0"/>
              </a:defRPr>
            </a:lvl8pPr>
            <a:lvl9pPr marL="3657600" algn="l" defTabSz="914400" rtl="0" eaLnBrk="1" latinLnBrk="0" hangingPunct="1">
              <a:defRPr sz="2000" kern="1200">
                <a:solidFill>
                  <a:schemeClr val="tx1"/>
                </a:solidFill>
                <a:latin typeface="Times" pitchFamily="18" charset="0"/>
                <a:ea typeface="+mn-ea"/>
                <a:cs typeface="Arial" charset="0"/>
              </a:defRPr>
            </a:lvl9pPr>
          </a:lstStyle>
          <a:p>
            <a:r>
              <a:rPr lang="en-US" sz="1400" b="1" dirty="0" smtClean="0">
                <a:solidFill>
                  <a:srgbClr val="FF3300"/>
                </a:solidFill>
                <a:latin typeface="Arial" panose="020B0604020202020204" pitchFamily="34" charset="0"/>
                <a:cs typeface="Arial" panose="020B0604020202020204" pitchFamily="34" charset="0"/>
              </a:rPr>
              <a:t>collector</a:t>
            </a:r>
            <a:endParaRPr lang="en-US" sz="1400" b="1" dirty="0">
              <a:solidFill>
                <a:srgbClr val="FF3300"/>
              </a:solidFill>
              <a:latin typeface="Arial" panose="020B0604020202020204" pitchFamily="34" charset="0"/>
              <a:cs typeface="Arial" panose="020B0604020202020204" pitchFamily="34" charset="0"/>
            </a:endParaRPr>
          </a:p>
        </p:txBody>
      </p:sp>
      <p:sp>
        <p:nvSpPr>
          <p:cNvPr id="9" name="TextBox 13"/>
          <p:cNvSpPr txBox="1"/>
          <p:nvPr/>
        </p:nvSpPr>
        <p:spPr>
          <a:xfrm>
            <a:off x="7356216" y="2286000"/>
            <a:ext cx="1635384" cy="307777"/>
          </a:xfrm>
          <a:prstGeom prst="rect">
            <a:avLst/>
          </a:prstGeom>
          <a:noFill/>
        </p:spPr>
        <p:txBody>
          <a:bodyPr wrap="none" rtlCol="0">
            <a:spAutoFit/>
          </a:bodyPr>
          <a:lstStyle>
            <a:defPPr>
              <a:defRPr lang="en-US"/>
            </a:defPPr>
            <a:lvl1pPr algn="l" rtl="0" fontAlgn="base">
              <a:spcBef>
                <a:spcPct val="0"/>
              </a:spcBef>
              <a:spcAft>
                <a:spcPct val="0"/>
              </a:spcAft>
              <a:defRPr sz="2000" kern="1200">
                <a:solidFill>
                  <a:schemeClr val="tx1"/>
                </a:solidFill>
                <a:latin typeface="Times" pitchFamily="18" charset="0"/>
                <a:ea typeface="+mn-ea"/>
                <a:cs typeface="Arial" charset="0"/>
              </a:defRPr>
            </a:lvl1pPr>
            <a:lvl2pPr marL="457200" algn="l" rtl="0" fontAlgn="base">
              <a:spcBef>
                <a:spcPct val="0"/>
              </a:spcBef>
              <a:spcAft>
                <a:spcPct val="0"/>
              </a:spcAft>
              <a:defRPr sz="2000" kern="1200">
                <a:solidFill>
                  <a:schemeClr val="tx1"/>
                </a:solidFill>
                <a:latin typeface="Times" pitchFamily="18" charset="0"/>
                <a:ea typeface="+mn-ea"/>
                <a:cs typeface="Arial" charset="0"/>
              </a:defRPr>
            </a:lvl2pPr>
            <a:lvl3pPr marL="914400" algn="l" rtl="0" fontAlgn="base">
              <a:spcBef>
                <a:spcPct val="0"/>
              </a:spcBef>
              <a:spcAft>
                <a:spcPct val="0"/>
              </a:spcAft>
              <a:defRPr sz="2000" kern="1200">
                <a:solidFill>
                  <a:schemeClr val="tx1"/>
                </a:solidFill>
                <a:latin typeface="Times" pitchFamily="18" charset="0"/>
                <a:ea typeface="+mn-ea"/>
                <a:cs typeface="Arial" charset="0"/>
              </a:defRPr>
            </a:lvl3pPr>
            <a:lvl4pPr marL="1371600" algn="l" rtl="0" fontAlgn="base">
              <a:spcBef>
                <a:spcPct val="0"/>
              </a:spcBef>
              <a:spcAft>
                <a:spcPct val="0"/>
              </a:spcAft>
              <a:defRPr sz="2000" kern="1200">
                <a:solidFill>
                  <a:schemeClr val="tx1"/>
                </a:solidFill>
                <a:latin typeface="Times" pitchFamily="18" charset="0"/>
                <a:ea typeface="+mn-ea"/>
                <a:cs typeface="Arial" charset="0"/>
              </a:defRPr>
            </a:lvl4pPr>
            <a:lvl5pPr marL="1828800" algn="l" rtl="0" fontAlgn="base">
              <a:spcBef>
                <a:spcPct val="0"/>
              </a:spcBef>
              <a:spcAft>
                <a:spcPct val="0"/>
              </a:spcAft>
              <a:defRPr sz="2000" kern="1200">
                <a:solidFill>
                  <a:schemeClr val="tx1"/>
                </a:solidFill>
                <a:latin typeface="Times" pitchFamily="18" charset="0"/>
                <a:ea typeface="+mn-ea"/>
                <a:cs typeface="Arial" charset="0"/>
              </a:defRPr>
            </a:lvl5pPr>
            <a:lvl6pPr marL="2286000" algn="l" defTabSz="914400" rtl="0" eaLnBrk="1" latinLnBrk="0" hangingPunct="1">
              <a:defRPr sz="2000" kern="1200">
                <a:solidFill>
                  <a:schemeClr val="tx1"/>
                </a:solidFill>
                <a:latin typeface="Times" pitchFamily="18" charset="0"/>
                <a:ea typeface="+mn-ea"/>
                <a:cs typeface="Arial" charset="0"/>
              </a:defRPr>
            </a:lvl6pPr>
            <a:lvl7pPr marL="2743200" algn="l" defTabSz="914400" rtl="0" eaLnBrk="1" latinLnBrk="0" hangingPunct="1">
              <a:defRPr sz="2000" kern="1200">
                <a:solidFill>
                  <a:schemeClr val="tx1"/>
                </a:solidFill>
                <a:latin typeface="Times" pitchFamily="18" charset="0"/>
                <a:ea typeface="+mn-ea"/>
                <a:cs typeface="Arial" charset="0"/>
              </a:defRPr>
            </a:lvl7pPr>
            <a:lvl8pPr marL="3200400" algn="l" defTabSz="914400" rtl="0" eaLnBrk="1" latinLnBrk="0" hangingPunct="1">
              <a:defRPr sz="2000" kern="1200">
                <a:solidFill>
                  <a:schemeClr val="tx1"/>
                </a:solidFill>
                <a:latin typeface="Times" pitchFamily="18" charset="0"/>
                <a:ea typeface="+mn-ea"/>
                <a:cs typeface="Arial" charset="0"/>
              </a:defRPr>
            </a:lvl8pPr>
            <a:lvl9pPr marL="3657600" algn="l" defTabSz="914400" rtl="0" eaLnBrk="1" latinLnBrk="0" hangingPunct="1">
              <a:defRPr sz="2000" kern="1200">
                <a:solidFill>
                  <a:schemeClr val="tx1"/>
                </a:solidFill>
                <a:latin typeface="Times" pitchFamily="18" charset="0"/>
                <a:ea typeface="+mn-ea"/>
                <a:cs typeface="Arial" charset="0"/>
              </a:defRPr>
            </a:lvl9pPr>
          </a:lstStyle>
          <a:p>
            <a:r>
              <a:rPr lang="en-US" sz="1400" b="1" dirty="0" smtClean="0">
                <a:solidFill>
                  <a:srgbClr val="FF3300"/>
                </a:solidFill>
                <a:latin typeface="Arial" panose="020B0604020202020204" pitchFamily="34" charset="0"/>
                <a:cs typeface="Arial" panose="020B0604020202020204" pitchFamily="34" charset="0"/>
              </a:rPr>
              <a:t>Cathode filament</a:t>
            </a:r>
            <a:endParaRPr lang="en-US" sz="1400" b="1" dirty="0">
              <a:solidFill>
                <a:srgbClr val="FF3300"/>
              </a:solidFill>
              <a:latin typeface="Arial" panose="020B0604020202020204" pitchFamily="34" charset="0"/>
              <a:cs typeface="Arial" panose="020B0604020202020204" pitchFamily="34" charset="0"/>
            </a:endParaRPr>
          </a:p>
        </p:txBody>
      </p:sp>
      <p:sp>
        <p:nvSpPr>
          <p:cNvPr id="10" name="TextBox 4"/>
          <p:cNvSpPr txBox="1"/>
          <p:nvPr/>
        </p:nvSpPr>
        <p:spPr>
          <a:xfrm>
            <a:off x="7248444" y="3045023"/>
            <a:ext cx="2101857" cy="307777"/>
          </a:xfrm>
          <a:prstGeom prst="rect">
            <a:avLst/>
          </a:prstGeom>
          <a:noFill/>
        </p:spPr>
        <p:txBody>
          <a:bodyPr wrap="none" rtlCol="0">
            <a:spAutoFit/>
          </a:bodyPr>
          <a:lstStyle>
            <a:defPPr>
              <a:defRPr lang="en-US"/>
            </a:defPPr>
            <a:lvl1pPr algn="l" rtl="0" fontAlgn="base">
              <a:spcBef>
                <a:spcPct val="0"/>
              </a:spcBef>
              <a:spcAft>
                <a:spcPct val="0"/>
              </a:spcAft>
              <a:defRPr sz="2000" kern="1200">
                <a:solidFill>
                  <a:schemeClr val="tx1"/>
                </a:solidFill>
                <a:latin typeface="Times" pitchFamily="18" charset="0"/>
                <a:ea typeface="+mn-ea"/>
                <a:cs typeface="Arial" charset="0"/>
              </a:defRPr>
            </a:lvl1pPr>
            <a:lvl2pPr marL="457200" algn="l" rtl="0" fontAlgn="base">
              <a:spcBef>
                <a:spcPct val="0"/>
              </a:spcBef>
              <a:spcAft>
                <a:spcPct val="0"/>
              </a:spcAft>
              <a:defRPr sz="2000" kern="1200">
                <a:solidFill>
                  <a:schemeClr val="tx1"/>
                </a:solidFill>
                <a:latin typeface="Times" pitchFamily="18" charset="0"/>
                <a:ea typeface="+mn-ea"/>
                <a:cs typeface="Arial" charset="0"/>
              </a:defRPr>
            </a:lvl2pPr>
            <a:lvl3pPr marL="914400" algn="l" rtl="0" fontAlgn="base">
              <a:spcBef>
                <a:spcPct val="0"/>
              </a:spcBef>
              <a:spcAft>
                <a:spcPct val="0"/>
              </a:spcAft>
              <a:defRPr sz="2000" kern="1200">
                <a:solidFill>
                  <a:schemeClr val="tx1"/>
                </a:solidFill>
                <a:latin typeface="Times" pitchFamily="18" charset="0"/>
                <a:ea typeface="+mn-ea"/>
                <a:cs typeface="Arial" charset="0"/>
              </a:defRPr>
            </a:lvl3pPr>
            <a:lvl4pPr marL="1371600" algn="l" rtl="0" fontAlgn="base">
              <a:spcBef>
                <a:spcPct val="0"/>
              </a:spcBef>
              <a:spcAft>
                <a:spcPct val="0"/>
              </a:spcAft>
              <a:defRPr sz="2000" kern="1200">
                <a:solidFill>
                  <a:schemeClr val="tx1"/>
                </a:solidFill>
                <a:latin typeface="Times" pitchFamily="18" charset="0"/>
                <a:ea typeface="+mn-ea"/>
                <a:cs typeface="Arial" charset="0"/>
              </a:defRPr>
            </a:lvl4pPr>
            <a:lvl5pPr marL="1828800" algn="l" rtl="0" fontAlgn="base">
              <a:spcBef>
                <a:spcPct val="0"/>
              </a:spcBef>
              <a:spcAft>
                <a:spcPct val="0"/>
              </a:spcAft>
              <a:defRPr sz="2000" kern="1200">
                <a:solidFill>
                  <a:schemeClr val="tx1"/>
                </a:solidFill>
                <a:latin typeface="Times" pitchFamily="18" charset="0"/>
                <a:ea typeface="+mn-ea"/>
                <a:cs typeface="Arial" charset="0"/>
              </a:defRPr>
            </a:lvl5pPr>
            <a:lvl6pPr marL="2286000" algn="l" defTabSz="914400" rtl="0" eaLnBrk="1" latinLnBrk="0" hangingPunct="1">
              <a:defRPr sz="2000" kern="1200">
                <a:solidFill>
                  <a:schemeClr val="tx1"/>
                </a:solidFill>
                <a:latin typeface="Times" pitchFamily="18" charset="0"/>
                <a:ea typeface="+mn-ea"/>
                <a:cs typeface="Arial" charset="0"/>
              </a:defRPr>
            </a:lvl6pPr>
            <a:lvl7pPr marL="2743200" algn="l" defTabSz="914400" rtl="0" eaLnBrk="1" latinLnBrk="0" hangingPunct="1">
              <a:defRPr sz="2000" kern="1200">
                <a:solidFill>
                  <a:schemeClr val="tx1"/>
                </a:solidFill>
                <a:latin typeface="Times" pitchFamily="18" charset="0"/>
                <a:ea typeface="+mn-ea"/>
                <a:cs typeface="Arial" charset="0"/>
              </a:defRPr>
            </a:lvl7pPr>
            <a:lvl8pPr marL="3200400" algn="l" defTabSz="914400" rtl="0" eaLnBrk="1" latinLnBrk="0" hangingPunct="1">
              <a:defRPr sz="2000" kern="1200">
                <a:solidFill>
                  <a:schemeClr val="tx1"/>
                </a:solidFill>
                <a:latin typeface="Times" pitchFamily="18" charset="0"/>
                <a:ea typeface="+mn-ea"/>
                <a:cs typeface="Arial" charset="0"/>
              </a:defRPr>
            </a:lvl8pPr>
            <a:lvl9pPr marL="3657600" algn="l" defTabSz="914400" rtl="0" eaLnBrk="1" latinLnBrk="0" hangingPunct="1">
              <a:defRPr sz="2000" kern="1200">
                <a:solidFill>
                  <a:schemeClr val="tx1"/>
                </a:solidFill>
                <a:latin typeface="Times" pitchFamily="18" charset="0"/>
                <a:ea typeface="+mn-ea"/>
                <a:cs typeface="Arial" charset="0"/>
              </a:defRPr>
            </a:lvl9pPr>
          </a:lstStyle>
          <a:p>
            <a:r>
              <a:rPr lang="en-US" sz="1400" b="1" dirty="0">
                <a:solidFill>
                  <a:srgbClr val="FF3300"/>
                </a:solidFill>
                <a:latin typeface="Arial" panose="020B0604020202020204" pitchFamily="34" charset="0"/>
                <a:cs typeface="Arial" panose="020B0604020202020204" pitchFamily="34" charset="0"/>
              </a:rPr>
              <a:t>a</a:t>
            </a:r>
            <a:r>
              <a:rPr lang="en-US" sz="1400" b="1" dirty="0" smtClean="0">
                <a:solidFill>
                  <a:srgbClr val="FF3300"/>
                </a:solidFill>
                <a:latin typeface="Arial" panose="020B0604020202020204" pitchFamily="34" charset="0"/>
                <a:cs typeface="Arial" panose="020B0604020202020204" pitchFamily="34" charset="0"/>
              </a:rPr>
              <a:t>node and suppressor</a:t>
            </a:r>
            <a:endParaRPr lang="en-US" sz="1400" b="1" dirty="0">
              <a:solidFill>
                <a:srgbClr val="FF3300"/>
              </a:solidFill>
              <a:latin typeface="Arial" panose="020B0604020202020204" pitchFamily="34" charset="0"/>
              <a:cs typeface="Arial" panose="020B0604020202020204" pitchFamily="34" charset="0"/>
            </a:endParaRPr>
          </a:p>
        </p:txBody>
      </p:sp>
      <p:sp>
        <p:nvSpPr>
          <p:cNvPr id="11" name="TextBox 15"/>
          <p:cNvSpPr txBox="1"/>
          <p:nvPr/>
        </p:nvSpPr>
        <p:spPr>
          <a:xfrm>
            <a:off x="6059603" y="2944781"/>
            <a:ext cx="832279" cy="307777"/>
          </a:xfrm>
          <a:prstGeom prst="rect">
            <a:avLst/>
          </a:prstGeom>
          <a:noFill/>
        </p:spPr>
        <p:txBody>
          <a:bodyPr wrap="none" rtlCol="0">
            <a:spAutoFit/>
          </a:bodyPr>
          <a:lstStyle>
            <a:defPPr>
              <a:defRPr lang="en-US"/>
            </a:defPPr>
            <a:lvl1pPr algn="l" rtl="0" fontAlgn="base">
              <a:spcBef>
                <a:spcPct val="0"/>
              </a:spcBef>
              <a:spcAft>
                <a:spcPct val="0"/>
              </a:spcAft>
              <a:defRPr sz="2000" kern="1200">
                <a:solidFill>
                  <a:schemeClr val="tx1"/>
                </a:solidFill>
                <a:latin typeface="Times" pitchFamily="18" charset="0"/>
                <a:ea typeface="+mn-ea"/>
                <a:cs typeface="Arial" charset="0"/>
              </a:defRPr>
            </a:lvl1pPr>
            <a:lvl2pPr marL="457200" algn="l" rtl="0" fontAlgn="base">
              <a:spcBef>
                <a:spcPct val="0"/>
              </a:spcBef>
              <a:spcAft>
                <a:spcPct val="0"/>
              </a:spcAft>
              <a:defRPr sz="2000" kern="1200">
                <a:solidFill>
                  <a:schemeClr val="tx1"/>
                </a:solidFill>
                <a:latin typeface="Times" pitchFamily="18" charset="0"/>
                <a:ea typeface="+mn-ea"/>
                <a:cs typeface="Arial" charset="0"/>
              </a:defRPr>
            </a:lvl2pPr>
            <a:lvl3pPr marL="914400" algn="l" rtl="0" fontAlgn="base">
              <a:spcBef>
                <a:spcPct val="0"/>
              </a:spcBef>
              <a:spcAft>
                <a:spcPct val="0"/>
              </a:spcAft>
              <a:defRPr sz="2000" kern="1200">
                <a:solidFill>
                  <a:schemeClr val="tx1"/>
                </a:solidFill>
                <a:latin typeface="Times" pitchFamily="18" charset="0"/>
                <a:ea typeface="+mn-ea"/>
                <a:cs typeface="Arial" charset="0"/>
              </a:defRPr>
            </a:lvl3pPr>
            <a:lvl4pPr marL="1371600" algn="l" rtl="0" fontAlgn="base">
              <a:spcBef>
                <a:spcPct val="0"/>
              </a:spcBef>
              <a:spcAft>
                <a:spcPct val="0"/>
              </a:spcAft>
              <a:defRPr sz="2000" kern="1200">
                <a:solidFill>
                  <a:schemeClr val="tx1"/>
                </a:solidFill>
                <a:latin typeface="Times" pitchFamily="18" charset="0"/>
                <a:ea typeface="+mn-ea"/>
                <a:cs typeface="Arial" charset="0"/>
              </a:defRPr>
            </a:lvl4pPr>
            <a:lvl5pPr marL="1828800" algn="l" rtl="0" fontAlgn="base">
              <a:spcBef>
                <a:spcPct val="0"/>
              </a:spcBef>
              <a:spcAft>
                <a:spcPct val="0"/>
              </a:spcAft>
              <a:defRPr sz="2000" kern="1200">
                <a:solidFill>
                  <a:schemeClr val="tx1"/>
                </a:solidFill>
                <a:latin typeface="Times" pitchFamily="18" charset="0"/>
                <a:ea typeface="+mn-ea"/>
                <a:cs typeface="Arial" charset="0"/>
              </a:defRPr>
            </a:lvl5pPr>
            <a:lvl6pPr marL="2286000" algn="l" defTabSz="914400" rtl="0" eaLnBrk="1" latinLnBrk="0" hangingPunct="1">
              <a:defRPr sz="2000" kern="1200">
                <a:solidFill>
                  <a:schemeClr val="tx1"/>
                </a:solidFill>
                <a:latin typeface="Times" pitchFamily="18" charset="0"/>
                <a:ea typeface="+mn-ea"/>
                <a:cs typeface="Arial" charset="0"/>
              </a:defRPr>
            </a:lvl6pPr>
            <a:lvl7pPr marL="2743200" algn="l" defTabSz="914400" rtl="0" eaLnBrk="1" latinLnBrk="0" hangingPunct="1">
              <a:defRPr sz="2000" kern="1200">
                <a:solidFill>
                  <a:schemeClr val="tx1"/>
                </a:solidFill>
                <a:latin typeface="Times" pitchFamily="18" charset="0"/>
                <a:ea typeface="+mn-ea"/>
                <a:cs typeface="Arial" charset="0"/>
              </a:defRPr>
            </a:lvl7pPr>
            <a:lvl8pPr marL="3200400" algn="l" defTabSz="914400" rtl="0" eaLnBrk="1" latinLnBrk="0" hangingPunct="1">
              <a:defRPr sz="2000" kern="1200">
                <a:solidFill>
                  <a:schemeClr val="tx1"/>
                </a:solidFill>
                <a:latin typeface="Times" pitchFamily="18" charset="0"/>
                <a:ea typeface="+mn-ea"/>
                <a:cs typeface="Arial" charset="0"/>
              </a:defRPr>
            </a:lvl8pPr>
            <a:lvl9pPr marL="3657600" algn="l" defTabSz="914400" rtl="0" eaLnBrk="1" latinLnBrk="0" hangingPunct="1">
              <a:defRPr sz="2000" kern="1200">
                <a:solidFill>
                  <a:schemeClr val="tx1"/>
                </a:solidFill>
                <a:latin typeface="Times" pitchFamily="18" charset="0"/>
                <a:ea typeface="+mn-ea"/>
                <a:cs typeface="Arial" charset="0"/>
              </a:defRPr>
            </a:lvl9pPr>
          </a:lstStyle>
          <a:p>
            <a:r>
              <a:rPr lang="en-US" sz="1400" b="1" dirty="0" smtClean="0">
                <a:solidFill>
                  <a:srgbClr val="FF3300"/>
                </a:solidFill>
                <a:latin typeface="Arial" panose="020B0604020202020204" pitchFamily="34" charset="0"/>
                <a:cs typeface="Arial" panose="020B0604020202020204" pitchFamily="34" charset="0"/>
              </a:rPr>
              <a:t>DC grid</a:t>
            </a:r>
            <a:endParaRPr lang="en-US" sz="1400" b="1" dirty="0">
              <a:solidFill>
                <a:srgbClr val="FF3300"/>
              </a:solidFill>
              <a:latin typeface="Arial" panose="020B0604020202020204" pitchFamily="34" charset="0"/>
              <a:cs typeface="Arial" panose="020B0604020202020204" pitchFamily="34" charset="0"/>
            </a:endParaRPr>
          </a:p>
        </p:txBody>
      </p:sp>
      <p:pic>
        <p:nvPicPr>
          <p:cNvPr id="13" name="Picture 12" descr="D:\MEIC2015\IMP_cooling_Experiment\HV_new_platform_photos\QQͼƬ2016032509135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7990" r="-1324"/>
          <a:stretch/>
        </p:blipFill>
        <p:spPr bwMode="auto">
          <a:xfrm>
            <a:off x="6658" y="3858344"/>
            <a:ext cx="2743200" cy="243301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5"/>
          <p:cNvSpPr txBox="1"/>
          <p:nvPr/>
        </p:nvSpPr>
        <p:spPr>
          <a:xfrm>
            <a:off x="287637" y="5246311"/>
            <a:ext cx="1845963" cy="707886"/>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Times" pitchFamily="18" charset="0"/>
                <a:ea typeface="+mn-ea"/>
                <a:cs typeface="Arial" charset="0"/>
              </a:defRPr>
            </a:lvl1pPr>
            <a:lvl2pPr marL="457200" algn="l" rtl="0" fontAlgn="base">
              <a:spcBef>
                <a:spcPct val="0"/>
              </a:spcBef>
              <a:spcAft>
                <a:spcPct val="0"/>
              </a:spcAft>
              <a:defRPr sz="2000" kern="1200">
                <a:solidFill>
                  <a:schemeClr val="tx1"/>
                </a:solidFill>
                <a:latin typeface="Times" pitchFamily="18" charset="0"/>
                <a:ea typeface="+mn-ea"/>
                <a:cs typeface="Arial" charset="0"/>
              </a:defRPr>
            </a:lvl2pPr>
            <a:lvl3pPr marL="914400" algn="l" rtl="0" fontAlgn="base">
              <a:spcBef>
                <a:spcPct val="0"/>
              </a:spcBef>
              <a:spcAft>
                <a:spcPct val="0"/>
              </a:spcAft>
              <a:defRPr sz="2000" kern="1200">
                <a:solidFill>
                  <a:schemeClr val="tx1"/>
                </a:solidFill>
                <a:latin typeface="Times" pitchFamily="18" charset="0"/>
                <a:ea typeface="+mn-ea"/>
                <a:cs typeface="Arial" charset="0"/>
              </a:defRPr>
            </a:lvl3pPr>
            <a:lvl4pPr marL="1371600" algn="l" rtl="0" fontAlgn="base">
              <a:spcBef>
                <a:spcPct val="0"/>
              </a:spcBef>
              <a:spcAft>
                <a:spcPct val="0"/>
              </a:spcAft>
              <a:defRPr sz="2000" kern="1200">
                <a:solidFill>
                  <a:schemeClr val="tx1"/>
                </a:solidFill>
                <a:latin typeface="Times" pitchFamily="18" charset="0"/>
                <a:ea typeface="+mn-ea"/>
                <a:cs typeface="Arial" charset="0"/>
              </a:defRPr>
            </a:lvl4pPr>
            <a:lvl5pPr marL="1828800" algn="l" rtl="0" fontAlgn="base">
              <a:spcBef>
                <a:spcPct val="0"/>
              </a:spcBef>
              <a:spcAft>
                <a:spcPct val="0"/>
              </a:spcAft>
              <a:defRPr sz="2000" kern="1200">
                <a:solidFill>
                  <a:schemeClr val="tx1"/>
                </a:solidFill>
                <a:latin typeface="Times" pitchFamily="18" charset="0"/>
                <a:ea typeface="+mn-ea"/>
                <a:cs typeface="Arial" charset="0"/>
              </a:defRPr>
            </a:lvl5pPr>
            <a:lvl6pPr marL="2286000" algn="l" defTabSz="914400" rtl="0" eaLnBrk="1" latinLnBrk="0" hangingPunct="1">
              <a:defRPr sz="2000" kern="1200">
                <a:solidFill>
                  <a:schemeClr val="tx1"/>
                </a:solidFill>
                <a:latin typeface="Times" pitchFamily="18" charset="0"/>
                <a:ea typeface="+mn-ea"/>
                <a:cs typeface="Arial" charset="0"/>
              </a:defRPr>
            </a:lvl6pPr>
            <a:lvl7pPr marL="2743200" algn="l" defTabSz="914400" rtl="0" eaLnBrk="1" latinLnBrk="0" hangingPunct="1">
              <a:defRPr sz="2000" kern="1200">
                <a:solidFill>
                  <a:schemeClr val="tx1"/>
                </a:solidFill>
                <a:latin typeface="Times" pitchFamily="18" charset="0"/>
                <a:ea typeface="+mn-ea"/>
                <a:cs typeface="Arial" charset="0"/>
              </a:defRPr>
            </a:lvl7pPr>
            <a:lvl8pPr marL="3200400" algn="l" defTabSz="914400" rtl="0" eaLnBrk="1" latinLnBrk="0" hangingPunct="1">
              <a:defRPr sz="2000" kern="1200">
                <a:solidFill>
                  <a:schemeClr val="tx1"/>
                </a:solidFill>
                <a:latin typeface="Times" pitchFamily="18" charset="0"/>
                <a:ea typeface="+mn-ea"/>
                <a:cs typeface="Arial" charset="0"/>
              </a:defRPr>
            </a:lvl8pPr>
            <a:lvl9pPr marL="3657600" algn="l" defTabSz="914400" rtl="0" eaLnBrk="1" latinLnBrk="0" hangingPunct="1">
              <a:defRPr sz="2000" kern="1200">
                <a:solidFill>
                  <a:schemeClr val="tx1"/>
                </a:solidFill>
                <a:latin typeface="Times" pitchFamily="18" charset="0"/>
                <a:ea typeface="+mn-ea"/>
                <a:cs typeface="Arial" charset="0"/>
              </a:defRPr>
            </a:lvl9pPr>
          </a:lstStyle>
          <a:p>
            <a:r>
              <a:rPr lang="en-US" b="1" dirty="0">
                <a:solidFill>
                  <a:srgbClr val="FF3300"/>
                </a:solidFill>
                <a:latin typeface="Arial" panose="020B0604020202020204" pitchFamily="34" charset="0"/>
                <a:cs typeface="Arial" panose="020B0604020202020204" pitchFamily="34" charset="0"/>
              </a:rPr>
              <a:t>&gt;</a:t>
            </a:r>
            <a:r>
              <a:rPr lang="en-US" b="1" dirty="0" smtClean="0">
                <a:solidFill>
                  <a:srgbClr val="FF3300"/>
                </a:solidFill>
                <a:latin typeface="Arial" panose="020B0604020202020204" pitchFamily="34" charset="0"/>
                <a:cs typeface="Arial" panose="020B0604020202020204" pitchFamily="34" charset="0"/>
              </a:rPr>
              <a:t>95% beam transmission </a:t>
            </a:r>
            <a:endParaRPr lang="en-US" b="1" dirty="0">
              <a:solidFill>
                <a:srgbClr val="FF3300"/>
              </a:solidFill>
              <a:latin typeface="Arial" panose="020B0604020202020204" pitchFamily="34" charset="0"/>
              <a:cs typeface="Arial" panose="020B0604020202020204" pitchFamily="34" charset="0"/>
            </a:endParaRPr>
          </a:p>
        </p:txBody>
      </p:sp>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96592" y="3884741"/>
            <a:ext cx="1828800" cy="237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bwMode="auto">
          <a:xfrm flipH="1" flipV="1">
            <a:off x="1676401" y="1570844"/>
            <a:ext cx="1828799" cy="2511623"/>
          </a:xfrm>
          <a:prstGeom prst="straightConnector1">
            <a:avLst/>
          </a:prstGeom>
          <a:solidFill>
            <a:schemeClr val="accent1"/>
          </a:solidFill>
          <a:ln w="25400" cap="flat" cmpd="sng" algn="ctr">
            <a:solidFill>
              <a:srgbClr val="FF0000"/>
            </a:solidFill>
            <a:prstDash val="solid"/>
            <a:round/>
            <a:headEnd type="none" w="med" len="med"/>
            <a:tailEnd type="triangle"/>
          </a:ln>
          <a:effectLst/>
        </p:spPr>
      </p:cxnSp>
      <p:pic>
        <p:nvPicPr>
          <p:cNvPr id="1029"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48340" t="35138" r="6656" b="-1626"/>
          <a:stretch/>
        </p:blipFill>
        <p:spPr bwMode="auto">
          <a:xfrm>
            <a:off x="4546367" y="3753372"/>
            <a:ext cx="182880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9" name="Straight Arrow Connector 18"/>
          <p:cNvCxnSpPr/>
          <p:nvPr/>
        </p:nvCxnSpPr>
        <p:spPr bwMode="auto">
          <a:xfrm flipH="1">
            <a:off x="5562600" y="2123573"/>
            <a:ext cx="945798" cy="1761168"/>
          </a:xfrm>
          <a:prstGeom prst="straightConnector1">
            <a:avLst/>
          </a:prstGeom>
          <a:solidFill>
            <a:schemeClr val="accent1"/>
          </a:solidFill>
          <a:ln w="76200" cap="flat" cmpd="sng" algn="ctr">
            <a:solidFill>
              <a:srgbClr val="00B0F0"/>
            </a:solidFill>
            <a:prstDash val="solid"/>
            <a:round/>
            <a:headEnd type="triangle" w="med" len="med"/>
            <a:tailEnd type="none"/>
          </a:ln>
          <a:effectLst/>
        </p:spPr>
      </p:cxnSp>
      <p:sp>
        <p:nvSpPr>
          <p:cNvPr id="12" name="Oval 11"/>
          <p:cNvSpPr/>
          <p:nvPr/>
        </p:nvSpPr>
        <p:spPr bwMode="auto">
          <a:xfrm>
            <a:off x="4343400" y="3581399"/>
            <a:ext cx="2362200" cy="1664911"/>
          </a:xfrm>
          <a:prstGeom prst="ellipse">
            <a:avLst/>
          </a:prstGeom>
          <a:noFill/>
          <a:ln w="76200" cap="flat" cmpd="sng" algn="ctr">
            <a:solidFill>
              <a:srgbClr val="00B0F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17" name="Footer Placeholder 4"/>
          <p:cNvSpPr txBox="1">
            <a:spLocks/>
          </p:cNvSpPr>
          <p:nvPr/>
        </p:nvSpPr>
        <p:spPr>
          <a:xfrm>
            <a:off x="2667000" y="6569075"/>
            <a:ext cx="3962400" cy="365125"/>
          </a:xfrm>
          <a:prstGeom prst="rect">
            <a:avLst/>
          </a:prstGeom>
        </p:spPr>
        <p:txBody>
          <a:bodyPr/>
          <a:lstStyle>
            <a:defPPr>
              <a:defRPr lang="en-US"/>
            </a:defPPr>
            <a:lvl1pPr algn="l" rtl="0" fontAlgn="base">
              <a:spcBef>
                <a:spcPct val="0"/>
              </a:spcBef>
              <a:spcAft>
                <a:spcPct val="0"/>
              </a:spcAft>
              <a:defRPr sz="2000" kern="1200">
                <a:solidFill>
                  <a:schemeClr val="tx1"/>
                </a:solidFill>
                <a:latin typeface="Times" pitchFamily="18" charset="0"/>
                <a:ea typeface="+mn-ea"/>
                <a:cs typeface="Arial" charset="0"/>
              </a:defRPr>
            </a:lvl1pPr>
            <a:lvl2pPr marL="457200" algn="l" rtl="0" fontAlgn="base">
              <a:spcBef>
                <a:spcPct val="0"/>
              </a:spcBef>
              <a:spcAft>
                <a:spcPct val="0"/>
              </a:spcAft>
              <a:defRPr sz="2000" kern="1200">
                <a:solidFill>
                  <a:schemeClr val="tx1"/>
                </a:solidFill>
                <a:latin typeface="Times" pitchFamily="18" charset="0"/>
                <a:ea typeface="+mn-ea"/>
                <a:cs typeface="Arial" charset="0"/>
              </a:defRPr>
            </a:lvl2pPr>
            <a:lvl3pPr marL="914400" algn="l" rtl="0" fontAlgn="base">
              <a:spcBef>
                <a:spcPct val="0"/>
              </a:spcBef>
              <a:spcAft>
                <a:spcPct val="0"/>
              </a:spcAft>
              <a:defRPr sz="2000" kern="1200">
                <a:solidFill>
                  <a:schemeClr val="tx1"/>
                </a:solidFill>
                <a:latin typeface="Times" pitchFamily="18" charset="0"/>
                <a:ea typeface="+mn-ea"/>
                <a:cs typeface="Arial" charset="0"/>
              </a:defRPr>
            </a:lvl3pPr>
            <a:lvl4pPr marL="1371600" algn="l" rtl="0" fontAlgn="base">
              <a:spcBef>
                <a:spcPct val="0"/>
              </a:spcBef>
              <a:spcAft>
                <a:spcPct val="0"/>
              </a:spcAft>
              <a:defRPr sz="2000" kern="1200">
                <a:solidFill>
                  <a:schemeClr val="tx1"/>
                </a:solidFill>
                <a:latin typeface="Times" pitchFamily="18" charset="0"/>
                <a:ea typeface="+mn-ea"/>
                <a:cs typeface="Arial" charset="0"/>
              </a:defRPr>
            </a:lvl4pPr>
            <a:lvl5pPr marL="1828800" algn="l" rtl="0" fontAlgn="base">
              <a:spcBef>
                <a:spcPct val="0"/>
              </a:spcBef>
              <a:spcAft>
                <a:spcPct val="0"/>
              </a:spcAft>
              <a:defRPr sz="2000" kern="1200">
                <a:solidFill>
                  <a:schemeClr val="tx1"/>
                </a:solidFill>
                <a:latin typeface="Times" pitchFamily="18" charset="0"/>
                <a:ea typeface="+mn-ea"/>
                <a:cs typeface="Arial" charset="0"/>
              </a:defRPr>
            </a:lvl5pPr>
            <a:lvl6pPr marL="2286000" algn="l" defTabSz="914400" rtl="0" eaLnBrk="1" latinLnBrk="0" hangingPunct="1">
              <a:defRPr sz="2000" kern="1200">
                <a:solidFill>
                  <a:schemeClr val="tx1"/>
                </a:solidFill>
                <a:latin typeface="Times" pitchFamily="18" charset="0"/>
                <a:ea typeface="+mn-ea"/>
                <a:cs typeface="Arial" charset="0"/>
              </a:defRPr>
            </a:lvl6pPr>
            <a:lvl7pPr marL="2743200" algn="l" defTabSz="914400" rtl="0" eaLnBrk="1" latinLnBrk="0" hangingPunct="1">
              <a:defRPr sz="2000" kern="1200">
                <a:solidFill>
                  <a:schemeClr val="tx1"/>
                </a:solidFill>
                <a:latin typeface="Times" pitchFamily="18" charset="0"/>
                <a:ea typeface="+mn-ea"/>
                <a:cs typeface="Arial" charset="0"/>
              </a:defRPr>
            </a:lvl7pPr>
            <a:lvl8pPr marL="3200400" algn="l" defTabSz="914400" rtl="0" eaLnBrk="1" latinLnBrk="0" hangingPunct="1">
              <a:defRPr sz="2000" kern="1200">
                <a:solidFill>
                  <a:schemeClr val="tx1"/>
                </a:solidFill>
                <a:latin typeface="Times" pitchFamily="18" charset="0"/>
                <a:ea typeface="+mn-ea"/>
                <a:cs typeface="Arial" charset="0"/>
              </a:defRPr>
            </a:lvl8pPr>
            <a:lvl9pPr marL="3657600" algn="l" defTabSz="914400" rtl="0" eaLnBrk="1" latinLnBrk="0" hangingPunct="1">
              <a:defRPr sz="2000" kern="1200">
                <a:solidFill>
                  <a:schemeClr val="tx1"/>
                </a:solidFill>
                <a:latin typeface="Times" pitchFamily="18" charset="0"/>
                <a:ea typeface="+mn-ea"/>
                <a:cs typeface="Arial" charset="0"/>
              </a:defRPr>
            </a:lvl9pPr>
          </a:lstStyle>
          <a:p>
            <a:pPr algn="ctr"/>
            <a:r>
              <a:rPr lang="en-US" sz="1400" b="1" dirty="0" smtClean="0">
                <a:solidFill>
                  <a:srgbClr val="0000FF"/>
                </a:solidFill>
                <a:latin typeface="Arial" panose="020B0604020202020204" pitchFamily="34" charset="0"/>
                <a:cs typeface="Arial" panose="020B0604020202020204" pitchFamily="34" charset="0"/>
              </a:rPr>
              <a:t>JLEIC Collaboration Meeting Fall 2016</a:t>
            </a:r>
            <a:endParaRPr lang="en-US" sz="1400" b="1" dirty="0">
              <a:solidFill>
                <a:srgbClr val="0000FF"/>
              </a:solidFill>
              <a:latin typeface="Arial" panose="020B0604020202020204" pitchFamily="34" charset="0"/>
              <a:cs typeface="Arial" panose="020B0604020202020204" pitchFamily="34" charset="0"/>
            </a:endParaRPr>
          </a:p>
        </p:txBody>
      </p:sp>
      <p:sp>
        <p:nvSpPr>
          <p:cNvPr id="18" name="Slide Number Placeholder 5"/>
          <p:cNvSpPr txBox="1">
            <a:spLocks/>
          </p:cNvSpPr>
          <p:nvPr/>
        </p:nvSpPr>
        <p:spPr>
          <a:xfrm>
            <a:off x="7467600" y="6433457"/>
            <a:ext cx="685800" cy="348343"/>
          </a:xfrm>
          <a:prstGeom prst="rect">
            <a:avLst/>
          </a:prstGeom>
        </p:spPr>
        <p:txBody>
          <a:bodyPr/>
          <a:lstStyle>
            <a:defPPr>
              <a:defRPr lang="en-US"/>
            </a:defPPr>
            <a:lvl1pPr algn="l" rtl="0" fontAlgn="base">
              <a:spcBef>
                <a:spcPct val="0"/>
              </a:spcBef>
              <a:spcAft>
                <a:spcPct val="0"/>
              </a:spcAft>
              <a:defRPr sz="2000" kern="1200">
                <a:solidFill>
                  <a:schemeClr val="tx1"/>
                </a:solidFill>
                <a:latin typeface="Times" pitchFamily="18" charset="0"/>
                <a:ea typeface="+mn-ea"/>
                <a:cs typeface="Arial" charset="0"/>
              </a:defRPr>
            </a:lvl1pPr>
            <a:lvl2pPr marL="457200" algn="l" rtl="0" fontAlgn="base">
              <a:spcBef>
                <a:spcPct val="0"/>
              </a:spcBef>
              <a:spcAft>
                <a:spcPct val="0"/>
              </a:spcAft>
              <a:defRPr sz="2000" kern="1200">
                <a:solidFill>
                  <a:schemeClr val="tx1"/>
                </a:solidFill>
                <a:latin typeface="Times" pitchFamily="18" charset="0"/>
                <a:ea typeface="+mn-ea"/>
                <a:cs typeface="Arial" charset="0"/>
              </a:defRPr>
            </a:lvl2pPr>
            <a:lvl3pPr marL="914400" algn="l" rtl="0" fontAlgn="base">
              <a:spcBef>
                <a:spcPct val="0"/>
              </a:spcBef>
              <a:spcAft>
                <a:spcPct val="0"/>
              </a:spcAft>
              <a:defRPr sz="2000" kern="1200">
                <a:solidFill>
                  <a:schemeClr val="tx1"/>
                </a:solidFill>
                <a:latin typeface="Times" pitchFamily="18" charset="0"/>
                <a:ea typeface="+mn-ea"/>
                <a:cs typeface="Arial" charset="0"/>
              </a:defRPr>
            </a:lvl3pPr>
            <a:lvl4pPr marL="1371600" algn="l" rtl="0" fontAlgn="base">
              <a:spcBef>
                <a:spcPct val="0"/>
              </a:spcBef>
              <a:spcAft>
                <a:spcPct val="0"/>
              </a:spcAft>
              <a:defRPr sz="2000" kern="1200">
                <a:solidFill>
                  <a:schemeClr val="tx1"/>
                </a:solidFill>
                <a:latin typeface="Times" pitchFamily="18" charset="0"/>
                <a:ea typeface="+mn-ea"/>
                <a:cs typeface="Arial" charset="0"/>
              </a:defRPr>
            </a:lvl4pPr>
            <a:lvl5pPr marL="1828800" algn="l" rtl="0" fontAlgn="base">
              <a:spcBef>
                <a:spcPct val="0"/>
              </a:spcBef>
              <a:spcAft>
                <a:spcPct val="0"/>
              </a:spcAft>
              <a:defRPr sz="2000" kern="1200">
                <a:solidFill>
                  <a:schemeClr val="tx1"/>
                </a:solidFill>
                <a:latin typeface="Times" pitchFamily="18" charset="0"/>
                <a:ea typeface="+mn-ea"/>
                <a:cs typeface="Arial" charset="0"/>
              </a:defRPr>
            </a:lvl5pPr>
            <a:lvl6pPr marL="2286000" algn="l" defTabSz="914400" rtl="0" eaLnBrk="1" latinLnBrk="0" hangingPunct="1">
              <a:defRPr sz="2000" kern="1200">
                <a:solidFill>
                  <a:schemeClr val="tx1"/>
                </a:solidFill>
                <a:latin typeface="Times" pitchFamily="18" charset="0"/>
                <a:ea typeface="+mn-ea"/>
                <a:cs typeface="Arial" charset="0"/>
              </a:defRPr>
            </a:lvl6pPr>
            <a:lvl7pPr marL="2743200" algn="l" defTabSz="914400" rtl="0" eaLnBrk="1" latinLnBrk="0" hangingPunct="1">
              <a:defRPr sz="2000" kern="1200">
                <a:solidFill>
                  <a:schemeClr val="tx1"/>
                </a:solidFill>
                <a:latin typeface="Times" pitchFamily="18" charset="0"/>
                <a:ea typeface="+mn-ea"/>
                <a:cs typeface="Arial" charset="0"/>
              </a:defRPr>
            </a:lvl7pPr>
            <a:lvl8pPr marL="3200400" algn="l" defTabSz="914400" rtl="0" eaLnBrk="1" latinLnBrk="0" hangingPunct="1">
              <a:defRPr sz="2000" kern="1200">
                <a:solidFill>
                  <a:schemeClr val="tx1"/>
                </a:solidFill>
                <a:latin typeface="Times" pitchFamily="18" charset="0"/>
                <a:ea typeface="+mn-ea"/>
                <a:cs typeface="Arial" charset="0"/>
              </a:defRPr>
            </a:lvl8pPr>
            <a:lvl9pPr marL="3657600" algn="l" defTabSz="914400" rtl="0" eaLnBrk="1" latinLnBrk="0" hangingPunct="1">
              <a:defRPr sz="2000" kern="1200">
                <a:solidFill>
                  <a:schemeClr val="tx1"/>
                </a:solidFill>
                <a:latin typeface="Times" pitchFamily="18" charset="0"/>
                <a:ea typeface="+mn-ea"/>
                <a:cs typeface="Arial" charset="0"/>
              </a:defRPr>
            </a:lvl9pPr>
          </a:lstStyle>
          <a:p>
            <a:pPr algn="ctr"/>
            <a:fld id="{B58F48A6-A3E1-4848-9AC3-B43F560BE4FE}" type="slidenum">
              <a:rPr lang="en-US" b="1" smtClean="0">
                <a:solidFill>
                  <a:srgbClr val="0000FF"/>
                </a:solidFill>
                <a:latin typeface="Arial" panose="020B0604020202020204" pitchFamily="34" charset="0"/>
                <a:cs typeface="Arial" panose="020B0604020202020204" pitchFamily="34" charset="0"/>
              </a:rPr>
              <a:pPr algn="ctr"/>
              <a:t>9</a:t>
            </a:fld>
            <a:endParaRPr lang="en-US" b="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381343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newcommand{\mr}{\mathrm } &#10;\newcommand{\mb}{\mathbf}&#10;\usepackage{amsmath}&#10;\usepackage{color}&#10;\pagestyle{empty}&#10;\begin{document}&#10;&#10;$\sigma_x = \sqrt{\frac{\int (x-\bar{x})^2 \rho (x) dx}&#10;{\int \rho (x) dx}} $&#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newcommand{\mr}{\mathrm } &#10;\usepackage{amsmath}&#10;\usepackage{color}&#10;\pagestyle{empty}&#10;\begin{document}&#10;&#10;$\bar{x} = \frac{\int x\rho (x) dx}{\int \rho (x) dx}$&#10;&#10;\end{document}"/>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newcommand{\mr}{\mathrm } &#10;\usepackage{amsmath}&#10;\usepackage{color}&#10;\pagestyle{empty}&#10;\begin{document}&#10;&#10;\noindent $x - \mathrm{time\  of\  the\  BPM\  signal}$ \\&#10;$\rho(x)\ -\ \mathrm{first\ integral\ of\ the\ BPM\ signal}$&#10;&#10;\end{document}"/>
  <p:tag name="IGUANATEXSIZE" val="20"/>
</p:tagLst>
</file>

<file path=ppt/theme/theme1.xml><?xml version="1.0" encoding="utf-8"?>
<a:theme xmlns:a="http://schemas.openxmlformats.org/drawingml/2006/main" name="JLab_PowerPoint3">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JLab_PowerPoint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JLab_PowerPoint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JLab_PowerPoint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JLab_PowerPoint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JLab_PowerPoint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JLab_PowerPoint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JLab_PowerPoint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JLab_PowerPoint3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JLab_PowerPoint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JLab_PowerPoint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JLab_PowerPoint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JLab_PowerPoint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JLab_PowerPoint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JLab_PowerPoint3</Template>
  <TotalTime>46481</TotalTime>
  <Words>2820</Words>
  <Application>Microsoft Office PowerPoint</Application>
  <PresentationFormat>On-screen Show (4:3)</PresentationFormat>
  <Paragraphs>434</Paragraphs>
  <Slides>31</Slides>
  <Notes>3</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JLab_PowerPoint3</vt:lpstr>
      <vt:lpstr>PowerPoint Presentation</vt:lpstr>
      <vt:lpstr>The JLab-IMP Cooling Collaboration </vt:lpstr>
      <vt:lpstr>Outline</vt:lpstr>
      <vt:lpstr>Introduction: Bunched Beam Cooling Is Essential for JLEIC</vt:lpstr>
      <vt:lpstr>Development of An Idea of Proof-of-Principle Test</vt:lpstr>
      <vt:lpstr>Prediction of Bunching Effect by Cooling</vt:lpstr>
      <vt:lpstr>IMP DC Cooler on CSRm</vt:lpstr>
      <vt:lpstr>Making of Pulsed Electron Beam</vt:lpstr>
      <vt:lpstr>The Experiment Setup</vt:lpstr>
      <vt:lpstr>Experiment Design Parameters</vt:lpstr>
      <vt:lpstr>Beam Diagnostic for Cooling Experiment </vt:lpstr>
      <vt:lpstr>1st Bunched Beam Cooling Experiment</vt:lpstr>
      <vt:lpstr>Experiment Observations</vt:lpstr>
      <vt:lpstr>Experiment Observations</vt:lpstr>
      <vt:lpstr>Observation of Cooling of Bunched Ion Beam by a Pulsed Electron Beam</vt:lpstr>
      <vt:lpstr>Evolution of Ion Longitudinal Density Profile</vt:lpstr>
      <vt:lpstr>A Closed Look of Pulsed Beam Cooling </vt:lpstr>
      <vt:lpstr>A Closed Look of Pulsed Beam Cooling </vt:lpstr>
      <vt:lpstr>Observation of Cooling of A Coasting Beam and Bunching Effect By A Pulsed Electron Beam </vt:lpstr>
      <vt:lpstr>Observation of Cooling of Coasting Beam By A Very Short Pulsed Electron Beam</vt:lpstr>
      <vt:lpstr>PowerPoint Presentation</vt:lpstr>
      <vt:lpstr>PowerPoint Presentation</vt:lpstr>
      <vt:lpstr>Preliminary Results and Explanations</vt:lpstr>
      <vt:lpstr>Consideration for the 2nd Stage Experiment</vt:lpstr>
      <vt:lpstr>Summary</vt:lpstr>
      <vt:lpstr>Acknowledgements</vt:lpstr>
      <vt:lpstr>PowerPoint Presentation</vt:lpstr>
      <vt:lpstr>HIREL-CSR Layout &amp; Performance Specification</vt:lpstr>
      <vt:lpstr>EC-35 DC Cooler and Commissioned Performance</vt:lpstr>
      <vt:lpstr>PowerPoint Presentation</vt:lpstr>
      <vt:lpstr>PowerPoint Presentation</vt:lpstr>
    </vt:vector>
  </TitlesOfParts>
  <Company>Jefferson 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Haipeng Wang</dc:creator>
  <cp:lastModifiedBy>Yuhong Zhang</cp:lastModifiedBy>
  <cp:revision>1082</cp:revision>
  <cp:lastPrinted>2016-10-06T11:50:01Z</cp:lastPrinted>
  <dcterms:created xsi:type="dcterms:W3CDTF">2006-11-08T22:19:25Z</dcterms:created>
  <dcterms:modified xsi:type="dcterms:W3CDTF">2016-10-06T11:59:32Z</dcterms:modified>
</cp:coreProperties>
</file>