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541" r:id="rId2"/>
    <p:sldId id="542" r:id="rId3"/>
    <p:sldId id="543" r:id="rId4"/>
    <p:sldId id="513" r:id="rId5"/>
    <p:sldId id="537" r:id="rId6"/>
    <p:sldId id="514" r:id="rId7"/>
    <p:sldId id="515" r:id="rId8"/>
    <p:sldId id="538" r:id="rId9"/>
    <p:sldId id="539" r:id="rId10"/>
    <p:sldId id="518" r:id="rId11"/>
    <p:sldId id="523" r:id="rId12"/>
    <p:sldId id="525" r:id="rId13"/>
    <p:sldId id="528" r:id="rId14"/>
    <p:sldId id="536" r:id="rId15"/>
    <p:sldId id="529" r:id="rId16"/>
    <p:sldId id="530" r:id="rId17"/>
    <p:sldId id="531" r:id="rId18"/>
    <p:sldId id="532" r:id="rId19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D7DD"/>
    <a:srgbClr val="CC9900"/>
    <a:srgbClr val="99FF99"/>
    <a:srgbClr val="CCFF66"/>
    <a:srgbClr val="CCFF99"/>
    <a:srgbClr val="F8CAF8"/>
    <a:srgbClr val="F0D2F0"/>
    <a:srgbClr val="FF7C80"/>
    <a:srgbClr val="FF66CC"/>
    <a:srgbClr val="40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7980" autoAdjust="0"/>
  </p:normalViewPr>
  <p:slideViewPr>
    <p:cSldViewPr snapToGrid="0" snapToObjects="1">
      <p:cViewPr varScale="1">
        <p:scale>
          <a:sx n="72" d="100"/>
          <a:sy n="72" d="100"/>
        </p:scale>
        <p:origin x="60" y="276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8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1" y="649519"/>
            <a:ext cx="8617527" cy="2855681"/>
          </a:xfrm>
        </p:spPr>
        <p:txBody>
          <a:bodyPr/>
          <a:lstStyle/>
          <a:p>
            <a:pPr algn="ctr"/>
            <a:r>
              <a:rPr lang="en-US" sz="4400" dirty="0" smtClean="0"/>
              <a:t>Update </a:t>
            </a:r>
            <a:r>
              <a:rPr lang="en-US" sz="4400" dirty="0"/>
              <a:t>on Development of High Current Bunched Electron Beam from Magnetized DC Photogun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4088117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Collaboration Meeting</a:t>
            </a:r>
          </a:p>
          <a:p>
            <a:r>
              <a:rPr lang="en-US" sz="3200" dirty="0" smtClean="0">
                <a:latin typeface="+mj-lt"/>
              </a:rPr>
              <a:t>October 6, 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958527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176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u="sng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64" y="1720408"/>
            <a:ext cx="3960412" cy="297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728268"/>
              </p:ext>
            </p:extLst>
          </p:nvPr>
        </p:nvGraphicFramePr>
        <p:xfrm>
          <a:off x="201184" y="972206"/>
          <a:ext cx="5071460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3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ID, 27.559" OD, 6.242"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254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kg (560 </a:t>
                      </a:r>
                      <a:r>
                        <a:rPr lang="en-US" sz="1800" dirty="0" err="1" smtClean="0"/>
                        <a:t>lbs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0.183 </a:t>
                      </a:r>
                      <a:r>
                        <a:rPr lang="el-GR" sz="1800" dirty="0" smtClean="0"/>
                        <a:t>Ω</a:t>
                      </a:r>
                      <a:endParaRPr lang="en-US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73 V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215473"/>
            <a:ext cx="8182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Mapped and installed at GTS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30" y="972206"/>
            <a:ext cx="3316224" cy="44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5" t="14686" r="19188" b="12464"/>
          <a:stretch/>
        </p:blipFill>
        <p:spPr>
          <a:xfrm>
            <a:off x="6158944" y="560151"/>
            <a:ext cx="2804567" cy="2413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4" t="16425" r="20962" b="17488"/>
          <a:stretch/>
        </p:blipFill>
        <p:spPr>
          <a:xfrm>
            <a:off x="6172169" y="3158742"/>
            <a:ext cx="2778119" cy="23992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" y="984568"/>
            <a:ext cx="5651183" cy="383762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906726"/>
            <a:ext cx="172047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7220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4095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6" y="0"/>
            <a:ext cx="6535586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</a:t>
            </a:r>
            <a:r>
              <a:rPr lang="en-US" kern="0" dirty="0"/>
              <a:t>– October </a:t>
            </a:r>
            <a:r>
              <a:rPr lang="en-US" kern="0" dirty="0" smtClean="0"/>
              <a:t>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99" y="858310"/>
            <a:ext cx="6789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Upgrade Preparation chamber to enable 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activation with a mask – limit photocathode active area to reduce beam halo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Load new pucks into Preparation Chamber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Upgrade HV Chamber with new doped ceramic insulator and newly designed HV shed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Upgrade beamline and install slits and a Faraday Cup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03" y="428538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4" b="14311"/>
          <a:stretch/>
        </p:blipFill>
        <p:spPr>
          <a:xfrm>
            <a:off x="122399" y="3259764"/>
            <a:ext cx="8134350" cy="348951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9" idx="3"/>
          </p:cNvCxnSpPr>
          <p:nvPr/>
        </p:nvCxnSpPr>
        <p:spPr bwMode="auto">
          <a:xfrm>
            <a:off x="6915332" y="1839533"/>
            <a:ext cx="810685" cy="227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32235" y="1654867"/>
            <a:ext cx="583097" cy="369332"/>
          </a:xfrm>
          <a:prstGeom prst="rect">
            <a:avLst/>
          </a:prstGeom>
          <a:solidFill>
            <a:srgbClr val="CC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51305" y="3490293"/>
            <a:ext cx="10270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YAG Screen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flipH="1" flipV="1">
            <a:off x="8256749" y="2816738"/>
            <a:ext cx="208078" cy="673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941696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54837"/>
              </p:ext>
            </p:extLst>
          </p:nvPr>
        </p:nvGraphicFramePr>
        <p:xfrm>
          <a:off x="5991366" y="486959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4473165" y="999246"/>
            <a:ext cx="1225397" cy="490931"/>
          </a:xfrm>
          <a:prstGeom prst="wedgeRoundRectCallout">
            <a:avLst>
              <a:gd name="adj1" fmla="val 63020"/>
              <a:gd name="adj2" fmla="val -20131"/>
              <a:gd name="adj3" fmla="val 16667"/>
            </a:avLst>
          </a:prstGeom>
          <a:solidFill>
            <a:srgbClr val="99FF99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accent2"/>
                </a:solidFill>
              </a:rPr>
              <a:t>Funded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lifetime at </a:t>
            </a:r>
            <a:r>
              <a:rPr lang="en-US" strike="sngStrike" dirty="0">
                <a:solidFill>
                  <a:srgbClr val="FF0000"/>
                </a:solidFill>
              </a:rPr>
              <a:t>5</a:t>
            </a:r>
            <a:r>
              <a:rPr lang="en-US" dirty="0"/>
              <a:t> </a:t>
            </a:r>
            <a:r>
              <a:rPr lang="en-US" dirty="0" smtClean="0"/>
              <a:t>1 mA </a:t>
            </a:r>
            <a:r>
              <a:rPr lang="en-US" dirty="0"/>
              <a:t>and </a:t>
            </a:r>
            <a:r>
              <a:rPr lang="en-US" strike="sngStrike" dirty="0">
                <a:solidFill>
                  <a:srgbClr val="FF0000"/>
                </a:solidFill>
              </a:rPr>
              <a:t>350</a:t>
            </a:r>
            <a:r>
              <a:rPr lang="en-US" dirty="0"/>
              <a:t> </a:t>
            </a:r>
            <a:r>
              <a:rPr lang="en-US" dirty="0" smtClean="0"/>
              <a:t>300kV </a:t>
            </a:r>
            <a:r>
              <a:rPr lang="en-US" dirty="0"/>
              <a:t>(not magnetized</a:t>
            </a:r>
            <a:r>
              <a:rPr lang="en-US" dirty="0" smtClean="0"/>
              <a:t>)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 </a:t>
            </a:r>
            <a:r>
              <a:rPr lang="en-US" sz="2000" dirty="0" smtClean="0">
                <a:solidFill>
                  <a:srgbClr val="00B050"/>
                </a:solidFill>
                <a:sym typeface="Wingdings"/>
              </a:rPr>
              <a:t>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October 2017</a:t>
            </a:r>
            <a:endParaRPr lang="en-US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year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</a:t>
            </a:r>
            <a:r>
              <a:rPr lang="en-US" sz="2400" dirty="0" smtClean="0">
                <a:solidFill>
                  <a:srgbClr val="000000"/>
                </a:solidFill>
              </a:rPr>
              <a:t>ion emittance </a:t>
            </a:r>
            <a:r>
              <a:rPr lang="en-US" sz="2400" dirty="0">
                <a:solidFill>
                  <a:srgbClr val="000000"/>
                </a:solidFill>
              </a:rPr>
              <a:t>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/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6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/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7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6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/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8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/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9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0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61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6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67382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822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 (magnetization)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05" y="0"/>
            <a:ext cx="8316295" cy="895028"/>
          </a:xfrm>
        </p:spPr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3329" y="1762786"/>
            <a:ext cx="5266944" cy="393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" y="2675154"/>
            <a:ext cx="493776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98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GTS Beam: 1 mA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469" y="150701"/>
            <a:ext cx="3737610" cy="324040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2170E7E5-D759-E44D-99F5-2114FE40D28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39335" y="1638795"/>
            <a:ext cx="3038899" cy="1044267"/>
          </a:xfrm>
          <a:prstGeom prst="wedgeRoundRectCallout">
            <a:avLst>
              <a:gd name="adj1" fmla="val -49183"/>
              <a:gd name="adj2" fmla="val -21657"/>
              <a:gd name="adj3" fmla="val 16667"/>
            </a:avLst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2"/>
                </a:solidFill>
              </a:rPr>
              <a:t>300 kV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accent2"/>
                </a:solidFill>
              </a:rPr>
              <a:t>(not magnetized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3" y="3462356"/>
            <a:ext cx="6714030" cy="33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0049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30892</TotalTime>
  <Words>1024</Words>
  <Application>Microsoft Office PowerPoint</Application>
  <PresentationFormat>On-screen Show (4:3)</PresentationFormat>
  <Paragraphs>212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Mathematica5Mono</vt:lpstr>
      <vt:lpstr>Times</vt:lpstr>
      <vt:lpstr>Wingdings</vt:lpstr>
      <vt:lpstr>Ops Review 2010</vt:lpstr>
      <vt:lpstr>Equation</vt:lpstr>
      <vt:lpstr>Update on Development of High Current Bunched Electron Beam from Magnetized DC Photogun</vt:lpstr>
      <vt:lpstr>PowerPoint Presentation</vt:lpstr>
      <vt:lpstr>PowerPoint Presentation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GTS Beam: 1 mA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Riad Suleiman</cp:lastModifiedBy>
  <cp:revision>1650</cp:revision>
  <cp:lastPrinted>2014-01-09T17:51:36Z</cp:lastPrinted>
  <dcterms:created xsi:type="dcterms:W3CDTF">2010-09-20T13:48:43Z</dcterms:created>
  <dcterms:modified xsi:type="dcterms:W3CDTF">2016-10-03T12:37:00Z</dcterms:modified>
</cp:coreProperties>
</file>