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97" r:id="rId2"/>
    <p:sldId id="401" r:id="rId3"/>
    <p:sldId id="402" r:id="rId4"/>
    <p:sldId id="403" r:id="rId5"/>
    <p:sldId id="400" r:id="rId6"/>
    <p:sldId id="404" r:id="rId7"/>
    <p:sldId id="405" r:id="rId8"/>
    <p:sldId id="406" r:id="rId9"/>
    <p:sldId id="407" r:id="rId10"/>
    <p:sldId id="409" r:id="rId11"/>
    <p:sldId id="408" r:id="rId12"/>
    <p:sldId id="413" r:id="rId13"/>
    <p:sldId id="414" r:id="rId14"/>
    <p:sldId id="411" r:id="rId15"/>
    <p:sldId id="412" r:id="rId16"/>
    <p:sldId id="360" r:id="rId17"/>
    <p:sldId id="415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CCFFFF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02" y="0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77854312-206C-4D94-AF36-FC001B3FC1E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9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02" y="8773169"/>
            <a:ext cx="3011804" cy="461332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A9511AF-4DB5-4194-A8F2-B46C19AD7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91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/>
          <a:lstStyle>
            <a:lvl1pPr algn="r">
              <a:defRPr sz="1200"/>
            </a:lvl1pPr>
          </a:lstStyle>
          <a:p>
            <a:fld id="{DE2B3A16-98BA-4E4D-A8A4-4B0FA361B8B0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6" tIns="46239" rIns="92476" bIns="46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6" tIns="46239" rIns="92476" bIns="46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6" tIns="46239" rIns="92476" bIns="46239" rtlCol="0" anchor="b"/>
          <a:lstStyle>
            <a:lvl1pPr algn="r">
              <a:defRPr sz="1200"/>
            </a:lvl1pPr>
          </a:lstStyle>
          <a:p>
            <a:fld id="{073E9C51-C9DC-4E7F-8318-6759BB060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E9C51-C9DC-4E7F-8318-6759BB0602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1927225"/>
          </a:xfrm>
        </p:spPr>
        <p:txBody>
          <a:bodyPr anchor="b">
            <a:noAutofit/>
          </a:bodyPr>
          <a:lstStyle>
            <a:lvl1pPr>
              <a:defRPr sz="40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87752"/>
            <a:ext cx="6400800" cy="2286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algn="l"/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487168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309360"/>
            <a:ext cx="1828800" cy="30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13" y="6186088"/>
            <a:ext cx="1755647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89" y="6186088"/>
            <a:ext cx="2045022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>
                <a:latin typeface="Comic Sans MS" panose="030F0702030302020204" pitchFamily="66" charset="0"/>
              </a:defRPr>
            </a:lvl1pPr>
            <a:lvl2pPr>
              <a:buClr>
                <a:srgbClr val="981E32"/>
              </a:buClr>
              <a:defRPr>
                <a:latin typeface="Comic Sans MS" panose="030F0702030302020204" pitchFamily="66" charset="0"/>
              </a:defRPr>
            </a:lvl2pPr>
            <a:lvl3pPr>
              <a:buClr>
                <a:srgbClr val="981E32"/>
              </a:buClr>
              <a:defRPr>
                <a:latin typeface="Comic Sans MS" panose="030F0702030302020204" pitchFamily="66" charset="0"/>
              </a:defRPr>
            </a:lvl3pPr>
            <a:lvl4pPr>
              <a:buClr>
                <a:srgbClr val="981E32"/>
              </a:buClr>
              <a:defRPr>
                <a:latin typeface="Comic Sans MS" panose="030F0702030302020204" pitchFamily="66" charset="0"/>
              </a:defRPr>
            </a:lvl4pPr>
            <a:lvl5pPr>
              <a:buClr>
                <a:srgbClr val="981E32"/>
              </a:buCl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872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858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D0C3B8FA-05D6-4874-AF42-6ABF4E2728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JLEIC Collaboration Meeting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Electron collider ring Chromaticity </a:t>
            </a:r>
            <a:r>
              <a:rPr lang="en-US" sz="2800" dirty="0"/>
              <a:t>Compensation </a:t>
            </a:r>
            <a:r>
              <a:rPr lang="en-US" sz="2800" dirty="0" smtClean="0"/>
              <a:t>and dynamic aperture</a:t>
            </a:r>
            <a:endParaRPr lang="en-US" sz="2800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87752"/>
            <a:ext cx="64008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Yuri Nosochkov, Yunhai Cai (SLAC)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Fanglei Lin, Vasiliy Morozov, Guohui Wei (</a:t>
            </a:r>
            <a:r>
              <a:rPr lang="en-US" sz="2000" dirty="0" err="1" smtClean="0"/>
              <a:t>JLab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Min-Huey Wang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JLEIC Collaboration Meeting </a:t>
            </a:r>
            <a:r>
              <a:rPr lang="en-US" sz="2000" b="1" dirty="0" smtClean="0"/>
              <a:t>Fall </a:t>
            </a:r>
            <a:r>
              <a:rPr lang="en-US" sz="2000" b="1" dirty="0"/>
              <a:t>2016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Thomas Jefferson National Accelerator Facility</a:t>
            </a:r>
            <a:br>
              <a:rPr lang="en-US" sz="2000" dirty="0"/>
            </a:br>
            <a:r>
              <a:rPr lang="en-US" sz="2000" dirty="0"/>
              <a:t>Newport News, VA</a:t>
            </a:r>
          </a:p>
        </p:txBody>
      </p:sp>
    </p:spTree>
    <p:extLst>
      <p:ext uri="{BB962C8B-B14F-4D97-AF65-F5344CB8AC3E}">
        <p14:creationId xmlns:p14="http://schemas.microsoft.com/office/powerpoint/2010/main" val="31700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adjustment in scheme-6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4357006"/>
            <a:ext cx="4846320" cy="241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097280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Scheme-6 CCB has a smaller bending angle</a:t>
            </a:r>
            <a:r>
              <a:rPr lang="en-US" dirty="0" smtClean="0"/>
              <a:t> than in the original arc optics </a:t>
            </a:r>
            <a:r>
              <a:rPr lang="en-US" dirty="0" smtClean="0">
                <a:sym typeface="Wingdings" panose="05000000000000000000" pitchFamily="2" charset="2"/>
              </a:rPr>
              <a:t> this makes arc asymmetric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To minimize asymmetry, a similar angle reduction is made at the other arc end by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replacing 4 regular arc cells with 2 dispersion suppressors (with half-angle) </a:t>
            </a:r>
            <a:r>
              <a:rPr lang="en-US" dirty="0" smtClean="0">
                <a:sym typeface="Wingdings" panose="05000000000000000000" pitchFamily="2" charset="2"/>
              </a:rPr>
              <a:t>which are optically already matched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To restore the full arc angle,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4 regular cells are added to each arc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~140m longer circumference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64316" y="912614"/>
            <a:ext cx="4201069" cy="5875896"/>
            <a:chOff x="4864316" y="912614"/>
            <a:chExt cx="4201069" cy="5875896"/>
          </a:xfrm>
        </p:grpSpPr>
        <p:grpSp>
          <p:nvGrpSpPr>
            <p:cNvPr id="27" name="Group 26"/>
            <p:cNvGrpSpPr/>
            <p:nvPr/>
          </p:nvGrpSpPr>
          <p:grpSpPr>
            <a:xfrm>
              <a:off x="4864316" y="1325880"/>
              <a:ext cx="4201069" cy="2514600"/>
              <a:chOff x="4754880" y="1325880"/>
              <a:chExt cx="4201069" cy="25146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54880" y="1325880"/>
                <a:ext cx="4201069" cy="2514600"/>
                <a:chOff x="4754880" y="1325880"/>
                <a:chExt cx="4201069" cy="251460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4880" y="1325880"/>
                  <a:ext cx="4201069" cy="2514600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01695" y="1815990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998464" y="1819657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702552" y="1815990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406640" y="1815990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5416910" y="1892800"/>
                <a:ext cx="434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DS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69795" y="1892800"/>
                <a:ext cx="57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 AC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61085" y="1892800"/>
                <a:ext cx="573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 AC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24904" y="1892800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Arc Cells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71033" y="4273910"/>
              <a:ext cx="4194352" cy="2514600"/>
              <a:chOff x="4754880" y="4255635"/>
              <a:chExt cx="4194352" cy="25146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754880" y="4255635"/>
                <a:ext cx="4194352" cy="2514600"/>
                <a:chOff x="4754880" y="4255635"/>
                <a:chExt cx="4194352" cy="251460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4880" y="4255635"/>
                  <a:ext cx="4194352" cy="2514600"/>
                </a:xfrm>
                <a:prstGeom prst="rect">
                  <a:avLst/>
                </a:prstGeom>
              </p:spPr>
            </p:pic>
            <p:cxnSp>
              <p:nvCxnSpPr>
                <p:cNvPr id="9" name="Straight Connector 8"/>
                <p:cNvCxnSpPr/>
                <p:nvPr/>
              </p:nvCxnSpPr>
              <p:spPr>
                <a:xfrm>
                  <a:off x="5301695" y="4734770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998464" y="4738437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702552" y="4738437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406640" y="4738437"/>
                  <a:ext cx="0" cy="1801368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5416910" y="4811580"/>
                <a:ext cx="434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DS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07262" y="4811580"/>
                <a:ext cx="49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-DS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852056" y="4811580"/>
                <a:ext cx="434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DS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4903" y="4810656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Arc Cells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206703" y="912614"/>
              <a:ext cx="3820277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end of arc: DS + 4 arc cells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63290" y="3866173"/>
              <a:ext cx="3749744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Modified: 3 dispersion suppressors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7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optics with two CCBs (scheme-6)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1278320"/>
            <a:ext cx="8235065" cy="5376700"/>
            <a:chOff x="457200" y="1278320"/>
            <a:chExt cx="8235065" cy="5376700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78320"/>
              <a:ext cx="8229600" cy="3200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65" y="4369020"/>
              <a:ext cx="8229600" cy="2286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98865" y="1892800"/>
              <a:ext cx="921720" cy="4517136"/>
            </a:xfrm>
            <a:prstGeom prst="rect">
              <a:avLst/>
            </a:prstGeom>
            <a:gradFill>
              <a:gsLst>
                <a:gs pos="0">
                  <a:srgbClr val="FFEFD1">
                    <a:alpha val="20000"/>
                  </a:srgbClr>
                </a:gs>
                <a:gs pos="50000">
                  <a:srgbClr val="F0EBD5">
                    <a:alpha val="20000"/>
                  </a:srgbClr>
                </a:gs>
                <a:gs pos="100000">
                  <a:srgbClr val="D1C39F">
                    <a:alpha val="20000"/>
                  </a:srgbClr>
                </a:gs>
              </a:gsLst>
              <a:lin ang="5400000" scaled="0"/>
            </a:gradFill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07465" y="1901781"/>
              <a:ext cx="921720" cy="4517136"/>
            </a:xfrm>
            <a:prstGeom prst="rect">
              <a:avLst/>
            </a:prstGeom>
            <a:gradFill>
              <a:gsLst>
                <a:gs pos="0">
                  <a:srgbClr val="FFEFD1">
                    <a:alpha val="20000"/>
                  </a:srgbClr>
                </a:gs>
                <a:gs pos="50000">
                  <a:srgbClr val="F0EBD5">
                    <a:alpha val="20000"/>
                  </a:srgbClr>
                </a:gs>
                <a:gs pos="100000">
                  <a:srgbClr val="D1C39F">
                    <a:alpha val="20000"/>
                  </a:srgbClr>
                </a:gs>
              </a:gsLst>
              <a:lin ang="5400000" scaled="0"/>
            </a:gradFill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805370" y="3544215"/>
              <a:ext cx="11338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44510" y="3006545"/>
              <a:ext cx="16184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20585" y="262249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baseline="-25000" dirty="0" smtClean="0"/>
                <a:t>y</a:t>
              </a:r>
              <a:r>
                <a:rPr lang="en-US" sz="1600" dirty="0" smtClean="0"/>
                <a:t>=9</a:t>
              </a:r>
              <a:r>
                <a:rPr lang="en-US" sz="1600" dirty="0" smtClean="0">
                  <a:latin typeface="Symbol" panose="05050102010706020507" pitchFamily="18" charset="2"/>
                </a:rPr>
                <a:t>p</a:t>
              </a:r>
              <a:endParaRPr lang="en-US" sz="1600" dirty="0">
                <a:latin typeface="Symbol" panose="05050102010706020507" pitchFamily="18" charset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0599" y="3205661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baseline="-25000" dirty="0" smtClean="0"/>
                <a:t>x</a:t>
              </a:r>
              <a:r>
                <a:rPr lang="en-US" sz="1600" dirty="0" smtClean="0"/>
                <a:t>=7</a:t>
              </a:r>
              <a:r>
                <a:rPr lang="en-US" sz="1600" dirty="0" smtClean="0">
                  <a:latin typeface="Symbol" panose="05050102010706020507" pitchFamily="18" charset="2"/>
                </a:rPr>
                <a:t>p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41648" y="3544215"/>
              <a:ext cx="26974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041648" y="3006545"/>
              <a:ext cx="31546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82800" y="3205661"/>
              <a:ext cx="8322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baseline="-25000" dirty="0" smtClean="0"/>
                <a:t>x</a:t>
              </a:r>
              <a:r>
                <a:rPr lang="en-US" sz="1600" dirty="0" smtClean="0"/>
                <a:t>=13</a:t>
              </a:r>
              <a:r>
                <a:rPr lang="en-US" sz="1600" dirty="0" smtClean="0">
                  <a:latin typeface="Symbol" panose="05050102010706020507" pitchFamily="18" charset="2"/>
                </a:rPr>
                <a:t>p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2800" y="2622495"/>
              <a:ext cx="8322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ymbol" panose="05050102010706020507" pitchFamily="18" charset="2"/>
                </a:rPr>
                <a:t>m</a:t>
              </a:r>
              <a:r>
                <a:rPr lang="en-US" sz="1600" baseline="-25000" dirty="0" smtClean="0"/>
                <a:t>y</a:t>
              </a:r>
              <a:r>
                <a:rPr lang="en-US" sz="1600" dirty="0" smtClean="0"/>
                <a:t>=18</a:t>
              </a:r>
              <a:r>
                <a:rPr lang="en-US" sz="1600" dirty="0" smtClean="0">
                  <a:latin typeface="Symbol" panose="05050102010706020507" pitchFamily="18" charset="2"/>
                </a:rPr>
                <a:t>p</a:t>
              </a:r>
              <a:endParaRPr lang="en-US" sz="1600" dirty="0">
                <a:latin typeface="Symbol" panose="05050102010706020507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7186" y="225316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CCB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29786" y="225316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CCB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11875" y="225316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8396" y="225316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electron ring optics (scheme-6)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1735" y="1009485"/>
            <a:ext cx="8240530" cy="5830469"/>
            <a:chOff x="451735" y="1009485"/>
            <a:chExt cx="8240530" cy="5830469"/>
          </a:xfrm>
        </p:grpSpPr>
        <p:sp>
          <p:nvSpPr>
            <p:cNvPr id="10" name="TextBox 9"/>
            <p:cNvSpPr txBox="1"/>
            <p:nvPr/>
          </p:nvSpPr>
          <p:spPr>
            <a:xfrm>
              <a:off x="1384385" y="6501400"/>
              <a:ext cx="3483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* Ring geometry is not yet matched</a:t>
              </a:r>
              <a:endParaRPr lang="en-US" sz="1600" dirty="0"/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35" y="1009485"/>
              <a:ext cx="8229600" cy="3200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65" y="4235505"/>
              <a:ext cx="8229600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45666" y="212323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CCB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4150" y="212323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CCB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9021" y="398138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IP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1085" y="33924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arc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6230" y="339059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arc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4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chemes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98990"/>
              </p:ext>
            </p:extLst>
          </p:nvPr>
        </p:nvGraphicFramePr>
        <p:xfrm>
          <a:off x="157300" y="1216980"/>
          <a:ext cx="8869680" cy="500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Scheme</a:t>
                      </a:r>
                      <a:endParaRPr lang="en-US" sz="14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 CCB</a:t>
                      </a:r>
                      <a:endParaRPr lang="en-US" sz="14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</a:t>
                      </a:r>
                      <a:endParaRPr lang="en-US" sz="1600" baseline="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</a:t>
                      </a:r>
                      <a:endParaRPr lang="en-US" sz="1400" baseline="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</a:t>
                      </a:r>
                      <a:endParaRPr lang="en-US" sz="1400" baseline="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Symbol" panose="05050102010706020507" pitchFamily="18" charset="2"/>
                        </a:rPr>
                        <a:t>4</a:t>
                      </a:r>
                      <a:endParaRPr lang="en-US" sz="1400" baseline="0" dirty="0">
                        <a:latin typeface="Symbol" panose="05050102010706020507" pitchFamily="18" charset="2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(nm)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@ 5 GeV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8.9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29.3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22.8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12.2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10.3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8.3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1800" baseline="-25000" dirty="0" err="1" smtClean="0">
                          <a:latin typeface="+mn-lt"/>
                        </a:rPr>
                        <a:t>b</a:t>
                      </a:r>
                      <a:r>
                        <a:rPr lang="en-US" sz="1800" dirty="0" smtClean="0"/>
                        <a:t> / </a:t>
                      </a:r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en-US" sz="1800" baseline="-25000" dirty="0" smtClean="0">
                          <a:latin typeface="+mn-lt"/>
                        </a:rPr>
                        <a:t>b</a:t>
                      </a:r>
                      <a:r>
                        <a:rPr lang="en-US" sz="1800" baseline="-25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2.286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2.286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1.429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1.286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0.714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L</a:t>
                      </a:r>
                      <a:r>
                        <a:rPr lang="en-US" sz="1600" baseline="-25000" dirty="0" err="1" smtClean="0"/>
                        <a:t>b</a:t>
                      </a:r>
                      <a:r>
                        <a:rPr lang="en-US" sz="1600" dirty="0" smtClean="0"/>
                        <a:t> / L</a:t>
                      </a:r>
                      <a:r>
                        <a:rPr lang="en-US" sz="1600" baseline="-25000" dirty="0" smtClean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0.592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0" dirty="0" smtClean="0"/>
                        <a:t> at CCB sext,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300 / 600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/ 400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/ 400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/ 400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 / 400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max</a:t>
                      </a:r>
                      <a:r>
                        <a:rPr lang="en-US" sz="1600" baseline="0" dirty="0" smtClean="0"/>
                        <a:t> (m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) CCB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0.78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1.04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3.06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3.44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3.53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L</a:t>
                      </a:r>
                      <a:r>
                        <a:rPr lang="en-US" sz="1600" baseline="-25000" dirty="0" smtClean="0"/>
                        <a:t>max</a:t>
                      </a:r>
                      <a:r>
                        <a:rPr lang="en-US" sz="1600" baseline="0" dirty="0" smtClean="0"/>
                        <a:t> (m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) arcs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3.09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2.94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2.84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1.87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1.90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2.53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Natural </a:t>
                      </a:r>
                      <a:r>
                        <a:rPr lang="en-US" sz="1800" baseline="0" dirty="0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800" baseline="0" dirty="0" smtClean="0">
                          <a:latin typeface="+mn-lt"/>
                        </a:rPr>
                        <a:t>, x/y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-113 / -120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-129 / -147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-123 / -136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-132 / -155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-132 / -156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-135 / -152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n-lt"/>
                        </a:rPr>
                        <a:t>Tune, x/y</a:t>
                      </a:r>
                      <a:endParaRPr lang="en-US" sz="1600" baseline="-25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44.22 /47.16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44.22 /45.16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44.22 /45.16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45.22 /47.16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46.22</a:t>
                      </a:r>
                      <a:r>
                        <a:rPr lang="en-US" sz="1400" baseline="0" dirty="0" smtClean="0"/>
                        <a:t> /47.16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48.22 /50.16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2185.5</a:t>
                      </a:r>
                      <a:endParaRPr lang="en-US" sz="14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2182.8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2182.4</a:t>
                      </a:r>
                      <a:endParaRPr lang="en-US" sz="14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2181.7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2181.7</a:t>
                      </a:r>
                      <a:endParaRPr lang="en-US" sz="1400" dirty="0"/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2327.2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60x2 arc sextupoles</a:t>
                      </a:r>
                      <a:endParaRPr lang="en-US" sz="1200" dirty="0"/>
                    </a:p>
                  </a:txBody>
                  <a:tcPr anchor="ctr"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Thin trombones for match, </a:t>
                      </a:r>
                      <a:r>
                        <a:rPr lang="en-US" sz="1200" dirty="0" smtClean="0"/>
                        <a:t>40x2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arc sextupoles</a:t>
                      </a:r>
                      <a:endParaRPr lang="en-US" sz="1200" dirty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Thin trombones for match,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40x2 </a:t>
                      </a:r>
                      <a:r>
                        <a:rPr lang="en-US" sz="1200" baseline="0" dirty="0" smtClean="0"/>
                        <a:t>arc sextupoles</a:t>
                      </a:r>
                      <a:endParaRPr lang="en-US" sz="1200" dirty="0" smtClean="0"/>
                    </a:p>
                  </a:txBody>
                  <a:tcPr anchor="ctr"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Thin trombones for match, </a:t>
                      </a:r>
                      <a:r>
                        <a:rPr lang="en-US" sz="1200" dirty="0" smtClean="0"/>
                        <a:t>60x2 </a:t>
                      </a:r>
                      <a:r>
                        <a:rPr lang="en-US" sz="1200" dirty="0" smtClean="0"/>
                        <a:t>arc sextupoles</a:t>
                      </a:r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Thin trombones, for match, </a:t>
                      </a:r>
                      <a:r>
                        <a:rPr lang="en-US" sz="1200" dirty="0" smtClean="0"/>
                        <a:t>60x2 </a:t>
                      </a:r>
                      <a:r>
                        <a:rPr lang="en-US" sz="1200" dirty="0" smtClean="0"/>
                        <a:t>arc sextupoles</a:t>
                      </a:r>
                    </a:p>
                  </a:txBody>
                  <a:tcPr anchor="ctr"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trombones</a:t>
                      </a:r>
                      <a:r>
                        <a:rPr lang="en-US" sz="1200" dirty="0" smtClean="0"/>
                        <a:t>, longer arc, </a:t>
                      </a:r>
                      <a:r>
                        <a:rPr lang="en-US" sz="1200" dirty="0" smtClean="0"/>
                        <a:t>60x2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arc sextupoles</a:t>
                      </a:r>
                      <a:endParaRPr lang="en-US" sz="1200" dirty="0"/>
                    </a:p>
                  </a:txBody>
                  <a:tcPr anchor="ctr">
                    <a:solidFill>
                      <a:srgbClr val="CC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4205" y="6347780"/>
            <a:ext cx="5524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Ring geometry is not yet matched in these CCB schemes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0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correction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00584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range </a:t>
            </a:r>
            <a:r>
              <a:rPr lang="en-US" dirty="0"/>
              <a:t>~</a:t>
            </a:r>
            <a:r>
              <a:rPr lang="en-US" dirty="0" smtClean="0"/>
              <a:t>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with optimization of CCB-to-FF phase advance</a:t>
            </a:r>
            <a:endParaRPr lang="en-US" dirty="0" smtClean="0">
              <a:sym typeface="Wingdings" panose="05000000000000000000" pitchFamily="2" charset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20640" y="1463040"/>
            <a:ext cx="3657600" cy="5378497"/>
            <a:chOff x="5120640" y="1463040"/>
            <a:chExt cx="3657600" cy="5378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40" y="2194560"/>
              <a:ext cx="3657600" cy="23170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640" y="4526280"/>
              <a:ext cx="3657600" cy="23152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85745" y="1463040"/>
              <a:ext cx="2510624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Scheme-6, </a:t>
              </a:r>
              <a:r>
                <a:rPr lang="en-US" dirty="0" smtClean="0">
                  <a:latin typeface="Symbol" panose="05050102010706020507" pitchFamily="18" charset="2"/>
                </a:rPr>
                <a:t>e</a:t>
              </a:r>
              <a:r>
                <a:rPr lang="en-US" baseline="-25000" dirty="0" smtClean="0"/>
                <a:t>x</a:t>
              </a:r>
              <a:r>
                <a:rPr lang="en-US" dirty="0" smtClean="0"/>
                <a:t> = 8.3 nm</a:t>
              </a:r>
            </a:p>
            <a:p>
              <a:r>
                <a:rPr lang="en-US" dirty="0"/>
                <a:t>w</a:t>
              </a:r>
              <a:r>
                <a:rPr lang="en-US" dirty="0" smtClean="0"/>
                <a:t>ith phase adjustment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5760" y="1463040"/>
            <a:ext cx="3657600" cy="5376202"/>
            <a:chOff x="365760" y="1463040"/>
            <a:chExt cx="3657600" cy="53762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2194560"/>
              <a:ext cx="3657600" cy="23214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4526280"/>
              <a:ext cx="3657600" cy="23129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9475" y="1463040"/>
              <a:ext cx="3401893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Scheme-4, </a:t>
              </a:r>
              <a:r>
                <a:rPr lang="en-US" dirty="0" smtClean="0">
                  <a:latin typeface="Symbol" panose="05050102010706020507" pitchFamily="18" charset="2"/>
                </a:rPr>
                <a:t>e</a:t>
              </a:r>
              <a:r>
                <a:rPr lang="en-US" baseline="-25000" dirty="0" smtClean="0"/>
                <a:t>x</a:t>
              </a:r>
              <a:r>
                <a:rPr lang="en-US" dirty="0" smtClean="0"/>
                <a:t> = 10.3 nm</a:t>
              </a:r>
            </a:p>
            <a:p>
              <a:r>
                <a:rPr lang="en-US" dirty="0"/>
                <a:t>w</a:t>
              </a:r>
              <a:r>
                <a:rPr lang="en-US" dirty="0" smtClean="0"/>
                <a:t>ith exact </a:t>
              </a:r>
              <a:r>
                <a:rPr lang="en-US" dirty="0" smtClean="0"/>
                <a:t>n</a:t>
              </a:r>
              <a:r>
                <a:rPr lang="en-US" dirty="0" smtClean="0">
                  <a:latin typeface="Symbol" panose="05050102010706020507" pitchFamily="18" charset="2"/>
                </a:rPr>
                <a:t>p</a:t>
              </a:r>
              <a:r>
                <a:rPr lang="en-US" dirty="0" smtClean="0"/>
                <a:t> CCB-to-FF phase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7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109728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Comparable </a:t>
            </a:r>
            <a:r>
              <a:rPr lang="en-US" dirty="0" smtClean="0">
                <a:sym typeface="Wingdings" panose="05000000000000000000" pitchFamily="2" charset="2"/>
              </a:rPr>
              <a:t>chromaticity correction </a:t>
            </a:r>
            <a:r>
              <a:rPr lang="en-US" dirty="0">
                <a:sym typeface="Wingdings" panose="05000000000000000000" pitchFamily="2" charset="2"/>
              </a:rPr>
              <a:t>performance in </a:t>
            </a:r>
            <a:r>
              <a:rPr lang="en-US" dirty="0" smtClean="0">
                <a:sym typeface="Wingdings" panose="05000000000000000000" pitchFamily="2" charset="2"/>
              </a:rPr>
              <a:t>studied CCB schemes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Adequate dynamic </a:t>
            </a:r>
            <a:r>
              <a:rPr lang="en-US" dirty="0" smtClean="0"/>
              <a:t>aperture </a:t>
            </a:r>
            <a:r>
              <a:rPr lang="en-US" dirty="0" smtClean="0"/>
              <a:t>and momentum range</a:t>
            </a:r>
            <a:endParaRPr lang="en-US" baseline="-25000" dirty="0" smtClean="0"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No </a:t>
            </a:r>
            <a:r>
              <a:rPr lang="en-US" dirty="0" smtClean="0">
                <a:sym typeface="Wingdings" panose="05000000000000000000" pitchFamily="2" charset="2"/>
              </a:rPr>
              <a:t>magnet errors yet included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2353660"/>
            <a:ext cx="9142195" cy="4454980"/>
            <a:chOff x="0" y="2353660"/>
            <a:chExt cx="9142195" cy="4454980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2353660"/>
              <a:ext cx="4812743" cy="4453048"/>
              <a:chOff x="0" y="2353660"/>
              <a:chExt cx="4812743" cy="4453048"/>
            </a:xfrm>
          </p:grpSpPr>
          <p:pic>
            <p:nvPicPr>
              <p:cNvPr id="8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6" b="6573"/>
              <a:stretch>
                <a:fillRect/>
              </a:stretch>
            </p:blipFill>
            <p:spPr bwMode="auto">
              <a:xfrm>
                <a:off x="0" y="2956785"/>
                <a:ext cx="4812743" cy="329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118198" y="2353660"/>
                <a:ext cx="2638864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Scheme-3, </a:t>
                </a:r>
                <a:r>
                  <a:rPr lang="en-US" dirty="0" smtClean="0">
                    <a:latin typeface="Symbol" panose="05050102010706020507" pitchFamily="18" charset="2"/>
                  </a:rPr>
                  <a:t>e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 = 12.2 nm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7450" y="2722992"/>
                <a:ext cx="4299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(should be similar to scheme-4, </a:t>
                </a:r>
                <a:r>
                  <a:rPr lang="en-US" sz="1600" dirty="0" smtClean="0">
                    <a:latin typeface="Symbol" panose="05050102010706020507" pitchFamily="18" charset="2"/>
                  </a:rPr>
                  <a:t>e</a:t>
                </a:r>
                <a:r>
                  <a:rPr lang="en-US" sz="1600" baseline="-25000" dirty="0" smtClean="0"/>
                  <a:t>x</a:t>
                </a:r>
                <a:r>
                  <a:rPr lang="en-US" sz="1600" dirty="0" smtClean="0"/>
                  <a:t> = 10.3 nm)</a:t>
                </a:r>
                <a:endParaRPr lang="en-US" sz="1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1500" y="3099415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Elegant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65060" y="6437376"/>
                <a:ext cx="2164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/p from 0 to </a:t>
                </a:r>
                <a:r>
                  <a:rPr lang="en-US" dirty="0" smtClean="0">
                    <a:latin typeface="Calibri"/>
                  </a:rPr>
                  <a:t>±</a:t>
                </a:r>
                <a:r>
                  <a:rPr lang="en-US" dirty="0" smtClean="0"/>
                  <a:t>9</a:t>
                </a:r>
                <a:r>
                  <a:rPr lang="en-US" dirty="0" smtClean="0">
                    <a:latin typeface="Symbol" panose="05050102010706020507" pitchFamily="18" charset="2"/>
                  </a:rPr>
                  <a:t>s</a:t>
                </a:r>
                <a:r>
                  <a:rPr lang="en-US" baseline="-25000" dirty="0" smtClean="0"/>
                  <a:t>p</a:t>
                </a:r>
                <a:endParaRPr lang="en-US" sz="2400" baseline="-25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53075" y="2353660"/>
              <a:ext cx="4389120" cy="4454980"/>
              <a:chOff x="4753075" y="2353660"/>
              <a:chExt cx="4389120" cy="445498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753075" y="2722992"/>
                <a:ext cx="4389120" cy="3756063"/>
                <a:chOff x="4753075" y="2852925"/>
                <a:chExt cx="4389120" cy="375606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3075" y="2852925"/>
                  <a:ext cx="4389120" cy="3291840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5570530" y="6232565"/>
                  <a:ext cx="288037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6686750" y="6239656"/>
                  <a:ext cx="7809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libri"/>
                    </a:rPr>
                    <a:t>±</a:t>
                  </a:r>
                  <a:r>
                    <a:rPr lang="en-US" dirty="0" smtClean="0"/>
                    <a:t>23</a:t>
                  </a:r>
                  <a:r>
                    <a:rPr lang="en-US" dirty="0" smtClean="0">
                      <a:latin typeface="Symbol" panose="05050102010706020507" pitchFamily="18" charset="2"/>
                    </a:rPr>
                    <a:t>s</a:t>
                  </a:r>
                  <a:r>
                    <a:rPr lang="en-US" baseline="-25000" dirty="0" smtClean="0"/>
                    <a:t>x</a:t>
                  </a:r>
                  <a:endParaRPr lang="en-US" baseline="-25000" dirty="0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5400000">
                  <a:off x="7293275" y="4537265"/>
                  <a:ext cx="24688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7874830" y="3251693"/>
                  <a:ext cx="665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72</a:t>
                  </a:r>
                  <a:r>
                    <a:rPr lang="en-US" dirty="0" smtClean="0">
                      <a:latin typeface="Symbol" panose="05050102010706020507" pitchFamily="18" charset="2"/>
                    </a:rPr>
                    <a:t>s</a:t>
                  </a:r>
                  <a:r>
                    <a:rPr lang="en-US" baseline="-25000" dirty="0" smtClean="0"/>
                    <a:t>y</a:t>
                  </a:r>
                  <a:endParaRPr lang="en-US" baseline="-250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659462" y="2353660"/>
                <a:ext cx="257634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Scheme-6, </a:t>
                </a:r>
                <a:r>
                  <a:rPr lang="en-US" dirty="0" smtClean="0">
                    <a:latin typeface="Symbol" panose="05050102010706020507" pitchFamily="18" charset="2"/>
                  </a:rPr>
                  <a:t>e</a:t>
                </a:r>
                <a:r>
                  <a:rPr lang="en-US" baseline="-25000" dirty="0" smtClean="0"/>
                  <a:t>x</a:t>
                </a:r>
                <a:r>
                  <a:rPr lang="en-US" dirty="0" smtClean="0"/>
                  <a:t> = 8.3 nm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00225" y="2984200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LEGO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06575" y="6439308"/>
                <a:ext cx="2275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/p from 0 to </a:t>
                </a:r>
                <a:r>
                  <a:rPr lang="en-US" dirty="0" smtClean="0">
                    <a:latin typeface="Calibri"/>
                  </a:rPr>
                  <a:t>±</a:t>
                </a:r>
                <a:r>
                  <a:rPr lang="en-US" dirty="0" smtClean="0"/>
                  <a:t>11</a:t>
                </a:r>
                <a:r>
                  <a:rPr lang="en-US" dirty="0" smtClean="0">
                    <a:latin typeface="Symbol" panose="05050102010706020507" pitchFamily="18" charset="2"/>
                  </a:rPr>
                  <a:t>s</a:t>
                </a:r>
                <a:r>
                  <a:rPr lang="en-US" baseline="-25000" dirty="0" smtClean="0"/>
                  <a:t>p</a:t>
                </a:r>
                <a:endParaRPr lang="en-US" sz="2400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5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097280"/>
            <a:ext cx="822960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Low emittance schemes for FF chromaticity correction have been studied, based on </a:t>
            </a:r>
            <a:r>
              <a:rPr lang="en-US" sz="2000" dirty="0" err="1" smtClean="0"/>
              <a:t>SuperB</a:t>
            </a:r>
            <a:r>
              <a:rPr lang="en-US" sz="2000" dirty="0" smtClean="0"/>
              <a:t> IR design, using non-interleaved –I sextupole pairs</a:t>
            </a:r>
            <a:endParaRPr lang="en-US" sz="2000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A low emittance is achieved using </a:t>
            </a:r>
            <a:r>
              <a:rPr lang="en-US" sz="2000" dirty="0" smtClean="0"/>
              <a:t>shorter </a:t>
            </a:r>
            <a:r>
              <a:rPr lang="en-US" sz="2000" dirty="0" smtClean="0"/>
              <a:t>CCB </a:t>
            </a:r>
            <a:r>
              <a:rPr lang="en-US" sz="2000" dirty="0" smtClean="0"/>
              <a:t>with smaller </a:t>
            </a:r>
            <a:r>
              <a:rPr lang="en-US" sz="2000" dirty="0" smtClean="0"/>
              <a:t>bending angles (still comparable to arc </a:t>
            </a:r>
            <a:r>
              <a:rPr lang="en-US" sz="2000" dirty="0" smtClean="0"/>
              <a:t>dipole angles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C</a:t>
            </a:r>
            <a:r>
              <a:rPr lang="en-US" sz="2000" dirty="0" smtClean="0"/>
              <a:t>hromaticity compensation is adequate providing momentum range of </a:t>
            </a:r>
            <a:r>
              <a:rPr lang="en-US" sz="2000" dirty="0" smtClean="0"/>
              <a:t>~</a:t>
            </a:r>
            <a:r>
              <a:rPr lang="en-US" sz="2000" dirty="0" smtClean="0"/>
              <a:t>10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, with optimization of CCB-to-FF phase advance</a:t>
            </a:r>
            <a:endParaRPr lang="en-US" sz="2000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A sufficient dynamic aperture of &gt;20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dirty="0" smtClean="0"/>
              <a:t> is achieved without magnet errors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Different positions of </a:t>
            </a:r>
            <a:r>
              <a:rPr lang="en-US" sz="2000" dirty="0" smtClean="0"/>
              <a:t>the </a:t>
            </a:r>
            <a:r>
              <a:rPr lang="en-US" sz="2000" dirty="0" smtClean="0"/>
              <a:t>CCB dipoles, </a:t>
            </a:r>
            <a:r>
              <a:rPr lang="en-US" sz="2000" dirty="0" smtClean="0"/>
              <a:t>as compared to the </a:t>
            </a:r>
            <a:r>
              <a:rPr lang="en-US" sz="2000" dirty="0" smtClean="0"/>
              <a:t>arc, </a:t>
            </a:r>
            <a:r>
              <a:rPr lang="en-US" sz="2000" dirty="0" smtClean="0"/>
              <a:t>result in some </a:t>
            </a:r>
            <a:r>
              <a:rPr lang="en-US" sz="2000" dirty="0" smtClean="0"/>
              <a:t>geometry </a:t>
            </a:r>
            <a:r>
              <a:rPr lang="en-US" sz="2000" dirty="0" smtClean="0"/>
              <a:t>mismatch which was not fixed in this study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The lowest emittance scheme required ~140 m longer </a:t>
            </a:r>
            <a:r>
              <a:rPr lang="en-US" sz="2000" dirty="0" smtClean="0"/>
              <a:t>ring due to smaller CCB bending angle than in the arc</a:t>
            </a:r>
            <a:endParaRPr lang="en-US" sz="2000" dirty="0"/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Next steps: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Match ring </a:t>
            </a:r>
            <a:r>
              <a:rPr lang="en-US" sz="2000" dirty="0" smtClean="0"/>
              <a:t>geometry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Select CCB scheme</a:t>
            </a:r>
            <a:endParaRPr lang="en-US" sz="2000" dirty="0" smtClean="0"/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Study dynamic aperture with magnet errors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5943600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Thank you for your attention!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309360"/>
            <a:ext cx="1828800" cy="302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13" y="6186088"/>
            <a:ext cx="1755647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89" y="6186088"/>
            <a:ext cx="204502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9728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</a:t>
            </a:r>
            <a:r>
              <a:rPr lang="en-US" dirty="0" smtClean="0"/>
              <a:t>trong </a:t>
            </a:r>
            <a:r>
              <a:rPr lang="en-US" dirty="0"/>
              <a:t>final focus (FF) </a:t>
            </a:r>
            <a:r>
              <a:rPr lang="en-US" dirty="0" smtClean="0"/>
              <a:t>quadrupoles near IP, where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-functions are very high, create large non-linear chromatic perturbations (~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dirty="0" err="1" smtClean="0"/>
              <a:t>KL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Large momentum tune spread</a:t>
            </a:r>
            <a:r>
              <a:rPr lang="en-US" dirty="0" smtClean="0"/>
              <a:t> increases</a:t>
            </a:r>
            <a:r>
              <a:rPr lang="en-US" dirty="0" smtClean="0">
                <a:sym typeface="Wingdings" panose="05000000000000000000" pitchFamily="2" charset="2"/>
              </a:rPr>
              <a:t> exposure to </a:t>
            </a:r>
            <a:r>
              <a:rPr lang="en-US" dirty="0" err="1" smtClean="0">
                <a:sym typeface="Wingdings" panose="05000000000000000000" pitchFamily="2" charset="2"/>
              </a:rPr>
              <a:t>betatron</a:t>
            </a:r>
            <a:r>
              <a:rPr lang="en-US" dirty="0" smtClean="0">
                <a:sym typeface="Wingdings" panose="05000000000000000000" pitchFamily="2" charset="2"/>
              </a:rPr>
              <a:t> resonances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reduced momentum range, beam dynamic aperture and lifetime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Large momentum </a:t>
            </a:r>
            <a:r>
              <a:rPr lang="en-US" dirty="0" smtClean="0">
                <a:solidFill>
                  <a:srgbClr val="C00000"/>
                </a:solidFill>
              </a:rPr>
              <a:t>variation of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functions</a:t>
            </a:r>
            <a:r>
              <a:rPr lang="en-US" dirty="0" smtClean="0"/>
              <a:t> causes beam </a:t>
            </a:r>
            <a:r>
              <a:rPr lang="en-US" dirty="0"/>
              <a:t>smear at </a:t>
            </a:r>
            <a:r>
              <a:rPr lang="en-US" dirty="0" smtClean="0"/>
              <a:t>IP </a:t>
            </a:r>
            <a:endParaRPr lang="en-US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may limit luminosity</a:t>
            </a: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Correction strategy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Chromatic </a:t>
            </a:r>
            <a:r>
              <a:rPr lang="en-US" dirty="0" smtClean="0"/>
              <a:t>sextupoles placed at optimal phase near the FF for a local </a:t>
            </a:r>
            <a:r>
              <a:rPr lang="en-US" dirty="0" smtClean="0"/>
              <a:t>correction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Special optics (e.g. –I sections) to cancel sextupole non-linear geometric (amplitude dependent) aberrations for maximum dynamic aperture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Minimal impact on beam emittance</a:t>
            </a: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Previously studied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Correction schemes based on the arc cell configuration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preserves ring geometry</a:t>
            </a:r>
            <a:endParaRPr lang="en-US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Adequate chromaticity compensation and dynamic aperture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ontribution to emittance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is not small</a:t>
            </a: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New study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9900"/>
                </a:solidFill>
              </a:rPr>
              <a:t>Correction schemes for lower emittance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Using electron ring design with 108° arc FODO cells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sextupoles in electron 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17020" y="2514600"/>
            <a:ext cx="8921951" cy="4344762"/>
            <a:chOff x="117020" y="1594076"/>
            <a:chExt cx="8921951" cy="43447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020" y="1828800"/>
              <a:ext cx="8921951" cy="3721608"/>
            </a:xfrm>
            <a:prstGeom prst="rect">
              <a:avLst/>
            </a:prstGeom>
          </p:spPr>
        </p:pic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7820730" y="3505810"/>
              <a:ext cx="438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e</a:t>
              </a:r>
              <a:r>
                <a:rPr lang="en-US" altLang="en-US" kern="0" baseline="30000" dirty="0" smtClean="0">
                  <a:solidFill>
                    <a:srgbClr val="FF0000"/>
                  </a:solidFill>
                  <a:ea typeface="ＭＳ Ｐゴシック" pitchFamily="34" charset="-128"/>
                </a:rPr>
                <a:t>-</a:t>
              </a:r>
              <a:endParaRPr lang="en-US" altLang="en-US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Curved Right Arrow 8"/>
            <p:cNvSpPr/>
            <p:nvPr/>
          </p:nvSpPr>
          <p:spPr>
            <a:xfrm rot="10800000">
              <a:off x="7873311" y="2786478"/>
              <a:ext cx="347164" cy="1797765"/>
            </a:xfrm>
            <a:prstGeom prst="curvedRightArrow">
              <a:avLst>
                <a:gd name="adj1" fmla="val 8624"/>
                <a:gd name="adj2" fmla="val 29237"/>
                <a:gd name="adj3" fmla="val 180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83032" y="2576929"/>
              <a:ext cx="1371600" cy="11112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7"/>
            <p:cNvCxnSpPr>
              <a:cxnSpLocks noChangeShapeType="1"/>
            </p:cNvCxnSpPr>
            <p:nvPr/>
          </p:nvCxnSpPr>
          <p:spPr bwMode="auto">
            <a:xfrm>
              <a:off x="1875717" y="3688179"/>
              <a:ext cx="1371600" cy="111318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1"/>
            <p:cNvSpPr txBox="1">
              <a:spLocks/>
            </p:cNvSpPr>
            <p:nvPr/>
          </p:nvSpPr>
          <p:spPr bwMode="auto">
            <a:xfrm rot="3420000">
              <a:off x="1198693" y="2969749"/>
              <a:ext cx="885537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R=155m</a:t>
              </a:r>
            </a:p>
          </p:txBody>
        </p:sp>
        <p:cxnSp>
          <p:nvCxnSpPr>
            <p:cNvPr id="13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1000335" y="2353660"/>
              <a:ext cx="874773" cy="1337011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3668102" y="4482772"/>
              <a:ext cx="842798" cy="699036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1"/>
            <p:cNvSpPr txBox="1">
              <a:spLocks/>
            </p:cNvSpPr>
            <p:nvPr/>
          </p:nvSpPr>
          <p:spPr bwMode="auto">
            <a:xfrm rot="19174900">
              <a:off x="4080894" y="4150950"/>
              <a:ext cx="452438" cy="32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16" name="Content Placeholder 1"/>
            <p:cNvSpPr txBox="1">
              <a:spLocks/>
            </p:cNvSpPr>
            <p:nvPr/>
          </p:nvSpPr>
          <p:spPr bwMode="auto">
            <a:xfrm rot="2383024">
              <a:off x="4727590" y="4236086"/>
              <a:ext cx="4540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17" name="Left Brace 63"/>
            <p:cNvSpPr>
              <a:spLocks/>
            </p:cNvSpPr>
            <p:nvPr/>
          </p:nvSpPr>
          <p:spPr bwMode="auto">
            <a:xfrm rot="3333525">
              <a:off x="6037027" y="1978147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18" name="Content Placeholder 1"/>
            <p:cNvSpPr txBox="1">
              <a:spLocks/>
            </p:cNvSpPr>
            <p:nvPr/>
          </p:nvSpPr>
          <p:spPr bwMode="auto">
            <a:xfrm rot="19710914">
              <a:off x="5584705" y="1951517"/>
              <a:ext cx="1066566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19" name="Left Brace 65"/>
            <p:cNvSpPr>
              <a:spLocks/>
            </p:cNvSpPr>
            <p:nvPr/>
          </p:nvSpPr>
          <p:spPr bwMode="auto">
            <a:xfrm rot="14202431">
              <a:off x="3003337" y="4780757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20" name="Content Placeholder 1"/>
            <p:cNvSpPr txBox="1">
              <a:spLocks/>
            </p:cNvSpPr>
            <p:nvPr/>
          </p:nvSpPr>
          <p:spPr bwMode="auto">
            <a:xfrm rot="19518118">
              <a:off x="2637930" y="5039388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21" name="Left Brace 69"/>
            <p:cNvSpPr>
              <a:spLocks/>
            </p:cNvSpPr>
            <p:nvPr/>
          </p:nvSpPr>
          <p:spPr bwMode="auto">
            <a:xfrm rot="2999692">
              <a:off x="5408705" y="2478076"/>
              <a:ext cx="120491" cy="616806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 rot="19231892">
              <a:off x="4908622" y="2355758"/>
              <a:ext cx="7763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solidFill>
                    <a:srgbClr val="0070C0"/>
                  </a:solidFill>
                  <a:ea typeface="ＭＳ Ｐゴシック" pitchFamily="34" charset="-128"/>
                </a:rPr>
                <a:t>Original CCB</a:t>
              </a:r>
              <a:endParaRPr lang="en-US" altLang="en-US" sz="1100" b="1" kern="0" dirty="0" smtClean="0">
                <a:solidFill>
                  <a:srgbClr val="0070C0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1073290" y="3845957"/>
              <a:ext cx="111760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Arc, 261.7</a:t>
              </a:r>
              <a:r>
                <a:rPr lang="en-US" altLang="en-US" sz="14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3932083" y="3565955"/>
              <a:ext cx="5905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81.7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cxnSp>
          <p:nvCxnSpPr>
            <p:cNvPr id="25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596137" y="4763948"/>
              <a:ext cx="1" cy="8357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Content Placeholder 1"/>
            <p:cNvSpPr txBox="1">
              <a:spLocks/>
            </p:cNvSpPr>
            <p:nvPr/>
          </p:nvSpPr>
          <p:spPr bwMode="auto">
            <a:xfrm>
              <a:off x="2953842" y="5562600"/>
              <a:ext cx="1853285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Forward e</a:t>
              </a:r>
              <a:r>
                <a:rPr lang="en-US" altLang="en-US" sz="1200" b="1" kern="0" baseline="30000" dirty="0" smtClean="0">
                  <a:ea typeface="ＭＳ Ｐゴシック" pitchFamily="34" charset="-128"/>
                </a:rPr>
                <a:t>-</a:t>
              </a:r>
              <a:r>
                <a:rPr lang="en-US" altLang="en-US" sz="1200" b="1" kern="0" dirty="0" smtClean="0">
                  <a:ea typeface="ＭＳ Ｐゴシック" pitchFamily="34" charset="-128"/>
                </a:rPr>
                <a:t> detection</a:t>
              </a:r>
            </a:p>
          </p:txBody>
        </p:sp>
        <p:sp>
          <p:nvSpPr>
            <p:cNvPr id="27" name="Left Brace 30"/>
            <p:cNvSpPr>
              <a:spLocks/>
            </p:cNvSpPr>
            <p:nvPr/>
          </p:nvSpPr>
          <p:spPr bwMode="auto">
            <a:xfrm rot="13614477">
              <a:off x="3516240" y="4560894"/>
              <a:ext cx="101275" cy="285225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28" name="Left Brace 61"/>
            <p:cNvSpPr>
              <a:spLocks/>
            </p:cNvSpPr>
            <p:nvPr/>
          </p:nvSpPr>
          <p:spPr bwMode="auto">
            <a:xfrm rot="18627411">
              <a:off x="4960847" y="3957636"/>
              <a:ext cx="131695" cy="506321"/>
            </a:xfrm>
            <a:prstGeom prst="leftBrace">
              <a:avLst>
                <a:gd name="adj1" fmla="val 3380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29" name="Left Brace 58"/>
            <p:cNvSpPr>
              <a:spLocks/>
            </p:cNvSpPr>
            <p:nvPr/>
          </p:nvSpPr>
          <p:spPr bwMode="auto">
            <a:xfrm rot="13694265">
              <a:off x="4099172" y="3944598"/>
              <a:ext cx="114105" cy="506321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30" name="Pie 29"/>
            <p:cNvSpPr>
              <a:spLocks noChangeAspect="1"/>
            </p:cNvSpPr>
            <p:nvPr/>
          </p:nvSpPr>
          <p:spPr bwMode="auto">
            <a:xfrm>
              <a:off x="1783705" y="3601317"/>
              <a:ext cx="182562" cy="182563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 bwMode="auto">
            <a:xfrm>
              <a:off x="4466361" y="5118820"/>
              <a:ext cx="4381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b="1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IP</a:t>
              </a:r>
              <a:endParaRPr lang="en-US" altLang="en-US" sz="1400" b="1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Left Brace 73"/>
            <p:cNvSpPr>
              <a:spLocks/>
            </p:cNvSpPr>
            <p:nvPr/>
          </p:nvSpPr>
          <p:spPr bwMode="auto">
            <a:xfrm rot="7881182">
              <a:off x="4083007" y="2160881"/>
              <a:ext cx="132540" cy="2005280"/>
            </a:xfrm>
            <a:prstGeom prst="leftBrace">
              <a:avLst>
                <a:gd name="adj1" fmla="val 33797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 bwMode="auto">
            <a:xfrm rot="2521958">
              <a:off x="3628246" y="2714089"/>
              <a:ext cx="1487615" cy="45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Tune trombone &amp; Straight FODOs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 bwMode="auto">
            <a:xfrm>
              <a:off x="5960422" y="3731827"/>
              <a:ext cx="144779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Future 2</a:t>
              </a:r>
              <a:r>
                <a:rPr lang="en-US" altLang="en-US" sz="1600" b="1" i="1" kern="0" baseline="30000" dirty="0" smtClean="0">
                  <a:solidFill>
                    <a:srgbClr val="5F5F5F"/>
                  </a:solidFill>
                  <a:ea typeface="ＭＳ Ｐゴシック" pitchFamily="34" charset="-128"/>
                </a:rPr>
                <a:t>nd</a:t>
              </a: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 IP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2989015">
              <a:off x="5696065" y="3866318"/>
              <a:ext cx="169861" cy="668266"/>
            </a:xfrm>
            <a:prstGeom prst="downArrow">
              <a:avLst/>
            </a:prstGeom>
            <a:solidFill>
              <a:srgbClr val="5F5F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 bwMode="auto">
            <a:xfrm rot="2194111">
              <a:off x="2750535" y="2028979"/>
              <a:ext cx="1119942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7" name="Left Brace 63"/>
            <p:cNvSpPr>
              <a:spLocks/>
            </p:cNvSpPr>
            <p:nvPr/>
          </p:nvSpPr>
          <p:spPr bwMode="auto">
            <a:xfrm rot="7491457">
              <a:off x="3031904" y="1974762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 bwMode="auto">
            <a:xfrm rot="2050658">
              <a:off x="5473162" y="5043995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9" name="Left Brace 63"/>
            <p:cNvSpPr>
              <a:spLocks/>
            </p:cNvSpPr>
            <p:nvPr/>
          </p:nvSpPr>
          <p:spPr bwMode="auto">
            <a:xfrm rot="18223623">
              <a:off x="6033457" y="4776560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20700000">
              <a:off x="6523459" y="1919249"/>
              <a:ext cx="746799" cy="2654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0700000">
              <a:off x="1914859" y="5172535"/>
              <a:ext cx="746799" cy="2654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rot="20700000">
              <a:off x="6494487" y="1594076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CCB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0700000">
              <a:off x="2041570" y="5434576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CCB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-5400000">
              <a:off x="-156963" y="3472553"/>
              <a:ext cx="1654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Arc sextupoles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5400000">
              <a:off x="7684748" y="3565918"/>
              <a:ext cx="1654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Arc sextupoles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8600" y="105156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Two dedicated c</a:t>
            </a:r>
            <a:r>
              <a:rPr lang="en-US" dirty="0" smtClean="0"/>
              <a:t>hromaticity </a:t>
            </a:r>
            <a:r>
              <a:rPr lang="en-US" dirty="0" smtClean="0"/>
              <a:t>correction </a:t>
            </a:r>
            <a:r>
              <a:rPr lang="en-US" dirty="0" smtClean="0"/>
              <a:t>blocks </a:t>
            </a:r>
            <a:r>
              <a:rPr lang="en-US" dirty="0" smtClean="0"/>
              <a:t>(CCB</a:t>
            </a:r>
            <a:r>
              <a:rPr lang="en-US" dirty="0" smtClean="0"/>
              <a:t>) replace several arc </a:t>
            </a:r>
            <a:r>
              <a:rPr lang="en-US" dirty="0" smtClean="0"/>
              <a:t>cells nearest to </a:t>
            </a:r>
            <a:r>
              <a:rPr lang="en-US" dirty="0" smtClean="0"/>
              <a:t>the FF on either side of IP </a:t>
            </a:r>
            <a:r>
              <a:rPr lang="en-US" dirty="0" smtClean="0"/>
              <a:t>for local FF chromaticity correction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Two-family </a:t>
            </a:r>
            <a:r>
              <a:rPr lang="en-US" dirty="0" smtClean="0"/>
              <a:t>arc sextupoles arranged in groups of multiple of 10 </a:t>
            </a:r>
            <a:r>
              <a:rPr lang="en-US" dirty="0" smtClean="0"/>
              <a:t>cells (unit matrix) to </a:t>
            </a:r>
            <a:r>
              <a:rPr lang="en-US" dirty="0" smtClean="0"/>
              <a:t>cancel the remaining linear chromaticity while </a:t>
            </a:r>
            <a:r>
              <a:rPr lang="en-US" dirty="0" smtClean="0"/>
              <a:t>compensating </a:t>
            </a:r>
            <a:r>
              <a:rPr lang="en-US" dirty="0" smtClean="0"/>
              <a:t>sextupole geometric effects in 108° arc FODO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studied schemes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9728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Several </a:t>
            </a:r>
            <a:r>
              <a:rPr lang="en-US" dirty="0" smtClean="0"/>
              <a:t>schemes: </a:t>
            </a:r>
            <a:r>
              <a:rPr lang="en-US" dirty="0" smtClean="0"/>
              <a:t>1) original </a:t>
            </a:r>
            <a:r>
              <a:rPr lang="en-US" dirty="0" smtClean="0"/>
              <a:t>compact CCB </a:t>
            </a:r>
            <a:r>
              <a:rPr lang="en-US" dirty="0" smtClean="0"/>
              <a:t>with interleaved X &amp; Y sextupoles, 2) non-interleaved –I sextupole pairs, 3) interleaved –I pairs, 4) no CCB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Based on arc cell configuration with the same dipoles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9900"/>
                </a:solidFill>
                <a:sym typeface="Wingdings" panose="05000000000000000000" pitchFamily="2" charset="2"/>
              </a:rPr>
              <a:t>preserves geometry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Scheme with non-interleaved –I pairs </a:t>
            </a:r>
            <a:r>
              <a:rPr lang="en-US" dirty="0" smtClean="0">
                <a:sym typeface="Wingdings" panose="05000000000000000000" pitchFamily="2" charset="2"/>
              </a:rPr>
              <a:t>provides a better performance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900"/>
                </a:solidFill>
                <a:sym typeface="Wingdings" panose="05000000000000000000" pitchFamily="2" charset="2"/>
              </a:rPr>
              <a:t>A</a:t>
            </a:r>
            <a:r>
              <a:rPr lang="en-US" dirty="0" smtClean="0">
                <a:solidFill>
                  <a:srgbClr val="009900"/>
                </a:solidFill>
                <a:sym typeface="Wingdings" panose="05000000000000000000" pitchFamily="2" charset="2"/>
              </a:rPr>
              <a:t>dequate chromaticity compensation and reasonable dynamic aperture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But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emittance increases from 8.9 nm (w/o CCB) to &gt;15-20 nm at 5 GeV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083355"/>
            <a:ext cx="9144000" cy="3623707"/>
            <a:chOff x="0" y="3201267"/>
            <a:chExt cx="9144000" cy="3623707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3201267"/>
              <a:ext cx="4572000" cy="3623706"/>
              <a:chOff x="0" y="3201267"/>
              <a:chExt cx="4572000" cy="362370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0" y="3201267"/>
                <a:ext cx="4572000" cy="3254374"/>
                <a:chOff x="0" y="3201267"/>
                <a:chExt cx="4572000" cy="325437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0" y="3657600"/>
                  <a:ext cx="4572000" cy="2798041"/>
                  <a:chOff x="122037" y="3835014"/>
                  <a:chExt cx="4572000" cy="279804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2037" y="3835014"/>
                    <a:ext cx="4572000" cy="2798041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410698" y="5300398"/>
                    <a:ext cx="31130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-I</a:t>
                    </a:r>
                    <a:endParaRPr lang="en-US" sz="1600" dirty="0"/>
                  </a:p>
                </p:txBody>
              </p: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1269170" y="5618085"/>
                    <a:ext cx="59436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2834529" y="5641417"/>
                    <a:ext cx="59436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976057" y="5317936"/>
                    <a:ext cx="31130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-I</a:t>
                    </a:r>
                    <a:endParaRPr lang="en-US" sz="1600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422790" y="4965200"/>
                    <a:ext cx="4571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SY</a:t>
                    </a:r>
                    <a:endParaRPr lang="en-US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850399" y="4965200"/>
                    <a:ext cx="4571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SY</a:t>
                    </a:r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382915" y="5618085"/>
                    <a:ext cx="4571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SX</a:t>
                    </a:r>
                    <a:endParaRPr lang="en-US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381445" y="5618085"/>
                    <a:ext cx="4571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SX</a:t>
                    </a:r>
                    <a:endParaRPr lang="en-US" dirty="0"/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250318" y="3201267"/>
                  <a:ext cx="4092787" cy="36933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Symbol" panose="05050102010706020507" pitchFamily="18" charset="2"/>
                    </a:rPr>
                    <a:t>e</a:t>
                  </a:r>
                  <a:r>
                    <a:rPr lang="en-US" baseline="-25000" dirty="0" smtClean="0"/>
                    <a:t>x</a:t>
                  </a:r>
                  <a:r>
                    <a:rPr lang="en-US" dirty="0" smtClean="0"/>
                    <a:t> = 19.4 nm with CCB </a:t>
                  </a:r>
                  <a:r>
                    <a:rPr lang="en-US" dirty="0" smtClean="0">
                      <a:latin typeface="Symbol" panose="05050102010706020507" pitchFamily="18" charset="2"/>
                    </a:rPr>
                    <a:t>b</a:t>
                  </a:r>
                  <a:r>
                    <a:rPr lang="en-US" dirty="0" smtClean="0"/>
                    <a:t> = 250/500 m </a:t>
                  </a:r>
                  <a:endParaRPr lang="en-US" dirty="0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678561" y="6455641"/>
                <a:ext cx="1236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Scheme A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572000" y="3201267"/>
              <a:ext cx="4572000" cy="3623707"/>
              <a:chOff x="4572000" y="3201267"/>
              <a:chExt cx="4572000" cy="362370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572000" y="3201267"/>
                <a:ext cx="4572000" cy="3254375"/>
                <a:chOff x="4572000" y="3201267"/>
                <a:chExt cx="4572000" cy="3254375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3657600"/>
                  <a:ext cx="4572000" cy="2798042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5186480" y="3201267"/>
                  <a:ext cx="3393878" cy="36933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Symbol" panose="05050102010706020507" pitchFamily="18" charset="2"/>
                    </a:rPr>
                    <a:t>e</a:t>
                  </a:r>
                  <a:r>
                    <a:rPr lang="en-US" baseline="-25000" dirty="0" smtClean="0"/>
                    <a:t>x</a:t>
                  </a:r>
                  <a:r>
                    <a:rPr lang="en-US" dirty="0" smtClean="0"/>
                    <a:t> = 15.5 nm with 40% lower </a:t>
                  </a:r>
                  <a:r>
                    <a:rPr lang="en-US" dirty="0" smtClean="0">
                      <a:latin typeface="Symbol" panose="05050102010706020507" pitchFamily="18" charset="2"/>
                    </a:rPr>
                    <a:t>b</a:t>
                  </a:r>
                  <a:endParaRPr lang="en-US" dirty="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265269" y="645564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Scheme B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29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mittance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91564"/>
              </p:ext>
            </p:extLst>
          </p:nvPr>
        </p:nvGraphicFramePr>
        <p:xfrm>
          <a:off x="231775" y="1123950"/>
          <a:ext cx="115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" name="Equation" r:id="rId3" imgW="1155600" imgH="685800" progId="Equation.3">
                  <p:embed/>
                </p:oleObj>
              </mc:Choice>
              <mc:Fallback>
                <p:oleObj name="Equation" r:id="rId3" imgW="1155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75" y="1123950"/>
                        <a:ext cx="1155700" cy="6858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50157"/>
              </p:ext>
            </p:extLst>
          </p:nvPr>
        </p:nvGraphicFramePr>
        <p:xfrm>
          <a:off x="1606800" y="1201738"/>
          <a:ext cx="219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" name="Equation" r:id="rId5" imgW="2197080" imgH="609480" progId="Equation.3">
                  <p:embed/>
                </p:oleObj>
              </mc:Choice>
              <mc:Fallback>
                <p:oleObj name="Equation" r:id="rId5" imgW="219708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6800" y="1201738"/>
                        <a:ext cx="2197100" cy="6096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69473"/>
              </p:ext>
            </p:extLst>
          </p:nvPr>
        </p:nvGraphicFramePr>
        <p:xfrm>
          <a:off x="3986995" y="1201738"/>
          <a:ext cx="208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" name="Equation" r:id="rId7" imgW="2082600" imgH="609480" progId="Equation.3">
                  <p:embed/>
                </p:oleObj>
              </mc:Choice>
              <mc:Fallback>
                <p:oleObj name="Equation" r:id="rId7" imgW="208260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6995" y="1201738"/>
                        <a:ext cx="2082800" cy="6096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09370"/>
              </p:ext>
            </p:extLst>
          </p:nvPr>
        </p:nvGraphicFramePr>
        <p:xfrm>
          <a:off x="6270775" y="1163105"/>
          <a:ext cx="271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" name="Equation" r:id="rId9" imgW="2717640" imgH="647640" progId="Equation.3">
                  <p:embed/>
                </p:oleObj>
              </mc:Choice>
              <mc:Fallback>
                <p:oleObj name="Equation" r:id="rId9" imgW="271764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0775" y="1163105"/>
                        <a:ext cx="2717800" cy="6477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52735"/>
              </p:ext>
            </p:extLst>
          </p:nvPr>
        </p:nvGraphicFramePr>
        <p:xfrm>
          <a:off x="231125" y="2032000"/>
          <a:ext cx="146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" name="Equation" r:id="rId11" imgW="1460160" imgH="660240" progId="Equation.3">
                  <p:embed/>
                </p:oleObj>
              </mc:Choice>
              <mc:Fallback>
                <p:oleObj name="Equation" r:id="rId11" imgW="14601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1125" y="2032000"/>
                        <a:ext cx="1460500" cy="6604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2365" y="2046420"/>
            <a:ext cx="6629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Preservation of low emittance requires small CCB bending angles </a:t>
            </a:r>
            <a:r>
              <a:rPr lang="el-GR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θ</a:t>
            </a:r>
            <a:r>
              <a:rPr lang="en-US" i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and small H-function (i.e.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x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x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) at the CCB dipoles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52925"/>
            <a:ext cx="8686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But CCB </a:t>
            </a:r>
            <a:r>
              <a:rPr lang="en-US" dirty="0">
                <a:solidFill>
                  <a:srgbClr val="C00000"/>
                </a:solidFill>
              </a:rPr>
              <a:t>sextupoles </a:t>
            </a:r>
            <a:r>
              <a:rPr lang="en-US" dirty="0" smtClean="0">
                <a:solidFill>
                  <a:srgbClr val="C00000"/>
                </a:solidFill>
              </a:rPr>
              <a:t>require high dispersion and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functions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</a:rPr>
              <a:t>large H-function at dipoles leads to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large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contribution to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emittance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440" y="3697835"/>
            <a:ext cx="8961120" cy="3155553"/>
            <a:chOff x="91440" y="3697835"/>
            <a:chExt cx="8961120" cy="3155553"/>
          </a:xfrm>
        </p:grpSpPr>
        <p:grpSp>
          <p:nvGrpSpPr>
            <p:cNvPr id="24" name="Group 23"/>
            <p:cNvGrpSpPr/>
            <p:nvPr/>
          </p:nvGrpSpPr>
          <p:grpSpPr>
            <a:xfrm>
              <a:off x="91440" y="3697835"/>
              <a:ext cx="4343400" cy="3153828"/>
              <a:chOff x="91440" y="3697835"/>
              <a:chExt cx="4343400" cy="315382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4114800"/>
                <a:ext cx="4343400" cy="2736863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952041" y="3697835"/>
                <a:ext cx="2698239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H-function in scheme-A </a:t>
                </a: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85855" y="6483096"/>
                <a:ext cx="39173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85855" y="6109991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arc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48810" y="3697835"/>
              <a:ext cx="4403750" cy="3155553"/>
              <a:chOff x="4648810" y="3697835"/>
              <a:chExt cx="4403750" cy="315555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9160" y="4114800"/>
                <a:ext cx="4343400" cy="273858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648810" y="3697835"/>
                <a:ext cx="4389343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H-function in scheme-B with 40% lower </a:t>
                </a:r>
                <a:r>
                  <a:rPr lang="en-US" dirty="0" smtClean="0">
                    <a:latin typeface="Symbol" panose="05050102010706020507" pitchFamily="18" charset="2"/>
                  </a:rPr>
                  <a:t>b</a:t>
                </a: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022001" y="6482402"/>
                <a:ext cx="39173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988453" y="6109991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arc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731836" y="488839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x</a:t>
            </a:r>
            <a:r>
              <a:rPr lang="en-US" dirty="0" smtClean="0"/>
              <a:t> = 19.4 nm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40100" y="488839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-25000" dirty="0" smtClean="0"/>
              <a:t>x</a:t>
            </a:r>
            <a:r>
              <a:rPr lang="en-US" dirty="0" smtClean="0"/>
              <a:t> = 15.5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SuperB</a:t>
            </a:r>
            <a:r>
              <a:rPr lang="en-US" dirty="0" smtClean="0"/>
              <a:t> type sextupole scheme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9728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dipoles from cells with </a:t>
            </a:r>
            <a:r>
              <a:rPr lang="en-US" dirty="0" smtClean="0"/>
              <a:t>high dispersion and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x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9900"/>
                </a:solidFill>
              </a:rPr>
              <a:t>L</a:t>
            </a:r>
            <a:r>
              <a:rPr lang="en-US" dirty="0" smtClean="0">
                <a:solidFill>
                  <a:srgbClr val="009900"/>
                </a:solidFill>
              </a:rPr>
              <a:t>ow H-function at the remaining dipoles if angle per dipole </a:t>
            </a:r>
            <a:r>
              <a:rPr lang="en-US" dirty="0">
                <a:solidFill>
                  <a:srgbClr val="009900"/>
                </a:solidFill>
              </a:rPr>
              <a:t>is </a:t>
            </a:r>
            <a:r>
              <a:rPr lang="en-US" dirty="0" smtClean="0">
                <a:solidFill>
                  <a:srgbClr val="009900"/>
                </a:solidFill>
              </a:rPr>
              <a:t>not changed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f the total CCB angle is kept the same as in the arc cells, then the dipole </a:t>
            </a:r>
            <a:r>
              <a:rPr lang="en-US" dirty="0">
                <a:solidFill>
                  <a:srgbClr val="C00000"/>
                </a:solidFill>
              </a:rPr>
              <a:t>angle </a:t>
            </a:r>
            <a:r>
              <a:rPr lang="en-US" dirty="0" err="1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would increase a factor of 2 (</a:t>
            </a:r>
            <a:r>
              <a:rPr lang="en-US" dirty="0" smtClean="0">
                <a:solidFill>
                  <a:srgbClr val="C00000"/>
                </a:solidFill>
              </a:rPr>
              <a:t>to compensate for missing dipoles) increasing </a:t>
            </a:r>
            <a:r>
              <a:rPr lang="en-US" dirty="0" smtClean="0">
                <a:solidFill>
                  <a:srgbClr val="C00000"/>
                </a:solidFill>
              </a:rPr>
              <a:t>dispersion and the H-function</a:t>
            </a:r>
            <a:endParaRPr lang="en-US" dirty="0" smtClean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compromise is needed between the emittance, the CCB bending angles and ring geometry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28800" y="3200400"/>
            <a:ext cx="5486400" cy="3617140"/>
            <a:chOff x="1828800" y="3200400"/>
            <a:chExt cx="5486400" cy="36171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200400"/>
              <a:ext cx="5486400" cy="36171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94447" y="3582620"/>
              <a:ext cx="1130438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SuperB</a:t>
              </a:r>
              <a:r>
                <a:rPr lang="en-US" sz="1600" dirty="0" smtClean="0"/>
                <a:t> IR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4269" y="4665051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38749" y="4665051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37279" y="5279531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9670" y="5272440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94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Scheme-2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005840"/>
            <a:ext cx="8686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Two non-interleaved –I sextupole pairs per CCB with large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= 200 / 400 m at the sextupoles and</a:t>
            </a:r>
            <a:r>
              <a:rPr lang="en-US" dirty="0">
                <a:sym typeface="Wingdings" panose="05000000000000000000" pitchFamily="2" charset="2"/>
              </a:rPr>
              <a:t> n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 phase advance from the FF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Seven </a:t>
            </a:r>
            <a:r>
              <a:rPr lang="en-US" dirty="0" smtClean="0"/>
              <a:t>regular length CCB dipoles (</a:t>
            </a:r>
            <a:r>
              <a:rPr lang="en-US" dirty="0" err="1" smtClean="0">
                <a:solidFill>
                  <a:srgbClr val="C00000"/>
                </a:solidFill>
              </a:rPr>
              <a:t>L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= L</a:t>
            </a:r>
            <a:r>
              <a:rPr lang="en-US" baseline="-25000" dirty="0" smtClean="0">
                <a:solidFill>
                  <a:srgbClr val="C00000"/>
                </a:solidFill>
              </a:rPr>
              <a:t>b0</a:t>
            </a:r>
            <a:r>
              <a:rPr lang="en-US" dirty="0" smtClean="0"/>
              <a:t> as in arc cells)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Increased angle per CCB dipole </a:t>
            </a:r>
            <a:r>
              <a:rPr lang="en-US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= 2.286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C00000"/>
                </a:solidFill>
              </a:rPr>
              <a:t>b0</a:t>
            </a:r>
            <a:r>
              <a:rPr lang="en-US" dirty="0" smtClean="0"/>
              <a:t> (</a:t>
            </a:r>
            <a:r>
              <a:rPr lang="en-US" dirty="0">
                <a:sym typeface="Wingdings" panose="05000000000000000000" pitchFamily="2" charset="2"/>
              </a:rPr>
              <a:t>B = 2.286 B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 smtClean="0"/>
              <a:t>) relative to the arc dipole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preserve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total bending angle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A larger CCB H-function</a:t>
            </a:r>
            <a:r>
              <a:rPr lang="en-US" dirty="0" smtClean="0">
                <a:sym typeface="Wingdings" panose="05000000000000000000" pitchFamily="2" charset="2"/>
              </a:rPr>
              <a:t> compared to the arc due to strong dipoles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= 22.8 nm</a:t>
            </a:r>
            <a:r>
              <a:rPr lang="en-US" dirty="0" smtClean="0"/>
              <a:t> at 5 GeV (MAD8 calculation)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too large</a:t>
            </a:r>
            <a:r>
              <a:rPr lang="en-US" dirty="0" smtClean="0">
                <a:sym typeface="Wingdings" panose="05000000000000000000" pitchFamily="2" charset="2"/>
              </a:rPr>
              <a:t> compared to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8.9 nm</a:t>
            </a:r>
            <a:r>
              <a:rPr lang="en-US" dirty="0" smtClean="0">
                <a:sym typeface="Wingdings" panose="05000000000000000000" pitchFamily="2" charset="2"/>
              </a:rPr>
              <a:t> without CCB 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need to reduce the bending angle per dipole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760" y="4005075"/>
            <a:ext cx="4205690" cy="2788920"/>
            <a:chOff x="4937760" y="3657600"/>
            <a:chExt cx="4205690" cy="27889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60" y="3657600"/>
              <a:ext cx="4205690" cy="278892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76088" y="5886920"/>
              <a:ext cx="374904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805" y="3275380"/>
            <a:ext cx="4730007" cy="3509694"/>
            <a:chOff x="1805" y="3275380"/>
            <a:chExt cx="4730007" cy="350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" y="3996154"/>
              <a:ext cx="4730007" cy="27889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94165" y="364563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53676" y="364868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8770" y="364563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60060" y="364868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87161" y="3275380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-I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6693" y="3275380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-I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84385" y="3621025"/>
              <a:ext cx="7315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995570" y="3621025"/>
              <a:ext cx="7315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114080" y="3275380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match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344510" y="3621024"/>
              <a:ext cx="182880" cy="274320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90427" y="3582620"/>
            <a:ext cx="130035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H-function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95693" y="58730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arc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Scheme-4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09728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Seven </a:t>
            </a:r>
            <a:r>
              <a:rPr lang="en-US" dirty="0" smtClean="0">
                <a:solidFill>
                  <a:srgbClr val="C00000"/>
                </a:solidFill>
              </a:rPr>
              <a:t>short </a:t>
            </a:r>
            <a:r>
              <a:rPr lang="en-US" dirty="0" smtClean="0">
                <a:solidFill>
                  <a:srgbClr val="C00000"/>
                </a:solidFill>
              </a:rPr>
              <a:t>half-length </a:t>
            </a:r>
            <a:r>
              <a:rPr lang="en-US" dirty="0">
                <a:solidFill>
                  <a:srgbClr val="C00000"/>
                </a:solidFill>
              </a:rPr>
              <a:t>dipoles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L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= 0.5 L</a:t>
            </a:r>
            <a:r>
              <a:rPr lang="en-US" baseline="-25000" dirty="0" smtClean="0">
                <a:solidFill>
                  <a:srgbClr val="C00000"/>
                </a:solidFill>
              </a:rPr>
              <a:t>b0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plus one regular </a:t>
            </a:r>
            <a:r>
              <a:rPr lang="en-US" dirty="0" smtClean="0"/>
              <a:t>arc dipole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Shorter CCB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with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smaller angle per dipole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= 1.286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C00000"/>
                </a:solidFill>
              </a:rPr>
              <a:t>b0</a:t>
            </a:r>
            <a:r>
              <a:rPr lang="en-US" dirty="0" smtClean="0"/>
              <a:t> relative to scheme-2 </a:t>
            </a:r>
            <a:r>
              <a:rPr lang="en-US" dirty="0" smtClean="0"/>
              <a:t>(still </a:t>
            </a:r>
            <a:r>
              <a:rPr lang="en-US" dirty="0" smtClean="0"/>
              <a:t>a strong field </a:t>
            </a:r>
            <a:r>
              <a:rPr lang="en-US" dirty="0" smtClean="0">
                <a:sym typeface="Wingdings" panose="05000000000000000000" pitchFamily="2" charset="2"/>
              </a:rPr>
              <a:t>B </a:t>
            </a:r>
            <a:r>
              <a:rPr lang="en-US" dirty="0">
                <a:sym typeface="Wingdings" panose="05000000000000000000" pitchFamily="2" charset="2"/>
              </a:rPr>
              <a:t>= 2.572 B</a:t>
            </a:r>
            <a:r>
              <a:rPr lang="en-US" baseline="-25000" dirty="0">
                <a:sym typeface="Wingdings" panose="05000000000000000000" pitchFamily="2" charset="2"/>
              </a:rPr>
              <a:t>0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same </a:t>
            </a:r>
            <a:r>
              <a:rPr lang="en-US" dirty="0" smtClean="0"/>
              <a:t>total bending </a:t>
            </a:r>
            <a:r>
              <a:rPr lang="en-US" dirty="0" smtClean="0"/>
              <a:t>angle as in the arc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Factor of 3 s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maller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dispersion and H-function</a:t>
            </a:r>
            <a:r>
              <a:rPr lang="en-US" dirty="0" smtClean="0">
                <a:sym typeface="Wingdings" panose="05000000000000000000" pitchFamily="2" charset="2"/>
              </a:rPr>
              <a:t> relative to scheme-2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 phase advance from FF to CCB </a:t>
            </a:r>
            <a:r>
              <a:rPr lang="en-US" dirty="0" smtClean="0">
                <a:sym typeface="Wingdings" panose="05000000000000000000" pitchFamily="2" charset="2"/>
              </a:rPr>
              <a:t>sextupoles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</a:t>
            </a:r>
            <a:r>
              <a:rPr lang="en-US" dirty="0" smtClean="0"/>
              <a:t>= 200 / 400 m at CCB x/y sextupoles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= 10.3 nm</a:t>
            </a:r>
            <a:r>
              <a:rPr lang="en-US" dirty="0" smtClean="0"/>
              <a:t> at 5 GeV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a factor of 2 reduction compared to scheme-2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3582620"/>
            <a:ext cx="9089141" cy="3246497"/>
            <a:chOff x="0" y="3582620"/>
            <a:chExt cx="9089141" cy="3246497"/>
          </a:xfrm>
        </p:grpSpPr>
        <p:grpSp>
          <p:nvGrpSpPr>
            <p:cNvPr id="14" name="Group 13"/>
            <p:cNvGrpSpPr/>
            <p:nvPr/>
          </p:nvGrpSpPr>
          <p:grpSpPr>
            <a:xfrm>
              <a:off x="4879240" y="3582620"/>
              <a:ext cx="4209901" cy="3211375"/>
              <a:chOff x="4879240" y="3582620"/>
              <a:chExt cx="4209901" cy="32113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79240" y="4005075"/>
                <a:ext cx="4209901" cy="2788920"/>
                <a:chOff x="4937760" y="3657600"/>
                <a:chExt cx="4209901" cy="278892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7760" y="3657600"/>
                  <a:ext cx="4209901" cy="2788920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>
                  <a:off x="5224885" y="5248656"/>
                  <a:ext cx="380390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5166365" y="5226799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arc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90427" y="3582620"/>
                <a:ext cx="130035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H-function 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0" y="3582620"/>
              <a:ext cx="4737535" cy="3246497"/>
              <a:chOff x="0" y="3582620"/>
              <a:chExt cx="4737535" cy="32464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043480"/>
                <a:ext cx="4737535" cy="278563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75835" y="3582620"/>
                <a:ext cx="1967205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Scheme-4 optics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1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Scheme-6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 smtClean="0"/>
              <a:t>JLEIC Collaboration Meeting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005840"/>
            <a:ext cx="868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Seven </a:t>
            </a:r>
            <a:r>
              <a:rPr lang="en-US" dirty="0" smtClean="0">
                <a:solidFill>
                  <a:srgbClr val="C00000"/>
                </a:solidFill>
              </a:rPr>
              <a:t>short </a:t>
            </a:r>
            <a:r>
              <a:rPr lang="en-US" dirty="0" smtClean="0">
                <a:solidFill>
                  <a:srgbClr val="C00000"/>
                </a:solidFill>
              </a:rPr>
              <a:t>dipoles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L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= 0.592 L</a:t>
            </a:r>
            <a:r>
              <a:rPr lang="en-US" baseline="-25000" dirty="0" smtClean="0">
                <a:solidFill>
                  <a:srgbClr val="C00000"/>
                </a:solidFill>
              </a:rPr>
              <a:t>b0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plus one regular </a:t>
            </a:r>
            <a:r>
              <a:rPr lang="en-US" dirty="0" smtClean="0"/>
              <a:t>arc dipole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Smaller angle per dipole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 = 0.714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C00000"/>
                </a:solidFill>
              </a:rPr>
              <a:t>b0</a:t>
            </a:r>
            <a:r>
              <a:rPr lang="en-US" dirty="0" smtClean="0"/>
              <a:t> (B = 1.206 B</a:t>
            </a:r>
            <a:r>
              <a:rPr lang="en-US" baseline="-25000" dirty="0" smtClean="0"/>
              <a:t>0</a:t>
            </a:r>
            <a:r>
              <a:rPr lang="en-US" dirty="0" smtClean="0"/>
              <a:t>) compared to scheme-4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very small dispersion and H-function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smaller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bending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angle compared to</a:t>
            </a:r>
            <a:r>
              <a:rPr lang="en-US" dirty="0" smtClean="0">
                <a:solidFill>
                  <a:srgbClr val="0070C0"/>
                </a:solidFill>
              </a:rPr>
              <a:t> the arc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affects ring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geometry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Make similar angle reduction on the other side of arc (for symmetry)</a:t>
            </a:r>
            <a:r>
              <a:rPr lang="en-US" dirty="0"/>
              <a:t> </a:t>
            </a:r>
            <a:r>
              <a:rPr lang="en-US" dirty="0" smtClean="0"/>
              <a:t>and add 4 regular cells in each arc to </a:t>
            </a:r>
            <a:r>
              <a:rPr lang="en-US" dirty="0" smtClean="0">
                <a:solidFill>
                  <a:srgbClr val="C00000"/>
                </a:solidFill>
              </a:rPr>
              <a:t>restore the total arc angle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longer circumference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= 200 / 400 m at CCB x/y sextupoles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Optimized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phase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advance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(n</a:t>
            </a:r>
            <a:r>
              <a:rPr 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Dm</a:t>
            </a:r>
            <a:r>
              <a:rPr lang="en-US" dirty="0" smtClean="0">
                <a:sym typeface="Wingdings" panose="05000000000000000000" pitchFamily="2" charset="2"/>
              </a:rPr>
              <a:t>) between FF and </a:t>
            </a:r>
            <a:r>
              <a:rPr lang="en-US" dirty="0">
                <a:sym typeface="Wingdings" panose="05000000000000000000" pitchFamily="2" charset="2"/>
              </a:rPr>
              <a:t>CCB </a:t>
            </a:r>
            <a:r>
              <a:rPr lang="en-US" dirty="0" smtClean="0">
                <a:sym typeface="Wingdings" panose="05000000000000000000" pitchFamily="2" charset="2"/>
              </a:rPr>
              <a:t>sextupoles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= 8.3 nm</a:t>
            </a:r>
            <a:r>
              <a:rPr lang="en-US" dirty="0" smtClean="0"/>
              <a:t> at 5 GeV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smaller than without CCB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582620"/>
            <a:ext cx="9075924" cy="3226020"/>
            <a:chOff x="0" y="3582620"/>
            <a:chExt cx="9075924" cy="3226020"/>
          </a:xfrm>
        </p:grpSpPr>
        <p:grpSp>
          <p:nvGrpSpPr>
            <p:cNvPr id="13" name="Group 12"/>
            <p:cNvGrpSpPr/>
            <p:nvPr/>
          </p:nvGrpSpPr>
          <p:grpSpPr>
            <a:xfrm>
              <a:off x="4917645" y="3582620"/>
              <a:ext cx="4158279" cy="3211375"/>
              <a:chOff x="4917645" y="3582620"/>
              <a:chExt cx="4158279" cy="321137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917645" y="4005075"/>
                <a:ext cx="4158279" cy="2788920"/>
                <a:chOff x="4983480" y="3657600"/>
                <a:chExt cx="4158279" cy="278892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3480" y="3657600"/>
                  <a:ext cx="4158279" cy="2788920"/>
                </a:xfrm>
                <a:prstGeom prst="rect">
                  <a:avLst/>
                </a:prstGeom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>
                  <a:off x="5316345" y="4312315"/>
                  <a:ext cx="37216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6390427" y="3582620"/>
                <a:ext cx="1300356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H-function 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3582620"/>
              <a:ext cx="4732797" cy="3226020"/>
              <a:chOff x="0" y="3582620"/>
              <a:chExt cx="4732797" cy="322602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019720"/>
                <a:ext cx="4732797" cy="278892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375835" y="3582620"/>
                <a:ext cx="1967205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Scheme-6 optics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2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14399</TotalTime>
  <Words>1609</Words>
  <Application>Microsoft Office PowerPoint</Application>
  <PresentationFormat>On-screen Show (4:3)</PresentationFormat>
  <Paragraphs>309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Clarity</vt:lpstr>
      <vt:lpstr>Equation</vt:lpstr>
      <vt:lpstr>Microsoft Equation 3.0</vt:lpstr>
      <vt:lpstr>Electron collider ring Chromaticity Compensation and dynamic aperture</vt:lpstr>
      <vt:lpstr>Introduction</vt:lpstr>
      <vt:lpstr>Chromatic sextupoles in electron ring</vt:lpstr>
      <vt:lpstr>Previously studied schemes</vt:lpstr>
      <vt:lpstr>Emittance</vt:lpstr>
      <vt:lpstr>SuperB type sextupole scheme</vt:lpstr>
      <vt:lpstr>Scheme-2</vt:lpstr>
      <vt:lpstr>Scheme-4</vt:lpstr>
      <vt:lpstr>Scheme-6</vt:lpstr>
      <vt:lpstr>Arc adjustment in scheme-6</vt:lpstr>
      <vt:lpstr>IR optics with two CCBs (scheme-6)</vt:lpstr>
      <vt:lpstr>Complete electron ring optics (scheme-6)</vt:lpstr>
      <vt:lpstr>Schemes summary</vt:lpstr>
      <vt:lpstr>Chromaticity correction performance</vt:lpstr>
      <vt:lpstr>Dynamic aperture</vt:lpstr>
      <vt:lpstr>Summary &amp; conclusions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LCLS2 LTU Modifications</dc:title>
  <dc:creator>yuri nosochkov</dc:creator>
  <cp:lastModifiedBy>Nosochkov, Yuri M.</cp:lastModifiedBy>
  <cp:revision>837</cp:revision>
  <cp:lastPrinted>2015-09-29T22:09:32Z</cp:lastPrinted>
  <dcterms:created xsi:type="dcterms:W3CDTF">2012-01-27T04:04:13Z</dcterms:created>
  <dcterms:modified xsi:type="dcterms:W3CDTF">2016-10-05T02:17:44Z</dcterms:modified>
</cp:coreProperties>
</file>