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2"/>
  </p:notesMasterIdLst>
  <p:sldIdLst>
    <p:sldId id="270" r:id="rId2"/>
    <p:sldId id="484" r:id="rId3"/>
    <p:sldId id="485" r:id="rId4"/>
    <p:sldId id="535" r:id="rId5"/>
    <p:sldId id="536" r:id="rId6"/>
    <p:sldId id="537" r:id="rId7"/>
    <p:sldId id="540" r:id="rId8"/>
    <p:sldId id="541" r:id="rId9"/>
    <p:sldId id="544" r:id="rId10"/>
    <p:sldId id="549" r:id="rId11"/>
    <p:sldId id="490" r:id="rId12"/>
    <p:sldId id="497" r:id="rId13"/>
    <p:sldId id="542" r:id="rId14"/>
    <p:sldId id="493" r:id="rId15"/>
    <p:sldId id="500" r:id="rId16"/>
    <p:sldId id="512" r:id="rId17"/>
    <p:sldId id="553" r:id="rId18"/>
    <p:sldId id="554" r:id="rId19"/>
    <p:sldId id="555" r:id="rId20"/>
    <p:sldId id="556" r:id="rId21"/>
    <p:sldId id="477" r:id="rId22"/>
    <p:sldId id="387" r:id="rId23"/>
    <p:sldId id="550" r:id="rId24"/>
    <p:sldId id="527" r:id="rId25"/>
    <p:sldId id="469" r:id="rId26"/>
    <p:sldId id="529" r:id="rId27"/>
    <p:sldId id="519" r:id="rId28"/>
    <p:sldId id="520" r:id="rId29"/>
    <p:sldId id="522" r:id="rId30"/>
    <p:sldId id="543"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4573" autoAdjust="0"/>
  </p:normalViewPr>
  <p:slideViewPr>
    <p:cSldViewPr>
      <p:cViewPr varScale="1">
        <p:scale>
          <a:sx n="49" d="100"/>
          <a:sy n="49" d="100"/>
        </p:scale>
        <p:origin x="-1085"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A70A4-841B-4F52-86FF-1088D6E0EC82}" type="datetimeFigureOut">
              <a:rPr lang="zh-CN" altLang="en-US" smtClean="0"/>
              <a:t>2016/10/5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3DB3B5-E127-4CE1-8FAD-992BF411FDEF}" type="slidenum">
              <a:rPr lang="zh-CN" altLang="en-US" smtClean="0"/>
              <a:t>‹#›</a:t>
            </a:fld>
            <a:endParaRPr lang="zh-CN" altLang="en-US"/>
          </a:p>
        </p:txBody>
      </p:sp>
    </p:spTree>
    <p:extLst>
      <p:ext uri="{BB962C8B-B14F-4D97-AF65-F5344CB8AC3E}">
        <p14:creationId xmlns:p14="http://schemas.microsoft.com/office/powerpoint/2010/main" val="3880108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388"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27442" indent="-279664">
              <a:defRPr sz="2400">
                <a:solidFill>
                  <a:schemeClr val="tx1"/>
                </a:solidFill>
                <a:latin typeface="Times" charset="0"/>
                <a:ea typeface="MS PGothic" pitchFamily="34" charset="-128"/>
              </a:defRPr>
            </a:lvl2pPr>
            <a:lvl3pPr marL="1118658" indent="-223103">
              <a:defRPr sz="2400">
                <a:solidFill>
                  <a:schemeClr val="tx1"/>
                </a:solidFill>
                <a:latin typeface="Times" charset="0"/>
                <a:ea typeface="MS PGothic" pitchFamily="34" charset="-128"/>
              </a:defRPr>
            </a:lvl3pPr>
            <a:lvl4pPr marL="1566436" indent="-223103">
              <a:defRPr sz="2400">
                <a:solidFill>
                  <a:schemeClr val="tx1"/>
                </a:solidFill>
                <a:latin typeface="Times" charset="0"/>
                <a:ea typeface="MS PGothic" pitchFamily="34" charset="-128"/>
              </a:defRPr>
            </a:lvl4pPr>
            <a:lvl5pPr marL="2014213" indent="-223103">
              <a:defRPr sz="2400">
                <a:solidFill>
                  <a:schemeClr val="tx1"/>
                </a:solidFill>
                <a:latin typeface="Times" charset="0"/>
                <a:ea typeface="MS PGothic" pitchFamily="34" charset="-128"/>
              </a:defRPr>
            </a:lvl5pPr>
            <a:lvl6pPr marL="2466704" indent="-223103" eaLnBrk="0" fontAlgn="base" hangingPunct="0">
              <a:spcBef>
                <a:spcPct val="0"/>
              </a:spcBef>
              <a:spcAft>
                <a:spcPct val="0"/>
              </a:spcAft>
              <a:defRPr sz="2400">
                <a:solidFill>
                  <a:schemeClr val="tx1"/>
                </a:solidFill>
                <a:latin typeface="Times" charset="0"/>
                <a:ea typeface="MS PGothic" pitchFamily="34" charset="-128"/>
              </a:defRPr>
            </a:lvl6pPr>
            <a:lvl7pPr marL="2919194" indent="-223103" eaLnBrk="0" fontAlgn="base" hangingPunct="0">
              <a:spcBef>
                <a:spcPct val="0"/>
              </a:spcBef>
              <a:spcAft>
                <a:spcPct val="0"/>
              </a:spcAft>
              <a:defRPr sz="2400">
                <a:solidFill>
                  <a:schemeClr val="tx1"/>
                </a:solidFill>
                <a:latin typeface="Times" charset="0"/>
                <a:ea typeface="MS PGothic" pitchFamily="34" charset="-128"/>
              </a:defRPr>
            </a:lvl7pPr>
            <a:lvl8pPr marL="3371685" indent="-223103" eaLnBrk="0" fontAlgn="base" hangingPunct="0">
              <a:spcBef>
                <a:spcPct val="0"/>
              </a:spcBef>
              <a:spcAft>
                <a:spcPct val="0"/>
              </a:spcAft>
              <a:defRPr sz="2400">
                <a:solidFill>
                  <a:schemeClr val="tx1"/>
                </a:solidFill>
                <a:latin typeface="Times" charset="0"/>
                <a:ea typeface="MS PGothic" pitchFamily="34" charset="-128"/>
              </a:defRPr>
            </a:lvl8pPr>
            <a:lvl9pPr marL="3824176" indent="-223103" eaLnBrk="0" fontAlgn="base" hangingPunct="0">
              <a:spcBef>
                <a:spcPct val="0"/>
              </a:spcBef>
              <a:spcAft>
                <a:spcPct val="0"/>
              </a:spcAft>
              <a:defRPr sz="2400">
                <a:solidFill>
                  <a:schemeClr val="tx1"/>
                </a:solidFill>
                <a:latin typeface="Times" charset="0"/>
                <a:ea typeface="MS PGothic" pitchFamily="34" charset="-128"/>
              </a:defRPr>
            </a:lvl9pPr>
          </a:lstStyle>
          <a:p>
            <a:r>
              <a:rPr lang="en-US" altLang="en-US" sz="1200">
                <a:solidFill>
                  <a:prstClr val="black"/>
                </a:solidFill>
              </a:rPr>
              <a:t>F. Lin</a:t>
            </a:r>
            <a:endParaRPr lang="ru-RU" altLang="en-US" sz="1200">
              <a:solidFill>
                <a:prstClr val="black"/>
              </a:solidFill>
            </a:endParaRPr>
          </a:p>
        </p:txBody>
      </p:sp>
      <p:sp>
        <p:nvSpPr>
          <p:cNvPr id="16389"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27442" indent="-279664">
              <a:defRPr sz="2400">
                <a:solidFill>
                  <a:schemeClr val="tx1"/>
                </a:solidFill>
                <a:latin typeface="Times" charset="0"/>
                <a:ea typeface="MS PGothic" pitchFamily="34" charset="-128"/>
              </a:defRPr>
            </a:lvl2pPr>
            <a:lvl3pPr marL="1118658" indent="-223103">
              <a:defRPr sz="2400">
                <a:solidFill>
                  <a:schemeClr val="tx1"/>
                </a:solidFill>
                <a:latin typeface="Times" charset="0"/>
                <a:ea typeface="MS PGothic" pitchFamily="34" charset="-128"/>
              </a:defRPr>
            </a:lvl3pPr>
            <a:lvl4pPr marL="1566436" indent="-223103">
              <a:defRPr sz="2400">
                <a:solidFill>
                  <a:schemeClr val="tx1"/>
                </a:solidFill>
                <a:latin typeface="Times" charset="0"/>
                <a:ea typeface="MS PGothic" pitchFamily="34" charset="-128"/>
              </a:defRPr>
            </a:lvl4pPr>
            <a:lvl5pPr marL="2014213" indent="-223103">
              <a:defRPr sz="2400">
                <a:solidFill>
                  <a:schemeClr val="tx1"/>
                </a:solidFill>
                <a:latin typeface="Times" charset="0"/>
                <a:ea typeface="MS PGothic" pitchFamily="34" charset="-128"/>
              </a:defRPr>
            </a:lvl5pPr>
            <a:lvl6pPr marL="2466704" indent="-223103" eaLnBrk="0" fontAlgn="base" hangingPunct="0">
              <a:spcBef>
                <a:spcPct val="0"/>
              </a:spcBef>
              <a:spcAft>
                <a:spcPct val="0"/>
              </a:spcAft>
              <a:defRPr sz="2400">
                <a:solidFill>
                  <a:schemeClr val="tx1"/>
                </a:solidFill>
                <a:latin typeface="Times" charset="0"/>
                <a:ea typeface="MS PGothic" pitchFamily="34" charset="-128"/>
              </a:defRPr>
            </a:lvl6pPr>
            <a:lvl7pPr marL="2919194" indent="-223103" eaLnBrk="0" fontAlgn="base" hangingPunct="0">
              <a:spcBef>
                <a:spcPct val="0"/>
              </a:spcBef>
              <a:spcAft>
                <a:spcPct val="0"/>
              </a:spcAft>
              <a:defRPr sz="2400">
                <a:solidFill>
                  <a:schemeClr val="tx1"/>
                </a:solidFill>
                <a:latin typeface="Times" charset="0"/>
                <a:ea typeface="MS PGothic" pitchFamily="34" charset="-128"/>
              </a:defRPr>
            </a:lvl7pPr>
            <a:lvl8pPr marL="3371685" indent="-223103" eaLnBrk="0" fontAlgn="base" hangingPunct="0">
              <a:spcBef>
                <a:spcPct val="0"/>
              </a:spcBef>
              <a:spcAft>
                <a:spcPct val="0"/>
              </a:spcAft>
              <a:defRPr sz="2400">
                <a:solidFill>
                  <a:schemeClr val="tx1"/>
                </a:solidFill>
                <a:latin typeface="Times" charset="0"/>
                <a:ea typeface="MS PGothic" pitchFamily="34" charset="-128"/>
              </a:defRPr>
            </a:lvl8pPr>
            <a:lvl9pPr marL="3824176" indent="-223103" eaLnBrk="0" fontAlgn="base" hangingPunct="0">
              <a:spcBef>
                <a:spcPct val="0"/>
              </a:spcBef>
              <a:spcAft>
                <a:spcPct val="0"/>
              </a:spcAft>
              <a:defRPr sz="2400">
                <a:solidFill>
                  <a:schemeClr val="tx1"/>
                </a:solidFill>
                <a:latin typeface="Times" charset="0"/>
                <a:ea typeface="MS PGothic" pitchFamily="34" charset="-128"/>
              </a:defRPr>
            </a:lvl9pPr>
          </a:lstStyle>
          <a:p>
            <a:fld id="{63B5A33C-BE7E-43E9-8EC2-AEE2D13674BE}" type="slidenum">
              <a:rPr lang="en-US" altLang="en-US" sz="1200">
                <a:solidFill>
                  <a:prstClr val="black"/>
                </a:solidFill>
              </a:rPr>
              <a:pPr/>
              <a:t>1</a:t>
            </a:fld>
            <a:endParaRPr lang="en-US" alt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1143000" y="6842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p:txBody>
          <a:bodyPr lIns="90497" tIns="45248" rIns="90497" bIns="45248"/>
          <a:lstStyle/>
          <a:p>
            <a:pPr marL="167970" indent="-167970" defTabSz="895838">
              <a:buFontTx/>
              <a:buChar char="•"/>
            </a:pPr>
            <a:endParaRPr lang="en-US" altLang="en-US" smtClean="0"/>
          </a:p>
        </p:txBody>
      </p:sp>
      <p:sp>
        <p:nvSpPr>
          <p:cNvPr id="100356" name="Footer Placeholder 3"/>
          <p:cNvSpPr txBox="1">
            <a:spLocks noGrp="1"/>
          </p:cNvSpPr>
          <p:nvPr/>
        </p:nvSpPr>
        <p:spPr bwMode="auto">
          <a:xfrm>
            <a:off x="0" y="8685611"/>
            <a:ext cx="2972027"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97" tIns="45248" rIns="90497" bIns="45248" anchor="b"/>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defTabSz="895838" eaLnBrk="0" hangingPunct="0"/>
            <a:endParaRPr lang="en-US" altLang="en-US" sz="1200">
              <a:latin typeface="Times" charset="0"/>
              <a:ea typeface="MS PGothic" pitchFamily="34" charset="-128"/>
            </a:endParaRPr>
          </a:p>
        </p:txBody>
      </p:sp>
      <p:sp>
        <p:nvSpPr>
          <p:cNvPr id="100357" name="Slide Number Placeholder 4"/>
          <p:cNvSpPr txBox="1">
            <a:spLocks noGrp="1"/>
          </p:cNvSpPr>
          <p:nvPr/>
        </p:nvSpPr>
        <p:spPr bwMode="auto">
          <a:xfrm>
            <a:off x="3884839" y="8685611"/>
            <a:ext cx="2972027"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97" tIns="45248" rIns="90497" bIns="45248" anchor="b"/>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r" defTabSz="895838" eaLnBrk="0" hangingPunct="0"/>
            <a:fld id="{D55DBF25-F2D0-434E-B221-DD1D3D826DE5}" type="slidenum">
              <a:rPr lang="en-US" altLang="en-US" sz="1200">
                <a:latin typeface="Times" charset="0"/>
                <a:ea typeface="MS PGothic" pitchFamily="34" charset="-128"/>
              </a:rPr>
              <a:pPr algn="r" defTabSz="895838" eaLnBrk="0" hangingPunct="0"/>
              <a:t>8</a:t>
            </a:fld>
            <a:endParaRPr lang="en-US" altLang="en-US" sz="1200">
              <a:latin typeface="Times"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388"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27442" indent="-279664">
              <a:defRPr sz="2400">
                <a:solidFill>
                  <a:schemeClr val="tx1"/>
                </a:solidFill>
                <a:latin typeface="Times" charset="0"/>
                <a:ea typeface="MS PGothic" pitchFamily="34" charset="-128"/>
              </a:defRPr>
            </a:lvl2pPr>
            <a:lvl3pPr marL="1118658" indent="-223103">
              <a:defRPr sz="2400">
                <a:solidFill>
                  <a:schemeClr val="tx1"/>
                </a:solidFill>
                <a:latin typeface="Times" charset="0"/>
                <a:ea typeface="MS PGothic" pitchFamily="34" charset="-128"/>
              </a:defRPr>
            </a:lvl3pPr>
            <a:lvl4pPr marL="1566436" indent="-223103">
              <a:defRPr sz="2400">
                <a:solidFill>
                  <a:schemeClr val="tx1"/>
                </a:solidFill>
                <a:latin typeface="Times" charset="0"/>
                <a:ea typeface="MS PGothic" pitchFamily="34" charset="-128"/>
              </a:defRPr>
            </a:lvl4pPr>
            <a:lvl5pPr marL="2014213" indent="-223103">
              <a:defRPr sz="2400">
                <a:solidFill>
                  <a:schemeClr val="tx1"/>
                </a:solidFill>
                <a:latin typeface="Times" charset="0"/>
                <a:ea typeface="MS PGothic" pitchFamily="34" charset="-128"/>
              </a:defRPr>
            </a:lvl5pPr>
            <a:lvl6pPr marL="2466704" indent="-223103" eaLnBrk="0" fontAlgn="base" hangingPunct="0">
              <a:spcBef>
                <a:spcPct val="0"/>
              </a:spcBef>
              <a:spcAft>
                <a:spcPct val="0"/>
              </a:spcAft>
              <a:defRPr sz="2400">
                <a:solidFill>
                  <a:schemeClr val="tx1"/>
                </a:solidFill>
                <a:latin typeface="Times" charset="0"/>
                <a:ea typeface="MS PGothic" pitchFamily="34" charset="-128"/>
              </a:defRPr>
            </a:lvl6pPr>
            <a:lvl7pPr marL="2919194" indent="-223103" eaLnBrk="0" fontAlgn="base" hangingPunct="0">
              <a:spcBef>
                <a:spcPct val="0"/>
              </a:spcBef>
              <a:spcAft>
                <a:spcPct val="0"/>
              </a:spcAft>
              <a:defRPr sz="2400">
                <a:solidFill>
                  <a:schemeClr val="tx1"/>
                </a:solidFill>
                <a:latin typeface="Times" charset="0"/>
                <a:ea typeface="MS PGothic" pitchFamily="34" charset="-128"/>
              </a:defRPr>
            </a:lvl7pPr>
            <a:lvl8pPr marL="3371685" indent="-223103" eaLnBrk="0" fontAlgn="base" hangingPunct="0">
              <a:spcBef>
                <a:spcPct val="0"/>
              </a:spcBef>
              <a:spcAft>
                <a:spcPct val="0"/>
              </a:spcAft>
              <a:defRPr sz="2400">
                <a:solidFill>
                  <a:schemeClr val="tx1"/>
                </a:solidFill>
                <a:latin typeface="Times" charset="0"/>
                <a:ea typeface="MS PGothic" pitchFamily="34" charset="-128"/>
              </a:defRPr>
            </a:lvl8pPr>
            <a:lvl9pPr marL="3824176" indent="-223103" eaLnBrk="0" fontAlgn="base" hangingPunct="0">
              <a:spcBef>
                <a:spcPct val="0"/>
              </a:spcBef>
              <a:spcAft>
                <a:spcPct val="0"/>
              </a:spcAft>
              <a:defRPr sz="2400">
                <a:solidFill>
                  <a:schemeClr val="tx1"/>
                </a:solidFill>
                <a:latin typeface="Times" charset="0"/>
                <a:ea typeface="MS PGothic" pitchFamily="34" charset="-128"/>
              </a:defRPr>
            </a:lvl9pPr>
          </a:lstStyle>
          <a:p>
            <a:r>
              <a:rPr lang="en-US" altLang="en-US" sz="1200">
                <a:solidFill>
                  <a:prstClr val="black"/>
                </a:solidFill>
              </a:rPr>
              <a:t>F. Lin</a:t>
            </a:r>
            <a:endParaRPr lang="ru-RU" altLang="en-US" sz="1200">
              <a:solidFill>
                <a:prstClr val="black"/>
              </a:solidFill>
            </a:endParaRPr>
          </a:p>
        </p:txBody>
      </p:sp>
      <p:sp>
        <p:nvSpPr>
          <p:cNvPr id="16389"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27442" indent="-279664">
              <a:defRPr sz="2400">
                <a:solidFill>
                  <a:schemeClr val="tx1"/>
                </a:solidFill>
                <a:latin typeface="Times" charset="0"/>
                <a:ea typeface="MS PGothic" pitchFamily="34" charset="-128"/>
              </a:defRPr>
            </a:lvl2pPr>
            <a:lvl3pPr marL="1118658" indent="-223103">
              <a:defRPr sz="2400">
                <a:solidFill>
                  <a:schemeClr val="tx1"/>
                </a:solidFill>
                <a:latin typeface="Times" charset="0"/>
                <a:ea typeface="MS PGothic" pitchFamily="34" charset="-128"/>
              </a:defRPr>
            </a:lvl3pPr>
            <a:lvl4pPr marL="1566436" indent="-223103">
              <a:defRPr sz="2400">
                <a:solidFill>
                  <a:schemeClr val="tx1"/>
                </a:solidFill>
                <a:latin typeface="Times" charset="0"/>
                <a:ea typeface="MS PGothic" pitchFamily="34" charset="-128"/>
              </a:defRPr>
            </a:lvl4pPr>
            <a:lvl5pPr marL="2014213" indent="-223103">
              <a:defRPr sz="2400">
                <a:solidFill>
                  <a:schemeClr val="tx1"/>
                </a:solidFill>
                <a:latin typeface="Times" charset="0"/>
                <a:ea typeface="MS PGothic" pitchFamily="34" charset="-128"/>
              </a:defRPr>
            </a:lvl5pPr>
            <a:lvl6pPr marL="2466704" indent="-223103" eaLnBrk="0" fontAlgn="base" hangingPunct="0">
              <a:spcBef>
                <a:spcPct val="0"/>
              </a:spcBef>
              <a:spcAft>
                <a:spcPct val="0"/>
              </a:spcAft>
              <a:defRPr sz="2400">
                <a:solidFill>
                  <a:schemeClr val="tx1"/>
                </a:solidFill>
                <a:latin typeface="Times" charset="0"/>
                <a:ea typeface="MS PGothic" pitchFamily="34" charset="-128"/>
              </a:defRPr>
            </a:lvl6pPr>
            <a:lvl7pPr marL="2919194" indent="-223103" eaLnBrk="0" fontAlgn="base" hangingPunct="0">
              <a:spcBef>
                <a:spcPct val="0"/>
              </a:spcBef>
              <a:spcAft>
                <a:spcPct val="0"/>
              </a:spcAft>
              <a:defRPr sz="2400">
                <a:solidFill>
                  <a:schemeClr val="tx1"/>
                </a:solidFill>
                <a:latin typeface="Times" charset="0"/>
                <a:ea typeface="MS PGothic" pitchFamily="34" charset="-128"/>
              </a:defRPr>
            </a:lvl7pPr>
            <a:lvl8pPr marL="3371685" indent="-223103" eaLnBrk="0" fontAlgn="base" hangingPunct="0">
              <a:spcBef>
                <a:spcPct val="0"/>
              </a:spcBef>
              <a:spcAft>
                <a:spcPct val="0"/>
              </a:spcAft>
              <a:defRPr sz="2400">
                <a:solidFill>
                  <a:schemeClr val="tx1"/>
                </a:solidFill>
                <a:latin typeface="Times" charset="0"/>
                <a:ea typeface="MS PGothic" pitchFamily="34" charset="-128"/>
              </a:defRPr>
            </a:lvl8pPr>
            <a:lvl9pPr marL="3824176" indent="-223103" eaLnBrk="0" fontAlgn="base" hangingPunct="0">
              <a:spcBef>
                <a:spcPct val="0"/>
              </a:spcBef>
              <a:spcAft>
                <a:spcPct val="0"/>
              </a:spcAft>
              <a:defRPr sz="2400">
                <a:solidFill>
                  <a:schemeClr val="tx1"/>
                </a:solidFill>
                <a:latin typeface="Times" charset="0"/>
                <a:ea typeface="MS PGothic" pitchFamily="34" charset="-128"/>
              </a:defRPr>
            </a:lvl9pPr>
          </a:lstStyle>
          <a:p>
            <a:fld id="{63B5A33C-BE7E-43E9-8EC2-AEE2D13674BE}" type="slidenum">
              <a:rPr lang="en-US" altLang="en-US" sz="1200">
                <a:solidFill>
                  <a:prstClr val="black"/>
                </a:solidFill>
              </a:rPr>
              <a:pPr/>
              <a:t>22</a:t>
            </a:fld>
            <a:endParaRPr lang="en-US" alt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4"/>
          <p:cNvSpPr>
            <a:spLocks noGrp="1"/>
          </p:cNvSpPr>
          <p:nvPr>
            <p:ph type="sldNum" sz="quarter" idx="10"/>
          </p:nvPr>
        </p:nvSpPr>
        <p:spPr/>
        <p:txBody>
          <a:bodyPr/>
          <a:lstStyle>
            <a:lvl1pPr>
              <a:defRPr/>
            </a:lvl1pPr>
          </a:lstStyle>
          <a:p>
            <a:pPr>
              <a:defRPr/>
            </a:pPr>
            <a:fld id="{B6648B5B-D9A0-490B-B677-29A021276729}" type="slidenum">
              <a:rPr lang="en-US"/>
              <a:pPr>
                <a:defRPr/>
              </a:pPr>
              <a:t>‹#›</a:t>
            </a:fld>
            <a:endParaRPr lang="en-US" dirty="0"/>
          </a:p>
        </p:txBody>
      </p:sp>
    </p:spTree>
    <p:extLst>
      <p:ext uri="{BB962C8B-B14F-4D97-AF65-F5344CB8AC3E}">
        <p14:creationId xmlns:p14="http://schemas.microsoft.com/office/powerpoint/2010/main" val="71197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SzPct val="150000"/>
              <a:buFontTx/>
              <a:buBlip>
                <a:blip r:embed="rId2"/>
              </a:buBlip>
              <a:defRPr/>
            </a:lvl1pPr>
            <a:lvl3pPr>
              <a:buClrTx/>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0"/>
          </p:nvPr>
        </p:nvSpPr>
        <p:spPr/>
        <p:txBody>
          <a:bodyPr/>
          <a:lstStyle>
            <a:lvl1pPr>
              <a:defRPr/>
            </a:lvl1pPr>
          </a:lstStyle>
          <a:p>
            <a:pPr>
              <a:defRPr/>
            </a:pPr>
            <a:fld id="{E05143E2-8B5C-420F-B773-4C0D976E94BC}" type="slidenum">
              <a:rPr lang="en-US"/>
              <a:pPr>
                <a:defRPr/>
              </a:pPr>
              <a:t>‹#›</a:t>
            </a:fld>
            <a:endParaRPr lang="en-US" dirty="0"/>
          </a:p>
        </p:txBody>
      </p:sp>
    </p:spTree>
    <p:extLst>
      <p:ext uri="{BB962C8B-B14F-4D97-AF65-F5344CB8AC3E}">
        <p14:creationId xmlns:p14="http://schemas.microsoft.com/office/powerpoint/2010/main" val="1208289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4"/>
          <p:cNvSpPr>
            <a:spLocks noGrp="1"/>
          </p:cNvSpPr>
          <p:nvPr>
            <p:ph type="sldNum" sz="quarter" idx="10"/>
          </p:nvPr>
        </p:nvSpPr>
        <p:spPr/>
        <p:txBody>
          <a:bodyPr/>
          <a:lstStyle>
            <a:lvl1pPr>
              <a:defRPr/>
            </a:lvl1pPr>
          </a:lstStyle>
          <a:p>
            <a:pPr>
              <a:defRPr/>
            </a:pPr>
            <a:fld id="{4C3FF944-A034-4316-A587-33E79276D352}" type="slidenum">
              <a:rPr lang="en-US"/>
              <a:pPr>
                <a:defRPr/>
              </a:pPr>
              <a:t>‹#›</a:t>
            </a:fld>
            <a:endParaRPr lang="en-US" dirty="0"/>
          </a:p>
        </p:txBody>
      </p:sp>
    </p:spTree>
    <p:extLst>
      <p:ext uri="{BB962C8B-B14F-4D97-AF65-F5344CB8AC3E}">
        <p14:creationId xmlns:p14="http://schemas.microsoft.com/office/powerpoint/2010/main" val="257747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685800"/>
          </a:xfrm>
        </p:spPr>
        <p:txBody>
          <a:bodyPr>
            <a:normAutofit/>
          </a:bodyPr>
          <a:lstStyle>
            <a:lvl1pPr>
              <a:defRPr sz="2800" b="1"/>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lvl1pPr>
              <a:defRPr b="1"/>
            </a:lvl1pPr>
          </a:lstStyle>
          <a:p>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l"/>
            <a:r>
              <a:rPr lang="en-US" b="1" dirty="0" smtClean="0"/>
              <a:t>JLEIC Collaboration Meeting Spring 2016</a:t>
            </a:r>
            <a:endParaRPr lang="en-US" dirty="0"/>
          </a:p>
        </p:txBody>
      </p:sp>
      <p:sp>
        <p:nvSpPr>
          <p:cNvPr id="6" name="Slide Number Placeholder 5"/>
          <p:cNvSpPr>
            <a:spLocks noGrp="1"/>
          </p:cNvSpPr>
          <p:nvPr>
            <p:ph type="sldNum" sz="quarter" idx="12"/>
          </p:nvPr>
        </p:nvSpPr>
        <p:spPr/>
        <p:txBody>
          <a:bodyPr/>
          <a:lstStyle>
            <a:lvl1pPr algn="r">
              <a:defRPr/>
            </a:lvl1pPr>
          </a:lstStyle>
          <a:p>
            <a:fld id="{D0C3B8FA-05D6-4874-AF42-6ABF4E27286C}" type="slidenum">
              <a:rPr lang="en-US" smtClean="0"/>
              <a:pPr/>
              <a:t>‹#›</a:t>
            </a:fld>
            <a:endParaRPr lang="en-US" dirty="0"/>
          </a:p>
        </p:txBody>
      </p:sp>
    </p:spTree>
    <p:extLst>
      <p:ext uri="{BB962C8B-B14F-4D97-AF65-F5344CB8AC3E}">
        <p14:creationId xmlns:p14="http://schemas.microsoft.com/office/powerpoint/2010/main" val="1979818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685800"/>
          </a:xfrm>
        </p:spPr>
        <p:txBody>
          <a:bodyPr>
            <a:normAutofit/>
          </a:bodyPr>
          <a:lstStyle>
            <a:lvl1pPr>
              <a:defRPr sz="2800" b="1"/>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lvl1pPr>
              <a:defRPr b="1"/>
            </a:lvl1pPr>
          </a:lstStyle>
          <a:p>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l"/>
            <a:r>
              <a:rPr lang="en-US" b="1" dirty="0" smtClean="0"/>
              <a:t>JLEIC Collaboration Meeting Spring 2016</a:t>
            </a:r>
            <a:endParaRPr lang="en-US" dirty="0"/>
          </a:p>
        </p:txBody>
      </p:sp>
      <p:sp>
        <p:nvSpPr>
          <p:cNvPr id="6" name="Slide Number Placeholder 5"/>
          <p:cNvSpPr>
            <a:spLocks noGrp="1"/>
          </p:cNvSpPr>
          <p:nvPr>
            <p:ph type="sldNum" sz="quarter" idx="12"/>
          </p:nvPr>
        </p:nvSpPr>
        <p:spPr/>
        <p:txBody>
          <a:bodyPr/>
          <a:lstStyle>
            <a:lvl1pPr algn="r">
              <a:defRPr/>
            </a:lvl1pPr>
          </a:lstStyle>
          <a:p>
            <a:fld id="{D0C3B8FA-05D6-4874-AF42-6ABF4E27286C}" type="slidenum">
              <a:rPr lang="en-US" smtClean="0"/>
              <a:pPr/>
              <a:t>‹#›</a:t>
            </a:fld>
            <a:endParaRPr lang="en-US" dirty="0"/>
          </a:p>
        </p:txBody>
      </p:sp>
    </p:spTree>
    <p:extLst>
      <p:ext uri="{BB962C8B-B14F-4D97-AF65-F5344CB8AC3E}">
        <p14:creationId xmlns:p14="http://schemas.microsoft.com/office/powerpoint/2010/main" val="4258266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685800"/>
          </a:xfrm>
        </p:spPr>
        <p:txBody>
          <a:bodyPr>
            <a:normAutofit/>
          </a:bodyPr>
          <a:lstStyle>
            <a:lvl1pPr>
              <a:defRPr sz="2800" b="1"/>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lvl1pPr>
              <a:defRPr b="1"/>
            </a:lvl1pPr>
          </a:lstStyle>
          <a:p>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l"/>
            <a:r>
              <a:rPr lang="en-US" b="1" dirty="0" smtClean="0"/>
              <a:t>JLEIC Collaboration Meeting Spring 2016</a:t>
            </a:r>
            <a:endParaRPr lang="en-US" dirty="0"/>
          </a:p>
        </p:txBody>
      </p:sp>
      <p:sp>
        <p:nvSpPr>
          <p:cNvPr id="6" name="Slide Number Placeholder 5"/>
          <p:cNvSpPr>
            <a:spLocks noGrp="1"/>
          </p:cNvSpPr>
          <p:nvPr>
            <p:ph type="sldNum" sz="quarter" idx="12"/>
          </p:nvPr>
        </p:nvSpPr>
        <p:spPr/>
        <p:txBody>
          <a:bodyPr/>
          <a:lstStyle>
            <a:lvl1pPr algn="r">
              <a:defRPr/>
            </a:lvl1pPr>
          </a:lstStyle>
          <a:p>
            <a:fld id="{D0C3B8FA-05D6-4874-AF42-6ABF4E27286C}" type="slidenum">
              <a:rPr lang="en-US" smtClean="0"/>
              <a:pPr/>
              <a:t>‹#›</a:t>
            </a:fld>
            <a:endParaRPr lang="en-US" dirty="0"/>
          </a:p>
        </p:txBody>
      </p:sp>
    </p:spTree>
    <p:extLst>
      <p:ext uri="{BB962C8B-B14F-4D97-AF65-F5344CB8AC3E}">
        <p14:creationId xmlns:p14="http://schemas.microsoft.com/office/powerpoint/2010/main" val="412538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Slide Number Placeholder 4"/>
          <p:cNvSpPr>
            <a:spLocks noGrp="1"/>
          </p:cNvSpPr>
          <p:nvPr>
            <p:ph type="sldNum" sz="quarter" idx="4"/>
          </p:nvPr>
        </p:nvSpPr>
        <p:spPr>
          <a:xfrm>
            <a:off x="4495800" y="6492875"/>
            <a:ext cx="685800" cy="365125"/>
          </a:xfrm>
          <a:prstGeom prst="rect">
            <a:avLst/>
          </a:prstGeom>
        </p:spPr>
        <p:txBody>
          <a:bodyPr vert="horz" wrap="square" lIns="91440" tIns="45720" rIns="91440" bIns="45720" numCol="1" anchor="ctr" anchorCtr="0" compatLnSpc="1">
            <a:prstTxWarp prst="textNoShape">
              <a:avLst/>
            </a:prstTxWarp>
          </a:bodyPr>
          <a:lstStyle>
            <a:lvl1pPr algn="r">
              <a:defRPr sz="1500">
                <a:solidFill>
                  <a:srgbClr val="898989"/>
                </a:solidFill>
                <a:latin typeface="Arial" panose="020B0604020202020204" pitchFamily="34" charset="0"/>
                <a:ea typeface="ＭＳ Ｐゴシック" charset="-128"/>
                <a:cs typeface="Arial" panose="020B0604020202020204" pitchFamily="34" charset="0"/>
              </a:defRPr>
            </a:lvl1pPr>
          </a:lstStyle>
          <a:p>
            <a:pPr eaLnBrk="0" fontAlgn="base" hangingPunct="0">
              <a:spcBef>
                <a:spcPct val="0"/>
              </a:spcBef>
              <a:spcAft>
                <a:spcPct val="0"/>
              </a:spcAft>
              <a:defRPr/>
            </a:pPr>
            <a:fld id="{F3398B0E-BD33-40D6-AE6D-433700CD6B58}" type="slidenum">
              <a:rPr lang="en-US"/>
              <a:pPr eaLnBrk="0" fontAlgn="base" hangingPunct="0">
                <a:spcBef>
                  <a:spcPct val="0"/>
                </a:spcBef>
                <a:spcAft>
                  <a:spcPct val="0"/>
                </a:spcAft>
                <a:defRPr/>
              </a:pPr>
              <a:t>‹#›</a:t>
            </a:fld>
            <a:endParaRPr lang="en-US" dirty="0"/>
          </a:p>
        </p:txBody>
      </p:sp>
      <p:sp>
        <p:nvSpPr>
          <p:cNvPr id="6" name="Footer Placeholder 3"/>
          <p:cNvSpPr txBox="1">
            <a:spLocks/>
          </p:cNvSpPr>
          <p:nvPr userDrawn="1"/>
        </p:nvSpPr>
        <p:spPr>
          <a:xfrm>
            <a:off x="990600" y="6492875"/>
            <a:ext cx="3505200" cy="365125"/>
          </a:xfrm>
          <a:prstGeom prst="rect">
            <a:avLst/>
          </a:prstGeom>
        </p:spPr>
        <p:txBody>
          <a:bodyPr anchor="ctr"/>
          <a:lstStyle>
            <a:defPPr>
              <a:defRPr lang="en-US"/>
            </a:defPPr>
            <a:lvl1pPr algn="ctr" rtl="0" eaLnBrk="0" fontAlgn="base" hangingPunct="0">
              <a:spcBef>
                <a:spcPct val="0"/>
              </a:spcBef>
              <a:spcAft>
                <a:spcPct val="0"/>
              </a:spcAft>
              <a:defRPr sz="1400" kern="1200">
                <a:solidFill>
                  <a:srgbClr val="898989"/>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a:lstStyle>
          <a:p>
            <a:pPr>
              <a:defRPr/>
            </a:pPr>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91168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68" r:id="rId6"/>
  </p:sldLayoutIdLst>
  <p:timing>
    <p:tnLst>
      <p:par>
        <p:cTn id="1" dur="indefinite" restart="never" nodeType="tmRoot"/>
      </p:par>
    </p:tnLst>
  </p:timing>
  <p:hf hdr="0" dt="0"/>
  <p:txStyles>
    <p:titleStyle>
      <a:lvl1pPr algn="ctr" rtl="0" eaLnBrk="0" fontAlgn="base" hangingPunct="0">
        <a:spcBef>
          <a:spcPct val="0"/>
        </a:spcBef>
        <a:spcAft>
          <a:spcPct val="0"/>
        </a:spcAft>
        <a:defRPr sz="3600" b="1">
          <a:solidFill>
            <a:schemeClr val="tx2"/>
          </a:solidFill>
          <a:latin typeface="Arial" panose="020B0604020202020204" pitchFamily="34" charset="0"/>
          <a:ea typeface="MS PGothic" pitchFamily="34" charset="-128"/>
          <a:cs typeface="Arial" panose="020B0604020202020204" pitchFamily="34" charset="0"/>
        </a:defRPr>
      </a:lvl1pPr>
      <a:lvl2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5pPr>
      <a:lvl6pPr marL="457200" algn="ctr" rtl="0" fontAlgn="base">
        <a:spcBef>
          <a:spcPct val="0"/>
        </a:spcBef>
        <a:spcAft>
          <a:spcPct val="0"/>
        </a:spcAft>
        <a:defRPr sz="3600" b="1">
          <a:solidFill>
            <a:schemeClr val="tx2"/>
          </a:solidFill>
          <a:latin typeface="Times" charset="0"/>
        </a:defRPr>
      </a:lvl6pPr>
      <a:lvl7pPr marL="914400" algn="ctr" rtl="0" fontAlgn="base">
        <a:spcBef>
          <a:spcPct val="0"/>
        </a:spcBef>
        <a:spcAft>
          <a:spcPct val="0"/>
        </a:spcAft>
        <a:defRPr sz="3600" b="1">
          <a:solidFill>
            <a:schemeClr val="tx2"/>
          </a:solidFill>
          <a:latin typeface="Times" charset="0"/>
        </a:defRPr>
      </a:lvl7pPr>
      <a:lvl8pPr marL="1371600" algn="ctr" rtl="0" fontAlgn="base">
        <a:spcBef>
          <a:spcPct val="0"/>
        </a:spcBef>
        <a:spcAft>
          <a:spcPct val="0"/>
        </a:spcAft>
        <a:defRPr sz="3600" b="1">
          <a:solidFill>
            <a:schemeClr val="tx2"/>
          </a:solidFill>
          <a:latin typeface="Times" charset="0"/>
        </a:defRPr>
      </a:lvl8pPr>
      <a:lvl9pPr marL="1828800" algn="ctr" rtl="0" fontAlgn="base">
        <a:spcBef>
          <a:spcPct val="0"/>
        </a:spcBef>
        <a:spcAft>
          <a:spcPct val="0"/>
        </a:spcAft>
        <a:defRPr sz="3600" b="1">
          <a:solidFill>
            <a:schemeClr val="tx2"/>
          </a:solidFill>
          <a:latin typeface="Times" charset="0"/>
        </a:defRPr>
      </a:lvl9pPr>
    </p:titleStyle>
    <p:bodyStyle>
      <a:lvl1pPr marL="342900" indent="-342900" algn="l" rtl="0" eaLnBrk="0" fontAlgn="base" hangingPunct="0">
        <a:spcBef>
          <a:spcPct val="20000"/>
        </a:spcBef>
        <a:spcAft>
          <a:spcPct val="0"/>
        </a:spcAft>
        <a:buBlip>
          <a:blip r:embed="rId9"/>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tiff"/><Relationship Id="rId4" Type="http://schemas.openxmlformats.org/officeDocument/2006/relationships/image" Target="../media/image59.tiff"/></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tiff"/><Relationship Id="rId4" Type="http://schemas.openxmlformats.org/officeDocument/2006/relationships/image" Target="../media/image59.tiff"/></Relationships>
</file>

<file path=ppt/slides/_rels/slide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1520" y="1412776"/>
            <a:ext cx="8498904" cy="1752600"/>
          </a:xfrm>
        </p:spPr>
        <p:txBody>
          <a:bodyPr/>
          <a:lstStyle/>
          <a:p>
            <a:r>
              <a:rPr lang="en-US" altLang="zh-CN" dirty="0" smtClean="0"/>
              <a:t>Ion </a:t>
            </a:r>
            <a:r>
              <a:rPr lang="en-US" altLang="zh-CN" dirty="0"/>
              <a:t>Collider Ring Chromatic Compensation and Dynamic Aperture</a:t>
            </a:r>
          </a:p>
        </p:txBody>
      </p:sp>
      <p:sp>
        <p:nvSpPr>
          <p:cNvPr id="2051" name="Rectangle 3"/>
          <p:cNvSpPr>
            <a:spLocks noGrp="1" noChangeArrowheads="1"/>
          </p:cNvSpPr>
          <p:nvPr>
            <p:ph type="subTitle" idx="1"/>
          </p:nvPr>
        </p:nvSpPr>
        <p:spPr>
          <a:xfrm>
            <a:off x="838200" y="3849216"/>
            <a:ext cx="7239000" cy="1524000"/>
          </a:xfrm>
        </p:spPr>
        <p:txBody>
          <a:bodyPr/>
          <a:lstStyle/>
          <a:p>
            <a:pPr eaLnBrk="1" hangingPunct="1"/>
            <a:r>
              <a:rPr lang="en-US" altLang="en-US" sz="2400" i="1" dirty="0" smtClean="0">
                <a:latin typeface="Arial" charset="0"/>
                <a:cs typeface="Arial" charset="0"/>
              </a:rPr>
              <a:t>G.H. Wei</a:t>
            </a:r>
            <a:r>
              <a:rPr lang="en-US" altLang="en-US" sz="2400" i="1" dirty="0">
                <a:latin typeface="Arial" charset="0"/>
                <a:cs typeface="Arial" charset="0"/>
              </a:rPr>
              <a:t>, </a:t>
            </a:r>
            <a:r>
              <a:rPr lang="en-US" altLang="en-US" sz="2400" i="1" dirty="0"/>
              <a:t>V.S. </a:t>
            </a:r>
            <a:r>
              <a:rPr lang="en-US" altLang="en-US" sz="2400" i="1" dirty="0" err="1" smtClean="0"/>
              <a:t>Morozov</a:t>
            </a:r>
            <a:r>
              <a:rPr lang="en-US" altLang="en-US" sz="2400" i="1" dirty="0" smtClean="0">
                <a:latin typeface="Arial" charset="0"/>
                <a:cs typeface="Arial" charset="0"/>
              </a:rPr>
              <a:t>, </a:t>
            </a:r>
            <a:r>
              <a:rPr lang="en-US" altLang="en-US" sz="2400" i="1" dirty="0" err="1">
                <a:latin typeface="Arial" charset="0"/>
                <a:cs typeface="Arial" charset="0"/>
              </a:rPr>
              <a:t>Fanglei</a:t>
            </a:r>
            <a:r>
              <a:rPr lang="en-US" altLang="en-US" sz="2400" i="1" dirty="0">
                <a:latin typeface="Arial" charset="0"/>
                <a:cs typeface="Arial" charset="0"/>
              </a:rPr>
              <a:t> </a:t>
            </a:r>
            <a:r>
              <a:rPr lang="en-US" altLang="en-US" sz="2400" i="1" dirty="0" smtClean="0">
                <a:latin typeface="Arial" charset="0"/>
                <a:cs typeface="Arial" charset="0"/>
              </a:rPr>
              <a:t>Lin</a:t>
            </a:r>
          </a:p>
          <a:p>
            <a:pPr eaLnBrk="1" hangingPunct="1"/>
            <a:r>
              <a:rPr lang="en-US" sz="2400" i="1" dirty="0"/>
              <a:t>Y. </a:t>
            </a:r>
            <a:r>
              <a:rPr lang="en-US" sz="2400" i="1" dirty="0" err="1" smtClean="0"/>
              <a:t>Nosochkov</a:t>
            </a:r>
            <a:r>
              <a:rPr lang="en-US" sz="2400" i="1" dirty="0" smtClean="0"/>
              <a:t> (</a:t>
            </a:r>
            <a:r>
              <a:rPr lang="en-US" sz="2400" i="1" dirty="0"/>
              <a:t>SLAC</a:t>
            </a:r>
            <a:r>
              <a:rPr lang="en-US" sz="2400" i="1" dirty="0" smtClean="0"/>
              <a:t>), M-H. Wang</a:t>
            </a:r>
            <a:endParaRPr lang="en-US" altLang="en-US" sz="2400" i="1" dirty="0" smtClean="0">
              <a:latin typeface="Arial" charset="0"/>
              <a:cs typeface="Arial" charset="0"/>
            </a:endParaRPr>
          </a:p>
          <a:p>
            <a:pPr eaLnBrk="1" hangingPunct="1"/>
            <a:r>
              <a:rPr lang="en-US" altLang="zh-CN" sz="2400" b="1" dirty="0"/>
              <a:t>JLEIC Collaboration Meeting </a:t>
            </a:r>
            <a:r>
              <a:rPr lang="en-US" altLang="zh-CN" sz="2400" b="1" dirty="0" smtClean="0"/>
              <a:t>Fall 2016</a:t>
            </a:r>
            <a:endParaRPr lang="en-US" altLang="en-US" sz="2400" b="1" i="1" dirty="0" smtClean="0">
              <a:latin typeface="Arial" charset="0"/>
              <a:cs typeface="Arial" charset="0"/>
            </a:endParaRPr>
          </a:p>
        </p:txBody>
      </p:sp>
    </p:spTree>
    <p:extLst>
      <p:ext uri="{BB962C8B-B14F-4D97-AF65-F5344CB8AC3E}">
        <p14:creationId xmlns:p14="http://schemas.microsoft.com/office/powerpoint/2010/main" val="1093021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51520" y="0"/>
            <a:ext cx="8712968" cy="914400"/>
          </a:xfrm>
        </p:spPr>
        <p:txBody>
          <a:bodyPr/>
          <a:lstStyle/>
          <a:p>
            <a:r>
              <a:rPr lang="en-US" sz="3200" dirty="0" err="1" smtClean="0"/>
              <a:t>Rematching</a:t>
            </a:r>
            <a:r>
              <a:rPr lang="en-US" sz="3200" dirty="0" smtClean="0"/>
              <a:t> and Dynamic Aperture</a:t>
            </a:r>
            <a:endParaRPr lang="en-US" sz="3200" dirty="0"/>
          </a:p>
        </p:txBody>
      </p:sp>
      <p:pic>
        <p:nvPicPr>
          <p:cNvPr id="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268758"/>
            <a:ext cx="3234011" cy="2769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gwei\AppData\Local\Temp\bareDetec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136658"/>
            <a:ext cx="3777680" cy="29138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5536" y="4293096"/>
            <a:ext cx="8715200" cy="2492990"/>
          </a:xfrm>
          <a:prstGeom prst="rect">
            <a:avLst/>
          </a:prstGeom>
          <a:noFill/>
        </p:spPr>
        <p:txBody>
          <a:bodyPr wrap="square" rtlCol="0">
            <a:spAutoFit/>
          </a:bodyPr>
          <a:lstStyle/>
          <a:p>
            <a:pPr marL="285750" indent="-285750">
              <a:buFont typeface="Arial" panose="020B0604020202020204" pitchFamily="34" charset="0"/>
              <a:buChar char="•"/>
            </a:pPr>
            <a:r>
              <a:rPr lang="en-US" sz="2400" dirty="0" err="1" smtClean="0">
                <a:latin typeface="Arial" panose="020B0604020202020204" pitchFamily="34" charset="0"/>
                <a:ea typeface="Arial Unicode MS" panose="020B0604020202020204" pitchFamily="34" charset="-122"/>
                <a:cs typeface="Arial" panose="020B0604020202020204" pitchFamily="34" charset="0"/>
              </a:rPr>
              <a:t>Rematching</a:t>
            </a:r>
            <a:r>
              <a:rPr lang="en-US" sz="2400" dirty="0" smtClean="0">
                <a:latin typeface="Arial" panose="020B0604020202020204" pitchFamily="34" charset="0"/>
                <a:ea typeface="Arial Unicode MS" panose="020B0604020202020204" pitchFamily="34" charset="-122"/>
                <a:cs typeface="Arial" panose="020B0604020202020204" pitchFamily="34" charset="0"/>
              </a:rPr>
              <a:t> for </a:t>
            </a:r>
            <a:r>
              <a:rPr lang="en-US" sz="2400" dirty="0" err="1" smtClean="0">
                <a:latin typeface="Arial" panose="020B0604020202020204" pitchFamily="34" charset="0"/>
                <a:ea typeface="Arial Unicode MS" panose="020B0604020202020204" pitchFamily="34" charset="-122"/>
                <a:cs typeface="Arial" panose="020B0604020202020204" pitchFamily="34" charset="0"/>
              </a:rPr>
              <a:t>twiss</a:t>
            </a:r>
            <a:r>
              <a:rPr lang="en-US" sz="2400" dirty="0" smtClean="0">
                <a:latin typeface="Arial" panose="020B0604020202020204" pitchFamily="34" charset="0"/>
                <a:ea typeface="Arial Unicode MS" panose="020B0604020202020204" pitchFamily="34" charset="-122"/>
                <a:cs typeface="Arial" panose="020B0604020202020204" pitchFamily="34" charset="0"/>
              </a:rPr>
              <a:t> parameters, dispersions, and tune correction. The vertical dispersion of &lt; 0.2 m can be </a:t>
            </a:r>
            <a:r>
              <a:rPr lang="en-US" sz="2400" dirty="0">
                <a:latin typeface="Arial" panose="020B0604020202020204" pitchFamily="34" charset="0"/>
                <a:ea typeface="Arial Unicode MS" panose="020B0604020202020204" pitchFamily="34" charset="-122"/>
                <a:cs typeface="Arial" panose="020B0604020202020204" pitchFamily="34" charset="0"/>
              </a:rPr>
              <a:t>ignored. C</a:t>
            </a:r>
            <a:r>
              <a:rPr lang="en-US" sz="2400" dirty="0" smtClean="0">
                <a:latin typeface="Arial" panose="020B0604020202020204" pitchFamily="34" charset="0"/>
                <a:ea typeface="Arial Unicode MS" panose="020B0604020202020204" pitchFamily="34" charset="-122"/>
                <a:cs typeface="Arial" panose="020B0604020202020204" pitchFamily="34" charset="0"/>
              </a:rPr>
              <a:t>hromaticity compensation of w </a:t>
            </a:r>
            <a:r>
              <a:rPr lang="en-US" sz="2400" dirty="0">
                <a:latin typeface="Arial" panose="020B0604020202020204" pitchFamily="34" charset="0"/>
                <a:ea typeface="Arial Unicode MS" panose="020B0604020202020204" pitchFamily="34" charset="-122"/>
                <a:cs typeface="Arial" panose="020B0604020202020204" pitchFamily="34" charset="0"/>
              </a:rPr>
              <a:t>function </a:t>
            </a:r>
            <a:r>
              <a:rPr lang="en-US" sz="2400" dirty="0" smtClean="0">
                <a:latin typeface="Arial" panose="020B0604020202020204" pitchFamily="34" charset="0"/>
                <a:ea typeface="Arial Unicode MS" panose="020B0604020202020204" pitchFamily="34" charset="-122"/>
                <a:cs typeface="Arial" panose="020B0604020202020204" pitchFamily="34" charset="0"/>
              </a:rPr>
              <a:t>is studying with detector solenoid but not finished. </a:t>
            </a:r>
          </a:p>
          <a:p>
            <a:pPr marL="285750" indent="-285750">
              <a:buFont typeface="Arial" panose="020B0604020202020204" pitchFamily="34" charset="0"/>
              <a:buChar char="•"/>
            </a:pPr>
            <a:r>
              <a:rPr lang="en-US" altLang="zh-CN" sz="2400" dirty="0" smtClean="0">
                <a:latin typeface="Arial" panose="020B0604020202020204" pitchFamily="34" charset="0"/>
                <a:ea typeface="Arial Unicode MS" panose="020B0604020202020204" pitchFamily="34" charset="-122"/>
                <a:cs typeface="Arial" panose="020B0604020202020204" pitchFamily="34" charset="0"/>
              </a:rPr>
              <a:t>Dynamic aperture has a shrinking to 50 </a:t>
            </a:r>
            <a:r>
              <a:rPr lang="en-US" altLang="zh-CN" sz="2400" dirty="0" smtClean="0">
                <a:latin typeface="Arial" panose="020B0604020202020204" pitchFamily="34" charset="0"/>
                <a:ea typeface="Arial Unicode MS" panose="020B0604020202020204" pitchFamily="34" charset="-122"/>
                <a:cs typeface="Arial" panose="020B0604020202020204" pitchFamily="34" charset="0"/>
                <a:sym typeface="Symbol"/>
              </a:rPr>
              <a:t>, but large enough</a:t>
            </a:r>
            <a:endParaRPr lang="en-US" altLang="zh-CN" sz="2400" dirty="0">
              <a:latin typeface="Arial" panose="020B0604020202020204" pitchFamily="34" charset="0"/>
              <a:ea typeface="Arial Unicode MS" panose="020B0604020202020204" pitchFamily="34" charset="-122"/>
              <a:cs typeface="Arial" panose="020B0604020202020204" pitchFamily="34" charset="0"/>
            </a:endParaRP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3807652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0" y="0"/>
            <a:ext cx="9144000" cy="914400"/>
          </a:xfrm>
        </p:spPr>
        <p:txBody>
          <a:bodyPr/>
          <a:lstStyle/>
          <a:p>
            <a:r>
              <a:rPr lang="en-US" altLang="zh-CN" sz="3200" dirty="0" smtClean="0"/>
              <a:t>Error Issue</a:t>
            </a:r>
            <a:endParaRPr lang="en-US" altLang="zh-CN" sz="3200" dirty="0"/>
          </a:p>
        </p:txBody>
      </p:sp>
      <p:sp>
        <p:nvSpPr>
          <p:cNvPr id="4" name="灯片编号占位符 3"/>
          <p:cNvSpPr>
            <a:spLocks noGrp="1"/>
          </p:cNvSpPr>
          <p:nvPr>
            <p:ph type="sldNum" sz="quarter" idx="10"/>
          </p:nvPr>
        </p:nvSpPr>
        <p:spPr/>
        <p:txBody>
          <a:bodyPr/>
          <a:lstStyle/>
          <a:p>
            <a:pPr>
              <a:defRPr/>
            </a:pPr>
            <a:fld id="{E05143E2-8B5C-420F-B773-4C0D976E94BC}" type="slidenum">
              <a:rPr lang="en-US" smtClean="0"/>
              <a:pPr>
                <a:defRPr/>
              </a:pPr>
              <a:t>11</a:t>
            </a:fld>
            <a:endParaRPr lang="en-US" dirty="0"/>
          </a:p>
        </p:txBody>
      </p:sp>
      <p:sp>
        <p:nvSpPr>
          <p:cNvPr id="9" name="内容占位符 1"/>
          <p:cNvSpPr txBox="1">
            <a:spLocks/>
          </p:cNvSpPr>
          <p:nvPr/>
        </p:nvSpPr>
        <p:spPr bwMode="auto">
          <a:xfrm>
            <a:off x="-180528" y="476672"/>
            <a:ext cx="9324528"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Tx/>
              <a:buBlip>
                <a:blip r:embed="rId2"/>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lvl="1"/>
            <a:endParaRPr lang="en-US" altLang="zh-CN" sz="2800" kern="0" dirty="0" smtClean="0"/>
          </a:p>
          <a:p>
            <a:pPr lvl="1"/>
            <a:r>
              <a:rPr lang="en-US" altLang="zh-CN" sz="2800" dirty="0"/>
              <a:t>Assume conservative </a:t>
            </a:r>
            <a:r>
              <a:rPr lang="en-US" altLang="zh-CN" sz="2800" dirty="0" smtClean="0"/>
              <a:t>errors</a:t>
            </a:r>
          </a:p>
          <a:p>
            <a:pPr lvl="1"/>
            <a:r>
              <a:rPr lang="en-US" altLang="zh-CN" sz="2800" dirty="0" smtClean="0"/>
              <a:t>σ values of Gaussian distribution</a:t>
            </a:r>
            <a:endParaRPr lang="zh-CN" altLang="en-US" sz="2800" kern="0" dirty="0"/>
          </a:p>
        </p:txBody>
      </p:sp>
      <p:graphicFrame>
        <p:nvGraphicFramePr>
          <p:cNvPr id="8" name="内容占位符 6"/>
          <p:cNvGraphicFramePr>
            <a:graphicFrameLocks/>
          </p:cNvGraphicFramePr>
          <p:nvPr>
            <p:extLst>
              <p:ext uri="{D42A27DB-BD31-4B8C-83A1-F6EECF244321}">
                <p14:modId xmlns:p14="http://schemas.microsoft.com/office/powerpoint/2010/main" val="389638815"/>
              </p:ext>
            </p:extLst>
          </p:nvPr>
        </p:nvGraphicFramePr>
        <p:xfrm>
          <a:off x="35496" y="2037405"/>
          <a:ext cx="9082992" cy="3191795"/>
        </p:xfrm>
        <a:graphic>
          <a:graphicData uri="http://schemas.openxmlformats.org/drawingml/2006/table">
            <a:tbl>
              <a:tblPr firstRow="1" firstCol="1" bandRow="1">
                <a:tableStyleId>{5C22544A-7EE6-4342-B048-85BDC9FD1C3A}</a:tableStyleId>
              </a:tblPr>
              <a:tblGrid>
                <a:gridCol w="3165021"/>
                <a:gridCol w="1083808"/>
                <a:gridCol w="2010908"/>
                <a:gridCol w="1672771"/>
                <a:gridCol w="1150484"/>
              </a:tblGrid>
              <a:tr h="492055">
                <a:tc>
                  <a:txBody>
                    <a:bodyPr/>
                    <a:lstStyle/>
                    <a:p>
                      <a:pPr algn="ctr">
                        <a:spcAft>
                          <a:spcPts val="0"/>
                        </a:spcAft>
                      </a:pPr>
                      <a:r>
                        <a:rPr lang="en-US"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 </a:t>
                      </a:r>
                      <a:endParaRPr lang="zh-CN"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c>
                  <a:txBody>
                    <a:bodyPr/>
                    <a:lstStyle/>
                    <a:p>
                      <a:pPr algn="ctr">
                        <a:spcAft>
                          <a:spcPts val="0"/>
                        </a:spcAft>
                      </a:pPr>
                      <a:r>
                        <a:rPr lang="en-US"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Dipole</a:t>
                      </a:r>
                      <a:endParaRPr lang="zh-CN"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c>
                  <a:txBody>
                    <a:bodyPr/>
                    <a:lstStyle/>
                    <a:p>
                      <a:pPr algn="ctr">
                        <a:spcAft>
                          <a:spcPts val="0"/>
                        </a:spcAft>
                      </a:pPr>
                      <a:r>
                        <a:rPr lang="en-US"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Quadrupole</a:t>
                      </a:r>
                      <a:endParaRPr lang="zh-CN"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c>
                  <a:txBody>
                    <a:bodyPr/>
                    <a:lstStyle/>
                    <a:p>
                      <a:pPr algn="ctr">
                        <a:spcAft>
                          <a:spcPts val="0"/>
                        </a:spcAft>
                      </a:pPr>
                      <a:r>
                        <a:rPr lang="en-US" sz="2400" kern="10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Sextupole</a:t>
                      </a:r>
                      <a:endParaRPr lang="zh-CN" sz="2400" kern="10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c>
                  <a:txBody>
                    <a:bodyPr/>
                    <a:lstStyle/>
                    <a:p>
                      <a:pPr algn="ctr">
                        <a:spcAft>
                          <a:spcPts val="0"/>
                        </a:spcAft>
                      </a:pPr>
                      <a:r>
                        <a:rPr lang="en-US"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BPM</a:t>
                      </a:r>
                    </a:p>
                    <a:p>
                      <a:pPr algn="ctr">
                        <a:spcAft>
                          <a:spcPts val="0"/>
                        </a:spcAft>
                      </a:pPr>
                      <a:r>
                        <a:rPr lang="en-US"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a:t>
                      </a:r>
                      <a:r>
                        <a:rPr lang="en-US"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noise)</a:t>
                      </a:r>
                      <a:endParaRPr lang="zh-CN"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r>
              <a:tr h="492055">
                <a:tc>
                  <a:txBody>
                    <a:bodyPr/>
                    <a:lstStyle/>
                    <a:p>
                      <a:pPr algn="r">
                        <a:spcAft>
                          <a:spcPts val="0"/>
                        </a:spcAft>
                      </a:pPr>
                      <a:r>
                        <a:rPr lang="en-US"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x </a:t>
                      </a:r>
                      <a:r>
                        <a:rPr lang="en-US"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displacement(mm</a:t>
                      </a:r>
                      <a:r>
                        <a:rPr lang="en-US"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a:t>
                      </a:r>
                      <a:endParaRPr lang="zh-CN"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c>
                  <a:txBody>
                    <a:bodyPr/>
                    <a:lstStyle/>
                    <a:p>
                      <a:pPr algn="ctr">
                        <a:spcAft>
                          <a:spcPts val="0"/>
                        </a:spcAft>
                      </a:pPr>
                      <a:r>
                        <a:rPr lang="en-US"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0.3</a:t>
                      </a:r>
                      <a:endParaRPr lang="zh-CN"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c>
                  <a:txBody>
                    <a:bodyPr/>
                    <a:lstStyle/>
                    <a:p>
                      <a:pPr algn="ctr">
                        <a:spcAft>
                          <a:spcPts val="0"/>
                        </a:spcAft>
                      </a:pPr>
                      <a:r>
                        <a:rPr lang="en-US"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0.3, FFQ0.03</a:t>
                      </a:r>
                      <a:endParaRPr lang="zh-CN"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c>
                  <a:txBody>
                    <a:bodyPr/>
                    <a:lstStyle/>
                    <a:p>
                      <a:pPr algn="ctr">
                        <a:spcAft>
                          <a:spcPts val="0"/>
                        </a:spcAft>
                      </a:pPr>
                      <a:r>
                        <a:rPr lang="en-US"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0.3</a:t>
                      </a:r>
                      <a:endParaRPr lang="zh-CN"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c>
                  <a:txBody>
                    <a:bodyPr/>
                    <a:lstStyle/>
                    <a:p>
                      <a:pPr algn="ctr">
                        <a:spcAft>
                          <a:spcPts val="0"/>
                        </a:spcAft>
                      </a:pPr>
                      <a:r>
                        <a:rPr lang="en-US"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0.05</a:t>
                      </a:r>
                      <a:endParaRPr lang="zh-CN"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r>
              <a:tr h="492055">
                <a:tc>
                  <a:txBody>
                    <a:bodyPr/>
                    <a:lstStyle/>
                    <a:p>
                      <a:pPr algn="r">
                        <a:spcAft>
                          <a:spcPts val="0"/>
                        </a:spcAft>
                      </a:pPr>
                      <a:r>
                        <a:rPr lang="en-US"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y </a:t>
                      </a:r>
                      <a:r>
                        <a:rPr lang="en-US"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displacement(mm</a:t>
                      </a:r>
                      <a:r>
                        <a:rPr lang="en-US"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a:t>
                      </a:r>
                      <a:endParaRPr lang="zh-CN"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c>
                  <a:txBody>
                    <a:bodyPr/>
                    <a:lstStyle/>
                    <a:p>
                      <a:pPr algn="ctr">
                        <a:spcAft>
                          <a:spcPts val="0"/>
                        </a:spcAft>
                      </a:pPr>
                      <a:r>
                        <a:rPr lang="en-US"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0.3</a:t>
                      </a:r>
                      <a:endParaRPr lang="zh-CN"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0.3</a:t>
                      </a:r>
                      <a:r>
                        <a:rPr lang="en-US" altLang="zh-CN"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 FFQ0.03</a:t>
                      </a:r>
                      <a:endParaRPr lang="zh-CN" altLang="zh-CN"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c>
                  <a:txBody>
                    <a:bodyPr/>
                    <a:lstStyle/>
                    <a:p>
                      <a:pPr algn="ctr">
                        <a:spcAft>
                          <a:spcPts val="0"/>
                        </a:spcAft>
                      </a:pPr>
                      <a:r>
                        <a:rPr lang="en-US"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0.3</a:t>
                      </a:r>
                      <a:endParaRPr lang="zh-CN"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c>
                  <a:txBody>
                    <a:bodyPr/>
                    <a:lstStyle/>
                    <a:p>
                      <a:pPr algn="ctr">
                        <a:spcAft>
                          <a:spcPts val="0"/>
                        </a:spcAft>
                      </a:pPr>
                      <a:r>
                        <a:rPr lang="en-US"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0.05</a:t>
                      </a:r>
                      <a:endParaRPr lang="zh-CN"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r>
              <a:tr h="492055">
                <a:tc>
                  <a:txBody>
                    <a:bodyPr/>
                    <a:lstStyle/>
                    <a:p>
                      <a:pPr algn="r">
                        <a:spcAft>
                          <a:spcPts val="0"/>
                        </a:spcAft>
                      </a:pPr>
                      <a:r>
                        <a:rPr lang="en-US"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x-y </a:t>
                      </a:r>
                      <a:r>
                        <a:rPr lang="en-US"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rotation(</a:t>
                      </a:r>
                      <a:r>
                        <a:rPr lang="en-US" sz="2400" kern="100" dirty="0" err="1"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mrad</a:t>
                      </a:r>
                      <a:r>
                        <a:rPr lang="en-US"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a:t>
                      </a:r>
                      <a:endParaRPr lang="zh-CN"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c>
                  <a:txBody>
                    <a:bodyPr/>
                    <a:lstStyle/>
                    <a:p>
                      <a:pPr algn="ctr">
                        <a:spcAft>
                          <a:spcPts val="0"/>
                        </a:spcAft>
                      </a:pPr>
                      <a:r>
                        <a:rPr lang="en-US"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0.3</a:t>
                      </a:r>
                      <a:endParaRPr lang="zh-CN"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0.3</a:t>
                      </a:r>
                      <a:r>
                        <a:rPr lang="en-US" altLang="zh-CN"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 FFQ0.05</a:t>
                      </a:r>
                      <a:endParaRPr lang="zh-CN" altLang="zh-CN"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c>
                  <a:txBody>
                    <a:bodyPr/>
                    <a:lstStyle/>
                    <a:p>
                      <a:pPr algn="ctr">
                        <a:spcAft>
                          <a:spcPts val="0"/>
                        </a:spcAft>
                      </a:pPr>
                      <a:r>
                        <a:rPr lang="en-US"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0.3</a:t>
                      </a:r>
                      <a:endParaRPr lang="zh-CN"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c>
                  <a:txBody>
                    <a:bodyPr/>
                    <a:lstStyle/>
                    <a:p>
                      <a:pPr algn="ctr">
                        <a:spcAft>
                          <a:spcPts val="0"/>
                        </a:spcAft>
                      </a:pPr>
                      <a:r>
                        <a:rPr lang="en-US"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a:t>
                      </a:r>
                      <a:endParaRPr lang="zh-CN"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r>
              <a:tr h="492055">
                <a:tc>
                  <a:txBody>
                    <a:bodyPr/>
                    <a:lstStyle/>
                    <a:p>
                      <a:pPr algn="r">
                        <a:spcAft>
                          <a:spcPts val="0"/>
                        </a:spcAft>
                      </a:pPr>
                      <a:r>
                        <a:rPr lang="en-US"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s </a:t>
                      </a:r>
                      <a:r>
                        <a:rPr lang="en-US"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displacement(mm</a:t>
                      </a:r>
                      <a:r>
                        <a:rPr lang="en-US"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a:t>
                      </a:r>
                      <a:endParaRPr lang="zh-CN"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c>
                  <a:txBody>
                    <a:bodyPr/>
                    <a:lstStyle/>
                    <a:p>
                      <a:pPr algn="ctr">
                        <a:spcAft>
                          <a:spcPts val="0"/>
                        </a:spcAft>
                      </a:pPr>
                      <a:r>
                        <a:rPr lang="en-US"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0.3</a:t>
                      </a:r>
                      <a:endParaRPr lang="zh-CN"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0.3</a:t>
                      </a:r>
                      <a:r>
                        <a:rPr lang="en-US" altLang="zh-CN"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 FFQ0.03</a:t>
                      </a:r>
                      <a:endParaRPr lang="zh-CN" altLang="zh-CN"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c>
                  <a:txBody>
                    <a:bodyPr/>
                    <a:lstStyle/>
                    <a:p>
                      <a:pPr algn="ctr">
                        <a:spcAft>
                          <a:spcPts val="0"/>
                        </a:spcAft>
                      </a:pPr>
                      <a:r>
                        <a:rPr lang="en-US"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0.3</a:t>
                      </a:r>
                      <a:endParaRPr lang="zh-CN"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c>
                  <a:txBody>
                    <a:bodyPr/>
                    <a:lstStyle/>
                    <a:p>
                      <a:pPr algn="ctr">
                        <a:spcAft>
                          <a:spcPts val="0"/>
                        </a:spcAft>
                      </a:pPr>
                      <a:r>
                        <a:rPr lang="en-US"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a:t>
                      </a:r>
                      <a:endParaRPr lang="zh-CN"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r>
              <a:tr h="492055">
                <a:tc>
                  <a:txBody>
                    <a:bodyPr/>
                    <a:lstStyle/>
                    <a:p>
                      <a:pPr algn="r">
                        <a:spcAft>
                          <a:spcPts val="0"/>
                        </a:spcAft>
                      </a:pPr>
                      <a:r>
                        <a:rPr lang="en-US"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Strength </a:t>
                      </a:r>
                      <a:r>
                        <a:rPr lang="en-US"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error(%)</a:t>
                      </a:r>
                      <a:endParaRPr lang="zh-CN"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c>
                  <a:txBody>
                    <a:bodyPr/>
                    <a:lstStyle/>
                    <a:p>
                      <a:pPr algn="ctr">
                        <a:spcAft>
                          <a:spcPts val="0"/>
                        </a:spcAft>
                      </a:pPr>
                      <a:r>
                        <a:rPr lang="en-US"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0.1</a:t>
                      </a:r>
                      <a:endParaRPr lang="zh-CN"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0.2</a:t>
                      </a:r>
                      <a:r>
                        <a:rPr lang="en-US" altLang="zh-CN"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 FFQ0.03</a:t>
                      </a:r>
                      <a:endParaRPr lang="zh-CN" altLang="zh-CN"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c>
                  <a:txBody>
                    <a:bodyPr/>
                    <a:lstStyle/>
                    <a:p>
                      <a:pPr algn="ctr">
                        <a:spcAft>
                          <a:spcPts val="0"/>
                        </a:spcAft>
                      </a:pPr>
                      <a:r>
                        <a:rPr lang="en-US" sz="2400" kern="100" dirty="0" smtClean="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0.2</a:t>
                      </a:r>
                      <a:endParaRPr lang="zh-CN"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c>
                  <a:txBody>
                    <a:bodyPr/>
                    <a:lstStyle/>
                    <a:p>
                      <a:pPr algn="ctr">
                        <a:spcAft>
                          <a:spcPts val="0"/>
                        </a:spcAft>
                      </a:pPr>
                      <a:r>
                        <a:rPr lang="en-US"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rPr>
                        <a:t>-</a:t>
                      </a:r>
                      <a:endParaRPr lang="zh-CN" sz="2400" kern="1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6448" marR="66448" marT="0" marB="0"/>
                </a:tc>
              </a:tr>
            </a:tbl>
          </a:graphicData>
        </a:graphic>
      </p:graphicFrame>
    </p:spTree>
    <p:extLst>
      <p:ext uri="{BB962C8B-B14F-4D97-AF65-F5344CB8AC3E}">
        <p14:creationId xmlns:p14="http://schemas.microsoft.com/office/powerpoint/2010/main" val="998928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0" y="0"/>
            <a:ext cx="9144000" cy="914400"/>
          </a:xfrm>
        </p:spPr>
        <p:txBody>
          <a:bodyPr/>
          <a:lstStyle/>
          <a:p>
            <a:r>
              <a:rPr lang="en-US" altLang="zh-CN" sz="3200" dirty="0" smtClean="0"/>
              <a:t>Correction</a:t>
            </a:r>
            <a:endParaRPr lang="en-US" altLang="zh-CN" dirty="0"/>
          </a:p>
        </p:txBody>
      </p:sp>
      <p:sp>
        <p:nvSpPr>
          <p:cNvPr id="4" name="灯片编号占位符 3"/>
          <p:cNvSpPr>
            <a:spLocks noGrp="1"/>
          </p:cNvSpPr>
          <p:nvPr>
            <p:ph type="sldNum" sz="quarter" idx="10"/>
          </p:nvPr>
        </p:nvSpPr>
        <p:spPr/>
        <p:txBody>
          <a:bodyPr/>
          <a:lstStyle/>
          <a:p>
            <a:pPr>
              <a:defRPr/>
            </a:pPr>
            <a:fld id="{E05143E2-8B5C-420F-B773-4C0D976E94BC}" type="slidenum">
              <a:rPr lang="en-US" smtClean="0"/>
              <a:pPr>
                <a:defRPr/>
              </a:pPr>
              <a:t>12</a:t>
            </a:fld>
            <a:endParaRPr lang="en-US" dirty="0"/>
          </a:p>
        </p:txBody>
      </p:sp>
      <p:sp>
        <p:nvSpPr>
          <p:cNvPr id="9" name="内容占位符 1"/>
          <p:cNvSpPr txBox="1">
            <a:spLocks/>
          </p:cNvSpPr>
          <p:nvPr/>
        </p:nvSpPr>
        <p:spPr bwMode="auto">
          <a:xfrm>
            <a:off x="0" y="764704"/>
            <a:ext cx="9144000"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Tx/>
              <a:buBlip>
                <a:blip r:embed="rId2"/>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a:buFont typeface="Arial" panose="020B0604020202020204" pitchFamily="34" charset="0"/>
              <a:buChar char="•"/>
            </a:pPr>
            <a:r>
              <a:rPr lang="en-US" altLang="zh-CN" sz="2400" kern="0" dirty="0" smtClean="0"/>
              <a:t>Orbit Correction, especially at IP and IR triplets</a:t>
            </a:r>
          </a:p>
          <a:p>
            <a:pPr>
              <a:buFont typeface="Arial" panose="020B0604020202020204" pitchFamily="34" charset="0"/>
              <a:buChar char="•"/>
            </a:pPr>
            <a:r>
              <a:rPr lang="en-US" altLang="zh-CN" sz="2400" kern="0" dirty="0" smtClean="0"/>
              <a:t>Tune correction (Tune measured accuracy &lt; 0.001)</a:t>
            </a:r>
          </a:p>
          <a:p>
            <a:pPr lvl="1">
              <a:buFont typeface="Arial" panose="020B0604020202020204" pitchFamily="34" charset="0"/>
              <a:buChar char="•"/>
            </a:pPr>
            <a:r>
              <a:rPr lang="en-US" altLang="zh-CN" sz="2400" kern="0" dirty="0" smtClean="0"/>
              <a:t>Tune </a:t>
            </a:r>
            <a:r>
              <a:rPr lang="en-US" altLang="zh-CN" sz="2400" kern="0" dirty="0"/>
              <a:t>error : &lt; 0.1 %</a:t>
            </a:r>
          </a:p>
          <a:p>
            <a:pPr>
              <a:buFont typeface="Arial" panose="020B0604020202020204" pitchFamily="34" charset="0"/>
              <a:buChar char="•"/>
            </a:pPr>
            <a:r>
              <a:rPr lang="en-US" altLang="zh-CN" sz="2400" kern="0" dirty="0" smtClean="0"/>
              <a:t>Beta-beat </a:t>
            </a:r>
            <a:r>
              <a:rPr lang="en-US" altLang="zh-CN" sz="2400" kern="0" dirty="0"/>
              <a:t>correction</a:t>
            </a:r>
            <a:r>
              <a:rPr lang="en-US" altLang="zh-CN" sz="2400" kern="0" dirty="0" smtClean="0"/>
              <a:t>:</a:t>
            </a:r>
          </a:p>
          <a:p>
            <a:pPr lvl="1">
              <a:buFont typeface="Arial" panose="020B0604020202020204" pitchFamily="34" charset="0"/>
              <a:buChar char="•"/>
            </a:pPr>
            <a:r>
              <a:rPr lang="en-US" altLang="zh-CN" sz="2400" kern="0" dirty="0" smtClean="0"/>
              <a:t>Beta error </a:t>
            </a:r>
            <a:r>
              <a:rPr lang="en-US" altLang="zh-CN" sz="2400" kern="0" dirty="0"/>
              <a:t>at IP &amp; Beta &gt; 500 : &lt; 1 %</a:t>
            </a:r>
          </a:p>
          <a:p>
            <a:pPr lvl="1">
              <a:buFont typeface="Arial" panose="020B0604020202020204" pitchFamily="34" charset="0"/>
              <a:buChar char="•"/>
            </a:pPr>
            <a:r>
              <a:rPr lang="en-US" altLang="zh-CN" sz="2400" kern="0" dirty="0"/>
              <a:t>Beta </a:t>
            </a:r>
            <a:r>
              <a:rPr lang="en-US" altLang="zh-CN" sz="2400" kern="0" dirty="0" smtClean="0"/>
              <a:t>error </a:t>
            </a:r>
            <a:r>
              <a:rPr lang="en-US" altLang="zh-CN" sz="2400" kern="0" dirty="0"/>
              <a:t>at  Beta        &lt; 500 : &lt; 5 %</a:t>
            </a:r>
          </a:p>
          <a:p>
            <a:pPr>
              <a:buFont typeface="Arial" panose="020B0604020202020204" pitchFamily="34" charset="0"/>
              <a:buChar char="•"/>
            </a:pPr>
            <a:r>
              <a:rPr lang="en-US" altLang="zh-CN" sz="2400" kern="0" dirty="0" smtClean="0"/>
              <a:t>Chromaticity correction</a:t>
            </a:r>
          </a:p>
          <a:p>
            <a:pPr lvl="1">
              <a:buFont typeface="Arial" panose="020B0604020202020204" pitchFamily="34" charset="0"/>
              <a:buChar char="•"/>
            </a:pPr>
            <a:r>
              <a:rPr lang="en-US" altLang="zh-CN" sz="2400" kern="0" dirty="0"/>
              <a:t>Linear Chromaticity (+1, +1)</a:t>
            </a:r>
          </a:p>
          <a:p>
            <a:pPr lvl="1">
              <a:buFont typeface="Arial" panose="020B0604020202020204" pitchFamily="34" charset="0"/>
              <a:buChar char="•"/>
            </a:pPr>
            <a:r>
              <a:rPr lang="en-US" altLang="zh-CN" sz="2400" kern="0" dirty="0"/>
              <a:t>W function at IP = (0, 0</a:t>
            </a:r>
            <a:r>
              <a:rPr lang="en-US" altLang="zh-CN" sz="2400" kern="0" dirty="0" smtClean="0"/>
              <a:t>), not yet in ELEGANT</a:t>
            </a:r>
            <a:endParaRPr lang="en-US" altLang="zh-CN" sz="2400" kern="0" dirty="0"/>
          </a:p>
          <a:p>
            <a:pPr>
              <a:buFont typeface="Arial" panose="020B0604020202020204" pitchFamily="34" charset="0"/>
              <a:buChar char="•"/>
            </a:pPr>
            <a:r>
              <a:rPr lang="en-US" altLang="zh-CN" sz="2400" dirty="0" smtClean="0">
                <a:ea typeface="宋体" charset="-122"/>
              </a:rPr>
              <a:t>Decoupling by skew quads</a:t>
            </a:r>
            <a:endParaRPr lang="en-US" altLang="zh-CN" sz="2400" kern="0" dirty="0"/>
          </a:p>
          <a:p>
            <a:pPr lvl="1"/>
            <a:endParaRPr lang="zh-CN" altLang="en-US" sz="2800" kern="0" dirty="0"/>
          </a:p>
        </p:txBody>
      </p:sp>
      <p:pic>
        <p:nvPicPr>
          <p:cNvPr id="17" name="图片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294" y="5157192"/>
            <a:ext cx="8136905" cy="4756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01119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0" y="0"/>
            <a:ext cx="9127936" cy="914400"/>
          </a:xfrm>
        </p:spPr>
        <p:txBody>
          <a:bodyPr/>
          <a:lstStyle/>
          <a:p>
            <a:r>
              <a:rPr lang="en-US" altLang="zh-CN" sz="3200" dirty="0" smtClean="0"/>
              <a:t>Closed Orbit Distortion after correction</a:t>
            </a:r>
            <a:endParaRPr lang="zh-CN" altLang="en-US" sz="3200" dirty="0"/>
          </a:p>
        </p:txBody>
      </p:sp>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4"/>
          <p:cNvSpPr>
            <a:spLocks noChangeArrowheads="1"/>
          </p:cNvSpPr>
          <p:nvPr/>
        </p:nvSpPr>
        <p:spPr bwMode="auto">
          <a:xfrm>
            <a:off x="0" y="4732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aphicFrame>
        <p:nvGraphicFramePr>
          <p:cNvPr id="9" name="表格 32"/>
          <p:cNvGraphicFramePr>
            <a:graphicFrameLocks noGrp="1"/>
          </p:cNvGraphicFramePr>
          <p:nvPr>
            <p:extLst>
              <p:ext uri="{D42A27DB-BD31-4B8C-83A1-F6EECF244321}">
                <p14:modId xmlns:p14="http://schemas.microsoft.com/office/powerpoint/2010/main" val="1992706797"/>
              </p:ext>
            </p:extLst>
          </p:nvPr>
        </p:nvGraphicFramePr>
        <p:xfrm>
          <a:off x="107504" y="4797152"/>
          <a:ext cx="8958645" cy="1188720"/>
        </p:xfrm>
        <a:graphic>
          <a:graphicData uri="http://schemas.openxmlformats.org/drawingml/2006/table">
            <a:tbl>
              <a:tblPr firstRow="1" bandRow="1">
                <a:tableStyleId>{5C22544A-7EE6-4342-B048-85BDC9FD1C3A}</a:tableStyleId>
              </a:tblPr>
              <a:tblGrid>
                <a:gridCol w="2932430"/>
                <a:gridCol w="2746947"/>
                <a:gridCol w="1498918"/>
                <a:gridCol w="1780350"/>
              </a:tblGrid>
              <a:tr h="370840">
                <a:tc>
                  <a:txBody>
                    <a:bodyPr/>
                    <a:lstStyle/>
                    <a:p>
                      <a:pPr marL="0" algn="l" defTabSz="914400" rtl="0" eaLnBrk="1" latinLnBrk="0" hangingPunct="1"/>
                      <a:endParaRPr lang="zh-CN" altLang="en-US" sz="2000" b="1" kern="1200" dirty="0">
                        <a:solidFill>
                          <a:schemeClr val="tx1"/>
                        </a:solidFill>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algn="l" defTabSz="914400" rtl="0" eaLnBrk="1" latinLnBrk="0" hangingPunct="1"/>
                      <a:r>
                        <a:rPr lang="en-US" altLang="zh-CN" sz="2000" b="1" kern="1200" dirty="0" smtClean="0">
                          <a:solidFill>
                            <a:schemeClr val="tx1"/>
                          </a:solidFill>
                          <a:latin typeface="Arial" panose="020B0604020202020204" pitchFamily="34" charset="0"/>
                          <a:ea typeface="Arial Unicode MS" panose="020B0604020202020204" pitchFamily="34" charset="-122"/>
                          <a:cs typeface="Arial" panose="020B0604020202020204" pitchFamily="34" charset="0"/>
                        </a:rPr>
                        <a:t>ex/</a:t>
                      </a:r>
                      <a:r>
                        <a:rPr lang="en-US" altLang="zh-CN" sz="2000" b="1" kern="1200" dirty="0" err="1" smtClean="0">
                          <a:solidFill>
                            <a:schemeClr val="tx1"/>
                          </a:solidFill>
                          <a:latin typeface="Arial" panose="020B0604020202020204" pitchFamily="34" charset="0"/>
                          <a:ea typeface="Arial Unicode MS" panose="020B0604020202020204" pitchFamily="34" charset="-122"/>
                          <a:cs typeface="Arial" panose="020B0604020202020204" pitchFamily="34" charset="0"/>
                        </a:rPr>
                        <a:t>ey</a:t>
                      </a:r>
                      <a:r>
                        <a:rPr lang="en-US" altLang="zh-CN" sz="2000" b="1" kern="1200" dirty="0" smtClean="0">
                          <a:solidFill>
                            <a:schemeClr val="tx1"/>
                          </a:solidFill>
                          <a:latin typeface="Arial" panose="020B0604020202020204" pitchFamily="34" charset="0"/>
                          <a:ea typeface="Arial Unicode MS" panose="020B0604020202020204" pitchFamily="34" charset="-122"/>
                          <a:cs typeface="Arial" panose="020B0604020202020204" pitchFamily="34" charset="0"/>
                        </a:rPr>
                        <a:t>(nor. mm-</a:t>
                      </a:r>
                      <a:r>
                        <a:rPr lang="en-US" altLang="zh-CN" sz="2000" b="1" kern="1200" dirty="0" err="1" smtClean="0">
                          <a:solidFill>
                            <a:schemeClr val="tx1"/>
                          </a:solidFill>
                          <a:latin typeface="Arial" panose="020B0604020202020204" pitchFamily="34" charset="0"/>
                          <a:ea typeface="Arial Unicode MS" panose="020B0604020202020204" pitchFamily="34" charset="-122"/>
                          <a:cs typeface="Arial" panose="020B0604020202020204" pitchFamily="34" charset="0"/>
                        </a:rPr>
                        <a:t>mrad</a:t>
                      </a:r>
                      <a:r>
                        <a:rPr lang="en-US" altLang="zh-CN" sz="2000" b="1" kern="1200" dirty="0" smtClean="0">
                          <a:solidFill>
                            <a:schemeClr val="tx1"/>
                          </a:solidFill>
                          <a:latin typeface="Arial" panose="020B0604020202020204" pitchFamily="34" charset="0"/>
                          <a:ea typeface="Arial Unicode MS" panose="020B0604020202020204" pitchFamily="34" charset="-122"/>
                          <a:cs typeface="Arial" panose="020B0604020202020204" pitchFamily="34" charset="0"/>
                        </a:rPr>
                        <a:t>)</a:t>
                      </a:r>
                      <a:endParaRPr lang="zh-CN" altLang="en-US" sz="2000" b="1" kern="1200" dirty="0">
                        <a:solidFill>
                          <a:schemeClr val="tx1"/>
                        </a:solidFill>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algn="l" defTabSz="914400" rtl="0" eaLnBrk="1" latinLnBrk="0" hangingPunct="1"/>
                      <a:r>
                        <a:rPr lang="en-US" altLang="zh-CN" sz="2000" b="1" kern="1200" dirty="0" smtClean="0">
                          <a:solidFill>
                            <a:schemeClr val="tx1"/>
                          </a:solidFill>
                          <a:latin typeface="Arial" panose="020B0604020202020204" pitchFamily="34" charset="0"/>
                          <a:ea typeface="Arial Unicode MS" panose="020B0604020202020204" pitchFamily="34" charset="-122"/>
                          <a:cs typeface="Arial" panose="020B0604020202020204" pitchFamily="34" charset="0"/>
                          <a:sym typeface="Symbol"/>
                        </a:rPr>
                        <a:t>x/y @ IP</a:t>
                      </a:r>
                      <a:endParaRPr lang="zh-CN" altLang="en-US" sz="2000" b="1" kern="1200" dirty="0">
                        <a:solidFill>
                          <a:schemeClr val="tx1"/>
                        </a:solidFill>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algn="l" defTabSz="914400" rtl="0" eaLnBrk="1" latinLnBrk="0" hangingPunct="1"/>
                      <a:r>
                        <a:rPr lang="en-US" altLang="zh-CN" sz="2000" b="1" kern="1200" dirty="0" smtClean="0">
                          <a:solidFill>
                            <a:schemeClr val="tx1"/>
                          </a:solidFill>
                          <a:latin typeface="Arial" panose="020B0604020202020204" pitchFamily="34" charset="0"/>
                          <a:ea typeface="Arial Unicode MS" panose="020B0604020202020204" pitchFamily="34" charset="-122"/>
                          <a:cs typeface="Arial" panose="020B0604020202020204" pitchFamily="34" charset="0"/>
                          <a:sym typeface="Symbol"/>
                        </a:rPr>
                        <a:t>x/y @ FFQ</a:t>
                      </a:r>
                      <a:endParaRPr lang="zh-CN" altLang="en-US" sz="2000" b="1" kern="1200" dirty="0">
                        <a:solidFill>
                          <a:schemeClr val="tx1"/>
                        </a:solidFill>
                        <a:latin typeface="Arial" panose="020B0604020202020204" pitchFamily="34" charset="0"/>
                        <a:ea typeface="Arial Unicode MS" panose="020B0604020202020204" pitchFamily="34" charset="-122"/>
                        <a:cs typeface="Arial" panose="020B0604020202020204" pitchFamily="34" charset="0"/>
                      </a:endParaRPr>
                    </a:p>
                  </a:txBody>
                  <a:tcPr/>
                </a:tc>
              </a:tr>
              <a:tr h="370840">
                <a:tc>
                  <a:txBody>
                    <a:bodyPr/>
                    <a:lstStyle/>
                    <a:p>
                      <a:pPr marL="0" algn="l" defTabSz="914400" rtl="0" eaLnBrk="1" latinLnBrk="0" hangingPunct="1"/>
                      <a:r>
                        <a:rPr lang="en-US" altLang="zh-CN" sz="2000" b="0" kern="1200" dirty="0" smtClean="0">
                          <a:solidFill>
                            <a:srgbClr val="002060"/>
                          </a:solidFill>
                          <a:latin typeface="Arial" panose="020B0604020202020204" pitchFamily="34" charset="0"/>
                          <a:ea typeface="Arial Unicode MS" panose="020B0604020202020204" pitchFamily="34" charset="-122"/>
                          <a:cs typeface="Arial" panose="020B0604020202020204" pitchFamily="34" charset="0"/>
                        </a:rPr>
                        <a:t>Case 1, strong</a:t>
                      </a:r>
                      <a:r>
                        <a:rPr lang="en-US" altLang="zh-CN" sz="2000" b="0" kern="1200" baseline="0" dirty="0" smtClean="0">
                          <a:solidFill>
                            <a:srgbClr val="002060"/>
                          </a:solidFill>
                          <a:latin typeface="Arial" panose="020B0604020202020204" pitchFamily="34" charset="0"/>
                          <a:ea typeface="Arial Unicode MS" panose="020B0604020202020204" pitchFamily="34" charset="-122"/>
                          <a:cs typeface="Arial" panose="020B0604020202020204" pitchFamily="34" charset="0"/>
                        </a:rPr>
                        <a:t> cooling</a:t>
                      </a:r>
                      <a:endParaRPr lang="zh-CN" altLang="en-US" sz="2000" b="0" kern="1200" dirty="0">
                        <a:solidFill>
                          <a:srgbClr val="002060"/>
                        </a:solidFill>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algn="l" defTabSz="914400" rtl="0" eaLnBrk="1" latinLnBrk="0" hangingPunct="1"/>
                      <a:r>
                        <a:rPr lang="en-US" altLang="zh-CN" sz="2000" b="0" kern="1200" dirty="0" smtClean="0">
                          <a:solidFill>
                            <a:srgbClr val="002060"/>
                          </a:solidFill>
                          <a:latin typeface="Arial" panose="020B0604020202020204" pitchFamily="34" charset="0"/>
                          <a:ea typeface="Arial Unicode MS" panose="020B0604020202020204" pitchFamily="34" charset="-122"/>
                          <a:cs typeface="Arial" panose="020B0604020202020204" pitchFamily="34" charset="0"/>
                        </a:rPr>
                        <a:t>0.35/0.07</a:t>
                      </a:r>
                      <a:endParaRPr lang="zh-CN" altLang="en-US" sz="2000" b="0" kern="1200" dirty="0">
                        <a:solidFill>
                          <a:srgbClr val="002060"/>
                        </a:solidFill>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algn="l" defTabSz="914400" rtl="0" eaLnBrk="1" latinLnBrk="0" hangingPunct="1"/>
                      <a:r>
                        <a:rPr lang="en-US" altLang="zh-CN" sz="2000" b="0" kern="1200" dirty="0" smtClean="0">
                          <a:solidFill>
                            <a:srgbClr val="002060"/>
                          </a:solidFill>
                          <a:latin typeface="Arial" panose="020B0604020202020204" pitchFamily="34" charset="0"/>
                          <a:ea typeface="Arial Unicode MS" panose="020B0604020202020204" pitchFamily="34" charset="-122"/>
                          <a:cs typeface="Arial" panose="020B0604020202020204" pitchFamily="34" charset="0"/>
                        </a:rPr>
                        <a:t>&lt; 1</a:t>
                      </a:r>
                      <a:r>
                        <a:rPr lang="en-US" altLang="zh-CN" sz="2000" b="0" kern="1200" baseline="0" dirty="0" smtClean="0">
                          <a:solidFill>
                            <a:srgbClr val="002060"/>
                          </a:solidFill>
                          <a:latin typeface="Arial" panose="020B0604020202020204" pitchFamily="34" charset="0"/>
                          <a:ea typeface="Arial Unicode MS" panose="020B0604020202020204" pitchFamily="34" charset="-122"/>
                          <a:cs typeface="Arial" panose="020B0604020202020204" pitchFamily="34" charset="0"/>
                        </a:rPr>
                        <a:t> </a:t>
                      </a:r>
                      <a:r>
                        <a:rPr lang="el-GR" altLang="zh-CN" sz="2000" b="0" kern="1200" baseline="0" dirty="0" smtClean="0">
                          <a:solidFill>
                            <a:srgbClr val="002060"/>
                          </a:solidFill>
                          <a:latin typeface="Arial" panose="020B0604020202020204" pitchFamily="34" charset="0"/>
                          <a:ea typeface="Arial Unicode MS" panose="020B0604020202020204" pitchFamily="34" charset="-122"/>
                          <a:cs typeface="Arial" panose="020B0604020202020204" pitchFamily="34" charset="0"/>
                        </a:rPr>
                        <a:t>σ</a:t>
                      </a:r>
                      <a:endParaRPr lang="zh-CN" altLang="en-US" sz="2000" b="0" kern="1200" dirty="0">
                        <a:solidFill>
                          <a:srgbClr val="002060"/>
                        </a:solidFill>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algn="l" defTabSz="914400" rtl="0" eaLnBrk="1" latinLnBrk="0" hangingPunct="1"/>
                      <a:r>
                        <a:rPr lang="en-US" altLang="zh-CN" sz="2000" b="0" kern="1200" dirty="0" smtClean="0">
                          <a:solidFill>
                            <a:srgbClr val="002060"/>
                          </a:solidFill>
                          <a:latin typeface="Arial" panose="020B0604020202020204" pitchFamily="34" charset="0"/>
                          <a:ea typeface="Arial Unicode MS" panose="020B0604020202020204" pitchFamily="34" charset="-122"/>
                          <a:cs typeface="Arial" panose="020B0604020202020204" pitchFamily="34" charset="0"/>
                        </a:rPr>
                        <a:t>&lt; 0.01 </a:t>
                      </a:r>
                      <a:r>
                        <a:rPr lang="el-GR" altLang="zh-CN" sz="2000" b="0" kern="1200" dirty="0" smtClean="0">
                          <a:solidFill>
                            <a:srgbClr val="002060"/>
                          </a:solidFill>
                          <a:latin typeface="Arial" panose="020B0604020202020204" pitchFamily="34" charset="0"/>
                          <a:ea typeface="Arial Unicode MS" panose="020B0604020202020204" pitchFamily="34" charset="-122"/>
                          <a:cs typeface="Arial" panose="020B0604020202020204" pitchFamily="34" charset="0"/>
                        </a:rPr>
                        <a:t>σ</a:t>
                      </a:r>
                      <a:endParaRPr lang="zh-CN" altLang="en-US" sz="2000" b="0" kern="1200" dirty="0">
                        <a:solidFill>
                          <a:srgbClr val="002060"/>
                        </a:solidFill>
                        <a:latin typeface="Arial" panose="020B0604020202020204" pitchFamily="34" charset="0"/>
                        <a:ea typeface="Arial Unicode MS" panose="020B0604020202020204" pitchFamily="34" charset="-122"/>
                        <a:cs typeface="Arial" panose="020B0604020202020204" pitchFamily="34" charset="0"/>
                      </a:endParaRPr>
                    </a:p>
                  </a:txBody>
                  <a:tcPr/>
                </a:tc>
              </a:tr>
              <a:tr h="370840">
                <a:tc>
                  <a:txBody>
                    <a:bodyPr/>
                    <a:lstStyle/>
                    <a:p>
                      <a:pPr marL="0" algn="l" defTabSz="914400" rtl="0" eaLnBrk="1" latinLnBrk="0" hangingPunct="1"/>
                      <a:r>
                        <a:rPr lang="en-US" altLang="zh-CN" sz="2000" b="0" kern="1200" dirty="0" smtClean="0">
                          <a:solidFill>
                            <a:schemeClr val="tx1"/>
                          </a:solidFill>
                          <a:latin typeface="Arial" panose="020B0604020202020204" pitchFamily="34" charset="0"/>
                          <a:ea typeface="Arial Unicode MS" panose="020B0604020202020204" pitchFamily="34" charset="-122"/>
                          <a:cs typeface="Arial" panose="020B0604020202020204" pitchFamily="34" charset="0"/>
                        </a:rPr>
                        <a:t>Case 2, large emittance</a:t>
                      </a:r>
                      <a:endParaRPr lang="zh-CN" altLang="en-US" sz="2000" b="0" kern="1200" dirty="0">
                        <a:solidFill>
                          <a:schemeClr val="tx1"/>
                        </a:solidFill>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algn="l" defTabSz="914400" rtl="0" eaLnBrk="1" latinLnBrk="0" hangingPunct="1"/>
                      <a:r>
                        <a:rPr lang="en-US" altLang="zh-CN" sz="2000" b="0" kern="1200" dirty="0" smtClean="0">
                          <a:solidFill>
                            <a:schemeClr val="tx1"/>
                          </a:solidFill>
                          <a:latin typeface="Arial" panose="020B0604020202020204" pitchFamily="34" charset="0"/>
                          <a:ea typeface="Arial Unicode MS" panose="020B0604020202020204" pitchFamily="34" charset="-122"/>
                          <a:cs typeface="Arial" panose="020B0604020202020204" pitchFamily="34" charset="0"/>
                        </a:rPr>
                        <a:t>1.2/1.2</a:t>
                      </a:r>
                      <a:endParaRPr lang="zh-CN" altLang="en-US" sz="2000" b="0" kern="1200" dirty="0">
                        <a:solidFill>
                          <a:schemeClr val="tx1"/>
                        </a:solidFill>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algn="l" defTabSz="914400" rtl="0" eaLnBrk="1" latinLnBrk="0" hangingPunct="1"/>
                      <a:r>
                        <a:rPr lang="en-US" altLang="zh-CN" sz="2000" b="0" kern="1200" dirty="0" smtClean="0">
                          <a:solidFill>
                            <a:srgbClr val="002060"/>
                          </a:solidFill>
                          <a:latin typeface="Arial" panose="020B0604020202020204" pitchFamily="34" charset="0"/>
                          <a:ea typeface="Arial Unicode MS" panose="020B0604020202020204" pitchFamily="34" charset="-122"/>
                          <a:cs typeface="Arial" panose="020B0604020202020204" pitchFamily="34" charset="0"/>
                        </a:rPr>
                        <a:t>&lt; 0.6</a:t>
                      </a:r>
                      <a:r>
                        <a:rPr lang="en-US" altLang="zh-CN" sz="2000" b="0" kern="1200" baseline="0" dirty="0" smtClean="0">
                          <a:solidFill>
                            <a:srgbClr val="002060"/>
                          </a:solidFill>
                          <a:latin typeface="Arial" panose="020B0604020202020204" pitchFamily="34" charset="0"/>
                          <a:ea typeface="Arial Unicode MS" panose="020B0604020202020204" pitchFamily="34" charset="-122"/>
                          <a:cs typeface="Arial" panose="020B0604020202020204" pitchFamily="34" charset="0"/>
                        </a:rPr>
                        <a:t> </a:t>
                      </a:r>
                      <a:r>
                        <a:rPr lang="el-GR" altLang="zh-CN" sz="2000" b="0" kern="1200" baseline="0" dirty="0" smtClean="0">
                          <a:solidFill>
                            <a:srgbClr val="002060"/>
                          </a:solidFill>
                          <a:latin typeface="Arial" panose="020B0604020202020204" pitchFamily="34" charset="0"/>
                          <a:ea typeface="Arial Unicode MS" panose="020B0604020202020204" pitchFamily="34" charset="-122"/>
                          <a:cs typeface="Arial" panose="020B0604020202020204" pitchFamily="34" charset="0"/>
                        </a:rPr>
                        <a:t>σ</a:t>
                      </a:r>
                      <a:endParaRPr lang="zh-CN" altLang="en-US" sz="2000" b="0" kern="1200" dirty="0">
                        <a:solidFill>
                          <a:srgbClr val="002060"/>
                        </a:solidFill>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algn="l" defTabSz="914400" rtl="0" eaLnBrk="1" latinLnBrk="0" hangingPunct="1"/>
                      <a:r>
                        <a:rPr lang="en-US" altLang="zh-CN" sz="2000" b="0" kern="1200" dirty="0" smtClean="0">
                          <a:solidFill>
                            <a:srgbClr val="002060"/>
                          </a:solidFill>
                          <a:latin typeface="Arial" panose="020B0604020202020204" pitchFamily="34" charset="0"/>
                          <a:ea typeface="Arial Unicode MS" panose="020B0604020202020204" pitchFamily="34" charset="-122"/>
                          <a:cs typeface="Arial" panose="020B0604020202020204" pitchFamily="34" charset="0"/>
                        </a:rPr>
                        <a:t>&lt; 0.006 </a:t>
                      </a:r>
                      <a:r>
                        <a:rPr lang="el-GR" altLang="zh-CN" sz="2000" b="0" kern="1200" dirty="0" smtClean="0">
                          <a:solidFill>
                            <a:srgbClr val="002060"/>
                          </a:solidFill>
                          <a:latin typeface="Arial" panose="020B0604020202020204" pitchFamily="34" charset="0"/>
                          <a:ea typeface="Arial Unicode MS" panose="020B0604020202020204" pitchFamily="34" charset="-122"/>
                          <a:cs typeface="Arial" panose="020B0604020202020204" pitchFamily="34" charset="0"/>
                        </a:rPr>
                        <a:t>σ</a:t>
                      </a:r>
                      <a:endParaRPr lang="zh-CN" altLang="en-US" sz="2000" b="0" kern="1200" dirty="0">
                        <a:solidFill>
                          <a:srgbClr val="002060"/>
                        </a:solidFill>
                        <a:latin typeface="Arial" panose="020B0604020202020204" pitchFamily="34" charset="0"/>
                        <a:ea typeface="Arial Unicode MS" panose="020B0604020202020204" pitchFamily="34" charset="-122"/>
                        <a:cs typeface="Arial" panose="020B0604020202020204" pitchFamily="34" charset="0"/>
                      </a:endParaRPr>
                    </a:p>
                  </a:txBody>
                  <a:tcPr/>
                </a:tc>
              </a:tr>
            </a:tbl>
          </a:graphicData>
        </a:graphic>
      </p:graphicFrame>
      <p:pic>
        <p:nvPicPr>
          <p:cNvPr id="3074" name="Picture 2" descr="C:\Conference meeting\NA-PAC\Orbit Correction\xtot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5" y="836712"/>
            <a:ext cx="2411760" cy="186029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Conference meeting\NA-PAC\Orbit Correction\ytot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3" y="836257"/>
            <a:ext cx="2411761" cy="18602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Conference meeting\NA-PAC\Orbit Correction\yI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8331" y="2852936"/>
            <a:ext cx="2411171" cy="185983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Conference meeting\NA-PAC\Orbit Correction\xI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8" y="2821478"/>
            <a:ext cx="2411759" cy="18602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Conference meeting\NA-PAC\Orbit Correction\xUp.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9992" y="836256"/>
            <a:ext cx="2411760" cy="1860291"/>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Conference meeting\NA-PAC\Orbit Correction\yU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9992" y="2821478"/>
            <a:ext cx="2411760" cy="186029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Conference meeting\NA-PAC\Orbit Correction\xI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2830" y="836939"/>
            <a:ext cx="2411169" cy="185983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Conference meeting\NA-PAC\Orbit Correction\yI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07462" y="2833370"/>
            <a:ext cx="2436537" cy="187940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51520" y="6021288"/>
            <a:ext cx="7848872" cy="738664"/>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smtClean="0">
                <a:latin typeface="Arial" panose="020B0604020202020204" pitchFamily="34" charset="0"/>
                <a:ea typeface="Arial Unicode MS" panose="020B0604020202020204" pitchFamily="34" charset="-122"/>
                <a:cs typeface="Arial" panose="020B0604020202020204" pitchFamily="34" charset="0"/>
                <a:sym typeface="Symbol"/>
              </a:rPr>
              <a:t></a:t>
            </a:r>
            <a:r>
              <a:rPr lang="en-US" altLang="zh-CN" sz="2400" dirty="0">
                <a:latin typeface="Arial" panose="020B0604020202020204" pitchFamily="34" charset="0"/>
                <a:ea typeface="Arial Unicode MS" panose="020B0604020202020204" pitchFamily="34" charset="-122"/>
                <a:cs typeface="Arial" panose="020B0604020202020204" pitchFamily="34" charset="0"/>
                <a:sym typeface="Symbol"/>
              </a:rPr>
              <a:t>x/y @ </a:t>
            </a:r>
            <a:r>
              <a:rPr lang="en-US" altLang="zh-CN" sz="2400" dirty="0" smtClean="0">
                <a:latin typeface="Arial" panose="020B0604020202020204" pitchFamily="34" charset="0"/>
                <a:ea typeface="Arial Unicode MS" panose="020B0604020202020204" pitchFamily="34" charset="-122"/>
                <a:cs typeface="Arial" panose="020B0604020202020204" pitchFamily="34" charset="0"/>
                <a:sym typeface="Symbol"/>
              </a:rPr>
              <a:t>IP didn’t include local orbit correction </a:t>
            </a:r>
            <a:endParaRPr lang="zh-CN" altLang="en-US" sz="2400" dirty="0">
              <a:latin typeface="Arial" panose="020B0604020202020204" pitchFamily="34" charset="0"/>
              <a:ea typeface="Arial Unicode MS" panose="020B0604020202020204" pitchFamily="34" charset="-122"/>
              <a:cs typeface="Arial" panose="020B0604020202020204" pitchFamily="34" charset="0"/>
            </a:endParaRPr>
          </a:p>
          <a:p>
            <a:pPr marL="285750" indent="-285750">
              <a:buFont typeface="Arial" panose="020B0604020202020204" pitchFamily="34" charset="0"/>
              <a:buChar char="•"/>
            </a:pPr>
            <a:endParaRPr lang="en-US" dirty="0" smtClean="0"/>
          </a:p>
        </p:txBody>
      </p:sp>
      <p:sp>
        <p:nvSpPr>
          <p:cNvPr id="15" name="TextBox 14"/>
          <p:cNvSpPr txBox="1"/>
          <p:nvPr/>
        </p:nvSpPr>
        <p:spPr>
          <a:xfrm>
            <a:off x="251520" y="2492896"/>
            <a:ext cx="2736304" cy="738664"/>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smtClean="0">
                <a:latin typeface="Arial" panose="020B0604020202020204" pitchFamily="34" charset="0"/>
                <a:ea typeface="Arial Unicode MS" panose="020B0604020202020204" pitchFamily="34" charset="-122"/>
                <a:cs typeface="Arial" panose="020B0604020202020204" pitchFamily="34" charset="0"/>
                <a:sym typeface="Symbol"/>
              </a:rPr>
              <a:t>Start from IP</a:t>
            </a:r>
            <a:endParaRPr lang="zh-CN" altLang="en-US" sz="2400" dirty="0">
              <a:latin typeface="Arial" panose="020B0604020202020204" pitchFamily="34" charset="0"/>
              <a:ea typeface="Arial Unicode MS" panose="020B0604020202020204" pitchFamily="34" charset="-122"/>
              <a:cs typeface="Arial" panose="020B0604020202020204" pitchFamily="34" charset="0"/>
            </a:endParaRP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3425709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3200" dirty="0" smtClean="0"/>
              <a:t>Dynamic Aperture after Correction</a:t>
            </a:r>
            <a:endParaRPr lang="zh-CN" altLang="en-US" sz="3200" dirty="0"/>
          </a:p>
        </p:txBody>
      </p:sp>
      <p:sp>
        <p:nvSpPr>
          <p:cNvPr id="19" name="灯片编号占位符 3"/>
          <p:cNvSpPr>
            <a:spLocks noGrp="1"/>
          </p:cNvSpPr>
          <p:nvPr>
            <p:ph type="sldNum" sz="quarter" idx="10"/>
          </p:nvPr>
        </p:nvSpPr>
        <p:spPr/>
        <p:txBody>
          <a:bodyPr/>
          <a:lstStyle/>
          <a:p>
            <a:pPr>
              <a:defRPr/>
            </a:pPr>
            <a:fld id="{E05143E2-8B5C-420F-B773-4C0D976E94BC}" type="slidenum">
              <a:rPr lang="en-US" smtClean="0"/>
              <a:pPr>
                <a:defRPr/>
              </a:pPr>
              <a:t>14</a:t>
            </a:fld>
            <a:endParaRPr lang="en-US" dirty="0"/>
          </a:p>
        </p:txBody>
      </p:sp>
      <p:graphicFrame>
        <p:nvGraphicFramePr>
          <p:cNvPr id="33" name="表格 32"/>
          <p:cNvGraphicFramePr>
            <a:graphicFrameLocks noGrp="1"/>
          </p:cNvGraphicFramePr>
          <p:nvPr>
            <p:extLst>
              <p:ext uri="{D42A27DB-BD31-4B8C-83A1-F6EECF244321}">
                <p14:modId xmlns:p14="http://schemas.microsoft.com/office/powerpoint/2010/main" val="2298094033"/>
              </p:ext>
            </p:extLst>
          </p:nvPr>
        </p:nvGraphicFramePr>
        <p:xfrm>
          <a:off x="62384" y="5085184"/>
          <a:ext cx="8952231" cy="1188720"/>
        </p:xfrm>
        <a:graphic>
          <a:graphicData uri="http://schemas.openxmlformats.org/drawingml/2006/table">
            <a:tbl>
              <a:tblPr firstRow="1" bandRow="1">
                <a:tableStyleId>{5C22544A-7EE6-4342-B048-85BDC9FD1C3A}</a:tableStyleId>
              </a:tblPr>
              <a:tblGrid>
                <a:gridCol w="2932430"/>
                <a:gridCol w="2746947"/>
                <a:gridCol w="1422972"/>
                <a:gridCol w="1849882"/>
              </a:tblGrid>
              <a:tr h="370840">
                <a:tc>
                  <a:txBody>
                    <a:bodyPr/>
                    <a:lstStyle/>
                    <a:p>
                      <a:pPr marL="0" algn="l" defTabSz="914400" rtl="0" eaLnBrk="1" latinLnBrk="0" hangingPunct="1"/>
                      <a:r>
                        <a:rPr lang="en-US" altLang="zh-CN" sz="2000" b="1" kern="1200" dirty="0" smtClean="0">
                          <a:solidFill>
                            <a:schemeClr val="tx1"/>
                          </a:solidFill>
                          <a:latin typeface="Arial" panose="020B0604020202020204" pitchFamily="34" charset="0"/>
                          <a:ea typeface="Arial Unicode MS" panose="020B0604020202020204" pitchFamily="34" charset="-122"/>
                          <a:cs typeface="Arial" panose="020B0604020202020204" pitchFamily="34" charset="0"/>
                        </a:rPr>
                        <a:t>100 GeV proton</a:t>
                      </a:r>
                      <a:endParaRPr lang="zh-CN" altLang="en-US" sz="2000" b="1" kern="1200" dirty="0">
                        <a:solidFill>
                          <a:schemeClr val="tx1"/>
                        </a:solidFill>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algn="l" defTabSz="914400" rtl="0" eaLnBrk="1" latinLnBrk="0" hangingPunct="1"/>
                      <a:r>
                        <a:rPr lang="en-US" altLang="zh-CN" sz="2000" b="1" kern="1200" dirty="0" smtClean="0">
                          <a:solidFill>
                            <a:schemeClr val="tx1"/>
                          </a:solidFill>
                          <a:latin typeface="Arial" panose="020B0604020202020204" pitchFamily="34" charset="0"/>
                          <a:ea typeface="Arial Unicode MS" panose="020B0604020202020204" pitchFamily="34" charset="-122"/>
                          <a:cs typeface="Arial" panose="020B0604020202020204" pitchFamily="34" charset="0"/>
                        </a:rPr>
                        <a:t>ex/</a:t>
                      </a:r>
                      <a:r>
                        <a:rPr lang="en-US" altLang="zh-CN" sz="2000" b="1" kern="1200" dirty="0" err="1" smtClean="0">
                          <a:solidFill>
                            <a:schemeClr val="tx1"/>
                          </a:solidFill>
                          <a:latin typeface="Arial" panose="020B0604020202020204" pitchFamily="34" charset="0"/>
                          <a:ea typeface="Arial Unicode MS" panose="020B0604020202020204" pitchFamily="34" charset="-122"/>
                          <a:cs typeface="Arial" panose="020B0604020202020204" pitchFamily="34" charset="0"/>
                        </a:rPr>
                        <a:t>ey</a:t>
                      </a:r>
                      <a:r>
                        <a:rPr lang="en-US" altLang="zh-CN" sz="2000" b="1" kern="1200" dirty="0" smtClean="0">
                          <a:solidFill>
                            <a:schemeClr val="tx1"/>
                          </a:solidFill>
                          <a:latin typeface="Arial" panose="020B0604020202020204" pitchFamily="34" charset="0"/>
                          <a:ea typeface="Arial Unicode MS" panose="020B0604020202020204" pitchFamily="34" charset="-122"/>
                          <a:cs typeface="Arial" panose="020B0604020202020204" pitchFamily="34" charset="0"/>
                        </a:rPr>
                        <a:t>(nor. mm-</a:t>
                      </a:r>
                      <a:r>
                        <a:rPr lang="en-US" altLang="zh-CN" sz="2000" b="1" kern="1200" dirty="0" err="1" smtClean="0">
                          <a:solidFill>
                            <a:schemeClr val="tx1"/>
                          </a:solidFill>
                          <a:latin typeface="Arial" panose="020B0604020202020204" pitchFamily="34" charset="0"/>
                          <a:ea typeface="Arial Unicode MS" panose="020B0604020202020204" pitchFamily="34" charset="-122"/>
                          <a:cs typeface="Arial" panose="020B0604020202020204" pitchFamily="34" charset="0"/>
                        </a:rPr>
                        <a:t>mrad</a:t>
                      </a:r>
                      <a:r>
                        <a:rPr lang="en-US" altLang="zh-CN" sz="2000" b="1" kern="1200" dirty="0" smtClean="0">
                          <a:solidFill>
                            <a:schemeClr val="tx1"/>
                          </a:solidFill>
                          <a:latin typeface="Arial" panose="020B0604020202020204" pitchFamily="34" charset="0"/>
                          <a:ea typeface="Arial Unicode MS" panose="020B0604020202020204" pitchFamily="34" charset="-122"/>
                          <a:cs typeface="Arial" panose="020B0604020202020204" pitchFamily="34" charset="0"/>
                        </a:rPr>
                        <a:t>)</a:t>
                      </a:r>
                      <a:endParaRPr lang="zh-CN" altLang="en-US" sz="2000" b="1" kern="1200" dirty="0">
                        <a:solidFill>
                          <a:schemeClr val="tx1"/>
                        </a:solidFill>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algn="l" defTabSz="914400" rtl="0" eaLnBrk="1" latinLnBrk="0" hangingPunct="1"/>
                      <a:r>
                        <a:rPr lang="en-US" altLang="zh-CN" sz="2000" b="1" kern="1200" dirty="0" smtClean="0">
                          <a:solidFill>
                            <a:schemeClr val="tx1"/>
                          </a:solidFill>
                          <a:latin typeface="Arial" panose="020B0604020202020204" pitchFamily="34" charset="0"/>
                          <a:ea typeface="Arial Unicode MS" panose="020B0604020202020204" pitchFamily="34" charset="-122"/>
                          <a:cs typeface="Arial" panose="020B0604020202020204" pitchFamily="34" charset="0"/>
                        </a:rPr>
                        <a:t>DA origin</a:t>
                      </a:r>
                      <a:endParaRPr lang="zh-CN" altLang="en-US" sz="2000" b="1" kern="1200" dirty="0">
                        <a:solidFill>
                          <a:schemeClr val="tx1"/>
                        </a:solidFill>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algn="l" defTabSz="914400" rtl="0" eaLnBrk="1" latinLnBrk="0" hangingPunct="1"/>
                      <a:r>
                        <a:rPr lang="en-US" altLang="zh-CN" sz="2000" b="1" kern="1200" dirty="0" smtClean="0">
                          <a:solidFill>
                            <a:schemeClr val="tx1"/>
                          </a:solidFill>
                          <a:latin typeface="Arial" panose="020B0604020202020204" pitchFamily="34" charset="0"/>
                          <a:ea typeface="Arial Unicode MS" panose="020B0604020202020204" pitchFamily="34" charset="-122"/>
                          <a:cs typeface="Arial" panose="020B0604020202020204" pitchFamily="34" charset="0"/>
                        </a:rPr>
                        <a:t>DA with error</a:t>
                      </a:r>
                      <a:endParaRPr lang="zh-CN" altLang="en-US" sz="2000" b="1" kern="1200" dirty="0">
                        <a:solidFill>
                          <a:schemeClr val="tx1"/>
                        </a:solidFill>
                        <a:latin typeface="Arial" panose="020B0604020202020204" pitchFamily="34" charset="0"/>
                        <a:ea typeface="Arial Unicode MS" panose="020B0604020202020204" pitchFamily="34" charset="-122"/>
                        <a:cs typeface="Arial" panose="020B0604020202020204" pitchFamily="34" charset="0"/>
                      </a:endParaRPr>
                    </a:p>
                  </a:txBody>
                  <a:tcPr/>
                </a:tc>
              </a:tr>
              <a:tr h="370840">
                <a:tc>
                  <a:txBody>
                    <a:bodyPr/>
                    <a:lstStyle/>
                    <a:p>
                      <a:pPr marL="0" algn="l" defTabSz="914400" rtl="0" eaLnBrk="1" latinLnBrk="0" hangingPunct="1"/>
                      <a:r>
                        <a:rPr lang="en-US" altLang="zh-CN" sz="2000" b="0" kern="1200" dirty="0" smtClean="0">
                          <a:solidFill>
                            <a:srgbClr val="002060"/>
                          </a:solidFill>
                          <a:latin typeface="Arial" panose="020B0604020202020204" pitchFamily="34" charset="0"/>
                          <a:ea typeface="Arial Unicode MS" panose="020B0604020202020204" pitchFamily="34" charset="-122"/>
                          <a:cs typeface="Arial" panose="020B0604020202020204" pitchFamily="34" charset="0"/>
                        </a:rPr>
                        <a:t>Case 1, strong</a:t>
                      </a:r>
                      <a:r>
                        <a:rPr lang="en-US" altLang="zh-CN" sz="2000" b="0" kern="1200" baseline="0" dirty="0" smtClean="0">
                          <a:solidFill>
                            <a:srgbClr val="002060"/>
                          </a:solidFill>
                          <a:latin typeface="Arial" panose="020B0604020202020204" pitchFamily="34" charset="0"/>
                          <a:ea typeface="Arial Unicode MS" panose="020B0604020202020204" pitchFamily="34" charset="-122"/>
                          <a:cs typeface="Arial" panose="020B0604020202020204" pitchFamily="34" charset="0"/>
                        </a:rPr>
                        <a:t> cooling</a:t>
                      </a:r>
                      <a:endParaRPr lang="zh-CN" altLang="en-US" sz="2000" b="0" kern="1200" dirty="0">
                        <a:solidFill>
                          <a:srgbClr val="002060"/>
                        </a:solidFill>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algn="l" defTabSz="914400" rtl="0" eaLnBrk="1" latinLnBrk="0" hangingPunct="1"/>
                      <a:r>
                        <a:rPr lang="en-US" altLang="zh-CN" sz="2000" b="0" kern="1200" dirty="0" smtClean="0">
                          <a:solidFill>
                            <a:srgbClr val="002060"/>
                          </a:solidFill>
                          <a:latin typeface="Arial" panose="020B0604020202020204" pitchFamily="34" charset="0"/>
                          <a:ea typeface="Arial Unicode MS" panose="020B0604020202020204" pitchFamily="34" charset="-122"/>
                          <a:cs typeface="Arial" panose="020B0604020202020204" pitchFamily="34" charset="0"/>
                        </a:rPr>
                        <a:t>0.35/0.07</a:t>
                      </a:r>
                      <a:endParaRPr lang="zh-CN" altLang="en-US" sz="2000" b="0" kern="1200" dirty="0">
                        <a:solidFill>
                          <a:srgbClr val="002060"/>
                        </a:solidFill>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algn="l" defTabSz="914400" rtl="0" eaLnBrk="1" latinLnBrk="0" hangingPunct="1"/>
                      <a:r>
                        <a:rPr lang="en-US" altLang="zh-CN" sz="2000" b="0" kern="1200" dirty="0" smtClean="0">
                          <a:solidFill>
                            <a:srgbClr val="002060"/>
                          </a:solidFill>
                          <a:latin typeface="Arial" panose="020B0604020202020204" pitchFamily="34" charset="0"/>
                          <a:ea typeface="Arial Unicode MS" panose="020B0604020202020204" pitchFamily="34" charset="-122"/>
                          <a:cs typeface="Arial" panose="020B0604020202020204" pitchFamily="34" charset="0"/>
                        </a:rPr>
                        <a:t>~ 90 </a:t>
                      </a:r>
                      <a:r>
                        <a:rPr lang="el-GR" altLang="zh-CN" sz="2000" b="0" kern="1200" dirty="0" smtClean="0">
                          <a:solidFill>
                            <a:srgbClr val="002060"/>
                          </a:solidFill>
                          <a:latin typeface="Arial" panose="020B0604020202020204" pitchFamily="34" charset="0"/>
                          <a:ea typeface="Arial Unicode MS" panose="020B0604020202020204" pitchFamily="34" charset="-122"/>
                          <a:cs typeface="Arial" panose="020B0604020202020204" pitchFamily="34" charset="0"/>
                        </a:rPr>
                        <a:t>σ</a:t>
                      </a:r>
                      <a:endParaRPr lang="zh-CN" altLang="en-US" sz="2000" b="0" kern="1200" dirty="0">
                        <a:solidFill>
                          <a:srgbClr val="002060"/>
                        </a:solidFill>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algn="l" defTabSz="914400" rtl="0" eaLnBrk="1" latinLnBrk="0" hangingPunct="1"/>
                      <a:r>
                        <a:rPr lang="en-US" altLang="zh-CN" sz="2000" b="0" kern="1200" dirty="0" smtClean="0">
                          <a:solidFill>
                            <a:srgbClr val="002060"/>
                          </a:solidFill>
                          <a:latin typeface="Arial" panose="020B0604020202020204" pitchFamily="34" charset="0"/>
                          <a:ea typeface="Arial Unicode MS" panose="020B0604020202020204" pitchFamily="34" charset="-122"/>
                          <a:cs typeface="Arial" panose="020B0604020202020204" pitchFamily="34" charset="0"/>
                        </a:rPr>
                        <a:t>~ 60 </a:t>
                      </a:r>
                      <a:r>
                        <a:rPr lang="el-GR" altLang="zh-CN" sz="2000" b="0" kern="1200" dirty="0" smtClean="0">
                          <a:solidFill>
                            <a:srgbClr val="002060"/>
                          </a:solidFill>
                          <a:latin typeface="Arial" panose="020B0604020202020204" pitchFamily="34" charset="0"/>
                          <a:ea typeface="Arial Unicode MS" panose="020B0604020202020204" pitchFamily="34" charset="-122"/>
                          <a:cs typeface="Arial" panose="020B0604020202020204" pitchFamily="34" charset="0"/>
                        </a:rPr>
                        <a:t>σ</a:t>
                      </a:r>
                      <a:endParaRPr lang="zh-CN" altLang="en-US" sz="2000" b="0" kern="1200" dirty="0">
                        <a:solidFill>
                          <a:srgbClr val="002060"/>
                        </a:solidFill>
                        <a:latin typeface="Arial" panose="020B0604020202020204" pitchFamily="34" charset="0"/>
                        <a:ea typeface="Arial Unicode MS" panose="020B0604020202020204" pitchFamily="34" charset="-122"/>
                        <a:cs typeface="Arial" panose="020B0604020202020204" pitchFamily="34" charset="0"/>
                      </a:endParaRPr>
                    </a:p>
                  </a:txBody>
                  <a:tcPr/>
                </a:tc>
              </a:tr>
              <a:tr h="370840">
                <a:tc>
                  <a:txBody>
                    <a:bodyPr/>
                    <a:lstStyle/>
                    <a:p>
                      <a:pPr marL="0" algn="l" defTabSz="914400" rtl="0" eaLnBrk="1" latinLnBrk="0" hangingPunct="1"/>
                      <a:r>
                        <a:rPr lang="en-US" altLang="zh-CN" sz="2000" b="0" kern="1200" dirty="0" smtClean="0">
                          <a:solidFill>
                            <a:schemeClr val="tx1"/>
                          </a:solidFill>
                          <a:latin typeface="Arial" panose="020B0604020202020204" pitchFamily="34" charset="0"/>
                          <a:ea typeface="Arial Unicode MS" panose="020B0604020202020204" pitchFamily="34" charset="-122"/>
                          <a:cs typeface="Arial" panose="020B0604020202020204" pitchFamily="34" charset="0"/>
                        </a:rPr>
                        <a:t>Case 2, large emittance</a:t>
                      </a:r>
                      <a:endParaRPr lang="zh-CN" altLang="en-US" sz="2000" b="0" kern="1200" dirty="0">
                        <a:solidFill>
                          <a:schemeClr val="tx1"/>
                        </a:solidFill>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algn="l" defTabSz="914400" rtl="0" eaLnBrk="1" latinLnBrk="0" hangingPunct="1"/>
                      <a:r>
                        <a:rPr lang="en-US" altLang="zh-CN" sz="2000" b="0" kern="1200" dirty="0" smtClean="0">
                          <a:solidFill>
                            <a:schemeClr val="tx1"/>
                          </a:solidFill>
                          <a:latin typeface="Arial" panose="020B0604020202020204" pitchFamily="34" charset="0"/>
                          <a:ea typeface="Arial Unicode MS" panose="020B0604020202020204" pitchFamily="34" charset="-122"/>
                          <a:cs typeface="Arial" panose="020B0604020202020204" pitchFamily="34" charset="0"/>
                        </a:rPr>
                        <a:t>1.2/1.2</a:t>
                      </a:r>
                      <a:endParaRPr lang="zh-CN" altLang="en-US" sz="2000" b="0" kern="1200" dirty="0">
                        <a:solidFill>
                          <a:schemeClr val="tx1"/>
                        </a:solidFill>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algn="l" defTabSz="914400" rtl="0" eaLnBrk="1" latinLnBrk="0" hangingPunct="1"/>
                      <a:r>
                        <a:rPr lang="en-US" altLang="zh-CN" sz="2000" b="0" kern="1200" dirty="0" smtClean="0">
                          <a:solidFill>
                            <a:schemeClr val="tx1"/>
                          </a:solidFill>
                          <a:latin typeface="Arial" panose="020B0604020202020204" pitchFamily="34" charset="0"/>
                          <a:ea typeface="Arial Unicode MS" panose="020B0604020202020204" pitchFamily="34" charset="-122"/>
                          <a:cs typeface="Arial" panose="020B0604020202020204" pitchFamily="34" charset="0"/>
                        </a:rPr>
                        <a:t>~ 48 </a:t>
                      </a:r>
                      <a:r>
                        <a:rPr lang="el-GR" altLang="zh-CN" sz="2000" b="0" kern="1200" dirty="0" smtClean="0">
                          <a:solidFill>
                            <a:schemeClr val="tx1"/>
                          </a:solidFill>
                          <a:latin typeface="Arial" panose="020B0604020202020204" pitchFamily="34" charset="0"/>
                          <a:ea typeface="Arial Unicode MS" panose="020B0604020202020204" pitchFamily="34" charset="-122"/>
                          <a:cs typeface="Arial" panose="020B0604020202020204" pitchFamily="34" charset="0"/>
                        </a:rPr>
                        <a:t>σ</a:t>
                      </a:r>
                      <a:endParaRPr lang="zh-CN" altLang="en-US" sz="2000" b="0" kern="1200" dirty="0">
                        <a:solidFill>
                          <a:schemeClr val="tx1"/>
                        </a:solidFill>
                        <a:latin typeface="Arial" panose="020B0604020202020204" pitchFamily="34" charset="0"/>
                        <a:ea typeface="Arial Unicode MS" panose="020B0604020202020204" pitchFamily="34" charset="-122"/>
                        <a:cs typeface="Arial" panose="020B0604020202020204" pitchFamily="34" charset="0"/>
                      </a:endParaRPr>
                    </a:p>
                  </a:txBody>
                  <a:tcPr/>
                </a:tc>
                <a:tc>
                  <a:txBody>
                    <a:bodyPr/>
                    <a:lstStyle/>
                    <a:p>
                      <a:pPr marL="0" algn="l" defTabSz="914400" rtl="0" eaLnBrk="1" latinLnBrk="0" hangingPunct="1"/>
                      <a:r>
                        <a:rPr lang="en-US" altLang="zh-CN" sz="2000" b="0" kern="1200" dirty="0" smtClean="0">
                          <a:solidFill>
                            <a:schemeClr val="tx1"/>
                          </a:solidFill>
                          <a:latin typeface="Arial" panose="020B0604020202020204" pitchFamily="34" charset="0"/>
                          <a:ea typeface="Arial Unicode MS" panose="020B0604020202020204" pitchFamily="34" charset="-122"/>
                          <a:cs typeface="Arial" panose="020B0604020202020204" pitchFamily="34" charset="0"/>
                        </a:rPr>
                        <a:t>~ 32 </a:t>
                      </a:r>
                      <a:r>
                        <a:rPr lang="el-GR" altLang="zh-CN" sz="2000" b="0" kern="1200" dirty="0" smtClean="0">
                          <a:solidFill>
                            <a:schemeClr val="tx1"/>
                          </a:solidFill>
                          <a:latin typeface="Arial" panose="020B0604020202020204" pitchFamily="34" charset="0"/>
                          <a:ea typeface="Arial Unicode MS" panose="020B0604020202020204" pitchFamily="34" charset="-122"/>
                          <a:cs typeface="Arial" panose="020B0604020202020204" pitchFamily="34" charset="0"/>
                        </a:rPr>
                        <a:t>σ</a:t>
                      </a:r>
                      <a:endParaRPr lang="zh-CN" altLang="en-US" sz="2000" b="0" kern="1200" dirty="0">
                        <a:solidFill>
                          <a:schemeClr val="tx1"/>
                        </a:solidFill>
                        <a:latin typeface="Arial" panose="020B0604020202020204" pitchFamily="34" charset="0"/>
                        <a:ea typeface="Arial Unicode MS" panose="020B0604020202020204" pitchFamily="34" charset="-122"/>
                        <a:cs typeface="Arial" panose="020B0604020202020204" pitchFamily="34" charset="0"/>
                      </a:endParaRPr>
                    </a:p>
                  </a:txBody>
                  <a:tcPr/>
                </a:tc>
              </a:tr>
            </a:tbl>
          </a:graphicData>
        </a:graphic>
      </p:graphicFrame>
      <p:pic>
        <p:nvPicPr>
          <p:cNvPr id="1026" name="Picture 2" descr="C:\Conference meeting\NA-PAC\barelatti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8" y="1204112"/>
            <a:ext cx="5031587" cy="3881072"/>
          </a:xfrm>
          <a:prstGeom prst="rect">
            <a:avLst/>
          </a:prstGeom>
          <a:noFill/>
          <a:extLst>
            <a:ext uri="{909E8E84-426E-40DD-AFC4-6F175D3DCCD1}">
              <a14:hiddenFill xmlns:a14="http://schemas.microsoft.com/office/drawing/2010/main">
                <a:solidFill>
                  <a:srgbClr val="FFFFFF"/>
                </a:solidFill>
              </a14:hiddenFill>
            </a:ext>
          </a:extLst>
        </p:spPr>
      </p:pic>
      <p:sp>
        <p:nvSpPr>
          <p:cNvPr id="35" name="矩形 26"/>
          <p:cNvSpPr/>
          <p:nvPr/>
        </p:nvSpPr>
        <p:spPr bwMode="auto">
          <a:xfrm>
            <a:off x="1475656" y="1088740"/>
            <a:ext cx="1902817" cy="32403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altLang="zh-CN" sz="2000" b="1" dirty="0" smtClean="0">
                <a:solidFill>
                  <a:srgbClr val="FF0000"/>
                </a:solidFill>
                <a:latin typeface="Arial" panose="020B0604020202020204" pitchFamily="34" charset="0"/>
                <a:ea typeface="Arial Unicode MS" panose="020B0604020202020204" pitchFamily="34" charset="-122"/>
                <a:cs typeface="Arial" panose="020B0604020202020204" pitchFamily="34" charset="0"/>
              </a:rPr>
              <a:t>Without error</a:t>
            </a:r>
            <a:endParaRPr kumimoji="0" lang="zh-CN" altLang="en-US" sz="2000" b="0" i="0" u="none" strike="noStrike" cap="none" normalizeH="0" baseline="0" dirty="0" smtClean="0">
              <a:ln>
                <a:noFill/>
              </a:ln>
              <a:solidFill>
                <a:srgbClr val="FF0000"/>
              </a:solidFill>
              <a:effectLst/>
              <a:latin typeface="Arial" panose="020B0604020202020204" pitchFamily="34" charset="0"/>
              <a:ea typeface="Arial Unicode MS" panose="020B0604020202020204" pitchFamily="34" charset="-122"/>
              <a:cs typeface="Arial" panose="020B0604020202020204" pitchFamily="34" charset="0"/>
            </a:endParaRPr>
          </a:p>
        </p:txBody>
      </p:sp>
      <p:grpSp>
        <p:nvGrpSpPr>
          <p:cNvPr id="36" name="组合 28"/>
          <p:cNvGrpSpPr/>
          <p:nvPr/>
        </p:nvGrpSpPr>
        <p:grpSpPr>
          <a:xfrm>
            <a:off x="1187624" y="2996952"/>
            <a:ext cx="2556994" cy="2304256"/>
            <a:chOff x="2915815" y="2852936"/>
            <a:chExt cx="3312368" cy="3312368"/>
          </a:xfrm>
        </p:grpSpPr>
        <p:sp>
          <p:nvSpPr>
            <p:cNvPr id="37" name="弧形 29"/>
            <p:cNvSpPr/>
            <p:nvPr/>
          </p:nvSpPr>
          <p:spPr bwMode="auto">
            <a:xfrm>
              <a:off x="2987824" y="2852936"/>
              <a:ext cx="3168352" cy="3312368"/>
            </a:xfrm>
            <a:prstGeom prst="arc">
              <a:avLst/>
            </a:prstGeom>
            <a:solidFill>
              <a:schemeClr val="accent1"/>
            </a:solidFill>
            <a:ln w="9525" cap="flat" cmpd="sng" algn="ctr">
              <a:solidFill>
                <a:schemeClr val="tx1"/>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charset="0"/>
              </a:endParaRPr>
            </a:p>
          </p:txBody>
        </p:sp>
        <p:sp>
          <p:nvSpPr>
            <p:cNvPr id="38" name="弧形 30"/>
            <p:cNvSpPr/>
            <p:nvPr/>
          </p:nvSpPr>
          <p:spPr bwMode="auto">
            <a:xfrm rot="16200000">
              <a:off x="2915816" y="2852937"/>
              <a:ext cx="3312366" cy="3312368"/>
            </a:xfrm>
            <a:prstGeom prst="arc">
              <a:avLst/>
            </a:prstGeom>
            <a:solidFill>
              <a:schemeClr val="accent1"/>
            </a:solidFill>
            <a:ln w="9525" cap="flat" cmpd="sng" algn="ctr">
              <a:solidFill>
                <a:schemeClr val="tx1"/>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charset="0"/>
              </a:endParaRPr>
            </a:p>
          </p:txBody>
        </p:sp>
      </p:grpSp>
      <p:sp>
        <p:nvSpPr>
          <p:cNvPr id="39" name="Rectangle 38"/>
          <p:cNvSpPr/>
          <p:nvPr/>
        </p:nvSpPr>
        <p:spPr bwMode="auto">
          <a:xfrm>
            <a:off x="2051720" y="3717032"/>
            <a:ext cx="792088" cy="36004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charset="0"/>
              </a:rPr>
              <a:t>90 </a:t>
            </a:r>
            <a:r>
              <a:rPr kumimoji="0" lang="el-GR" sz="2400" b="0" i="0" u="none" strike="noStrike" cap="none" normalizeH="0" baseline="0" dirty="0" smtClean="0">
                <a:ln>
                  <a:noFill/>
                </a:ln>
                <a:solidFill>
                  <a:schemeClr val="tx1"/>
                </a:solidFill>
                <a:effectLst/>
                <a:latin typeface="Times" charset="0"/>
              </a:rPr>
              <a:t>σ</a:t>
            </a:r>
            <a:endParaRPr kumimoji="0" lang="en-US" sz="2400" b="0" i="0" u="none" strike="noStrike" cap="none" normalizeH="0" baseline="0" dirty="0" smtClean="0">
              <a:ln>
                <a:noFill/>
              </a:ln>
              <a:solidFill>
                <a:schemeClr val="tx1"/>
              </a:solidFill>
              <a:effectLst/>
              <a:latin typeface="Times" charset="0"/>
            </a:endParaRPr>
          </a:p>
        </p:txBody>
      </p:sp>
      <p:cxnSp>
        <p:nvCxnSpPr>
          <p:cNvPr id="40" name="Straight Arrow Connector 39"/>
          <p:cNvCxnSpPr>
            <a:stCxn id="39" idx="3"/>
          </p:cNvCxnSpPr>
          <p:nvPr/>
        </p:nvCxnSpPr>
        <p:spPr bwMode="auto">
          <a:xfrm>
            <a:off x="2843808" y="3897052"/>
            <a:ext cx="72008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40"/>
          <p:cNvCxnSpPr/>
          <p:nvPr/>
        </p:nvCxnSpPr>
        <p:spPr bwMode="auto">
          <a:xfrm flipH="1">
            <a:off x="1331640" y="3897052"/>
            <a:ext cx="72008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p:nvPr/>
        </p:nvCxnSpPr>
        <p:spPr bwMode="auto">
          <a:xfrm flipV="1">
            <a:off x="2447764" y="3144648"/>
            <a:ext cx="0" cy="57238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7" name="Picture 3" descr="C:\Conference meeting\NA-PAC\errorDA.png"/>
          <p:cNvPicPr>
            <a:picLocks noChangeAspect="1" noChangeArrowheads="1"/>
          </p:cNvPicPr>
          <p:nvPr/>
        </p:nvPicPr>
        <p:blipFill rotWithShape="1">
          <a:blip r:embed="rId3">
            <a:extLst>
              <a:ext uri="{28A0092B-C50C-407E-A947-70E740481C1C}">
                <a14:useLocalDpi xmlns:a14="http://schemas.microsoft.com/office/drawing/2010/main" val="0"/>
              </a:ext>
            </a:extLst>
          </a:blip>
          <a:srcRect r="4670"/>
          <a:stretch/>
        </p:blipFill>
        <p:spPr bwMode="auto">
          <a:xfrm>
            <a:off x="4449046" y="1272440"/>
            <a:ext cx="4627720" cy="3744416"/>
          </a:xfrm>
          <a:prstGeom prst="rect">
            <a:avLst/>
          </a:prstGeom>
          <a:noFill/>
          <a:extLst>
            <a:ext uri="{909E8E84-426E-40DD-AFC4-6F175D3DCCD1}">
              <a14:hiddenFill xmlns:a14="http://schemas.microsoft.com/office/drawing/2010/main">
                <a:solidFill>
                  <a:srgbClr val="FFFFFF"/>
                </a:solidFill>
              </a14:hiddenFill>
            </a:ext>
          </a:extLst>
        </p:spPr>
      </p:pic>
      <p:sp>
        <p:nvSpPr>
          <p:cNvPr id="61" name="矩形 20"/>
          <p:cNvSpPr/>
          <p:nvPr/>
        </p:nvSpPr>
        <p:spPr bwMode="auto">
          <a:xfrm>
            <a:off x="5436096" y="1160748"/>
            <a:ext cx="2880320" cy="324036"/>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altLang="zh-CN" sz="2000" b="1" dirty="0" smtClean="0">
                <a:solidFill>
                  <a:srgbClr val="FF0000"/>
                </a:solidFill>
                <a:latin typeface="Times" charset="0"/>
              </a:rPr>
              <a:t>With error &amp; correction </a:t>
            </a:r>
            <a:endParaRPr kumimoji="0" lang="zh-CN" altLang="en-US" sz="2000" b="0" i="0" u="none" strike="noStrike" cap="none" normalizeH="0" baseline="0" dirty="0" smtClean="0">
              <a:ln>
                <a:noFill/>
              </a:ln>
              <a:solidFill>
                <a:srgbClr val="FF0000"/>
              </a:solidFill>
              <a:effectLst/>
              <a:latin typeface="Times" charset="0"/>
            </a:endParaRPr>
          </a:p>
        </p:txBody>
      </p:sp>
      <p:sp>
        <p:nvSpPr>
          <p:cNvPr id="62" name="矩形 21"/>
          <p:cNvSpPr/>
          <p:nvPr/>
        </p:nvSpPr>
        <p:spPr bwMode="auto">
          <a:xfrm>
            <a:off x="5167313" y="1556792"/>
            <a:ext cx="1276895" cy="404224"/>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rgbClr val="FF0000"/>
                </a:solidFill>
                <a:effectLst/>
                <a:latin typeface="Times" charset="0"/>
              </a:rPr>
              <a:t>10 seeds</a:t>
            </a:r>
          </a:p>
        </p:txBody>
      </p:sp>
      <p:grpSp>
        <p:nvGrpSpPr>
          <p:cNvPr id="63" name="组合 22"/>
          <p:cNvGrpSpPr/>
          <p:nvPr/>
        </p:nvGrpSpPr>
        <p:grpSpPr>
          <a:xfrm>
            <a:off x="6017570" y="3356992"/>
            <a:ext cx="1722782" cy="1584176"/>
            <a:chOff x="2915817" y="2852936"/>
            <a:chExt cx="3312369" cy="3312369"/>
          </a:xfrm>
        </p:grpSpPr>
        <p:sp>
          <p:nvSpPr>
            <p:cNvPr id="64" name="弧形 23"/>
            <p:cNvSpPr/>
            <p:nvPr/>
          </p:nvSpPr>
          <p:spPr bwMode="auto">
            <a:xfrm>
              <a:off x="2987824" y="2852936"/>
              <a:ext cx="3168352" cy="3312368"/>
            </a:xfrm>
            <a:prstGeom prst="arc">
              <a:avLst/>
            </a:prstGeom>
            <a:solidFill>
              <a:schemeClr val="accent1"/>
            </a:solidFill>
            <a:ln w="9525" cap="flat" cmpd="sng" algn="ctr">
              <a:solidFill>
                <a:schemeClr val="tx1"/>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charset="0"/>
              </a:endParaRPr>
            </a:p>
          </p:txBody>
        </p:sp>
        <p:sp>
          <p:nvSpPr>
            <p:cNvPr id="65" name="弧形 24"/>
            <p:cNvSpPr/>
            <p:nvPr/>
          </p:nvSpPr>
          <p:spPr bwMode="auto">
            <a:xfrm rot="16200000">
              <a:off x="2915818" y="2852937"/>
              <a:ext cx="3312367" cy="3312369"/>
            </a:xfrm>
            <a:prstGeom prst="arc">
              <a:avLst/>
            </a:prstGeom>
            <a:solidFill>
              <a:schemeClr val="accent1"/>
            </a:solidFill>
            <a:ln w="9525" cap="flat" cmpd="sng" algn="ctr">
              <a:solidFill>
                <a:schemeClr val="tx1"/>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charset="0"/>
              </a:endParaRPr>
            </a:p>
          </p:txBody>
        </p:sp>
      </p:grpSp>
      <p:sp>
        <p:nvSpPr>
          <p:cNvPr id="66" name="Rectangle 65"/>
          <p:cNvSpPr/>
          <p:nvPr/>
        </p:nvSpPr>
        <p:spPr bwMode="auto">
          <a:xfrm>
            <a:off x="6516216" y="3789040"/>
            <a:ext cx="792088" cy="36004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charset="0"/>
              </a:rPr>
              <a:t>60 </a:t>
            </a:r>
            <a:r>
              <a:rPr kumimoji="0" lang="el-GR" sz="2400" b="0" i="0" u="none" strike="noStrike" cap="none" normalizeH="0" baseline="0" dirty="0" smtClean="0">
                <a:ln>
                  <a:noFill/>
                </a:ln>
                <a:solidFill>
                  <a:schemeClr val="tx1"/>
                </a:solidFill>
                <a:effectLst/>
                <a:latin typeface="Times" charset="0"/>
              </a:rPr>
              <a:t>σ</a:t>
            </a:r>
            <a:endParaRPr kumimoji="0" lang="en-US" sz="2400" b="0" i="0" u="none" strike="noStrike" cap="none" normalizeH="0" baseline="0" dirty="0" smtClean="0">
              <a:ln>
                <a:noFill/>
              </a:ln>
              <a:solidFill>
                <a:schemeClr val="tx1"/>
              </a:solidFill>
              <a:effectLst/>
              <a:latin typeface="Times" charset="0"/>
            </a:endParaRPr>
          </a:p>
        </p:txBody>
      </p:sp>
      <p:cxnSp>
        <p:nvCxnSpPr>
          <p:cNvPr id="67" name="Straight Arrow Connector 66"/>
          <p:cNvCxnSpPr>
            <a:stCxn id="66" idx="3"/>
          </p:cNvCxnSpPr>
          <p:nvPr/>
        </p:nvCxnSpPr>
        <p:spPr bwMode="auto">
          <a:xfrm>
            <a:off x="7308304" y="3969060"/>
            <a:ext cx="36004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Arrow Connector 67"/>
          <p:cNvCxnSpPr/>
          <p:nvPr/>
        </p:nvCxnSpPr>
        <p:spPr bwMode="auto">
          <a:xfrm flipH="1">
            <a:off x="6055021" y="3969060"/>
            <a:ext cx="46119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Arrow Connector 68"/>
          <p:cNvCxnSpPr>
            <a:endCxn id="65" idx="2"/>
          </p:cNvCxnSpPr>
          <p:nvPr/>
        </p:nvCxnSpPr>
        <p:spPr bwMode="auto">
          <a:xfrm flipH="1" flipV="1">
            <a:off x="6878961" y="3356993"/>
            <a:ext cx="16649" cy="43204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21221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a:spLocks noGrp="1"/>
          </p:cNvSpPr>
          <p:nvPr>
            <p:ph type="title"/>
          </p:nvPr>
        </p:nvSpPr>
        <p:spPr>
          <a:xfrm>
            <a:off x="-396552" y="0"/>
            <a:ext cx="10009112" cy="914400"/>
          </a:xfrm>
        </p:spPr>
        <p:txBody>
          <a:bodyPr/>
          <a:lstStyle/>
          <a:p>
            <a:r>
              <a:rPr lang="en-US" altLang="zh-CN" dirty="0"/>
              <a:t>Multipoles of </a:t>
            </a:r>
            <a:r>
              <a:rPr lang="en-US" altLang="zh-CN" dirty="0" smtClean="0"/>
              <a:t>Super-Ferric </a:t>
            </a:r>
            <a:r>
              <a:rPr lang="en-US" altLang="zh-CN" dirty="0"/>
              <a:t>arc dipoles</a:t>
            </a:r>
          </a:p>
        </p:txBody>
      </p:sp>
      <p:graphicFrame>
        <p:nvGraphicFramePr>
          <p:cNvPr id="20" name="表格 19"/>
          <p:cNvGraphicFramePr>
            <a:graphicFrameLocks noGrp="1"/>
          </p:cNvGraphicFramePr>
          <p:nvPr>
            <p:extLst>
              <p:ext uri="{D42A27DB-BD31-4B8C-83A1-F6EECF244321}">
                <p14:modId xmlns:p14="http://schemas.microsoft.com/office/powerpoint/2010/main" val="3156084143"/>
              </p:ext>
            </p:extLst>
          </p:nvPr>
        </p:nvGraphicFramePr>
        <p:xfrm>
          <a:off x="611560" y="4653136"/>
          <a:ext cx="7768972" cy="1188720"/>
        </p:xfrm>
        <a:graphic>
          <a:graphicData uri="http://schemas.openxmlformats.org/drawingml/2006/table">
            <a:tbl>
              <a:tblPr firstRow="1" bandRow="1">
                <a:tableStyleId>{5C22544A-7EE6-4342-B048-85BDC9FD1C3A}</a:tableStyleId>
              </a:tblPr>
              <a:tblGrid>
                <a:gridCol w="2932430"/>
                <a:gridCol w="2746947"/>
                <a:gridCol w="2089595"/>
              </a:tblGrid>
              <a:tr h="370840">
                <a:tc>
                  <a:txBody>
                    <a:bodyPr/>
                    <a:lstStyle/>
                    <a:p>
                      <a:pPr marL="0" algn="l" defTabSz="914400" rtl="0" eaLnBrk="1" latinLnBrk="0" hangingPunct="1"/>
                      <a:r>
                        <a:rPr lang="en-US" altLang="zh-CN" sz="2000" b="1" kern="1200" dirty="0" smtClean="0">
                          <a:solidFill>
                            <a:schemeClr val="tx1"/>
                          </a:solidFill>
                          <a:latin typeface="Arial" panose="020B0604020202020204" pitchFamily="34" charset="0"/>
                          <a:ea typeface="+mn-ea"/>
                          <a:cs typeface="Arial" panose="020B0604020202020204" pitchFamily="34" charset="0"/>
                        </a:rPr>
                        <a:t>100 GeV, Proton</a:t>
                      </a:r>
                      <a:endParaRPr lang="zh-CN" altLang="en-US" sz="20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altLang="zh-CN" sz="2000" b="1" kern="1200" dirty="0" smtClean="0">
                          <a:solidFill>
                            <a:schemeClr val="tx1"/>
                          </a:solidFill>
                          <a:latin typeface="Arial" panose="020B0604020202020204" pitchFamily="34" charset="0"/>
                          <a:ea typeface="+mn-ea"/>
                          <a:cs typeface="Arial" panose="020B0604020202020204" pitchFamily="34" charset="0"/>
                        </a:rPr>
                        <a:t>ex/</a:t>
                      </a:r>
                      <a:r>
                        <a:rPr lang="en-US" altLang="zh-CN" sz="2000" b="1" kern="1200" dirty="0" err="1" smtClean="0">
                          <a:solidFill>
                            <a:schemeClr val="tx1"/>
                          </a:solidFill>
                          <a:latin typeface="Arial" panose="020B0604020202020204" pitchFamily="34" charset="0"/>
                          <a:ea typeface="+mn-ea"/>
                          <a:cs typeface="Arial" panose="020B0604020202020204" pitchFamily="34" charset="0"/>
                        </a:rPr>
                        <a:t>ey</a:t>
                      </a:r>
                      <a:r>
                        <a:rPr lang="en-US" altLang="zh-CN" sz="2000" b="1" kern="1200" dirty="0" smtClean="0">
                          <a:solidFill>
                            <a:schemeClr val="tx1"/>
                          </a:solidFill>
                          <a:latin typeface="Arial" panose="020B0604020202020204" pitchFamily="34" charset="0"/>
                          <a:ea typeface="+mn-ea"/>
                          <a:cs typeface="Arial" panose="020B0604020202020204" pitchFamily="34" charset="0"/>
                        </a:rPr>
                        <a:t>(nor. mm-</a:t>
                      </a:r>
                      <a:r>
                        <a:rPr lang="en-US" altLang="zh-CN" sz="2000" b="1" kern="1200" dirty="0" err="1" smtClean="0">
                          <a:solidFill>
                            <a:schemeClr val="tx1"/>
                          </a:solidFill>
                          <a:latin typeface="Arial" panose="020B0604020202020204" pitchFamily="34" charset="0"/>
                          <a:ea typeface="+mn-ea"/>
                          <a:cs typeface="Arial" panose="020B0604020202020204" pitchFamily="34" charset="0"/>
                        </a:rPr>
                        <a:t>mrad</a:t>
                      </a:r>
                      <a:r>
                        <a:rPr lang="en-US" altLang="zh-CN" sz="2000" b="1" kern="1200" dirty="0" smtClean="0">
                          <a:solidFill>
                            <a:schemeClr val="tx1"/>
                          </a:solidFill>
                          <a:latin typeface="Arial" panose="020B0604020202020204" pitchFamily="34" charset="0"/>
                          <a:ea typeface="+mn-ea"/>
                          <a:cs typeface="Arial" panose="020B0604020202020204" pitchFamily="34" charset="0"/>
                        </a:rPr>
                        <a:t>)</a:t>
                      </a:r>
                      <a:endParaRPr lang="zh-CN" altLang="en-US" sz="20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altLang="zh-CN" sz="2000" b="1" kern="1200" dirty="0" smtClean="0">
                          <a:solidFill>
                            <a:schemeClr val="tx1"/>
                          </a:solidFill>
                          <a:latin typeface="Arial" panose="020B0604020202020204" pitchFamily="34" charset="0"/>
                          <a:ea typeface="+mn-ea"/>
                          <a:cs typeface="Arial" panose="020B0604020202020204" pitchFamily="34" charset="0"/>
                        </a:rPr>
                        <a:t>DA  right</a:t>
                      </a:r>
                      <a:r>
                        <a:rPr lang="en-US" altLang="zh-CN" sz="2000" b="1" kern="1200" baseline="0" dirty="0" smtClean="0">
                          <a:solidFill>
                            <a:schemeClr val="tx1"/>
                          </a:solidFill>
                          <a:latin typeface="Arial" panose="020B0604020202020204" pitchFamily="34" charset="0"/>
                          <a:ea typeface="+mn-ea"/>
                          <a:cs typeface="Arial" panose="020B0604020202020204" pitchFamily="34" charset="0"/>
                        </a:rPr>
                        <a:t> figure</a:t>
                      </a:r>
                      <a:endParaRPr lang="zh-CN" altLang="en-US" sz="2000" b="1" kern="1200" dirty="0">
                        <a:solidFill>
                          <a:schemeClr val="tx1"/>
                        </a:solidFill>
                        <a:latin typeface="Arial" panose="020B0604020202020204" pitchFamily="34" charset="0"/>
                        <a:ea typeface="+mn-ea"/>
                        <a:cs typeface="Arial" panose="020B0604020202020204" pitchFamily="34" charset="0"/>
                      </a:endParaRPr>
                    </a:p>
                  </a:txBody>
                  <a:tcPr/>
                </a:tc>
              </a:tr>
              <a:tr h="370840">
                <a:tc>
                  <a:txBody>
                    <a:bodyPr/>
                    <a:lstStyle/>
                    <a:p>
                      <a:pPr marL="0" algn="l" defTabSz="914400" rtl="0" eaLnBrk="1" latinLnBrk="0" hangingPunct="1"/>
                      <a:r>
                        <a:rPr lang="en-US" altLang="zh-CN" sz="2000" b="0" kern="1200" dirty="0" smtClean="0">
                          <a:solidFill>
                            <a:srgbClr val="002060"/>
                          </a:solidFill>
                          <a:latin typeface="Arial" panose="020B0604020202020204" pitchFamily="34" charset="0"/>
                          <a:ea typeface="+mn-ea"/>
                          <a:cs typeface="Arial" panose="020B0604020202020204" pitchFamily="34" charset="0"/>
                        </a:rPr>
                        <a:t>Case 1, strong</a:t>
                      </a:r>
                      <a:r>
                        <a:rPr lang="en-US" altLang="zh-CN" sz="2000" b="0" kern="1200" baseline="0" dirty="0" smtClean="0">
                          <a:solidFill>
                            <a:srgbClr val="002060"/>
                          </a:solidFill>
                          <a:latin typeface="Arial" panose="020B0604020202020204" pitchFamily="34" charset="0"/>
                          <a:ea typeface="+mn-ea"/>
                          <a:cs typeface="Arial" panose="020B0604020202020204" pitchFamily="34" charset="0"/>
                        </a:rPr>
                        <a:t> cooling</a:t>
                      </a:r>
                      <a:endParaRPr lang="zh-CN" altLang="en-US" sz="2000" b="0" kern="1200" dirty="0">
                        <a:solidFill>
                          <a:srgbClr val="002060"/>
                        </a:solidFill>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altLang="zh-CN" sz="2000" b="0" kern="1200" dirty="0" smtClean="0">
                          <a:solidFill>
                            <a:srgbClr val="002060"/>
                          </a:solidFill>
                          <a:latin typeface="Arial" panose="020B0604020202020204" pitchFamily="34" charset="0"/>
                          <a:ea typeface="+mn-ea"/>
                          <a:cs typeface="Arial" panose="020B0604020202020204" pitchFamily="34" charset="0"/>
                        </a:rPr>
                        <a:t>0.35/0.07</a:t>
                      </a:r>
                      <a:endParaRPr lang="zh-CN" altLang="en-US" sz="2000" b="0" kern="1200" dirty="0">
                        <a:solidFill>
                          <a:srgbClr val="002060"/>
                        </a:solidFill>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altLang="zh-CN" sz="2000" b="0" kern="1200" dirty="0" smtClean="0">
                          <a:solidFill>
                            <a:srgbClr val="002060"/>
                          </a:solidFill>
                          <a:latin typeface="Arial" panose="020B0604020202020204" pitchFamily="34" charset="0"/>
                          <a:ea typeface="+mn-ea"/>
                          <a:cs typeface="Arial" panose="020B0604020202020204" pitchFamily="34" charset="0"/>
                        </a:rPr>
                        <a:t>~ 30 </a:t>
                      </a:r>
                      <a:r>
                        <a:rPr lang="el-GR" altLang="zh-CN" sz="2000" b="0" kern="1200" dirty="0" smtClean="0">
                          <a:solidFill>
                            <a:srgbClr val="002060"/>
                          </a:solidFill>
                          <a:latin typeface="Arial" panose="020B0604020202020204" pitchFamily="34" charset="0"/>
                          <a:ea typeface="+mn-ea"/>
                          <a:cs typeface="Arial" panose="020B0604020202020204" pitchFamily="34" charset="0"/>
                        </a:rPr>
                        <a:t>σ</a:t>
                      </a:r>
                      <a:endParaRPr lang="zh-CN" altLang="en-US" sz="2000" b="0" kern="1200" dirty="0">
                        <a:solidFill>
                          <a:srgbClr val="002060"/>
                        </a:solidFill>
                        <a:latin typeface="Arial" panose="020B0604020202020204" pitchFamily="34" charset="0"/>
                        <a:ea typeface="+mn-ea"/>
                        <a:cs typeface="Arial" panose="020B0604020202020204" pitchFamily="34" charset="0"/>
                      </a:endParaRPr>
                    </a:p>
                  </a:txBody>
                  <a:tcPr/>
                </a:tc>
              </a:tr>
              <a:tr h="370840">
                <a:tc>
                  <a:txBody>
                    <a:bodyPr/>
                    <a:lstStyle/>
                    <a:p>
                      <a:pPr marL="0" algn="l" defTabSz="914400" rtl="0" eaLnBrk="1" latinLnBrk="0" hangingPunct="1"/>
                      <a:r>
                        <a:rPr lang="en-US" altLang="zh-CN" sz="2000" b="0" kern="1200" dirty="0" smtClean="0">
                          <a:solidFill>
                            <a:schemeClr val="tx1"/>
                          </a:solidFill>
                          <a:latin typeface="Arial" panose="020B0604020202020204" pitchFamily="34" charset="0"/>
                          <a:ea typeface="+mn-ea"/>
                          <a:cs typeface="Arial" panose="020B0604020202020204" pitchFamily="34" charset="0"/>
                        </a:rPr>
                        <a:t>Case 2, large emittance</a:t>
                      </a:r>
                      <a:endParaRPr lang="zh-CN" altLang="en-US" sz="20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altLang="zh-CN" sz="2000" b="0" kern="1200" dirty="0" smtClean="0">
                          <a:solidFill>
                            <a:schemeClr val="tx1"/>
                          </a:solidFill>
                          <a:latin typeface="Arial" panose="020B0604020202020204" pitchFamily="34" charset="0"/>
                          <a:ea typeface="+mn-ea"/>
                          <a:cs typeface="Arial" panose="020B0604020202020204" pitchFamily="34" charset="0"/>
                        </a:rPr>
                        <a:t>1.2/1.2</a:t>
                      </a:r>
                      <a:endParaRPr lang="zh-CN" altLang="en-US" sz="20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altLang="zh-CN" sz="2000" b="0" kern="1200" dirty="0" smtClean="0">
                          <a:solidFill>
                            <a:schemeClr val="tx1"/>
                          </a:solidFill>
                          <a:latin typeface="Arial" panose="020B0604020202020204" pitchFamily="34" charset="0"/>
                          <a:ea typeface="+mn-ea"/>
                          <a:cs typeface="Arial" panose="020B0604020202020204" pitchFamily="34" charset="0"/>
                        </a:rPr>
                        <a:t>~ 16 </a:t>
                      </a:r>
                      <a:r>
                        <a:rPr lang="el-GR" altLang="zh-CN" sz="2000" b="0" kern="1200" dirty="0" smtClean="0">
                          <a:solidFill>
                            <a:schemeClr val="tx1"/>
                          </a:solidFill>
                          <a:latin typeface="Arial" panose="020B0604020202020204" pitchFamily="34" charset="0"/>
                          <a:ea typeface="+mn-ea"/>
                          <a:cs typeface="Arial" panose="020B0604020202020204" pitchFamily="34" charset="0"/>
                        </a:rPr>
                        <a:t>σ</a:t>
                      </a:r>
                      <a:endParaRPr lang="zh-CN" altLang="en-US" sz="2000" b="0" kern="1200" dirty="0">
                        <a:solidFill>
                          <a:schemeClr val="tx1"/>
                        </a:solidFill>
                        <a:latin typeface="Arial" panose="020B0604020202020204" pitchFamily="34" charset="0"/>
                        <a:ea typeface="+mn-ea"/>
                        <a:cs typeface="Arial" panose="020B0604020202020204" pitchFamily="34" charset="0"/>
                      </a:endParaRPr>
                    </a:p>
                  </a:txBody>
                  <a:tcPr/>
                </a:tc>
              </a:tr>
            </a:tbl>
          </a:graphicData>
        </a:graphic>
      </p:graphicFrame>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8120" y="845646"/>
            <a:ext cx="4492352" cy="3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组合 13"/>
          <p:cNvGrpSpPr/>
          <p:nvPr/>
        </p:nvGrpSpPr>
        <p:grpSpPr>
          <a:xfrm>
            <a:off x="5768280" y="2492896"/>
            <a:ext cx="1656184" cy="2016224"/>
            <a:chOff x="2915816" y="2852936"/>
            <a:chExt cx="3312368" cy="3312368"/>
          </a:xfrm>
        </p:grpSpPr>
        <p:sp>
          <p:nvSpPr>
            <p:cNvPr id="24" name="弧形 14"/>
            <p:cNvSpPr/>
            <p:nvPr/>
          </p:nvSpPr>
          <p:spPr bwMode="auto">
            <a:xfrm>
              <a:off x="2987824" y="2852936"/>
              <a:ext cx="3168352" cy="3312368"/>
            </a:xfrm>
            <a:prstGeom prst="arc">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charset="0"/>
              </a:endParaRPr>
            </a:p>
          </p:txBody>
        </p:sp>
        <p:sp>
          <p:nvSpPr>
            <p:cNvPr id="25" name="弧形 15"/>
            <p:cNvSpPr/>
            <p:nvPr/>
          </p:nvSpPr>
          <p:spPr bwMode="auto">
            <a:xfrm rot="16200000">
              <a:off x="2915816" y="2852936"/>
              <a:ext cx="3312367" cy="3312368"/>
            </a:xfrm>
            <a:prstGeom prst="arc">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charset="0"/>
              </a:endParaRPr>
            </a:p>
          </p:txBody>
        </p:sp>
      </p:grpSp>
      <p:pic>
        <p:nvPicPr>
          <p:cNvPr id="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628" t="26562" r="49979" b="27500"/>
          <a:stretch/>
        </p:blipFill>
        <p:spPr bwMode="auto">
          <a:xfrm>
            <a:off x="48071" y="1397868"/>
            <a:ext cx="4181029" cy="2967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矩形 21"/>
          <p:cNvSpPr/>
          <p:nvPr/>
        </p:nvSpPr>
        <p:spPr bwMode="auto">
          <a:xfrm>
            <a:off x="323528" y="853412"/>
            <a:ext cx="3816424" cy="631371"/>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altLang="zh-CN" sz="2000" dirty="0" smtClean="0">
                <a:latin typeface="Arial" panose="020B0604020202020204" pitchFamily="34" charset="0"/>
                <a:cs typeface="Arial" panose="020B0604020202020204" pitchFamily="34" charset="0"/>
              </a:rPr>
              <a:t>Simulated multipole data from </a:t>
            </a:r>
            <a:r>
              <a:rPr lang="en-US" sz="2000" dirty="0">
                <a:latin typeface="Arial" panose="020B0604020202020204" pitchFamily="34" charset="0"/>
                <a:cs typeface="Arial" panose="020B0604020202020204" pitchFamily="34" charset="0"/>
              </a:rPr>
              <a:t>Texas A&amp;M University</a:t>
            </a:r>
            <a:r>
              <a:rPr lang="en-US" altLang="zh-CN" sz="2000" dirty="0" smtClean="0">
                <a:latin typeface="Arial" panose="020B0604020202020204" pitchFamily="34" charset="0"/>
                <a:cs typeface="Arial" panose="020B0604020202020204" pitchFamily="34" charset="0"/>
              </a:rPr>
              <a:t>  </a:t>
            </a:r>
            <a:endParaRPr kumimoji="0" lang="zh-CN" altLang="en-US" sz="2000" i="0" u="none" strike="noStrike" cap="none" normalizeH="0" baseline="0" dirty="0" smtClean="0">
              <a:ln>
                <a:noFill/>
              </a:ln>
              <a:effectLst/>
              <a:latin typeface="Arial" panose="020B0604020202020204" pitchFamily="34" charset="0"/>
              <a:cs typeface="Arial" panose="020B0604020202020204" pitchFamily="34" charset="0"/>
            </a:endParaRPr>
          </a:p>
        </p:txBody>
      </p:sp>
      <p:sp>
        <p:nvSpPr>
          <p:cNvPr id="28" name="矩形 21"/>
          <p:cNvSpPr/>
          <p:nvPr/>
        </p:nvSpPr>
        <p:spPr bwMode="auto">
          <a:xfrm>
            <a:off x="5494175" y="1238388"/>
            <a:ext cx="2204392" cy="390412"/>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altLang="zh-CN" sz="2000" dirty="0" smtClean="0">
                <a:latin typeface="Arial" panose="020B0604020202020204" pitchFamily="34" charset="0"/>
                <a:cs typeface="Arial" panose="020B0604020202020204" pitchFamily="34" charset="0"/>
              </a:rPr>
              <a:t>Dynamic Aperture</a:t>
            </a:r>
            <a:endParaRPr kumimoji="0" lang="zh-CN" altLang="en-US" sz="2000" i="0" u="none" strike="noStrike" cap="none" normalizeH="0" baseline="0" dirty="0" smtClean="0">
              <a:ln>
                <a:noFill/>
              </a:ln>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369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 y="4941168"/>
            <a:ext cx="9361040" cy="1656184"/>
          </a:xfrm>
        </p:spPr>
        <p:txBody>
          <a:bodyPr/>
          <a:lstStyle/>
          <a:p>
            <a:pPr>
              <a:buFont typeface="Arial" panose="020B0604020202020204" pitchFamily="34" charset="0"/>
              <a:buChar char="•"/>
            </a:pPr>
            <a:r>
              <a:rPr lang="en-US" sz="2400" dirty="0" smtClean="0"/>
              <a:t>Top-down approach by using</a:t>
            </a:r>
          </a:p>
          <a:p>
            <a:pPr marL="0" indent="0">
              <a:buNone/>
            </a:pPr>
            <a:r>
              <a:rPr lang="en-US" sz="2400" dirty="0"/>
              <a:t> </a:t>
            </a:r>
            <a:r>
              <a:rPr lang="en-US" sz="2400" dirty="0" smtClean="0"/>
              <a:t>   LHC FFQ data </a:t>
            </a:r>
          </a:p>
          <a:p>
            <a:pPr>
              <a:buFont typeface="Arial" panose="020B0604020202020204" pitchFamily="34" charset="0"/>
              <a:buChar char="•"/>
            </a:pPr>
            <a:r>
              <a:rPr lang="en-US" sz="2400" dirty="0" smtClean="0"/>
              <a:t>DA results are OK for 100 GeV proton case. </a:t>
            </a:r>
            <a:endParaRPr lang="en-US" sz="2400" dirty="0"/>
          </a:p>
        </p:txBody>
      </p:sp>
      <p:sp>
        <p:nvSpPr>
          <p:cNvPr id="3" name="Title 2"/>
          <p:cNvSpPr>
            <a:spLocks noGrp="1"/>
          </p:cNvSpPr>
          <p:nvPr>
            <p:ph type="title"/>
          </p:nvPr>
        </p:nvSpPr>
        <p:spPr>
          <a:xfrm>
            <a:off x="55503" y="0"/>
            <a:ext cx="9073008" cy="914400"/>
          </a:xfrm>
        </p:spPr>
        <p:txBody>
          <a:bodyPr/>
          <a:lstStyle/>
          <a:p>
            <a:r>
              <a:rPr lang="en-US" dirty="0"/>
              <a:t>Multipoles of FFQs</a:t>
            </a:r>
          </a:p>
        </p:txBody>
      </p:sp>
      <p:sp>
        <p:nvSpPr>
          <p:cNvPr id="4" name="Slide Number Placeholder 3"/>
          <p:cNvSpPr>
            <a:spLocks noGrp="1"/>
          </p:cNvSpPr>
          <p:nvPr>
            <p:ph type="sldNum" sz="quarter" idx="10"/>
          </p:nvPr>
        </p:nvSpPr>
        <p:spPr/>
        <p:txBody>
          <a:bodyPr/>
          <a:lstStyle/>
          <a:p>
            <a:pPr>
              <a:defRPr/>
            </a:pPr>
            <a:fld id="{E05143E2-8B5C-420F-B773-4C0D976E94BC}" type="slidenum">
              <a:rPr lang="en-US" smtClean="0"/>
              <a:pPr>
                <a:defRPr/>
              </a:pPr>
              <a:t>16</a:t>
            </a:fld>
            <a:endParaRPr lang="en-US" dirty="0"/>
          </a:p>
        </p:txBody>
      </p:sp>
      <p:graphicFrame>
        <p:nvGraphicFramePr>
          <p:cNvPr id="21" name="表格 20"/>
          <p:cNvGraphicFramePr>
            <a:graphicFrameLocks noGrp="1"/>
          </p:cNvGraphicFramePr>
          <p:nvPr>
            <p:extLst>
              <p:ext uri="{D42A27DB-BD31-4B8C-83A1-F6EECF244321}">
                <p14:modId xmlns:p14="http://schemas.microsoft.com/office/powerpoint/2010/main" val="2535632698"/>
              </p:ext>
            </p:extLst>
          </p:nvPr>
        </p:nvGraphicFramePr>
        <p:xfrm>
          <a:off x="5076056" y="4184496"/>
          <a:ext cx="3865691" cy="1188720"/>
        </p:xfrm>
        <a:graphic>
          <a:graphicData uri="http://schemas.openxmlformats.org/drawingml/2006/table">
            <a:tbl>
              <a:tblPr firstRow="1" bandRow="1">
                <a:tableStyleId>{5C22544A-7EE6-4342-B048-85BDC9FD1C3A}</a:tableStyleId>
              </a:tblPr>
              <a:tblGrid>
                <a:gridCol w="1057593"/>
                <a:gridCol w="1385126"/>
                <a:gridCol w="1422972"/>
              </a:tblGrid>
              <a:tr h="370840">
                <a:tc>
                  <a:txBody>
                    <a:bodyPr/>
                    <a:lstStyle/>
                    <a:p>
                      <a:pPr marL="0" algn="l" defTabSz="914400" rtl="0" eaLnBrk="1" latinLnBrk="0" hangingPunct="1"/>
                      <a:endParaRPr lang="zh-CN" altLang="en-US" sz="20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altLang="zh-CN" sz="2000" b="1" kern="1200" dirty="0" smtClean="0">
                          <a:solidFill>
                            <a:schemeClr val="tx1"/>
                          </a:solidFill>
                          <a:latin typeface="Arial" panose="020B0604020202020204" pitchFamily="34" charset="0"/>
                          <a:ea typeface="+mn-ea"/>
                          <a:cs typeface="Arial" panose="020B0604020202020204" pitchFamily="34" charset="0"/>
                        </a:rPr>
                        <a:t>ex/</a:t>
                      </a:r>
                      <a:r>
                        <a:rPr lang="en-US" altLang="zh-CN" sz="2000" b="1" kern="1200" dirty="0" err="1" smtClean="0">
                          <a:solidFill>
                            <a:schemeClr val="tx1"/>
                          </a:solidFill>
                          <a:latin typeface="Arial" panose="020B0604020202020204" pitchFamily="34" charset="0"/>
                          <a:ea typeface="+mn-ea"/>
                          <a:cs typeface="Arial" panose="020B0604020202020204" pitchFamily="34" charset="0"/>
                        </a:rPr>
                        <a:t>ey</a:t>
                      </a:r>
                      <a:r>
                        <a:rPr lang="en-US" altLang="zh-CN" sz="2000" b="1" kern="1200" dirty="0" smtClean="0">
                          <a:solidFill>
                            <a:schemeClr val="tx1"/>
                          </a:solidFill>
                          <a:latin typeface="Arial" panose="020B0604020202020204" pitchFamily="34" charset="0"/>
                          <a:ea typeface="+mn-ea"/>
                          <a:cs typeface="Arial" panose="020B0604020202020204" pitchFamily="34" charset="0"/>
                        </a:rPr>
                        <a:t>(nor.)</a:t>
                      </a:r>
                      <a:endParaRPr lang="zh-CN" altLang="en-US" sz="20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2000" b="1" kern="1200" dirty="0" smtClean="0">
                          <a:solidFill>
                            <a:schemeClr val="tx1"/>
                          </a:solidFill>
                          <a:latin typeface="Arial" panose="020B0604020202020204" pitchFamily="34" charset="0"/>
                          <a:ea typeface="+mn-ea"/>
                          <a:cs typeface="Arial" panose="020B0604020202020204" pitchFamily="34" charset="0"/>
                        </a:rPr>
                        <a:t>DA</a:t>
                      </a:r>
                      <a:endParaRPr lang="zh-CN" altLang="en-US" sz="2000" b="1" kern="1200" dirty="0">
                        <a:solidFill>
                          <a:schemeClr val="tx1"/>
                        </a:solidFill>
                        <a:latin typeface="Arial" panose="020B0604020202020204" pitchFamily="34" charset="0"/>
                        <a:ea typeface="+mn-ea"/>
                        <a:cs typeface="Arial" panose="020B0604020202020204" pitchFamily="34" charset="0"/>
                      </a:endParaRPr>
                    </a:p>
                  </a:txBody>
                  <a:tcPr/>
                </a:tc>
              </a:tr>
              <a:tr h="370840">
                <a:tc>
                  <a:txBody>
                    <a:bodyPr/>
                    <a:lstStyle/>
                    <a:p>
                      <a:pPr marL="0" algn="l" defTabSz="914400" rtl="0" eaLnBrk="1" latinLnBrk="0" hangingPunct="1"/>
                      <a:r>
                        <a:rPr lang="en-US" altLang="zh-CN" sz="2000" b="0" kern="1200" dirty="0" smtClean="0">
                          <a:solidFill>
                            <a:srgbClr val="002060"/>
                          </a:solidFill>
                          <a:latin typeface="Arial" panose="020B0604020202020204" pitchFamily="34" charset="0"/>
                          <a:ea typeface="+mn-ea"/>
                          <a:cs typeface="Arial" panose="020B0604020202020204" pitchFamily="34" charset="0"/>
                        </a:rPr>
                        <a:t>Case 1</a:t>
                      </a:r>
                      <a:endParaRPr lang="zh-CN" altLang="en-US" sz="2000" b="0" kern="1200" dirty="0">
                        <a:solidFill>
                          <a:srgbClr val="002060"/>
                        </a:solidFill>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altLang="zh-CN" sz="2000" b="0" kern="1200" dirty="0" smtClean="0">
                          <a:solidFill>
                            <a:srgbClr val="002060"/>
                          </a:solidFill>
                          <a:latin typeface="Arial" panose="020B0604020202020204" pitchFamily="34" charset="0"/>
                          <a:ea typeface="+mn-ea"/>
                          <a:cs typeface="Arial" panose="020B0604020202020204" pitchFamily="34" charset="0"/>
                        </a:rPr>
                        <a:t>0.35/0.07</a:t>
                      </a:r>
                      <a:endParaRPr lang="zh-CN" altLang="en-US" sz="2000" b="0" kern="1200" dirty="0">
                        <a:solidFill>
                          <a:srgbClr val="002060"/>
                        </a:solidFill>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altLang="zh-CN" sz="2000" b="0" kern="1200" dirty="0" smtClean="0">
                          <a:solidFill>
                            <a:srgbClr val="002060"/>
                          </a:solidFill>
                          <a:latin typeface="Arial" panose="020B0604020202020204" pitchFamily="34" charset="0"/>
                          <a:ea typeface="+mn-ea"/>
                          <a:cs typeface="Arial" panose="020B0604020202020204" pitchFamily="34" charset="0"/>
                        </a:rPr>
                        <a:t>~ 16 </a:t>
                      </a:r>
                      <a:r>
                        <a:rPr lang="el-GR" altLang="zh-CN" sz="2000" b="0" kern="1200" dirty="0" smtClean="0">
                          <a:solidFill>
                            <a:srgbClr val="002060"/>
                          </a:solidFill>
                          <a:latin typeface="Arial" panose="020B0604020202020204" pitchFamily="34" charset="0"/>
                          <a:ea typeface="+mn-ea"/>
                          <a:cs typeface="Arial" panose="020B0604020202020204" pitchFamily="34" charset="0"/>
                        </a:rPr>
                        <a:t>σ</a:t>
                      </a:r>
                      <a:endParaRPr lang="zh-CN" altLang="en-US" sz="2000" b="0" kern="1200" dirty="0">
                        <a:solidFill>
                          <a:srgbClr val="002060"/>
                        </a:solidFill>
                        <a:latin typeface="Arial" panose="020B0604020202020204" pitchFamily="34" charset="0"/>
                        <a:ea typeface="+mn-ea"/>
                        <a:cs typeface="Arial" panose="020B0604020202020204" pitchFamily="34" charset="0"/>
                      </a:endParaRPr>
                    </a:p>
                  </a:txBody>
                  <a:tcPr/>
                </a:tc>
              </a:tr>
              <a:tr h="370840">
                <a:tc>
                  <a:txBody>
                    <a:bodyPr/>
                    <a:lstStyle/>
                    <a:p>
                      <a:pPr marL="0" algn="l" defTabSz="914400" rtl="0" eaLnBrk="1" latinLnBrk="0" hangingPunct="1"/>
                      <a:r>
                        <a:rPr lang="en-US" altLang="zh-CN" sz="2000" b="0" kern="1200" dirty="0" smtClean="0">
                          <a:solidFill>
                            <a:schemeClr val="tx1"/>
                          </a:solidFill>
                          <a:latin typeface="Arial" panose="020B0604020202020204" pitchFamily="34" charset="0"/>
                          <a:ea typeface="+mn-ea"/>
                          <a:cs typeface="Arial" panose="020B0604020202020204" pitchFamily="34" charset="0"/>
                        </a:rPr>
                        <a:t>Case 2</a:t>
                      </a:r>
                      <a:endParaRPr lang="zh-CN" altLang="en-US" sz="20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altLang="zh-CN" sz="2000" b="0" kern="1200" dirty="0" smtClean="0">
                          <a:solidFill>
                            <a:schemeClr val="tx1"/>
                          </a:solidFill>
                          <a:latin typeface="Arial" panose="020B0604020202020204" pitchFamily="34" charset="0"/>
                          <a:ea typeface="+mn-ea"/>
                          <a:cs typeface="Arial" panose="020B0604020202020204" pitchFamily="34" charset="0"/>
                        </a:rPr>
                        <a:t>1.2/1.2</a:t>
                      </a:r>
                      <a:endParaRPr lang="zh-CN" altLang="en-US" sz="20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altLang="zh-CN" sz="2000" b="0" kern="1200" dirty="0" smtClean="0">
                          <a:solidFill>
                            <a:schemeClr val="tx1"/>
                          </a:solidFill>
                          <a:latin typeface="Arial" panose="020B0604020202020204" pitchFamily="34" charset="0"/>
                          <a:ea typeface="+mn-ea"/>
                          <a:cs typeface="Arial" panose="020B0604020202020204" pitchFamily="34" charset="0"/>
                        </a:rPr>
                        <a:t>~ 10 </a:t>
                      </a:r>
                      <a:r>
                        <a:rPr lang="el-GR" altLang="zh-CN" sz="2000" b="0" kern="1200" dirty="0" smtClean="0">
                          <a:solidFill>
                            <a:schemeClr val="tx1"/>
                          </a:solidFill>
                          <a:latin typeface="Arial" panose="020B0604020202020204" pitchFamily="34" charset="0"/>
                          <a:ea typeface="+mn-ea"/>
                          <a:cs typeface="Arial" panose="020B0604020202020204" pitchFamily="34" charset="0"/>
                        </a:rPr>
                        <a:t>σ</a:t>
                      </a:r>
                      <a:endParaRPr lang="zh-CN" altLang="en-US" sz="2000" b="0" kern="1200" dirty="0">
                        <a:solidFill>
                          <a:schemeClr val="tx1"/>
                        </a:solidFill>
                        <a:latin typeface="Arial" panose="020B0604020202020204" pitchFamily="34" charset="0"/>
                        <a:ea typeface="+mn-ea"/>
                        <a:cs typeface="Arial" panose="020B0604020202020204" pitchFamily="34" charset="0"/>
                      </a:endParaRPr>
                    </a:p>
                  </a:txBody>
                  <a:tcPr/>
                </a:tc>
              </a:tr>
            </a:tbl>
          </a:graphicData>
        </a:graphic>
      </p:graphicFrame>
      <p:grpSp>
        <p:nvGrpSpPr>
          <p:cNvPr id="13" name="组合 12"/>
          <p:cNvGrpSpPr/>
          <p:nvPr/>
        </p:nvGrpSpPr>
        <p:grpSpPr>
          <a:xfrm>
            <a:off x="121170" y="888210"/>
            <a:ext cx="4738862" cy="3878515"/>
            <a:chOff x="4416761" y="888210"/>
            <a:chExt cx="4738862" cy="3878515"/>
          </a:xfrm>
        </p:grpSpPr>
        <p:grpSp>
          <p:nvGrpSpPr>
            <p:cNvPr id="15" name="组合 14"/>
            <p:cNvGrpSpPr/>
            <p:nvPr/>
          </p:nvGrpSpPr>
          <p:grpSpPr>
            <a:xfrm>
              <a:off x="4416761" y="888210"/>
              <a:ext cx="4738862" cy="3878515"/>
              <a:chOff x="4416761" y="888210"/>
              <a:chExt cx="4738862" cy="3878515"/>
            </a:xfrm>
          </p:grpSpPr>
          <p:grpSp>
            <p:nvGrpSpPr>
              <p:cNvPr id="19" name="组合 18"/>
              <p:cNvGrpSpPr/>
              <p:nvPr/>
            </p:nvGrpSpPr>
            <p:grpSpPr>
              <a:xfrm>
                <a:off x="4416761" y="888211"/>
                <a:ext cx="4738862" cy="3836933"/>
                <a:chOff x="4416761" y="888211"/>
                <a:chExt cx="4738862" cy="3836933"/>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6761" y="888211"/>
                  <a:ext cx="4665035" cy="199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761" y="2708920"/>
                  <a:ext cx="473886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 name="矩形 19"/>
              <p:cNvSpPr/>
              <p:nvPr/>
            </p:nvSpPr>
            <p:spPr bwMode="auto">
              <a:xfrm>
                <a:off x="4436368" y="888210"/>
                <a:ext cx="4645428" cy="3878515"/>
              </a:xfrm>
              <a:prstGeom prst="rec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2400" i="0" u="none" strike="noStrike" cap="none" normalizeH="0" baseline="0" dirty="0" smtClean="0">
                    <a:ln>
                      <a:noFill/>
                    </a:ln>
                    <a:solidFill>
                      <a:schemeClr val="tx1"/>
                    </a:solidFill>
                    <a:effectLst/>
                    <a:latin typeface="Times" charset="0"/>
                  </a:rPr>
                  <a:t> LHC FFQ</a:t>
                </a:r>
                <a:endParaRPr kumimoji="0" lang="zh-CN" altLang="en-US" sz="2400" i="0" u="none" strike="noStrike" cap="none" normalizeH="0" baseline="0" dirty="0" smtClean="0">
                  <a:ln>
                    <a:noFill/>
                  </a:ln>
                  <a:solidFill>
                    <a:schemeClr val="tx1"/>
                  </a:solidFill>
                  <a:effectLst/>
                  <a:latin typeface="Times" charset="0"/>
                </a:endParaRPr>
              </a:p>
            </p:txBody>
          </p:sp>
        </p:grpSp>
        <p:sp>
          <p:nvSpPr>
            <p:cNvPr id="17" name="矩形 16"/>
            <p:cNvSpPr/>
            <p:nvPr/>
          </p:nvSpPr>
          <p:spPr bwMode="auto">
            <a:xfrm>
              <a:off x="7714402" y="1003503"/>
              <a:ext cx="205933" cy="288032"/>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charset="0"/>
              </a:endParaRPr>
            </a:p>
          </p:txBody>
        </p:sp>
        <p:sp>
          <p:nvSpPr>
            <p:cNvPr id="18" name="矩形 17"/>
            <p:cNvSpPr/>
            <p:nvPr/>
          </p:nvSpPr>
          <p:spPr bwMode="auto">
            <a:xfrm>
              <a:off x="7723294" y="2828673"/>
              <a:ext cx="216024" cy="288032"/>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charset="0"/>
              </a:endParaRP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672" y="958348"/>
            <a:ext cx="4017409" cy="3098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3716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05143E2-8B5C-420F-B773-4C0D976E94BC}" type="slidenum">
              <a:rPr lang="en-US" smtClean="0"/>
              <a:pPr>
                <a:defRPr/>
              </a:pPr>
              <a:t>17</a:t>
            </a:fld>
            <a:endParaRPr lang="en-US" dirty="0"/>
          </a:p>
        </p:txBody>
      </p:sp>
      <p:sp>
        <p:nvSpPr>
          <p:cNvPr id="5" name="矩形 16"/>
          <p:cNvSpPr/>
          <p:nvPr/>
        </p:nvSpPr>
        <p:spPr bwMode="auto">
          <a:xfrm>
            <a:off x="35496" y="1252826"/>
            <a:ext cx="2988840" cy="1883374"/>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altLang="zh-CN" sz="2800" b="1" dirty="0" smtClean="0">
                <a:solidFill>
                  <a:schemeClr val="accent2"/>
                </a:solidFill>
                <a:latin typeface="Times" charset="0"/>
              </a:rPr>
              <a:t>Single Multipole:</a:t>
            </a:r>
            <a:endParaRPr lang="en-US" altLang="zh-CN" sz="2800" b="1" dirty="0">
              <a:solidFill>
                <a:schemeClr val="accent2"/>
              </a:solidFill>
              <a:latin typeface="Times" charset="0"/>
            </a:endParaRPr>
          </a:p>
          <a:p>
            <a:pPr algn="ctr" eaLnBrk="0" fontAlgn="base" hangingPunct="0">
              <a:spcBef>
                <a:spcPct val="0"/>
              </a:spcBef>
              <a:spcAft>
                <a:spcPct val="0"/>
              </a:spcAft>
            </a:pPr>
            <a:r>
              <a:rPr kumimoji="0" lang="en-US" altLang="zh-CN" sz="2800" b="1" i="0" u="none" strike="noStrike" cap="none" normalizeH="0" baseline="0" dirty="0" smtClean="0">
                <a:ln>
                  <a:noFill/>
                </a:ln>
                <a:solidFill>
                  <a:schemeClr val="accent2"/>
                </a:solidFill>
                <a:effectLst/>
                <a:latin typeface="Times" charset="0"/>
              </a:rPr>
              <a:t>Normal </a:t>
            </a:r>
          </a:p>
          <a:p>
            <a:pPr algn="ctr" eaLnBrk="0" fontAlgn="base" hangingPunct="0">
              <a:spcBef>
                <a:spcPct val="0"/>
              </a:spcBef>
              <a:spcAft>
                <a:spcPct val="0"/>
              </a:spcAft>
            </a:pPr>
            <a:r>
              <a:rPr lang="en-US" altLang="zh-CN" sz="2800" dirty="0" smtClean="0"/>
              <a:t>DA~ 20 </a:t>
            </a:r>
            <a:r>
              <a:rPr lang="el-GR" altLang="zh-CN" sz="2800" dirty="0" smtClean="0"/>
              <a:t>σ</a:t>
            </a:r>
            <a:r>
              <a:rPr lang="en-US" altLang="zh-CN" sz="2800" dirty="0" smtClean="0"/>
              <a:t> at </a:t>
            </a:r>
            <a:r>
              <a:rPr lang="en-US" altLang="zh-CN" sz="2800" dirty="0"/>
              <a:t>IP</a:t>
            </a:r>
            <a:endParaRPr kumimoji="0" lang="zh-CN" altLang="en-US" sz="2800" b="0" i="0" u="none" strike="noStrike" cap="none" normalizeH="0" baseline="0" dirty="0" smtClean="0">
              <a:ln>
                <a:noFill/>
              </a:ln>
              <a:solidFill>
                <a:schemeClr val="accent2"/>
              </a:solidFill>
              <a:effectLst/>
              <a:latin typeface="Times" charset="0"/>
            </a:endParaRPr>
          </a:p>
        </p:txBody>
      </p:sp>
      <p:sp>
        <p:nvSpPr>
          <p:cNvPr id="6" name="矩形 16"/>
          <p:cNvSpPr/>
          <p:nvPr/>
        </p:nvSpPr>
        <p:spPr bwMode="auto">
          <a:xfrm>
            <a:off x="3155777" y="1237712"/>
            <a:ext cx="2988840" cy="1883374"/>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altLang="zh-CN" sz="2800" b="1" dirty="0" smtClean="0">
                <a:solidFill>
                  <a:schemeClr val="accent2"/>
                </a:solidFill>
                <a:latin typeface="Times" charset="0"/>
              </a:rPr>
              <a:t>Combined </a:t>
            </a:r>
            <a:r>
              <a:rPr lang="en-US" altLang="zh-CN" sz="2800" b="1" dirty="0">
                <a:solidFill>
                  <a:schemeClr val="accent2"/>
                </a:solidFill>
                <a:latin typeface="Times" charset="0"/>
              </a:rPr>
              <a:t>result: </a:t>
            </a:r>
            <a:r>
              <a:rPr lang="en-US" altLang="zh-CN" sz="2800" b="1" dirty="0" smtClean="0">
                <a:solidFill>
                  <a:schemeClr val="accent2"/>
                </a:solidFill>
                <a:latin typeface="Times" charset="0"/>
              </a:rPr>
              <a:t>Normal </a:t>
            </a:r>
          </a:p>
          <a:p>
            <a:pPr algn="ctr" eaLnBrk="0" fontAlgn="base" hangingPunct="0">
              <a:spcBef>
                <a:spcPct val="0"/>
              </a:spcBef>
              <a:spcAft>
                <a:spcPct val="0"/>
              </a:spcAft>
            </a:pPr>
            <a:r>
              <a:rPr lang="en-US" altLang="zh-CN" sz="2800" dirty="0" smtClean="0"/>
              <a:t>DA</a:t>
            </a:r>
            <a:r>
              <a:rPr lang="en-US" altLang="zh-CN" sz="2800" dirty="0"/>
              <a:t>~ </a:t>
            </a:r>
            <a:r>
              <a:rPr lang="en-US" altLang="zh-CN" sz="2800" dirty="0" smtClean="0"/>
              <a:t>12 </a:t>
            </a:r>
            <a:r>
              <a:rPr lang="el-GR" altLang="zh-CN" sz="2800" dirty="0"/>
              <a:t>σ</a:t>
            </a:r>
            <a:r>
              <a:rPr lang="en-US" altLang="zh-CN" sz="2800" dirty="0"/>
              <a:t> at IP</a:t>
            </a:r>
            <a:endParaRPr lang="zh-CN" altLang="en-US" sz="2800" dirty="0">
              <a:solidFill>
                <a:schemeClr val="accent2"/>
              </a:solidFill>
              <a:latin typeface="Times" charset="0"/>
            </a:endParaRPr>
          </a:p>
          <a:p>
            <a:pPr algn="ctr" eaLnBrk="0" fontAlgn="base" hangingPunct="0">
              <a:spcBef>
                <a:spcPct val="0"/>
              </a:spcBef>
              <a:spcAft>
                <a:spcPct val="0"/>
              </a:spcAft>
            </a:pPr>
            <a:endParaRPr kumimoji="0" lang="zh-CN" altLang="en-US" sz="2800" b="0" i="0" u="none" strike="noStrike" cap="none" normalizeH="0" baseline="0" dirty="0" smtClean="0">
              <a:ln>
                <a:noFill/>
              </a:ln>
              <a:solidFill>
                <a:schemeClr val="accent2"/>
              </a:solidFill>
              <a:effectLst/>
              <a:latin typeface="Times" charset="0"/>
            </a:endParaRPr>
          </a:p>
        </p:txBody>
      </p:sp>
      <p:sp>
        <p:nvSpPr>
          <p:cNvPr id="7" name="矩形 16"/>
          <p:cNvSpPr/>
          <p:nvPr/>
        </p:nvSpPr>
        <p:spPr bwMode="auto">
          <a:xfrm>
            <a:off x="59433" y="3489842"/>
            <a:ext cx="2988840" cy="1883374"/>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altLang="zh-CN" sz="2800" b="1" dirty="0" smtClean="0">
                <a:solidFill>
                  <a:schemeClr val="accent2"/>
                </a:solidFill>
                <a:latin typeface="Times" charset="0"/>
              </a:rPr>
              <a:t>Single Multipole: Skew</a:t>
            </a:r>
          </a:p>
          <a:p>
            <a:pPr algn="ctr" eaLnBrk="0" fontAlgn="base" hangingPunct="0">
              <a:spcBef>
                <a:spcPct val="0"/>
              </a:spcBef>
              <a:spcAft>
                <a:spcPct val="0"/>
              </a:spcAft>
            </a:pPr>
            <a:r>
              <a:rPr lang="en-US" altLang="zh-CN" sz="2800" dirty="0" smtClean="0"/>
              <a:t>DA</a:t>
            </a:r>
            <a:r>
              <a:rPr lang="en-US" altLang="zh-CN" sz="2800" dirty="0"/>
              <a:t>~ </a:t>
            </a:r>
            <a:r>
              <a:rPr lang="en-US" altLang="zh-CN" sz="2800" dirty="0" smtClean="0"/>
              <a:t>20 </a:t>
            </a:r>
            <a:r>
              <a:rPr lang="el-GR" altLang="zh-CN" sz="2800" dirty="0"/>
              <a:t>σ</a:t>
            </a:r>
            <a:r>
              <a:rPr lang="en-US" altLang="zh-CN" sz="2800" dirty="0"/>
              <a:t> at IP</a:t>
            </a:r>
            <a:endParaRPr lang="zh-CN" altLang="en-US" sz="2800" dirty="0">
              <a:solidFill>
                <a:schemeClr val="accent2"/>
              </a:solidFill>
              <a:latin typeface="Times" charset="0"/>
            </a:endParaRPr>
          </a:p>
          <a:p>
            <a:pPr algn="ctr" eaLnBrk="0" fontAlgn="base" hangingPunct="0">
              <a:spcBef>
                <a:spcPct val="0"/>
              </a:spcBef>
              <a:spcAft>
                <a:spcPct val="0"/>
              </a:spcAft>
            </a:pPr>
            <a:endParaRPr lang="zh-CN" altLang="en-US" sz="2800" dirty="0">
              <a:solidFill>
                <a:schemeClr val="accent2"/>
              </a:solidFill>
              <a:latin typeface="Times" charset="0"/>
            </a:endParaRPr>
          </a:p>
          <a:p>
            <a:pPr algn="ctr" eaLnBrk="0" fontAlgn="base" hangingPunct="0">
              <a:spcBef>
                <a:spcPct val="0"/>
              </a:spcBef>
              <a:spcAft>
                <a:spcPct val="0"/>
              </a:spcAft>
            </a:pPr>
            <a:endParaRPr kumimoji="0" lang="zh-CN" altLang="en-US" sz="2800" b="0" i="0" u="none" strike="noStrike" cap="none" normalizeH="0" baseline="0" dirty="0" smtClean="0">
              <a:ln>
                <a:noFill/>
              </a:ln>
              <a:solidFill>
                <a:schemeClr val="accent2"/>
              </a:solidFill>
              <a:effectLst/>
              <a:latin typeface="Times" charset="0"/>
            </a:endParaRPr>
          </a:p>
        </p:txBody>
      </p:sp>
      <p:sp>
        <p:nvSpPr>
          <p:cNvPr id="8" name="矩形 16"/>
          <p:cNvSpPr/>
          <p:nvPr/>
        </p:nvSpPr>
        <p:spPr bwMode="auto">
          <a:xfrm>
            <a:off x="3155777" y="3489842"/>
            <a:ext cx="2988840" cy="1883374"/>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altLang="zh-CN" sz="2800" b="1" dirty="0" smtClean="0">
                <a:solidFill>
                  <a:schemeClr val="accent2"/>
                </a:solidFill>
                <a:latin typeface="Times" charset="0"/>
              </a:rPr>
              <a:t>Combined </a:t>
            </a:r>
            <a:r>
              <a:rPr lang="en-US" altLang="zh-CN" sz="2800" b="1" dirty="0">
                <a:solidFill>
                  <a:schemeClr val="accent2"/>
                </a:solidFill>
                <a:latin typeface="Times" charset="0"/>
              </a:rPr>
              <a:t>result</a:t>
            </a:r>
            <a:r>
              <a:rPr lang="en-US" altLang="zh-CN" sz="2800" b="1" dirty="0" smtClean="0">
                <a:solidFill>
                  <a:schemeClr val="accent2"/>
                </a:solidFill>
                <a:latin typeface="Times" charset="0"/>
              </a:rPr>
              <a:t>:</a:t>
            </a:r>
          </a:p>
          <a:p>
            <a:pPr algn="ctr" eaLnBrk="0" fontAlgn="base" hangingPunct="0">
              <a:spcBef>
                <a:spcPct val="0"/>
              </a:spcBef>
              <a:spcAft>
                <a:spcPct val="0"/>
              </a:spcAft>
            </a:pPr>
            <a:r>
              <a:rPr lang="en-US" altLang="zh-CN" sz="2800" b="1" dirty="0">
                <a:solidFill>
                  <a:schemeClr val="accent2"/>
                </a:solidFill>
                <a:latin typeface="Times" charset="0"/>
              </a:rPr>
              <a:t>Skew</a:t>
            </a:r>
          </a:p>
          <a:p>
            <a:pPr algn="ctr" eaLnBrk="0" fontAlgn="base" hangingPunct="0">
              <a:spcBef>
                <a:spcPct val="0"/>
              </a:spcBef>
              <a:spcAft>
                <a:spcPct val="0"/>
              </a:spcAft>
            </a:pPr>
            <a:r>
              <a:rPr lang="en-US" altLang="zh-CN" sz="2800" dirty="0" smtClean="0"/>
              <a:t>DA</a:t>
            </a:r>
            <a:r>
              <a:rPr lang="en-US" altLang="zh-CN" sz="2800" dirty="0"/>
              <a:t>~ 12 </a:t>
            </a:r>
            <a:r>
              <a:rPr lang="el-GR" altLang="zh-CN" sz="2800" dirty="0"/>
              <a:t>σ</a:t>
            </a:r>
            <a:r>
              <a:rPr lang="en-US" altLang="zh-CN" sz="2800" dirty="0"/>
              <a:t> at IP</a:t>
            </a:r>
            <a:endParaRPr lang="zh-CN" altLang="en-US" sz="2800" dirty="0">
              <a:solidFill>
                <a:schemeClr val="accent2"/>
              </a:solidFill>
              <a:latin typeface="Times" charset="0"/>
            </a:endParaRPr>
          </a:p>
          <a:p>
            <a:pPr algn="ctr" eaLnBrk="0" fontAlgn="base" hangingPunct="0">
              <a:spcBef>
                <a:spcPct val="0"/>
              </a:spcBef>
              <a:spcAft>
                <a:spcPct val="0"/>
              </a:spcAft>
            </a:pPr>
            <a:endParaRPr kumimoji="0" lang="zh-CN" altLang="en-US" sz="2800" b="0" i="0" u="none" strike="noStrike" cap="none" normalizeH="0" baseline="0" dirty="0" smtClean="0">
              <a:ln>
                <a:noFill/>
              </a:ln>
              <a:solidFill>
                <a:schemeClr val="accent2"/>
              </a:solidFill>
              <a:effectLst/>
              <a:latin typeface="Times" charset="0"/>
            </a:endParaRPr>
          </a:p>
        </p:txBody>
      </p:sp>
      <p:sp>
        <p:nvSpPr>
          <p:cNvPr id="9" name="矩形 16"/>
          <p:cNvSpPr/>
          <p:nvPr/>
        </p:nvSpPr>
        <p:spPr bwMode="auto">
          <a:xfrm>
            <a:off x="6372200" y="2420888"/>
            <a:ext cx="2592288" cy="1866625"/>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altLang="zh-CN" sz="2800" b="1" dirty="0" smtClean="0">
                <a:solidFill>
                  <a:schemeClr val="accent2"/>
                </a:solidFill>
                <a:latin typeface="Times" charset="0"/>
              </a:rPr>
              <a:t>Multipoles</a:t>
            </a:r>
          </a:p>
          <a:p>
            <a:pPr algn="ctr" eaLnBrk="0" fontAlgn="base" hangingPunct="0">
              <a:spcBef>
                <a:spcPct val="0"/>
              </a:spcBef>
              <a:spcAft>
                <a:spcPct val="0"/>
              </a:spcAft>
            </a:pPr>
            <a:r>
              <a:rPr lang="en-US" altLang="zh-CN" sz="2800" b="1" dirty="0" smtClean="0">
                <a:solidFill>
                  <a:schemeClr val="accent2"/>
                </a:solidFill>
                <a:latin typeface="Times" charset="0"/>
              </a:rPr>
              <a:t>Normal + Skew</a:t>
            </a:r>
            <a:endParaRPr lang="en-US" altLang="zh-CN" sz="2800" b="1" dirty="0">
              <a:solidFill>
                <a:schemeClr val="accent2"/>
              </a:solidFill>
              <a:latin typeface="Times" charset="0"/>
            </a:endParaRPr>
          </a:p>
          <a:p>
            <a:pPr algn="ctr" eaLnBrk="0" fontAlgn="base" hangingPunct="0">
              <a:spcBef>
                <a:spcPct val="0"/>
              </a:spcBef>
              <a:spcAft>
                <a:spcPct val="0"/>
              </a:spcAft>
            </a:pPr>
            <a:r>
              <a:rPr lang="en-US" altLang="zh-CN" sz="2800" b="1" dirty="0" smtClean="0">
                <a:solidFill>
                  <a:schemeClr val="accent2"/>
                </a:solidFill>
                <a:latin typeface="Times" charset="0"/>
              </a:rPr>
              <a:t>to get a </a:t>
            </a:r>
            <a:r>
              <a:rPr lang="en-US" altLang="zh-CN" sz="2800" b="1" dirty="0" smtClean="0">
                <a:latin typeface="Times" charset="0"/>
              </a:rPr>
              <a:t>DA of     10 </a:t>
            </a:r>
            <a:r>
              <a:rPr lang="el-GR" altLang="zh-CN" sz="2800" b="1" dirty="0" smtClean="0">
                <a:latin typeface="Times" charset="0"/>
              </a:rPr>
              <a:t>σ</a:t>
            </a:r>
            <a:r>
              <a:rPr lang="en-US" altLang="zh-CN" sz="2800" b="1" dirty="0" smtClean="0">
                <a:latin typeface="Times" charset="0"/>
              </a:rPr>
              <a:t> at </a:t>
            </a:r>
            <a:r>
              <a:rPr lang="en-US" altLang="zh-CN" sz="2800" b="1" dirty="0">
                <a:latin typeface="Times" charset="0"/>
              </a:rPr>
              <a:t>IP</a:t>
            </a:r>
            <a:endParaRPr lang="zh-CN" altLang="en-US" sz="2800" dirty="0">
              <a:latin typeface="Times" charset="0"/>
            </a:endParaRPr>
          </a:p>
          <a:p>
            <a:pPr algn="ctr" eaLnBrk="0" fontAlgn="base" hangingPunct="0">
              <a:spcBef>
                <a:spcPct val="0"/>
              </a:spcBef>
              <a:spcAft>
                <a:spcPct val="0"/>
              </a:spcAft>
            </a:pPr>
            <a:endParaRPr kumimoji="0" lang="zh-CN" altLang="en-US" sz="2800" b="0" i="0" u="none" strike="noStrike" cap="none" normalizeH="0" baseline="0" dirty="0" smtClean="0">
              <a:ln>
                <a:noFill/>
              </a:ln>
              <a:solidFill>
                <a:schemeClr val="accent2"/>
              </a:solidFill>
              <a:effectLst/>
              <a:latin typeface="Times" charset="0"/>
            </a:endParaRPr>
          </a:p>
        </p:txBody>
      </p:sp>
      <p:sp>
        <p:nvSpPr>
          <p:cNvPr id="10" name="Right Arrow 9"/>
          <p:cNvSpPr/>
          <p:nvPr/>
        </p:nvSpPr>
        <p:spPr bwMode="auto">
          <a:xfrm>
            <a:off x="2867745" y="2060848"/>
            <a:ext cx="432048" cy="2880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1" name="Right Arrow 10"/>
          <p:cNvSpPr/>
          <p:nvPr/>
        </p:nvSpPr>
        <p:spPr bwMode="auto">
          <a:xfrm>
            <a:off x="2867745" y="4149080"/>
            <a:ext cx="432048" cy="2880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2" name="Right Brace 11"/>
          <p:cNvSpPr/>
          <p:nvPr/>
        </p:nvSpPr>
        <p:spPr bwMode="auto">
          <a:xfrm>
            <a:off x="6144617" y="2348880"/>
            <a:ext cx="227583" cy="2082649"/>
          </a:xfrm>
          <a:prstGeom prst="righ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3" name="Title 1"/>
          <p:cNvSpPr txBox="1">
            <a:spLocks/>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latin typeface="Arial" panose="020B0604020202020204" pitchFamily="34" charset="0"/>
                <a:ea typeface="MS PGothic" pitchFamily="34" charset="-128"/>
                <a:cs typeface="Arial" panose="020B0604020202020204" pitchFamily="34" charset="0"/>
              </a:defRPr>
            </a:lvl1pPr>
            <a:lvl2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5pPr>
            <a:lvl6pPr marL="457200" algn="ctr" rtl="0" fontAlgn="base">
              <a:spcBef>
                <a:spcPct val="0"/>
              </a:spcBef>
              <a:spcAft>
                <a:spcPct val="0"/>
              </a:spcAft>
              <a:defRPr sz="3600" b="1">
                <a:solidFill>
                  <a:schemeClr val="tx2"/>
                </a:solidFill>
                <a:latin typeface="Times" charset="0"/>
              </a:defRPr>
            </a:lvl6pPr>
            <a:lvl7pPr marL="914400" algn="ctr" rtl="0" fontAlgn="base">
              <a:spcBef>
                <a:spcPct val="0"/>
              </a:spcBef>
              <a:spcAft>
                <a:spcPct val="0"/>
              </a:spcAft>
              <a:defRPr sz="3600" b="1">
                <a:solidFill>
                  <a:schemeClr val="tx2"/>
                </a:solidFill>
                <a:latin typeface="Times" charset="0"/>
              </a:defRPr>
            </a:lvl7pPr>
            <a:lvl8pPr marL="1371600" algn="ctr" rtl="0" fontAlgn="base">
              <a:spcBef>
                <a:spcPct val="0"/>
              </a:spcBef>
              <a:spcAft>
                <a:spcPct val="0"/>
              </a:spcAft>
              <a:defRPr sz="3600" b="1">
                <a:solidFill>
                  <a:schemeClr val="tx2"/>
                </a:solidFill>
                <a:latin typeface="Times" charset="0"/>
              </a:defRPr>
            </a:lvl8pPr>
            <a:lvl9pPr marL="1828800" algn="ctr" rtl="0" fontAlgn="base">
              <a:spcBef>
                <a:spcPct val="0"/>
              </a:spcBef>
              <a:spcAft>
                <a:spcPct val="0"/>
              </a:spcAft>
              <a:defRPr sz="3600" b="1">
                <a:solidFill>
                  <a:schemeClr val="tx2"/>
                </a:solidFill>
                <a:latin typeface="Times" charset="0"/>
              </a:defRPr>
            </a:lvl9pPr>
          </a:lstStyle>
          <a:p>
            <a:r>
              <a:rPr lang="en-US" altLang="zh-CN" sz="3200" kern="0" dirty="0" smtClean="0"/>
              <a:t>Bottom-up Estimation</a:t>
            </a:r>
            <a:endParaRPr lang="en-US" altLang="zh-CN" sz="3200" kern="0" dirty="0"/>
          </a:p>
        </p:txBody>
      </p:sp>
    </p:spTree>
    <p:extLst>
      <p:ext uri="{BB962C8B-B14F-4D97-AF65-F5344CB8AC3E}">
        <p14:creationId xmlns:p14="http://schemas.microsoft.com/office/powerpoint/2010/main" val="2422752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05143E2-8B5C-420F-B773-4C0D976E94BC}" type="slidenum">
              <a:rPr lang="en-US" smtClean="0"/>
              <a:pPr>
                <a:defRPr/>
              </a:pPr>
              <a:t>18</a:t>
            </a:fld>
            <a:endParaRPr lang="en-US" dirty="0"/>
          </a:p>
        </p:txBody>
      </p:sp>
      <p:sp>
        <p:nvSpPr>
          <p:cNvPr id="5" name="Title 1"/>
          <p:cNvSpPr>
            <a:spLocks noGrp="1"/>
          </p:cNvSpPr>
          <p:nvPr>
            <p:ph type="title"/>
          </p:nvPr>
        </p:nvSpPr>
        <p:spPr>
          <a:xfrm>
            <a:off x="0" y="0"/>
            <a:ext cx="9144000" cy="685800"/>
          </a:xfrm>
        </p:spPr>
        <p:txBody>
          <a:bodyPr/>
          <a:lstStyle/>
          <a:p>
            <a:r>
              <a:rPr lang="en-US" altLang="zh-CN" sz="3200" dirty="0"/>
              <a:t>Multipole Survey</a:t>
            </a:r>
          </a:p>
        </p:txBody>
      </p:sp>
      <p:sp>
        <p:nvSpPr>
          <p:cNvPr id="6" name="AutoShape 2" descr="https://zimbra.jlab.org/service/home/~/?auth=co&amp;loc=en_US&amp;id=4563&amp;part=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5" y="836712"/>
            <a:ext cx="4320481" cy="271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2" y="3645024"/>
            <a:ext cx="4333983" cy="2684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C:\Conference meeting\NA-PAC\dasurve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836712"/>
            <a:ext cx="4248472" cy="285416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355976" y="3701246"/>
            <a:ext cx="4788024" cy="3046988"/>
          </a:xfrm>
          <a:prstGeom prst="rect">
            <a:avLst/>
          </a:prstGeom>
          <a:solidFill>
            <a:schemeClr val="bg1"/>
          </a:solidFill>
        </p:spPr>
        <p:txBody>
          <a:bodyPr wrap="square" rtlCol="0">
            <a:spAutoFit/>
          </a:bodyPr>
          <a:lstStyle/>
          <a:p>
            <a:pPr marL="285750" indent="-285750" algn="just">
              <a:buFont typeface="Arial" panose="020B0604020202020204" pitchFamily="34" charset="0"/>
              <a:buChar char="•"/>
            </a:pPr>
            <a:r>
              <a:rPr lang="en-US" sz="2400" dirty="0" smtClean="0">
                <a:latin typeface="Arial" panose="020B0604020202020204" pitchFamily="34" charset="0"/>
                <a:cs typeface="Arial" panose="020B0604020202020204" pitchFamily="34" charset="0"/>
              </a:rPr>
              <a:t>Larger beam emittance with week cooling results in the tighter limit multipole</a:t>
            </a:r>
            <a:endParaRPr lang="en-US"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altLang="zh-CN" sz="2400" dirty="0">
                <a:latin typeface="Arial" panose="020B0604020202020204" pitchFamily="34" charset="0"/>
                <a:cs typeface="Arial" panose="020B0604020202020204" pitchFamily="34" charset="0"/>
              </a:rPr>
              <a:t>Multipole s</a:t>
            </a:r>
            <a:r>
              <a:rPr lang="en-US" altLang="zh-CN" sz="2400" dirty="0" smtClean="0">
                <a:latin typeface="Arial" panose="020B0604020202020204" pitchFamily="34" charset="0"/>
                <a:cs typeface="Arial" panose="020B0604020202020204" pitchFamily="34" charset="0"/>
              </a:rPr>
              <a:t>urvey with 0.9/0.9 mm-</a:t>
            </a:r>
            <a:r>
              <a:rPr lang="en-US" altLang="zh-CN" sz="2400" dirty="0" err="1" smtClean="0">
                <a:latin typeface="Arial" panose="020B0604020202020204" pitchFamily="34" charset="0"/>
                <a:cs typeface="Arial" panose="020B0604020202020204" pitchFamily="34" charset="0"/>
              </a:rPr>
              <a:t>mrad</a:t>
            </a:r>
            <a:r>
              <a:rPr lang="en-US" altLang="zh-CN" sz="2400" dirty="0" smtClean="0">
                <a:latin typeface="Arial" panose="020B0604020202020204" pitchFamily="34" charset="0"/>
                <a:cs typeface="Arial" panose="020B0604020202020204" pitchFamily="34" charset="0"/>
              </a:rPr>
              <a:t> of emittance gives a balance between multipole field of IR triplet and dynamic aperture. </a:t>
            </a:r>
            <a:endParaRPr lang="en-US" dirty="0" smtClean="0"/>
          </a:p>
        </p:txBody>
      </p:sp>
      <p:grpSp>
        <p:nvGrpSpPr>
          <p:cNvPr id="12" name="组合 22"/>
          <p:cNvGrpSpPr/>
          <p:nvPr/>
        </p:nvGrpSpPr>
        <p:grpSpPr>
          <a:xfrm>
            <a:off x="5906853" y="1916832"/>
            <a:ext cx="1722782" cy="2088232"/>
            <a:chOff x="2915817" y="2852936"/>
            <a:chExt cx="3312369" cy="3312369"/>
          </a:xfrm>
        </p:grpSpPr>
        <p:sp>
          <p:nvSpPr>
            <p:cNvPr id="13" name="弧形 23"/>
            <p:cNvSpPr/>
            <p:nvPr/>
          </p:nvSpPr>
          <p:spPr bwMode="auto">
            <a:xfrm>
              <a:off x="2987824" y="2852936"/>
              <a:ext cx="3168352" cy="3312368"/>
            </a:xfrm>
            <a:prstGeom prst="arc">
              <a:avLst/>
            </a:prstGeom>
            <a:solidFill>
              <a:schemeClr val="accent1"/>
            </a:solidFill>
            <a:ln w="9525" cap="flat" cmpd="sng" algn="ctr">
              <a:solidFill>
                <a:schemeClr val="tx1"/>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charset="0"/>
              </a:endParaRPr>
            </a:p>
          </p:txBody>
        </p:sp>
        <p:sp>
          <p:nvSpPr>
            <p:cNvPr id="14" name="弧形 24"/>
            <p:cNvSpPr/>
            <p:nvPr/>
          </p:nvSpPr>
          <p:spPr bwMode="auto">
            <a:xfrm rot="16200000">
              <a:off x="2915818" y="2852937"/>
              <a:ext cx="3312367" cy="3312369"/>
            </a:xfrm>
            <a:prstGeom prst="arc">
              <a:avLst/>
            </a:prstGeom>
            <a:solidFill>
              <a:schemeClr val="accent1"/>
            </a:solidFill>
            <a:ln w="9525" cap="flat" cmpd="sng" algn="ctr">
              <a:solidFill>
                <a:schemeClr val="tx1"/>
              </a:solidFill>
              <a:prstDash val="lg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charset="0"/>
              </a:endParaRPr>
            </a:p>
          </p:txBody>
        </p:sp>
      </p:grpSp>
      <p:sp>
        <p:nvSpPr>
          <p:cNvPr id="15" name="Rectangle 14"/>
          <p:cNvSpPr/>
          <p:nvPr/>
        </p:nvSpPr>
        <p:spPr bwMode="auto">
          <a:xfrm>
            <a:off x="6405499" y="2614275"/>
            <a:ext cx="792088" cy="36004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charset="0"/>
              </a:rPr>
              <a:t> DA</a:t>
            </a:r>
          </a:p>
        </p:txBody>
      </p:sp>
      <p:cxnSp>
        <p:nvCxnSpPr>
          <p:cNvPr id="16" name="Straight Arrow Connector 15"/>
          <p:cNvCxnSpPr>
            <a:stCxn id="15" idx="3"/>
          </p:cNvCxnSpPr>
          <p:nvPr/>
        </p:nvCxnSpPr>
        <p:spPr bwMode="auto">
          <a:xfrm>
            <a:off x="7197587" y="2794295"/>
            <a:ext cx="36004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flipH="1">
            <a:off x="5944304" y="2794295"/>
            <a:ext cx="46119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a:endCxn id="14" idx="2"/>
          </p:cNvCxnSpPr>
          <p:nvPr/>
        </p:nvCxnSpPr>
        <p:spPr bwMode="auto">
          <a:xfrm flipH="1" flipV="1">
            <a:off x="6768245" y="1916833"/>
            <a:ext cx="16649" cy="69744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ctangle 14"/>
          <p:cNvSpPr/>
          <p:nvPr/>
        </p:nvSpPr>
        <p:spPr bwMode="auto">
          <a:xfrm>
            <a:off x="5418806" y="836712"/>
            <a:ext cx="3456384" cy="72008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DA: 10 </a:t>
            </a:r>
            <a:r>
              <a:rPr kumimoji="0" lang="el-GR"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σ</a:t>
            </a: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for 60 GeV proton</a:t>
            </a:r>
            <a:r>
              <a:rPr lang="en-US" altLang="zh-CN" sz="2000" dirty="0" smtClean="0">
                <a:latin typeface="Arial" panose="020B0604020202020204" pitchFamily="34" charset="0"/>
                <a:cs typeface="Arial" panose="020B0604020202020204" pitchFamily="34" charset="0"/>
              </a:rPr>
              <a:t>   </a:t>
            </a:r>
          </a:p>
          <a:p>
            <a:pPr eaLnBrk="0" fontAlgn="base" hangingPunct="0">
              <a:spcBef>
                <a:spcPct val="0"/>
              </a:spcBef>
              <a:spcAft>
                <a:spcPct val="0"/>
              </a:spcAft>
            </a:pPr>
            <a:r>
              <a:rPr lang="en-US" altLang="zh-CN" sz="2000" dirty="0">
                <a:latin typeface="Arial" panose="020B0604020202020204" pitchFamily="34" charset="0"/>
                <a:cs typeface="Arial" panose="020B0604020202020204" pitchFamily="34" charset="0"/>
              </a:rPr>
              <a:t> </a:t>
            </a:r>
            <a:r>
              <a:rPr lang="en-US" altLang="zh-CN" sz="2000" dirty="0" smtClean="0">
                <a:latin typeface="Arial" panose="020B0604020202020204" pitchFamily="34" charset="0"/>
                <a:cs typeface="Arial" panose="020B0604020202020204" pitchFamily="34" charset="0"/>
              </a:rPr>
              <a:t> &amp; 12 </a:t>
            </a:r>
            <a:r>
              <a:rPr lang="el-GR" altLang="zh-CN" sz="2000" dirty="0">
                <a:latin typeface="Arial" panose="020B0604020202020204" pitchFamily="34" charset="0"/>
                <a:cs typeface="Arial" panose="020B0604020202020204" pitchFamily="34" charset="0"/>
              </a:rPr>
              <a:t>σ</a:t>
            </a:r>
            <a:r>
              <a:rPr lang="en-US" altLang="zh-CN" sz="2000" dirty="0">
                <a:latin typeface="Arial" panose="020B0604020202020204" pitchFamily="34" charset="0"/>
                <a:cs typeface="Arial" panose="020B0604020202020204" pitchFamily="34" charset="0"/>
              </a:rPr>
              <a:t> for </a:t>
            </a:r>
            <a:r>
              <a:rPr lang="en-US" altLang="zh-CN" sz="2000" dirty="0" smtClean="0">
                <a:latin typeface="Arial" panose="020B0604020202020204" pitchFamily="34" charset="0"/>
                <a:cs typeface="Arial" panose="020B0604020202020204" pitchFamily="34" charset="0"/>
              </a:rPr>
              <a:t>100 </a:t>
            </a:r>
            <a:r>
              <a:rPr lang="en-US" altLang="zh-CN" sz="2000" dirty="0">
                <a:latin typeface="Arial" panose="020B0604020202020204" pitchFamily="34" charset="0"/>
                <a:cs typeface="Arial" panose="020B0604020202020204" pitchFamily="34" charset="0"/>
              </a:rPr>
              <a:t>GeV proton </a:t>
            </a:r>
            <a:endPar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charset="0"/>
              </a:rPr>
              <a:t> </a:t>
            </a:r>
          </a:p>
        </p:txBody>
      </p:sp>
      <p:sp>
        <p:nvSpPr>
          <p:cNvPr id="2" name="右箭头 1"/>
          <p:cNvSpPr/>
          <p:nvPr/>
        </p:nvSpPr>
        <p:spPr bwMode="auto">
          <a:xfrm rot="20200352">
            <a:off x="3995495" y="1869040"/>
            <a:ext cx="1635070" cy="28098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1924727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05143E2-8B5C-420F-B773-4C0D976E94BC}" type="slidenum">
              <a:rPr lang="en-US" smtClean="0"/>
              <a:pPr>
                <a:defRPr/>
              </a:pPr>
              <a:t>19</a:t>
            </a:fld>
            <a:endParaRPr lang="en-US" dirty="0"/>
          </a:p>
        </p:txBody>
      </p:sp>
      <p:sp>
        <p:nvSpPr>
          <p:cNvPr id="5" name="Title 1"/>
          <p:cNvSpPr txBox="1">
            <a:spLocks/>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latin typeface="Arial" panose="020B0604020202020204" pitchFamily="34" charset="0"/>
                <a:ea typeface="MS PGothic" pitchFamily="34" charset="-128"/>
                <a:cs typeface="Arial" panose="020B0604020202020204" pitchFamily="34" charset="0"/>
              </a:defRPr>
            </a:lvl1pPr>
            <a:lvl2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3600" b="1">
                <a:solidFill>
                  <a:schemeClr val="tx2"/>
                </a:solidFill>
                <a:latin typeface="Arial" charset="0"/>
                <a:ea typeface="MS PGothic" pitchFamily="34" charset="-128"/>
                <a:cs typeface="Arial" charset="0"/>
              </a:defRPr>
            </a:lvl5pPr>
            <a:lvl6pPr marL="457200" algn="ctr" rtl="0" fontAlgn="base">
              <a:spcBef>
                <a:spcPct val="0"/>
              </a:spcBef>
              <a:spcAft>
                <a:spcPct val="0"/>
              </a:spcAft>
              <a:defRPr sz="3600" b="1">
                <a:solidFill>
                  <a:schemeClr val="tx2"/>
                </a:solidFill>
                <a:latin typeface="Times" charset="0"/>
              </a:defRPr>
            </a:lvl6pPr>
            <a:lvl7pPr marL="914400" algn="ctr" rtl="0" fontAlgn="base">
              <a:spcBef>
                <a:spcPct val="0"/>
              </a:spcBef>
              <a:spcAft>
                <a:spcPct val="0"/>
              </a:spcAft>
              <a:defRPr sz="3600" b="1">
                <a:solidFill>
                  <a:schemeClr val="tx2"/>
                </a:solidFill>
                <a:latin typeface="Times" charset="0"/>
              </a:defRPr>
            </a:lvl7pPr>
            <a:lvl8pPr marL="1371600" algn="ctr" rtl="0" fontAlgn="base">
              <a:spcBef>
                <a:spcPct val="0"/>
              </a:spcBef>
              <a:spcAft>
                <a:spcPct val="0"/>
              </a:spcAft>
              <a:defRPr sz="3600" b="1">
                <a:solidFill>
                  <a:schemeClr val="tx2"/>
                </a:solidFill>
                <a:latin typeface="Times" charset="0"/>
              </a:defRPr>
            </a:lvl8pPr>
            <a:lvl9pPr marL="1828800" algn="ctr" rtl="0" fontAlgn="base">
              <a:spcBef>
                <a:spcPct val="0"/>
              </a:spcBef>
              <a:spcAft>
                <a:spcPct val="0"/>
              </a:spcAft>
              <a:defRPr sz="3600" b="1">
                <a:solidFill>
                  <a:schemeClr val="tx2"/>
                </a:solidFill>
                <a:latin typeface="Times" charset="0"/>
              </a:defRPr>
            </a:lvl9pPr>
          </a:lstStyle>
          <a:p>
            <a:r>
              <a:rPr lang="en-US" altLang="zh-CN" sz="3200" kern="0" dirty="0" smtClean="0"/>
              <a:t>Beam squeeze</a:t>
            </a:r>
            <a:endParaRPr lang="en-US" altLang="zh-CN" sz="3200" kern="0" dirty="0"/>
          </a:p>
        </p:txBody>
      </p:sp>
      <p:sp>
        <p:nvSpPr>
          <p:cNvPr id="6" name="AutoShape 2" descr="https://zimbra.jlab.org/service/home/~/?auth=co&amp;loc=en_US&amp;id=4563&amp;part=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Content Placeholder 1"/>
          <p:cNvSpPr txBox="1">
            <a:spLocks/>
          </p:cNvSpPr>
          <p:nvPr/>
        </p:nvSpPr>
        <p:spPr>
          <a:xfrm>
            <a:off x="155575" y="4581128"/>
            <a:ext cx="8952929" cy="1872208"/>
          </a:xfrm>
          <a:prstGeom prst="rect">
            <a:avLst/>
          </a:prstGeom>
        </p:spPr>
        <p:txBody>
          <a:bodyPr/>
          <a:lstStyle>
            <a:lvl1pPr marL="342900" indent="-342900" algn="l" rtl="0" eaLnBrk="0" fontAlgn="base" hangingPunct="0">
              <a:spcBef>
                <a:spcPct val="20000"/>
              </a:spcBef>
              <a:spcAft>
                <a:spcPct val="0"/>
              </a:spcAft>
              <a:buBlip>
                <a:blip r:embed="rId2"/>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a:buFont typeface="Arial" panose="020B0604020202020204" pitchFamily="34" charset="0"/>
              <a:buChar char="•"/>
            </a:pPr>
            <a:r>
              <a:rPr lang="en-US" sz="2400" dirty="0"/>
              <a:t>A</a:t>
            </a:r>
            <a:r>
              <a:rPr lang="en-US" sz="2400" dirty="0" smtClean="0"/>
              <a:t> </a:t>
            </a:r>
            <a:r>
              <a:rPr lang="en-US" sz="2400" dirty="0"/>
              <a:t>factor of 32 </a:t>
            </a:r>
            <a:r>
              <a:rPr lang="en-US" sz="2400" dirty="0" smtClean="0"/>
              <a:t>is difference </a:t>
            </a:r>
            <a:r>
              <a:rPr lang="en-US" sz="2400" dirty="0"/>
              <a:t>between the geometric emittances at 8 and 100 </a:t>
            </a:r>
            <a:r>
              <a:rPr lang="en-US" sz="2400" dirty="0" smtClean="0"/>
              <a:t>GeV. </a:t>
            </a:r>
            <a:r>
              <a:rPr lang="el-GR" altLang="zh-CN" sz="2400" dirty="0"/>
              <a:t>β</a:t>
            </a:r>
            <a:r>
              <a:rPr lang="en-US" altLang="zh-CN" sz="2400" dirty="0"/>
              <a:t>*</a:t>
            </a:r>
            <a:r>
              <a:rPr lang="en-GB" sz="2400" dirty="0"/>
              <a:t> at IP </a:t>
            </a:r>
            <a:r>
              <a:rPr lang="en-GB" sz="2400" dirty="0" smtClean="0"/>
              <a:t>is enlarged in lattice design </a:t>
            </a:r>
            <a:r>
              <a:rPr lang="en-GB" sz="2400" dirty="0"/>
              <a:t>for </a:t>
            </a:r>
            <a:r>
              <a:rPr lang="en-GB" sz="2400" dirty="0" smtClean="0"/>
              <a:t>8-GeV </a:t>
            </a:r>
            <a:r>
              <a:rPr lang="en-GB" sz="2400" dirty="0"/>
              <a:t>proton </a:t>
            </a:r>
            <a:r>
              <a:rPr lang="en-GB" sz="2400" dirty="0" smtClean="0"/>
              <a:t>injection. </a:t>
            </a:r>
            <a:endParaRPr lang="en-US" sz="2400" dirty="0" smtClean="0"/>
          </a:p>
          <a:p>
            <a:pPr>
              <a:buFont typeface="Arial" panose="020B0604020202020204" pitchFamily="34" charset="0"/>
              <a:buChar char="•"/>
            </a:pPr>
            <a:r>
              <a:rPr lang="en-US" altLang="zh-CN" sz="2400" dirty="0" smtClean="0"/>
              <a:t>Dynamic aperture is good with magnet multipole components.</a:t>
            </a:r>
            <a:endParaRPr lang="en-US" sz="2400" kern="0" dirty="0"/>
          </a:p>
        </p:txBody>
      </p:sp>
      <p:pic>
        <p:nvPicPr>
          <p:cNvPr id="8"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 y="1196752"/>
            <a:ext cx="3912269" cy="3096344"/>
          </a:xfrm>
          <a:prstGeom prst="rect">
            <a:avLst/>
          </a:prstGeom>
          <a:noFill/>
          <a:ln>
            <a:noFill/>
          </a:ln>
        </p:spPr>
      </p:pic>
      <p:pic>
        <p:nvPicPr>
          <p:cNvPr id="9" name="Picture 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3621" y="1080120"/>
            <a:ext cx="4499992" cy="321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797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0" y="1263352"/>
            <a:ext cx="9252520" cy="5334000"/>
          </a:xfrm>
        </p:spPr>
        <p:txBody>
          <a:bodyPr/>
          <a:lstStyle/>
          <a:p>
            <a:pPr>
              <a:buFont typeface="Arial" panose="020B0604020202020204" pitchFamily="34" charset="0"/>
              <a:buChar char="•"/>
            </a:pPr>
            <a:r>
              <a:rPr lang="en-US" altLang="zh-CN" sz="2400" dirty="0" smtClean="0"/>
              <a:t>IR (</a:t>
            </a:r>
            <a:r>
              <a:rPr lang="en-US" altLang="zh-CN" sz="2400" u="sng" dirty="0" smtClean="0"/>
              <a:t>I</a:t>
            </a:r>
            <a:r>
              <a:rPr lang="en-US" altLang="zh-CN" sz="2400" dirty="0" smtClean="0"/>
              <a:t>nteraction </a:t>
            </a:r>
            <a:r>
              <a:rPr lang="en-US" altLang="zh-CN" sz="2400" u="sng" dirty="0" smtClean="0"/>
              <a:t>R</a:t>
            </a:r>
            <a:r>
              <a:rPr lang="en-US" altLang="zh-CN" sz="2400" dirty="0" smtClean="0"/>
              <a:t>egion) requirement and challenges</a:t>
            </a:r>
          </a:p>
          <a:p>
            <a:pPr>
              <a:buFont typeface="Arial" panose="020B0604020202020204" pitchFamily="34" charset="0"/>
              <a:buChar char="•"/>
            </a:pPr>
            <a:r>
              <a:rPr lang="en-US" altLang="zh-CN" sz="2400" dirty="0" smtClean="0"/>
              <a:t>Study on these challenges</a:t>
            </a:r>
          </a:p>
          <a:p>
            <a:pPr marL="0" indent="0">
              <a:buNone/>
            </a:pPr>
            <a:r>
              <a:rPr lang="en-US" altLang="zh-CN" sz="2400" dirty="0"/>
              <a:t> </a:t>
            </a:r>
            <a:r>
              <a:rPr lang="en-US" altLang="zh-CN" sz="2400" dirty="0" smtClean="0"/>
              <a:t>             especially on chromatic issue and dynamic aperture</a:t>
            </a:r>
          </a:p>
          <a:p>
            <a:pPr>
              <a:buFont typeface="Arial" panose="020B0604020202020204" pitchFamily="34" charset="0"/>
              <a:buChar char="•"/>
            </a:pPr>
            <a:r>
              <a:rPr lang="en-US" altLang="zh-CN" sz="2400" dirty="0" smtClean="0"/>
              <a:t>Summary</a:t>
            </a:r>
            <a:endParaRPr lang="zh-CN" altLang="en-US" sz="2400" dirty="0"/>
          </a:p>
        </p:txBody>
      </p:sp>
      <p:sp>
        <p:nvSpPr>
          <p:cNvPr id="3" name="标题 2"/>
          <p:cNvSpPr>
            <a:spLocks noGrp="1"/>
          </p:cNvSpPr>
          <p:nvPr>
            <p:ph type="title"/>
          </p:nvPr>
        </p:nvSpPr>
        <p:spPr>
          <a:xfrm>
            <a:off x="467544" y="0"/>
            <a:ext cx="8206680" cy="914400"/>
          </a:xfrm>
        </p:spPr>
        <p:txBody>
          <a:bodyPr/>
          <a:lstStyle/>
          <a:p>
            <a:r>
              <a:rPr lang="en-US" altLang="zh-CN" sz="3200" dirty="0" smtClean="0"/>
              <a:t>Outline</a:t>
            </a:r>
            <a:endParaRPr lang="zh-CN" altLang="en-US" sz="3200" dirty="0"/>
          </a:p>
        </p:txBody>
      </p:sp>
      <p:sp>
        <p:nvSpPr>
          <p:cNvPr id="4" name="灯片编号占位符 3"/>
          <p:cNvSpPr>
            <a:spLocks noGrp="1"/>
          </p:cNvSpPr>
          <p:nvPr>
            <p:ph type="sldNum" sz="quarter" idx="10"/>
          </p:nvPr>
        </p:nvSpPr>
        <p:spPr/>
        <p:txBody>
          <a:bodyPr/>
          <a:lstStyle/>
          <a:p>
            <a:pPr>
              <a:defRPr/>
            </a:pPr>
            <a:fld id="{E05143E2-8B5C-420F-B773-4C0D976E94BC}" type="slidenum">
              <a:rPr lang="en-US" smtClean="0"/>
              <a:pPr>
                <a:defRPr/>
              </a:pPr>
              <a:t>2</a:t>
            </a:fld>
            <a:endParaRPr lang="en-US" dirty="0"/>
          </a:p>
        </p:txBody>
      </p:sp>
    </p:spTree>
    <p:extLst>
      <p:ext uri="{BB962C8B-B14F-4D97-AF65-F5344CB8AC3E}">
        <p14:creationId xmlns:p14="http://schemas.microsoft.com/office/powerpoint/2010/main" val="1651455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05143E2-8B5C-420F-B773-4C0D976E94BC}" type="slidenum">
              <a:rPr lang="en-US" smtClean="0"/>
              <a:pPr>
                <a:defRPr/>
              </a:pPr>
              <a:t>20</a:t>
            </a:fld>
            <a:endParaRPr lang="en-US" dirty="0"/>
          </a:p>
        </p:txBody>
      </p:sp>
      <p:sp>
        <p:nvSpPr>
          <p:cNvPr id="5" name="Title 1"/>
          <p:cNvSpPr>
            <a:spLocks noGrp="1"/>
          </p:cNvSpPr>
          <p:nvPr>
            <p:ph type="title"/>
          </p:nvPr>
        </p:nvSpPr>
        <p:spPr>
          <a:xfrm>
            <a:off x="0" y="0"/>
            <a:ext cx="9144000" cy="685800"/>
          </a:xfrm>
        </p:spPr>
        <p:txBody>
          <a:bodyPr/>
          <a:lstStyle/>
          <a:p>
            <a:r>
              <a:rPr lang="en-US" altLang="zh-CN" sz="3200" dirty="0" smtClean="0"/>
              <a:t>Ground Motion</a:t>
            </a:r>
            <a:endParaRPr lang="en-US" altLang="zh-CN" sz="3200" dirty="0"/>
          </a:p>
        </p:txBody>
      </p:sp>
      <p:sp>
        <p:nvSpPr>
          <p:cNvPr id="6" name="AutoShape 2" descr="https://zimbra.jlab.org/service/home/~/?auth=co&amp;loc=en_US&amp;id=4563&amp;part=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Content Placeholder 1"/>
          <p:cNvSpPr txBox="1">
            <a:spLocks/>
          </p:cNvSpPr>
          <p:nvPr/>
        </p:nvSpPr>
        <p:spPr>
          <a:xfrm>
            <a:off x="107504" y="4509120"/>
            <a:ext cx="8892480" cy="1872208"/>
          </a:xfrm>
          <a:prstGeom prst="rect">
            <a:avLst/>
          </a:prstGeom>
        </p:spPr>
        <p:txBody>
          <a:bodyPr/>
          <a:lstStyle>
            <a:lvl1pPr marL="342900" indent="-342900" algn="l" rtl="0" eaLnBrk="0" fontAlgn="base" hangingPunct="0">
              <a:spcBef>
                <a:spcPct val="20000"/>
              </a:spcBef>
              <a:spcAft>
                <a:spcPct val="0"/>
              </a:spcAft>
              <a:buBlip>
                <a:blip r:embed="rId2"/>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a:buFont typeface="Arial" panose="020B0604020202020204" pitchFamily="34" charset="0"/>
              <a:buChar char="•"/>
            </a:pPr>
            <a:r>
              <a:rPr lang="en-US" altLang="zh-CN" sz="2400" dirty="0" smtClean="0"/>
              <a:t>Sources on ground motion: </a:t>
            </a:r>
            <a:r>
              <a:rPr lang="en-US" sz="2400" dirty="0" smtClean="0"/>
              <a:t>1</a:t>
            </a:r>
            <a:r>
              <a:rPr lang="en-US" sz="2400" dirty="0"/>
              <a:t>. </a:t>
            </a:r>
            <a:r>
              <a:rPr lang="en-US" sz="2400" dirty="0" smtClean="0"/>
              <a:t>Liquid </a:t>
            </a:r>
            <a:r>
              <a:rPr lang="en-US" sz="2400" dirty="0"/>
              <a:t>N</a:t>
            </a:r>
            <a:r>
              <a:rPr lang="en-US" sz="2400" baseline="-25000" dirty="0"/>
              <a:t>2</a:t>
            </a:r>
            <a:r>
              <a:rPr lang="en-US" sz="2400" dirty="0"/>
              <a:t> </a:t>
            </a:r>
            <a:r>
              <a:rPr lang="en-US" sz="2400" dirty="0" smtClean="0"/>
              <a:t>delivery </a:t>
            </a:r>
            <a:r>
              <a:rPr lang="en-US" sz="2400" dirty="0"/>
              <a:t>to storage building by a truck </a:t>
            </a:r>
            <a:r>
              <a:rPr lang="en-US" sz="2400" dirty="0" smtClean="0"/>
              <a:t>everyday. 2</a:t>
            </a:r>
            <a:r>
              <a:rPr lang="en-US" sz="2400" dirty="0"/>
              <a:t>. Traffic </a:t>
            </a:r>
            <a:endParaRPr lang="en-US" sz="2400" dirty="0" smtClean="0"/>
          </a:p>
          <a:p>
            <a:pPr>
              <a:buFont typeface="Arial" panose="020B0604020202020204" pitchFamily="34" charset="0"/>
              <a:buChar char="•"/>
            </a:pPr>
            <a:r>
              <a:rPr lang="en-US" altLang="zh-CN" sz="2400" dirty="0" smtClean="0"/>
              <a:t>No impact is on emittance. Main impact is on beam vertical orbit oscillation at IP, which is not a problem </a:t>
            </a:r>
            <a:r>
              <a:rPr lang="en-US" altLang="zh-CN" sz="2400" dirty="0"/>
              <a:t>considering </a:t>
            </a:r>
            <a:r>
              <a:rPr lang="en-US" altLang="zh-CN" sz="2400" dirty="0" smtClean="0"/>
              <a:t>feedback system</a:t>
            </a:r>
            <a:endParaRPr lang="en-US" sz="2400" kern="0" dirty="0"/>
          </a:p>
        </p:txBody>
      </p:sp>
      <p:pic>
        <p:nvPicPr>
          <p:cNvPr id="8" name="Picture 7" descr="Screen Shot 2016-04-29 at 1.34.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870840"/>
            <a:ext cx="5167446" cy="3431222"/>
          </a:xfrm>
          <a:prstGeom prst="rect">
            <a:avLst/>
          </a:prstGeom>
        </p:spPr>
      </p:pic>
      <p:sp>
        <p:nvSpPr>
          <p:cNvPr id="16" name="Rectangle 15"/>
          <p:cNvSpPr/>
          <p:nvPr/>
        </p:nvSpPr>
        <p:spPr>
          <a:xfrm>
            <a:off x="2207447" y="1115190"/>
            <a:ext cx="1877437" cy="369332"/>
          </a:xfrm>
          <a:prstGeom prst="rect">
            <a:avLst/>
          </a:prstGeom>
          <a:ln>
            <a:solidFill>
              <a:srgbClr val="FF0000"/>
            </a:solidFill>
          </a:ln>
        </p:spPr>
        <p:txBody>
          <a:bodyPr wrap="none">
            <a:spAutoFit/>
          </a:bodyPr>
          <a:lstStyle/>
          <a:p>
            <a:r>
              <a:rPr lang="en-US" dirty="0">
                <a:solidFill>
                  <a:schemeClr val="bg1"/>
                </a:solidFill>
              </a:rPr>
              <a:t>storage building </a:t>
            </a:r>
          </a:p>
        </p:txBody>
      </p:sp>
      <p:cxnSp>
        <p:nvCxnSpPr>
          <p:cNvPr id="17" name="Straight Arrow Connector 16"/>
          <p:cNvCxnSpPr/>
          <p:nvPr/>
        </p:nvCxnSpPr>
        <p:spPr>
          <a:xfrm flipH="1">
            <a:off x="3146167" y="1484522"/>
            <a:ext cx="111886" cy="3106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Right Arrow 17"/>
          <p:cNvSpPr/>
          <p:nvPr/>
        </p:nvSpPr>
        <p:spPr>
          <a:xfrm rot="5400000">
            <a:off x="4808655" y="1970691"/>
            <a:ext cx="233916" cy="117345"/>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631785" y="1585898"/>
            <a:ext cx="1535856" cy="326507"/>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Canon Blvd</a:t>
            </a:r>
            <a:endParaRPr lang="en-US" dirty="0"/>
          </a:p>
        </p:txBody>
      </p:sp>
      <p:pic>
        <p:nvPicPr>
          <p:cNvPr id="20" name="Picture 3" descr="C:\Ground Motion\New\newC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918005"/>
            <a:ext cx="3503216" cy="270217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701" r="25834"/>
          <a:stretch/>
        </p:blipFill>
        <p:spPr bwMode="auto">
          <a:xfrm>
            <a:off x="6372200" y="3429000"/>
            <a:ext cx="1693119"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954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1"/>
          <p:cNvSpPr>
            <a:spLocks noGrp="1"/>
          </p:cNvSpPr>
          <p:nvPr>
            <p:ph idx="1"/>
          </p:nvPr>
        </p:nvSpPr>
        <p:spPr>
          <a:xfrm>
            <a:off x="-36512" y="1268760"/>
            <a:ext cx="9001000" cy="5760640"/>
          </a:xfrm>
        </p:spPr>
        <p:txBody>
          <a:bodyPr/>
          <a:lstStyle/>
          <a:p>
            <a:pPr algn="just">
              <a:buFont typeface="Arial" panose="020B0604020202020204" pitchFamily="34" charset="0"/>
              <a:buChar char="•"/>
            </a:pPr>
            <a:r>
              <a:rPr lang="en-US" sz="2400" dirty="0" smtClean="0"/>
              <a:t>IR design gives follow challenges: Chromaticity issue, Detector </a:t>
            </a:r>
            <a:r>
              <a:rPr lang="en-US" sz="2400" dirty="0"/>
              <a:t>solenoid </a:t>
            </a:r>
            <a:r>
              <a:rPr lang="en-US" sz="2400" dirty="0" smtClean="0"/>
              <a:t>issue, Misalignment issue, Magnet </a:t>
            </a:r>
            <a:r>
              <a:rPr lang="en-US" sz="2400" dirty="0"/>
              <a:t>multipole </a:t>
            </a:r>
            <a:r>
              <a:rPr lang="en-US" sz="2400" dirty="0" smtClean="0"/>
              <a:t>field, Beta </a:t>
            </a:r>
            <a:r>
              <a:rPr lang="en-US" sz="2400" dirty="0"/>
              <a:t>squeeze and </a:t>
            </a:r>
            <a:r>
              <a:rPr lang="en-US" sz="2400" dirty="0" smtClean="0"/>
              <a:t>Ground Motion issue.</a:t>
            </a:r>
            <a:endParaRPr lang="en-US" sz="2400" dirty="0"/>
          </a:p>
          <a:p>
            <a:pPr algn="just">
              <a:buFont typeface="Arial" panose="020B0604020202020204" pitchFamily="34" charset="0"/>
              <a:buChar char="•"/>
            </a:pPr>
            <a:r>
              <a:rPr lang="en-US" sz="2400" dirty="0" smtClean="0"/>
              <a:t>Chromaticity </a:t>
            </a:r>
            <a:r>
              <a:rPr lang="en-US" sz="2400" dirty="0"/>
              <a:t>Compensation has been </a:t>
            </a:r>
            <a:r>
              <a:rPr lang="en-US" sz="2400" dirty="0" smtClean="0"/>
              <a:t>studied. </a:t>
            </a:r>
            <a:r>
              <a:rPr lang="en-US" sz="2400" dirty="0"/>
              <a:t>A non-interleaved –I pairs scheme is </a:t>
            </a:r>
            <a:r>
              <a:rPr lang="en-US" sz="2400" dirty="0" smtClean="0"/>
              <a:t>selected, and dynamic aperture is 90 </a:t>
            </a:r>
            <a:r>
              <a:rPr lang="en-US" sz="2400" dirty="0" smtClean="0">
                <a:sym typeface="Symbol"/>
              </a:rPr>
              <a:t> with bare lattice and strong cooling</a:t>
            </a:r>
            <a:r>
              <a:rPr lang="en-US" sz="2400" dirty="0" smtClean="0"/>
              <a:t>.</a:t>
            </a:r>
            <a:endParaRPr lang="en-US" altLang="zh-CN" sz="2400" dirty="0" smtClean="0"/>
          </a:p>
          <a:p>
            <a:pPr algn="just">
              <a:buFont typeface="Arial" panose="020B0604020202020204" pitchFamily="34" charset="0"/>
              <a:buChar char="•"/>
            </a:pPr>
            <a:r>
              <a:rPr lang="en-US" altLang="zh-CN" sz="2400" dirty="0" smtClean="0"/>
              <a:t>Other issues has been also studied. The most limit to the dynamic aperture is multipole field components of IR triplets. IR triplets with LHC measured data is good for any cooling schemes. If cooling is better, we can release the multipole requirement.</a:t>
            </a:r>
            <a:endParaRPr lang="en-US" altLang="zh-CN" sz="2800" dirty="0" smtClean="0"/>
          </a:p>
          <a:p>
            <a:pPr marL="457200" lvl="1" indent="0">
              <a:buNone/>
            </a:pPr>
            <a:endParaRPr lang="en-US" altLang="zh-CN" sz="2800" dirty="0"/>
          </a:p>
          <a:p>
            <a:pPr marL="457200" lvl="1" indent="0">
              <a:buNone/>
            </a:pPr>
            <a:endParaRPr lang="en-US" altLang="zh-CN" sz="2800" dirty="0" smtClean="0"/>
          </a:p>
          <a:p>
            <a:pPr marL="457200" lvl="1" indent="0">
              <a:buNone/>
            </a:pPr>
            <a:endParaRPr lang="en-US" altLang="zh-CN" sz="2800" dirty="0"/>
          </a:p>
          <a:p>
            <a:pPr marL="457200" lvl="1" indent="0">
              <a:buNone/>
            </a:pPr>
            <a:endParaRPr lang="en-US" altLang="zh-CN" sz="2800" dirty="0" smtClean="0"/>
          </a:p>
          <a:p>
            <a:pPr>
              <a:buFont typeface="Wingdings" panose="05000000000000000000" pitchFamily="2" charset="2"/>
              <a:buChar char="Ø"/>
            </a:pPr>
            <a:endParaRPr lang="en-US" altLang="zh-CN" sz="2800" dirty="0" smtClean="0"/>
          </a:p>
          <a:p>
            <a:pPr lvl="1">
              <a:buFont typeface="Wingdings" panose="05000000000000000000" pitchFamily="2" charset="2"/>
              <a:buChar char="Ø"/>
            </a:pPr>
            <a:endParaRPr lang="en-US" altLang="zh-CN" sz="2800" dirty="0" smtClean="0"/>
          </a:p>
          <a:p>
            <a:pPr marL="0" indent="0">
              <a:buNone/>
            </a:pPr>
            <a:endParaRPr lang="en-US" altLang="zh-CN" sz="2800" dirty="0" smtClean="0"/>
          </a:p>
          <a:p>
            <a:endParaRPr lang="en-US" altLang="zh-CN" sz="2800" dirty="0" smtClean="0"/>
          </a:p>
          <a:p>
            <a:endParaRPr lang="en-US" altLang="zh-CN" sz="2800" dirty="0" smtClean="0"/>
          </a:p>
          <a:p>
            <a:endParaRPr lang="zh-CN" altLang="en-US" dirty="0"/>
          </a:p>
        </p:txBody>
      </p:sp>
      <p:sp>
        <p:nvSpPr>
          <p:cNvPr id="3" name="标题 2"/>
          <p:cNvSpPr>
            <a:spLocks noGrp="1"/>
          </p:cNvSpPr>
          <p:nvPr>
            <p:ph type="title"/>
          </p:nvPr>
        </p:nvSpPr>
        <p:spPr/>
        <p:txBody>
          <a:bodyPr/>
          <a:lstStyle/>
          <a:p>
            <a:r>
              <a:rPr lang="en-US" altLang="zh-CN" sz="3200" dirty="0" smtClean="0"/>
              <a:t>Summary</a:t>
            </a:r>
            <a:endParaRPr lang="zh-CN" altLang="en-US" sz="3200" dirty="0"/>
          </a:p>
        </p:txBody>
      </p:sp>
      <p:sp>
        <p:nvSpPr>
          <p:cNvPr id="4" name="灯片编号占位符 3"/>
          <p:cNvSpPr>
            <a:spLocks noGrp="1"/>
          </p:cNvSpPr>
          <p:nvPr>
            <p:ph type="sldNum" sz="quarter" idx="10"/>
          </p:nvPr>
        </p:nvSpPr>
        <p:spPr/>
        <p:txBody>
          <a:bodyPr/>
          <a:lstStyle/>
          <a:p>
            <a:pPr>
              <a:defRPr/>
            </a:pPr>
            <a:fld id="{E05143E2-8B5C-420F-B773-4C0D976E94BC}" type="slidenum">
              <a:rPr lang="en-US" smtClean="0"/>
              <a:pPr>
                <a:defRPr/>
              </a:pPr>
              <a:t>21</a:t>
            </a:fld>
            <a:endParaRPr lang="en-US" dirty="0"/>
          </a:p>
        </p:txBody>
      </p:sp>
    </p:spTree>
    <p:extLst>
      <p:ext uri="{BB962C8B-B14F-4D97-AF65-F5344CB8AC3E}">
        <p14:creationId xmlns:p14="http://schemas.microsoft.com/office/powerpoint/2010/main" val="294921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2536" y="1532384"/>
            <a:ext cx="9649072" cy="1752600"/>
          </a:xfrm>
        </p:spPr>
        <p:txBody>
          <a:bodyPr/>
          <a:lstStyle/>
          <a:p>
            <a:pPr eaLnBrk="1" hangingPunct="1"/>
            <a:r>
              <a:rPr lang="en-US" altLang="zh-CN" sz="8800" dirty="0" smtClean="0">
                <a:solidFill>
                  <a:srgbClr val="0070C0"/>
                </a:solidFill>
                <a:latin typeface="Vladimir Script" panose="03050402040407070305" pitchFamily="66" charset="0"/>
                <a:ea typeface="华文行楷" panose="02010800040101010101" pitchFamily="2" charset="-122"/>
              </a:rPr>
              <a:t>Thank   you</a:t>
            </a:r>
            <a:endParaRPr lang="ru-RU" altLang="en-US" sz="8800" dirty="0" smtClean="0">
              <a:solidFill>
                <a:srgbClr val="0070C0"/>
              </a:solidFill>
              <a:latin typeface="Arial" charset="0"/>
              <a:ea typeface="华文行楷" panose="02010800040101010101" pitchFamily="2" charset="-122"/>
              <a:cs typeface="Arial" charset="0"/>
            </a:endParaRPr>
          </a:p>
        </p:txBody>
      </p:sp>
    </p:spTree>
    <p:extLst>
      <p:ext uri="{BB962C8B-B14F-4D97-AF65-F5344CB8AC3E}">
        <p14:creationId xmlns:p14="http://schemas.microsoft.com/office/powerpoint/2010/main" val="734919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Multipoles </a:t>
            </a:r>
            <a:r>
              <a:rPr lang="en-US" altLang="zh-CN" dirty="0"/>
              <a:t>of Super-Ferric dipole</a:t>
            </a:r>
            <a:endParaRPr lang="zh-CN" altLang="en-US" dirty="0"/>
          </a:p>
        </p:txBody>
      </p:sp>
      <p:sp>
        <p:nvSpPr>
          <p:cNvPr id="4" name="灯片编号占位符 3"/>
          <p:cNvSpPr>
            <a:spLocks noGrp="1"/>
          </p:cNvSpPr>
          <p:nvPr>
            <p:ph type="sldNum" sz="quarter" idx="10"/>
          </p:nvPr>
        </p:nvSpPr>
        <p:spPr/>
        <p:txBody>
          <a:bodyPr/>
          <a:lstStyle/>
          <a:p>
            <a:pPr>
              <a:defRPr/>
            </a:pPr>
            <a:fld id="{E05143E2-8B5C-420F-B773-4C0D976E94BC}" type="slidenum">
              <a:rPr lang="en-US" smtClean="0"/>
              <a:pPr>
                <a:defRPr/>
              </a:pPr>
              <a:t>23</a:t>
            </a:fld>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76" t="26562" r="10645" b="22812"/>
          <a:stretch/>
        </p:blipFill>
        <p:spPr bwMode="auto">
          <a:xfrm>
            <a:off x="107503" y="3527693"/>
            <a:ext cx="8821185" cy="3270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908720"/>
            <a:ext cx="4104456" cy="274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bwMode="auto">
          <a:xfrm>
            <a:off x="3131840" y="2987233"/>
            <a:ext cx="2286356" cy="393928"/>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altLang="zh-CN" dirty="0" smtClean="0"/>
              <a:t>From Peter</a:t>
            </a:r>
            <a:r>
              <a:rPr lang="en-US" altLang="zh-CN" dirty="0"/>
              <a:t> </a:t>
            </a:r>
            <a:r>
              <a:rPr lang="en-US" altLang="zh-CN" dirty="0" smtClean="0"/>
              <a:t>McIntyre</a:t>
            </a:r>
            <a:endParaRPr kumimoji="0" lang="zh-CN" altLang="en-US" i="0" u="none" strike="noStrike" cap="none" normalizeH="0" baseline="0" dirty="0" smtClean="0">
              <a:ln>
                <a:noFill/>
              </a:ln>
              <a:effectLst/>
              <a:latin typeface="Times" charset="0"/>
            </a:endParaRPr>
          </a:p>
        </p:txBody>
      </p:sp>
    </p:spTree>
    <p:extLst>
      <p:ext uri="{BB962C8B-B14F-4D97-AF65-F5344CB8AC3E}">
        <p14:creationId xmlns:p14="http://schemas.microsoft.com/office/powerpoint/2010/main" val="2987128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1"/>
          <p:cNvSpPr>
            <a:spLocks noGrp="1"/>
          </p:cNvSpPr>
          <p:nvPr>
            <p:ph idx="1"/>
          </p:nvPr>
        </p:nvSpPr>
        <p:spPr>
          <a:xfrm>
            <a:off x="-180528" y="836712"/>
            <a:ext cx="9073008" cy="5550024"/>
          </a:xfrm>
        </p:spPr>
        <p:txBody>
          <a:bodyPr/>
          <a:lstStyle/>
          <a:p>
            <a:pPr lvl="1" algn="just"/>
            <a:r>
              <a:rPr lang="en-US" altLang="zh-CN" sz="2400" dirty="0" smtClean="0"/>
              <a:t>Require skew multipole data of super-ferric dipole in arc section to study dynamic aperture with </a:t>
            </a:r>
            <a:r>
              <a:rPr lang="en-US" altLang="zh-CN" sz="2400" dirty="0"/>
              <a:t>super-ferric dipole </a:t>
            </a:r>
            <a:r>
              <a:rPr lang="en-US" altLang="zh-CN" sz="2400" dirty="0" smtClean="0"/>
              <a:t>of beta &gt; 200 meters</a:t>
            </a:r>
          </a:p>
          <a:p>
            <a:pPr lvl="1" algn="just"/>
            <a:r>
              <a:rPr lang="en-US" altLang="zh-CN" sz="2400" dirty="0" smtClean="0"/>
              <a:t>Require skew multipole data of QIF (FFQ model) to study influence on dynamic aperture</a:t>
            </a:r>
          </a:p>
          <a:p>
            <a:pPr lvl="1" algn="just"/>
            <a:r>
              <a:rPr lang="en-US" altLang="zh-CN" sz="2400" dirty="0" smtClean="0"/>
              <a:t>Require data of </a:t>
            </a:r>
            <a:r>
              <a:rPr lang="en-US" altLang="zh-CN" sz="2400" dirty="0"/>
              <a:t>super-ferric dipole</a:t>
            </a:r>
            <a:r>
              <a:rPr lang="en-US" altLang="zh-CN" sz="2400" dirty="0" smtClean="0"/>
              <a:t> in ramping time to study whether we need a </a:t>
            </a:r>
            <a:r>
              <a:rPr lang="en-US" altLang="zh-CN" sz="2400" dirty="0" err="1" smtClean="0"/>
              <a:t>sextupole</a:t>
            </a:r>
            <a:r>
              <a:rPr lang="en-US" altLang="zh-CN" sz="2400" dirty="0" smtClean="0"/>
              <a:t> in the middle of dipole or not.</a:t>
            </a:r>
          </a:p>
          <a:p>
            <a:pPr lvl="1" algn="just"/>
            <a:r>
              <a:rPr lang="en-US" altLang="zh-CN" sz="2400" dirty="0" smtClean="0"/>
              <a:t>Dynamic aperture study on arc quads &amp; 2 IR dipoles</a:t>
            </a:r>
          </a:p>
          <a:p>
            <a:pPr lvl="1" algn="just"/>
            <a:r>
              <a:rPr lang="en-US" altLang="zh-CN" sz="2400" dirty="0"/>
              <a:t>Dynamic aperture study at injection</a:t>
            </a:r>
          </a:p>
          <a:p>
            <a:pPr lvl="1" algn="just"/>
            <a:r>
              <a:rPr lang="en-US" altLang="zh-CN" sz="2400" dirty="0" smtClean="0"/>
              <a:t>Put misalignment error, strength error, magnet multipoles, detector solenoid effects together to make design of multipole corrector packages. </a:t>
            </a:r>
          </a:p>
          <a:p>
            <a:pPr lvl="1" algn="just"/>
            <a:r>
              <a:rPr lang="en-US" altLang="zh-CN" sz="2400" dirty="0" smtClean="0"/>
              <a:t>Study influence from grab cavity and round-beam mode </a:t>
            </a:r>
          </a:p>
          <a:p>
            <a:pPr marL="457200" lvl="1" indent="0">
              <a:buNone/>
            </a:pPr>
            <a:endParaRPr lang="en-US" altLang="zh-CN" sz="2800" dirty="0" smtClean="0"/>
          </a:p>
          <a:p>
            <a:pPr marL="457200" lvl="1" indent="0">
              <a:buNone/>
            </a:pPr>
            <a:endParaRPr lang="en-US" altLang="zh-CN" sz="2800" dirty="0"/>
          </a:p>
          <a:p>
            <a:pPr marL="457200" lvl="1" indent="0">
              <a:buNone/>
            </a:pPr>
            <a:endParaRPr lang="en-US" altLang="zh-CN" sz="2800" dirty="0" smtClean="0"/>
          </a:p>
          <a:p>
            <a:pPr marL="457200" lvl="1" indent="0">
              <a:buNone/>
            </a:pPr>
            <a:endParaRPr lang="en-US" altLang="zh-CN" sz="2800" dirty="0"/>
          </a:p>
          <a:p>
            <a:pPr marL="457200" lvl="1" indent="0">
              <a:buNone/>
            </a:pPr>
            <a:endParaRPr lang="en-US" altLang="zh-CN" sz="2800" dirty="0" smtClean="0"/>
          </a:p>
          <a:p>
            <a:pPr>
              <a:buFont typeface="Wingdings" panose="05000000000000000000" pitchFamily="2" charset="2"/>
              <a:buChar char="Ø"/>
            </a:pPr>
            <a:endParaRPr lang="en-US" altLang="zh-CN" sz="2800" dirty="0" smtClean="0"/>
          </a:p>
          <a:p>
            <a:pPr lvl="1">
              <a:buFont typeface="Wingdings" panose="05000000000000000000" pitchFamily="2" charset="2"/>
              <a:buChar char="Ø"/>
            </a:pPr>
            <a:endParaRPr lang="en-US" altLang="zh-CN" sz="2800" dirty="0" smtClean="0"/>
          </a:p>
          <a:p>
            <a:pPr marL="0" indent="0">
              <a:buNone/>
            </a:pPr>
            <a:endParaRPr lang="en-US" altLang="zh-CN" sz="2800" dirty="0" smtClean="0"/>
          </a:p>
          <a:p>
            <a:endParaRPr lang="en-US" altLang="zh-CN" sz="2800" dirty="0" smtClean="0"/>
          </a:p>
          <a:p>
            <a:endParaRPr lang="en-US" altLang="zh-CN" sz="2800" dirty="0" smtClean="0"/>
          </a:p>
          <a:p>
            <a:endParaRPr lang="zh-CN" altLang="en-US" dirty="0"/>
          </a:p>
        </p:txBody>
      </p:sp>
      <p:sp>
        <p:nvSpPr>
          <p:cNvPr id="3" name="标题 2"/>
          <p:cNvSpPr>
            <a:spLocks noGrp="1"/>
          </p:cNvSpPr>
          <p:nvPr>
            <p:ph type="title"/>
          </p:nvPr>
        </p:nvSpPr>
        <p:spPr/>
        <p:txBody>
          <a:bodyPr/>
          <a:lstStyle/>
          <a:p>
            <a:r>
              <a:rPr lang="en-US" altLang="zh-CN" dirty="0" smtClean="0"/>
              <a:t>Study Plan</a:t>
            </a:r>
            <a:endParaRPr lang="zh-CN" altLang="en-US" dirty="0"/>
          </a:p>
        </p:txBody>
      </p:sp>
      <p:sp>
        <p:nvSpPr>
          <p:cNvPr id="4" name="灯片编号占位符 3"/>
          <p:cNvSpPr>
            <a:spLocks noGrp="1"/>
          </p:cNvSpPr>
          <p:nvPr>
            <p:ph type="sldNum" sz="quarter" idx="10"/>
          </p:nvPr>
        </p:nvSpPr>
        <p:spPr/>
        <p:txBody>
          <a:bodyPr/>
          <a:lstStyle/>
          <a:p>
            <a:pPr>
              <a:defRPr/>
            </a:pPr>
            <a:fld id="{E05143E2-8B5C-420F-B773-4C0D976E94BC}" type="slidenum">
              <a:rPr lang="en-US" smtClean="0"/>
              <a:pPr>
                <a:defRPr/>
              </a:pPr>
              <a:t>24</a:t>
            </a:fld>
            <a:endParaRPr lang="en-US" dirty="0"/>
          </a:p>
        </p:txBody>
      </p:sp>
    </p:spTree>
    <p:extLst>
      <p:ext uri="{BB962C8B-B14F-4D97-AF65-F5344CB8AC3E}">
        <p14:creationId xmlns:p14="http://schemas.microsoft.com/office/powerpoint/2010/main" val="22199905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7504" y="0"/>
            <a:ext cx="8928992" cy="914400"/>
          </a:xfrm>
        </p:spPr>
        <p:txBody>
          <a:bodyPr/>
          <a:lstStyle/>
          <a:p>
            <a:r>
              <a:rPr lang="en-US" altLang="zh-CN" dirty="0" smtClean="0"/>
              <a:t>Simulation setup &amp; method</a:t>
            </a:r>
            <a:endParaRPr lang="en-US" altLang="zh-CN" dirty="0"/>
          </a:p>
        </p:txBody>
      </p:sp>
      <p:sp>
        <p:nvSpPr>
          <p:cNvPr id="4" name="灯片编号占位符 3"/>
          <p:cNvSpPr>
            <a:spLocks noGrp="1"/>
          </p:cNvSpPr>
          <p:nvPr>
            <p:ph type="sldNum" sz="quarter" idx="10"/>
          </p:nvPr>
        </p:nvSpPr>
        <p:spPr/>
        <p:txBody>
          <a:bodyPr/>
          <a:lstStyle/>
          <a:p>
            <a:pPr>
              <a:defRPr/>
            </a:pPr>
            <a:fld id="{E05143E2-8B5C-420F-B773-4C0D976E94BC}" type="slidenum">
              <a:rPr lang="en-US" smtClean="0"/>
              <a:pPr>
                <a:defRPr/>
              </a:pPr>
              <a:t>25</a:t>
            </a:fld>
            <a:endParaRPr lang="en-US" dirty="0"/>
          </a:p>
        </p:txBody>
      </p:sp>
      <p:pic>
        <p:nvPicPr>
          <p:cNvPr id="225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75" y="828307"/>
            <a:ext cx="3816424" cy="2913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168" b="9233"/>
          <a:stretch/>
        </p:blipFill>
        <p:spPr bwMode="auto">
          <a:xfrm>
            <a:off x="4283967" y="1196752"/>
            <a:ext cx="4852805"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643" y="3777828"/>
            <a:ext cx="8140700" cy="260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bwMode="auto">
          <a:xfrm>
            <a:off x="8435317" y="4101008"/>
            <a:ext cx="144016" cy="7200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738418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14400"/>
          </a:xfrm>
        </p:spPr>
        <p:txBody>
          <a:bodyPr/>
          <a:lstStyle/>
          <a:p>
            <a:r>
              <a:rPr lang="en-US" altLang="en-US" sz="3200" dirty="0" smtClean="0">
                <a:solidFill>
                  <a:srgbClr val="990000"/>
                </a:solidFill>
                <a:latin typeface="Arial" charset="0"/>
                <a:cs typeface="Arial" charset="0"/>
              </a:rPr>
              <a:t>Error </a:t>
            </a:r>
            <a:r>
              <a:rPr lang="en-US" altLang="en-US" sz="3200" dirty="0">
                <a:solidFill>
                  <a:srgbClr val="990000"/>
                </a:solidFill>
                <a:latin typeface="Arial" charset="0"/>
                <a:cs typeface="Arial" charset="0"/>
              </a:rPr>
              <a:t>Study at Machines</a:t>
            </a:r>
            <a:endParaRPr lang="en-US" sz="3200" dirty="0"/>
          </a:p>
        </p:txBody>
      </p:sp>
      <p:sp>
        <p:nvSpPr>
          <p:cNvPr id="4" name="Slide Number Placeholder 3"/>
          <p:cNvSpPr>
            <a:spLocks noGrp="1"/>
          </p:cNvSpPr>
          <p:nvPr>
            <p:ph type="sldNum" sz="quarter" idx="10"/>
          </p:nvPr>
        </p:nvSpPr>
        <p:spPr/>
        <p:txBody>
          <a:bodyPr/>
          <a:lstStyle/>
          <a:p>
            <a:pPr>
              <a:defRPr/>
            </a:pPr>
            <a:fld id="{E05143E2-8B5C-420F-B773-4C0D976E94BC}" type="slidenum">
              <a:rPr lang="en-US" smtClean="0"/>
              <a:pPr>
                <a:defRPr/>
              </a:pPr>
              <a:t>26</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81367080"/>
              </p:ext>
            </p:extLst>
          </p:nvPr>
        </p:nvGraphicFramePr>
        <p:xfrm>
          <a:off x="683568" y="1124744"/>
          <a:ext cx="7736160" cy="4576445"/>
        </p:xfrm>
        <a:graphic>
          <a:graphicData uri="http://schemas.openxmlformats.org/drawingml/2006/table">
            <a:tbl>
              <a:tblPr firstRow="1" bandRow="1">
                <a:tableStyleId>{5940675A-B579-460E-94D1-54222C63F5DA}</a:tableStyleId>
              </a:tblPr>
              <a:tblGrid>
                <a:gridCol w="1507044"/>
                <a:gridCol w="2109862"/>
                <a:gridCol w="2143352"/>
                <a:gridCol w="1975902"/>
              </a:tblGrid>
              <a:tr h="549275">
                <a:tc>
                  <a:txBody>
                    <a:bodyPr/>
                    <a:lstStyle/>
                    <a:p>
                      <a:endParaRPr lang="en-US" sz="1600" dirty="0"/>
                    </a:p>
                  </a:txBody>
                  <a:tcPr/>
                </a:tc>
                <a:tc>
                  <a:txBody>
                    <a:bodyPr/>
                    <a:lstStyle/>
                    <a:p>
                      <a:pPr algn="ctr"/>
                      <a:r>
                        <a:rPr lang="en-US" sz="1600" dirty="0" smtClean="0"/>
                        <a:t>Displacement</a:t>
                      </a:r>
                      <a:endParaRPr lang="en-US" sz="1600" dirty="0"/>
                    </a:p>
                  </a:txBody>
                  <a:tcPr/>
                </a:tc>
                <a:tc>
                  <a:txBody>
                    <a:bodyPr/>
                    <a:lstStyle/>
                    <a:p>
                      <a:pPr algn="ctr"/>
                      <a:r>
                        <a:rPr lang="en-US" sz="1600" dirty="0" smtClean="0"/>
                        <a:t>Tilted angle</a:t>
                      </a:r>
                      <a:endParaRPr lang="en-US" sz="1600" dirty="0"/>
                    </a:p>
                  </a:txBody>
                  <a:tcPr/>
                </a:tc>
                <a:tc>
                  <a:txBody>
                    <a:bodyPr/>
                    <a:lstStyle/>
                    <a:p>
                      <a:pPr algn="ctr"/>
                      <a:r>
                        <a:rPr lang="en-US" sz="1600" dirty="0" smtClean="0"/>
                        <a:t>Strength Error</a:t>
                      </a:r>
                      <a:endParaRPr lang="en-US" sz="1600" dirty="0"/>
                    </a:p>
                  </a:txBody>
                  <a:tcPr/>
                </a:tc>
              </a:tr>
              <a:tr h="549275">
                <a:tc>
                  <a:txBody>
                    <a:bodyPr/>
                    <a:lstStyle/>
                    <a:p>
                      <a:endParaRPr lang="en-US" sz="1600"/>
                    </a:p>
                  </a:txBody>
                  <a:tcPr/>
                </a:tc>
                <a:tc>
                  <a:txBody>
                    <a:bodyPr/>
                    <a:lstStyle/>
                    <a:p>
                      <a:pPr algn="ctr"/>
                      <a:r>
                        <a:rPr lang="en-US" sz="1600" dirty="0" smtClean="0"/>
                        <a:t>mm</a:t>
                      </a:r>
                      <a:endParaRPr lang="en-US" sz="1600" dirty="0"/>
                    </a:p>
                  </a:txBody>
                  <a:tcPr/>
                </a:tc>
                <a:tc>
                  <a:txBody>
                    <a:bodyPr/>
                    <a:lstStyle/>
                    <a:p>
                      <a:pPr algn="ctr"/>
                      <a:r>
                        <a:rPr lang="en-US" sz="1600" dirty="0" err="1" smtClean="0"/>
                        <a:t>mrad</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10</a:t>
                      </a:r>
                      <a:r>
                        <a:rPr lang="en-US" sz="1600" baseline="30000" dirty="0" smtClean="0">
                          <a:latin typeface="+mn-lt"/>
                        </a:rPr>
                        <a:t>-2</a:t>
                      </a:r>
                      <a:endParaRPr lang="en-US" sz="1600" b="0" dirty="0" smtClean="0">
                        <a:latin typeface="+mn-lt"/>
                        <a:cs typeface="Arial" panose="020B0604020202020204" pitchFamily="34" charset="0"/>
                      </a:endParaRPr>
                    </a:p>
                  </a:txBody>
                  <a:tcPr/>
                </a:tc>
              </a:tr>
              <a:tr h="549275">
                <a:tc>
                  <a:txBody>
                    <a:bodyPr/>
                    <a:lstStyle/>
                    <a:p>
                      <a:r>
                        <a:rPr lang="en-US" sz="1600" dirty="0" smtClean="0"/>
                        <a:t>PEP-II</a:t>
                      </a:r>
                      <a:endParaRPr lang="en-US" sz="1600" dirty="0"/>
                    </a:p>
                  </a:txBody>
                  <a:tcPr/>
                </a:tc>
                <a:tc>
                  <a:txBody>
                    <a:bodyPr/>
                    <a:lstStyle/>
                    <a:p>
                      <a:pPr algn="r"/>
                      <a:r>
                        <a:rPr lang="en-US" sz="1400" dirty="0" smtClean="0"/>
                        <a:t>1(Dipole)</a:t>
                      </a:r>
                    </a:p>
                    <a:p>
                      <a:pPr algn="r"/>
                      <a:r>
                        <a:rPr lang="en-US" sz="1400" dirty="0" smtClean="0"/>
                        <a:t>0.1(Q&amp;S)</a:t>
                      </a:r>
                      <a:endParaRPr lang="en-US" sz="1400" dirty="0"/>
                    </a:p>
                  </a:txBody>
                  <a:tcPr/>
                </a:tc>
                <a:tc>
                  <a:txBody>
                    <a:bodyPr/>
                    <a:lstStyle/>
                    <a:p>
                      <a:pPr algn="r"/>
                      <a:r>
                        <a:rPr lang="en-US" sz="1400" dirty="0" smtClean="0"/>
                        <a:t>0.3(Dipole)</a:t>
                      </a:r>
                    </a:p>
                    <a:p>
                      <a:pPr algn="r"/>
                      <a:r>
                        <a:rPr lang="en-US" sz="1400" dirty="0" smtClean="0"/>
                        <a:t>0.5(Q&amp;S)</a:t>
                      </a:r>
                      <a:endParaRPr lang="en-US" sz="1400" dirty="0"/>
                    </a:p>
                  </a:txBody>
                  <a:tcPr/>
                </a:tc>
                <a:tc>
                  <a:txBody>
                    <a:bodyPr/>
                    <a:lstStyle/>
                    <a:p>
                      <a:pPr algn="r"/>
                      <a:r>
                        <a:rPr lang="en-US" sz="1400" dirty="0" smtClean="0"/>
                        <a:t>0.1(D&amp;Q)</a:t>
                      </a:r>
                    </a:p>
                    <a:p>
                      <a:pPr algn="r"/>
                      <a:r>
                        <a:rPr lang="en-US" sz="1400" dirty="0" smtClean="0"/>
                        <a:t>0.2(S)</a:t>
                      </a:r>
                      <a:endParaRPr lang="en-US" sz="1400" dirty="0"/>
                    </a:p>
                  </a:txBody>
                  <a:tcPr/>
                </a:tc>
              </a:tr>
              <a:tr h="549275">
                <a:tc>
                  <a:txBody>
                    <a:bodyPr/>
                    <a:lstStyle/>
                    <a:p>
                      <a:r>
                        <a:rPr lang="en-US" sz="1600" dirty="0" smtClean="0"/>
                        <a:t>KEKB</a:t>
                      </a:r>
                      <a:endParaRPr lang="en-US" sz="1600" dirty="0"/>
                    </a:p>
                  </a:txBody>
                  <a:tcPr/>
                </a:tc>
                <a:tc>
                  <a:txBody>
                    <a:bodyPr/>
                    <a:lstStyle/>
                    <a:p>
                      <a:pPr algn="r"/>
                      <a:r>
                        <a:rPr lang="en-US" sz="1400" dirty="0" smtClean="0"/>
                        <a:t>0.1(D,Q&amp;S)</a:t>
                      </a:r>
                      <a:endParaRPr lang="en-US" sz="1400" dirty="0"/>
                    </a:p>
                  </a:txBody>
                  <a:tcPr/>
                </a:tc>
                <a:tc>
                  <a:txBody>
                    <a:bodyPr/>
                    <a:lstStyle/>
                    <a:p>
                      <a:pPr algn="r"/>
                      <a:r>
                        <a:rPr lang="en-US" sz="1400" dirty="0" smtClean="0"/>
                        <a:t>0.1(D,Q&amp;S)</a:t>
                      </a:r>
                      <a:endParaRPr lang="en-US" sz="1400" dirty="0"/>
                    </a:p>
                  </a:txBody>
                  <a:tcPr/>
                </a:tc>
                <a:tc>
                  <a:txBody>
                    <a:bodyPr/>
                    <a:lstStyle/>
                    <a:p>
                      <a:pPr algn="r"/>
                      <a:r>
                        <a:rPr lang="en-US" sz="1400" dirty="0" smtClean="0"/>
                        <a:t>0.2(D),</a:t>
                      </a:r>
                    </a:p>
                    <a:p>
                      <a:pPr algn="r"/>
                      <a:r>
                        <a:rPr lang="en-US" sz="1400" dirty="0" smtClean="0"/>
                        <a:t>0.1(Q&amp;S)</a:t>
                      </a:r>
                      <a:endParaRPr lang="en-US" sz="1400" dirty="0"/>
                    </a:p>
                  </a:txBody>
                  <a:tcPr/>
                </a:tc>
              </a:tr>
              <a:tr h="549275">
                <a:tc>
                  <a:txBody>
                    <a:bodyPr/>
                    <a:lstStyle/>
                    <a:p>
                      <a:r>
                        <a:rPr lang="en-US" sz="1600" dirty="0" err="1" smtClean="0"/>
                        <a:t>SuperB</a:t>
                      </a:r>
                      <a:endParaRPr lang="en-US" sz="1600" dirty="0"/>
                    </a:p>
                  </a:txBody>
                  <a:tcPr/>
                </a:tc>
                <a:tc>
                  <a:txBody>
                    <a:bodyPr/>
                    <a:lstStyle/>
                    <a:p>
                      <a:pPr algn="r"/>
                      <a:r>
                        <a:rPr lang="en-US" sz="1400" dirty="0" smtClean="0"/>
                        <a:t>0.2(dipole)</a:t>
                      </a:r>
                    </a:p>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 0.3</a:t>
                      </a:r>
                      <a:r>
                        <a:rPr lang="en-US" altLang="zh-CN" sz="1400" dirty="0" smtClean="0"/>
                        <a:t>(Q)</a:t>
                      </a:r>
                    </a:p>
                    <a:p>
                      <a:pPr marL="0" marR="0" indent="0" algn="r" defTabSz="914400" rtl="0" eaLnBrk="1" fontAlgn="auto" latinLnBrk="0" hangingPunct="1">
                        <a:lnSpc>
                          <a:spcPct val="100000"/>
                        </a:lnSpc>
                        <a:spcBef>
                          <a:spcPts val="0"/>
                        </a:spcBef>
                        <a:spcAft>
                          <a:spcPts val="0"/>
                        </a:spcAft>
                        <a:buClrTx/>
                        <a:buSzTx/>
                        <a:buFontTx/>
                        <a:buNone/>
                        <a:tabLst/>
                        <a:defRPr/>
                      </a:pPr>
                      <a:r>
                        <a:rPr lang="en-US" altLang="zh-CN" sz="1400" dirty="0" smtClean="0"/>
                        <a:t>0.15(S)</a:t>
                      </a:r>
                    </a:p>
                  </a:txBody>
                  <a:tcPr/>
                </a:tc>
                <a:tc>
                  <a:txBody>
                    <a:bodyPr/>
                    <a:lstStyle/>
                    <a:p>
                      <a:pPr algn="r"/>
                      <a:r>
                        <a:rPr lang="en-US" sz="1400" dirty="0" smtClean="0"/>
                        <a:t>0.3(Q)</a:t>
                      </a:r>
                      <a:endParaRPr lang="en-US" sz="1400" dirty="0"/>
                    </a:p>
                  </a:txBody>
                  <a:tcPr/>
                </a:tc>
                <a:tc>
                  <a:txBody>
                    <a:bodyPr/>
                    <a:lstStyle/>
                    <a:p>
                      <a:pPr algn="r"/>
                      <a:endParaRPr lang="en-US" sz="1400" dirty="0"/>
                    </a:p>
                  </a:txBody>
                  <a:tcPr/>
                </a:tc>
              </a:tr>
              <a:tr h="549275">
                <a:tc>
                  <a:txBody>
                    <a:bodyPr/>
                    <a:lstStyle/>
                    <a:p>
                      <a:r>
                        <a:rPr lang="en-US" sz="1600" dirty="0" smtClean="0"/>
                        <a:t>NSLS-II</a:t>
                      </a:r>
                      <a:endParaRPr lang="en-US" sz="16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zh-CN" sz="1400" dirty="0" smtClean="0"/>
                        <a:t>0.1(Dipole)</a:t>
                      </a:r>
                    </a:p>
                    <a:p>
                      <a:pPr algn="r"/>
                      <a:r>
                        <a:rPr lang="en-US" sz="1400" dirty="0" smtClean="0"/>
                        <a:t>0.03(Q&amp;S)</a:t>
                      </a:r>
                      <a:endParaRPr lang="en-US" sz="14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zh-CN" sz="1400" dirty="0" smtClean="0"/>
                        <a:t>0.5(Dipole)</a:t>
                      </a:r>
                    </a:p>
                    <a:p>
                      <a:pPr algn="r"/>
                      <a:r>
                        <a:rPr lang="en-US" altLang="zh-CN" sz="1400" dirty="0" smtClean="0"/>
                        <a:t>0.2(Q&amp;S)</a:t>
                      </a:r>
                      <a:endParaRPr lang="en-US" altLang="zh-CN" sz="1400" dirty="0"/>
                    </a:p>
                  </a:txBody>
                  <a:tcPr/>
                </a:tc>
                <a:tc>
                  <a:txBody>
                    <a:bodyPr/>
                    <a:lstStyle/>
                    <a:p>
                      <a:pPr algn="r"/>
                      <a:r>
                        <a:rPr lang="en-US" sz="1400" dirty="0" smtClean="0"/>
                        <a:t>0.1(D)</a:t>
                      </a:r>
                    </a:p>
                    <a:p>
                      <a:pPr algn="r"/>
                      <a:r>
                        <a:rPr lang="en-US" sz="1400" dirty="0" smtClean="0"/>
                        <a:t>0.2(Q&amp;S)</a:t>
                      </a:r>
                      <a:endParaRPr lang="en-US" sz="1400" dirty="0"/>
                    </a:p>
                  </a:txBody>
                  <a:tcPr/>
                </a:tc>
              </a:tr>
              <a:tr h="549275">
                <a:tc>
                  <a:txBody>
                    <a:bodyPr/>
                    <a:lstStyle/>
                    <a:p>
                      <a:r>
                        <a:rPr lang="en-US" sz="1600" dirty="0" smtClean="0"/>
                        <a:t>RHIC</a:t>
                      </a:r>
                      <a:endParaRPr lang="en-US" sz="1600" dirty="0"/>
                    </a:p>
                  </a:txBody>
                  <a:tcPr/>
                </a:tc>
                <a:tc>
                  <a:txBody>
                    <a:bodyPr/>
                    <a:lstStyle/>
                    <a:p>
                      <a:pPr algn="r"/>
                      <a:r>
                        <a:rPr lang="en-US" sz="1400" dirty="0" smtClean="0"/>
                        <a:t>0.5(Dipole)</a:t>
                      </a:r>
                    </a:p>
                    <a:p>
                      <a:pPr algn="r"/>
                      <a:r>
                        <a:rPr lang="en-US" sz="1400" dirty="0" smtClean="0"/>
                        <a:t>0.25(Q),0.13(S)</a:t>
                      </a:r>
                    </a:p>
                  </a:txBody>
                  <a:tcPr/>
                </a:tc>
                <a:tc>
                  <a:txBody>
                    <a:bodyPr/>
                    <a:lstStyle/>
                    <a:p>
                      <a:pPr algn="r"/>
                      <a:r>
                        <a:rPr lang="en-US" altLang="zh-CN" sz="1400" dirty="0" smtClean="0"/>
                        <a:t>1(Dipole)</a:t>
                      </a:r>
                    </a:p>
                    <a:p>
                      <a:pPr algn="r"/>
                      <a:r>
                        <a:rPr lang="en-US" altLang="zh-CN" sz="1400" dirty="0" smtClean="0"/>
                        <a:t>1(Q)</a:t>
                      </a:r>
                      <a:endParaRPr lang="en-US" altLang="zh-CN" sz="1400" dirty="0"/>
                    </a:p>
                  </a:txBody>
                  <a:tcPr/>
                </a:tc>
                <a:tc>
                  <a:txBody>
                    <a:bodyPr/>
                    <a:lstStyle/>
                    <a:p>
                      <a:pPr algn="r"/>
                      <a:endParaRPr lang="en-US" sz="1400" dirty="0"/>
                    </a:p>
                  </a:txBody>
                  <a:tcPr/>
                </a:tc>
              </a:tr>
              <a:tr h="549275">
                <a:tc>
                  <a:txBody>
                    <a:bodyPr/>
                    <a:lstStyle/>
                    <a:p>
                      <a:r>
                        <a:rPr lang="en-US" sz="1600" dirty="0" smtClean="0"/>
                        <a:t>J-PARC</a:t>
                      </a:r>
                      <a:endParaRPr lang="en-US" sz="1600" dirty="0"/>
                    </a:p>
                  </a:txBody>
                  <a:tcPr/>
                </a:tc>
                <a:tc>
                  <a:txBody>
                    <a:bodyPr/>
                    <a:lstStyle/>
                    <a:p>
                      <a:pPr algn="r"/>
                      <a:r>
                        <a:rPr lang="en-US" sz="1400" dirty="0" smtClean="0"/>
                        <a:t>0.1(</a:t>
                      </a:r>
                      <a:r>
                        <a:rPr lang="en-US" sz="1400" dirty="0" err="1" smtClean="0"/>
                        <a:t>meas.dipole</a:t>
                      </a:r>
                      <a:r>
                        <a:rPr lang="en-US" sz="1400" dirty="0" smtClean="0"/>
                        <a:t>)</a:t>
                      </a:r>
                    </a:p>
                    <a:p>
                      <a:pPr algn="r"/>
                      <a:r>
                        <a:rPr lang="en-US" sz="1400" dirty="0" smtClean="0"/>
                        <a:t>0.03(</a:t>
                      </a:r>
                      <a:r>
                        <a:rPr lang="en-US" sz="1400" dirty="0" err="1" smtClean="0"/>
                        <a:t>meas.Q&amp;S</a:t>
                      </a:r>
                      <a:r>
                        <a:rPr lang="en-US" sz="1400" dirty="0" smtClean="0"/>
                        <a:t>)</a:t>
                      </a:r>
                      <a:endParaRPr lang="en-US" sz="1400" dirty="0"/>
                    </a:p>
                  </a:txBody>
                  <a:tcPr/>
                </a:tc>
                <a:tc>
                  <a:txBody>
                    <a:bodyPr/>
                    <a:lstStyle/>
                    <a:p>
                      <a:pPr algn="r"/>
                      <a:r>
                        <a:rPr lang="en-US" sz="1400" dirty="0" smtClean="0"/>
                        <a:t>0.03(meas. D,Q,&amp;S)</a:t>
                      </a:r>
                      <a:endParaRPr lang="en-US" sz="1400" dirty="0"/>
                    </a:p>
                  </a:txBody>
                  <a:tcPr/>
                </a:tc>
                <a:tc>
                  <a:txBody>
                    <a:bodyPr/>
                    <a:lstStyle/>
                    <a:p>
                      <a:pPr algn="r"/>
                      <a:r>
                        <a:rPr lang="en-US" sz="1400" dirty="0" smtClean="0"/>
                        <a:t>0.1(D)</a:t>
                      </a:r>
                    </a:p>
                    <a:p>
                      <a:pPr algn="r"/>
                      <a:r>
                        <a:rPr lang="en-US" sz="1400" dirty="0" smtClean="0"/>
                        <a:t>0.1(Q&amp;S)</a:t>
                      </a:r>
                      <a:endParaRPr lang="en-US" sz="1400" dirty="0"/>
                    </a:p>
                  </a:txBody>
                  <a:tcPr/>
                </a:tc>
              </a:tr>
            </a:tbl>
          </a:graphicData>
        </a:graphic>
      </p:graphicFrame>
    </p:spTree>
    <p:extLst>
      <p:ext uri="{BB962C8B-B14F-4D97-AF65-F5344CB8AC3E}">
        <p14:creationId xmlns:p14="http://schemas.microsoft.com/office/powerpoint/2010/main" val="2614360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Multipoles of FFQ in LHC </a:t>
            </a:r>
          </a:p>
        </p:txBody>
      </p:sp>
      <p:sp>
        <p:nvSpPr>
          <p:cNvPr id="4" name="Slide Number Placeholder 3"/>
          <p:cNvSpPr>
            <a:spLocks noGrp="1"/>
          </p:cNvSpPr>
          <p:nvPr>
            <p:ph type="sldNum" sz="quarter" idx="10"/>
          </p:nvPr>
        </p:nvSpPr>
        <p:spPr/>
        <p:txBody>
          <a:bodyPr/>
          <a:lstStyle/>
          <a:p>
            <a:pPr>
              <a:defRPr/>
            </a:pPr>
            <a:fld id="{E05143E2-8B5C-420F-B773-4C0D976E94BC}" type="slidenum">
              <a:rPr lang="en-US" smtClean="0"/>
              <a:pPr>
                <a:defRPr/>
              </a:pPr>
              <a:t>27</a:t>
            </a:fld>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501008"/>
            <a:ext cx="6638526" cy="2868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70" y="852201"/>
            <a:ext cx="3083128" cy="2448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角丸四角形吹き出し 138"/>
          <p:cNvSpPr/>
          <p:nvPr/>
        </p:nvSpPr>
        <p:spPr>
          <a:xfrm>
            <a:off x="587375" y="3573016"/>
            <a:ext cx="7969250" cy="2736304"/>
          </a:xfrm>
          <a:prstGeom prst="wedgeRoundRectCallout">
            <a:avLst>
              <a:gd name="adj1" fmla="val -35992"/>
              <a:gd name="adj2" fmla="val -74325"/>
              <a:gd name="adj3" fmla="val 16667"/>
            </a:avLst>
          </a:prstGeom>
          <a:noFill/>
          <a:ln w="9525" cap="flat" cmpd="sng" algn="ctr">
            <a:solidFill>
              <a:srgbClr val="FF0000"/>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rgbClr val="3891A7">
                <a:shade val="80000"/>
              </a:srgbClr>
            </a:contourClr>
          </a:sp3d>
        </p:spPr>
        <p:txBody>
          <a:bodyPr anchor="ctr"/>
          <a:lstStyle>
            <a:defPPr>
              <a:defRPr lang="ja-JP"/>
            </a:defPPr>
            <a:lvl1pPr algn="l" defTabSz="457200" rtl="0" fontAlgn="base">
              <a:spcBef>
                <a:spcPct val="0"/>
              </a:spcBef>
              <a:spcAft>
                <a:spcPct val="0"/>
              </a:spcAft>
              <a:defRPr kumimoji="1" kern="1200">
                <a:solidFill>
                  <a:schemeClr val="lt1"/>
                </a:solidFill>
                <a:latin typeface="+mn-lt"/>
                <a:ea typeface="+mn-ea"/>
                <a:cs typeface="+mn-cs"/>
              </a:defRPr>
            </a:lvl1pPr>
            <a:lvl2pPr marL="457200" algn="l" defTabSz="457200" rtl="0" fontAlgn="base">
              <a:spcBef>
                <a:spcPct val="0"/>
              </a:spcBef>
              <a:spcAft>
                <a:spcPct val="0"/>
              </a:spcAft>
              <a:defRPr kumimoji="1" kern="1200">
                <a:solidFill>
                  <a:schemeClr val="lt1"/>
                </a:solidFill>
                <a:latin typeface="+mn-lt"/>
                <a:ea typeface="+mn-ea"/>
                <a:cs typeface="+mn-cs"/>
              </a:defRPr>
            </a:lvl2pPr>
            <a:lvl3pPr marL="914400" algn="l" defTabSz="457200" rtl="0" fontAlgn="base">
              <a:spcBef>
                <a:spcPct val="0"/>
              </a:spcBef>
              <a:spcAft>
                <a:spcPct val="0"/>
              </a:spcAft>
              <a:defRPr kumimoji="1" kern="1200">
                <a:solidFill>
                  <a:schemeClr val="lt1"/>
                </a:solidFill>
                <a:latin typeface="+mn-lt"/>
                <a:ea typeface="+mn-ea"/>
                <a:cs typeface="+mn-cs"/>
              </a:defRPr>
            </a:lvl3pPr>
            <a:lvl4pPr marL="1371600" algn="l" defTabSz="457200" rtl="0" fontAlgn="base">
              <a:spcBef>
                <a:spcPct val="0"/>
              </a:spcBef>
              <a:spcAft>
                <a:spcPct val="0"/>
              </a:spcAft>
              <a:defRPr kumimoji="1" kern="1200">
                <a:solidFill>
                  <a:schemeClr val="lt1"/>
                </a:solidFill>
                <a:latin typeface="+mn-lt"/>
                <a:ea typeface="+mn-ea"/>
                <a:cs typeface="+mn-cs"/>
              </a:defRPr>
            </a:lvl4pPr>
            <a:lvl5pPr marL="1828800" algn="l" defTabSz="457200"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Gill Sans MT"/>
              <a:ea typeface="ＭＳ ゴシック"/>
              <a:cs typeface="+mn-cs"/>
            </a:endParaRPr>
          </a:p>
        </p:txBody>
      </p:sp>
      <p:sp>
        <p:nvSpPr>
          <p:cNvPr id="9" name="角丸四角形吹き出し 138"/>
          <p:cNvSpPr/>
          <p:nvPr/>
        </p:nvSpPr>
        <p:spPr>
          <a:xfrm>
            <a:off x="2195736" y="4725144"/>
            <a:ext cx="792088" cy="720080"/>
          </a:xfrm>
          <a:prstGeom prst="wedgeRoundRectCallout">
            <a:avLst>
              <a:gd name="adj1" fmla="val -17946"/>
              <a:gd name="adj2" fmla="val 47303"/>
              <a:gd name="adj3" fmla="val 16667"/>
            </a:avLst>
          </a:prstGeom>
          <a:noFill/>
          <a:ln w="9525" cap="flat" cmpd="sng" algn="ctr">
            <a:solidFill>
              <a:srgbClr val="FF0000"/>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rgbClr val="3891A7">
                <a:shade val="80000"/>
              </a:srgbClr>
            </a:contourClr>
          </a:sp3d>
        </p:spPr>
        <p:txBody>
          <a:bodyPr anchor="ctr"/>
          <a:lstStyle>
            <a:defPPr>
              <a:defRPr lang="ja-JP"/>
            </a:defPPr>
            <a:lvl1pPr algn="l" defTabSz="457200" rtl="0" fontAlgn="base">
              <a:spcBef>
                <a:spcPct val="0"/>
              </a:spcBef>
              <a:spcAft>
                <a:spcPct val="0"/>
              </a:spcAft>
              <a:defRPr kumimoji="1" kern="1200">
                <a:solidFill>
                  <a:schemeClr val="lt1"/>
                </a:solidFill>
                <a:latin typeface="+mn-lt"/>
                <a:ea typeface="+mn-ea"/>
                <a:cs typeface="+mn-cs"/>
              </a:defRPr>
            </a:lvl1pPr>
            <a:lvl2pPr marL="457200" algn="l" defTabSz="457200" rtl="0" fontAlgn="base">
              <a:spcBef>
                <a:spcPct val="0"/>
              </a:spcBef>
              <a:spcAft>
                <a:spcPct val="0"/>
              </a:spcAft>
              <a:defRPr kumimoji="1" kern="1200">
                <a:solidFill>
                  <a:schemeClr val="lt1"/>
                </a:solidFill>
                <a:latin typeface="+mn-lt"/>
                <a:ea typeface="+mn-ea"/>
                <a:cs typeface="+mn-cs"/>
              </a:defRPr>
            </a:lvl2pPr>
            <a:lvl3pPr marL="914400" algn="l" defTabSz="457200" rtl="0" fontAlgn="base">
              <a:spcBef>
                <a:spcPct val="0"/>
              </a:spcBef>
              <a:spcAft>
                <a:spcPct val="0"/>
              </a:spcAft>
              <a:defRPr kumimoji="1" kern="1200">
                <a:solidFill>
                  <a:schemeClr val="lt1"/>
                </a:solidFill>
                <a:latin typeface="+mn-lt"/>
                <a:ea typeface="+mn-ea"/>
                <a:cs typeface="+mn-cs"/>
              </a:defRPr>
            </a:lvl3pPr>
            <a:lvl4pPr marL="1371600" algn="l" defTabSz="457200" rtl="0" fontAlgn="base">
              <a:spcBef>
                <a:spcPct val="0"/>
              </a:spcBef>
              <a:spcAft>
                <a:spcPct val="0"/>
              </a:spcAft>
              <a:defRPr kumimoji="1" kern="1200">
                <a:solidFill>
                  <a:schemeClr val="lt1"/>
                </a:solidFill>
                <a:latin typeface="+mn-lt"/>
                <a:ea typeface="+mn-ea"/>
                <a:cs typeface="+mn-cs"/>
              </a:defRPr>
            </a:lvl4pPr>
            <a:lvl5pPr marL="1828800" algn="l" defTabSz="457200"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Gill Sans MT"/>
              <a:ea typeface="ＭＳ ゴシック"/>
              <a:cs typeface="+mn-cs"/>
            </a:endParaRPr>
          </a:p>
        </p:txBody>
      </p:sp>
      <p:grpSp>
        <p:nvGrpSpPr>
          <p:cNvPr id="10" name="Group 9"/>
          <p:cNvGrpSpPr/>
          <p:nvPr/>
        </p:nvGrpSpPr>
        <p:grpSpPr>
          <a:xfrm>
            <a:off x="3563888" y="980728"/>
            <a:ext cx="5328591" cy="2232248"/>
            <a:chOff x="254000" y="836712"/>
            <a:chExt cx="8782495" cy="3200400"/>
          </a:xfrm>
        </p:grpSpPr>
        <p:pic>
          <p:nvPicPr>
            <p:cNvPr id="11" name="Picture 10" descr="sbeta_IP1_b1.tif"/>
            <p:cNvPicPr>
              <a:picLocks noChangeAspect="1"/>
            </p:cNvPicPr>
            <p:nvPr/>
          </p:nvPicPr>
          <p:blipFill>
            <a:blip r:embed="rId4" cstate="print"/>
            <a:stretch>
              <a:fillRect/>
            </a:stretch>
          </p:blipFill>
          <p:spPr>
            <a:xfrm>
              <a:off x="4632465" y="836803"/>
              <a:ext cx="4235944" cy="3200309"/>
            </a:xfrm>
            <a:prstGeom prst="rect">
              <a:avLst/>
            </a:prstGeom>
          </p:spPr>
        </p:pic>
        <p:pic>
          <p:nvPicPr>
            <p:cNvPr id="12" name="Picture 11" descr="betaIP1_nom_b1.tif"/>
            <p:cNvPicPr>
              <a:picLocks noChangeAspect="1"/>
            </p:cNvPicPr>
            <p:nvPr/>
          </p:nvPicPr>
          <p:blipFill>
            <a:blip r:embed="rId5" cstate="print"/>
            <a:stretch>
              <a:fillRect/>
            </a:stretch>
          </p:blipFill>
          <p:spPr>
            <a:xfrm>
              <a:off x="254000" y="836712"/>
              <a:ext cx="4378669" cy="3180466"/>
            </a:xfrm>
            <a:prstGeom prst="rect">
              <a:avLst/>
            </a:prstGeom>
          </p:spPr>
        </p:pic>
        <p:sp>
          <p:nvSpPr>
            <p:cNvPr id="13" name="TextBox 12"/>
            <p:cNvSpPr txBox="1"/>
            <p:nvPr/>
          </p:nvSpPr>
          <p:spPr>
            <a:xfrm>
              <a:off x="2902283" y="1293913"/>
              <a:ext cx="1575187" cy="1191410"/>
            </a:xfrm>
            <a:prstGeom prst="rect">
              <a:avLst/>
            </a:prstGeom>
            <a:noFill/>
          </p:spPr>
          <p:txBody>
            <a:bodyPr wrap="none" rtlCol="0">
              <a:spAutoFit/>
            </a:bodyPr>
            <a:lstStyle/>
            <a:p>
              <a:r>
                <a:rPr lang="en-US" sz="1600" dirty="0" smtClean="0">
                  <a:solidFill>
                    <a:srgbClr val="0070C0"/>
                  </a:solidFill>
                </a:rPr>
                <a:t>Old LHC</a:t>
              </a:r>
            </a:p>
            <a:p>
              <a:r>
                <a:rPr lang="en-US" sz="1600" dirty="0" smtClean="0">
                  <a:solidFill>
                    <a:srgbClr val="0070C0"/>
                  </a:solidFill>
                  <a:latin typeface="Symbol" pitchFamily="18" charset="2"/>
                </a:rPr>
                <a:t>b</a:t>
              </a:r>
              <a:r>
                <a:rPr lang="en-US" sz="1600" dirty="0" smtClean="0">
                  <a:solidFill>
                    <a:srgbClr val="0070C0"/>
                  </a:solidFill>
                </a:rPr>
                <a:t>* = </a:t>
              </a:r>
            </a:p>
            <a:p>
              <a:r>
                <a:rPr lang="en-US" sz="1600" dirty="0" smtClean="0">
                  <a:solidFill>
                    <a:srgbClr val="0070C0"/>
                  </a:solidFill>
                </a:rPr>
                <a:t>55/55 cm</a:t>
              </a:r>
              <a:endParaRPr lang="en-US" sz="1600" dirty="0">
                <a:solidFill>
                  <a:srgbClr val="0070C0"/>
                </a:solidFill>
              </a:endParaRPr>
            </a:p>
          </p:txBody>
        </p:sp>
        <p:sp>
          <p:nvSpPr>
            <p:cNvPr id="14" name="TextBox 13"/>
            <p:cNvSpPr txBox="1"/>
            <p:nvPr/>
          </p:nvSpPr>
          <p:spPr>
            <a:xfrm>
              <a:off x="7380311" y="1293913"/>
              <a:ext cx="1656184" cy="1191410"/>
            </a:xfrm>
            <a:prstGeom prst="rect">
              <a:avLst/>
            </a:prstGeom>
            <a:noFill/>
          </p:spPr>
          <p:txBody>
            <a:bodyPr wrap="square" rtlCol="0">
              <a:spAutoFit/>
            </a:bodyPr>
            <a:lstStyle/>
            <a:p>
              <a:r>
                <a:rPr lang="en-US" sz="1600" dirty="0">
                  <a:solidFill>
                    <a:srgbClr val="0070C0"/>
                  </a:solidFill>
                </a:rPr>
                <a:t>HL-LHC </a:t>
              </a:r>
              <a:r>
                <a:rPr lang="en-US" sz="1600" dirty="0" smtClean="0">
                  <a:solidFill>
                    <a:srgbClr val="0070C0"/>
                  </a:solidFill>
                  <a:latin typeface="Symbol" pitchFamily="18" charset="2"/>
                </a:rPr>
                <a:t>b</a:t>
              </a:r>
              <a:r>
                <a:rPr lang="en-US" sz="1600" dirty="0" smtClean="0">
                  <a:solidFill>
                    <a:srgbClr val="0070C0"/>
                  </a:solidFill>
                </a:rPr>
                <a:t>* = 15/15 cm</a:t>
              </a:r>
              <a:endParaRPr lang="en-US" sz="1600" dirty="0">
                <a:solidFill>
                  <a:srgbClr val="0070C0"/>
                </a:solidFill>
              </a:endParaRPr>
            </a:p>
          </p:txBody>
        </p:sp>
        <p:sp>
          <p:nvSpPr>
            <p:cNvPr id="15" name="TextBox 14"/>
            <p:cNvSpPr txBox="1"/>
            <p:nvPr/>
          </p:nvSpPr>
          <p:spPr>
            <a:xfrm>
              <a:off x="1122680" y="2267680"/>
              <a:ext cx="1135135" cy="338554"/>
            </a:xfrm>
            <a:prstGeom prst="rect">
              <a:avLst/>
            </a:prstGeom>
            <a:noFill/>
          </p:spPr>
          <p:txBody>
            <a:bodyPr wrap="none" rtlCol="0">
              <a:spAutoFit/>
            </a:bodyPr>
            <a:lstStyle/>
            <a:p>
              <a:r>
                <a:rPr lang="en-US" sz="1600" dirty="0" err="1" smtClean="0">
                  <a:latin typeface="Symbol" pitchFamily="18" charset="2"/>
                </a:rPr>
                <a:t>b</a:t>
              </a:r>
              <a:r>
                <a:rPr lang="en-US" sz="1600" baseline="-25000" dirty="0" err="1" smtClean="0"/>
                <a:t>max</a:t>
              </a:r>
              <a:r>
                <a:rPr lang="en-US" sz="1600" dirty="0" smtClean="0"/>
                <a:t>~ 4.5km</a:t>
              </a:r>
              <a:endParaRPr lang="en-US" sz="1600" dirty="0"/>
            </a:p>
          </p:txBody>
        </p:sp>
        <p:sp>
          <p:nvSpPr>
            <p:cNvPr id="16" name="TextBox 15"/>
            <p:cNvSpPr txBox="1"/>
            <p:nvPr/>
          </p:nvSpPr>
          <p:spPr>
            <a:xfrm>
              <a:off x="5119978" y="1522512"/>
              <a:ext cx="1234120" cy="338554"/>
            </a:xfrm>
            <a:prstGeom prst="rect">
              <a:avLst/>
            </a:prstGeom>
            <a:noFill/>
          </p:spPr>
          <p:txBody>
            <a:bodyPr wrap="none" rtlCol="0">
              <a:spAutoFit/>
            </a:bodyPr>
            <a:lstStyle/>
            <a:p>
              <a:r>
                <a:rPr lang="en-US" sz="1600" dirty="0" err="1" smtClean="0">
                  <a:latin typeface="Symbol" pitchFamily="18" charset="2"/>
                </a:rPr>
                <a:t>b</a:t>
              </a:r>
              <a:r>
                <a:rPr lang="en-US" sz="1600" baseline="-25000" dirty="0" err="1" smtClean="0"/>
                <a:t>max</a:t>
              </a:r>
              <a:r>
                <a:rPr lang="en-US" sz="1600" dirty="0" smtClean="0"/>
                <a:t>~ 21.5km</a:t>
              </a:r>
              <a:endParaRPr lang="en-US" sz="1600" dirty="0"/>
            </a:p>
          </p:txBody>
        </p:sp>
      </p:grpSp>
    </p:spTree>
    <p:extLst>
      <p:ext uri="{BB962C8B-B14F-4D97-AF65-F5344CB8AC3E}">
        <p14:creationId xmlns:p14="http://schemas.microsoft.com/office/powerpoint/2010/main" val="3883820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Multipoles of FFQ in LHC </a:t>
            </a:r>
          </a:p>
        </p:txBody>
      </p:sp>
      <p:sp>
        <p:nvSpPr>
          <p:cNvPr id="4" name="Slide Number Placeholder 3"/>
          <p:cNvSpPr>
            <a:spLocks noGrp="1"/>
          </p:cNvSpPr>
          <p:nvPr>
            <p:ph type="sldNum" sz="quarter" idx="10"/>
          </p:nvPr>
        </p:nvSpPr>
        <p:spPr/>
        <p:txBody>
          <a:bodyPr/>
          <a:lstStyle/>
          <a:p>
            <a:pPr>
              <a:defRPr/>
            </a:pPr>
            <a:fld id="{E05143E2-8B5C-420F-B773-4C0D976E94BC}" type="slidenum">
              <a:rPr lang="en-US" smtClean="0"/>
              <a:pPr>
                <a:defRPr/>
              </a:pPr>
              <a:t>28</a:t>
            </a:fld>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501008"/>
            <a:ext cx="6638526" cy="2868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70" y="852201"/>
            <a:ext cx="3083128" cy="2448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角丸四角形吹き出し 138"/>
          <p:cNvSpPr/>
          <p:nvPr/>
        </p:nvSpPr>
        <p:spPr>
          <a:xfrm>
            <a:off x="587375" y="3573016"/>
            <a:ext cx="7969250" cy="2736304"/>
          </a:xfrm>
          <a:prstGeom prst="wedgeRoundRectCallout">
            <a:avLst>
              <a:gd name="adj1" fmla="val -35992"/>
              <a:gd name="adj2" fmla="val -74325"/>
              <a:gd name="adj3" fmla="val 16667"/>
            </a:avLst>
          </a:prstGeom>
          <a:noFill/>
          <a:ln w="9525" cap="flat" cmpd="sng" algn="ctr">
            <a:solidFill>
              <a:srgbClr val="FF0000"/>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rgbClr val="3891A7">
                <a:shade val="80000"/>
              </a:srgbClr>
            </a:contourClr>
          </a:sp3d>
        </p:spPr>
        <p:txBody>
          <a:bodyPr anchor="ctr"/>
          <a:lstStyle>
            <a:defPPr>
              <a:defRPr lang="ja-JP"/>
            </a:defPPr>
            <a:lvl1pPr algn="l" defTabSz="457200" rtl="0" fontAlgn="base">
              <a:spcBef>
                <a:spcPct val="0"/>
              </a:spcBef>
              <a:spcAft>
                <a:spcPct val="0"/>
              </a:spcAft>
              <a:defRPr kumimoji="1" kern="1200">
                <a:solidFill>
                  <a:schemeClr val="lt1"/>
                </a:solidFill>
                <a:latin typeface="+mn-lt"/>
                <a:ea typeface="+mn-ea"/>
                <a:cs typeface="+mn-cs"/>
              </a:defRPr>
            </a:lvl1pPr>
            <a:lvl2pPr marL="457200" algn="l" defTabSz="457200" rtl="0" fontAlgn="base">
              <a:spcBef>
                <a:spcPct val="0"/>
              </a:spcBef>
              <a:spcAft>
                <a:spcPct val="0"/>
              </a:spcAft>
              <a:defRPr kumimoji="1" kern="1200">
                <a:solidFill>
                  <a:schemeClr val="lt1"/>
                </a:solidFill>
                <a:latin typeface="+mn-lt"/>
                <a:ea typeface="+mn-ea"/>
                <a:cs typeface="+mn-cs"/>
              </a:defRPr>
            </a:lvl2pPr>
            <a:lvl3pPr marL="914400" algn="l" defTabSz="457200" rtl="0" fontAlgn="base">
              <a:spcBef>
                <a:spcPct val="0"/>
              </a:spcBef>
              <a:spcAft>
                <a:spcPct val="0"/>
              </a:spcAft>
              <a:defRPr kumimoji="1" kern="1200">
                <a:solidFill>
                  <a:schemeClr val="lt1"/>
                </a:solidFill>
                <a:latin typeface="+mn-lt"/>
                <a:ea typeface="+mn-ea"/>
                <a:cs typeface="+mn-cs"/>
              </a:defRPr>
            </a:lvl3pPr>
            <a:lvl4pPr marL="1371600" algn="l" defTabSz="457200" rtl="0" fontAlgn="base">
              <a:spcBef>
                <a:spcPct val="0"/>
              </a:spcBef>
              <a:spcAft>
                <a:spcPct val="0"/>
              </a:spcAft>
              <a:defRPr kumimoji="1" kern="1200">
                <a:solidFill>
                  <a:schemeClr val="lt1"/>
                </a:solidFill>
                <a:latin typeface="+mn-lt"/>
                <a:ea typeface="+mn-ea"/>
                <a:cs typeface="+mn-cs"/>
              </a:defRPr>
            </a:lvl4pPr>
            <a:lvl5pPr marL="1828800" algn="l" defTabSz="457200"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Gill Sans MT"/>
              <a:ea typeface="ＭＳ ゴシック"/>
              <a:cs typeface="+mn-cs"/>
            </a:endParaRPr>
          </a:p>
        </p:txBody>
      </p:sp>
      <p:sp>
        <p:nvSpPr>
          <p:cNvPr id="9" name="角丸四角形吹き出し 138"/>
          <p:cNvSpPr/>
          <p:nvPr/>
        </p:nvSpPr>
        <p:spPr>
          <a:xfrm>
            <a:off x="2195736" y="4725144"/>
            <a:ext cx="792088" cy="720080"/>
          </a:xfrm>
          <a:prstGeom prst="wedgeRoundRectCallout">
            <a:avLst>
              <a:gd name="adj1" fmla="val -17946"/>
              <a:gd name="adj2" fmla="val 47303"/>
              <a:gd name="adj3" fmla="val 16667"/>
            </a:avLst>
          </a:prstGeom>
          <a:noFill/>
          <a:ln w="9525" cap="flat" cmpd="sng" algn="ctr">
            <a:solidFill>
              <a:srgbClr val="FF0000"/>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rgbClr val="3891A7">
                <a:shade val="80000"/>
              </a:srgbClr>
            </a:contourClr>
          </a:sp3d>
        </p:spPr>
        <p:txBody>
          <a:bodyPr anchor="ctr"/>
          <a:lstStyle>
            <a:defPPr>
              <a:defRPr lang="ja-JP"/>
            </a:defPPr>
            <a:lvl1pPr algn="l" defTabSz="457200" rtl="0" fontAlgn="base">
              <a:spcBef>
                <a:spcPct val="0"/>
              </a:spcBef>
              <a:spcAft>
                <a:spcPct val="0"/>
              </a:spcAft>
              <a:defRPr kumimoji="1" kern="1200">
                <a:solidFill>
                  <a:schemeClr val="lt1"/>
                </a:solidFill>
                <a:latin typeface="+mn-lt"/>
                <a:ea typeface="+mn-ea"/>
                <a:cs typeface="+mn-cs"/>
              </a:defRPr>
            </a:lvl1pPr>
            <a:lvl2pPr marL="457200" algn="l" defTabSz="457200" rtl="0" fontAlgn="base">
              <a:spcBef>
                <a:spcPct val="0"/>
              </a:spcBef>
              <a:spcAft>
                <a:spcPct val="0"/>
              </a:spcAft>
              <a:defRPr kumimoji="1" kern="1200">
                <a:solidFill>
                  <a:schemeClr val="lt1"/>
                </a:solidFill>
                <a:latin typeface="+mn-lt"/>
                <a:ea typeface="+mn-ea"/>
                <a:cs typeface="+mn-cs"/>
              </a:defRPr>
            </a:lvl2pPr>
            <a:lvl3pPr marL="914400" algn="l" defTabSz="457200" rtl="0" fontAlgn="base">
              <a:spcBef>
                <a:spcPct val="0"/>
              </a:spcBef>
              <a:spcAft>
                <a:spcPct val="0"/>
              </a:spcAft>
              <a:defRPr kumimoji="1" kern="1200">
                <a:solidFill>
                  <a:schemeClr val="lt1"/>
                </a:solidFill>
                <a:latin typeface="+mn-lt"/>
                <a:ea typeface="+mn-ea"/>
                <a:cs typeface="+mn-cs"/>
              </a:defRPr>
            </a:lvl3pPr>
            <a:lvl4pPr marL="1371600" algn="l" defTabSz="457200" rtl="0" fontAlgn="base">
              <a:spcBef>
                <a:spcPct val="0"/>
              </a:spcBef>
              <a:spcAft>
                <a:spcPct val="0"/>
              </a:spcAft>
              <a:defRPr kumimoji="1" kern="1200">
                <a:solidFill>
                  <a:schemeClr val="lt1"/>
                </a:solidFill>
                <a:latin typeface="+mn-lt"/>
                <a:ea typeface="+mn-ea"/>
                <a:cs typeface="+mn-cs"/>
              </a:defRPr>
            </a:lvl4pPr>
            <a:lvl5pPr marL="1828800" algn="l" defTabSz="457200"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Gill Sans MT"/>
              <a:ea typeface="ＭＳ ゴシック"/>
              <a:cs typeface="+mn-cs"/>
            </a:endParaRPr>
          </a:p>
        </p:txBody>
      </p:sp>
      <p:grpSp>
        <p:nvGrpSpPr>
          <p:cNvPr id="10" name="Group 9"/>
          <p:cNvGrpSpPr/>
          <p:nvPr/>
        </p:nvGrpSpPr>
        <p:grpSpPr>
          <a:xfrm>
            <a:off x="3563888" y="980728"/>
            <a:ext cx="5328591" cy="2232248"/>
            <a:chOff x="254000" y="836712"/>
            <a:chExt cx="8782495" cy="3200400"/>
          </a:xfrm>
        </p:grpSpPr>
        <p:pic>
          <p:nvPicPr>
            <p:cNvPr id="11" name="Picture 10" descr="sbeta_IP1_b1.tif"/>
            <p:cNvPicPr>
              <a:picLocks noChangeAspect="1"/>
            </p:cNvPicPr>
            <p:nvPr/>
          </p:nvPicPr>
          <p:blipFill>
            <a:blip r:embed="rId4" cstate="print"/>
            <a:stretch>
              <a:fillRect/>
            </a:stretch>
          </p:blipFill>
          <p:spPr>
            <a:xfrm>
              <a:off x="4632465" y="836803"/>
              <a:ext cx="4235944" cy="3200309"/>
            </a:xfrm>
            <a:prstGeom prst="rect">
              <a:avLst/>
            </a:prstGeom>
          </p:spPr>
        </p:pic>
        <p:pic>
          <p:nvPicPr>
            <p:cNvPr id="12" name="Picture 11" descr="betaIP1_nom_b1.tif"/>
            <p:cNvPicPr>
              <a:picLocks noChangeAspect="1"/>
            </p:cNvPicPr>
            <p:nvPr/>
          </p:nvPicPr>
          <p:blipFill>
            <a:blip r:embed="rId5" cstate="print"/>
            <a:stretch>
              <a:fillRect/>
            </a:stretch>
          </p:blipFill>
          <p:spPr>
            <a:xfrm>
              <a:off x="254000" y="836712"/>
              <a:ext cx="4378669" cy="3180466"/>
            </a:xfrm>
            <a:prstGeom prst="rect">
              <a:avLst/>
            </a:prstGeom>
          </p:spPr>
        </p:pic>
        <p:sp>
          <p:nvSpPr>
            <p:cNvPr id="13" name="TextBox 12"/>
            <p:cNvSpPr txBox="1"/>
            <p:nvPr/>
          </p:nvSpPr>
          <p:spPr>
            <a:xfrm>
              <a:off x="2902283" y="1293913"/>
              <a:ext cx="1575187" cy="1191410"/>
            </a:xfrm>
            <a:prstGeom prst="rect">
              <a:avLst/>
            </a:prstGeom>
            <a:noFill/>
          </p:spPr>
          <p:txBody>
            <a:bodyPr wrap="none" rtlCol="0">
              <a:spAutoFit/>
            </a:bodyPr>
            <a:lstStyle/>
            <a:p>
              <a:r>
                <a:rPr lang="en-US" sz="1600" dirty="0" smtClean="0">
                  <a:solidFill>
                    <a:srgbClr val="0070C0"/>
                  </a:solidFill>
                </a:rPr>
                <a:t>Old LHC</a:t>
              </a:r>
            </a:p>
            <a:p>
              <a:r>
                <a:rPr lang="en-US" sz="1600" dirty="0" smtClean="0">
                  <a:solidFill>
                    <a:srgbClr val="0070C0"/>
                  </a:solidFill>
                  <a:latin typeface="Symbol" pitchFamily="18" charset="2"/>
                </a:rPr>
                <a:t>b</a:t>
              </a:r>
              <a:r>
                <a:rPr lang="en-US" sz="1600" dirty="0" smtClean="0">
                  <a:solidFill>
                    <a:srgbClr val="0070C0"/>
                  </a:solidFill>
                </a:rPr>
                <a:t>* = </a:t>
              </a:r>
            </a:p>
            <a:p>
              <a:r>
                <a:rPr lang="en-US" sz="1600" dirty="0" smtClean="0">
                  <a:solidFill>
                    <a:srgbClr val="0070C0"/>
                  </a:solidFill>
                </a:rPr>
                <a:t>55/55 cm</a:t>
              </a:r>
              <a:endParaRPr lang="en-US" sz="1600" dirty="0">
                <a:solidFill>
                  <a:srgbClr val="0070C0"/>
                </a:solidFill>
              </a:endParaRPr>
            </a:p>
          </p:txBody>
        </p:sp>
        <p:sp>
          <p:nvSpPr>
            <p:cNvPr id="14" name="TextBox 13"/>
            <p:cNvSpPr txBox="1"/>
            <p:nvPr/>
          </p:nvSpPr>
          <p:spPr>
            <a:xfrm>
              <a:off x="7380311" y="1293913"/>
              <a:ext cx="1656184" cy="1191410"/>
            </a:xfrm>
            <a:prstGeom prst="rect">
              <a:avLst/>
            </a:prstGeom>
            <a:noFill/>
          </p:spPr>
          <p:txBody>
            <a:bodyPr wrap="square" rtlCol="0">
              <a:spAutoFit/>
            </a:bodyPr>
            <a:lstStyle/>
            <a:p>
              <a:r>
                <a:rPr lang="en-US" sz="1600" dirty="0">
                  <a:solidFill>
                    <a:srgbClr val="0070C0"/>
                  </a:solidFill>
                </a:rPr>
                <a:t>HL-LHC </a:t>
              </a:r>
              <a:r>
                <a:rPr lang="en-US" sz="1600" dirty="0" smtClean="0">
                  <a:solidFill>
                    <a:srgbClr val="0070C0"/>
                  </a:solidFill>
                  <a:latin typeface="Symbol" pitchFamily="18" charset="2"/>
                </a:rPr>
                <a:t>b</a:t>
              </a:r>
              <a:r>
                <a:rPr lang="en-US" sz="1600" dirty="0" smtClean="0">
                  <a:solidFill>
                    <a:srgbClr val="0070C0"/>
                  </a:solidFill>
                </a:rPr>
                <a:t>* = 15/15 cm</a:t>
              </a:r>
              <a:endParaRPr lang="en-US" sz="1600" dirty="0">
                <a:solidFill>
                  <a:srgbClr val="0070C0"/>
                </a:solidFill>
              </a:endParaRPr>
            </a:p>
          </p:txBody>
        </p:sp>
        <p:sp>
          <p:nvSpPr>
            <p:cNvPr id="15" name="TextBox 14"/>
            <p:cNvSpPr txBox="1"/>
            <p:nvPr/>
          </p:nvSpPr>
          <p:spPr>
            <a:xfrm>
              <a:off x="1122680" y="2267680"/>
              <a:ext cx="1135135" cy="338554"/>
            </a:xfrm>
            <a:prstGeom prst="rect">
              <a:avLst/>
            </a:prstGeom>
            <a:noFill/>
          </p:spPr>
          <p:txBody>
            <a:bodyPr wrap="none" rtlCol="0">
              <a:spAutoFit/>
            </a:bodyPr>
            <a:lstStyle/>
            <a:p>
              <a:r>
                <a:rPr lang="en-US" sz="1600" dirty="0" err="1" smtClean="0">
                  <a:latin typeface="Symbol" pitchFamily="18" charset="2"/>
                </a:rPr>
                <a:t>b</a:t>
              </a:r>
              <a:r>
                <a:rPr lang="en-US" sz="1600" baseline="-25000" dirty="0" err="1" smtClean="0"/>
                <a:t>max</a:t>
              </a:r>
              <a:r>
                <a:rPr lang="en-US" sz="1600" dirty="0" smtClean="0"/>
                <a:t>~ 4.5km</a:t>
              </a:r>
              <a:endParaRPr lang="en-US" sz="1600" dirty="0"/>
            </a:p>
          </p:txBody>
        </p:sp>
        <p:sp>
          <p:nvSpPr>
            <p:cNvPr id="16" name="TextBox 15"/>
            <p:cNvSpPr txBox="1"/>
            <p:nvPr/>
          </p:nvSpPr>
          <p:spPr>
            <a:xfrm>
              <a:off x="5119978" y="1522512"/>
              <a:ext cx="1234120" cy="338554"/>
            </a:xfrm>
            <a:prstGeom prst="rect">
              <a:avLst/>
            </a:prstGeom>
            <a:noFill/>
          </p:spPr>
          <p:txBody>
            <a:bodyPr wrap="none" rtlCol="0">
              <a:spAutoFit/>
            </a:bodyPr>
            <a:lstStyle/>
            <a:p>
              <a:r>
                <a:rPr lang="en-US" sz="1600" dirty="0" err="1" smtClean="0">
                  <a:latin typeface="Symbol" pitchFamily="18" charset="2"/>
                </a:rPr>
                <a:t>b</a:t>
              </a:r>
              <a:r>
                <a:rPr lang="en-US" sz="1600" baseline="-25000" dirty="0" err="1" smtClean="0"/>
                <a:t>max</a:t>
              </a:r>
              <a:r>
                <a:rPr lang="en-US" sz="1600" dirty="0" smtClean="0"/>
                <a:t>~ 21.5km</a:t>
              </a:r>
              <a:endParaRPr lang="en-US" sz="1600" dirty="0"/>
            </a:p>
          </p:txBody>
        </p:sp>
      </p:grpSp>
      <p:sp>
        <p:nvSpPr>
          <p:cNvPr id="2" name="Rectangle 1"/>
          <p:cNvSpPr/>
          <p:nvPr/>
        </p:nvSpPr>
        <p:spPr bwMode="auto">
          <a:xfrm>
            <a:off x="3131840" y="3300472"/>
            <a:ext cx="5976664" cy="306888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aphicFrame>
        <p:nvGraphicFramePr>
          <p:cNvPr id="17" name="Table 7"/>
          <p:cNvGraphicFramePr>
            <a:graphicFrameLocks noGrp="1"/>
          </p:cNvGraphicFramePr>
          <p:nvPr>
            <p:extLst>
              <p:ext uri="{D42A27DB-BD31-4B8C-83A1-F6EECF244321}">
                <p14:modId xmlns:p14="http://schemas.microsoft.com/office/powerpoint/2010/main" val="901633764"/>
              </p:ext>
            </p:extLst>
          </p:nvPr>
        </p:nvGraphicFramePr>
        <p:xfrm>
          <a:off x="3275856" y="3604282"/>
          <a:ext cx="5751830" cy="2461260"/>
        </p:xfrm>
        <a:graphic>
          <a:graphicData uri="http://schemas.openxmlformats.org/drawingml/2006/table">
            <a:tbl>
              <a:tblPr firstRow="1" firstCol="1" bandRow="1"/>
              <a:tblGrid>
                <a:gridCol w="2035810"/>
                <a:gridCol w="1858010"/>
                <a:gridCol w="1858010"/>
              </a:tblGrid>
              <a:tr h="314761">
                <a:tc>
                  <a:txBody>
                    <a:bodyPr/>
                    <a:lstStyle/>
                    <a:p>
                      <a:pPr marL="0" marR="0" algn="ctr">
                        <a:lnSpc>
                          <a:spcPct val="115000"/>
                        </a:lnSpc>
                        <a:spcBef>
                          <a:spcPts val="0"/>
                        </a:spcBef>
                        <a:spcAft>
                          <a:spcPts val="0"/>
                        </a:spcAft>
                      </a:pPr>
                      <a:endParaRPr lang="en-US" sz="2800" dirty="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algn="ctr">
                        <a:lnSpc>
                          <a:spcPct val="115000"/>
                        </a:lnSpc>
                        <a:spcBef>
                          <a:spcPts val="0"/>
                        </a:spcBef>
                        <a:spcAft>
                          <a:spcPts val="0"/>
                        </a:spcAft>
                      </a:pPr>
                      <a:r>
                        <a:rPr lang="en-US" sz="2800" dirty="0" smtClean="0">
                          <a:effectLst/>
                          <a:latin typeface="Comic Sans MS" panose="030F0702030302020204" pitchFamily="66" charset="0"/>
                          <a:ea typeface="PMingLiU"/>
                          <a:cs typeface="Times New Roman"/>
                        </a:rPr>
                        <a:t>Old LHC</a:t>
                      </a:r>
                      <a:endParaRPr lang="en-US" sz="2800" dirty="0">
                        <a:effectLst/>
                        <a:latin typeface="Comic Sans MS" panose="030F0702030302020204" pitchFamily="66" charset="0"/>
                        <a:ea typeface="PMingLiU"/>
                        <a:cs typeface="Times New Roman"/>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lnSpc>
                          <a:spcPct val="115000"/>
                        </a:lnSpc>
                        <a:spcBef>
                          <a:spcPts val="0"/>
                        </a:spcBef>
                        <a:spcAft>
                          <a:spcPts val="0"/>
                        </a:spcAft>
                      </a:pPr>
                      <a:r>
                        <a:rPr lang="en-US" sz="2800" dirty="0" smtClean="0">
                          <a:effectLst/>
                          <a:latin typeface="Comic Sans MS" panose="030F0702030302020204" pitchFamily="66" charset="0"/>
                          <a:ea typeface="PMingLiU"/>
                          <a:cs typeface="Times New Roman"/>
                        </a:rPr>
                        <a:t>HL-LHC</a:t>
                      </a:r>
                      <a:endParaRPr lang="en-US" sz="2800" dirty="0">
                        <a:effectLst/>
                        <a:latin typeface="Comic Sans MS" panose="030F0702030302020204" pitchFamily="66" charset="0"/>
                        <a:ea typeface="PMingLiU"/>
                        <a:cs typeface="Times New Roman"/>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1476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2800" dirty="0" smtClean="0">
                          <a:effectLst/>
                          <a:latin typeface="Arial Unicode MS" panose="020B0604020202020204" pitchFamily="34" charset="-122"/>
                          <a:ea typeface="Arial Unicode MS" panose="020B0604020202020204" pitchFamily="34" charset="-122"/>
                          <a:cs typeface="Arial Unicode MS" panose="020B0604020202020204" pitchFamily="34" charset="-122"/>
                        </a:rPr>
                        <a:t>Gradient</a:t>
                      </a:r>
                      <a:endParaRPr lang="en-US" sz="2800" dirty="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2800" dirty="0" smtClean="0">
                          <a:effectLst/>
                          <a:latin typeface="Comic Sans MS" panose="030F0702030302020204" pitchFamily="66" charset="0"/>
                          <a:ea typeface="PMingLiU"/>
                          <a:cs typeface="Times New Roman"/>
                        </a:rPr>
                        <a:t>~210 T/m</a:t>
                      </a:r>
                      <a:endParaRPr lang="en-US" sz="2800" dirty="0">
                        <a:effectLst/>
                        <a:latin typeface="Comic Sans MS" panose="030F0702030302020204" pitchFamily="66" charset="0"/>
                        <a:ea typeface="PMingLiU"/>
                        <a:cs typeface="Times New Roman"/>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2800" dirty="0" smtClean="0">
                          <a:effectLst/>
                          <a:latin typeface="Comic Sans MS" panose="030F0702030302020204" pitchFamily="66" charset="0"/>
                          <a:ea typeface="PMingLiU"/>
                          <a:cs typeface="Times New Roman"/>
                        </a:rPr>
                        <a:t>~140 T/m</a:t>
                      </a:r>
                      <a:endParaRPr lang="en-US" sz="2800" dirty="0">
                        <a:effectLst/>
                        <a:latin typeface="Comic Sans MS" panose="030F0702030302020204" pitchFamily="66" charset="0"/>
                        <a:ea typeface="PMingLiU"/>
                        <a:cs typeface="Times New Roman"/>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27822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2800" dirty="0" smtClean="0">
                          <a:effectLst/>
                          <a:latin typeface="Arial Unicode MS" panose="020B0604020202020204" pitchFamily="34" charset="-122"/>
                          <a:ea typeface="Arial Unicode MS" panose="020B0604020202020204" pitchFamily="34" charset="-122"/>
                          <a:cs typeface="Arial Unicode MS" panose="020B0604020202020204" pitchFamily="34" charset="-122"/>
                        </a:rPr>
                        <a:t>Aperture</a:t>
                      </a:r>
                      <a:endParaRPr lang="en-US" sz="2800" dirty="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algn="ctr" defTabSz="914400" rtl="0" eaLnBrk="1" fontAlgn="b" latinLnBrk="0" hangingPunct="1">
                        <a:lnSpc>
                          <a:spcPct val="115000"/>
                        </a:lnSpc>
                        <a:spcBef>
                          <a:spcPts val="0"/>
                        </a:spcBef>
                        <a:spcAft>
                          <a:spcPts val="0"/>
                        </a:spcAft>
                      </a:pPr>
                      <a:r>
                        <a:rPr lang="en-US" altLang="zh-CN" sz="2800" kern="1200" dirty="0" smtClean="0">
                          <a:solidFill>
                            <a:schemeClr val="dk1"/>
                          </a:solidFill>
                          <a:effectLst/>
                          <a:latin typeface="Comic Sans MS" panose="030F0702030302020204" pitchFamily="66" charset="0"/>
                          <a:ea typeface="PMingLiU"/>
                          <a:cs typeface="Times New Roman"/>
                        </a:rPr>
                        <a:t>70</a:t>
                      </a:r>
                      <a:r>
                        <a:rPr lang="en-US" altLang="zh-CN" sz="2800" kern="1200" baseline="0" dirty="0" smtClean="0">
                          <a:solidFill>
                            <a:schemeClr val="dk1"/>
                          </a:solidFill>
                          <a:effectLst/>
                          <a:latin typeface="Comic Sans MS" panose="030F0702030302020204" pitchFamily="66" charset="0"/>
                          <a:ea typeface="PMingLiU"/>
                          <a:cs typeface="Times New Roman"/>
                        </a:rPr>
                        <a:t> mm</a:t>
                      </a:r>
                      <a:endParaRPr lang="en-US" altLang="zh-CN" sz="2800" kern="1200" dirty="0">
                        <a:solidFill>
                          <a:schemeClr val="dk1"/>
                        </a:solidFill>
                        <a:effectLst/>
                        <a:latin typeface="Comic Sans MS" panose="030F0702030302020204" pitchFamily="66" charset="0"/>
                        <a:ea typeface="PMingLiU"/>
                        <a:cs typeface="Times New Roman"/>
                      </a:endParaRPr>
                    </a:p>
                  </a:txBody>
                  <a:tcPr marL="7620" marR="7620" marT="762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algn="ctr" defTabSz="914400" rtl="0" eaLnBrk="1" fontAlgn="b" latinLnBrk="0" hangingPunct="1">
                        <a:lnSpc>
                          <a:spcPct val="115000"/>
                        </a:lnSpc>
                        <a:spcBef>
                          <a:spcPts val="0"/>
                        </a:spcBef>
                        <a:spcAft>
                          <a:spcPts val="0"/>
                        </a:spcAft>
                      </a:pPr>
                      <a:r>
                        <a:rPr lang="en-US" altLang="zh-CN" sz="2800" kern="1200" baseline="0" dirty="0" smtClean="0">
                          <a:solidFill>
                            <a:schemeClr val="dk1"/>
                          </a:solidFill>
                          <a:effectLst/>
                          <a:latin typeface="Comic Sans MS" panose="030F0702030302020204" pitchFamily="66" charset="0"/>
                          <a:ea typeface="PMingLiU"/>
                          <a:cs typeface="Times New Roman"/>
                        </a:rPr>
                        <a:t>150 mm</a:t>
                      </a:r>
                      <a:endParaRPr lang="en-US" altLang="zh-CN" sz="2800" kern="1200" dirty="0">
                        <a:solidFill>
                          <a:schemeClr val="dk1"/>
                        </a:solidFill>
                        <a:effectLst/>
                        <a:latin typeface="Comic Sans MS" panose="030F0702030302020204" pitchFamily="66" charset="0"/>
                        <a:ea typeface="PMingLiU"/>
                        <a:cs typeface="Times New Roman"/>
                      </a:endParaRP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7822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2800" dirty="0" smtClean="0">
                          <a:effectLst/>
                          <a:latin typeface="Arial Unicode MS" panose="020B0604020202020204" pitchFamily="34" charset="-122"/>
                          <a:ea typeface="Arial Unicode MS" panose="020B0604020202020204" pitchFamily="34" charset="-122"/>
                          <a:cs typeface="Arial Unicode MS" panose="020B0604020202020204" pitchFamily="34" charset="-122"/>
                        </a:rPr>
                        <a:t>Reference</a:t>
                      </a:r>
                      <a:endParaRPr lang="en-US" sz="2800" dirty="0">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defTabSz="914400" rtl="0" eaLnBrk="1" fontAlgn="b" latinLnBrk="0" hangingPunct="1">
                        <a:lnSpc>
                          <a:spcPct val="115000"/>
                        </a:lnSpc>
                        <a:spcBef>
                          <a:spcPts val="0"/>
                        </a:spcBef>
                        <a:spcAft>
                          <a:spcPts val="0"/>
                        </a:spcAft>
                      </a:pPr>
                      <a:r>
                        <a:rPr lang="en-US" altLang="zh-CN" sz="2800" kern="1200" baseline="0" dirty="0" smtClean="0">
                          <a:solidFill>
                            <a:schemeClr val="dk1"/>
                          </a:solidFill>
                          <a:effectLst/>
                          <a:latin typeface="Comic Sans MS" panose="030F0702030302020204" pitchFamily="66" charset="0"/>
                          <a:ea typeface="PMingLiU"/>
                          <a:cs typeface="Times New Roman"/>
                        </a:rPr>
                        <a:t>17 mm</a:t>
                      </a:r>
                      <a:endParaRPr lang="en-US" altLang="zh-CN" sz="2800" kern="1200" dirty="0">
                        <a:solidFill>
                          <a:schemeClr val="dk1"/>
                        </a:solidFill>
                        <a:effectLst/>
                        <a:latin typeface="Comic Sans MS" panose="030F0702030302020204" pitchFamily="66" charset="0"/>
                        <a:ea typeface="PMingLiU"/>
                        <a:cs typeface="Times New Roman"/>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defTabSz="914400" rtl="0" eaLnBrk="1" fontAlgn="b" latinLnBrk="0" hangingPunct="1">
                        <a:lnSpc>
                          <a:spcPct val="115000"/>
                        </a:lnSpc>
                        <a:spcBef>
                          <a:spcPts val="0"/>
                        </a:spcBef>
                        <a:spcAft>
                          <a:spcPts val="0"/>
                        </a:spcAft>
                      </a:pPr>
                      <a:r>
                        <a:rPr lang="en-US" altLang="zh-CN" sz="2800" kern="1200" baseline="0" dirty="0" smtClean="0">
                          <a:solidFill>
                            <a:schemeClr val="dk1"/>
                          </a:solidFill>
                          <a:effectLst/>
                          <a:latin typeface="Comic Sans MS" panose="030F0702030302020204" pitchFamily="66" charset="0"/>
                          <a:ea typeface="PMingLiU"/>
                          <a:cs typeface="Times New Roman"/>
                        </a:rPr>
                        <a:t>50 mm</a:t>
                      </a:r>
                      <a:endParaRPr lang="en-US" altLang="zh-CN" sz="2800" kern="1200" dirty="0">
                        <a:solidFill>
                          <a:schemeClr val="dk1"/>
                        </a:solidFill>
                        <a:effectLst/>
                        <a:latin typeface="Comic Sans MS" panose="030F0702030302020204" pitchFamily="66" charset="0"/>
                        <a:ea typeface="PMingLiU"/>
                        <a:cs typeface="Times New Roman"/>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278227">
                <a:tc>
                  <a:txBody>
                    <a:bodyPr/>
                    <a:lstStyle/>
                    <a:p>
                      <a:pPr marL="0" marR="0" algn="ctr">
                        <a:lnSpc>
                          <a:spcPct val="115000"/>
                        </a:lnSpc>
                        <a:spcBef>
                          <a:spcPts val="0"/>
                        </a:spcBef>
                        <a:spcAft>
                          <a:spcPts val="0"/>
                        </a:spcAft>
                      </a:pPr>
                      <a:r>
                        <a:rPr lang="en-US" sz="2800" b="1" kern="1200" dirty="0" smtClean="0">
                          <a:solidFill>
                            <a:schemeClr val="lt1"/>
                          </a:solidFill>
                          <a:effectLst/>
                          <a:latin typeface="Arial Unicode MS" panose="020B0604020202020204" pitchFamily="34" charset="-122"/>
                          <a:ea typeface="Arial Unicode MS" panose="020B0604020202020204" pitchFamily="34" charset="-122"/>
                          <a:cs typeface="Arial Unicode MS" panose="020B0604020202020204" pitchFamily="34" charset="-122"/>
                        </a:rPr>
                        <a:t>JLEIC-FFQ</a:t>
                      </a:r>
                      <a:endParaRPr lang="en-US" sz="2800" b="1" kern="1200" dirty="0">
                        <a:solidFill>
                          <a:schemeClr val="lt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algn="ctr" defTabSz="914400" rtl="0" eaLnBrk="1" fontAlgn="b" latinLnBrk="0" hangingPunct="1">
                        <a:lnSpc>
                          <a:spcPct val="115000"/>
                        </a:lnSpc>
                        <a:spcBef>
                          <a:spcPts val="0"/>
                        </a:spcBef>
                        <a:spcAft>
                          <a:spcPts val="0"/>
                        </a:spcAft>
                      </a:pPr>
                      <a:r>
                        <a:rPr lang="en-US" altLang="zh-CN" sz="2400" kern="1200" dirty="0" smtClean="0">
                          <a:solidFill>
                            <a:schemeClr val="dk1"/>
                          </a:solidFill>
                          <a:effectLst/>
                          <a:latin typeface="Comic Sans MS" panose="030F0702030302020204" pitchFamily="66" charset="0"/>
                          <a:ea typeface="PMingLiU"/>
                          <a:cs typeface="Times New Roman"/>
                        </a:rPr>
                        <a:t>upstream</a:t>
                      </a:r>
                      <a:endParaRPr lang="en-US" altLang="zh-CN" sz="2800" kern="1200" dirty="0">
                        <a:solidFill>
                          <a:schemeClr val="dk1"/>
                        </a:solidFill>
                        <a:effectLst/>
                        <a:latin typeface="Comic Sans MS" panose="030F0702030302020204" pitchFamily="66" charset="0"/>
                        <a:ea typeface="PMingLiU"/>
                        <a:cs typeface="Times New Roman"/>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p>
                      <a:pPr marL="0" marR="0" algn="ctr" defTabSz="914400" rtl="0" eaLnBrk="1" fontAlgn="b" latinLnBrk="0" hangingPunct="1">
                        <a:lnSpc>
                          <a:spcPct val="115000"/>
                        </a:lnSpc>
                        <a:spcBef>
                          <a:spcPts val="0"/>
                        </a:spcBef>
                        <a:spcAft>
                          <a:spcPts val="0"/>
                        </a:spcAft>
                      </a:pPr>
                      <a:r>
                        <a:rPr lang="en-US" altLang="zh-CN" sz="2400" kern="1200" dirty="0" smtClean="0">
                          <a:solidFill>
                            <a:schemeClr val="dk1"/>
                          </a:solidFill>
                          <a:effectLst/>
                          <a:latin typeface="Comic Sans MS" panose="030F0702030302020204" pitchFamily="66" charset="0"/>
                          <a:ea typeface="PMingLiU"/>
                          <a:cs typeface="Times New Roman"/>
                        </a:rPr>
                        <a:t>downstream</a:t>
                      </a:r>
                      <a:endParaRPr lang="en-US" altLang="zh-CN" sz="2400" kern="1200" dirty="0">
                        <a:solidFill>
                          <a:schemeClr val="dk1"/>
                        </a:solidFill>
                        <a:effectLst/>
                        <a:latin typeface="Comic Sans MS" panose="030F0702030302020204" pitchFamily="66" charset="0"/>
                        <a:ea typeface="PMingLiU"/>
                        <a:cs typeface="Times New Roman"/>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2651924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914400"/>
            <a:ext cx="7772400" cy="5334000"/>
          </a:xfrm>
        </p:spPr>
        <p:txBody>
          <a:bodyPr/>
          <a:lstStyle/>
          <a:p>
            <a:r>
              <a:rPr lang="en-US" dirty="0" smtClean="0"/>
              <a:t>Aperture definition</a:t>
            </a:r>
          </a:p>
          <a:p>
            <a:endParaRPr lang="en-US" dirty="0" smtClean="0"/>
          </a:p>
          <a:p>
            <a:r>
              <a:rPr lang="en-US" dirty="0" smtClean="0"/>
              <a:t>Inner aperture</a:t>
            </a:r>
            <a:endParaRPr lang="en-US" dirty="0"/>
          </a:p>
          <a:p>
            <a:pPr lvl="1"/>
            <a:r>
              <a:rPr lang="en-US" dirty="0"/>
              <a:t>beam </a:t>
            </a:r>
            <a:r>
              <a:rPr lang="en-US" dirty="0" smtClean="0"/>
              <a:t>envelope (10 </a:t>
            </a:r>
            <a:r>
              <a:rPr lang="en-US" i="1" dirty="0"/>
              <a:t>σ </a:t>
            </a:r>
            <a:r>
              <a:rPr lang="en-US" dirty="0"/>
              <a:t>per beam), </a:t>
            </a:r>
          </a:p>
          <a:p>
            <a:pPr lvl="1"/>
            <a:r>
              <a:rPr lang="en-US" dirty="0" smtClean="0"/>
              <a:t>beam </a:t>
            </a:r>
            <a:r>
              <a:rPr lang="en-US" dirty="0"/>
              <a:t>separation </a:t>
            </a:r>
            <a:r>
              <a:rPr lang="en-US" dirty="0" smtClean="0"/>
              <a:t>(10 </a:t>
            </a:r>
            <a:r>
              <a:rPr lang="en-US" i="1" dirty="0"/>
              <a:t>σ</a:t>
            </a:r>
            <a:r>
              <a:rPr lang="en-US" dirty="0"/>
              <a:t>), </a:t>
            </a:r>
            <a:endParaRPr lang="en-US" dirty="0" smtClean="0"/>
          </a:p>
          <a:p>
            <a:pPr lvl="1"/>
            <a:r>
              <a:rPr lang="en-US" i="1" dirty="0" smtClean="0"/>
              <a:t>β</a:t>
            </a:r>
            <a:r>
              <a:rPr lang="en-US" dirty="0" smtClean="0"/>
              <a:t>-beating (</a:t>
            </a:r>
            <a:r>
              <a:rPr lang="en-US" dirty="0"/>
              <a:t>20%), </a:t>
            </a:r>
          </a:p>
          <a:p>
            <a:pPr lvl="1"/>
            <a:r>
              <a:rPr lang="en-US" dirty="0" smtClean="0"/>
              <a:t>peak </a:t>
            </a:r>
            <a:r>
              <a:rPr lang="en-US" dirty="0"/>
              <a:t>orbit excursion </a:t>
            </a:r>
            <a:r>
              <a:rPr lang="en-US" dirty="0" smtClean="0"/>
              <a:t>(2 </a:t>
            </a:r>
            <a:r>
              <a:rPr lang="en-US" dirty="0"/>
              <a:t>mm</a:t>
            </a:r>
            <a:r>
              <a:rPr lang="en-US" dirty="0" smtClean="0"/>
              <a:t>)</a:t>
            </a:r>
          </a:p>
          <a:p>
            <a:pPr lvl="1"/>
            <a:r>
              <a:rPr lang="en-US" dirty="0" smtClean="0"/>
              <a:t>mechanical tolerance (</a:t>
            </a:r>
            <a:r>
              <a:rPr lang="en-US" dirty="0"/>
              <a:t>1.6 mm), </a:t>
            </a:r>
          </a:p>
          <a:p>
            <a:pPr lvl="1"/>
            <a:r>
              <a:rPr lang="en-US" dirty="0" smtClean="0"/>
              <a:t>spurious dispersion </a:t>
            </a:r>
            <a:r>
              <a:rPr lang="en-US" dirty="0"/>
              <a:t>orbit </a:t>
            </a:r>
            <a:r>
              <a:rPr lang="en-US" i="1" dirty="0"/>
              <a:t>d </a:t>
            </a:r>
            <a:r>
              <a:rPr lang="en-US" dirty="0" smtClean="0"/>
              <a:t>(1 mm)</a:t>
            </a:r>
          </a:p>
          <a:p>
            <a:pPr lvl="1"/>
            <a:r>
              <a:rPr lang="en-US" b="1" dirty="0" smtClean="0"/>
              <a:t>Q1</a:t>
            </a:r>
            <a:r>
              <a:rPr lang="en-US" dirty="0"/>
              <a:t>: 98 mm </a:t>
            </a:r>
          </a:p>
          <a:p>
            <a:pPr lvl="1"/>
            <a:r>
              <a:rPr lang="en-US" b="1" dirty="0" smtClean="0"/>
              <a:t>Q2-Q3-D1</a:t>
            </a:r>
            <a:r>
              <a:rPr lang="en-US" dirty="0"/>
              <a:t>: 118 mm </a:t>
            </a:r>
            <a:endParaRPr lang="en-US" dirty="0" smtClean="0"/>
          </a:p>
          <a:p>
            <a:pPr lvl="1"/>
            <a:endParaRPr lang="en-US" dirty="0" smtClean="0"/>
          </a:p>
          <a:p>
            <a:r>
              <a:rPr lang="en-US" dirty="0" smtClean="0"/>
              <a:t>With Beam screen, Coil Aperture: 150mm</a:t>
            </a:r>
          </a:p>
          <a:p>
            <a:r>
              <a:rPr lang="en-US" dirty="0" smtClean="0"/>
              <a:t>Reference radius = </a:t>
            </a:r>
            <a:r>
              <a:rPr lang="en-US" dirty="0"/>
              <a:t>Coil </a:t>
            </a:r>
            <a:r>
              <a:rPr lang="en-US" dirty="0" smtClean="0"/>
              <a:t>Aperture/3 = </a:t>
            </a:r>
            <a:r>
              <a:rPr lang="en-US" dirty="0"/>
              <a:t>50mm</a:t>
            </a:r>
          </a:p>
          <a:p>
            <a:pPr lvl="1"/>
            <a:endParaRPr lang="en-US" dirty="0"/>
          </a:p>
        </p:txBody>
      </p:sp>
      <p:sp>
        <p:nvSpPr>
          <p:cNvPr id="3" name="Title 2"/>
          <p:cNvSpPr>
            <a:spLocks noGrp="1"/>
          </p:cNvSpPr>
          <p:nvPr>
            <p:ph type="title"/>
          </p:nvPr>
        </p:nvSpPr>
        <p:spPr/>
        <p:txBody>
          <a:bodyPr/>
          <a:lstStyle/>
          <a:p>
            <a:r>
              <a:rPr lang="en-US" dirty="0"/>
              <a:t>Multipoles of FFQ in LHC </a:t>
            </a:r>
          </a:p>
        </p:txBody>
      </p:sp>
      <p:sp>
        <p:nvSpPr>
          <p:cNvPr id="4" name="Slide Number Placeholder 3"/>
          <p:cNvSpPr>
            <a:spLocks noGrp="1"/>
          </p:cNvSpPr>
          <p:nvPr>
            <p:ph type="sldNum" sz="quarter" idx="10"/>
          </p:nvPr>
        </p:nvSpPr>
        <p:spPr/>
        <p:txBody>
          <a:bodyPr/>
          <a:lstStyle/>
          <a:p>
            <a:pPr>
              <a:defRPr/>
            </a:pPr>
            <a:fld id="{E05143E2-8B5C-420F-B773-4C0D976E94BC}" type="slidenum">
              <a:rPr lang="en-US" smtClean="0"/>
              <a:pPr>
                <a:defRPr/>
              </a:pPr>
              <a:t>29</a:t>
            </a:fld>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7258" y="980728"/>
            <a:ext cx="4731246" cy="3565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732240" y="908720"/>
            <a:ext cx="1749197" cy="400110"/>
          </a:xfrm>
          <a:prstGeom prst="rect">
            <a:avLst/>
          </a:prstGeom>
          <a:noFill/>
        </p:spPr>
        <p:txBody>
          <a:bodyPr wrap="none" rtlCol="0">
            <a:spAutoFit/>
          </a:bodyPr>
          <a:lstStyle/>
          <a:p>
            <a:r>
              <a:rPr lang="en-US" dirty="0" smtClean="0"/>
              <a:t>Beam halo: 12</a:t>
            </a:r>
            <a:r>
              <a:rPr lang="en-US" sz="2000" dirty="0" smtClean="0">
                <a:latin typeface="Symbol" pitchFamily="18" charset="2"/>
              </a:rPr>
              <a:t>s </a:t>
            </a:r>
            <a:endParaRPr lang="en-US" sz="2000" dirty="0">
              <a:latin typeface="Symbol" pitchFamily="18" charset="2"/>
            </a:endParaRPr>
          </a:p>
        </p:txBody>
      </p:sp>
    </p:spTree>
    <p:extLst>
      <p:ext uri="{BB962C8B-B14F-4D97-AF65-F5344CB8AC3E}">
        <p14:creationId xmlns:p14="http://schemas.microsoft.com/office/powerpoint/2010/main" val="1461785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7504" y="0"/>
            <a:ext cx="8928992" cy="914400"/>
          </a:xfrm>
        </p:spPr>
        <p:txBody>
          <a:bodyPr/>
          <a:lstStyle/>
          <a:p>
            <a:r>
              <a:rPr lang="en-US" altLang="zh-CN" sz="3200" dirty="0" smtClean="0"/>
              <a:t>IR </a:t>
            </a:r>
            <a:r>
              <a:rPr lang="en-US" altLang="zh-CN" sz="3200" dirty="0"/>
              <a:t>requirement and </a:t>
            </a:r>
            <a:r>
              <a:rPr lang="en-US" altLang="zh-CN" sz="3200" dirty="0" smtClean="0"/>
              <a:t>challenges</a:t>
            </a:r>
            <a:endParaRPr lang="en-US" altLang="zh-CN" sz="3200" dirty="0"/>
          </a:p>
        </p:txBody>
      </p:sp>
      <p:sp>
        <p:nvSpPr>
          <p:cNvPr id="4" name="灯片编号占位符 3"/>
          <p:cNvSpPr>
            <a:spLocks noGrp="1"/>
          </p:cNvSpPr>
          <p:nvPr>
            <p:ph type="sldNum" sz="quarter" idx="10"/>
          </p:nvPr>
        </p:nvSpPr>
        <p:spPr/>
        <p:txBody>
          <a:bodyPr/>
          <a:lstStyle/>
          <a:p>
            <a:pPr>
              <a:defRPr/>
            </a:pPr>
            <a:fld id="{E05143E2-8B5C-420F-B773-4C0D976E94BC}" type="slidenum">
              <a:rPr lang="en-US" smtClean="0"/>
              <a:pPr>
                <a:defRPr/>
              </a:pPr>
              <a:t>3</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501008"/>
            <a:ext cx="4578249" cy="285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1" y="836712"/>
            <a:ext cx="8697364" cy="24482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13"/>
          <p:cNvSpPr txBox="1">
            <a:spLocks noChangeArrowheads="1"/>
          </p:cNvSpPr>
          <p:nvPr/>
        </p:nvSpPr>
        <p:spPr bwMode="auto">
          <a:xfrm>
            <a:off x="3851920" y="836712"/>
            <a:ext cx="43924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defRPr sz="2400">
                <a:solidFill>
                  <a:schemeClr val="tx1"/>
                </a:solidFill>
                <a:latin typeface="Times" pitchFamily="18" charset="0"/>
                <a:ea typeface="MS PGothic" pitchFamily="34" charset="-128"/>
              </a:defRPr>
            </a:lvl1pPr>
            <a:lvl2pPr marL="914400" indent="-223838">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eaLnBrk="1" hangingPunct="1">
              <a:buFontTx/>
              <a:buChar char="•"/>
            </a:pPr>
            <a:r>
              <a:rPr lang="en-US" altLang="en-US" sz="1800" i="1" dirty="0">
                <a:latin typeface="Arial" charset="0"/>
              </a:rPr>
              <a:t>Neutrals</a:t>
            </a:r>
            <a:r>
              <a:rPr lang="en-US" altLang="en-US" sz="1800" dirty="0">
                <a:latin typeface="Arial" charset="0"/>
              </a:rPr>
              <a:t> detected in a 25 </a:t>
            </a:r>
            <a:r>
              <a:rPr lang="en-US" altLang="en-US" sz="1800" dirty="0" err="1">
                <a:latin typeface="Arial" charset="0"/>
              </a:rPr>
              <a:t>mrad</a:t>
            </a:r>
            <a:r>
              <a:rPr lang="en-US" altLang="en-US" sz="1800" dirty="0">
                <a:latin typeface="Arial" charset="0"/>
              </a:rPr>
              <a:t> (total) cone </a:t>
            </a:r>
            <a:r>
              <a:rPr lang="en-US" altLang="en-US" sz="1800" i="1" dirty="0">
                <a:latin typeface="Arial" charset="0"/>
              </a:rPr>
              <a:t>down to zero </a:t>
            </a:r>
            <a:r>
              <a:rPr lang="en-US" altLang="en-US" sz="1800" i="1" dirty="0" smtClean="0">
                <a:latin typeface="Arial" charset="0"/>
              </a:rPr>
              <a:t>degrees</a:t>
            </a:r>
            <a:endParaRPr lang="en-US" altLang="en-US" sz="1800" i="1" dirty="0">
              <a:latin typeface="Arial" charset="0"/>
            </a:endParaRPr>
          </a:p>
        </p:txBody>
      </p:sp>
      <p:sp>
        <p:nvSpPr>
          <p:cNvPr id="12" name="Text Box 15"/>
          <p:cNvSpPr txBox="1">
            <a:spLocks noChangeArrowheads="1"/>
          </p:cNvSpPr>
          <p:nvPr/>
        </p:nvSpPr>
        <p:spPr bwMode="auto">
          <a:xfrm>
            <a:off x="3851920" y="1412776"/>
            <a:ext cx="5040560" cy="136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defRPr sz="2400">
                <a:solidFill>
                  <a:schemeClr val="tx1"/>
                </a:solidFill>
                <a:latin typeface="Times" pitchFamily="18" charset="0"/>
                <a:ea typeface="MS PGothic" pitchFamily="34" charset="-128"/>
              </a:defRPr>
            </a:lvl1pPr>
            <a:lvl2pPr marL="576263" indent="-22860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eaLnBrk="1" hangingPunct="1">
              <a:buFontTx/>
              <a:buChar char="•"/>
            </a:pPr>
            <a:r>
              <a:rPr lang="en-US" altLang="en-US" sz="1800" i="1" dirty="0">
                <a:latin typeface="Arial" charset="0"/>
              </a:rPr>
              <a:t>Recoil baryon</a:t>
            </a:r>
            <a:r>
              <a:rPr lang="en-US" altLang="en-US" sz="1800" dirty="0">
                <a:latin typeface="Arial" charset="0"/>
              </a:rPr>
              <a:t> acceptance:</a:t>
            </a:r>
            <a:endParaRPr lang="en-US" altLang="en-US" sz="1800" i="1" dirty="0">
              <a:latin typeface="Arial" charset="0"/>
            </a:endParaRPr>
          </a:p>
          <a:p>
            <a:pPr lvl="1" eaLnBrk="1" hangingPunct="1">
              <a:lnSpc>
                <a:spcPct val="120000"/>
              </a:lnSpc>
              <a:buClr>
                <a:schemeClr val="tx1"/>
              </a:buClr>
              <a:buFont typeface="Symbol" pitchFamily="18" charset="2"/>
              <a:buChar char="-"/>
            </a:pPr>
            <a:r>
              <a:rPr lang="en-US" altLang="en-US" sz="1800" dirty="0">
                <a:latin typeface="Arial" charset="0"/>
              </a:rPr>
              <a:t>up to </a:t>
            </a:r>
            <a:r>
              <a:rPr lang="en-US" altLang="en-US" sz="1800" i="1" dirty="0">
                <a:latin typeface="Arial" charset="0"/>
              </a:rPr>
              <a:t>99.5%</a:t>
            </a:r>
            <a:r>
              <a:rPr lang="en-US" altLang="en-US" sz="1800" dirty="0">
                <a:latin typeface="Arial" charset="0"/>
              </a:rPr>
              <a:t> of beam energy for </a:t>
            </a:r>
            <a:r>
              <a:rPr lang="en-US" altLang="en-US" sz="1800" i="1" dirty="0">
                <a:latin typeface="Arial" charset="0"/>
              </a:rPr>
              <a:t>all angles</a:t>
            </a:r>
          </a:p>
          <a:p>
            <a:pPr lvl="1" eaLnBrk="1" hangingPunct="1">
              <a:lnSpc>
                <a:spcPct val="120000"/>
              </a:lnSpc>
              <a:buClr>
                <a:schemeClr val="tx1"/>
              </a:buClr>
              <a:buFont typeface="Symbol" pitchFamily="18" charset="2"/>
              <a:buChar char="-"/>
            </a:pPr>
            <a:r>
              <a:rPr lang="en-US" altLang="en-US" sz="1800" dirty="0">
                <a:latin typeface="Arial" charset="0"/>
              </a:rPr>
              <a:t>down to at least </a:t>
            </a:r>
            <a:r>
              <a:rPr lang="en-US" altLang="en-US" sz="1800" i="1" dirty="0">
                <a:latin typeface="Arial" charset="0"/>
              </a:rPr>
              <a:t>2-3 </a:t>
            </a:r>
            <a:r>
              <a:rPr lang="en-US" altLang="en-US" sz="1800" i="1" dirty="0" err="1">
                <a:latin typeface="Arial" charset="0"/>
              </a:rPr>
              <a:t>mrad</a:t>
            </a:r>
            <a:r>
              <a:rPr lang="en-US" altLang="en-US" sz="1800" dirty="0">
                <a:latin typeface="Arial" charset="0"/>
              </a:rPr>
              <a:t> for </a:t>
            </a:r>
            <a:r>
              <a:rPr lang="en-US" altLang="en-US" sz="1800" i="1" dirty="0">
                <a:latin typeface="Arial" charset="0"/>
              </a:rPr>
              <a:t>all momenta</a:t>
            </a:r>
          </a:p>
          <a:p>
            <a:pPr lvl="1" eaLnBrk="1" hangingPunct="1">
              <a:lnSpc>
                <a:spcPct val="120000"/>
              </a:lnSpc>
              <a:buClr>
                <a:schemeClr val="tx1"/>
              </a:buClr>
              <a:buFont typeface="Symbol" pitchFamily="18" charset="2"/>
              <a:buChar char="-"/>
            </a:pPr>
            <a:r>
              <a:rPr lang="en-US" altLang="en-US" sz="1800" i="1" dirty="0">
                <a:latin typeface="Arial" charset="0"/>
              </a:rPr>
              <a:t>full</a:t>
            </a:r>
            <a:r>
              <a:rPr lang="en-US" altLang="en-US" sz="1800" dirty="0">
                <a:latin typeface="Arial" charset="0"/>
              </a:rPr>
              <a:t> acceptance for x &gt; 0.005</a:t>
            </a:r>
          </a:p>
        </p:txBody>
      </p:sp>
      <p:sp>
        <p:nvSpPr>
          <p:cNvPr id="13" name="Text Box 16"/>
          <p:cNvSpPr txBox="1">
            <a:spLocks noChangeArrowheads="1"/>
          </p:cNvSpPr>
          <p:nvPr/>
        </p:nvSpPr>
        <p:spPr bwMode="auto">
          <a:xfrm>
            <a:off x="4685753" y="3429000"/>
            <a:ext cx="4458247" cy="3120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defRPr sz="2400">
                <a:solidFill>
                  <a:schemeClr val="tx1"/>
                </a:solidFill>
                <a:latin typeface="Times" pitchFamily="18" charset="0"/>
                <a:ea typeface="MS PGothic" pitchFamily="34" charset="-128"/>
              </a:defRPr>
            </a:lvl1pPr>
            <a:lvl2pPr marL="576263" indent="-22860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eaLnBrk="1" hangingPunct="1">
              <a:buFontTx/>
              <a:buChar char="•"/>
            </a:pPr>
            <a:r>
              <a:rPr lang="en-US" altLang="en-US" dirty="0" smtClean="0">
                <a:latin typeface="Arial" charset="0"/>
              </a:rPr>
              <a:t>Challenges:</a:t>
            </a:r>
            <a:endParaRPr lang="en-US" altLang="en-US" dirty="0">
              <a:latin typeface="Arial" charset="0"/>
            </a:endParaRPr>
          </a:p>
          <a:p>
            <a:pPr lvl="1">
              <a:lnSpc>
                <a:spcPct val="120000"/>
              </a:lnSpc>
              <a:buClr>
                <a:schemeClr val="tx1"/>
              </a:buClr>
              <a:buFont typeface="Symbol" pitchFamily="18" charset="2"/>
              <a:buChar char="-"/>
            </a:pPr>
            <a:r>
              <a:rPr lang="en-US" altLang="en-US" dirty="0">
                <a:latin typeface="Arial" charset="0"/>
              </a:rPr>
              <a:t>Chromaticity </a:t>
            </a:r>
            <a:r>
              <a:rPr lang="en-US" altLang="en-US" dirty="0" smtClean="0">
                <a:latin typeface="Arial" charset="0"/>
              </a:rPr>
              <a:t>issue</a:t>
            </a:r>
            <a:endParaRPr lang="en-US" altLang="en-US" dirty="0">
              <a:latin typeface="Arial" charset="0"/>
            </a:endParaRPr>
          </a:p>
          <a:p>
            <a:pPr lvl="1">
              <a:lnSpc>
                <a:spcPct val="120000"/>
              </a:lnSpc>
              <a:buClr>
                <a:schemeClr val="tx1"/>
              </a:buClr>
              <a:buFont typeface="Symbol" pitchFamily="18" charset="2"/>
              <a:buChar char="-"/>
            </a:pPr>
            <a:r>
              <a:rPr lang="en-US" altLang="en-US" dirty="0">
                <a:latin typeface="Arial" charset="0"/>
              </a:rPr>
              <a:t>Detector solenoid issue </a:t>
            </a:r>
            <a:endParaRPr lang="en-US" altLang="en-US" dirty="0" smtClean="0">
              <a:latin typeface="Arial" charset="0"/>
            </a:endParaRPr>
          </a:p>
          <a:p>
            <a:pPr lvl="1">
              <a:lnSpc>
                <a:spcPct val="120000"/>
              </a:lnSpc>
              <a:buClr>
                <a:schemeClr val="tx1"/>
              </a:buClr>
              <a:buFont typeface="Symbol" pitchFamily="18" charset="2"/>
              <a:buChar char="-"/>
            </a:pPr>
            <a:r>
              <a:rPr lang="en-US" altLang="en-US" dirty="0" smtClean="0">
                <a:latin typeface="Arial" charset="0"/>
              </a:rPr>
              <a:t>Misalignment </a:t>
            </a:r>
            <a:r>
              <a:rPr lang="en-US" altLang="en-US" dirty="0">
                <a:latin typeface="Arial" charset="0"/>
              </a:rPr>
              <a:t>issue </a:t>
            </a:r>
            <a:endParaRPr lang="en-US" altLang="en-US" dirty="0" smtClean="0">
              <a:latin typeface="Arial" charset="0"/>
            </a:endParaRPr>
          </a:p>
          <a:p>
            <a:pPr lvl="1">
              <a:lnSpc>
                <a:spcPct val="120000"/>
              </a:lnSpc>
              <a:buClr>
                <a:schemeClr val="tx1"/>
              </a:buClr>
              <a:buFont typeface="Symbol" pitchFamily="18" charset="2"/>
              <a:buChar char="-"/>
            </a:pPr>
            <a:r>
              <a:rPr lang="en-US" altLang="en-US" dirty="0" smtClean="0">
                <a:latin typeface="Arial" charset="0"/>
              </a:rPr>
              <a:t>Magnet </a:t>
            </a:r>
            <a:r>
              <a:rPr lang="en-US" altLang="en-US" dirty="0">
                <a:latin typeface="Arial" charset="0"/>
              </a:rPr>
              <a:t>multipole field </a:t>
            </a:r>
            <a:endParaRPr lang="en-US" altLang="en-US" dirty="0" smtClean="0">
              <a:latin typeface="Arial" charset="0"/>
            </a:endParaRPr>
          </a:p>
          <a:p>
            <a:pPr lvl="1">
              <a:lnSpc>
                <a:spcPct val="120000"/>
              </a:lnSpc>
              <a:buClr>
                <a:schemeClr val="tx1"/>
              </a:buClr>
              <a:buFont typeface="Symbol" pitchFamily="18" charset="2"/>
              <a:buChar char="-"/>
            </a:pPr>
            <a:r>
              <a:rPr lang="en-US" altLang="en-US" dirty="0" smtClean="0">
                <a:latin typeface="Arial" charset="0"/>
              </a:rPr>
              <a:t>Beta </a:t>
            </a:r>
            <a:r>
              <a:rPr lang="en-US" altLang="en-US" dirty="0">
                <a:latin typeface="Arial" charset="0"/>
              </a:rPr>
              <a:t>squeeze </a:t>
            </a:r>
            <a:endParaRPr lang="en-US" altLang="en-US" dirty="0" smtClean="0">
              <a:latin typeface="Arial" charset="0"/>
            </a:endParaRPr>
          </a:p>
          <a:p>
            <a:pPr lvl="1">
              <a:lnSpc>
                <a:spcPct val="120000"/>
              </a:lnSpc>
              <a:buClr>
                <a:schemeClr val="tx1"/>
              </a:buClr>
              <a:buFont typeface="Symbol" pitchFamily="18" charset="2"/>
              <a:buChar char="-"/>
            </a:pPr>
            <a:r>
              <a:rPr lang="en-US" altLang="en-US" dirty="0" smtClean="0">
                <a:latin typeface="Arial" charset="0"/>
              </a:rPr>
              <a:t>Ground Motion</a:t>
            </a:r>
            <a:endParaRPr lang="en-US" altLang="en-US" dirty="0">
              <a:latin typeface="Arial" charset="0"/>
            </a:endParaRPr>
          </a:p>
        </p:txBody>
      </p:sp>
      <p:sp>
        <p:nvSpPr>
          <p:cNvPr id="2" name="Right Arrow 1"/>
          <p:cNvSpPr/>
          <p:nvPr/>
        </p:nvSpPr>
        <p:spPr bwMode="auto">
          <a:xfrm>
            <a:off x="4356831" y="4293095"/>
            <a:ext cx="493005" cy="378271"/>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5" name="Down Arrow 4"/>
          <p:cNvSpPr/>
          <p:nvPr/>
        </p:nvSpPr>
        <p:spPr bwMode="auto">
          <a:xfrm>
            <a:off x="2051720" y="3097731"/>
            <a:ext cx="432048" cy="36004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24867573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32711" y="4988304"/>
            <a:ext cx="4811289" cy="1440222"/>
          </a:xfrm>
        </p:spPr>
        <p:txBody>
          <a:bodyPr/>
          <a:lstStyle/>
          <a:p>
            <a:r>
              <a:rPr lang="en-US" sz="2400" dirty="0" smtClean="0"/>
              <a:t>Reference radius: 1/3 aperture</a:t>
            </a:r>
          </a:p>
          <a:p>
            <a:r>
              <a:rPr lang="en-US" sz="2400" dirty="0" smtClean="0"/>
              <a:t>Multipoles have been improved one machine by one machine.</a:t>
            </a:r>
            <a:endParaRPr lang="en-US" sz="2400" dirty="0"/>
          </a:p>
        </p:txBody>
      </p:sp>
      <p:sp>
        <p:nvSpPr>
          <p:cNvPr id="3" name="Title 2"/>
          <p:cNvSpPr>
            <a:spLocks noGrp="1"/>
          </p:cNvSpPr>
          <p:nvPr>
            <p:ph type="title"/>
          </p:nvPr>
        </p:nvSpPr>
        <p:spPr>
          <a:xfrm>
            <a:off x="611560" y="0"/>
            <a:ext cx="7992888" cy="914400"/>
          </a:xfrm>
        </p:spPr>
        <p:txBody>
          <a:bodyPr/>
          <a:lstStyle/>
          <a:p>
            <a:r>
              <a:rPr lang="en-US" dirty="0"/>
              <a:t>Multipoles of FFQ </a:t>
            </a:r>
            <a:r>
              <a:rPr lang="en-US" dirty="0" smtClean="0"/>
              <a:t>in 3 accelerators</a:t>
            </a:r>
            <a:endParaRPr lang="en-US" dirty="0"/>
          </a:p>
        </p:txBody>
      </p:sp>
      <p:sp>
        <p:nvSpPr>
          <p:cNvPr id="4" name="Slide Number Placeholder 3"/>
          <p:cNvSpPr>
            <a:spLocks noGrp="1"/>
          </p:cNvSpPr>
          <p:nvPr>
            <p:ph type="sldNum" sz="quarter" idx="10"/>
          </p:nvPr>
        </p:nvSpPr>
        <p:spPr/>
        <p:txBody>
          <a:bodyPr/>
          <a:lstStyle/>
          <a:p>
            <a:pPr>
              <a:defRPr/>
            </a:pPr>
            <a:fld id="{E05143E2-8B5C-420F-B773-4C0D976E94BC}" type="slidenum">
              <a:rPr lang="en-US" smtClean="0"/>
              <a:pPr>
                <a:defRPr/>
              </a:pPr>
              <a:t>30</a:t>
            </a:fld>
            <a:endParaRPr lang="en-US" dirty="0"/>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888211"/>
            <a:ext cx="4248472" cy="2175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8" y="2996952"/>
            <a:ext cx="4297216" cy="1883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bwMode="auto">
          <a:xfrm>
            <a:off x="35496" y="2996952"/>
            <a:ext cx="4297216" cy="3611570"/>
          </a:xfrm>
          <a:prstGeom prst="rec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2400" i="0" u="none" strike="noStrike" cap="none" normalizeH="0" baseline="0" dirty="0" smtClean="0">
                <a:ln>
                  <a:noFill/>
                </a:ln>
                <a:solidFill>
                  <a:schemeClr val="tx1"/>
                </a:solidFill>
                <a:effectLst/>
                <a:latin typeface="Times" charset="0"/>
              </a:rPr>
              <a:t>2. RHIC</a:t>
            </a:r>
            <a:endParaRPr kumimoji="0" lang="zh-CN" altLang="en-US" sz="2400" i="0" u="none" strike="noStrike" cap="none" normalizeH="0" baseline="0" dirty="0" smtClean="0">
              <a:ln>
                <a:noFill/>
              </a:ln>
              <a:solidFill>
                <a:schemeClr val="tx1"/>
              </a:solidFill>
              <a:effectLst/>
              <a:latin typeface="Times" charset="0"/>
            </a:endParaRPr>
          </a:p>
        </p:txBody>
      </p:sp>
      <p:sp>
        <p:nvSpPr>
          <p:cNvPr id="17" name="矩形 16"/>
          <p:cNvSpPr/>
          <p:nvPr/>
        </p:nvSpPr>
        <p:spPr bwMode="auto">
          <a:xfrm>
            <a:off x="15135" y="884054"/>
            <a:ext cx="4297216" cy="2002795"/>
          </a:xfrm>
          <a:prstGeom prst="rec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altLang="zh-CN" sz="2400" i="0" u="none" strike="noStrike" cap="none" normalizeH="0" baseline="0" dirty="0" smtClean="0">
              <a:ln>
                <a:noFill/>
              </a:ln>
              <a:solidFill>
                <a:schemeClr val="tx1"/>
              </a:solidFill>
              <a:effectLst/>
              <a:latin typeface="Times"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altLang="zh-CN" sz="2400" dirty="0" smtClean="0">
                <a:latin typeface="Times" charset="0"/>
              </a:rPr>
              <a:t>1. </a:t>
            </a:r>
            <a:r>
              <a:rPr kumimoji="0" lang="en-US" altLang="zh-CN" sz="2400" i="0" u="none" strike="noStrike" cap="none" normalizeH="0" baseline="0" dirty="0" err="1" smtClean="0">
                <a:ln>
                  <a:noFill/>
                </a:ln>
                <a:solidFill>
                  <a:schemeClr val="tx1"/>
                </a:solidFill>
                <a:effectLst/>
                <a:latin typeface="Times" charset="0"/>
              </a:rPr>
              <a:t>Tevatron</a:t>
            </a:r>
            <a:endParaRPr kumimoji="0" lang="zh-CN" altLang="en-US" sz="2400" i="0" u="none" strike="noStrike" cap="none" normalizeH="0" baseline="0" dirty="0" smtClean="0">
              <a:ln>
                <a:noFill/>
              </a:ln>
              <a:solidFill>
                <a:schemeClr val="tx1"/>
              </a:solidFill>
              <a:effectLst/>
              <a:latin typeface="Times" charset="0"/>
            </a:endParaRPr>
          </a:p>
        </p:txBody>
      </p:sp>
      <p:grpSp>
        <p:nvGrpSpPr>
          <p:cNvPr id="8" name="组合 7"/>
          <p:cNvGrpSpPr/>
          <p:nvPr/>
        </p:nvGrpSpPr>
        <p:grpSpPr>
          <a:xfrm>
            <a:off x="4416761" y="888210"/>
            <a:ext cx="4738862" cy="3878515"/>
            <a:chOff x="4416761" y="888210"/>
            <a:chExt cx="4738862" cy="3878515"/>
          </a:xfrm>
        </p:grpSpPr>
        <p:grpSp>
          <p:nvGrpSpPr>
            <p:cNvPr id="14" name="组合 13"/>
            <p:cNvGrpSpPr/>
            <p:nvPr/>
          </p:nvGrpSpPr>
          <p:grpSpPr>
            <a:xfrm>
              <a:off x="4416761" y="888210"/>
              <a:ext cx="4738862" cy="3878515"/>
              <a:chOff x="4416761" y="888210"/>
              <a:chExt cx="4738862" cy="3878515"/>
            </a:xfrm>
          </p:grpSpPr>
          <p:grpSp>
            <p:nvGrpSpPr>
              <p:cNvPr id="7" name="组合 6"/>
              <p:cNvGrpSpPr/>
              <p:nvPr/>
            </p:nvGrpSpPr>
            <p:grpSpPr>
              <a:xfrm>
                <a:off x="4416761" y="888211"/>
                <a:ext cx="4738862" cy="3836933"/>
                <a:chOff x="4416761" y="888211"/>
                <a:chExt cx="4738862" cy="3836933"/>
              </a:xfrm>
            </p:grpSpPr>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761" y="888211"/>
                  <a:ext cx="4665035" cy="199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6761" y="2708920"/>
                  <a:ext cx="473886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矩形 15"/>
              <p:cNvSpPr/>
              <p:nvPr/>
            </p:nvSpPr>
            <p:spPr bwMode="auto">
              <a:xfrm>
                <a:off x="4436368" y="888210"/>
                <a:ext cx="4645428" cy="3878515"/>
              </a:xfrm>
              <a:prstGeom prst="rec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2400" i="0" u="none" strike="noStrike" cap="none" normalizeH="0" baseline="0" dirty="0" smtClean="0">
                    <a:ln>
                      <a:noFill/>
                    </a:ln>
                    <a:solidFill>
                      <a:schemeClr val="tx1"/>
                    </a:solidFill>
                    <a:effectLst/>
                    <a:latin typeface="Times" charset="0"/>
                  </a:rPr>
                  <a:t>3. LHC</a:t>
                </a:r>
                <a:endParaRPr kumimoji="0" lang="zh-CN" altLang="en-US" sz="2400" i="0" u="none" strike="noStrike" cap="none" normalizeH="0" baseline="0" dirty="0" smtClean="0">
                  <a:ln>
                    <a:noFill/>
                  </a:ln>
                  <a:solidFill>
                    <a:schemeClr val="tx1"/>
                  </a:solidFill>
                  <a:effectLst/>
                  <a:latin typeface="Times" charset="0"/>
                </a:endParaRPr>
              </a:p>
            </p:txBody>
          </p:sp>
        </p:grpSp>
        <p:sp>
          <p:nvSpPr>
            <p:cNvPr id="5" name="矩形 4"/>
            <p:cNvSpPr/>
            <p:nvPr/>
          </p:nvSpPr>
          <p:spPr bwMode="auto">
            <a:xfrm>
              <a:off x="7714402" y="1003503"/>
              <a:ext cx="205933" cy="288032"/>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charset="0"/>
              </a:endParaRPr>
            </a:p>
          </p:txBody>
        </p:sp>
        <p:sp>
          <p:nvSpPr>
            <p:cNvPr id="18" name="矩形 17"/>
            <p:cNvSpPr/>
            <p:nvPr/>
          </p:nvSpPr>
          <p:spPr bwMode="auto">
            <a:xfrm>
              <a:off x="7723294" y="2828673"/>
              <a:ext cx="216024" cy="288032"/>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charset="0"/>
              </a:endParaRPr>
            </a:p>
          </p:txBody>
        </p:sp>
      </p:grpSp>
      <p:pic>
        <p:nvPicPr>
          <p:cNvPr id="1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35" y="4725144"/>
            <a:ext cx="4248472" cy="1873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4318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3200" dirty="0"/>
              <a:t>Chromaticity Issues</a:t>
            </a:r>
          </a:p>
        </p:txBody>
      </p:sp>
      <p:sp>
        <p:nvSpPr>
          <p:cNvPr id="4" name="Slide Number Placeholder 3"/>
          <p:cNvSpPr>
            <a:spLocks noGrp="1"/>
          </p:cNvSpPr>
          <p:nvPr>
            <p:ph type="sldNum" sz="quarter" idx="12"/>
          </p:nvPr>
        </p:nvSpPr>
        <p:spPr/>
        <p:txBody>
          <a:bodyPr/>
          <a:lstStyle/>
          <a:p>
            <a:fld id="{D0C3B8FA-05D6-4874-AF42-6ABF4E27286C}" type="slidenum">
              <a:rPr lang="en-US" smtClean="0"/>
              <a:pPr/>
              <a:t>4</a:t>
            </a:fld>
            <a:endParaRPr lang="en-US" dirty="0"/>
          </a:p>
        </p:txBody>
      </p:sp>
      <p:sp>
        <p:nvSpPr>
          <p:cNvPr id="5" name="TextBox 4"/>
          <p:cNvSpPr txBox="1"/>
          <p:nvPr/>
        </p:nvSpPr>
        <p:spPr>
          <a:xfrm>
            <a:off x="179512" y="908720"/>
            <a:ext cx="8964488" cy="4031873"/>
          </a:xfrm>
          <a:prstGeom prst="rect">
            <a:avLst/>
          </a:prstGeom>
          <a:noFill/>
        </p:spPr>
        <p:txBody>
          <a:bodyPr wrap="square" rtlCol="0">
            <a:spAutoFit/>
          </a:bodyPr>
          <a:lstStyle/>
          <a:p>
            <a:r>
              <a:rPr lang="en-US" sz="2400" dirty="0" smtClean="0">
                <a:latin typeface="Arial" panose="020B0604020202020204" pitchFamily="34" charset="0"/>
                <a:ea typeface="Arial Unicode MS" panose="020B0604020202020204" pitchFamily="34" charset="-122"/>
                <a:cs typeface="Arial" panose="020B0604020202020204" pitchFamily="34" charset="0"/>
              </a:rPr>
              <a:t>FF quads with large beta functions (</a:t>
            </a:r>
            <a:r>
              <a:rPr lang="en-US" sz="2400" dirty="0">
                <a:latin typeface="Arial" panose="020B0604020202020204" pitchFamily="34" charset="0"/>
                <a:ea typeface="Arial Unicode MS" panose="020B0604020202020204" pitchFamily="34" charset="-122"/>
                <a:cs typeface="Arial" panose="020B0604020202020204" pitchFamily="34" charset="0"/>
              </a:rPr>
              <a:t>β</a:t>
            </a:r>
            <a:r>
              <a:rPr lang="en-US" sz="2400" baseline="-25000" dirty="0" smtClean="0">
                <a:latin typeface="Arial" panose="020B0604020202020204" pitchFamily="34" charset="0"/>
                <a:ea typeface="Arial Unicode MS" panose="020B0604020202020204" pitchFamily="34" charset="-122"/>
                <a:cs typeface="Arial" panose="020B0604020202020204" pitchFamily="34" charset="0"/>
              </a:rPr>
              <a:t>q</a:t>
            </a:r>
            <a:r>
              <a:rPr lang="en-US" sz="2400" dirty="0" smtClean="0">
                <a:latin typeface="Arial" panose="020B0604020202020204" pitchFamily="34" charset="0"/>
                <a:ea typeface="Arial Unicode MS" panose="020B0604020202020204" pitchFamily="34" charset="-122"/>
                <a:cs typeface="Arial" panose="020B0604020202020204" pitchFamily="34" charset="0"/>
              </a:rPr>
              <a:t>) make a strong chromatic kick to the </a:t>
            </a:r>
            <a:r>
              <a:rPr lang="el-GR" sz="2400" dirty="0" smtClean="0">
                <a:latin typeface="Arial" panose="020B0604020202020204" pitchFamily="34" charset="0"/>
                <a:ea typeface="Arial Unicode MS" panose="020B0604020202020204" pitchFamily="34" charset="-122"/>
                <a:cs typeface="Arial" panose="020B0604020202020204" pitchFamily="34" charset="0"/>
              </a:rPr>
              <a:t>β</a:t>
            </a:r>
            <a:r>
              <a:rPr lang="en-US" sz="2400" dirty="0" smtClean="0">
                <a:latin typeface="Arial" panose="020B0604020202020204" pitchFamily="34" charset="0"/>
                <a:ea typeface="Arial Unicode MS" panose="020B0604020202020204" pitchFamily="34" charset="-122"/>
                <a:cs typeface="Arial" panose="020B0604020202020204" pitchFamily="34" charset="0"/>
              </a:rPr>
              <a:t>-function in </a:t>
            </a:r>
            <a:r>
              <a:rPr lang="en-US" sz="2400" dirty="0" smtClean="0">
                <a:latin typeface="Symbol" panose="05050102010706020507" pitchFamily="18" charset="2"/>
              </a:rPr>
              <a:t>d=</a:t>
            </a:r>
            <a:r>
              <a:rPr lang="en-US" sz="2400" dirty="0" err="1" smtClean="0">
                <a:latin typeface="Symbol" panose="05050102010706020507" pitchFamily="18" charset="2"/>
              </a:rPr>
              <a:t>D</a:t>
            </a:r>
            <a:r>
              <a:rPr lang="en-US" sz="2400" dirty="0" err="1" smtClean="0"/>
              <a:t>p</a:t>
            </a:r>
            <a:r>
              <a:rPr lang="en-US" sz="2400" dirty="0" smtClean="0"/>
              <a:t>/p.</a:t>
            </a:r>
          </a:p>
          <a:p>
            <a:endParaRPr lang="en-US" sz="2400" dirty="0" smtClean="0">
              <a:latin typeface="Arial" panose="020B0604020202020204" pitchFamily="34" charset="0"/>
              <a:ea typeface="Arial Unicode MS" panose="020B0604020202020204" pitchFamily="34" charset="-122"/>
              <a:cs typeface="Arial" panose="020B0604020202020204" pitchFamily="34" charset="0"/>
            </a:endParaRPr>
          </a:p>
          <a:p>
            <a:r>
              <a:rPr lang="en-US" sz="2400" dirty="0" smtClean="0">
                <a:latin typeface="Arial" panose="020B0604020202020204" pitchFamily="34" charset="0"/>
                <a:ea typeface="Arial Unicode MS" panose="020B0604020202020204" pitchFamily="34" charset="-122"/>
                <a:cs typeface="Arial" panose="020B0604020202020204" pitchFamily="34" charset="0"/>
              </a:rPr>
              <a:t>3 main problems:</a:t>
            </a:r>
          </a:p>
          <a:p>
            <a:pPr marL="457200" indent="-457200">
              <a:buFont typeface="+mj-lt"/>
              <a:buAutoNum type="arabicPeriod"/>
            </a:pPr>
            <a:r>
              <a:rPr lang="en-US" sz="2400" dirty="0" smtClean="0">
                <a:latin typeface="Arial" panose="020B0604020202020204" pitchFamily="34" charset="0"/>
                <a:ea typeface="Arial Unicode MS" panose="020B0604020202020204" pitchFamily="34" charset="-122"/>
                <a:cs typeface="Arial" panose="020B0604020202020204" pitchFamily="34" charset="0"/>
              </a:rPr>
              <a:t>beam smear at IP due to momentum dependence of </a:t>
            </a:r>
            <a:r>
              <a:rPr lang="en-US" sz="2400" dirty="0">
                <a:latin typeface="Arial" panose="020B0604020202020204" pitchFamily="34" charset="0"/>
                <a:cs typeface="Arial" panose="020B0604020202020204" pitchFamily="34" charset="0"/>
              </a:rPr>
              <a:t>β</a:t>
            </a:r>
            <a:r>
              <a:rPr lang="en-US" sz="2400" dirty="0" smtClean="0">
                <a:latin typeface="Arial" panose="020B0604020202020204" pitchFamily="34" charset="0"/>
                <a:cs typeface="Arial" panose="020B0604020202020204" pitchFamily="34" charset="0"/>
              </a:rPr>
              <a:t>*</a:t>
            </a:r>
          </a:p>
          <a:p>
            <a:pPr marL="457200" indent="-457200">
              <a:buFont typeface="+mj-lt"/>
              <a:buAutoNum type="arabicPeriod"/>
            </a:pPr>
            <a:r>
              <a:rPr lang="en-US" altLang="zh-CN" sz="2400" dirty="0" smtClean="0">
                <a:latin typeface="Arial" panose="020B0604020202020204" pitchFamily="34" charset="0"/>
                <a:ea typeface="Arial Unicode MS" panose="020B0604020202020204" pitchFamily="34" charset="-122"/>
                <a:cs typeface="Arial" panose="020B0604020202020204" pitchFamily="34" charset="0"/>
              </a:rPr>
              <a:t>Large </a:t>
            </a:r>
            <a:r>
              <a:rPr lang="en-US" altLang="zh-CN" sz="2400" dirty="0" smtClean="0">
                <a:latin typeface="Arial" panose="020B0604020202020204" pitchFamily="34" charset="0"/>
                <a:ea typeface="Arial Unicode MS" panose="020B0604020202020204" pitchFamily="34" charset="-122"/>
                <a:cs typeface="Arial" panose="020B0604020202020204" pitchFamily="34" charset="0"/>
              </a:rPr>
              <a:t>tune footprint due to </a:t>
            </a:r>
            <a:r>
              <a:rPr lang="en-US" sz="2400" dirty="0">
                <a:latin typeface="Arial" panose="020B0604020202020204" pitchFamily="34" charset="0"/>
                <a:ea typeface="Arial Unicode MS" panose="020B0604020202020204" pitchFamily="34" charset="-122"/>
                <a:cs typeface="Arial" panose="020B0604020202020204" pitchFamily="34" charset="0"/>
              </a:rPr>
              <a:t>momentum dependence of </a:t>
            </a:r>
            <a:r>
              <a:rPr lang="en-US" sz="2400" dirty="0" err="1">
                <a:latin typeface="Arial" panose="020B0604020202020204" pitchFamily="34" charset="0"/>
                <a:ea typeface="Arial Unicode MS" panose="020B0604020202020204" pitchFamily="34" charset="-122"/>
                <a:cs typeface="Arial" panose="020B0604020202020204" pitchFamily="34" charset="0"/>
              </a:rPr>
              <a:t>betatron</a:t>
            </a:r>
            <a:r>
              <a:rPr lang="en-US" sz="2400" dirty="0">
                <a:latin typeface="Arial" panose="020B0604020202020204" pitchFamily="34" charset="0"/>
                <a:ea typeface="Arial Unicode MS" panose="020B0604020202020204" pitchFamily="34" charset="-122"/>
                <a:cs typeface="Arial" panose="020B0604020202020204" pitchFamily="34" charset="0"/>
              </a:rPr>
              <a:t> tune and therefore exposure to resonances</a:t>
            </a:r>
          </a:p>
          <a:p>
            <a:pPr marL="457200" indent="-457200">
              <a:buFont typeface="+mj-lt"/>
              <a:buAutoNum type="arabicPeriod"/>
            </a:pPr>
            <a:r>
              <a:rPr lang="en-US" sz="2400" dirty="0">
                <a:latin typeface="Arial" panose="020B0604020202020204" pitchFamily="34" charset="0"/>
                <a:ea typeface="Arial Unicode MS" panose="020B0604020202020204" pitchFamily="34" charset="-122"/>
                <a:cs typeface="Arial" panose="020B0604020202020204" pitchFamily="34" charset="0"/>
              </a:rPr>
              <a:t>Limited dynamic aperture due to nonlinear </a:t>
            </a:r>
            <a:r>
              <a:rPr lang="en-US" sz="2400" dirty="0" smtClean="0">
                <a:latin typeface="Arial" panose="020B0604020202020204" pitchFamily="34" charset="0"/>
                <a:ea typeface="Arial Unicode MS" panose="020B0604020202020204" pitchFamily="34" charset="-122"/>
                <a:cs typeface="Arial" panose="020B0604020202020204" pitchFamily="34" charset="0"/>
              </a:rPr>
              <a:t>effects</a:t>
            </a:r>
          </a:p>
          <a:p>
            <a:endParaRPr lang="en-US" sz="2400" dirty="0" smtClean="0">
              <a:latin typeface="Arial" panose="020B0604020202020204" pitchFamily="34" charset="0"/>
              <a:ea typeface="Arial Unicode MS" panose="020B0604020202020204" pitchFamily="34" charset="-122"/>
              <a:cs typeface="Arial" panose="020B0604020202020204" pitchFamily="34" charset="0"/>
            </a:endParaRPr>
          </a:p>
          <a:p>
            <a:r>
              <a:rPr lang="en-US" sz="2400" dirty="0" smtClean="0">
                <a:latin typeface="Arial" panose="020B0604020202020204" pitchFamily="34" charset="0"/>
                <a:ea typeface="Arial Unicode MS" panose="020B0604020202020204" pitchFamily="34" charset="-122"/>
                <a:cs typeface="Arial" panose="020B0604020202020204" pitchFamily="34" charset="0"/>
              </a:rPr>
              <a:t>A common solution:</a:t>
            </a:r>
            <a:endParaRPr lang="en-US" sz="2400" dirty="0">
              <a:latin typeface="Arial" panose="020B0604020202020204" pitchFamily="34" charset="0"/>
              <a:ea typeface="Arial Unicode MS" panose="020B0604020202020204" pitchFamily="34" charset="-122"/>
              <a:cs typeface="Arial" panose="020B0604020202020204" pitchFamily="34" charset="0"/>
            </a:endParaRPr>
          </a:p>
          <a:p>
            <a:endParaRPr lang="en-US" sz="1600" dirty="0" smtClean="0"/>
          </a:p>
        </p:txBody>
      </p:sp>
      <p:grpSp>
        <p:nvGrpSpPr>
          <p:cNvPr id="15" name="Group 5"/>
          <p:cNvGrpSpPr/>
          <p:nvPr/>
        </p:nvGrpSpPr>
        <p:grpSpPr>
          <a:xfrm>
            <a:off x="943651" y="4601016"/>
            <a:ext cx="7328035" cy="1852320"/>
            <a:chOff x="943651" y="2633472"/>
            <a:chExt cx="7328035" cy="1852320"/>
          </a:xfrm>
        </p:grpSpPr>
        <p:sp>
          <p:nvSpPr>
            <p:cNvPr id="16" name="Rectangle 7"/>
            <p:cNvSpPr/>
            <p:nvPr/>
          </p:nvSpPr>
          <p:spPr>
            <a:xfrm>
              <a:off x="3977646" y="3081528"/>
              <a:ext cx="230430" cy="7315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8"/>
            <p:cNvSpPr/>
            <p:nvPr/>
          </p:nvSpPr>
          <p:spPr>
            <a:xfrm>
              <a:off x="5014581" y="3081528"/>
              <a:ext cx="230430" cy="7315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p:cNvSpPr/>
            <p:nvPr/>
          </p:nvSpPr>
          <p:spPr>
            <a:xfrm>
              <a:off x="1404511" y="3172398"/>
              <a:ext cx="914400" cy="5486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0"/>
            <p:cNvSpPr/>
            <p:nvPr/>
          </p:nvSpPr>
          <p:spPr>
            <a:xfrm>
              <a:off x="6896426" y="3172398"/>
              <a:ext cx="914400" cy="5486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3"/>
            <p:cNvSpPr/>
            <p:nvPr/>
          </p:nvSpPr>
          <p:spPr>
            <a:xfrm flipV="1">
              <a:off x="2296601" y="3066328"/>
              <a:ext cx="1676400" cy="735803"/>
            </a:xfrm>
            <a:custGeom>
              <a:avLst/>
              <a:gdLst>
                <a:gd name="connsiteX0" fmla="*/ 0 w 1676400"/>
                <a:gd name="connsiteY0" fmla="*/ 345435 h 735803"/>
                <a:gd name="connsiteX1" fmla="*/ 533400 w 1676400"/>
                <a:gd name="connsiteY1" fmla="*/ 12060 h 735803"/>
                <a:gd name="connsiteX2" fmla="*/ 1152525 w 1676400"/>
                <a:gd name="connsiteY2" fmla="*/ 726435 h 735803"/>
                <a:gd name="connsiteX3" fmla="*/ 1676400 w 1676400"/>
                <a:gd name="connsiteY3" fmla="*/ 354960 h 735803"/>
              </a:gdLst>
              <a:ahLst/>
              <a:cxnLst>
                <a:cxn ang="0">
                  <a:pos x="connsiteX0" y="connsiteY0"/>
                </a:cxn>
                <a:cxn ang="0">
                  <a:pos x="connsiteX1" y="connsiteY1"/>
                </a:cxn>
                <a:cxn ang="0">
                  <a:pos x="connsiteX2" y="connsiteY2"/>
                </a:cxn>
                <a:cxn ang="0">
                  <a:pos x="connsiteX3" y="connsiteY3"/>
                </a:cxn>
              </a:cxnLst>
              <a:rect l="l" t="t" r="r" b="b"/>
              <a:pathLst>
                <a:path w="1676400" h="735803">
                  <a:moveTo>
                    <a:pt x="0" y="345435"/>
                  </a:moveTo>
                  <a:cubicBezTo>
                    <a:pt x="170656" y="146997"/>
                    <a:pt x="341313" y="-51440"/>
                    <a:pt x="533400" y="12060"/>
                  </a:cubicBezTo>
                  <a:cubicBezTo>
                    <a:pt x="725487" y="75560"/>
                    <a:pt x="962025" y="669285"/>
                    <a:pt x="1152525" y="726435"/>
                  </a:cubicBezTo>
                  <a:cubicBezTo>
                    <a:pt x="1343025" y="783585"/>
                    <a:pt x="1509712" y="569272"/>
                    <a:pt x="1676400" y="354960"/>
                  </a:cubicBez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4"/>
            <p:cNvSpPr/>
            <p:nvPr/>
          </p:nvSpPr>
          <p:spPr>
            <a:xfrm>
              <a:off x="5220026" y="3098625"/>
              <a:ext cx="1676400" cy="735803"/>
            </a:xfrm>
            <a:custGeom>
              <a:avLst/>
              <a:gdLst>
                <a:gd name="connsiteX0" fmla="*/ 0 w 1676400"/>
                <a:gd name="connsiteY0" fmla="*/ 345435 h 735803"/>
                <a:gd name="connsiteX1" fmla="*/ 533400 w 1676400"/>
                <a:gd name="connsiteY1" fmla="*/ 12060 h 735803"/>
                <a:gd name="connsiteX2" fmla="*/ 1152525 w 1676400"/>
                <a:gd name="connsiteY2" fmla="*/ 726435 h 735803"/>
                <a:gd name="connsiteX3" fmla="*/ 1676400 w 1676400"/>
                <a:gd name="connsiteY3" fmla="*/ 354960 h 735803"/>
              </a:gdLst>
              <a:ahLst/>
              <a:cxnLst>
                <a:cxn ang="0">
                  <a:pos x="connsiteX0" y="connsiteY0"/>
                </a:cxn>
                <a:cxn ang="0">
                  <a:pos x="connsiteX1" y="connsiteY1"/>
                </a:cxn>
                <a:cxn ang="0">
                  <a:pos x="connsiteX2" y="connsiteY2"/>
                </a:cxn>
                <a:cxn ang="0">
                  <a:pos x="connsiteX3" y="connsiteY3"/>
                </a:cxn>
              </a:cxnLst>
              <a:rect l="l" t="t" r="r" b="b"/>
              <a:pathLst>
                <a:path w="1676400" h="735803">
                  <a:moveTo>
                    <a:pt x="0" y="345435"/>
                  </a:moveTo>
                  <a:cubicBezTo>
                    <a:pt x="170656" y="146997"/>
                    <a:pt x="341313" y="-51440"/>
                    <a:pt x="533400" y="12060"/>
                  </a:cubicBezTo>
                  <a:cubicBezTo>
                    <a:pt x="725487" y="75560"/>
                    <a:pt x="962025" y="669285"/>
                    <a:pt x="1152525" y="726435"/>
                  </a:cubicBezTo>
                  <a:cubicBezTo>
                    <a:pt x="1343025" y="783585"/>
                    <a:pt x="1509712" y="569272"/>
                    <a:pt x="1676400" y="354960"/>
                  </a:cubicBez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16"/>
            <p:cNvCxnSpPr>
              <a:endCxn id="18" idx="1"/>
            </p:cNvCxnSpPr>
            <p:nvPr/>
          </p:nvCxnSpPr>
          <p:spPr>
            <a:xfrm>
              <a:off x="943651" y="3446718"/>
              <a:ext cx="46086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17"/>
            <p:cNvCxnSpPr/>
            <p:nvPr/>
          </p:nvCxnSpPr>
          <p:spPr>
            <a:xfrm>
              <a:off x="4215396" y="3463319"/>
              <a:ext cx="80467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18"/>
            <p:cNvCxnSpPr/>
            <p:nvPr/>
          </p:nvCxnSpPr>
          <p:spPr>
            <a:xfrm>
              <a:off x="7810826" y="3459659"/>
              <a:ext cx="46086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497669" y="2633472"/>
              <a:ext cx="654346" cy="400110"/>
            </a:xfrm>
            <a:prstGeom prst="rect">
              <a:avLst/>
            </a:prstGeom>
            <a:noFill/>
          </p:spPr>
          <p:txBody>
            <a:bodyPr wrap="none" rtlCol="0">
              <a:spAutoFit/>
            </a:bodyPr>
            <a:lstStyle/>
            <a:p>
              <a:r>
                <a:rPr lang="en-US" sz="2000" dirty="0" smtClean="0"/>
                <a:t>sext</a:t>
              </a:r>
              <a:endParaRPr lang="en-US" sz="2000" dirty="0"/>
            </a:p>
          </p:txBody>
        </p:sp>
        <p:sp>
          <p:nvSpPr>
            <p:cNvPr id="26" name="TextBox 25"/>
            <p:cNvSpPr txBox="1"/>
            <p:nvPr/>
          </p:nvSpPr>
          <p:spPr>
            <a:xfrm>
              <a:off x="6989584" y="2633472"/>
              <a:ext cx="654346" cy="400110"/>
            </a:xfrm>
            <a:prstGeom prst="rect">
              <a:avLst/>
            </a:prstGeom>
            <a:noFill/>
          </p:spPr>
          <p:txBody>
            <a:bodyPr wrap="none" rtlCol="0">
              <a:spAutoFit/>
            </a:bodyPr>
            <a:lstStyle/>
            <a:p>
              <a:r>
                <a:rPr lang="en-US" sz="2000" dirty="0" smtClean="0"/>
                <a:t>sext</a:t>
              </a:r>
              <a:endParaRPr lang="en-US" sz="2000" dirty="0"/>
            </a:p>
          </p:txBody>
        </p:sp>
        <p:sp>
          <p:nvSpPr>
            <p:cNvPr id="27" name="TextBox 26"/>
            <p:cNvSpPr txBox="1"/>
            <p:nvPr/>
          </p:nvSpPr>
          <p:spPr>
            <a:xfrm>
              <a:off x="3842715" y="2633472"/>
              <a:ext cx="498855" cy="400110"/>
            </a:xfrm>
            <a:prstGeom prst="rect">
              <a:avLst/>
            </a:prstGeom>
            <a:noFill/>
          </p:spPr>
          <p:txBody>
            <a:bodyPr wrap="none" rtlCol="0">
              <a:spAutoFit/>
            </a:bodyPr>
            <a:lstStyle/>
            <a:p>
              <a:r>
                <a:rPr lang="en-US" sz="2000" dirty="0" smtClean="0"/>
                <a:t>FF</a:t>
              </a:r>
              <a:endParaRPr lang="en-US" sz="2000" dirty="0"/>
            </a:p>
          </p:txBody>
        </p:sp>
        <p:sp>
          <p:nvSpPr>
            <p:cNvPr id="28" name="TextBox 27"/>
            <p:cNvSpPr txBox="1"/>
            <p:nvPr/>
          </p:nvSpPr>
          <p:spPr>
            <a:xfrm>
              <a:off x="4879650" y="2633472"/>
              <a:ext cx="498855" cy="400110"/>
            </a:xfrm>
            <a:prstGeom prst="rect">
              <a:avLst/>
            </a:prstGeom>
            <a:noFill/>
          </p:spPr>
          <p:txBody>
            <a:bodyPr wrap="none" rtlCol="0">
              <a:spAutoFit/>
            </a:bodyPr>
            <a:lstStyle/>
            <a:p>
              <a:r>
                <a:rPr lang="en-US" sz="2000" dirty="0" smtClean="0"/>
                <a:t>FF</a:t>
              </a:r>
              <a:endParaRPr lang="en-US" sz="2000" dirty="0"/>
            </a:p>
          </p:txBody>
        </p:sp>
        <p:sp>
          <p:nvSpPr>
            <p:cNvPr id="29" name="TextBox 28"/>
            <p:cNvSpPr txBox="1"/>
            <p:nvPr/>
          </p:nvSpPr>
          <p:spPr>
            <a:xfrm>
              <a:off x="4399195" y="3067295"/>
              <a:ext cx="426720" cy="400110"/>
            </a:xfrm>
            <a:prstGeom prst="rect">
              <a:avLst/>
            </a:prstGeom>
            <a:noFill/>
          </p:spPr>
          <p:txBody>
            <a:bodyPr wrap="none" rtlCol="0">
              <a:spAutoFit/>
            </a:bodyPr>
            <a:lstStyle/>
            <a:p>
              <a:r>
                <a:rPr lang="en-US" sz="2000" dirty="0" smtClean="0"/>
                <a:t>IP</a:t>
              </a:r>
              <a:endParaRPr lang="en-US" sz="2000" dirty="0"/>
            </a:p>
          </p:txBody>
        </p:sp>
        <p:sp>
          <p:nvSpPr>
            <p:cNvPr id="30" name="TextBox 29"/>
            <p:cNvSpPr txBox="1"/>
            <p:nvPr/>
          </p:nvSpPr>
          <p:spPr>
            <a:xfrm>
              <a:off x="2518256" y="2635843"/>
              <a:ext cx="1055097" cy="400110"/>
            </a:xfrm>
            <a:prstGeom prst="rect">
              <a:avLst/>
            </a:prstGeom>
            <a:noFill/>
          </p:spPr>
          <p:txBody>
            <a:bodyPr wrap="none" rtlCol="0">
              <a:spAutoFit/>
            </a:bodyPr>
            <a:lstStyle/>
            <a:p>
              <a:r>
                <a:rPr lang="en-US" sz="2000" dirty="0" smtClean="0">
                  <a:latin typeface="Symbol" panose="05050102010706020507" pitchFamily="18" charset="2"/>
                </a:rPr>
                <a:t>Db/b (d)</a:t>
              </a:r>
              <a:endParaRPr lang="en-US" sz="2000" dirty="0">
                <a:latin typeface="Symbol" panose="05050102010706020507" pitchFamily="18" charset="2"/>
              </a:endParaRPr>
            </a:p>
          </p:txBody>
        </p:sp>
        <mc:AlternateContent xmlns:mc="http://schemas.openxmlformats.org/markup-compatibility/2006" xmlns:a14="http://schemas.microsoft.com/office/drawing/2010/main">
          <mc:Choice Requires="a14">
            <p:sp>
              <p:nvSpPr>
                <p:cNvPr id="31" name="TextBox 30"/>
                <p:cNvSpPr txBox="1"/>
                <p:nvPr/>
              </p:nvSpPr>
              <p:spPr>
                <a:xfrm>
                  <a:off x="946082" y="3889860"/>
                  <a:ext cx="1954381" cy="5959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box>
                          <m:boxPr>
                            <m:ctrlPr>
                              <a:rPr lang="en-US" sz="2400" i="1" smtClean="0">
                                <a:latin typeface="Cambria Math"/>
                              </a:rPr>
                            </m:ctrlPr>
                          </m:boxPr>
                          <m:e>
                            <m:argPr>
                              <m:argSz m:val="-1"/>
                            </m:argPr>
                            <m:f>
                              <m:fPr>
                                <m:ctrlPr>
                                  <a:rPr lang="en-US" sz="2400" i="1" smtClean="0">
                                    <a:latin typeface="Cambria Math"/>
                                  </a:rPr>
                                </m:ctrlPr>
                              </m:fPr>
                              <m:num>
                                <m:r>
                                  <a:rPr lang="en-US" sz="2400" i="1" smtClean="0">
                                    <a:latin typeface="Cambria Math"/>
                                    <a:ea typeface="Cambria Math"/>
                                  </a:rPr>
                                  <m:t>∆</m:t>
                                </m:r>
                                <m:r>
                                  <a:rPr lang="en-US" sz="2400" i="1" smtClean="0">
                                    <a:latin typeface="Cambria Math"/>
                                    <a:ea typeface="Cambria Math"/>
                                  </a:rPr>
                                  <m:t>𝛽</m:t>
                                </m:r>
                              </m:num>
                              <m:den>
                                <m:r>
                                  <a:rPr lang="en-US" sz="2400" i="1" smtClean="0">
                                    <a:latin typeface="Cambria Math"/>
                                    <a:ea typeface="Cambria Math"/>
                                  </a:rPr>
                                  <m:t>𝛽</m:t>
                                </m:r>
                              </m:den>
                            </m:f>
                            <m:r>
                              <a:rPr lang="en-US" sz="2400" b="0" i="1" smtClean="0">
                                <a:latin typeface="Cambria Math"/>
                              </a:rPr>
                              <m:t> </m:t>
                            </m:r>
                            <m:r>
                              <a:rPr lang="en-US" sz="2400" b="0" i="1" smtClean="0">
                                <a:latin typeface="Cambria Math"/>
                                <a:ea typeface="Cambria Math"/>
                              </a:rPr>
                              <m:t>~ −</m:t>
                            </m:r>
                            <m:sSub>
                              <m:sSubPr>
                                <m:ctrlPr>
                                  <a:rPr lang="en-US" sz="2400" b="0" i="1" smtClean="0">
                                    <a:latin typeface="Cambria Math"/>
                                    <a:ea typeface="Cambria Math"/>
                                  </a:rPr>
                                </m:ctrlPr>
                              </m:sSubPr>
                              <m:e>
                                <m:r>
                                  <a:rPr lang="en-US" sz="2400" b="0" i="1" smtClean="0">
                                    <a:latin typeface="Cambria Math"/>
                                    <a:ea typeface="Cambria Math"/>
                                  </a:rPr>
                                  <m:t>𝛽</m:t>
                                </m:r>
                              </m:e>
                              <m:sub>
                                <m:r>
                                  <a:rPr lang="en-US" sz="2400" b="0" i="1" smtClean="0">
                                    <a:latin typeface="Cambria Math"/>
                                    <a:ea typeface="Cambria Math"/>
                                  </a:rPr>
                                  <m:t>𝑠</m:t>
                                </m:r>
                              </m:sub>
                            </m:sSub>
                            <m:sSub>
                              <m:sSubPr>
                                <m:ctrlPr>
                                  <a:rPr lang="en-US" sz="2400" b="0" i="1" smtClean="0">
                                    <a:latin typeface="Cambria Math"/>
                                    <a:ea typeface="Cambria Math"/>
                                  </a:rPr>
                                </m:ctrlPr>
                              </m:sSubPr>
                              <m:e>
                                <m:sSub>
                                  <m:sSubPr>
                                    <m:ctrlPr>
                                      <a:rPr lang="en-US" sz="2400" i="1">
                                        <a:latin typeface="Cambria Math"/>
                                        <a:ea typeface="Cambria Math"/>
                                      </a:rPr>
                                    </m:ctrlPr>
                                  </m:sSubPr>
                                  <m:e>
                                    <m:r>
                                      <a:rPr lang="el-GR" sz="2400" i="1">
                                        <a:latin typeface="Cambria Math"/>
                                        <a:ea typeface="Cambria Math"/>
                                      </a:rPr>
                                      <m:t>𝜂</m:t>
                                    </m:r>
                                  </m:e>
                                  <m:sub>
                                    <m:r>
                                      <a:rPr lang="en-US" sz="2400" i="1">
                                        <a:latin typeface="Cambria Math"/>
                                        <a:ea typeface="Cambria Math"/>
                                      </a:rPr>
                                      <m:t>𝑠</m:t>
                                    </m:r>
                                  </m:sub>
                                </m:sSub>
                                <m:r>
                                  <a:rPr lang="en-US" sz="2400" b="0" i="1" smtClean="0">
                                    <a:latin typeface="Cambria Math"/>
                                    <a:ea typeface="Cambria Math"/>
                                  </a:rPr>
                                  <m:t>𝐾</m:t>
                                </m:r>
                              </m:e>
                              <m:sub>
                                <m:r>
                                  <a:rPr lang="en-US" sz="2400" b="0" i="1" smtClean="0">
                                    <a:latin typeface="Cambria Math"/>
                                    <a:ea typeface="Cambria Math"/>
                                  </a:rPr>
                                  <m:t>2</m:t>
                                </m:r>
                              </m:sub>
                            </m:sSub>
                            <m:r>
                              <a:rPr lang="en-US" sz="2400" b="0" i="1" smtClean="0">
                                <a:latin typeface="Cambria Math"/>
                                <a:ea typeface="Cambria Math"/>
                              </a:rPr>
                              <m:t>𝑙</m:t>
                            </m:r>
                            <m:r>
                              <a:rPr lang="en-US" sz="2400" b="0" i="1" smtClean="0">
                                <a:latin typeface="Cambria Math"/>
                                <a:ea typeface="Cambria Math"/>
                              </a:rPr>
                              <m:t>𝛿</m:t>
                            </m:r>
                          </m:e>
                        </m:box>
                      </m:oMath>
                    </m:oMathPara>
                  </a14:m>
                  <a:endParaRPr lang="en-US" sz="2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946082" y="3889860"/>
                  <a:ext cx="1954381" cy="5959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354965" y="3889860"/>
                  <a:ext cx="1582806" cy="5959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box>
                          <m:boxPr>
                            <m:ctrlPr>
                              <a:rPr lang="en-US" sz="2400" i="1" smtClean="0">
                                <a:latin typeface="Cambria Math"/>
                              </a:rPr>
                            </m:ctrlPr>
                          </m:boxPr>
                          <m:e>
                            <m:argPr>
                              <m:argSz m:val="-1"/>
                            </m:argPr>
                            <m:f>
                              <m:fPr>
                                <m:ctrlPr>
                                  <a:rPr lang="en-US" sz="2400" i="1" smtClean="0">
                                    <a:latin typeface="Cambria Math"/>
                                  </a:rPr>
                                </m:ctrlPr>
                              </m:fPr>
                              <m:num>
                                <m:r>
                                  <a:rPr lang="en-US" sz="2400" i="1" smtClean="0">
                                    <a:latin typeface="Cambria Math"/>
                                    <a:ea typeface="Cambria Math"/>
                                  </a:rPr>
                                  <m:t>∆</m:t>
                                </m:r>
                                <m:r>
                                  <a:rPr lang="en-US" sz="2400" i="1" smtClean="0">
                                    <a:latin typeface="Cambria Math"/>
                                    <a:ea typeface="Cambria Math"/>
                                  </a:rPr>
                                  <m:t>𝛽</m:t>
                                </m:r>
                              </m:num>
                              <m:den>
                                <m:r>
                                  <a:rPr lang="en-US" sz="2400" i="1" smtClean="0">
                                    <a:latin typeface="Cambria Math"/>
                                    <a:ea typeface="Cambria Math"/>
                                  </a:rPr>
                                  <m:t>𝛽</m:t>
                                </m:r>
                              </m:den>
                            </m:f>
                            <m:r>
                              <a:rPr lang="en-US" sz="2400" b="0" i="1" smtClean="0">
                                <a:latin typeface="Cambria Math"/>
                              </a:rPr>
                              <m:t> </m:t>
                            </m:r>
                            <m:r>
                              <a:rPr lang="en-US" sz="2400" b="0" i="1" smtClean="0">
                                <a:latin typeface="Cambria Math"/>
                                <a:ea typeface="Cambria Math"/>
                              </a:rPr>
                              <m:t>~ </m:t>
                            </m:r>
                            <m:sSub>
                              <m:sSubPr>
                                <m:ctrlPr>
                                  <a:rPr lang="en-US" sz="2400" b="0" i="1" smtClean="0">
                                    <a:latin typeface="Cambria Math"/>
                                    <a:ea typeface="Cambria Math"/>
                                  </a:rPr>
                                </m:ctrlPr>
                              </m:sSubPr>
                              <m:e>
                                <m:r>
                                  <a:rPr lang="en-US" sz="2400" b="0" i="1" smtClean="0">
                                    <a:latin typeface="Cambria Math"/>
                                    <a:ea typeface="Cambria Math"/>
                                  </a:rPr>
                                  <m:t>𝛽</m:t>
                                </m:r>
                              </m:e>
                              <m:sub>
                                <m:r>
                                  <a:rPr lang="en-US" sz="2400" b="0" i="1" smtClean="0">
                                    <a:latin typeface="Cambria Math"/>
                                    <a:ea typeface="Cambria Math"/>
                                  </a:rPr>
                                  <m:t>𝑞</m:t>
                                </m:r>
                              </m:sub>
                            </m:sSub>
                            <m:sSub>
                              <m:sSubPr>
                                <m:ctrlPr>
                                  <a:rPr lang="en-US" sz="2400" b="0" i="1" smtClean="0">
                                    <a:latin typeface="Cambria Math"/>
                                    <a:ea typeface="Cambria Math"/>
                                  </a:rPr>
                                </m:ctrlPr>
                              </m:sSubPr>
                              <m:e>
                                <m:r>
                                  <a:rPr lang="en-US" sz="2400" b="0" i="1" smtClean="0">
                                    <a:latin typeface="Cambria Math"/>
                                    <a:ea typeface="Cambria Math"/>
                                  </a:rPr>
                                  <m:t>𝐾</m:t>
                                </m:r>
                              </m:e>
                              <m:sub>
                                <m:r>
                                  <a:rPr lang="en-US" sz="2400" b="0" i="1" smtClean="0">
                                    <a:latin typeface="Cambria Math"/>
                                    <a:ea typeface="Cambria Math"/>
                                  </a:rPr>
                                  <m:t>1</m:t>
                                </m:r>
                              </m:sub>
                            </m:sSub>
                            <m:r>
                              <a:rPr lang="en-US" sz="2400" b="0" i="1" smtClean="0">
                                <a:latin typeface="Cambria Math"/>
                                <a:ea typeface="Cambria Math"/>
                              </a:rPr>
                              <m:t>𝑙</m:t>
                            </m:r>
                            <m:r>
                              <a:rPr lang="en-US" sz="2400" b="0" i="1" smtClean="0">
                                <a:latin typeface="Cambria Math"/>
                                <a:ea typeface="Cambria Math"/>
                              </a:rPr>
                              <m:t>𝛿</m:t>
                            </m:r>
                          </m:e>
                        </m:box>
                      </m:oMath>
                    </m:oMathPara>
                  </a14:m>
                  <a:endParaRPr lang="en-US" sz="2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354965" y="3889860"/>
                  <a:ext cx="1582806" cy="595932"/>
                </a:xfrm>
                <a:prstGeom prst="rect">
                  <a:avLst/>
                </a:prstGeom>
                <a:blipFill rotWithShape="1">
                  <a:blip r:embed="rId3"/>
                  <a:stretch>
                    <a:fillRect/>
                  </a:stretch>
                </a:blipFill>
              </p:spPr>
              <p:txBody>
                <a:bodyPr/>
                <a:lstStyle/>
                <a:p>
                  <a:r>
                    <a:rPr lang="en-US">
                      <a:noFill/>
                    </a:rPr>
                    <a:t> </a:t>
                  </a:r>
                </a:p>
              </p:txBody>
            </p:sp>
          </mc:Fallback>
        </mc:AlternateContent>
        <p:sp>
          <p:nvSpPr>
            <p:cNvPr id="33" name="TextBox 32"/>
            <p:cNvSpPr txBox="1"/>
            <p:nvPr/>
          </p:nvSpPr>
          <p:spPr>
            <a:xfrm>
              <a:off x="5701448" y="4005075"/>
              <a:ext cx="906017" cy="400110"/>
            </a:xfrm>
            <a:prstGeom prst="rect">
              <a:avLst/>
            </a:prstGeom>
            <a:noFill/>
          </p:spPr>
          <p:txBody>
            <a:bodyPr wrap="none" rtlCol="0">
              <a:spAutoFit/>
            </a:bodyPr>
            <a:lstStyle/>
            <a:p>
              <a:r>
                <a:rPr lang="en-US" sz="2000" dirty="0" smtClean="0">
                  <a:latin typeface="Symbol" panose="05050102010706020507" pitchFamily="18" charset="2"/>
                </a:rPr>
                <a:t>m</a:t>
              </a:r>
              <a:r>
                <a:rPr lang="en-US" sz="2000" dirty="0" smtClean="0"/>
                <a:t> = n</a:t>
              </a:r>
              <a:r>
                <a:rPr lang="en-US" sz="2000" dirty="0" smtClean="0">
                  <a:latin typeface="Symbol" panose="05050102010706020507" pitchFamily="18" charset="2"/>
                </a:rPr>
                <a:t>p</a:t>
              </a:r>
              <a:endParaRPr lang="en-US" sz="2000" dirty="0">
                <a:latin typeface="Symbol" panose="05050102010706020507" pitchFamily="18" charset="2"/>
              </a:endParaRPr>
            </a:p>
          </p:txBody>
        </p:sp>
        <p:cxnSp>
          <p:nvCxnSpPr>
            <p:cNvPr id="34" name="Straight Arrow Connector 39"/>
            <p:cNvCxnSpPr/>
            <p:nvPr/>
          </p:nvCxnSpPr>
          <p:spPr>
            <a:xfrm>
              <a:off x="5272595" y="4043480"/>
              <a:ext cx="1651415" cy="0"/>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3627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10" y="0"/>
            <a:ext cx="8229600" cy="685800"/>
          </a:xfrm>
        </p:spPr>
        <p:txBody>
          <a:bodyPr>
            <a:normAutofit/>
          </a:bodyPr>
          <a:lstStyle/>
          <a:p>
            <a:r>
              <a:rPr lang="en-US" sz="3200" dirty="0" smtClean="0"/>
              <a:t>Chromaticity Compensation Scheme</a:t>
            </a:r>
            <a:endParaRPr lang="en-US" sz="3200" dirty="0"/>
          </a:p>
        </p:txBody>
      </p:sp>
      <p:sp>
        <p:nvSpPr>
          <p:cNvPr id="4" name="Slide Number Placeholder 3"/>
          <p:cNvSpPr>
            <a:spLocks noGrp="1"/>
          </p:cNvSpPr>
          <p:nvPr>
            <p:ph type="sldNum" sz="quarter" idx="12"/>
          </p:nvPr>
        </p:nvSpPr>
        <p:spPr/>
        <p:txBody>
          <a:bodyPr/>
          <a:lstStyle/>
          <a:p>
            <a:fld id="{D0C3B8FA-05D6-4874-AF42-6ABF4E27286C}" type="slidenum">
              <a:rPr lang="en-US" smtClean="0"/>
              <a:pPr/>
              <a:t>5</a:t>
            </a:fld>
            <a:endParaRPr lang="en-US" dirty="0"/>
          </a:p>
        </p:txBody>
      </p:sp>
      <p:grpSp>
        <p:nvGrpSpPr>
          <p:cNvPr id="101" name="Group 100"/>
          <p:cNvGrpSpPr/>
          <p:nvPr/>
        </p:nvGrpSpPr>
        <p:grpSpPr>
          <a:xfrm>
            <a:off x="218458" y="788993"/>
            <a:ext cx="4065510" cy="1559887"/>
            <a:chOff x="904901" y="1680743"/>
            <a:chExt cx="4065510" cy="1559887"/>
          </a:xfrm>
        </p:grpSpPr>
        <p:cxnSp>
          <p:nvCxnSpPr>
            <p:cNvPr id="71" name="Straight Connector 70"/>
            <p:cNvCxnSpPr/>
            <p:nvPr/>
          </p:nvCxnSpPr>
          <p:spPr>
            <a:xfrm>
              <a:off x="904901" y="2507280"/>
              <a:ext cx="36526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3343040" y="2232960"/>
              <a:ext cx="73152"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7-Point Star 72"/>
            <p:cNvSpPr/>
            <p:nvPr/>
          </p:nvSpPr>
          <p:spPr>
            <a:xfrm>
              <a:off x="4496109" y="2438700"/>
              <a:ext cx="137160" cy="137160"/>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246136" y="2232960"/>
              <a:ext cx="73152" cy="5486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803900" y="2507280"/>
              <a:ext cx="73152"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035800" y="2232960"/>
              <a:ext cx="73152"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981711" y="2232960"/>
              <a:ext cx="73152"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1240602" y="2232960"/>
              <a:ext cx="73152"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523039" y="2232960"/>
              <a:ext cx="73152"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788216" y="2232960"/>
              <a:ext cx="73152"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096295" y="2502374"/>
              <a:ext cx="73152"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1365761" y="2501795"/>
              <a:ext cx="73152"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1638254" y="2507280"/>
              <a:ext cx="73152"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907089" y="2507280"/>
              <a:ext cx="73152"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Arrow Connector 84"/>
            <p:cNvCxnSpPr/>
            <p:nvPr/>
          </p:nvCxnSpPr>
          <p:spPr>
            <a:xfrm>
              <a:off x="3008370" y="2123230"/>
              <a:ext cx="411480" cy="0"/>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419850" y="2123230"/>
              <a:ext cx="899438" cy="0"/>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3865505" y="2891330"/>
              <a:ext cx="437660" cy="6268"/>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055715" y="1711521"/>
              <a:ext cx="311304" cy="338554"/>
            </a:xfrm>
            <a:prstGeom prst="rect">
              <a:avLst/>
            </a:prstGeom>
            <a:noFill/>
          </p:spPr>
          <p:txBody>
            <a:bodyPr wrap="none" rtlCol="0">
              <a:spAutoFit/>
            </a:bodyPr>
            <a:lstStyle/>
            <a:p>
              <a:r>
                <a:rPr lang="en-US" sz="1600" dirty="0" smtClean="0"/>
                <a:t>-I</a:t>
              </a:r>
              <a:endParaRPr lang="en-US" sz="1600" dirty="0"/>
            </a:p>
          </p:txBody>
        </p:sp>
        <p:sp>
          <p:nvSpPr>
            <p:cNvPr id="89" name="TextBox 88"/>
            <p:cNvSpPr txBox="1"/>
            <p:nvPr/>
          </p:nvSpPr>
          <p:spPr>
            <a:xfrm>
              <a:off x="3573470" y="1680743"/>
              <a:ext cx="665567" cy="369332"/>
            </a:xfrm>
            <a:prstGeom prst="rect">
              <a:avLst/>
            </a:prstGeom>
            <a:noFill/>
          </p:spPr>
          <p:txBody>
            <a:bodyPr wrap="none" rtlCol="0">
              <a:spAutoFit/>
            </a:bodyPr>
            <a:lstStyle/>
            <a:p>
              <a:r>
                <a:rPr lang="en-US" sz="1600" dirty="0" smtClean="0"/>
                <a:t>n</a:t>
              </a:r>
              <a:r>
                <a:rPr lang="en-US" dirty="0" smtClean="0">
                  <a:latin typeface="Symbol" panose="05050102010706020507" pitchFamily="18" charset="2"/>
                </a:rPr>
                <a:t>p</a:t>
              </a:r>
              <a:r>
                <a:rPr lang="en-US" sz="1600" dirty="0" smtClean="0"/>
                <a:t>(x)</a:t>
              </a:r>
              <a:endParaRPr lang="en-US" sz="1600" dirty="0"/>
            </a:p>
          </p:txBody>
        </p:sp>
        <p:sp>
          <p:nvSpPr>
            <p:cNvPr id="90" name="TextBox 89"/>
            <p:cNvSpPr txBox="1"/>
            <p:nvPr/>
          </p:nvSpPr>
          <p:spPr>
            <a:xfrm>
              <a:off x="3784605" y="2871298"/>
              <a:ext cx="752129" cy="369332"/>
            </a:xfrm>
            <a:prstGeom prst="rect">
              <a:avLst/>
            </a:prstGeom>
            <a:noFill/>
          </p:spPr>
          <p:txBody>
            <a:bodyPr wrap="none" rtlCol="0">
              <a:spAutoFit/>
            </a:bodyPr>
            <a:lstStyle/>
            <a:p>
              <a:r>
                <a:rPr lang="en-US" sz="1600" dirty="0" err="1" smtClean="0"/>
                <a:t>m</a:t>
              </a:r>
              <a:r>
                <a:rPr lang="en-US" dirty="0" err="1" smtClean="0">
                  <a:latin typeface="Symbol" panose="05050102010706020507" pitchFamily="18" charset="2"/>
                </a:rPr>
                <a:t>p</a:t>
              </a:r>
              <a:r>
                <a:rPr lang="en-US" sz="1600" dirty="0" smtClean="0"/>
                <a:t>(y</a:t>
              </a:r>
              <a:r>
                <a:rPr lang="en-US" dirty="0" smtClean="0"/>
                <a:t>)</a:t>
              </a:r>
              <a:endParaRPr lang="en-US" dirty="0"/>
            </a:p>
          </p:txBody>
        </p:sp>
        <p:sp>
          <p:nvSpPr>
            <p:cNvPr id="91" name="TextBox 90"/>
            <p:cNvSpPr txBox="1"/>
            <p:nvPr/>
          </p:nvSpPr>
          <p:spPr>
            <a:xfrm>
              <a:off x="4591781" y="2315255"/>
              <a:ext cx="378630" cy="338554"/>
            </a:xfrm>
            <a:prstGeom prst="rect">
              <a:avLst/>
            </a:prstGeom>
            <a:noFill/>
          </p:spPr>
          <p:txBody>
            <a:bodyPr wrap="none" rtlCol="0">
              <a:spAutoFit/>
            </a:bodyPr>
            <a:lstStyle/>
            <a:p>
              <a:r>
                <a:rPr lang="en-US" sz="1600" dirty="0" smtClean="0"/>
                <a:t>IP</a:t>
              </a:r>
              <a:endParaRPr lang="en-US" sz="1600" dirty="0"/>
            </a:p>
          </p:txBody>
        </p:sp>
        <p:sp>
          <p:nvSpPr>
            <p:cNvPr id="92" name="TextBox 91"/>
            <p:cNvSpPr txBox="1"/>
            <p:nvPr/>
          </p:nvSpPr>
          <p:spPr>
            <a:xfrm>
              <a:off x="4470522" y="1711521"/>
              <a:ext cx="434734" cy="338554"/>
            </a:xfrm>
            <a:prstGeom prst="rect">
              <a:avLst/>
            </a:prstGeom>
            <a:noFill/>
          </p:spPr>
          <p:txBody>
            <a:bodyPr wrap="none" rtlCol="0">
              <a:spAutoFit/>
            </a:bodyPr>
            <a:lstStyle/>
            <a:p>
              <a:r>
                <a:rPr lang="en-US" sz="1600" dirty="0" smtClean="0"/>
                <a:t>FF</a:t>
              </a:r>
              <a:endParaRPr lang="en-US" sz="1600" dirty="0"/>
            </a:p>
          </p:txBody>
        </p:sp>
        <p:sp>
          <p:nvSpPr>
            <p:cNvPr id="93" name="TextBox 92"/>
            <p:cNvSpPr txBox="1"/>
            <p:nvPr/>
          </p:nvSpPr>
          <p:spPr>
            <a:xfrm>
              <a:off x="2133324" y="2070107"/>
              <a:ext cx="710451" cy="369332"/>
            </a:xfrm>
            <a:prstGeom prst="rect">
              <a:avLst/>
            </a:prstGeom>
            <a:noFill/>
          </p:spPr>
          <p:txBody>
            <a:bodyPr wrap="none" rtlCol="0">
              <a:spAutoFit/>
            </a:bodyPr>
            <a:lstStyle/>
            <a:p>
              <a:r>
                <a:rPr lang="en-US" dirty="0" smtClean="0"/>
                <a:t>…….</a:t>
              </a:r>
              <a:endParaRPr lang="en-US" dirty="0"/>
            </a:p>
          </p:txBody>
        </p:sp>
        <p:cxnSp>
          <p:nvCxnSpPr>
            <p:cNvPr id="95" name="Straight Arrow Connector 94"/>
            <p:cNvCxnSpPr/>
            <p:nvPr/>
          </p:nvCxnSpPr>
          <p:spPr>
            <a:xfrm rot="18000000">
              <a:off x="4280273" y="2211741"/>
              <a:ext cx="365760" cy="0"/>
            </a:xfrm>
            <a:prstGeom prst="straightConnector1">
              <a:avLst/>
            </a:prstGeom>
            <a:ln w="1905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3500318" y="2501795"/>
              <a:ext cx="73152"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Arrow Connector 98"/>
            <p:cNvCxnSpPr/>
            <p:nvPr/>
          </p:nvCxnSpPr>
          <p:spPr>
            <a:xfrm>
              <a:off x="3469230" y="2891330"/>
              <a:ext cx="411480" cy="0"/>
            </a:xfrm>
            <a:prstGeom prst="straightConnector1">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3478170" y="2894985"/>
              <a:ext cx="311304" cy="338554"/>
            </a:xfrm>
            <a:prstGeom prst="rect">
              <a:avLst/>
            </a:prstGeom>
            <a:noFill/>
          </p:spPr>
          <p:txBody>
            <a:bodyPr wrap="none" rtlCol="0">
              <a:spAutoFit/>
            </a:bodyPr>
            <a:lstStyle/>
            <a:p>
              <a:r>
                <a:rPr lang="en-US" sz="1600" dirty="0" smtClean="0"/>
                <a:t>-I</a:t>
              </a:r>
              <a:endParaRPr lang="en-US" sz="1600" dirty="0"/>
            </a:p>
          </p:txBody>
        </p:sp>
      </p:grpSp>
      <p:sp>
        <p:nvSpPr>
          <p:cNvPr id="139" name="TextBox 138"/>
          <p:cNvSpPr txBox="1"/>
          <p:nvPr/>
        </p:nvSpPr>
        <p:spPr>
          <a:xfrm>
            <a:off x="35496" y="3068960"/>
            <a:ext cx="4608512"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ea typeface="Arial Unicode MS" panose="020B0604020202020204" pitchFamily="34" charset="-122"/>
                <a:cs typeface="Arial" panose="020B0604020202020204" pitchFamily="34" charset="0"/>
              </a:rPr>
              <a:t>Two non-interleaved –I </a:t>
            </a:r>
            <a:r>
              <a:rPr lang="en-US" sz="2400" dirty="0">
                <a:latin typeface="Arial" panose="020B0604020202020204" pitchFamily="34" charset="0"/>
                <a:ea typeface="Arial Unicode MS" panose="020B0604020202020204" pitchFamily="34" charset="-122"/>
                <a:cs typeface="Arial" panose="020B0604020202020204" pitchFamily="34" charset="0"/>
              </a:rPr>
              <a:t>sextupole </a:t>
            </a:r>
            <a:r>
              <a:rPr lang="en-US" sz="2400" dirty="0" smtClean="0">
                <a:latin typeface="Arial" panose="020B0604020202020204" pitchFamily="34" charset="0"/>
                <a:ea typeface="Arial Unicode MS" panose="020B0604020202020204" pitchFamily="34" charset="-122"/>
                <a:cs typeface="Arial" panose="020B0604020202020204" pitchFamily="34" charset="0"/>
              </a:rPr>
              <a:t>pairs (</a:t>
            </a:r>
            <a:r>
              <a:rPr lang="en-US" sz="2400" dirty="0">
                <a:latin typeface="Arial" panose="020B0604020202020204" pitchFamily="34" charset="0"/>
                <a:ea typeface="Arial Unicode MS" panose="020B0604020202020204" pitchFamily="34" charset="-122"/>
                <a:cs typeface="Arial" panose="020B0604020202020204" pitchFamily="34" charset="0"/>
              </a:rPr>
              <a:t>X &amp; Y</a:t>
            </a:r>
            <a:r>
              <a:rPr lang="en-US" sz="2400" dirty="0" smtClean="0">
                <a:latin typeface="Arial" panose="020B0604020202020204" pitchFamily="34" charset="0"/>
                <a:ea typeface="Arial Unicode MS" panose="020B0604020202020204" pitchFamily="34" charset="-122"/>
                <a:cs typeface="Arial" panose="020B0604020202020204" pitchFamily="34" charset="0"/>
              </a:rPr>
              <a:t>) to compensate </a:t>
            </a:r>
            <a:r>
              <a:rPr lang="en-US" sz="2400" dirty="0">
                <a:latin typeface="Symbol" panose="05050102010706020507" pitchFamily="18" charset="2"/>
              </a:rPr>
              <a:t>Db/b</a:t>
            </a:r>
            <a:r>
              <a:rPr lang="en-US" sz="2400" dirty="0"/>
              <a:t>(</a:t>
            </a:r>
            <a:r>
              <a:rPr lang="en-US" sz="2400" dirty="0">
                <a:latin typeface="Symbol" panose="05050102010706020507" pitchFamily="18" charset="2"/>
              </a:rPr>
              <a:t>d</a:t>
            </a:r>
            <a:r>
              <a:rPr lang="en-US" sz="2400" dirty="0" smtClean="0">
                <a:latin typeface="Symbol" panose="05050102010706020507" pitchFamily="18" charset="2"/>
              </a:rPr>
              <a:t>)</a:t>
            </a:r>
            <a:r>
              <a:rPr lang="en-US" sz="2400" dirty="0" smtClean="0"/>
              <a:t>. </a:t>
            </a:r>
          </a:p>
          <a:p>
            <a:pPr marL="342900" indent="-342900">
              <a:buFont typeface="Arial" panose="020B0604020202020204" pitchFamily="34" charset="0"/>
              <a:buChar char="•"/>
            </a:pPr>
            <a:r>
              <a:rPr lang="en-US" sz="2400" dirty="0" smtClean="0">
                <a:latin typeface="Arial" panose="020B0604020202020204" pitchFamily="34" charset="0"/>
                <a:ea typeface="Arial Unicode MS" panose="020B0604020202020204" pitchFamily="34" charset="-122"/>
                <a:cs typeface="Arial" panose="020B0604020202020204" pitchFamily="34" charset="0"/>
              </a:rPr>
              <a:t>The </a:t>
            </a:r>
            <a:r>
              <a:rPr lang="en-US" sz="2400" dirty="0">
                <a:latin typeface="Arial" panose="020B0604020202020204" pitchFamily="34" charset="0"/>
                <a:ea typeface="Arial Unicode MS" panose="020B0604020202020204" pitchFamily="34" charset="-122"/>
                <a:cs typeface="Arial" panose="020B0604020202020204" pitchFamily="34" charset="0"/>
              </a:rPr>
              <a:t>remaining linear chromaticity is canceled using </a:t>
            </a:r>
            <a:r>
              <a:rPr lang="en-US" sz="2400" dirty="0" smtClean="0">
                <a:latin typeface="Arial" panose="020B0604020202020204" pitchFamily="34" charset="0"/>
                <a:ea typeface="Arial Unicode MS" panose="020B0604020202020204" pitchFamily="34" charset="-122"/>
                <a:cs typeface="Arial" panose="020B0604020202020204" pitchFamily="34" charset="0"/>
              </a:rPr>
              <a:t>two-family </a:t>
            </a:r>
            <a:r>
              <a:rPr lang="en-US" sz="2400" dirty="0" err="1" smtClean="0">
                <a:latin typeface="Arial" panose="020B0604020202020204" pitchFamily="34" charset="0"/>
                <a:ea typeface="Arial Unicode MS" panose="020B0604020202020204" pitchFamily="34" charset="-122"/>
                <a:cs typeface="Arial" panose="020B0604020202020204" pitchFamily="34" charset="0"/>
              </a:rPr>
              <a:t>sextupoles</a:t>
            </a:r>
            <a:r>
              <a:rPr lang="en-US" sz="2400" dirty="0" smtClean="0">
                <a:latin typeface="Arial" panose="020B0604020202020204" pitchFamily="34" charset="0"/>
                <a:ea typeface="Arial Unicode MS" panose="020B0604020202020204" pitchFamily="34" charset="-122"/>
                <a:cs typeface="Arial" panose="020B0604020202020204" pitchFamily="34" charset="0"/>
              </a:rPr>
              <a:t> in arc section</a:t>
            </a:r>
            <a:endParaRPr lang="en-US" sz="2400" dirty="0">
              <a:latin typeface="Arial" panose="020B0604020202020204" pitchFamily="34" charset="0"/>
              <a:ea typeface="Arial Unicode MS" panose="020B0604020202020204" pitchFamily="34" charset="-122"/>
              <a:cs typeface="Arial" panose="020B0604020202020204" pitchFamily="34" charset="0"/>
            </a:endParaRPr>
          </a:p>
        </p:txBody>
      </p:sp>
      <p:pic>
        <p:nvPicPr>
          <p:cNvPr id="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582" t="11729" r="23676" b="10898"/>
          <a:stretch/>
        </p:blipFill>
        <p:spPr bwMode="auto">
          <a:xfrm>
            <a:off x="4739716" y="3356992"/>
            <a:ext cx="4048498" cy="2982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8" name="Group 97"/>
          <p:cNvGrpSpPr>
            <a:grpSpLocks noChangeAspect="1"/>
          </p:cNvGrpSpPr>
          <p:nvPr/>
        </p:nvGrpSpPr>
        <p:grpSpPr>
          <a:xfrm>
            <a:off x="4508844" y="1052736"/>
            <a:ext cx="4234898" cy="1917353"/>
            <a:chOff x="1343563" y="3855801"/>
            <a:chExt cx="6352347" cy="2876029"/>
          </a:xfrm>
        </p:grpSpPr>
        <p:pic>
          <p:nvPicPr>
            <p:cNvPr id="102" name="Picture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7555" y="3988630"/>
              <a:ext cx="4950135" cy="2743200"/>
            </a:xfrm>
            <a:prstGeom prst="rect">
              <a:avLst/>
            </a:prstGeom>
          </p:spPr>
        </p:pic>
        <p:sp>
          <p:nvSpPr>
            <p:cNvPr id="126" name="TextBox 125"/>
            <p:cNvSpPr txBox="1"/>
            <p:nvPr/>
          </p:nvSpPr>
          <p:spPr>
            <a:xfrm rot="1800000">
              <a:off x="6166873" y="3855801"/>
              <a:ext cx="1488869" cy="692497"/>
            </a:xfrm>
            <a:prstGeom prst="rect">
              <a:avLst/>
            </a:prstGeom>
            <a:noFill/>
          </p:spPr>
          <p:txBody>
            <a:bodyPr wrap="none" rtlCol="0">
              <a:spAutoFit/>
            </a:bodyPr>
            <a:lstStyle/>
            <a:p>
              <a:r>
                <a:rPr lang="en-US" sz="1200" b="1" dirty="0"/>
                <a:t>1</a:t>
              </a:r>
              <a:r>
                <a:rPr lang="en-US" sz="1200" b="1" dirty="0" smtClean="0"/>
                <a:t> (x) + 1 (y)</a:t>
              </a:r>
            </a:p>
            <a:p>
              <a:r>
                <a:rPr lang="en-US" sz="1200" b="1" dirty="0" smtClean="0"/>
                <a:t>–I pairs</a:t>
              </a:r>
            </a:p>
          </p:txBody>
        </p:sp>
        <p:sp>
          <p:nvSpPr>
            <p:cNvPr id="135" name="TextBox 134"/>
            <p:cNvSpPr txBox="1"/>
            <p:nvPr/>
          </p:nvSpPr>
          <p:spPr>
            <a:xfrm rot="1800000">
              <a:off x="1626036" y="5987278"/>
              <a:ext cx="1488869" cy="692497"/>
            </a:xfrm>
            <a:prstGeom prst="rect">
              <a:avLst/>
            </a:prstGeom>
            <a:noFill/>
          </p:spPr>
          <p:txBody>
            <a:bodyPr wrap="none" rtlCol="0">
              <a:spAutoFit/>
            </a:bodyPr>
            <a:lstStyle/>
            <a:p>
              <a:r>
                <a:rPr lang="en-US" sz="1200" b="1" dirty="0"/>
                <a:t>1</a:t>
              </a:r>
              <a:r>
                <a:rPr lang="en-US" sz="1200" b="1" dirty="0" smtClean="0"/>
                <a:t> (x) + 1 (y)</a:t>
              </a:r>
            </a:p>
            <a:p>
              <a:r>
                <a:rPr lang="en-US" sz="1200" b="1" dirty="0" smtClean="0"/>
                <a:t>–I pairs</a:t>
              </a:r>
            </a:p>
          </p:txBody>
        </p:sp>
        <p:sp>
          <p:nvSpPr>
            <p:cNvPr id="137" name="TextBox 136"/>
            <p:cNvSpPr txBox="1"/>
            <p:nvPr/>
          </p:nvSpPr>
          <p:spPr>
            <a:xfrm rot="19800000">
              <a:off x="5952163" y="5961984"/>
              <a:ext cx="1743747" cy="692498"/>
            </a:xfrm>
            <a:prstGeom prst="rect">
              <a:avLst/>
            </a:prstGeom>
            <a:noFill/>
          </p:spPr>
          <p:txBody>
            <a:bodyPr wrap="none" rtlCol="0">
              <a:spAutoFit/>
            </a:bodyPr>
            <a:lstStyle/>
            <a:p>
              <a:r>
                <a:rPr lang="en-US" sz="1200" b="1" dirty="0" smtClean="0"/>
                <a:t>12 (x) + 12 (y)</a:t>
              </a:r>
            </a:p>
            <a:p>
              <a:r>
                <a:rPr lang="en-US" sz="1200" b="1" dirty="0" smtClean="0"/>
                <a:t>sextupoles</a:t>
              </a:r>
              <a:endParaRPr lang="en-US" sz="1200" b="1" dirty="0"/>
            </a:p>
          </p:txBody>
        </p:sp>
        <p:sp>
          <p:nvSpPr>
            <p:cNvPr id="142" name="TextBox 141"/>
            <p:cNvSpPr txBox="1"/>
            <p:nvPr/>
          </p:nvSpPr>
          <p:spPr>
            <a:xfrm rot="19800000">
              <a:off x="1343563" y="3888112"/>
              <a:ext cx="1743747" cy="692497"/>
            </a:xfrm>
            <a:prstGeom prst="rect">
              <a:avLst/>
            </a:prstGeom>
            <a:noFill/>
          </p:spPr>
          <p:txBody>
            <a:bodyPr wrap="none" rtlCol="0">
              <a:spAutoFit/>
            </a:bodyPr>
            <a:lstStyle/>
            <a:p>
              <a:r>
                <a:rPr lang="en-US" sz="1200" b="1" dirty="0" smtClean="0"/>
                <a:t>12 (x) + 12 (y)</a:t>
              </a:r>
            </a:p>
            <a:p>
              <a:r>
                <a:rPr lang="en-US" sz="1200" b="1" dirty="0" smtClean="0"/>
                <a:t>sextupoles</a:t>
              </a:r>
              <a:endParaRPr lang="en-US" sz="1200" b="1" dirty="0"/>
            </a:p>
          </p:txBody>
        </p:sp>
      </p:grpSp>
    </p:spTree>
    <p:extLst>
      <p:ext uri="{BB962C8B-B14F-4D97-AF65-F5344CB8AC3E}">
        <p14:creationId xmlns:p14="http://schemas.microsoft.com/office/powerpoint/2010/main" val="3360869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69" y="7192"/>
            <a:ext cx="9079631" cy="685800"/>
          </a:xfrm>
        </p:spPr>
        <p:txBody>
          <a:bodyPr>
            <a:normAutofit/>
          </a:bodyPr>
          <a:lstStyle/>
          <a:p>
            <a:r>
              <a:rPr lang="en-US" sz="3200" dirty="0" smtClean="0"/>
              <a:t>Dynamic Aperture &amp; Chromatic Tune </a:t>
            </a:r>
            <a:r>
              <a:rPr lang="en-US" sz="3200" dirty="0"/>
              <a:t>S</a:t>
            </a:r>
            <a:r>
              <a:rPr lang="en-US" sz="3200" dirty="0" smtClean="0"/>
              <a:t>hift</a:t>
            </a:r>
            <a:endParaRPr lang="en-US" sz="3200" dirty="0"/>
          </a:p>
        </p:txBody>
      </p:sp>
      <p:sp>
        <p:nvSpPr>
          <p:cNvPr id="4" name="Slide Number Placeholder 3"/>
          <p:cNvSpPr>
            <a:spLocks noGrp="1"/>
          </p:cNvSpPr>
          <p:nvPr>
            <p:ph type="sldNum" sz="quarter" idx="12"/>
          </p:nvPr>
        </p:nvSpPr>
        <p:spPr/>
        <p:txBody>
          <a:bodyPr/>
          <a:lstStyle/>
          <a:p>
            <a:fld id="{D0C3B8FA-05D6-4874-AF42-6ABF4E27286C}" type="slidenum">
              <a:rPr lang="en-US" smtClean="0"/>
              <a:pPr/>
              <a:t>6</a:t>
            </a:fld>
            <a:endParaRPr lang="en-US" dirty="0"/>
          </a:p>
        </p:txBody>
      </p:sp>
      <p:grpSp>
        <p:nvGrpSpPr>
          <p:cNvPr id="15" name="Group 2"/>
          <p:cNvGrpSpPr/>
          <p:nvPr/>
        </p:nvGrpSpPr>
        <p:grpSpPr>
          <a:xfrm>
            <a:off x="4629246" y="990599"/>
            <a:ext cx="4009482" cy="2449415"/>
            <a:chOff x="91440" y="1259438"/>
            <a:chExt cx="4471006" cy="2581042"/>
          </a:xfrm>
        </p:grpSpPr>
        <p:pic>
          <p:nvPicPr>
            <p:cNvPr id="16"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5911"/>
            <a:stretch/>
          </p:blipFill>
          <p:spPr>
            <a:xfrm>
              <a:off x="91440" y="1259438"/>
              <a:ext cx="4471006" cy="2581042"/>
            </a:xfrm>
            <a:prstGeom prst="rect">
              <a:avLst/>
            </a:prstGeom>
          </p:spPr>
        </p:pic>
        <p:sp>
          <p:nvSpPr>
            <p:cNvPr id="17" name="TextBox 16"/>
            <p:cNvSpPr txBox="1"/>
            <p:nvPr/>
          </p:nvSpPr>
          <p:spPr>
            <a:xfrm>
              <a:off x="1633539" y="3201693"/>
              <a:ext cx="2238335" cy="389179"/>
            </a:xfrm>
            <a:prstGeom prst="rect">
              <a:avLst/>
            </a:prstGeom>
            <a:noFill/>
          </p:spPr>
          <p:txBody>
            <a:bodyPr wrap="none" rtlCol="0">
              <a:spAutoFit/>
            </a:bodyPr>
            <a:lstStyle/>
            <a:p>
              <a:r>
                <a:rPr lang="en-US" dirty="0" err="1" smtClean="0"/>
                <a:t>Q</a:t>
              </a:r>
              <a:r>
                <a:rPr lang="en-US" baseline="-25000" dirty="0" err="1" smtClean="0"/>
                <a:t>x,y</a:t>
              </a:r>
              <a:r>
                <a:rPr lang="en-US" dirty="0" smtClean="0"/>
                <a:t> = </a:t>
              </a:r>
              <a:r>
                <a:rPr lang="en-US" dirty="0"/>
                <a:t>24.22 / </a:t>
              </a:r>
              <a:r>
                <a:rPr lang="en-US" dirty="0" smtClean="0"/>
                <a:t>23.16</a:t>
              </a:r>
              <a:endParaRPr lang="en-US" dirty="0"/>
            </a:p>
          </p:txBody>
        </p:sp>
      </p:grpSp>
      <p:pic>
        <p:nvPicPr>
          <p:cNvPr id="1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6043"/>
          <a:stretch/>
        </p:blipFill>
        <p:spPr>
          <a:xfrm>
            <a:off x="53571" y="3771899"/>
            <a:ext cx="4104809" cy="256957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69" y="870955"/>
            <a:ext cx="3834861" cy="2703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06981" y="759766"/>
            <a:ext cx="3349635"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Dynamic Aperture at IP</a:t>
            </a:r>
            <a:endParaRPr lang="en-US" sz="2400" dirty="0">
              <a:latin typeface="Arial" panose="020B0604020202020204" pitchFamily="34" charset="0"/>
              <a:cs typeface="Arial" panose="020B0604020202020204" pitchFamily="34" charset="0"/>
            </a:endParaRPr>
          </a:p>
        </p:txBody>
      </p:sp>
      <p:sp>
        <p:nvSpPr>
          <p:cNvPr id="11" name="TextBox 10"/>
          <p:cNvSpPr txBox="1"/>
          <p:nvPr/>
        </p:nvSpPr>
        <p:spPr>
          <a:xfrm>
            <a:off x="3899230" y="3429000"/>
            <a:ext cx="5244770" cy="304698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ea typeface="Arial Unicode MS" panose="020B0604020202020204" pitchFamily="34" charset="-122"/>
                <a:cs typeface="Arial" panose="020B0604020202020204" pitchFamily="34" charset="0"/>
              </a:rPr>
              <a:t>N</a:t>
            </a:r>
            <a:r>
              <a:rPr lang="en-US" sz="2400" dirty="0" smtClean="0">
                <a:latin typeface="Arial" panose="020B0604020202020204" pitchFamily="34" charset="0"/>
                <a:ea typeface="Arial Unicode MS" panose="020B0604020202020204" pitchFamily="34" charset="-122"/>
                <a:cs typeface="Arial" panose="020B0604020202020204" pitchFamily="34" charset="0"/>
              </a:rPr>
              <a:t>on-interleaved –I sextupole scheme provides a DA (~ 90 </a:t>
            </a:r>
            <a:r>
              <a:rPr lang="en-US" sz="2400" dirty="0" smtClean="0">
                <a:latin typeface="Arial" panose="020B0604020202020204" pitchFamily="34" charset="0"/>
                <a:ea typeface="Arial Unicode MS" panose="020B0604020202020204" pitchFamily="34" charset="-122"/>
                <a:cs typeface="Arial" panose="020B0604020202020204" pitchFamily="34" charset="0"/>
                <a:sym typeface="Symbol"/>
              </a:rPr>
              <a:t></a:t>
            </a:r>
            <a:r>
              <a:rPr lang="en-US" sz="2400" dirty="0" smtClean="0">
                <a:latin typeface="Arial" panose="020B0604020202020204" pitchFamily="34" charset="0"/>
                <a:ea typeface="Arial Unicode MS" panose="020B0604020202020204" pitchFamily="34" charset="-122"/>
                <a:cs typeface="Arial" panose="020B0604020202020204" pitchFamily="34" charset="0"/>
              </a:rPr>
              <a:t>) without magnet errors.</a:t>
            </a:r>
          </a:p>
          <a:p>
            <a:pPr marL="342900" indent="-342900">
              <a:buFont typeface="Arial" panose="020B0604020202020204" pitchFamily="34" charset="0"/>
              <a:buChar char="•"/>
            </a:pPr>
            <a:r>
              <a:rPr lang="en-US" altLang="zh-CN" sz="2400" dirty="0" smtClean="0">
                <a:latin typeface="Arial" panose="020B0604020202020204" pitchFamily="34" charset="0"/>
                <a:ea typeface="Arial Unicode MS" panose="020B0604020202020204" pitchFamily="34" charset="-122"/>
                <a:cs typeface="Arial" panose="020B0604020202020204" pitchFamily="34" charset="0"/>
              </a:rPr>
              <a:t>Further </a:t>
            </a:r>
            <a:r>
              <a:rPr lang="en-US" altLang="zh-CN" sz="2400" dirty="0">
                <a:latin typeface="Arial" panose="020B0604020202020204" pitchFamily="34" charset="0"/>
                <a:ea typeface="Arial Unicode MS" panose="020B0604020202020204" pitchFamily="34" charset="-122"/>
                <a:cs typeface="Arial" panose="020B0604020202020204" pitchFamily="34" charset="0"/>
              </a:rPr>
              <a:t>reduction of non-linear dependence may be possible with fine tuning of the </a:t>
            </a:r>
            <a:r>
              <a:rPr lang="en-US" altLang="zh-CN" sz="2400" dirty="0" err="1">
                <a:latin typeface="Arial" panose="020B0604020202020204" pitchFamily="34" charset="0"/>
                <a:ea typeface="Arial Unicode MS" panose="020B0604020202020204" pitchFamily="34" charset="-122"/>
                <a:cs typeface="Arial" panose="020B0604020202020204" pitchFamily="34" charset="0"/>
              </a:rPr>
              <a:t>sextupole</a:t>
            </a:r>
            <a:r>
              <a:rPr lang="en-US" altLang="zh-CN" sz="2400" dirty="0">
                <a:latin typeface="Arial" panose="020B0604020202020204" pitchFamily="34" charset="0"/>
                <a:ea typeface="Arial Unicode MS" panose="020B0604020202020204" pitchFamily="34" charset="-122"/>
                <a:cs typeface="Arial" panose="020B0604020202020204" pitchFamily="34" charset="0"/>
              </a:rPr>
              <a:t> phase advance </a:t>
            </a:r>
            <a:r>
              <a:rPr lang="en-US" altLang="zh-CN" sz="2400" dirty="0">
                <a:latin typeface="Arial" panose="020B0604020202020204" pitchFamily="34" charset="0"/>
                <a:ea typeface="Arial Unicode MS" panose="020B0604020202020204" pitchFamily="34" charset="-122"/>
                <a:cs typeface="Arial" panose="020B0604020202020204" pitchFamily="34" charset="0"/>
                <a:sym typeface="Wingdings" panose="05000000000000000000" pitchFamily="2" charset="2"/>
              </a:rPr>
              <a:t> </a:t>
            </a:r>
            <a:r>
              <a:rPr lang="en-US" altLang="zh-CN" sz="2400" dirty="0">
                <a:latin typeface="Arial" panose="020B0604020202020204" pitchFamily="34" charset="0"/>
                <a:ea typeface="Arial Unicode MS" panose="020B0604020202020204" pitchFamily="34" charset="-122"/>
                <a:cs typeface="Arial" panose="020B0604020202020204" pitchFamily="34" charset="0"/>
              </a:rPr>
              <a:t>reduction of 3</a:t>
            </a:r>
            <a:r>
              <a:rPr lang="en-US" altLang="zh-CN" sz="2400" baseline="30000" dirty="0">
                <a:latin typeface="Arial" panose="020B0604020202020204" pitchFamily="34" charset="0"/>
                <a:ea typeface="Arial Unicode MS" panose="020B0604020202020204" pitchFamily="34" charset="-122"/>
                <a:cs typeface="Arial" panose="020B0604020202020204" pitchFamily="34" charset="0"/>
              </a:rPr>
              <a:t>rd</a:t>
            </a:r>
            <a:r>
              <a:rPr lang="en-US" altLang="zh-CN" sz="2400" dirty="0">
                <a:latin typeface="Arial" panose="020B0604020202020204" pitchFamily="34" charset="0"/>
                <a:ea typeface="Arial Unicode MS" panose="020B0604020202020204" pitchFamily="34" charset="-122"/>
                <a:cs typeface="Arial" panose="020B0604020202020204" pitchFamily="34" charset="0"/>
              </a:rPr>
              <a:t> and higher order terms</a:t>
            </a:r>
            <a:r>
              <a:rPr lang="en-US" altLang="zh-CN" sz="2400" dirty="0" smtClean="0">
                <a:latin typeface="Arial" panose="020B0604020202020204" pitchFamily="34" charset="0"/>
                <a:ea typeface="Arial Unicode MS" panose="020B0604020202020204" pitchFamily="34" charset="-122"/>
                <a:cs typeface="Arial" panose="020B0604020202020204" pitchFamily="34" charset="0"/>
              </a:rPr>
              <a:t>.</a:t>
            </a:r>
            <a:endParaRPr lang="en-US" dirty="0" smtClean="0">
              <a:latin typeface="Arial" panose="020B0604020202020204" pitchFamily="34" charset="0"/>
              <a:cs typeface="Arial" panose="020B0604020202020204" pitchFamily="34" charset="0"/>
            </a:endParaRPr>
          </a:p>
        </p:txBody>
      </p:sp>
      <p:sp>
        <p:nvSpPr>
          <p:cNvPr id="13" name="TextBox 12"/>
          <p:cNvSpPr txBox="1"/>
          <p:nvPr/>
        </p:nvSpPr>
        <p:spPr>
          <a:xfrm>
            <a:off x="971600" y="5445224"/>
            <a:ext cx="2457724" cy="400110"/>
          </a:xfrm>
          <a:prstGeom prst="rect">
            <a:avLst/>
          </a:prstGeom>
          <a:noFill/>
        </p:spPr>
        <p:txBody>
          <a:bodyPr wrap="none" rtlCol="0">
            <a:spAutoFit/>
          </a:bodyPr>
          <a:lstStyle/>
          <a:p>
            <a:r>
              <a:rPr lang="en-US" sz="2000" dirty="0" smtClean="0"/>
              <a:t>for </a:t>
            </a:r>
            <a:r>
              <a:rPr lang="en-US" sz="2000" dirty="0" smtClean="0">
                <a:latin typeface="Symbol" panose="05050102010706020507" pitchFamily="18" charset="2"/>
              </a:rPr>
              <a:t>d</a:t>
            </a:r>
            <a:r>
              <a:rPr lang="en-US" sz="2000" dirty="0" smtClean="0"/>
              <a:t> = </a:t>
            </a:r>
            <a:r>
              <a:rPr lang="en-US" sz="2000" dirty="0" smtClean="0">
                <a:latin typeface="Calibri"/>
              </a:rPr>
              <a:t>±0.3% ≈</a:t>
            </a:r>
            <a:r>
              <a:rPr lang="en-US" sz="2000" dirty="0" smtClean="0"/>
              <a:t> </a:t>
            </a:r>
            <a:r>
              <a:rPr lang="en-US" sz="2000" dirty="0" smtClean="0">
                <a:latin typeface="Calibri"/>
              </a:rPr>
              <a:t>±10</a:t>
            </a:r>
            <a:r>
              <a:rPr lang="en-US" sz="2000" dirty="0" smtClean="0">
                <a:latin typeface="Symbol" panose="05050102010706020507" pitchFamily="18" charset="2"/>
              </a:rPr>
              <a:t>s</a:t>
            </a:r>
            <a:r>
              <a:rPr lang="en-US" sz="2000" baseline="-25000" dirty="0" smtClean="0">
                <a:latin typeface="Symbol" panose="05050102010706020507" pitchFamily="18" charset="2"/>
              </a:rPr>
              <a:t>d</a:t>
            </a:r>
            <a:endParaRPr lang="en-US" sz="2000" dirty="0"/>
          </a:p>
        </p:txBody>
      </p:sp>
      <p:sp>
        <p:nvSpPr>
          <p:cNvPr id="3" name="Rectangle 2"/>
          <p:cNvSpPr/>
          <p:nvPr/>
        </p:nvSpPr>
        <p:spPr bwMode="auto">
          <a:xfrm>
            <a:off x="3607644" y="2477455"/>
            <a:ext cx="53580" cy="7200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2782466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7504" y="0"/>
            <a:ext cx="8928992" cy="914400"/>
          </a:xfrm>
        </p:spPr>
        <p:txBody>
          <a:bodyPr/>
          <a:lstStyle/>
          <a:p>
            <a:r>
              <a:rPr lang="en-US" altLang="zh-CN" sz="3200" dirty="0" smtClean="0"/>
              <a:t>Detector Solenoid Issues</a:t>
            </a:r>
            <a:endParaRPr lang="en-US" altLang="zh-CN" sz="3200" dirty="0"/>
          </a:p>
        </p:txBody>
      </p:sp>
      <p:sp>
        <p:nvSpPr>
          <p:cNvPr id="4" name="灯片编号占位符 3"/>
          <p:cNvSpPr>
            <a:spLocks noGrp="1"/>
          </p:cNvSpPr>
          <p:nvPr>
            <p:ph type="sldNum" sz="quarter" idx="10"/>
          </p:nvPr>
        </p:nvSpPr>
        <p:spPr/>
        <p:txBody>
          <a:bodyPr/>
          <a:lstStyle/>
          <a:p>
            <a:pPr>
              <a:defRPr/>
            </a:pPr>
            <a:fld id="{E05143E2-8B5C-420F-B773-4C0D976E94BC}" type="slidenum">
              <a:rPr lang="en-US" smtClean="0"/>
              <a:pPr>
                <a:defRPr/>
              </a:pPr>
              <a:t>7</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556972909"/>
              </p:ext>
            </p:extLst>
          </p:nvPr>
        </p:nvGraphicFramePr>
        <p:xfrm>
          <a:off x="251520" y="3212976"/>
          <a:ext cx="8730887" cy="3200400"/>
        </p:xfrm>
        <a:graphic>
          <a:graphicData uri="http://schemas.openxmlformats.org/drawingml/2006/table">
            <a:tbl>
              <a:tblPr firstRow="1" bandRow="1">
                <a:tableStyleId>{5C22544A-7EE6-4342-B048-85BDC9FD1C3A}</a:tableStyleId>
              </a:tblPr>
              <a:tblGrid>
                <a:gridCol w="6066155"/>
                <a:gridCol w="1368589"/>
                <a:gridCol w="1296143"/>
              </a:tblGrid>
              <a:tr h="370840">
                <a:tc>
                  <a:txBody>
                    <a:bodyPr/>
                    <a:lstStyle/>
                    <a:p>
                      <a:pPr algn="ctr"/>
                      <a:r>
                        <a:rPr lang="en-US" sz="2400" dirty="0" smtClean="0">
                          <a:solidFill>
                            <a:schemeClr val="tx1"/>
                          </a:solidFill>
                        </a:rPr>
                        <a:t>Effects</a:t>
                      </a:r>
                      <a:endParaRPr lang="en-US" sz="2400" dirty="0">
                        <a:solidFill>
                          <a:schemeClr val="tx1"/>
                        </a:solidFill>
                      </a:endParaRPr>
                    </a:p>
                  </a:txBody>
                  <a:tcPr/>
                </a:tc>
                <a:tc>
                  <a:txBody>
                    <a:bodyPr/>
                    <a:lstStyle/>
                    <a:p>
                      <a:pPr algn="ctr"/>
                      <a:r>
                        <a:rPr lang="en-US" sz="2400" baseline="0" dirty="0" smtClean="0">
                          <a:solidFill>
                            <a:schemeClr val="tx1"/>
                          </a:solidFill>
                        </a:rPr>
                        <a:t>e ring</a:t>
                      </a:r>
                      <a:endParaRPr lang="en-US" sz="2400" dirty="0">
                        <a:solidFill>
                          <a:schemeClr val="tx1"/>
                        </a:solidFill>
                      </a:endParaRPr>
                    </a:p>
                  </a:txBody>
                  <a:tcPr/>
                </a:tc>
                <a:tc>
                  <a:txBody>
                    <a:bodyPr/>
                    <a:lstStyle/>
                    <a:p>
                      <a:pPr algn="ctr"/>
                      <a:r>
                        <a:rPr lang="en-US" sz="2400" dirty="0" smtClean="0">
                          <a:solidFill>
                            <a:srgbClr val="FF0000"/>
                          </a:solidFill>
                        </a:rPr>
                        <a:t>ion ring</a:t>
                      </a:r>
                      <a:endParaRPr lang="en-US" sz="2400" dirty="0">
                        <a:solidFill>
                          <a:srgbClr val="FF0000"/>
                        </a:solidFill>
                      </a:endParaRPr>
                    </a:p>
                  </a:txBody>
                  <a:tcPr/>
                </a:tc>
              </a:tr>
              <a:tr h="370840">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dirty="0" smtClean="0">
                          <a:latin typeface="Arial" charset="0"/>
                          <a:cs typeface="Arial" charset="0"/>
                        </a:rPr>
                        <a:t>Coherent orbit distortion </a:t>
                      </a:r>
                      <a:endParaRPr lang="en-US" sz="2400" dirty="0"/>
                    </a:p>
                  </a:txBody>
                  <a:tcPr/>
                </a:tc>
                <a:tc>
                  <a:txBody>
                    <a:bodyPr/>
                    <a:lstStyle/>
                    <a:p>
                      <a:pPr algn="ctr"/>
                      <a:r>
                        <a:rPr lang="en-US" sz="2400" dirty="0" smtClean="0"/>
                        <a:t>N</a:t>
                      </a:r>
                      <a:endParaRPr lang="en-US" sz="2400" dirty="0"/>
                    </a:p>
                  </a:txBody>
                  <a:tcPr/>
                </a:tc>
                <a:tc>
                  <a:txBody>
                    <a:bodyPr/>
                    <a:lstStyle/>
                    <a:p>
                      <a:pPr algn="ctr"/>
                      <a:r>
                        <a:rPr lang="en-US" sz="2400" dirty="0" smtClean="0">
                          <a:solidFill>
                            <a:srgbClr val="FF0000"/>
                          </a:solidFill>
                        </a:rPr>
                        <a:t>Y</a:t>
                      </a:r>
                      <a:endParaRPr lang="en-US" sz="2400" dirty="0">
                        <a:solidFill>
                          <a:srgbClr val="FF0000"/>
                        </a:solidFill>
                      </a:endParaRPr>
                    </a:p>
                  </a:txBody>
                  <a:tcPr/>
                </a:tc>
              </a:tr>
              <a:tr h="370840">
                <a:tc>
                  <a:txBody>
                    <a:bodyPr/>
                    <a:lstStyle/>
                    <a:p>
                      <a:pPr marL="3429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kern="1200" dirty="0" smtClean="0">
                          <a:solidFill>
                            <a:schemeClr val="dk1"/>
                          </a:solidFill>
                          <a:latin typeface="Arial" charset="0"/>
                          <a:ea typeface="+mn-ea"/>
                          <a:cs typeface="Arial" charset="0"/>
                        </a:rPr>
                        <a:t>Coupling resonances</a:t>
                      </a:r>
                    </a:p>
                  </a:txBody>
                  <a:tcPr/>
                </a:tc>
                <a:tc>
                  <a:txBody>
                    <a:bodyPr/>
                    <a:lstStyle/>
                    <a:p>
                      <a:pPr algn="ctr"/>
                      <a:r>
                        <a:rPr lang="en-US" sz="2400" dirty="0" smtClean="0"/>
                        <a:t>Y</a:t>
                      </a:r>
                      <a:endParaRPr lang="en-US" sz="2400" dirty="0"/>
                    </a:p>
                  </a:txBody>
                  <a:tcPr/>
                </a:tc>
                <a:tc>
                  <a:txBody>
                    <a:bodyPr/>
                    <a:lstStyle/>
                    <a:p>
                      <a:pPr algn="ctr"/>
                      <a:r>
                        <a:rPr lang="en-US" sz="2400" dirty="0" smtClean="0">
                          <a:solidFill>
                            <a:srgbClr val="FF0000"/>
                          </a:solidFill>
                        </a:rPr>
                        <a:t>Y</a:t>
                      </a:r>
                      <a:endParaRPr lang="en-US" sz="2400" dirty="0">
                        <a:solidFill>
                          <a:srgbClr val="FF0000"/>
                        </a:solidFill>
                      </a:endParaRPr>
                    </a:p>
                  </a:txBody>
                  <a:tcPr/>
                </a:tc>
              </a:tr>
              <a:tr h="370840">
                <a:tc>
                  <a:txBody>
                    <a:bodyPr/>
                    <a:lstStyle/>
                    <a:p>
                      <a:pPr marL="3429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kern="1200" dirty="0" smtClean="0">
                          <a:solidFill>
                            <a:schemeClr val="dk1"/>
                          </a:solidFill>
                          <a:latin typeface="Arial" charset="0"/>
                          <a:ea typeface="+mn-ea"/>
                          <a:cs typeface="Arial" charset="0"/>
                        </a:rPr>
                        <a:t>Rotates beam planes at the IP</a:t>
                      </a:r>
                    </a:p>
                  </a:txBody>
                  <a:tcPr/>
                </a:tc>
                <a:tc>
                  <a:txBody>
                    <a:bodyPr/>
                    <a:lstStyle/>
                    <a:p>
                      <a:pPr algn="ctr"/>
                      <a:r>
                        <a:rPr lang="en-US" sz="2400" dirty="0" smtClean="0"/>
                        <a:t>Y</a:t>
                      </a:r>
                      <a:endParaRPr lang="en-US" sz="2400" dirty="0"/>
                    </a:p>
                  </a:txBody>
                  <a:tcPr/>
                </a:tc>
                <a:tc>
                  <a:txBody>
                    <a:bodyPr/>
                    <a:lstStyle/>
                    <a:p>
                      <a:pPr algn="ctr"/>
                      <a:r>
                        <a:rPr lang="en-US" sz="2400" dirty="0" smtClean="0">
                          <a:solidFill>
                            <a:srgbClr val="FF0000"/>
                          </a:solidFill>
                        </a:rPr>
                        <a:t>Y</a:t>
                      </a:r>
                      <a:endParaRPr lang="en-US" sz="2400" dirty="0">
                        <a:solidFill>
                          <a:srgbClr val="FF0000"/>
                        </a:solidFill>
                      </a:endParaRPr>
                    </a:p>
                  </a:txBody>
                  <a:tcPr/>
                </a:tc>
              </a:tr>
              <a:tr h="370840">
                <a:tc>
                  <a:txBody>
                    <a:bodyPr/>
                    <a:lstStyle/>
                    <a:p>
                      <a:pPr marL="3429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kern="1200" dirty="0" smtClean="0">
                          <a:solidFill>
                            <a:schemeClr val="dk1"/>
                          </a:solidFill>
                          <a:latin typeface="Arial" charset="0"/>
                          <a:ea typeface="+mn-ea"/>
                          <a:cs typeface="Arial" charset="0"/>
                        </a:rPr>
                        <a:t>Breaks H &amp; V dispersion free </a:t>
                      </a:r>
                    </a:p>
                  </a:txBody>
                  <a:tcPr/>
                </a:tc>
                <a:tc>
                  <a:txBody>
                    <a:bodyPr/>
                    <a:lstStyle/>
                    <a:p>
                      <a:pPr algn="ctr"/>
                      <a:r>
                        <a:rPr lang="en-US" sz="2400" dirty="0" smtClean="0"/>
                        <a:t>N</a:t>
                      </a:r>
                      <a:endParaRPr lang="en-US" sz="2400" dirty="0"/>
                    </a:p>
                  </a:txBody>
                  <a:tcPr/>
                </a:tc>
                <a:tc>
                  <a:txBody>
                    <a:bodyPr/>
                    <a:lstStyle/>
                    <a:p>
                      <a:pPr algn="ctr"/>
                      <a:r>
                        <a:rPr lang="en-US" sz="2400" dirty="0" smtClean="0">
                          <a:solidFill>
                            <a:srgbClr val="FF0000"/>
                          </a:solidFill>
                        </a:rPr>
                        <a:t>Y</a:t>
                      </a:r>
                      <a:endParaRPr lang="en-US" sz="2400" dirty="0">
                        <a:solidFill>
                          <a:srgbClr val="FF0000"/>
                        </a:solidFill>
                      </a:endParaRPr>
                    </a:p>
                  </a:txBody>
                  <a:tcPr/>
                </a:tc>
              </a:tr>
              <a:tr h="370840">
                <a:tc>
                  <a:txBody>
                    <a:bodyPr/>
                    <a:lstStyle/>
                    <a:p>
                      <a:pPr marL="342900" indent="-342900">
                        <a:buFont typeface="Arial" panose="020B0604020202020204" pitchFamily="34" charset="0"/>
                        <a:buChar char="•"/>
                      </a:pPr>
                      <a:r>
                        <a:rPr lang="en-US" altLang="en-US" sz="2400" kern="1200" dirty="0" smtClean="0">
                          <a:solidFill>
                            <a:schemeClr val="dk1"/>
                          </a:solidFill>
                          <a:latin typeface="Arial" charset="0"/>
                          <a:ea typeface="+mn-ea"/>
                          <a:cs typeface="Arial" charset="0"/>
                        </a:rPr>
                        <a:t>Perturbation on lattice tune &amp; W function</a:t>
                      </a:r>
                      <a:endParaRPr lang="en-US" sz="2400" kern="1200" dirty="0">
                        <a:solidFill>
                          <a:schemeClr val="dk1"/>
                        </a:solidFill>
                        <a:latin typeface="Arial" charset="0"/>
                        <a:ea typeface="+mn-ea"/>
                        <a:cs typeface="Arial" charset="0"/>
                      </a:endParaRPr>
                    </a:p>
                  </a:txBody>
                  <a:tcPr/>
                </a:tc>
                <a:tc>
                  <a:txBody>
                    <a:bodyPr/>
                    <a:lstStyle/>
                    <a:p>
                      <a:pPr algn="ctr"/>
                      <a:r>
                        <a:rPr lang="en-US" sz="2400" dirty="0" smtClean="0"/>
                        <a:t>Y</a:t>
                      </a:r>
                      <a:endParaRPr lang="en-US" sz="2400" dirty="0"/>
                    </a:p>
                  </a:txBody>
                  <a:tcPr/>
                </a:tc>
                <a:tc>
                  <a:txBody>
                    <a:bodyPr/>
                    <a:lstStyle/>
                    <a:p>
                      <a:pPr algn="ctr"/>
                      <a:r>
                        <a:rPr lang="en-US" sz="2400" dirty="0" smtClean="0">
                          <a:solidFill>
                            <a:srgbClr val="FF0000"/>
                          </a:solidFill>
                        </a:rPr>
                        <a:t>Y</a:t>
                      </a:r>
                      <a:endParaRPr lang="en-US" sz="2400" dirty="0">
                        <a:solidFill>
                          <a:srgbClr val="FF0000"/>
                        </a:solidFill>
                      </a:endParaRPr>
                    </a:p>
                  </a:txBody>
                  <a:tcPr/>
                </a:tc>
              </a:tr>
              <a:tr h="370840">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400" kern="1200" dirty="0" smtClean="0">
                          <a:solidFill>
                            <a:schemeClr val="dk1"/>
                          </a:solidFill>
                          <a:latin typeface="Arial" charset="0"/>
                          <a:ea typeface="+mn-ea"/>
                          <a:cs typeface="Arial" charset="0"/>
                        </a:rPr>
                        <a:t>Breaks figure-8 spin symmetry</a:t>
                      </a:r>
                    </a:p>
                  </a:txBody>
                  <a:tcPr/>
                </a:tc>
                <a:tc>
                  <a:txBody>
                    <a:bodyPr/>
                    <a:lstStyle/>
                    <a:p>
                      <a:pPr algn="ctr"/>
                      <a:r>
                        <a:rPr lang="en-US" sz="2400" dirty="0" smtClean="0"/>
                        <a:t>Y</a:t>
                      </a:r>
                      <a:endParaRPr lang="en-US" sz="2400" dirty="0"/>
                    </a:p>
                  </a:txBody>
                  <a:tcPr/>
                </a:tc>
                <a:tc>
                  <a:txBody>
                    <a:bodyPr/>
                    <a:lstStyle/>
                    <a:p>
                      <a:pPr algn="ctr"/>
                      <a:r>
                        <a:rPr lang="en-US" sz="2400" dirty="0" smtClean="0">
                          <a:solidFill>
                            <a:srgbClr val="FF0000"/>
                          </a:solidFill>
                        </a:rPr>
                        <a:t>Y</a:t>
                      </a:r>
                      <a:endParaRPr lang="en-US" sz="2400" dirty="0">
                        <a:solidFill>
                          <a:srgbClr val="FF0000"/>
                        </a:solidFill>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09023728"/>
              </p:ext>
            </p:extLst>
          </p:nvPr>
        </p:nvGraphicFramePr>
        <p:xfrm>
          <a:off x="4572000" y="1124744"/>
          <a:ext cx="4411345" cy="1666558"/>
        </p:xfrm>
        <a:graphic>
          <a:graphicData uri="http://schemas.openxmlformats.org/drawingml/2006/table">
            <a:tbl>
              <a:tblPr firstRow="1" firstCol="1" bandRow="1"/>
              <a:tblGrid>
                <a:gridCol w="2646997"/>
                <a:gridCol w="1764348"/>
              </a:tblGrid>
              <a:tr h="379072">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kern="1200" dirty="0" smtClean="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JLEIC Detector solenoid</a:t>
                      </a:r>
                      <a:endParaRPr lang="en-US" sz="2400" kern="1200" dirty="0" smtClean="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l">
                        <a:lnSpc>
                          <a:spcPct val="115000"/>
                        </a:lnSpc>
                        <a:spcBef>
                          <a:spcPts val="0"/>
                        </a:spcBef>
                        <a:spcAft>
                          <a:spcPts val="0"/>
                        </a:spcAft>
                      </a:pPr>
                      <a:endParaRPr lang="en-US" sz="2400" kern="12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1476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2400" kern="1200" dirty="0" smtClean="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Length</a:t>
                      </a:r>
                      <a:endParaRPr lang="en-US" sz="2400" kern="12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2400" kern="1200" dirty="0" smtClean="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4 m</a:t>
                      </a:r>
                      <a:endParaRPr lang="en-US" sz="2400" kern="12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1476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2400" kern="1200" dirty="0" smtClean="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Strength</a:t>
                      </a:r>
                      <a:endParaRPr lang="en-US" sz="2400" kern="12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algn="ctr" defTabSz="914400" rtl="0" eaLnBrk="1" fontAlgn="b" latinLnBrk="0" hangingPunct="1">
                        <a:lnSpc>
                          <a:spcPct val="115000"/>
                        </a:lnSpc>
                        <a:spcBef>
                          <a:spcPts val="0"/>
                        </a:spcBef>
                        <a:spcAft>
                          <a:spcPts val="0"/>
                        </a:spcAft>
                      </a:pPr>
                      <a:r>
                        <a:rPr lang="en-US" altLang="zh-CN" sz="2400" kern="1200" dirty="0" smtClean="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&lt; 3 T</a:t>
                      </a:r>
                      <a:endParaRPr lang="en-US" altLang="zh-CN" sz="2400" kern="12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27822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2400" kern="1200" dirty="0" smtClean="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Crossing Angle</a:t>
                      </a:r>
                      <a:endParaRPr lang="en-US" sz="2400" kern="12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algn="ctr" defTabSz="914400" rtl="0" eaLnBrk="1" fontAlgn="b" latinLnBrk="0" hangingPunct="1">
                        <a:lnSpc>
                          <a:spcPct val="115000"/>
                        </a:lnSpc>
                        <a:spcBef>
                          <a:spcPts val="0"/>
                        </a:spcBef>
                        <a:spcAft>
                          <a:spcPts val="0"/>
                        </a:spcAft>
                      </a:pPr>
                      <a:r>
                        <a:rPr lang="en-US" altLang="zh-CN" sz="2400" kern="1200" dirty="0" smtClean="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50 </a:t>
                      </a:r>
                      <a:r>
                        <a:rPr lang="en-US" sz="2400" kern="1200" dirty="0" err="1" smtClean="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rPr>
                        <a:t>mrad</a:t>
                      </a:r>
                      <a:endParaRPr lang="en-US" altLang="zh-CN" sz="2400" kern="1200" dirty="0">
                        <a:solidFill>
                          <a:schemeClr val="tx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bl>
          </a:graphicData>
        </a:graphic>
      </p:graphicFrame>
      <p:pic>
        <p:nvPicPr>
          <p:cNvPr id="7" name="Picture 2" descr="C:\Users\zhao\Downloads\meic_det1_full_flat.png"/>
          <p:cNvPicPr>
            <a:picLocks noChangeAspect="1" noChangeArrowheads="1"/>
          </p:cNvPicPr>
          <p:nvPr/>
        </p:nvPicPr>
        <p:blipFill rotWithShape="1">
          <a:blip r:embed="rId2">
            <a:extLst>
              <a:ext uri="{28A0092B-C50C-407E-A947-70E740481C1C}">
                <a14:useLocalDpi xmlns:a14="http://schemas.microsoft.com/office/drawing/2010/main" val="0"/>
              </a:ext>
            </a:extLst>
          </a:blip>
          <a:srcRect l="24898" r="18311"/>
          <a:stretch/>
        </p:blipFill>
        <p:spPr bwMode="auto">
          <a:xfrm>
            <a:off x="436325" y="980728"/>
            <a:ext cx="4027463" cy="228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接箭头连接符 5"/>
          <p:cNvCxnSpPr/>
          <p:nvPr/>
        </p:nvCxnSpPr>
        <p:spPr bwMode="auto">
          <a:xfrm>
            <a:off x="436325" y="1628800"/>
            <a:ext cx="535275" cy="72008"/>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接箭头连接符 9"/>
          <p:cNvCxnSpPr/>
          <p:nvPr/>
        </p:nvCxnSpPr>
        <p:spPr bwMode="auto">
          <a:xfrm flipH="1">
            <a:off x="3851920" y="1844824"/>
            <a:ext cx="50405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417740" y="1187460"/>
            <a:ext cx="526106" cy="400110"/>
          </a:xfrm>
          <a:prstGeom prst="rect">
            <a:avLst/>
          </a:prstGeom>
          <a:noFill/>
        </p:spPr>
        <p:txBody>
          <a:bodyPr wrap="none" rtlCol="0">
            <a:spAutoFit/>
          </a:bodyPr>
          <a:lstStyle/>
          <a:p>
            <a:r>
              <a:rPr lang="en-US" sz="2000" dirty="0" smtClean="0">
                <a:solidFill>
                  <a:srgbClr val="FF0000"/>
                </a:solidFill>
              </a:rPr>
              <a:t>Ion</a:t>
            </a:r>
            <a:endParaRPr lang="en-US" dirty="0">
              <a:solidFill>
                <a:srgbClr val="FF0000"/>
              </a:solidFill>
            </a:endParaRPr>
          </a:p>
        </p:txBody>
      </p:sp>
      <p:sp>
        <p:nvSpPr>
          <p:cNvPr id="12" name="TextBox 11"/>
          <p:cNvSpPr txBox="1"/>
          <p:nvPr/>
        </p:nvSpPr>
        <p:spPr>
          <a:xfrm>
            <a:off x="3960319" y="1444134"/>
            <a:ext cx="298480" cy="400110"/>
          </a:xfrm>
          <a:prstGeom prst="rect">
            <a:avLst/>
          </a:prstGeom>
          <a:noFill/>
        </p:spPr>
        <p:txBody>
          <a:bodyPr wrap="none" rtlCol="0">
            <a:spAutoFit/>
          </a:bodyPr>
          <a:lstStyle/>
          <a:p>
            <a:r>
              <a:rPr lang="en-US" sz="2000" dirty="0" smtClean="0"/>
              <a:t>e</a:t>
            </a:r>
            <a:endParaRPr lang="en-US" sz="2000" dirty="0"/>
          </a:p>
        </p:txBody>
      </p:sp>
    </p:spTree>
    <p:extLst>
      <p:ext uri="{BB962C8B-B14F-4D97-AF65-F5344CB8AC3E}">
        <p14:creationId xmlns:p14="http://schemas.microsoft.com/office/powerpoint/2010/main" val="79702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defTabSz="914400"/>
            <a:r>
              <a:rPr lang="en-US" altLang="en-US" sz="3200" b="1" dirty="0" smtClean="0">
                <a:latin typeface="Arial" charset="0"/>
                <a:ea typeface="MS PGothic" pitchFamily="34" charset="-128"/>
              </a:rPr>
              <a:t>JLEIC Considerations &amp; a Solution </a:t>
            </a:r>
            <a:endParaRPr lang="ru-RU" altLang="en-US" sz="3200" b="1" dirty="0">
              <a:latin typeface="Arial" charset="0"/>
              <a:ea typeface="MS PGothic" pitchFamily="34" charset="-128"/>
            </a:endParaRPr>
          </a:p>
        </p:txBody>
      </p:sp>
      <p:sp>
        <p:nvSpPr>
          <p:cNvPr id="99331" name="Content Placeholder 2"/>
          <p:cNvSpPr>
            <a:spLocks/>
          </p:cNvSpPr>
          <p:nvPr/>
        </p:nvSpPr>
        <p:spPr bwMode="auto">
          <a:xfrm>
            <a:off x="79904" y="980728"/>
            <a:ext cx="8951913"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8925" indent="-288925">
              <a:defRPr>
                <a:solidFill>
                  <a:schemeClr val="tx1"/>
                </a:solidFill>
                <a:latin typeface="Calibri" pitchFamily="34" charset="0"/>
                <a:cs typeface="Arial" charset="0"/>
              </a:defRPr>
            </a:lvl1pPr>
            <a:lvl2pPr marL="688975" indent="-230188">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marL="342900" indent="-342900" defTabSz="914400">
              <a:lnSpc>
                <a:spcPct val="90000"/>
              </a:lnSpc>
              <a:spcBef>
                <a:spcPct val="20000"/>
              </a:spcBef>
              <a:buSzPct val="150000"/>
              <a:buFont typeface="Wingdings" panose="05000000000000000000" pitchFamily="2" charset="2"/>
              <a:buChar char="Ø"/>
            </a:pPr>
            <a:r>
              <a:rPr lang="en-US" altLang="en-US" sz="2400" dirty="0" smtClean="0">
                <a:solidFill>
                  <a:srgbClr val="000000"/>
                </a:solidFill>
                <a:latin typeface="Arial" charset="0"/>
                <a:ea typeface="MS PGothic" pitchFamily="34" charset="-128"/>
                <a:cs typeface="+mn-cs"/>
              </a:rPr>
              <a:t>  A </a:t>
            </a:r>
            <a:r>
              <a:rPr lang="en-US" altLang="en-US" sz="2400" dirty="0">
                <a:solidFill>
                  <a:srgbClr val="000000"/>
                </a:solidFill>
                <a:latin typeface="Arial" charset="0"/>
                <a:ea typeface="MS PGothic" pitchFamily="34" charset="-128"/>
                <a:cs typeface="+mn-cs"/>
              </a:rPr>
              <a:t>solution: Solenoid + </a:t>
            </a:r>
            <a:r>
              <a:rPr lang="en-US" altLang="en-US" sz="2400" dirty="0" smtClean="0">
                <a:solidFill>
                  <a:srgbClr val="000000"/>
                </a:solidFill>
                <a:latin typeface="Arial" charset="0"/>
                <a:ea typeface="MS PGothic" pitchFamily="34" charset="-128"/>
                <a:cs typeface="+mn-cs"/>
              </a:rPr>
              <a:t>Quads(</a:t>
            </a:r>
            <a:r>
              <a:rPr lang="en-US" altLang="en-US" sz="2400" dirty="0" err="1" smtClean="0">
                <a:solidFill>
                  <a:srgbClr val="000000"/>
                </a:solidFill>
                <a:latin typeface="Arial" charset="0"/>
                <a:ea typeface="MS PGothic" pitchFamily="34" charset="-128"/>
                <a:cs typeface="+mn-cs"/>
              </a:rPr>
              <a:t>normal+skew</a:t>
            </a:r>
            <a:r>
              <a:rPr lang="en-US" altLang="en-US" sz="2400" dirty="0" smtClean="0">
                <a:solidFill>
                  <a:srgbClr val="000000"/>
                </a:solidFill>
                <a:latin typeface="Arial" charset="0"/>
                <a:ea typeface="MS PGothic" pitchFamily="34" charset="-128"/>
                <a:cs typeface="+mn-cs"/>
              </a:rPr>
              <a:t>) </a:t>
            </a:r>
            <a:r>
              <a:rPr lang="en-US" altLang="en-US" sz="2400" dirty="0">
                <a:solidFill>
                  <a:srgbClr val="000000"/>
                </a:solidFill>
                <a:latin typeface="Arial" charset="0"/>
                <a:ea typeface="MS PGothic" pitchFamily="34" charset="-128"/>
                <a:cs typeface="+mn-cs"/>
              </a:rPr>
              <a:t>+ </a:t>
            </a:r>
            <a:r>
              <a:rPr lang="en-US" altLang="en-US" sz="2400" dirty="0" smtClean="0">
                <a:solidFill>
                  <a:srgbClr val="000000"/>
                </a:solidFill>
                <a:latin typeface="Arial" charset="0"/>
                <a:ea typeface="MS PGothic" pitchFamily="34" charset="-128"/>
                <a:cs typeface="+mn-cs"/>
              </a:rPr>
              <a:t>Anti-Solenoid</a:t>
            </a:r>
          </a:p>
          <a:p>
            <a:pPr marL="0" indent="0">
              <a:lnSpc>
                <a:spcPct val="90000"/>
              </a:lnSpc>
              <a:spcBef>
                <a:spcPct val="20000"/>
              </a:spcBef>
              <a:buSzPct val="150000"/>
            </a:pPr>
            <a:endParaRPr lang="en-US" altLang="en-US" sz="2400" dirty="0" smtClean="0">
              <a:solidFill>
                <a:srgbClr val="000000"/>
              </a:solidFill>
              <a:latin typeface="Arial" charset="0"/>
              <a:ea typeface="MS PGothic" pitchFamily="34" charset="-128"/>
              <a:cs typeface="+mn-cs"/>
            </a:endParaRPr>
          </a:p>
          <a:p>
            <a:pPr marL="0" indent="0">
              <a:lnSpc>
                <a:spcPct val="90000"/>
              </a:lnSpc>
              <a:spcBef>
                <a:spcPct val="20000"/>
              </a:spcBef>
              <a:buSzPct val="150000"/>
            </a:pPr>
            <a:endParaRPr lang="en-US" altLang="en-US" sz="2400" dirty="0">
              <a:solidFill>
                <a:srgbClr val="000000"/>
              </a:solidFill>
              <a:latin typeface="Arial" charset="0"/>
              <a:ea typeface="MS PGothic" pitchFamily="34" charset="-128"/>
              <a:cs typeface="+mn-cs"/>
            </a:endParaRPr>
          </a:p>
          <a:p>
            <a:pPr marL="342900" indent="-342900">
              <a:lnSpc>
                <a:spcPct val="90000"/>
              </a:lnSpc>
              <a:spcBef>
                <a:spcPct val="20000"/>
              </a:spcBef>
              <a:buSzPct val="150000"/>
              <a:buFont typeface="Arial" panose="020B0604020202020204" pitchFamily="34" charset="0"/>
              <a:buChar char="•"/>
            </a:pPr>
            <a:r>
              <a:rPr lang="en-US" altLang="en-US" sz="2400" dirty="0" smtClean="0">
                <a:solidFill>
                  <a:srgbClr val="000000"/>
                </a:solidFill>
                <a:latin typeface="Arial" charset="0"/>
                <a:ea typeface="MS PGothic" pitchFamily="34" charset="-128"/>
                <a:cs typeface="+mn-cs"/>
              </a:rPr>
              <a:t>e-ring</a:t>
            </a:r>
          </a:p>
          <a:p>
            <a:pPr marL="342900" indent="-342900">
              <a:lnSpc>
                <a:spcPct val="90000"/>
              </a:lnSpc>
              <a:spcBef>
                <a:spcPct val="20000"/>
              </a:spcBef>
              <a:buSzPct val="150000"/>
              <a:buFont typeface="Arial" panose="020B0604020202020204" pitchFamily="34" charset="0"/>
              <a:buChar char="•"/>
            </a:pPr>
            <a:endParaRPr lang="en-US" altLang="en-US" sz="2400" dirty="0">
              <a:solidFill>
                <a:srgbClr val="000000"/>
              </a:solidFill>
              <a:latin typeface="Arial" charset="0"/>
              <a:ea typeface="MS PGothic" pitchFamily="34" charset="-128"/>
              <a:cs typeface="+mn-cs"/>
            </a:endParaRPr>
          </a:p>
          <a:p>
            <a:pPr marL="342900" indent="-342900">
              <a:lnSpc>
                <a:spcPct val="90000"/>
              </a:lnSpc>
              <a:spcBef>
                <a:spcPct val="20000"/>
              </a:spcBef>
              <a:buSzPct val="150000"/>
              <a:buFont typeface="Arial" panose="020B0604020202020204" pitchFamily="34" charset="0"/>
              <a:buChar char="•"/>
            </a:pPr>
            <a:endParaRPr lang="en-US" altLang="en-US" sz="2400" dirty="0" smtClean="0">
              <a:solidFill>
                <a:srgbClr val="000000"/>
              </a:solidFill>
              <a:latin typeface="Arial" charset="0"/>
              <a:ea typeface="MS PGothic" pitchFamily="34" charset="-128"/>
              <a:cs typeface="+mn-cs"/>
            </a:endParaRPr>
          </a:p>
          <a:p>
            <a:pPr marL="342900" indent="-342900">
              <a:lnSpc>
                <a:spcPct val="90000"/>
              </a:lnSpc>
              <a:spcBef>
                <a:spcPct val="20000"/>
              </a:spcBef>
              <a:buSzPct val="150000"/>
              <a:buFont typeface="Arial" panose="020B0604020202020204" pitchFamily="34" charset="0"/>
              <a:buChar char="•"/>
            </a:pPr>
            <a:r>
              <a:rPr lang="en-US" altLang="en-US" sz="2400" dirty="0">
                <a:latin typeface="Arial" charset="0"/>
                <a:ea typeface="MS PGothic" pitchFamily="34" charset="-128"/>
              </a:rPr>
              <a:t>Ion ring</a:t>
            </a:r>
          </a:p>
          <a:p>
            <a:pPr marL="0" indent="0">
              <a:lnSpc>
                <a:spcPct val="90000"/>
              </a:lnSpc>
              <a:spcBef>
                <a:spcPct val="20000"/>
              </a:spcBef>
              <a:buSzPct val="150000"/>
            </a:pPr>
            <a:endParaRPr lang="en-US" altLang="en-US" sz="2400" dirty="0">
              <a:solidFill>
                <a:srgbClr val="000000"/>
              </a:solidFill>
              <a:latin typeface="Arial" charset="0"/>
              <a:ea typeface="MS PGothic" pitchFamily="34" charset="-128"/>
              <a:cs typeface="+mn-cs"/>
            </a:endParaRPr>
          </a:p>
          <a:p>
            <a:pPr marL="342900" indent="-342900">
              <a:lnSpc>
                <a:spcPct val="90000"/>
              </a:lnSpc>
              <a:spcBef>
                <a:spcPct val="20000"/>
              </a:spcBef>
              <a:buSzPct val="150000"/>
              <a:buFont typeface="Arial" panose="020B0604020202020204" pitchFamily="34" charset="0"/>
              <a:buChar char="•"/>
            </a:pPr>
            <a:r>
              <a:rPr lang="en-US" altLang="en-US" sz="2400" dirty="0" smtClean="0">
                <a:solidFill>
                  <a:srgbClr val="000000"/>
                </a:solidFill>
                <a:latin typeface="Arial" charset="0"/>
                <a:ea typeface="MS PGothic" pitchFamily="34" charset="-128"/>
                <a:cs typeface="+mn-cs"/>
              </a:rPr>
              <a:t>Detector solenoid model:</a:t>
            </a:r>
          </a:p>
          <a:p>
            <a:pPr marL="0" indent="0">
              <a:lnSpc>
                <a:spcPct val="90000"/>
              </a:lnSpc>
              <a:spcBef>
                <a:spcPct val="20000"/>
              </a:spcBef>
              <a:buSzPct val="150000"/>
            </a:pPr>
            <a:endParaRPr lang="en-US" altLang="en-US" sz="2400" dirty="0" smtClean="0">
              <a:solidFill>
                <a:srgbClr val="000000"/>
              </a:solidFill>
              <a:latin typeface="Arial" charset="0"/>
              <a:ea typeface="MS PGothic" pitchFamily="34" charset="-128"/>
              <a:cs typeface="+mn-cs"/>
            </a:endParaRPr>
          </a:p>
          <a:p>
            <a:pPr lvl="1" defTabSz="914400">
              <a:lnSpc>
                <a:spcPct val="90000"/>
              </a:lnSpc>
              <a:spcBef>
                <a:spcPct val="20000"/>
              </a:spcBef>
              <a:buFontTx/>
              <a:buChar char="–"/>
            </a:pPr>
            <a:endParaRPr lang="en-US" altLang="en-US" sz="2400" dirty="0" smtClean="0">
              <a:latin typeface="Arial" charset="0"/>
              <a:ea typeface="MS PGothic" pitchFamily="34" charset="-128"/>
              <a:sym typeface="Symbol" pitchFamily="18" charset="2"/>
            </a:endParaRPr>
          </a:p>
        </p:txBody>
      </p:sp>
      <p:sp>
        <p:nvSpPr>
          <p:cNvPr id="4"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589" y="2901286"/>
            <a:ext cx="6619875" cy="121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34161">
            <a:off x="4574431" y="3280053"/>
            <a:ext cx="864095" cy="583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Connector 16"/>
          <p:cNvCxnSpPr/>
          <p:nvPr/>
        </p:nvCxnSpPr>
        <p:spPr bwMode="auto">
          <a:xfrm>
            <a:off x="4502424" y="3546283"/>
            <a:ext cx="1014308" cy="0"/>
          </a:xfrm>
          <a:prstGeom prst="line">
            <a:avLst/>
          </a:prstGeom>
          <a:solidFill>
            <a:schemeClr val="accent1"/>
          </a:solidFill>
          <a:ln w="19050" cap="flat" cmpd="sng" algn="ctr">
            <a:solidFill>
              <a:srgbClr val="0070C0"/>
            </a:solidFill>
            <a:prstDash val="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82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9044" y="2027492"/>
            <a:ext cx="5688632" cy="772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7530" y="2134576"/>
            <a:ext cx="864095" cy="583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4233" y="2255853"/>
            <a:ext cx="1008112" cy="340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869" y="2246181"/>
            <a:ext cx="504056" cy="335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Connector 18"/>
          <p:cNvCxnSpPr>
            <a:stCxn id="28" idx="0"/>
          </p:cNvCxnSpPr>
          <p:nvPr/>
        </p:nvCxnSpPr>
        <p:spPr bwMode="auto">
          <a:xfrm>
            <a:off x="5009578" y="2134576"/>
            <a:ext cx="0" cy="2094506"/>
          </a:xfrm>
          <a:prstGeom prst="line">
            <a:avLst/>
          </a:prstGeom>
          <a:solidFill>
            <a:schemeClr val="accent1"/>
          </a:solidFill>
          <a:ln w="9525"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矩形 16"/>
          <p:cNvSpPr/>
          <p:nvPr/>
        </p:nvSpPr>
        <p:spPr bwMode="auto">
          <a:xfrm>
            <a:off x="4695497" y="1558512"/>
            <a:ext cx="581594" cy="576064"/>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altLang="zh-CN" sz="2800" b="1" dirty="0" smtClean="0">
                <a:solidFill>
                  <a:schemeClr val="accent2"/>
                </a:solidFill>
                <a:latin typeface="Times" charset="0"/>
              </a:rPr>
              <a:t>IP</a:t>
            </a:r>
            <a:endParaRPr lang="en-US" altLang="zh-CN" sz="2800" b="1" dirty="0">
              <a:solidFill>
                <a:schemeClr val="accent2"/>
              </a:solidFill>
              <a:latin typeface="Times" charset="0"/>
            </a:endParaRPr>
          </a:p>
          <a:p>
            <a:pPr algn="ctr" eaLnBrk="0" fontAlgn="base" hangingPunct="0">
              <a:spcBef>
                <a:spcPct val="0"/>
              </a:spcBef>
              <a:spcAft>
                <a:spcPct val="0"/>
              </a:spcAft>
            </a:pPr>
            <a:r>
              <a:rPr lang="en-US" altLang="zh-CN" sz="2800" b="1" dirty="0" smtClean="0">
                <a:solidFill>
                  <a:schemeClr val="accent2"/>
                </a:solidFill>
                <a:latin typeface="Times" charset="0"/>
              </a:rPr>
              <a:t>  </a:t>
            </a:r>
            <a:endParaRPr lang="zh-CN" altLang="en-US" sz="2800" dirty="0">
              <a:solidFill>
                <a:schemeClr val="accent2"/>
              </a:solidFill>
              <a:latin typeface="Times" charset="0"/>
            </a:endParaRPr>
          </a:p>
          <a:p>
            <a:pPr algn="ctr" eaLnBrk="0" fontAlgn="base" hangingPunct="0">
              <a:spcBef>
                <a:spcPct val="0"/>
              </a:spcBef>
              <a:spcAft>
                <a:spcPct val="0"/>
              </a:spcAft>
            </a:pPr>
            <a:endParaRPr kumimoji="0" lang="zh-CN" altLang="en-US" sz="2800" b="0" i="0" u="none" strike="noStrike" cap="none" normalizeH="0" baseline="0" dirty="0" smtClean="0">
              <a:ln>
                <a:noFill/>
              </a:ln>
              <a:solidFill>
                <a:schemeClr val="accent2"/>
              </a:solidFill>
              <a:effectLst/>
              <a:latin typeface="Times" charset="0"/>
            </a:endParaRPr>
          </a:p>
        </p:txBody>
      </p:sp>
      <p:sp>
        <p:nvSpPr>
          <p:cNvPr id="18" name="Isosceles Triangle 17"/>
          <p:cNvSpPr/>
          <p:nvPr/>
        </p:nvSpPr>
        <p:spPr bwMode="auto">
          <a:xfrm>
            <a:off x="6465617" y="1648963"/>
            <a:ext cx="160593" cy="265535"/>
          </a:xfrm>
          <a:prstGeom prst="triangl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20" name="矩形 16"/>
          <p:cNvSpPr/>
          <p:nvPr/>
        </p:nvSpPr>
        <p:spPr bwMode="auto">
          <a:xfrm>
            <a:off x="6679225" y="1556792"/>
            <a:ext cx="2227569" cy="420800"/>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altLang="zh-CN" sz="2400" dirty="0" smtClean="0">
                <a:latin typeface="Times" charset="0"/>
              </a:rPr>
              <a:t>: Orbit corrector</a:t>
            </a:r>
            <a:endParaRPr lang="en-US" altLang="zh-CN" sz="2400" dirty="0">
              <a:latin typeface="Times" charset="0"/>
            </a:endParaRPr>
          </a:p>
          <a:p>
            <a:pPr algn="ctr" eaLnBrk="0" fontAlgn="base" hangingPunct="0">
              <a:spcBef>
                <a:spcPct val="0"/>
              </a:spcBef>
              <a:spcAft>
                <a:spcPct val="0"/>
              </a:spcAft>
            </a:pPr>
            <a:r>
              <a:rPr lang="en-US" altLang="zh-CN" sz="2800" b="1" dirty="0" smtClean="0">
                <a:solidFill>
                  <a:schemeClr val="accent2"/>
                </a:solidFill>
                <a:latin typeface="Times" charset="0"/>
              </a:rPr>
              <a:t>  </a:t>
            </a:r>
            <a:endParaRPr lang="zh-CN" altLang="en-US" sz="2800" dirty="0">
              <a:solidFill>
                <a:schemeClr val="accent2"/>
              </a:solidFill>
              <a:latin typeface="Times" charset="0"/>
            </a:endParaRPr>
          </a:p>
          <a:p>
            <a:pPr algn="ctr" eaLnBrk="0" fontAlgn="base" hangingPunct="0">
              <a:spcBef>
                <a:spcPct val="0"/>
              </a:spcBef>
              <a:spcAft>
                <a:spcPct val="0"/>
              </a:spcAft>
            </a:pPr>
            <a:endParaRPr kumimoji="0" lang="zh-CN" altLang="en-US" sz="2800" b="0" i="0" u="none" strike="noStrike" cap="none" normalizeH="0" baseline="0" dirty="0" smtClean="0">
              <a:ln>
                <a:noFill/>
              </a:ln>
              <a:solidFill>
                <a:schemeClr val="accent2"/>
              </a:solidFill>
              <a:effectLst/>
              <a:latin typeface="Times" charset="0"/>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2531" y="4720531"/>
            <a:ext cx="4393679" cy="1278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下箭头 1"/>
          <p:cNvSpPr/>
          <p:nvPr/>
        </p:nvSpPr>
        <p:spPr bwMode="auto">
          <a:xfrm>
            <a:off x="4695497" y="4004999"/>
            <a:ext cx="290797" cy="584123"/>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charset="0"/>
            </a:endParaRPr>
          </a:p>
        </p:txBody>
      </p:sp>
      <p:sp>
        <p:nvSpPr>
          <p:cNvPr id="22" name="矩形 16"/>
          <p:cNvSpPr/>
          <p:nvPr/>
        </p:nvSpPr>
        <p:spPr bwMode="auto">
          <a:xfrm>
            <a:off x="6804248" y="4510131"/>
            <a:ext cx="2227569" cy="849446"/>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altLang="zh-CN" sz="2400" dirty="0" smtClean="0">
                <a:latin typeface="Times" charset="0"/>
              </a:rPr>
              <a:t>: Vertical Kick</a:t>
            </a:r>
          </a:p>
          <a:p>
            <a:pPr eaLnBrk="0" fontAlgn="base" hangingPunct="0">
              <a:spcBef>
                <a:spcPct val="0"/>
              </a:spcBef>
              <a:spcAft>
                <a:spcPct val="0"/>
              </a:spcAft>
            </a:pPr>
            <a:r>
              <a:rPr lang="en-US" altLang="zh-CN" sz="2400" dirty="0" smtClean="0">
                <a:latin typeface="Times" charset="0"/>
              </a:rPr>
              <a:t>: Edge effect</a:t>
            </a:r>
            <a:endParaRPr lang="en-US" altLang="zh-CN" sz="2400" dirty="0">
              <a:latin typeface="Times" charset="0"/>
            </a:endParaRPr>
          </a:p>
          <a:p>
            <a:pPr algn="ctr" eaLnBrk="0" fontAlgn="base" hangingPunct="0">
              <a:spcBef>
                <a:spcPct val="0"/>
              </a:spcBef>
              <a:spcAft>
                <a:spcPct val="0"/>
              </a:spcAft>
            </a:pPr>
            <a:r>
              <a:rPr lang="en-US" altLang="zh-CN" sz="2800" b="1" dirty="0" smtClean="0">
                <a:solidFill>
                  <a:schemeClr val="accent2"/>
                </a:solidFill>
                <a:latin typeface="Times" charset="0"/>
              </a:rPr>
              <a:t>  </a:t>
            </a:r>
            <a:endParaRPr lang="zh-CN" altLang="en-US" sz="2800" dirty="0">
              <a:solidFill>
                <a:schemeClr val="accent2"/>
              </a:solidFill>
              <a:latin typeface="Times" charset="0"/>
            </a:endParaRPr>
          </a:p>
          <a:p>
            <a:pPr algn="ctr" eaLnBrk="0" fontAlgn="base" hangingPunct="0">
              <a:spcBef>
                <a:spcPct val="0"/>
              </a:spcBef>
              <a:spcAft>
                <a:spcPct val="0"/>
              </a:spcAft>
            </a:pPr>
            <a:endParaRPr kumimoji="0" lang="zh-CN" altLang="en-US" sz="2800" b="0" i="0" u="none" strike="noStrike" cap="none" normalizeH="0" baseline="0" dirty="0" smtClean="0">
              <a:ln>
                <a:noFill/>
              </a:ln>
              <a:solidFill>
                <a:schemeClr val="accent2"/>
              </a:solidFill>
              <a:effectLst/>
              <a:latin typeface="Times" charset="0"/>
            </a:endParaRPr>
          </a:p>
        </p:txBody>
      </p:sp>
      <p:sp>
        <p:nvSpPr>
          <p:cNvPr id="3" name="上箭头 2"/>
          <p:cNvSpPr/>
          <p:nvPr/>
        </p:nvSpPr>
        <p:spPr bwMode="auto">
          <a:xfrm>
            <a:off x="6626210" y="4614350"/>
            <a:ext cx="178038" cy="212361"/>
          </a:xfrm>
          <a:prstGeom prst="upArrow">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charset="0"/>
            </a:endParaRPr>
          </a:p>
        </p:txBody>
      </p:sp>
      <p:sp>
        <p:nvSpPr>
          <p:cNvPr id="23" name="上箭头 22"/>
          <p:cNvSpPr/>
          <p:nvPr/>
        </p:nvSpPr>
        <p:spPr bwMode="auto">
          <a:xfrm>
            <a:off x="6626210" y="5024833"/>
            <a:ext cx="178038" cy="212361"/>
          </a:xfrm>
          <a:prstGeom prst="upArrow">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charset="0"/>
            </a:endParaRPr>
          </a:p>
        </p:txBody>
      </p:sp>
      <p:sp>
        <p:nvSpPr>
          <p:cNvPr id="25" name="Isosceles Triangle 24"/>
          <p:cNvSpPr/>
          <p:nvPr/>
        </p:nvSpPr>
        <p:spPr bwMode="auto">
          <a:xfrm>
            <a:off x="4536851" y="3425443"/>
            <a:ext cx="107157" cy="204278"/>
          </a:xfrm>
          <a:prstGeom prst="triangl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4294371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51520" y="0"/>
            <a:ext cx="8712968" cy="914400"/>
          </a:xfrm>
        </p:spPr>
        <p:txBody>
          <a:bodyPr/>
          <a:lstStyle/>
          <a:p>
            <a:r>
              <a:rPr lang="en-US" sz="3200" dirty="0" smtClean="0"/>
              <a:t>Coherent Orbit &amp; Decoupling</a:t>
            </a:r>
            <a:endParaRPr lang="en-US" sz="3200" dirty="0"/>
          </a:p>
        </p:txBody>
      </p:sp>
      <p:pic>
        <p:nvPicPr>
          <p:cNvPr id="245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3752636"/>
            <a:ext cx="3306019" cy="2305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9994" b="88432"/>
          <a:stretch/>
        </p:blipFill>
        <p:spPr bwMode="auto">
          <a:xfrm>
            <a:off x="35496" y="1052736"/>
            <a:ext cx="3629535" cy="449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1127" y="1235129"/>
            <a:ext cx="360040" cy="14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1047" y="1237275"/>
            <a:ext cx="370174" cy="14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27232" y="1234669"/>
            <a:ext cx="144016" cy="14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Isosceles Triangle 29"/>
          <p:cNvSpPr/>
          <p:nvPr/>
        </p:nvSpPr>
        <p:spPr bwMode="auto">
          <a:xfrm>
            <a:off x="1861985" y="1259651"/>
            <a:ext cx="45719" cy="72008"/>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31" name="Isosceles Triangle 30"/>
          <p:cNvSpPr/>
          <p:nvPr/>
        </p:nvSpPr>
        <p:spPr bwMode="auto">
          <a:xfrm>
            <a:off x="2251167" y="1251039"/>
            <a:ext cx="45719" cy="72008"/>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32" name="Isosceles Triangle 31"/>
          <p:cNvSpPr/>
          <p:nvPr/>
        </p:nvSpPr>
        <p:spPr bwMode="auto">
          <a:xfrm>
            <a:off x="2395183" y="1255253"/>
            <a:ext cx="45719" cy="72008"/>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33" name="Isosceles Triangle 32"/>
          <p:cNvSpPr/>
          <p:nvPr/>
        </p:nvSpPr>
        <p:spPr bwMode="auto">
          <a:xfrm>
            <a:off x="1895847" y="1259651"/>
            <a:ext cx="45719" cy="72008"/>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584" y="1502550"/>
            <a:ext cx="2579240" cy="2165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3875" y="3717992"/>
            <a:ext cx="3306021"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563888" y="908720"/>
            <a:ext cx="5472608" cy="3231654"/>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latin typeface="Arial" panose="020B0604020202020204" pitchFamily="34" charset="0"/>
                <a:ea typeface="Arial Unicode MS" panose="020B0604020202020204" pitchFamily="34" charset="-122"/>
                <a:cs typeface="Arial" panose="020B0604020202020204" pitchFamily="34" charset="0"/>
              </a:rPr>
              <a:t>Two dipole correctors on each side of the IP are used to make closed orbit correction. Here not only the orbit offset but the orbit slope is corrected at the </a:t>
            </a:r>
            <a:r>
              <a:rPr lang="en-US" sz="2400" dirty="0" smtClean="0">
                <a:latin typeface="Arial" panose="020B0604020202020204" pitchFamily="34" charset="0"/>
                <a:ea typeface="Arial Unicode MS" panose="020B0604020202020204" pitchFamily="34" charset="-122"/>
                <a:cs typeface="Arial" panose="020B0604020202020204" pitchFamily="34" charset="0"/>
              </a:rPr>
              <a:t>IP. </a:t>
            </a:r>
            <a:endParaRPr lang="en-US" sz="2400" dirty="0">
              <a:latin typeface="Arial" panose="020B0604020202020204" pitchFamily="34" charset="0"/>
              <a:ea typeface="Arial Unicode MS" panose="020B0604020202020204" pitchFamily="34" charset="-122"/>
              <a:cs typeface="Arial" panose="020B0604020202020204" pitchFamily="34" charset="0"/>
            </a:endParaRPr>
          </a:p>
          <a:p>
            <a:pPr marL="285750" indent="-285750" algn="just">
              <a:buFont typeface="Arial" panose="020B0604020202020204" pitchFamily="34" charset="0"/>
              <a:buChar char="•"/>
            </a:pPr>
            <a:r>
              <a:rPr lang="en-US" sz="2400" dirty="0">
                <a:latin typeface="Arial" panose="020B0604020202020204" pitchFamily="34" charset="0"/>
                <a:ea typeface="Arial Unicode MS" panose="020B0604020202020204" pitchFamily="34" charset="-122"/>
                <a:cs typeface="Arial" panose="020B0604020202020204" pitchFamily="34" charset="0"/>
              </a:rPr>
              <a:t>T</a:t>
            </a:r>
            <a:r>
              <a:rPr lang="en-US" sz="2400" dirty="0" smtClean="0">
                <a:latin typeface="Arial" panose="020B0604020202020204" pitchFamily="34" charset="0"/>
                <a:ea typeface="Arial Unicode MS" panose="020B0604020202020204" pitchFamily="34" charset="-122"/>
                <a:cs typeface="Arial" panose="020B0604020202020204" pitchFamily="34" charset="0"/>
              </a:rPr>
              <a:t>he </a:t>
            </a:r>
            <a:r>
              <a:rPr lang="en-US" sz="2400" dirty="0">
                <a:latin typeface="Arial" panose="020B0604020202020204" pitchFamily="34" charset="0"/>
                <a:ea typeface="Arial Unicode MS" panose="020B0604020202020204" pitchFamily="34" charset="-122"/>
                <a:cs typeface="Arial" panose="020B0604020202020204" pitchFamily="34" charset="0"/>
              </a:rPr>
              <a:t>coupling effects </a:t>
            </a:r>
            <a:r>
              <a:rPr lang="en-US" sz="2400" dirty="0" smtClean="0">
                <a:latin typeface="Arial" panose="020B0604020202020204" pitchFamily="34" charset="0"/>
                <a:ea typeface="Arial Unicode MS" panose="020B0604020202020204" pitchFamily="34" charset="-122"/>
                <a:cs typeface="Arial" panose="020B0604020202020204" pitchFamily="34" charset="0"/>
              </a:rPr>
              <a:t>are controlled </a:t>
            </a:r>
            <a:r>
              <a:rPr lang="en-US" sz="2400" dirty="0">
                <a:latin typeface="Arial" panose="020B0604020202020204" pitchFamily="34" charset="0"/>
                <a:ea typeface="Arial Unicode MS" panose="020B0604020202020204" pitchFamily="34" charset="-122"/>
                <a:cs typeface="Arial" panose="020B0604020202020204" pitchFamily="34" charset="0"/>
              </a:rPr>
              <a:t>locally.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pic>
        <p:nvPicPr>
          <p:cNvPr id="16" name="Picture 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89460"/>
          <a:stretch/>
        </p:blipFill>
        <p:spPr bwMode="auto">
          <a:xfrm>
            <a:off x="4686707" y="3752390"/>
            <a:ext cx="3306021" cy="242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87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JLab_PowerPoint1">
  <a:themeElements>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Lab_PowerPoint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JLab_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Lab_PowerPoin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Lab_PowerPoin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Lab_PowerPoin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Lab_PowerPoin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Lab_PowerPoin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Lab_PowerPoint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Lab_PowerPoin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Lab_PowerPoin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Lab_PowerPoin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Lab_PowerPoin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Lab_PowerPoin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43891</TotalTime>
  <Words>1631</Words>
  <Application>Microsoft Office PowerPoint</Application>
  <PresentationFormat>全屏显示(4:3)</PresentationFormat>
  <Paragraphs>404</Paragraphs>
  <Slides>30</Slides>
  <Notes>3</Notes>
  <HiddenSlides>0</HiddenSlides>
  <MMClips>0</MMClips>
  <ScaleCrop>false</ScaleCrop>
  <HeadingPairs>
    <vt:vector size="4" baseType="variant">
      <vt:variant>
        <vt:lpstr>主题</vt:lpstr>
      </vt:variant>
      <vt:variant>
        <vt:i4>1</vt:i4>
      </vt:variant>
      <vt:variant>
        <vt:lpstr>幻灯片标题</vt:lpstr>
      </vt:variant>
      <vt:variant>
        <vt:i4>30</vt:i4>
      </vt:variant>
    </vt:vector>
  </HeadingPairs>
  <TitlesOfParts>
    <vt:vector size="31" baseType="lpstr">
      <vt:lpstr>JLab_PowerPoint1</vt:lpstr>
      <vt:lpstr>Ion Collider Ring Chromatic Compensation and Dynamic Aperture</vt:lpstr>
      <vt:lpstr>Outline</vt:lpstr>
      <vt:lpstr>IR requirement and challenges</vt:lpstr>
      <vt:lpstr>Chromaticity Issues</vt:lpstr>
      <vt:lpstr>Chromaticity Compensation Scheme</vt:lpstr>
      <vt:lpstr>Dynamic Aperture &amp; Chromatic Tune Shift</vt:lpstr>
      <vt:lpstr>Detector Solenoid Issues</vt:lpstr>
      <vt:lpstr>PowerPoint 演示文稿</vt:lpstr>
      <vt:lpstr>Coherent Orbit &amp; Decoupling</vt:lpstr>
      <vt:lpstr>Rematching and Dynamic Aperture</vt:lpstr>
      <vt:lpstr>Error Issue</vt:lpstr>
      <vt:lpstr>Correction</vt:lpstr>
      <vt:lpstr>Closed Orbit Distortion after correction</vt:lpstr>
      <vt:lpstr>Dynamic Aperture after Correction</vt:lpstr>
      <vt:lpstr>Multipoles of Super-Ferric arc dipoles</vt:lpstr>
      <vt:lpstr>Multipoles of FFQs</vt:lpstr>
      <vt:lpstr>PowerPoint 演示文稿</vt:lpstr>
      <vt:lpstr>Multipole Survey</vt:lpstr>
      <vt:lpstr>PowerPoint 演示文稿</vt:lpstr>
      <vt:lpstr>Ground Motion</vt:lpstr>
      <vt:lpstr>Summary</vt:lpstr>
      <vt:lpstr>Thank   you</vt:lpstr>
      <vt:lpstr>Multipoles of Super-Ferric dipole</vt:lpstr>
      <vt:lpstr>Study Plan</vt:lpstr>
      <vt:lpstr>Simulation setup &amp; method</vt:lpstr>
      <vt:lpstr>Error Study at Machines</vt:lpstr>
      <vt:lpstr>Multipoles of FFQ in LHC </vt:lpstr>
      <vt:lpstr>Multipoles of FFQ in LHC </vt:lpstr>
      <vt:lpstr>Multipoles of FFQ in LHC </vt:lpstr>
      <vt:lpstr>Multipoles of FFQ in 3 accelerators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for bare lattice</dc:title>
  <dc:creator>wei</dc:creator>
  <cp:lastModifiedBy>wei</cp:lastModifiedBy>
  <cp:revision>1003</cp:revision>
  <dcterms:created xsi:type="dcterms:W3CDTF">2015-07-31T18:58:28Z</dcterms:created>
  <dcterms:modified xsi:type="dcterms:W3CDTF">2016-10-05T15:57:26Z</dcterms:modified>
</cp:coreProperties>
</file>