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4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5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6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7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8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014" r:id="rId1"/>
    <p:sldMasterId id="2147484002" r:id="rId2"/>
    <p:sldMasterId id="2147484026" r:id="rId3"/>
    <p:sldMasterId id="2147484038" r:id="rId4"/>
    <p:sldMasterId id="2147483710" r:id="rId5"/>
    <p:sldMasterId id="2147483698" r:id="rId6"/>
    <p:sldMasterId id="2147484050" r:id="rId7"/>
    <p:sldMasterId id="2147484064" r:id="rId8"/>
    <p:sldMasterId id="2147484076" r:id="rId9"/>
    <p:sldMasterId id="2147484088" r:id="rId10"/>
    <p:sldMasterId id="2147484100" r:id="rId11"/>
    <p:sldMasterId id="2147484112" r:id="rId12"/>
    <p:sldMasterId id="2147484124" r:id="rId13"/>
    <p:sldMasterId id="2147484136" r:id="rId14"/>
    <p:sldMasterId id="2147484148" r:id="rId15"/>
    <p:sldMasterId id="2147484160" r:id="rId16"/>
    <p:sldMasterId id="2147484172" r:id="rId17"/>
    <p:sldMasterId id="2147484184" r:id="rId18"/>
    <p:sldMasterId id="2147484196" r:id="rId19"/>
  </p:sldMasterIdLst>
  <p:notesMasterIdLst>
    <p:notesMasterId r:id="rId44"/>
  </p:notesMasterIdLst>
  <p:handoutMasterIdLst>
    <p:handoutMasterId r:id="rId45"/>
  </p:handoutMasterIdLst>
  <p:sldIdLst>
    <p:sldId id="256" r:id="rId20"/>
    <p:sldId id="453" r:id="rId21"/>
    <p:sldId id="505" r:id="rId22"/>
    <p:sldId id="506" r:id="rId23"/>
    <p:sldId id="507" r:id="rId24"/>
    <p:sldId id="508" r:id="rId25"/>
    <p:sldId id="509" r:id="rId26"/>
    <p:sldId id="510" r:id="rId27"/>
    <p:sldId id="511" r:id="rId28"/>
    <p:sldId id="492" r:id="rId29"/>
    <p:sldId id="491" r:id="rId30"/>
    <p:sldId id="512" r:id="rId31"/>
    <p:sldId id="513" r:id="rId32"/>
    <p:sldId id="514" r:id="rId33"/>
    <p:sldId id="515" r:id="rId34"/>
    <p:sldId id="516" r:id="rId35"/>
    <p:sldId id="517" r:id="rId36"/>
    <p:sldId id="518" r:id="rId37"/>
    <p:sldId id="519" r:id="rId38"/>
    <p:sldId id="520" r:id="rId39"/>
    <p:sldId id="501" r:id="rId40"/>
    <p:sldId id="521" r:id="rId41"/>
    <p:sldId id="462" r:id="rId42"/>
    <p:sldId id="454" r:id="rId43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FFFFCC"/>
    <a:srgbClr val="CCCCFF"/>
    <a:srgbClr val="FFCCFF"/>
    <a:srgbClr val="CC99FF"/>
    <a:srgbClr val="CCFFCC"/>
    <a:srgbClr val="C1E3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92" autoAdjust="0"/>
    <p:restoredTop sz="90957" autoAdjust="0"/>
  </p:normalViewPr>
  <p:slideViewPr>
    <p:cSldViewPr>
      <p:cViewPr varScale="1">
        <p:scale>
          <a:sx n="84" d="100"/>
          <a:sy n="84" d="100"/>
        </p:scale>
        <p:origin x="154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232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114" cy="465140"/>
          </a:xfrm>
          <a:prstGeom prst="rect">
            <a:avLst/>
          </a:prstGeom>
        </p:spPr>
        <p:txBody>
          <a:bodyPr vert="horz" lIns="92835" tIns="46417" rIns="92835" bIns="46417" rtlCol="0"/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316" y="0"/>
            <a:ext cx="2972114" cy="465140"/>
          </a:xfrm>
          <a:prstGeom prst="rect">
            <a:avLst/>
          </a:prstGeom>
        </p:spPr>
        <p:txBody>
          <a:bodyPr vert="horz" lIns="92835" tIns="46417" rIns="92835" bIns="46417" rtlCol="0"/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DD773638-1F7A-47E9-B362-9C259B599A23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62"/>
            <a:ext cx="2972114" cy="465140"/>
          </a:xfrm>
          <a:prstGeom prst="rect">
            <a:avLst/>
          </a:prstGeom>
        </p:spPr>
        <p:txBody>
          <a:bodyPr vert="horz" lIns="92835" tIns="46417" rIns="92835" bIns="46417" rtlCol="0" anchor="b"/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316" y="8829662"/>
            <a:ext cx="2972114" cy="465140"/>
          </a:xfrm>
          <a:prstGeom prst="rect">
            <a:avLst/>
          </a:prstGeom>
        </p:spPr>
        <p:txBody>
          <a:bodyPr vert="horz" lIns="92835" tIns="46417" rIns="92835" bIns="46417" rtlCol="0" anchor="b"/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AB41853B-1ACF-434F-A6B8-FAF00BD78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5358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114" cy="46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5" tIns="46417" rIns="92835" bIns="464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316" y="0"/>
            <a:ext cx="2972114" cy="46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5" tIns="46417" rIns="92835" bIns="464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115" y="4416431"/>
            <a:ext cx="5485772" cy="4183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5" tIns="46417" rIns="92835" bIns="464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62"/>
            <a:ext cx="2972114" cy="46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5" tIns="46417" rIns="92835" bIns="464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316" y="8829662"/>
            <a:ext cx="2972114" cy="46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5" tIns="46417" rIns="92835" bIns="464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451A5439-5556-4392-9631-155E20E6C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940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57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5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80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00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68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009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591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721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78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10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75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90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18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83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86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00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91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45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250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1646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0489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676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773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2104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9837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4995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9577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3410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12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7487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7625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229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7050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1069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4207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5725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82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3859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335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80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2698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2944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56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2806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8844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5815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9934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463EA-19BE-428F-930D-7015CA763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5468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B20A7-526A-4083-A6F9-D1534CD58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3624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0D39E-B169-41A0-BA20-670F209E5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8726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D8CBC-E697-4F47-8CCA-F4DCC8C4A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26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4415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B1FE6-ED2D-47BA-81B9-F5B24E201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4848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7F042-561B-4295-BE1C-6B95F6988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1670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1768B-B12D-4923-B8F3-B328376C1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0003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6BA10-013F-42CC-B784-539291070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4384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9A313-F698-4C72-AF05-94C29204E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7837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DEEC8-801F-4197-85CD-C82A8B6E5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3395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0B1A5-4993-4BAF-9AB2-B166100FE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6307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EE258-1D24-4CA3-A869-85054414F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5441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19AA9-AC6D-48B2-B55D-3E560C281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9305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0A87C-36F8-4D2F-B15E-A29E15FCD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51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1353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D185-4923-44A8-8C60-C7F16FA3E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8381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C6907-E93B-4A5A-8E40-E5CAD92CB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3732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C2C44-84F5-4290-8C32-6631D5001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362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6D214-C4D0-4116-9773-B69ED1D66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4997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BE7D3-7BC3-45FD-A1FF-F795D08BE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9144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BA6F6-C698-423B-9043-355CA60AD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7810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40CAC-88C3-4A47-81A4-A04E46236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2113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B1FFE-3A28-4A52-ACB6-17B6FCC1E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144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4579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30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7644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1857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5788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9269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3134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967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0375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2491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2505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7487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26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5992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4415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1353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7644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5992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2274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5397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1646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0489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6762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77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2274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2104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9837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4995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9577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3410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1299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7625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2292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7050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10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5397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4207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5725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828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3859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3353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8038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2944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5665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2806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88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1646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5815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9934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463EA-19BE-428F-930D-7015CA763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5468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B20A7-526A-4083-A6F9-D1534CD58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3624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0D39E-B169-41A0-BA20-670F209E5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8726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D8CBC-E697-4F47-8CCA-F4DCC8C4A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2614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B1FE6-ED2D-47BA-81B9-F5B24E201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4848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7F042-561B-4295-BE1C-6B95F6988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1670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1768B-B12D-4923-B8F3-B328376C1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0003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6BA10-013F-42CC-B784-539291070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43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30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0489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9A313-F698-4C72-AF05-94C29204E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7837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DEEC8-801F-4197-85CD-C82A8B6E5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3395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0B1A5-4993-4BAF-9AB2-B166100FE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6307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EE258-1D24-4CA3-A869-85054414F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5441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19AA9-AC6D-48B2-B55D-3E560C281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9305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0A87C-36F8-4D2F-B15E-A29E15FCD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5156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D185-4923-44A8-8C60-C7F16FA3E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8381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C6907-E93B-4A5A-8E40-E5CAD92CB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3732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C2C44-84F5-4290-8C32-6631D5001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3621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6D214-C4D0-4116-9773-B69ED1D66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49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6762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BE7D3-7BC3-45FD-A1FF-F795D08BE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9144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BA6F6-C698-423B-9043-355CA60AD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7810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40CAC-88C3-4A47-81A4-A04E46236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2113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B1FFE-3A28-4A52-ACB6-17B6FCC1E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1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77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21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98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499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957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341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12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7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185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229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70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106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420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57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82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385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335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803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29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578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566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280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884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581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993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463EA-19BE-428F-930D-7015CA763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546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B20A7-526A-4083-A6F9-D1534CD58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362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0D39E-B169-41A0-BA20-670F209E5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872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D8CBC-E697-4F47-8CCA-F4DCC8C4A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261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B1FE6-ED2D-47BA-81B9-F5B24E201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4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926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7F042-561B-4295-BE1C-6B95F6988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167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1768B-B12D-4923-B8F3-B328376C1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000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6BA10-013F-42CC-B784-539291070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438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9A313-F698-4C72-AF05-94C29204E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783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DEEC8-801F-4197-85CD-C82A8B6E5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339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0B1A5-4993-4BAF-9AB2-B166100FE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630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EE258-1D24-4CA3-A869-85054414F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544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19AA9-AC6D-48B2-B55D-3E560C281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930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0A87C-36F8-4D2F-B15E-A29E15FCD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51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D185-4923-44A8-8C60-C7F16FA3E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83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313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C6907-E93B-4A5A-8E40-E5CAD92CB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373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C2C44-84F5-4290-8C32-6631D5001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362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6D214-C4D0-4116-9773-B69ED1D66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499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BE7D3-7BC3-45FD-A1FF-F795D08BE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914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BA6F6-C698-423B-9043-355CA60AD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781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40CAC-88C3-4A47-81A4-A04E46236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211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B1FFE-3A28-4A52-ACB6-17B6FCC1E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14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78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60976"/>
            <a:ext cx="2895600" cy="365125"/>
          </a:xfrm>
        </p:spPr>
        <p:txBody>
          <a:bodyPr/>
          <a:lstStyle>
            <a:lvl1pPr>
              <a:defRPr sz="1600" b="1"/>
            </a:lvl1pPr>
          </a:lstStyle>
          <a:p>
            <a:pPr>
              <a:defRPr/>
            </a:pPr>
            <a:r>
              <a:rPr lang="en-US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60976"/>
            <a:ext cx="1066800" cy="365125"/>
          </a:xfrm>
        </p:spPr>
        <p:txBody>
          <a:bodyPr/>
          <a:lstStyle>
            <a:lvl1pPr>
              <a:defRPr sz="1600" b="0"/>
            </a:lvl1pPr>
          </a:lstStyle>
          <a:p>
            <a:pPr>
              <a:defRPr/>
            </a:pPr>
            <a:r>
              <a:rPr lang="en-US" smtClean="0"/>
              <a:t>--</a:t>
            </a:r>
            <a:fld id="{045D7771-C512-4210-A2E7-C9FC1305859F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--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94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4609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 Zhang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77000" y="6460976"/>
            <a:ext cx="1066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--</a:t>
            </a:r>
            <a:fld id="{26388E9D-51C7-4857-A0D7-06DFEF2A7E5D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--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6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96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4609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 Zhang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77000" y="6460976"/>
            <a:ext cx="1066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--</a:t>
            </a:r>
            <a:fld id="{04DDD9CB-F7E7-41DE-9680-93670C423E85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--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28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 Zhang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--</a:t>
            </a:r>
            <a:fld id="{4D905F52-699A-4C97-B27D-9E5B26015A45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--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0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4609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 Zhang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77000" y="6460976"/>
            <a:ext cx="1066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--</a:t>
            </a:r>
            <a:fld id="{97A1D542-5732-4ED5-AC4C-431D90EBD48A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--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51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05764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55208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89519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686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883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747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914400"/>
            <a:ext cx="7772400" cy="53340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84451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037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60976"/>
            <a:ext cx="2895600" cy="365125"/>
          </a:xfrm>
        </p:spPr>
        <p:txBody>
          <a:bodyPr/>
          <a:lstStyle>
            <a:lvl1pPr>
              <a:defRPr sz="1600" b="1"/>
            </a:lvl1pPr>
          </a:lstStyle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60976"/>
            <a:ext cx="1066800" cy="365125"/>
          </a:xfrm>
        </p:spPr>
        <p:txBody>
          <a:bodyPr/>
          <a:lstStyle>
            <a:lvl1pPr>
              <a:defRPr sz="1600" b="0"/>
            </a:lvl1pPr>
          </a:lstStyle>
          <a:p>
            <a:pPr>
              <a:defRPr/>
            </a:pPr>
            <a:r>
              <a:rPr lang="en-US"/>
              <a:t>--</a:t>
            </a:r>
            <a:fld id="{045D7771-C512-4210-A2E7-C9FC1305859F}" type="slidenum">
              <a:rPr lang="en-US"/>
              <a:pPr>
                <a:defRPr/>
              </a:pPr>
              <a:t>‹#›</a:t>
            </a:fld>
            <a:r>
              <a:rPr lang="en-US"/>
              <a:t>--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94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686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457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307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185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578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926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313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96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03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249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249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250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748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269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441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135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764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599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227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53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68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C5F87-E8AF-44E6-AD4D-612B1CF2453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3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F5794-CD2A-463E-8639-018325D133EB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2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D4401-CD3A-4B59-961C-BF51E4088DAF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3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fld id="{1ED0B1F9-9344-4989-AB0B-3A65B7D48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fld id="{74A07403-3A6B-4897-ADBB-D63CB48EE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C5F87-E8AF-44E6-AD4D-612B1CF2453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3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ADD39-72CF-470F-B74E-1CB6ADD5ABA1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8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F5794-CD2A-463E-8639-018325D133EB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2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D4401-CD3A-4B59-961C-BF51E4088DAF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3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fld id="{1ED0B1F9-9344-4989-AB0B-3A65B7D48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fld id="{74A07403-3A6B-4897-ADBB-D63CB48EE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ADD39-72CF-470F-B74E-1CB6ADD5ABA1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8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F5794-CD2A-463E-8639-018325D133EB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2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D4401-CD3A-4B59-961C-BF51E4088DAF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3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fld id="{1ED0B1F9-9344-4989-AB0B-3A65B7D48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fld id="{74A07403-3A6B-4897-ADBB-D63CB48EE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609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 smtClean="0"/>
              <a:t>He Zhang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77000" y="6460976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 smtClean="0"/>
              <a:t>--</a:t>
            </a:r>
            <a:fld id="{459E11F6-37C3-45EC-A221-A5794041953D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--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  <p:sldLayoutId id="2147484063" r:id="rId13"/>
    <p:sldLayoutId id="2147483993" r:id="rId14"/>
    <p:sldLayoutId id="2147483997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C5F87-E8AF-44E6-AD4D-612B1CF2453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3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ADD39-72CF-470F-B74E-1CB6ADD5ABA1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8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100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3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7.png"/><Relationship Id="rId11" Type="http://schemas.openxmlformats.org/officeDocument/2006/relationships/image" Target="../media/image230.png"/><Relationship Id="rId5" Type="http://schemas.openxmlformats.org/officeDocument/2006/relationships/image" Target="../media/image26.png"/><Relationship Id="rId15" Type="http://schemas.openxmlformats.org/officeDocument/2006/relationships/image" Target="../media/image31.png"/><Relationship Id="rId4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7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8077200" cy="1752600"/>
          </a:xfrm>
        </p:spPr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Electron </a:t>
            </a:r>
            <a:r>
              <a:rPr lang="en-US" dirty="0">
                <a:solidFill>
                  <a:srgbClr val="0000CC"/>
                </a:solidFill>
              </a:rPr>
              <a:t>Cooling Code Development and Simulation Studies</a:t>
            </a:r>
            <a:r>
              <a:rPr lang="en-US" b="0" dirty="0"/>
              <a:t> </a:t>
            </a:r>
            <a:endParaRPr lang="ru-RU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419600"/>
            <a:ext cx="6400800" cy="22860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 Zhang, He Huang,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Rui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Li,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Jie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Chen, Li-Shi Luo</a:t>
            </a:r>
          </a:p>
          <a:p>
            <a:pPr eaLnBrk="1" hangingPunct="1"/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JLEIC Collaboration Meeting, 10/06/2016</a:t>
            </a:r>
          </a:p>
          <a:p>
            <a:pPr eaLnBrk="1" hangingPunct="1"/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Newport News, VA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10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Benchmark with BETACOOL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30" y="1285606"/>
            <a:ext cx="3518587" cy="2590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563" y="1256368"/>
            <a:ext cx="3598004" cy="26492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50" y="3895741"/>
            <a:ext cx="3475687" cy="25634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2998" y="3916862"/>
            <a:ext cx="3394619" cy="250367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9417" y="817587"/>
            <a:ext cx="845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Thoroughly benchmarked with BETACOOL (a few examples below)</a:t>
            </a:r>
            <a:endParaRPr lang="en-US" sz="2000" dirty="0"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81447" y="2839251"/>
            <a:ext cx="18141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ndara" panose="020E0502030303020204" pitchFamily="34" charset="0"/>
                <a:cs typeface="Arial" pitchFamily="34" charset="0"/>
              </a:rPr>
              <a:t>RMS dynamic</a:t>
            </a:r>
          </a:p>
          <a:p>
            <a:r>
              <a:rPr lang="en-US" sz="2000" dirty="0" smtClean="0">
                <a:latin typeface="Candara" panose="020E0502030303020204" pitchFamily="34" charset="0"/>
                <a:cs typeface="Arial" pitchFamily="34" charset="0"/>
              </a:rPr>
              <a:t>Single particle</a:t>
            </a:r>
            <a:endParaRPr lang="en-US" sz="2000" dirty="0"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69923" y="1471160"/>
            <a:ext cx="18141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ndara" panose="020E0502030303020204" pitchFamily="34" charset="0"/>
                <a:cs typeface="Arial" pitchFamily="34" charset="0"/>
              </a:rPr>
              <a:t>RMS dynamic</a:t>
            </a:r>
          </a:p>
          <a:p>
            <a:r>
              <a:rPr lang="en-US" sz="2000" dirty="0" smtClean="0">
                <a:latin typeface="Candara" panose="020E0502030303020204" pitchFamily="34" charset="0"/>
                <a:cs typeface="Arial" pitchFamily="34" charset="0"/>
              </a:rPr>
              <a:t>Monte Carlo</a:t>
            </a:r>
            <a:endParaRPr lang="en-US" sz="2000" dirty="0"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96940" y="4114800"/>
            <a:ext cx="15831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ndara" panose="020E0502030303020204" pitchFamily="34" charset="0"/>
                <a:cs typeface="Arial" pitchFamily="34" charset="0"/>
              </a:rPr>
              <a:t>Model beam</a:t>
            </a:r>
            <a:endParaRPr lang="en-US" sz="2000" dirty="0"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75570" y="4114800"/>
            <a:ext cx="15831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ndara" panose="020E0502030303020204" pitchFamily="34" charset="0"/>
                <a:cs typeface="Arial" pitchFamily="34" charset="0"/>
              </a:rPr>
              <a:t>Model beam</a:t>
            </a:r>
            <a:endParaRPr lang="en-US" sz="2000" dirty="0">
              <a:latin typeface="Candara" panose="020E0502030303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83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11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Benchmark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980" y="2624138"/>
            <a:ext cx="4225312" cy="30146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624138"/>
            <a:ext cx="4171949" cy="3014662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123640" y="914400"/>
            <a:ext cx="4828620" cy="135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056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14338" indent="0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kern="0" dirty="0" smtClean="0">
                <a:latin typeface="Candara" charset="0"/>
                <a:ea typeface="ヒラギノ明朝 ProN W3" charset="0"/>
                <a:cs typeface="Candara" charset="0"/>
              </a:rPr>
              <a:t>  DC cooling and IBS for JLEIC booster ring with KE = 800 MeV</a:t>
            </a:r>
          </a:p>
          <a:p>
            <a:pPr marL="414338" indent="0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kern="0" dirty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indent="0">
              <a:lnSpc>
                <a:spcPct val="96000"/>
              </a:lnSpc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kern="0" dirty="0" smtClean="0">
                <a:latin typeface="Candara" charset="0"/>
                <a:ea typeface="ヒラギノ明朝 ProN W3" charset="0"/>
                <a:cs typeface="Candara" charset="0"/>
              </a:rPr>
              <a:t>Time cost 133 s (BETACOOL 3060 s)</a:t>
            </a:r>
          </a:p>
          <a:p>
            <a:pPr marL="414338" indent="0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kern="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indent="0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kern="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lvl="1" indent="0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kern="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indent="0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kern="0" dirty="0" smtClean="0">
              <a:latin typeface="Candara" charset="0"/>
              <a:ea typeface="ヒラギノ明朝 ProN W3" charset="0"/>
              <a:cs typeface="Candara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191001" y="899688"/>
            <a:ext cx="4876800" cy="135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056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14338" indent="0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kern="0" dirty="0" smtClean="0">
                <a:latin typeface="Candara" charset="0"/>
                <a:ea typeface="ヒラギノ明朝 ProN W3" charset="0"/>
                <a:cs typeface="Candara" charset="0"/>
              </a:rPr>
              <a:t>  Bunched cooling and IBS for JLEIC collider ring with KE = 100 GeV</a:t>
            </a:r>
          </a:p>
          <a:p>
            <a:pPr marL="414338" indent="0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kern="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indent="0">
              <a:lnSpc>
                <a:spcPct val="96000"/>
              </a:lnSpc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kern="0" dirty="0" smtClean="0">
                <a:latin typeface="Candara" charset="0"/>
                <a:ea typeface="ヒラギノ明朝 ProN W3" charset="0"/>
                <a:cs typeface="Candara" charset="0"/>
              </a:rPr>
              <a:t>Time cost 30.7 s (BETACOOL 422 s)</a:t>
            </a:r>
          </a:p>
          <a:p>
            <a:pPr marL="414338" indent="0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kern="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indent="0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kern="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lvl="1" indent="0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kern="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indent="0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kern="0" dirty="0" smtClean="0">
              <a:latin typeface="Candara" charset="0"/>
              <a:ea typeface="ヒラギノ明朝 ProN W3" charset="0"/>
              <a:cs typeface="Candara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6499" y="2944641"/>
            <a:ext cx="1294660" cy="1066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2935588"/>
            <a:ext cx="129466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2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12</a:t>
            </a:fld>
            <a:r>
              <a:rPr lang="en-US" dirty="0" smtClean="0"/>
              <a:t>---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76200" y="1219200"/>
                <a:ext cx="8991600" cy="3657600"/>
              </a:xfrm>
            </p:spPr>
            <p:txBody>
              <a:bodyPr tIns="10056"/>
              <a:lstStyle/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Good efficiency of the serial code, so not necessary to run the code on a cluster machine. </a:t>
                </a:r>
              </a:p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Further improve the efficiency for shared memory structure hardware: GPU, Intel Xeon Phi, or just a multi-core PC. </a:t>
                </a:r>
              </a:p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Parallelization is based on thrust, a parallel algorithm library that supports CUDA,  TBB (Threading Building Blocks) and </a:t>
                </a:r>
                <a:r>
                  <a:rPr lang="en-US" sz="2200" dirty="0" err="1" smtClean="0">
                    <a:latin typeface="Candara" charset="0"/>
                    <a:ea typeface="ヒラギノ明朝 ProN W3" charset="0"/>
                    <a:cs typeface="Candara" charset="0"/>
                  </a:rPr>
                  <a:t>OpenMP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. </a:t>
                </a:r>
              </a:p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IBS calculation, 100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×</m:t>
                    </m:r>
                  </m:oMath>
                </a14:m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100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  <a:ea typeface="ヒラギノ明朝 ProN W3" charset="0"/>
                        <a:cs typeface="Candara" charset="0"/>
                      </a:rPr>
                      <m:t>×</m:t>
                    </m:r>
                  </m:oMath>
                </a14:m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100 grid:</a:t>
                </a:r>
              </a:p>
              <a:p>
                <a:pPr marL="414338" indent="0" eaLnBrk="1" hangingPunct="1">
                  <a:lnSpc>
                    <a:spcPct val="96000"/>
                  </a:lnSpc>
                  <a:buNone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  NVidia GTX 660 </a:t>
                </a:r>
                <a:r>
                  <a:rPr lang="en-US" sz="2200" dirty="0" err="1" smtClean="0">
                    <a:latin typeface="Candara" charset="0"/>
                    <a:ea typeface="ヒラギノ明朝 ProN W3" charset="0"/>
                    <a:cs typeface="Candara" charset="0"/>
                  </a:rPr>
                  <a:t>ti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GPU: </a:t>
                </a:r>
                <a:r>
                  <a:rPr lang="en-US" sz="2200" dirty="0" smtClean="0">
                    <a:solidFill>
                      <a:srgbClr val="0000CC"/>
                    </a:solidFill>
                    <a:latin typeface="Candara" charset="0"/>
                    <a:ea typeface="ヒラギノ明朝 ProN W3" charset="0"/>
                    <a:cs typeface="Candara" charset="0"/>
                  </a:rPr>
                  <a:t>7.76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s</a:t>
                </a:r>
              </a:p>
              <a:p>
                <a:pPr marL="414338" indent="0" eaLnBrk="1" hangingPunct="1">
                  <a:lnSpc>
                    <a:spcPct val="96000"/>
                  </a:lnSpc>
                  <a:buNone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  CPU AMD Phenom™ II X4 840T Processor 2.9GHz: </a:t>
                </a:r>
                <a:r>
                  <a:rPr lang="en-US" sz="2200" dirty="0" smtClean="0">
                    <a:solidFill>
                      <a:srgbClr val="0000CC"/>
                    </a:solidFill>
                    <a:latin typeface="Candara" charset="0"/>
                    <a:ea typeface="ヒラギノ明朝 ProN W3" charset="0"/>
                    <a:cs typeface="Candara" charset="0"/>
                  </a:rPr>
                  <a:t>62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s </a:t>
                </a:r>
              </a:p>
              <a:p>
                <a:pPr marL="757238">
                  <a:lnSpc>
                    <a:spcPct val="96000"/>
                  </a:lnSpc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altLang="zh-CN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Electron cooling</a:t>
                </a:r>
              </a:p>
              <a:p>
                <a:pPr marL="414338" indent="0" eaLnBrk="1" hangingPunct="1">
                  <a:lnSpc>
                    <a:spcPct val="96000"/>
                  </a:lnSpc>
                  <a:buNone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200,000 samples: GPU </a:t>
                </a:r>
                <a:r>
                  <a:rPr lang="en-US" sz="2200" dirty="0" smtClean="0">
                    <a:solidFill>
                      <a:srgbClr val="0000CC"/>
                    </a:solidFill>
                    <a:latin typeface="Candara" charset="0"/>
                    <a:ea typeface="ヒラギノ明朝 ProN W3" charset="0"/>
                    <a:cs typeface="Candara" charset="0"/>
                  </a:rPr>
                  <a:t>0.03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s  CPU </a:t>
                </a:r>
                <a:r>
                  <a:rPr lang="en-US" sz="2200" dirty="0" smtClean="0">
                    <a:solidFill>
                      <a:srgbClr val="0000CC"/>
                    </a:solidFill>
                    <a:latin typeface="Candara" charset="0"/>
                    <a:ea typeface="ヒラギノ明朝 ProN W3" charset="0"/>
                    <a:cs typeface="Candara" charset="0"/>
                  </a:rPr>
                  <a:t>0.151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s</a:t>
                </a:r>
              </a:p>
              <a:p>
                <a:pPr marL="414338" indent="0" eaLnBrk="1" hangingPunct="1">
                  <a:lnSpc>
                    <a:spcPct val="96000"/>
                  </a:lnSpc>
                  <a:buNone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40,000 samples: GPU </a:t>
                </a:r>
                <a:r>
                  <a:rPr lang="en-US" sz="2200" dirty="0" smtClean="0">
                    <a:solidFill>
                      <a:srgbClr val="0000CC"/>
                    </a:solidFill>
                    <a:latin typeface="Candara" charset="0"/>
                    <a:ea typeface="ヒラギノ明朝 ProN W3" charset="0"/>
                    <a:cs typeface="Candara" charset="0"/>
                  </a:rPr>
                  <a:t>0.024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s  CPU </a:t>
                </a:r>
                <a:r>
                  <a:rPr lang="en-US" sz="2200" dirty="0" smtClean="0">
                    <a:solidFill>
                      <a:srgbClr val="0000CC"/>
                    </a:solidFill>
                    <a:latin typeface="Candara" charset="0"/>
                    <a:ea typeface="ヒラギノ明朝 ProN W3" charset="0"/>
                    <a:cs typeface="Candara" charset="0"/>
                  </a:rPr>
                  <a:t>0.023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s</a:t>
                </a:r>
              </a:p>
              <a:p>
                <a:pPr marL="414338" indent="0" eaLnBrk="1" hangingPunct="1">
                  <a:lnSpc>
                    <a:spcPct val="96000"/>
                  </a:lnSpc>
                  <a:buNone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endParaRPr lang="en-US" sz="2000" i="1" dirty="0" smtClean="0">
                  <a:solidFill>
                    <a:srgbClr val="0000FF"/>
                  </a:solidFill>
                  <a:latin typeface="Candara" charset="0"/>
                  <a:ea typeface="ヒラギノ明朝 ProN W3" charset="0"/>
                  <a:cs typeface="Candara" charset="0"/>
                </a:endParaRPr>
              </a:p>
            </p:txBody>
          </p:sp>
        </mc:Choice>
        <mc:Fallback>
          <p:sp>
            <p:nvSpPr>
              <p:cNvPr id="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219200"/>
                <a:ext cx="8991600" cy="3657600"/>
              </a:xfrm>
              <a:blipFill rotWithShape="0">
                <a:blip r:embed="rId3"/>
                <a:stretch>
                  <a:fillRect t="-2500" b="-25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8965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Parallelization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9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13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DC Cooling at the Booster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2983587"/>
            <a:ext cx="5253681" cy="33410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099135"/>
            <a:ext cx="4191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ndara" panose="020E0502030303020204" pitchFamily="34" charset="0"/>
              </a:rPr>
              <a:t>Proton beam:</a:t>
            </a:r>
          </a:p>
          <a:p>
            <a:r>
              <a:rPr lang="en-US" sz="2000" dirty="0" smtClean="0">
                <a:latin typeface="Candara" panose="020E0502030303020204" pitchFamily="34" charset="0"/>
              </a:rPr>
              <a:t>KE = 2 GeV</a:t>
            </a:r>
          </a:p>
          <a:p>
            <a:r>
              <a:rPr lang="en-US" sz="2000" dirty="0" smtClean="0">
                <a:latin typeface="Candara" panose="020E0502030303020204" pitchFamily="34" charset="0"/>
              </a:rPr>
              <a:t>Emit = 2.15 mm </a:t>
            </a:r>
            <a:r>
              <a:rPr lang="en-US" sz="2000" dirty="0" err="1" smtClean="0">
                <a:latin typeface="Candara" panose="020E0502030303020204" pitchFamily="34" charset="0"/>
              </a:rPr>
              <a:t>mrad</a:t>
            </a:r>
            <a:endParaRPr lang="en-US" sz="2000" dirty="0" smtClean="0">
              <a:latin typeface="Candara" panose="020E0502030303020204" pitchFamily="34" charset="0"/>
            </a:endParaRPr>
          </a:p>
          <a:p>
            <a:r>
              <a:rPr lang="en-US" sz="2000" dirty="0" err="1">
                <a:latin typeface="Candara" panose="020E0502030303020204" pitchFamily="34" charset="0"/>
              </a:rPr>
              <a:t>d</a:t>
            </a:r>
            <a:r>
              <a:rPr lang="en-US" sz="2000" dirty="0" err="1" smtClean="0">
                <a:latin typeface="Candara" panose="020E0502030303020204" pitchFamily="34" charset="0"/>
              </a:rPr>
              <a:t>p</a:t>
            </a:r>
            <a:r>
              <a:rPr lang="en-US" sz="2000" dirty="0" smtClean="0">
                <a:latin typeface="Candara" panose="020E0502030303020204" pitchFamily="34" charset="0"/>
              </a:rPr>
              <a:t>/p = 0.001</a:t>
            </a:r>
          </a:p>
          <a:p>
            <a:r>
              <a:rPr lang="en-US" sz="2000" dirty="0" smtClean="0">
                <a:latin typeface="Candara" panose="020E0502030303020204" pitchFamily="34" charset="0"/>
              </a:rPr>
              <a:t>N = 2.8E12</a:t>
            </a:r>
          </a:p>
          <a:p>
            <a:endParaRPr lang="en-US" sz="2000" dirty="0">
              <a:latin typeface="Candara" panose="020E0502030303020204" pitchFamily="34" charset="0"/>
            </a:endParaRPr>
          </a:p>
          <a:p>
            <a:r>
              <a:rPr lang="en-US" sz="2000" dirty="0" smtClean="0">
                <a:latin typeface="Candara" panose="020E0502030303020204" pitchFamily="34" charset="0"/>
              </a:rPr>
              <a:t>Electron beam:</a:t>
            </a:r>
          </a:p>
          <a:p>
            <a:r>
              <a:rPr lang="en-US" sz="2000" dirty="0" smtClean="0">
                <a:latin typeface="Candara" panose="020E0502030303020204" pitchFamily="34" charset="0"/>
              </a:rPr>
              <a:t>I = 2 A</a:t>
            </a:r>
          </a:p>
          <a:p>
            <a:r>
              <a:rPr lang="en-US" sz="2000" dirty="0" err="1" smtClean="0">
                <a:latin typeface="Candara" panose="020E0502030303020204" pitchFamily="34" charset="0"/>
              </a:rPr>
              <a:t>T</a:t>
            </a:r>
            <a:r>
              <a:rPr lang="en-US" sz="2000" baseline="-25000" dirty="0" err="1" smtClean="0">
                <a:latin typeface="Candara" panose="020E0502030303020204" pitchFamily="34" charset="0"/>
              </a:rPr>
              <a:t>tr</a:t>
            </a:r>
            <a:r>
              <a:rPr lang="en-US" sz="2000" dirty="0" smtClean="0">
                <a:latin typeface="Candara" panose="020E0502030303020204" pitchFamily="34" charset="0"/>
              </a:rPr>
              <a:t> = 0.1 eV, </a:t>
            </a:r>
            <a:r>
              <a:rPr lang="en-US" sz="2000" dirty="0" err="1" smtClean="0">
                <a:latin typeface="Candara" panose="020E0502030303020204" pitchFamily="34" charset="0"/>
              </a:rPr>
              <a:t>T</a:t>
            </a:r>
            <a:r>
              <a:rPr lang="en-US" sz="2000" baseline="-25000" dirty="0" err="1" smtClean="0">
                <a:latin typeface="Candara" panose="020E0502030303020204" pitchFamily="34" charset="0"/>
              </a:rPr>
              <a:t>s</a:t>
            </a:r>
            <a:r>
              <a:rPr lang="en-US" sz="2000" dirty="0" smtClean="0">
                <a:latin typeface="Candara" panose="020E0502030303020204" pitchFamily="34" charset="0"/>
              </a:rPr>
              <a:t> = 0.1 eV</a:t>
            </a:r>
          </a:p>
          <a:p>
            <a:endParaRPr lang="en-US" sz="2000" dirty="0">
              <a:latin typeface="Candara" panose="020E0502030303020204" pitchFamily="34" charset="0"/>
            </a:endParaRPr>
          </a:p>
          <a:p>
            <a:r>
              <a:rPr lang="en-US" sz="2000" dirty="0" smtClean="0">
                <a:latin typeface="Candara" panose="020E0502030303020204" pitchFamily="34" charset="0"/>
              </a:rPr>
              <a:t>DC cooler:</a:t>
            </a:r>
          </a:p>
          <a:p>
            <a:r>
              <a:rPr lang="en-US" sz="2000" dirty="0" smtClean="0">
                <a:latin typeface="Candara" panose="020E0502030303020204" pitchFamily="34" charset="0"/>
              </a:rPr>
              <a:t>L = 10 m</a:t>
            </a:r>
          </a:p>
          <a:p>
            <a:r>
              <a:rPr lang="en-US" sz="2000" dirty="0" smtClean="0">
                <a:latin typeface="Candara" panose="020E0502030303020204" pitchFamily="34" charset="0"/>
              </a:rPr>
              <a:t>B = 1 T</a:t>
            </a:r>
          </a:p>
          <a:p>
            <a:endParaRPr lang="en-US" dirty="0">
              <a:latin typeface="Candara" panose="020E0502030303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733800" y="1223870"/>
          <a:ext cx="5105400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9711"/>
                <a:gridCol w="659489"/>
                <a:gridCol w="1179569"/>
                <a:gridCol w="1106431"/>
                <a:gridCol w="1600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IBS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ECOOL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IBS+ECOOL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1/s</a:t>
                      </a:r>
                      <a:endParaRPr lang="en-US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3.86E-4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-9.05E-3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-9.10E-3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1/s</a:t>
                      </a:r>
                      <a:endParaRPr lang="en-US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3.86E-4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-9.00E-3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-8.71E-3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1/s</a:t>
                      </a:r>
                      <a:endParaRPr lang="en-US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2.27E-4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-15.3E-3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-15.3E-3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01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14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Strong Cooling at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Collider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Ring (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2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2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8588" y="1143000"/>
                <a:ext cx="4191000" cy="4770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Candara" panose="020E0502030303020204" pitchFamily="34" charset="0"/>
                  </a:rPr>
                  <a:t>Proton beam:</a:t>
                </a:r>
              </a:p>
              <a:p>
                <a:r>
                  <a:rPr lang="en-US" sz="2000" dirty="0" smtClean="0">
                    <a:latin typeface="Candara" panose="020E0502030303020204" pitchFamily="34" charset="0"/>
                  </a:rPr>
                  <a:t>KE = 30/60/100 GeV</a:t>
                </a:r>
              </a:p>
              <a:p>
                <a:r>
                  <a:rPr lang="en-US" sz="2000" dirty="0" smtClean="0">
                    <a:latin typeface="Candara" panose="020E0502030303020204" pitchFamily="34" charset="0"/>
                  </a:rPr>
                  <a:t>Emit = 0.45/0.35/0.35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 smtClean="0">
                    <a:latin typeface="Candara" panose="020E0502030303020204" pitchFamily="34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dirty="0" smtClean="0">
                    <a:latin typeface="Candara" panose="020E0502030303020204" pitchFamily="34" charset="0"/>
                  </a:rPr>
                  <a:t>rad</a:t>
                </a:r>
              </a:p>
              <a:p>
                <a:r>
                  <a:rPr lang="en-US" sz="2000" dirty="0" err="1">
                    <a:latin typeface="Candara" panose="020E0502030303020204" pitchFamily="34" charset="0"/>
                  </a:rPr>
                  <a:t>d</a:t>
                </a:r>
                <a:r>
                  <a:rPr lang="en-US" sz="2000" dirty="0" err="1" smtClean="0">
                    <a:latin typeface="Candara" panose="020E0502030303020204" pitchFamily="34" charset="0"/>
                  </a:rPr>
                  <a:t>p</a:t>
                </a:r>
                <a:r>
                  <a:rPr lang="en-US" sz="2000" dirty="0" smtClean="0">
                    <a:latin typeface="Candara" panose="020E0502030303020204" pitchFamily="34" charset="0"/>
                  </a:rPr>
                  <a:t>/p = 5/4/4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lang="en-US" sz="2000" dirty="0" smtClean="0"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Candara" panose="020E0502030303020204" pitchFamily="34" charset="0"/>
                  </a:rPr>
                  <a:t> = 2.5/2.75/2.75 cm</a:t>
                </a:r>
              </a:p>
              <a:p>
                <a:r>
                  <a:rPr lang="en-US" sz="2000" dirty="0" smtClean="0">
                    <a:latin typeface="Candara" panose="020E0502030303020204" pitchFamily="34" charset="0"/>
                  </a:rPr>
                  <a:t>N = 6.56E9</a:t>
                </a: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r>
                  <a:rPr lang="en-US" sz="2000" dirty="0" smtClean="0">
                    <a:latin typeface="Candara" panose="020E0502030303020204" pitchFamily="34" charset="0"/>
                  </a:rPr>
                  <a:t>Electron beam:</a:t>
                </a:r>
              </a:p>
              <a:p>
                <a:r>
                  <a:rPr lang="en-US" sz="2000" dirty="0" err="1" smtClean="0">
                    <a:latin typeface="Candara" panose="020E0502030303020204" pitchFamily="34" charset="0"/>
                  </a:rPr>
                  <a:t>Q</a:t>
                </a:r>
                <a:r>
                  <a:rPr lang="en-US" sz="2000" baseline="-25000" dirty="0" err="1" smtClean="0">
                    <a:latin typeface="Candara" panose="020E0502030303020204" pitchFamily="34" charset="0"/>
                  </a:rPr>
                  <a:t>e</a:t>
                </a:r>
                <a:r>
                  <a:rPr lang="en-US" sz="2000" dirty="0" smtClean="0">
                    <a:latin typeface="Candara" panose="020E0502030303020204" pitchFamily="34" charset="0"/>
                  </a:rPr>
                  <a:t> = 2 </a:t>
                </a:r>
                <a:r>
                  <a:rPr lang="en-US" sz="2000" dirty="0" err="1" smtClean="0">
                    <a:latin typeface="Candara" panose="020E0502030303020204" pitchFamily="34" charset="0"/>
                  </a:rPr>
                  <a:t>nC</a:t>
                </a:r>
                <a:endParaRPr lang="en-US" sz="2000" dirty="0" smtClean="0">
                  <a:latin typeface="Candara" panose="020E0502030303020204" pitchFamily="34" charset="0"/>
                </a:endParaRPr>
              </a:p>
              <a:p>
                <a:r>
                  <a:rPr lang="en-US" sz="2000" dirty="0" err="1" smtClean="0">
                    <a:latin typeface="Candara" panose="020E0502030303020204" pitchFamily="34" charset="0"/>
                  </a:rPr>
                  <a:t>T</a:t>
                </a:r>
                <a:r>
                  <a:rPr lang="en-US" sz="2000" baseline="-25000" dirty="0" err="1" smtClean="0">
                    <a:latin typeface="Candara" panose="020E0502030303020204" pitchFamily="34" charset="0"/>
                  </a:rPr>
                  <a:t>tr</a:t>
                </a:r>
                <a:r>
                  <a:rPr lang="en-US" sz="2000" dirty="0" smtClean="0">
                    <a:latin typeface="Candara" panose="020E0502030303020204" pitchFamily="34" charset="0"/>
                  </a:rPr>
                  <a:t> = 0.5 eV, </a:t>
                </a:r>
                <a:r>
                  <a:rPr lang="en-US" sz="2000" dirty="0" err="1" smtClean="0">
                    <a:latin typeface="Candara" panose="020E0502030303020204" pitchFamily="34" charset="0"/>
                  </a:rPr>
                  <a:t>T</a:t>
                </a:r>
                <a:r>
                  <a:rPr lang="en-US" sz="2000" baseline="-25000" dirty="0" err="1" smtClean="0">
                    <a:latin typeface="Candara" panose="020E0502030303020204" pitchFamily="34" charset="0"/>
                  </a:rPr>
                  <a:t>s</a:t>
                </a:r>
                <a:r>
                  <a:rPr lang="en-US" sz="2000" dirty="0" smtClean="0">
                    <a:latin typeface="Candara" panose="020E0502030303020204" pitchFamily="34" charset="0"/>
                  </a:rPr>
                  <a:t> = 0.1 eV</a:t>
                </a: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r>
                  <a:rPr lang="en-US" sz="2000" dirty="0" smtClean="0">
                    <a:latin typeface="Candara" panose="020E0502030303020204" pitchFamily="34" charset="0"/>
                  </a:rPr>
                  <a:t>Bunched cooler:</a:t>
                </a:r>
              </a:p>
              <a:p>
                <a:r>
                  <a:rPr lang="en-US" sz="2000" dirty="0" smtClean="0">
                    <a:latin typeface="Candara" panose="020E0502030303020204" pitchFamily="34" charset="0"/>
                  </a:rPr>
                  <a:t>L = 30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dirty="0" smtClean="0">
                    <a:latin typeface="Candara" panose="020E0502030303020204" pitchFamily="34" charset="0"/>
                  </a:rPr>
                  <a:t>2 m </a:t>
                </a:r>
              </a:p>
              <a:p>
                <a:r>
                  <a:rPr lang="en-US" sz="2000" dirty="0" smtClean="0">
                    <a:latin typeface="Candara" panose="020E0502030303020204" pitchFamily="34" charset="0"/>
                  </a:rPr>
                  <a:t>B = 1 T</a:t>
                </a:r>
              </a:p>
              <a:p>
                <a:endParaRPr lang="en-US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88" y="1143000"/>
                <a:ext cx="4191000" cy="4770537"/>
              </a:xfrm>
              <a:prstGeom prst="rect">
                <a:avLst/>
              </a:prstGeom>
              <a:blipFill rotWithShape="1">
                <a:blip r:embed="rId3"/>
                <a:stretch>
                  <a:fillRect l="-1601" t="-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4424362" y="1143000"/>
          <a:ext cx="3505200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9711"/>
                <a:gridCol w="659489"/>
                <a:gridCol w="1179569"/>
                <a:gridCol w="110643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IBS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ECOOL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1/s</a:t>
                      </a:r>
                      <a:endParaRPr lang="en-US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4.74E-3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-8.05E-3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1/s</a:t>
                      </a:r>
                      <a:endParaRPr lang="en-US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-1.59E-5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-8.05E-3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1/s</a:t>
                      </a:r>
                      <a:endParaRPr lang="en-US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2.10E-3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-1.31E-2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740609" y="2941041"/>
            <a:ext cx="1449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CC"/>
                </a:solidFill>
                <a:latin typeface="Candara" panose="020E0502030303020204" pitchFamily="34" charset="0"/>
              </a:rPr>
              <a:t>KE</a:t>
            </a:r>
            <a:r>
              <a:rPr lang="en-US" sz="2000" baseline="-25000" dirty="0" err="1" smtClean="0">
                <a:solidFill>
                  <a:srgbClr val="0000CC"/>
                </a:solidFill>
                <a:latin typeface="Candara" panose="020E0502030303020204" pitchFamily="34" charset="0"/>
              </a:rPr>
              <a:t>p</a:t>
            </a:r>
            <a:r>
              <a:rPr lang="en-US" sz="2000" dirty="0" smtClean="0">
                <a:solidFill>
                  <a:srgbClr val="0000CC"/>
                </a:solidFill>
                <a:latin typeface="Candara" panose="020E0502030303020204" pitchFamily="34" charset="0"/>
              </a:rPr>
              <a:t>=30 GeV</a:t>
            </a:r>
            <a:endParaRPr lang="en-US" sz="2000" dirty="0">
              <a:solidFill>
                <a:srgbClr val="0000CC"/>
              </a:solidFill>
              <a:latin typeface="Candara" panose="020E0502030303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1341" y="3341151"/>
            <a:ext cx="5375734" cy="306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0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15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Strong Cooling at the Collider Ring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200" b="1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2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85800" y="1143000"/>
          <a:ext cx="7391400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6657"/>
                <a:gridCol w="608760"/>
                <a:gridCol w="1088833"/>
                <a:gridCol w="1214750"/>
                <a:gridCol w="1447800"/>
                <a:gridCol w="1312986"/>
                <a:gridCol w="12016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IBS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ECOOL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IBS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ECOOL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1/s</a:t>
                      </a:r>
                      <a:endParaRPr lang="en-US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6.21E-3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-3.78E-3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4.43E-3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-2.65E-3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1/s</a:t>
                      </a:r>
                      <a:endParaRPr lang="en-US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-4.08E-5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-3.75E-3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-1.53E-5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-2.60E-3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1/s</a:t>
                      </a:r>
                      <a:endParaRPr lang="en-US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2.00E-3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-8.65E-3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0.97E-3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-7.29E-3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" y="2943454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CC"/>
                </a:solidFill>
                <a:latin typeface="Candara" panose="020E0502030303020204" pitchFamily="34" charset="0"/>
              </a:rPr>
              <a:t>KE</a:t>
            </a:r>
            <a:r>
              <a:rPr lang="en-US" sz="2000" baseline="-25000" dirty="0" err="1" smtClean="0">
                <a:solidFill>
                  <a:srgbClr val="0000CC"/>
                </a:solidFill>
                <a:latin typeface="Candara" panose="020E0502030303020204" pitchFamily="34" charset="0"/>
              </a:rPr>
              <a:t>p</a:t>
            </a:r>
            <a:r>
              <a:rPr lang="en-US" sz="2000" dirty="0" smtClean="0">
                <a:solidFill>
                  <a:srgbClr val="0000CC"/>
                </a:solidFill>
                <a:latin typeface="Candara" panose="020E0502030303020204" pitchFamily="34" charset="0"/>
              </a:rPr>
              <a:t>=60 GeV</a:t>
            </a:r>
            <a:endParaRPr lang="en-US" sz="2000" dirty="0">
              <a:solidFill>
                <a:srgbClr val="0000CC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7407" y="2939144"/>
            <a:ext cx="1555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CC"/>
                </a:solidFill>
                <a:latin typeface="Candara" panose="020E0502030303020204" pitchFamily="34" charset="0"/>
              </a:rPr>
              <a:t>KE</a:t>
            </a:r>
            <a:r>
              <a:rPr lang="en-US" sz="2000" baseline="-25000" dirty="0" err="1" smtClean="0">
                <a:solidFill>
                  <a:srgbClr val="0000CC"/>
                </a:solidFill>
                <a:latin typeface="Candara" panose="020E0502030303020204" pitchFamily="34" charset="0"/>
              </a:rPr>
              <a:t>p</a:t>
            </a:r>
            <a:r>
              <a:rPr lang="en-US" sz="2000" dirty="0" smtClean="0">
                <a:solidFill>
                  <a:srgbClr val="0000CC"/>
                </a:solidFill>
                <a:latin typeface="Candara" panose="020E0502030303020204" pitchFamily="34" charset="0"/>
              </a:rPr>
              <a:t>=100 GeV</a:t>
            </a:r>
            <a:endParaRPr lang="en-US" sz="2000" dirty="0">
              <a:solidFill>
                <a:srgbClr val="0000CC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21" y="3372412"/>
            <a:ext cx="4398165" cy="27517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352800"/>
            <a:ext cx="4583500" cy="281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94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16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Weak Cooling at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Collider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Ring (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2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420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53828" y="2256192"/>
                <a:ext cx="253701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Candara" panose="020E0502030303020204" pitchFamily="34" charset="0"/>
                  </a:rPr>
                  <a:t>Proton beam:</a:t>
                </a:r>
              </a:p>
              <a:p>
                <a:r>
                  <a:rPr lang="en-US" sz="2000" dirty="0" smtClean="0">
                    <a:latin typeface="Candara" panose="020E0502030303020204" pitchFamily="34" charset="0"/>
                  </a:rPr>
                  <a:t>KE = 100 GeV</a:t>
                </a:r>
              </a:p>
              <a:p>
                <a:r>
                  <a:rPr lang="en-US" sz="2000" dirty="0" smtClean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Emit_x</a:t>
                </a:r>
                <a:r>
                  <a:rPr lang="en-US" sz="2000" dirty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= 1.2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rad</a:t>
                </a:r>
              </a:p>
              <a:p>
                <a:r>
                  <a:rPr lang="en-US" sz="2000" dirty="0" err="1">
                    <a:solidFill>
                      <a:srgbClr val="0000FF"/>
                    </a:solidFill>
                    <a:latin typeface="Candara" panose="020E0502030303020204" pitchFamily="34" charset="0"/>
                  </a:rPr>
                  <a:t>Emit_y</a:t>
                </a:r>
                <a:r>
                  <a:rPr lang="en-US" sz="2000" dirty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= 0.6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rad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Candara" panose="020E0502030303020204" pitchFamily="34" charset="0"/>
                  </a:rPr>
                  <a:t> = 2.5 cm</a:t>
                </a:r>
              </a:p>
              <a:p>
                <a:r>
                  <a:rPr lang="en-US" sz="2000" dirty="0" smtClean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N = 6.56E9</a:t>
                </a:r>
                <a:endParaRPr lang="en-US" dirty="0">
                  <a:solidFill>
                    <a:srgbClr val="0000FF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28" y="2256192"/>
                <a:ext cx="2537012" cy="1938992"/>
              </a:xfrm>
              <a:prstGeom prst="rect">
                <a:avLst/>
              </a:prstGeom>
              <a:blipFill rotWithShape="1">
                <a:blip r:embed="rId3"/>
                <a:stretch>
                  <a:fillRect l="-2404" t="-1572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55299" y="2256192"/>
                <a:ext cx="2514727" cy="202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ndara" panose="020E0502030303020204" pitchFamily="34" charset="0"/>
                  </a:rPr>
                  <a:t>Electron beam:</a:t>
                </a:r>
              </a:p>
              <a:p>
                <a:r>
                  <a:rPr lang="en-US" sz="2000" dirty="0" smtClean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Q </a:t>
                </a:r>
                <a:r>
                  <a:rPr lang="en-US" sz="2000" dirty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= 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420 </a:t>
                </a:r>
                <a:r>
                  <a:rPr lang="en-US" sz="2000" dirty="0" err="1" smtClean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pC</a:t>
                </a:r>
                <a:endParaRPr lang="en-US" sz="2000" dirty="0">
                  <a:solidFill>
                    <a:srgbClr val="0000FF"/>
                  </a:solidFill>
                  <a:latin typeface="Candara" panose="020E0502030303020204" pitchFamily="34" charset="0"/>
                </a:endParaRPr>
              </a:p>
              <a:p>
                <a:r>
                  <a:rPr lang="en-US" sz="2000" dirty="0" err="1">
                    <a:latin typeface="Candara" panose="020E0502030303020204" pitchFamily="34" charset="0"/>
                  </a:rPr>
                  <a:t>T</a:t>
                </a:r>
                <a:r>
                  <a:rPr lang="en-US" sz="2000" baseline="-25000" dirty="0" err="1">
                    <a:latin typeface="Candara" panose="020E0502030303020204" pitchFamily="34" charset="0"/>
                  </a:rPr>
                  <a:t>tr</a:t>
                </a:r>
                <a:r>
                  <a:rPr lang="en-US" sz="2000" dirty="0">
                    <a:latin typeface="Candara" panose="020E0502030303020204" pitchFamily="34" charset="0"/>
                  </a:rPr>
                  <a:t> = </a:t>
                </a:r>
                <a:r>
                  <a:rPr lang="en-US" sz="2000" dirty="0" smtClean="0">
                    <a:latin typeface="Candara" panose="020E0502030303020204" pitchFamily="34" charset="0"/>
                  </a:rPr>
                  <a:t>0.5 </a:t>
                </a:r>
                <a:r>
                  <a:rPr lang="en-US" sz="2000" dirty="0">
                    <a:latin typeface="Candara" panose="020E0502030303020204" pitchFamily="34" charset="0"/>
                  </a:rPr>
                  <a:t>eV, </a:t>
                </a:r>
                <a:r>
                  <a:rPr lang="en-US" sz="2000" dirty="0" err="1">
                    <a:latin typeface="Candara" panose="020E0502030303020204" pitchFamily="34" charset="0"/>
                  </a:rPr>
                  <a:t>T</a:t>
                </a:r>
                <a:r>
                  <a:rPr lang="en-US" sz="2000" baseline="-25000" dirty="0" err="1">
                    <a:latin typeface="Candara" panose="020E0502030303020204" pitchFamily="34" charset="0"/>
                  </a:rPr>
                  <a:t>s</a:t>
                </a:r>
                <a:r>
                  <a:rPr lang="en-US" sz="2000" dirty="0">
                    <a:latin typeface="Candara" panose="020E0502030303020204" pitchFamily="34" charset="0"/>
                  </a:rPr>
                  <a:t> = </a:t>
                </a:r>
                <a:r>
                  <a:rPr lang="en-US" sz="2000" dirty="0" smtClean="0">
                    <a:latin typeface="Candara" panose="020E0502030303020204" pitchFamily="34" charset="0"/>
                  </a:rPr>
                  <a:t>0.1 </a:t>
                </a:r>
                <a:r>
                  <a:rPr lang="en-US" sz="2000" dirty="0">
                    <a:latin typeface="Candara" panose="020E0502030303020204" pitchFamily="34" charset="0"/>
                  </a:rPr>
                  <a:t>eV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000" dirty="0">
                    <a:latin typeface="Candara" panose="020E0502030303020204" pitchFamily="34" charset="0"/>
                  </a:rPr>
                  <a:t> = </a:t>
                </a:r>
                <a:r>
                  <a:rPr lang="en-US" sz="2000" dirty="0" smtClean="0">
                    <a:latin typeface="Candara" panose="020E0502030303020204" pitchFamily="34" charset="0"/>
                  </a:rPr>
                  <a:t>0.035 </a:t>
                </a:r>
                <a:r>
                  <a:rPr lang="en-US" sz="2000" dirty="0">
                    <a:latin typeface="Candara" panose="020E0502030303020204" pitchFamily="34" charset="0"/>
                  </a:rPr>
                  <a:t>cm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>
                    <a:latin typeface="Candara" panose="020E0502030303020204" pitchFamily="34" charset="0"/>
                  </a:rPr>
                  <a:t> = </a:t>
                </a:r>
                <a:r>
                  <a:rPr lang="en-US" sz="2000" dirty="0" smtClean="0">
                    <a:latin typeface="Candara" panose="020E0502030303020204" pitchFamily="34" charset="0"/>
                  </a:rPr>
                  <a:t>0.84 </a:t>
                </a:r>
                <a:r>
                  <a:rPr lang="en-US" sz="2000" dirty="0">
                    <a:latin typeface="Candara" panose="020E0502030303020204" pitchFamily="34" charset="0"/>
                  </a:rPr>
                  <a:t>cm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299" y="2256192"/>
                <a:ext cx="2514727" cy="2024721"/>
              </a:xfrm>
              <a:prstGeom prst="rect">
                <a:avLst/>
              </a:prstGeom>
              <a:blipFill rotWithShape="1">
                <a:blip r:embed="rId4"/>
                <a:stretch>
                  <a:fillRect l="-2670" t="-1506" r="-1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362639" y="2265157"/>
            <a:ext cx="194316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ndara" panose="020E0502030303020204" pitchFamily="34" charset="0"/>
              </a:rPr>
              <a:t>Bunched cooler:</a:t>
            </a:r>
          </a:p>
          <a:p>
            <a:r>
              <a:rPr lang="en-US" sz="2000" dirty="0">
                <a:latin typeface="Candara" panose="020E0502030303020204" pitchFamily="34" charset="0"/>
              </a:rPr>
              <a:t>L = </a:t>
            </a:r>
            <a:r>
              <a:rPr lang="en-US" sz="2000" dirty="0" smtClean="0">
                <a:latin typeface="Candara" panose="020E0502030303020204" pitchFamily="34" charset="0"/>
              </a:rPr>
              <a:t>60 </a:t>
            </a:r>
            <a:r>
              <a:rPr lang="en-US" sz="2000" dirty="0">
                <a:latin typeface="Candara" panose="020E0502030303020204" pitchFamily="34" charset="0"/>
              </a:rPr>
              <a:t>m </a:t>
            </a:r>
          </a:p>
          <a:p>
            <a:r>
              <a:rPr lang="en-US" sz="2000" dirty="0">
                <a:latin typeface="Candara" panose="020E0502030303020204" pitchFamily="34" charset="0"/>
              </a:rPr>
              <a:t>B = </a:t>
            </a:r>
            <a:r>
              <a:rPr lang="en-US" sz="2000" dirty="0" smtClean="0">
                <a:latin typeface="Candara" panose="020E0502030303020204" pitchFamily="34" charset="0"/>
              </a:rPr>
              <a:t>1 </a:t>
            </a:r>
            <a:r>
              <a:rPr lang="en-US" sz="2000" dirty="0">
                <a:latin typeface="Candara" panose="020E0502030303020204" pitchFamily="34" charset="0"/>
              </a:rPr>
              <a:t>T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319" y="838200"/>
            <a:ext cx="8382000" cy="139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Lower electron beam current, within the state-of-art technique. </a:t>
            </a:r>
          </a:p>
          <a:p>
            <a:pPr marL="342900" indent="-34290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Electron bunch smaller than the proton bunch. </a:t>
            </a:r>
            <a:endParaRPr lang="en-US" altLang="en-US" sz="2000" dirty="0" smtClean="0">
              <a:latin typeface="Candara" panose="020E0502030303020204" pitchFamily="34" charset="0"/>
              <a:ea typeface="ＭＳ Ｐゴシック" pitchFamily="34" charset="-128"/>
              <a:cs typeface="Arial" charset="0"/>
            </a:endParaRPr>
          </a:p>
          <a:p>
            <a:pPr marL="342900" indent="-34290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Higher proton beam emittance, lower IBS. </a:t>
            </a:r>
          </a:p>
          <a:p>
            <a:pPr marL="342900" indent="-34290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Larger proton beam momentum spread. </a:t>
            </a:r>
            <a:endParaRPr lang="en-US" altLang="en-US" sz="2000" dirty="0">
              <a:latin typeface="Candara" panose="020E0502030303020204" pitchFamily="34" charset="0"/>
              <a:ea typeface="ＭＳ Ｐゴシック" pitchFamily="34" charset="-128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20426" y="4343400"/>
              <a:ext cx="8473321" cy="18542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595719"/>
                    <a:gridCol w="764178"/>
                    <a:gridCol w="764178"/>
                    <a:gridCol w="764178"/>
                    <a:gridCol w="764178"/>
                    <a:gridCol w="764178"/>
                    <a:gridCol w="764178"/>
                    <a:gridCol w="764178"/>
                    <a:gridCol w="764178"/>
                    <a:gridCol w="764178"/>
                  </a:tblGrid>
                  <a:tr h="370840">
                    <a:tc gridSpan="10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Horizontal</a:t>
                          </a:r>
                          <a:r>
                            <a:rPr lang="en-US" baseline="0" dirty="0" smtClean="0">
                              <a:latin typeface="Candara" panose="020E0502030303020204" pitchFamily="34" charset="0"/>
                            </a:rPr>
                            <a:t> expansion rate decreases as dp/p increases, with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>
                              <a:latin typeface="Candara" panose="020E0502030303020204" pitchFamily="34" charset="0"/>
                            </a:rPr>
                            <a:t> = 2.5 cm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err="1" smtClean="0">
                              <a:latin typeface="Candara" panose="020E0502030303020204" pitchFamily="34" charset="0"/>
                            </a:rPr>
                            <a:t>dp</a:t>
                          </a:r>
                          <a:r>
                            <a:rPr lang="en-US" sz="1800" dirty="0" smtClean="0">
                              <a:latin typeface="Candara" panose="020E0502030303020204" pitchFamily="34" charset="0"/>
                            </a:rPr>
                            <a:t>/p (1E-4)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5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8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12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IBS (1E-4</a:t>
                          </a:r>
                          <a:r>
                            <a:rPr lang="en-US" baseline="0" dirty="0" smtClean="0">
                              <a:latin typeface="Candara" panose="020E0502030303020204" pitchFamily="34" charset="0"/>
                            </a:rPr>
                            <a:t> </a:t>
                          </a:r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1/s)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5.03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0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2.26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3.39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0.01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0.63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2.35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0.01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0.20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Cool (1E-4 1/s)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-1.01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-1.40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-4.14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-0.85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-1.25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-2.45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-0.71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-0.98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-1.34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Total (1E-4 1/s)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4.02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-1.40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-2.10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2.54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-1.24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-1.82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1.64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-0.97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-1.14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1119086"/>
                  </p:ext>
                </p:extLst>
              </p:nvPr>
            </p:nvGraphicFramePr>
            <p:xfrm>
              <a:off x="320426" y="4343400"/>
              <a:ext cx="8473321" cy="18542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595719"/>
                    <a:gridCol w="764178"/>
                    <a:gridCol w="764178"/>
                    <a:gridCol w="764178"/>
                    <a:gridCol w="764178"/>
                    <a:gridCol w="764178"/>
                    <a:gridCol w="764178"/>
                    <a:gridCol w="764178"/>
                    <a:gridCol w="764178"/>
                    <a:gridCol w="764178"/>
                  </a:tblGrid>
                  <a:tr h="370840">
                    <a:tc gridSpan="10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72" t="-8197" b="-42295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err="1" smtClean="0">
                              <a:latin typeface="Candara" panose="020E0502030303020204" pitchFamily="34" charset="0"/>
                            </a:rPr>
                            <a:t>dp</a:t>
                          </a:r>
                          <a:r>
                            <a:rPr lang="en-US" sz="1800" dirty="0" smtClean="0">
                              <a:latin typeface="Candara" panose="020E0502030303020204" pitchFamily="34" charset="0"/>
                            </a:rPr>
                            <a:t>/p (1E-4)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5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8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12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IBS (1E-4</a:t>
                          </a:r>
                          <a:r>
                            <a:rPr lang="en-US" baseline="0" dirty="0" smtClean="0">
                              <a:latin typeface="Candara" panose="020E0502030303020204" pitchFamily="34" charset="0"/>
                            </a:rPr>
                            <a:t> </a:t>
                          </a:r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1/s)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5.03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0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2.26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3.39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0.01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0.63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2.35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0.01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0.20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Cool (1E-4 1/s)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-1.01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-1.40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-4.14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-0.85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-1.25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-2.45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-0.71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-0.98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-1.34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Total (1E-4 1/s)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4.02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</a:t>
                          </a:r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1.40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-2.10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2.54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-1.24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-1.82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1.64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-0.97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-1.14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81200" y="5834744"/>
                <a:ext cx="685800" cy="369332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834744"/>
                <a:ext cx="68580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67200" y="5839224"/>
                <a:ext cx="685800" cy="369332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839224"/>
                <a:ext cx="68580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553200" y="5834744"/>
                <a:ext cx="685800" cy="369332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5834744"/>
                <a:ext cx="68580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667844" y="3807452"/>
            <a:ext cx="4866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ndara" panose="020E0502030303020204" pitchFamily="34" charset="0"/>
              </a:rPr>
              <a:t>Proton beam: </a:t>
            </a:r>
            <a:r>
              <a:rPr lang="en-US" sz="2000" dirty="0" err="1" smtClean="0">
                <a:latin typeface="Candara" panose="020E0502030303020204" pitchFamily="34" charset="0"/>
              </a:rPr>
              <a:t>Parkhomchuk</a:t>
            </a:r>
            <a:r>
              <a:rPr lang="en-US" sz="2000" dirty="0" smtClean="0">
                <a:latin typeface="Candara" panose="020E0502030303020204" pitchFamily="34" charset="0"/>
              </a:rPr>
              <a:t> formula</a:t>
            </a:r>
          </a:p>
        </p:txBody>
      </p:sp>
    </p:spTree>
    <p:extLst>
      <p:ext uri="{BB962C8B-B14F-4D97-AF65-F5344CB8AC3E}">
        <p14:creationId xmlns:p14="http://schemas.microsoft.com/office/powerpoint/2010/main" val="16667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970" y="1193103"/>
            <a:ext cx="4271062" cy="257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01" y="1214332"/>
            <a:ext cx="4155549" cy="252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17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Weak Cooling at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Collider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Ring (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2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420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4331" y="2461746"/>
            <a:ext cx="1284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  <a:latin typeface="Candara" panose="020E0502030303020204" pitchFamily="34" charset="0"/>
              </a:rPr>
              <a:t>dp</a:t>
            </a:r>
            <a:r>
              <a:rPr lang="en-US" sz="20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/p=8E-4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2119" y="2440447"/>
            <a:ext cx="1404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  <a:latin typeface="Candara" panose="020E0502030303020204" pitchFamily="34" charset="0"/>
              </a:rPr>
              <a:t>dp</a:t>
            </a:r>
            <a:r>
              <a:rPr lang="en-US" sz="20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/p=1.2E-3</a:t>
            </a:r>
            <a:endParaRPr lang="en-US" sz="2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628714" y="1575338"/>
                <a:ext cx="989943" cy="369332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𝜏</m:t>
                    </m:r>
                    <m:r>
                      <a:rPr lang="en-US" sz="1800" b="0" i="1" smtClean="0">
                        <a:latin typeface="Cambria Math"/>
                      </a:rPr>
                      <m:t>∼</m:t>
                    </m:r>
                  </m:oMath>
                </a14:m>
                <a:r>
                  <a:rPr lang="en-US" sz="1800" dirty="0" smtClean="0"/>
                  <a:t> 1.5h</a:t>
                </a:r>
                <a:endParaRPr lang="en-US" sz="18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714" y="1575338"/>
                <a:ext cx="989943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4615" r="-2994" b="-20000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5926728" y="1540904"/>
                <a:ext cx="989943" cy="369332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𝜏</m:t>
                    </m:r>
                    <m:r>
                      <a:rPr lang="en-US" sz="1800" b="0" i="1" smtClean="0">
                        <a:latin typeface="Cambria Math"/>
                      </a:rPr>
                      <m:t>∼</m:t>
                    </m:r>
                  </m:oMath>
                </a14:m>
                <a:r>
                  <a:rPr lang="en-US" sz="1800" dirty="0" smtClean="0"/>
                  <a:t> 2.8h</a:t>
                </a:r>
                <a:endParaRPr lang="en-US" sz="18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728" y="1540904"/>
                <a:ext cx="989943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6250" r="-2994" b="-21875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733800" y="828638"/>
                <a:ext cx="2209800" cy="369332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𝜏</m:t>
                    </m:r>
                    <m:r>
                      <a:rPr lang="en-US" sz="1800" b="0" i="1" smtClean="0">
                        <a:latin typeface="Cambria Math"/>
                      </a:rPr>
                      <m:t>∼</m:t>
                    </m:r>
                  </m:oMath>
                </a14:m>
                <a:r>
                  <a:rPr lang="en-US" sz="1800" dirty="0" smtClean="0"/>
                  <a:t> time to double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828638"/>
                <a:ext cx="2209800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3077" b="-21538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78" y="3870792"/>
            <a:ext cx="4154418" cy="25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296" y="3957632"/>
            <a:ext cx="3871304" cy="236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221120" y="5153386"/>
            <a:ext cx="1404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  <a:latin typeface="Candara" panose="020E0502030303020204" pitchFamily="34" charset="0"/>
              </a:rPr>
              <a:t>dp</a:t>
            </a:r>
            <a:r>
              <a:rPr lang="en-US" sz="20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/p=1.2E-3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21120" y="3981039"/>
            <a:ext cx="1287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FF"/>
                </a:solidFill>
                <a:latin typeface="Candara" panose="020E0502030303020204" pitchFamily="34" charset="0"/>
              </a:rPr>
              <a:t>N</a:t>
            </a:r>
            <a:r>
              <a:rPr lang="en-US" sz="2000" baseline="-250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p</a:t>
            </a:r>
            <a:r>
              <a:rPr lang="en-US" sz="20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 = 4.4E9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40731" y="3657600"/>
            <a:ext cx="7130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Lower proton beam current        or         20% transverse coupling</a:t>
            </a:r>
            <a:endParaRPr lang="en-US" sz="2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2922219" y="4038695"/>
                <a:ext cx="989943" cy="369332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𝜏</m:t>
                    </m:r>
                    <m:r>
                      <a:rPr lang="en-US" sz="1800" b="0" i="1" smtClean="0">
                        <a:latin typeface="Cambria Math"/>
                      </a:rPr>
                      <m:t>∼</m:t>
                    </m:r>
                  </m:oMath>
                </a14:m>
                <a:r>
                  <a:rPr lang="en-US" sz="1800" dirty="0" smtClean="0"/>
                  <a:t> 6.6h</a:t>
                </a:r>
                <a:endParaRPr lang="en-US" sz="1800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2219" y="4038695"/>
                <a:ext cx="989943" cy="369332"/>
              </a:xfrm>
              <a:prstGeom prst="rect">
                <a:avLst/>
              </a:prstGeom>
              <a:blipFill rotWithShape="0">
                <a:blip r:embed="rId14"/>
                <a:stretch>
                  <a:fillRect t="-6250" r="-2994" b="-21875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5790929" y="4335710"/>
                <a:ext cx="989943" cy="369332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𝜏</m:t>
                    </m:r>
                    <m:r>
                      <a:rPr lang="en-US" sz="1800" b="0" i="1" smtClean="0">
                        <a:latin typeface="Cambria Math"/>
                      </a:rPr>
                      <m:t>∼</m:t>
                    </m:r>
                  </m:oMath>
                </a14:m>
                <a:r>
                  <a:rPr lang="en-US" sz="1800" dirty="0" smtClean="0"/>
                  <a:t> 4.0h</a:t>
                </a:r>
                <a:endParaRPr lang="en-US" sz="1800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929" y="4335710"/>
                <a:ext cx="989943" cy="369332"/>
              </a:xfrm>
              <a:prstGeom prst="rect">
                <a:avLst/>
              </a:prstGeom>
              <a:blipFill rotWithShape="0">
                <a:blip r:embed="rId15"/>
                <a:stretch>
                  <a:fillRect t="-4615" r="-3012" b="-20000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5375538" y="5311276"/>
            <a:ext cx="1404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  <a:latin typeface="Candara" panose="020E0502030303020204" pitchFamily="34" charset="0"/>
              </a:rPr>
              <a:t>dp</a:t>
            </a:r>
            <a:r>
              <a:rPr lang="en-US" sz="20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/p=1.2E-3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3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Issues with Bunched Beam Cooling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1430" y="838200"/>
                <a:ext cx="8827770" cy="17333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latin typeface="Candara" panose="020E0502030303020204" pitchFamily="34" charset="0"/>
                    <a:ea typeface="ＭＳ Ｐゴシック" pitchFamily="34" charset="-128"/>
                    <a:cs typeface="Arial" charset="0"/>
                  </a:rPr>
                  <a:t>Cooling with correlated electron beam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ndara" panose="020E0502030303020204" pitchFamily="34" charset="0"/>
                    <a:ea typeface="ＭＳ Ｐゴシック" pitchFamily="34" charset="-128"/>
                    <a:cs typeface="Arial" charset="0"/>
                  </a:rPr>
                  <a:t>The momentum of the electron is correlated with its longitudinal position, modeled 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pitchFamily="34" charset="-128"/>
                        <a:cs typeface="Arial" charset="0"/>
                      </a:rPr>
                      <m:t>𝛿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pitchFamily="34" charset="-128"/>
                        <a:cs typeface="Arial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pitchFamily="34" charset="-128"/>
                        <a:cs typeface="Arial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pitchFamily="34" charset="-128"/>
                        <a:cs typeface="Arial" charset="0"/>
                      </a:rPr>
                      <m:t>𝐴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ＭＳ Ｐゴシック" pitchFamily="34" charset="-128"/>
                        <a:cs typeface="Arial" charset="0"/>
                      </a:rPr>
                      <m:t>sin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pitchFamily="34" charset="-128"/>
                        <a:cs typeface="Arial" charset="0"/>
                      </a:rPr>
                      <m:t>(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Arial" charset="0"/>
                          </a:rPr>
                          <m:t>𝑧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Arial" charset="0"/>
                          </a:rPr>
                          <m:t>3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Arial" charset="0"/>
                          </a:rPr>
                          <m:t>𝜎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pitchFamily="34" charset="-128"/>
                        <a:cs typeface="Arial" charset="0"/>
                      </a:rPr>
                      <m:t>𝜋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pitchFamily="34" charset="-128"/>
                        <a:cs typeface="Arial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Candara" panose="020E0502030303020204" pitchFamily="34" charset="0"/>
                    <a:ea typeface="ＭＳ Ｐゴシック" pitchFamily="34" charset="-128"/>
                    <a:cs typeface="Arial" charset="0"/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ndara" panose="020E0502030303020204" pitchFamily="34" charset="0"/>
                    <a:ea typeface="ＭＳ Ｐゴシック" pitchFamily="34" charset="-128"/>
                    <a:cs typeface="Arial" charset="0"/>
                  </a:rPr>
                  <a:t>Friction force is calculated in the electron beam frame. Ions got a various velocity shift according to their positions. </a:t>
                </a:r>
                <a:endParaRPr lang="en-US" sz="2000" dirty="0">
                  <a:latin typeface="Candara" panose="020E0502030303020204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" y="838200"/>
                <a:ext cx="8827770" cy="1733360"/>
              </a:xfrm>
              <a:prstGeom prst="rect">
                <a:avLst/>
              </a:prstGeom>
              <a:blipFill rotWithShape="0">
                <a:blip r:embed="rId2"/>
                <a:stretch>
                  <a:fillRect l="-760" t="-2113" b="-52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571560"/>
            <a:ext cx="4848225" cy="12001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1508276"/>
                  </p:ext>
                </p:extLst>
              </p:nvPr>
            </p:nvGraphicFramePr>
            <p:xfrm>
              <a:off x="152400" y="3806000"/>
              <a:ext cx="8686800" cy="2615438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085850"/>
                    <a:gridCol w="1085850"/>
                    <a:gridCol w="1085850"/>
                    <a:gridCol w="1085850"/>
                    <a:gridCol w="1085850"/>
                    <a:gridCol w="1085850"/>
                    <a:gridCol w="1085850"/>
                    <a:gridCol w="1085850"/>
                  </a:tblGrid>
                  <a:tr h="370840"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Non-correlated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Correlated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eV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(×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−3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(×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−3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(×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−2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(×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−3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(×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−3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(×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−2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0.00511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1.59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1.59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1.66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1.60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0.02044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1.54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1.54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1.50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1.53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1.53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1.30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0.04599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1.48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1.48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1.34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1.43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1.43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1.02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0.08176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1.41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1.41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1.33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1.33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0.79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0.12775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1.34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1.34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1.06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1.23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1.23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0.61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1508276"/>
                  </p:ext>
                </p:extLst>
              </p:nvPr>
            </p:nvGraphicFramePr>
            <p:xfrm>
              <a:off x="152400" y="3806000"/>
              <a:ext cx="8686800" cy="2615438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085850"/>
                    <a:gridCol w="1085850"/>
                    <a:gridCol w="1085850"/>
                    <a:gridCol w="1085850"/>
                    <a:gridCol w="1085850"/>
                    <a:gridCol w="1085850"/>
                    <a:gridCol w="1085850"/>
                    <a:gridCol w="1085850"/>
                  </a:tblGrid>
                  <a:tr h="390398">
                    <a:tc grid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562" t="-7813" r="-301685" b="-59531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Non-correlated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Correlated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124" t="-113115" r="-703371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eV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1124" t="-113115" r="-503371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9441" t="-113115" r="-400559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1685" t="-113115" r="-302809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501685" t="-113115" r="-202809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01685" t="-113115" r="-102809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01685" t="-113115" r="-2809" b="-5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0.00511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1.59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1.59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1.66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1.60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0.02044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1.54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1.54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1.50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1.53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1.53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1.30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0.04599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1.48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1.48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1.34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1.43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1.43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1.02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0.08176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1.41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1.41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1.33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1.33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0.79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0.12775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1.34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1.34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1.06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1.23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1.23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0.61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6781801" y="3365085"/>
                <a:ext cx="2057399" cy="423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0" dirty="0" smtClean="0">
                    <a:cs typeface="Arial" pitchFamily="34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=2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Candara" panose="020E0502030303020204" pitchFamily="34" charset="0"/>
                    <a:cs typeface="Arial" pitchFamily="34" charset="0"/>
                  </a:rPr>
                  <a:t>.</a:t>
                </a:r>
                <a:endParaRPr lang="en-US" sz="2000" dirty="0">
                  <a:latin typeface="Candara" panose="020E0502030303020204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1" y="3365085"/>
                <a:ext cx="2057399" cy="423770"/>
              </a:xfrm>
              <a:prstGeom prst="rect">
                <a:avLst/>
              </a:prstGeom>
              <a:blipFill rotWithShape="0">
                <a:blip r:embed="rId5"/>
                <a:stretch>
                  <a:fillRect l="-3264" t="-7143" r="-1780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2058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060" y="1295400"/>
            <a:ext cx="4838700" cy="4940353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Issues with Bunched Beam Cooling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-22860" y="1295400"/>
                <a:ext cx="4518660" cy="38098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latin typeface="Candara" panose="020E0502030303020204" pitchFamily="34" charset="0"/>
                    <a:ea typeface="ＭＳ Ｐゴシック" pitchFamily="34" charset="-128"/>
                    <a:cs typeface="Arial" charset="0"/>
                  </a:rPr>
                  <a:t>Cooling rate vs. electron bunch size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ndara" panose="020E0502030303020204" pitchFamily="34" charset="0"/>
                    <a:ea typeface="ＭＳ Ｐゴシック" pitchFamily="34" charset="-128"/>
                    <a:cs typeface="Arial" charset="0"/>
                  </a:rPr>
                  <a:t>Electron number per bunch is limited by the capacity of the cathode and the instability during transport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ndara" panose="020E0502030303020204" pitchFamily="34" charset="0"/>
                    <a:ea typeface="ＭＳ Ｐゴシック" pitchFamily="34" charset="-128"/>
                    <a:cs typeface="Arial" charset="0"/>
                  </a:rPr>
                  <a:t>Two competing parameters affect the cooling rate: how many ions covered by the electron bunch &amp; local electron density around an ion.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ndara" panose="020E0502030303020204" pitchFamily="34" charset="0"/>
                    <a:ea typeface="ＭＳ Ｐゴシック" pitchFamily="34" charset="-128"/>
                    <a:cs typeface="Arial" charset="0"/>
                  </a:rPr>
                  <a:t>Calculate cooling rate for Gaussian ion bunch with cylindrical electron bunch of various sizes.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ndara" panose="020E0502030303020204" pitchFamily="34" charset="0"/>
                    <a:ea typeface="ＭＳ Ｐゴシック" pitchFamily="34" charset="-128"/>
                    <a:cs typeface="Arial" charset="0"/>
                  </a:rPr>
                  <a:t>Best cooling rate 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pitchFamily="34" charset="-128"/>
                        <a:cs typeface="Arial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pitchFamily="34" charset="-128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Arial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Arial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Arial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Arial" charset="0"/>
                          </a:rPr>
                          <m:t>𝑦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pitchFamily="34" charset="-128"/>
                        <a:cs typeface="Arial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pitchFamily="34" charset="-128"/>
                        <a:cs typeface="Arial" charset="0"/>
                      </a:rPr>
                      <m:t>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pitchFamily="34" charset="-128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Arial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Arial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Candara" panose="020E0502030303020204" pitchFamily="34" charset="0"/>
                    <a:cs typeface="Arial" pitchFamily="34" charset="0"/>
                  </a:rPr>
                  <a:t>.</a:t>
                </a:r>
                <a:endParaRPr lang="en-US" sz="2000" dirty="0">
                  <a:latin typeface="Candara" panose="020E0502030303020204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60" y="1295400"/>
                <a:ext cx="4518660" cy="3809826"/>
              </a:xfrm>
              <a:prstGeom prst="rect">
                <a:avLst/>
              </a:prstGeom>
              <a:blipFill rotWithShape="0">
                <a:blip r:embed="rId3"/>
                <a:stretch>
                  <a:fillRect l="-1348" t="-962" r="-1617" b="-14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0950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2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1905000"/>
            <a:ext cx="89916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Two–stage electron cooling scheme for JLEIC</a:t>
            </a:r>
            <a:endParaRPr lang="en-US" altLang="en-US" sz="2200" dirty="0" smtClean="0">
              <a:latin typeface="Candara" panose="020E0502030303020204" pitchFamily="34" charset="0"/>
              <a:ea typeface="ＭＳ Ｐゴシック" pitchFamily="34" charset="-128"/>
              <a:cs typeface="Arial" charset="0"/>
            </a:endParaRPr>
          </a:p>
          <a:p>
            <a:pPr marL="342900" indent="-34290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A new electron cooling simulation program</a:t>
            </a:r>
            <a:endParaRPr lang="en-US" altLang="en-US" sz="2200" dirty="0" smtClean="0">
              <a:latin typeface="Candara" panose="020E0502030303020204" pitchFamily="34" charset="0"/>
              <a:ea typeface="ＭＳ Ｐゴシック" pitchFamily="34" charset="-128"/>
              <a:cs typeface="Arial" charset="0"/>
            </a:endParaRPr>
          </a:p>
          <a:p>
            <a:pPr marL="342900" indent="-34290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Electron cooling simulation for JLEIC</a:t>
            </a:r>
            <a:endParaRPr lang="en-US" altLang="en-US" sz="2200" dirty="0" smtClean="0">
              <a:latin typeface="Candara" panose="020E0502030303020204" pitchFamily="34" charset="0"/>
              <a:ea typeface="ＭＳ Ｐゴシック" pitchFamily="34" charset="-128"/>
              <a:cs typeface="Arial" charset="0"/>
            </a:endParaRPr>
          </a:p>
          <a:p>
            <a:pPr marL="342900" indent="-34290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Particle tracking simulation for electron cooling</a:t>
            </a:r>
            <a:endParaRPr lang="en-US" altLang="en-US" sz="2200" dirty="0" smtClean="0">
              <a:latin typeface="Candara" panose="020E0502030303020204" pitchFamily="34" charset="0"/>
              <a:ea typeface="ＭＳ Ｐゴシック" pitchFamily="34" charset="-128"/>
              <a:cs typeface="Arial" charset="0"/>
            </a:endParaRPr>
          </a:p>
          <a:p>
            <a:pPr marL="342900" indent="-34290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Summary</a:t>
            </a:r>
            <a:endParaRPr lang="en-US" altLang="en-US" sz="2200" dirty="0" smtClean="0">
              <a:latin typeface="Candara" panose="020E0502030303020204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72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Issues with Bunched Beam Cooling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52400" y="1169834"/>
                <a:ext cx="8458200" cy="1639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latin typeface="Candara" panose="020E0502030303020204" pitchFamily="34" charset="0"/>
                    <a:ea typeface="ＭＳ Ｐゴシック" pitchFamily="34" charset="-128"/>
                    <a:cs typeface="Arial" charset="0"/>
                  </a:rPr>
                  <a:t>Cooling rate vs </a:t>
                </a:r>
                <a:r>
                  <a:rPr lang="en-US" sz="2000" b="1" dirty="0" err="1" smtClean="0">
                    <a:latin typeface="Candara" panose="020E0502030303020204" pitchFamily="34" charset="0"/>
                    <a:ea typeface="ＭＳ Ｐゴシック" pitchFamily="34" charset="-128"/>
                    <a:cs typeface="Arial" charset="0"/>
                  </a:rPr>
                  <a:t>Larmor</a:t>
                </a:r>
                <a:r>
                  <a:rPr lang="en-US" sz="2000" b="1" dirty="0" smtClean="0">
                    <a:latin typeface="Candara" panose="020E0502030303020204" pitchFamily="34" charset="0"/>
                    <a:ea typeface="ＭＳ Ｐゴシック" pitchFamily="34" charset="-128"/>
                    <a:cs typeface="Arial" charset="0"/>
                  </a:rPr>
                  <a:t> emittance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ndara" panose="020E0502030303020204" pitchFamily="34" charset="0"/>
                    <a:ea typeface="ＭＳ Ｐゴシック" pitchFamily="34" charset="-128"/>
                    <a:cs typeface="Arial" charset="0"/>
                  </a:rPr>
                  <a:t>Magnetic electron beam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pitchFamily="34" charset="-128"/>
                        <a:cs typeface="Arial" charset="0"/>
                      </a:rPr>
                      <m:t>𝜀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pitchFamily="34" charset="-128"/>
                        <a:cs typeface="Arial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Arial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Arial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Arial" charset="0"/>
                              </a:rPr>
                              <m:t>𝐿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Arial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Arial" charset="0"/>
                              </a:rPr>
                              <m:t>𝑑</m:t>
                            </m:r>
                          </m:sub>
                        </m:sSub>
                      </m:e>
                    </m:rad>
                  </m:oMath>
                </a14:m>
                <a:endParaRPr lang="en-US" sz="2000" dirty="0" smtClean="0">
                  <a:latin typeface="Candara" panose="020E0502030303020204" pitchFamily="34" charset="0"/>
                  <a:cs typeface="Arial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ndara" panose="020E0502030303020204" pitchFamily="34" charset="0"/>
                    <a:cs typeface="Arial" pitchFamily="34" charset="0"/>
                  </a:rPr>
                  <a:t>Drift emittance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Candara" panose="020E0502030303020204" pitchFamily="34" charset="0"/>
                    <a:cs typeface="Arial" pitchFamily="34" charset="0"/>
                  </a:rPr>
                  <a:t>, relates to the transverse bunch size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err="1" smtClean="0">
                    <a:latin typeface="Candara" panose="020E0502030303020204" pitchFamily="34" charset="0"/>
                    <a:cs typeface="Arial" pitchFamily="34" charset="0"/>
                  </a:rPr>
                  <a:t>Larmor</a:t>
                </a:r>
                <a:r>
                  <a:rPr lang="en-US" sz="2000" dirty="0" smtClean="0">
                    <a:latin typeface="Candara" panose="020E0502030303020204" pitchFamily="34" charset="0"/>
                    <a:cs typeface="Arial" pitchFamily="34" charset="0"/>
                  </a:rPr>
                  <a:t> emittance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Candara" panose="020E0502030303020204" pitchFamily="34" charset="0"/>
                    <a:cs typeface="Arial" pitchFamily="34" charset="0"/>
                  </a:rPr>
                  <a:t>, relates to the transverse temperature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ndara" panose="020E0502030303020204" pitchFamily="34" charset="0"/>
                    <a:cs typeface="Arial" pitchFamily="34" charset="0"/>
                  </a:rPr>
                  <a:t>Important parameter for cooler and electron source design</a:t>
                </a:r>
                <a:endParaRPr lang="en-US" sz="2000" dirty="0">
                  <a:latin typeface="Candara" panose="020E0502030303020204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169834"/>
                <a:ext cx="8458200" cy="1639936"/>
              </a:xfrm>
              <a:prstGeom prst="rect">
                <a:avLst/>
              </a:prstGeom>
              <a:blipFill rotWithShape="0">
                <a:blip r:embed="rId2"/>
                <a:stretch>
                  <a:fillRect l="-720" t="-2230" b="-55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165" y="3657600"/>
            <a:ext cx="4029075" cy="2428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" y="3745230"/>
            <a:ext cx="5092065" cy="14057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15" y="5128154"/>
            <a:ext cx="5074920" cy="88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22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6" y="857250"/>
            <a:ext cx="3125492" cy="23073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30011" y="3093233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/>
              <a:t>Initial distribution</a:t>
            </a:r>
            <a:endParaRPr lang="zh-CN" alt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4158962" y="3093233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/>
              <a:t>10,000 turn</a:t>
            </a:r>
            <a:endParaRPr lang="zh-CN" alt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7320396" y="3090635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/>
              <a:t>20,000 turn</a:t>
            </a:r>
            <a:endParaRPr lang="zh-CN" alt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1273565" y="5871122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/>
              <a:t>40,000 turn</a:t>
            </a:r>
            <a:endParaRPr lang="zh-CN" alt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4357068" y="5879068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/>
              <a:t>80,000 turn</a:t>
            </a:r>
            <a:endParaRPr lang="zh-CN" alt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838" y="857251"/>
            <a:ext cx="2976569" cy="23180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1064" y="886057"/>
            <a:ext cx="2982936" cy="22892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48" y="3429000"/>
            <a:ext cx="3101687" cy="24184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5936" y="3439713"/>
            <a:ext cx="3121877" cy="2407782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Turn by Turn Simulation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251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Particle Tracking Simulation (in progress)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762000"/>
            <a:ext cx="838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Candara" panose="020E0502030303020204" pitchFamily="34" charset="0"/>
                <a:cs typeface="Calibri" panose="020F0502020204030204" pitchFamily="34" charset="0"/>
              </a:rPr>
              <a:t>Simulate the motion of ions and electrons inside the cooler based on the first principles.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Candara" panose="020E0502030303020204" pitchFamily="34" charset="0"/>
                <a:cs typeface="Calibri" panose="020F0502020204030204" pitchFamily="34" charset="0"/>
              </a:rPr>
              <a:t>Focus on the interactions between individual particles.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Candara" panose="020E0502030303020204" pitchFamily="34" charset="0"/>
                <a:cs typeface="Calibri" panose="020F0502020204030204" pitchFamily="34" charset="0"/>
              </a:rPr>
              <a:t>Single pass, not the whole cooling process.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Candara" panose="020E0502030303020204" pitchFamily="34" charset="0"/>
                <a:cs typeface="Calibri" panose="020F0502020204030204" pitchFamily="34" charset="0"/>
              </a:rPr>
              <a:t>Friction force calculation.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Candara" panose="020E0502030303020204" pitchFamily="34" charset="0"/>
                <a:cs typeface="Calibri" panose="020F0502020204030204" pitchFamily="34" charset="0"/>
              </a:rPr>
              <a:t>Fast multipole method for Coulomb interaction using Cartesian tensor.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Candara" panose="020E0502030303020204" pitchFamily="34" charset="0"/>
                <a:cs typeface="Calibri" panose="020F0502020204030204" pitchFamily="34" charset="0"/>
              </a:rPr>
              <a:t>Fast multipole method for other non-oscillating interaction.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Candara" panose="020E0502030303020204" pitchFamily="34" charset="0"/>
                <a:cs typeface="Calibri" panose="020F0502020204030204" pitchFamily="34" charset="0"/>
              </a:rPr>
              <a:t>MPI based parallel integrators: (RK4 and </a:t>
            </a:r>
            <a:r>
              <a:rPr lang="en-US" altLang="zh-CN" sz="2000" dirty="0" err="1" smtClean="0">
                <a:latin typeface="Candara" panose="020E0502030303020204" pitchFamily="34" charset="0"/>
                <a:cs typeface="Calibri" panose="020F0502020204030204" pitchFamily="34" charset="0"/>
              </a:rPr>
              <a:t>Hermite</a:t>
            </a:r>
            <a:r>
              <a:rPr lang="en-US" altLang="zh-CN" sz="2000" dirty="0" smtClean="0">
                <a:latin typeface="Candara" panose="020E050203030302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000" dirty="0"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399264"/>
            <a:ext cx="3505199" cy="27381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607692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Candara" panose="020E0502030303020204" pitchFamily="34" charset="0"/>
              </a:rPr>
              <a:t>Linear scale with particle number</a:t>
            </a:r>
            <a:endParaRPr lang="en-US" sz="1800" dirty="0">
              <a:latin typeface="Candara" panose="020E0502030303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160" y="3465787"/>
            <a:ext cx="3566160" cy="3067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5408064"/>
                  </p:ext>
                </p:extLst>
              </p:nvPr>
            </p:nvGraphicFramePr>
            <p:xfrm>
              <a:off x="4724400" y="3855202"/>
              <a:ext cx="3345679" cy="237744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950009"/>
                    <a:gridCol w="239567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Candara" panose="020E0502030303020204" pitchFamily="34" charset="0"/>
                            </a:rPr>
                            <a:t>Order</a:t>
                          </a:r>
                          <a:endParaRPr lang="en-US" sz="20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Candara" panose="020E0502030303020204" pitchFamily="34" charset="0"/>
                            </a:rPr>
                            <a:t>Relative error</a:t>
                          </a:r>
                          <a:endParaRPr lang="en-US" sz="20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Candara" panose="020E0502030303020204" pitchFamily="34" charset="0"/>
                            </a:rPr>
                            <a:t>2</a:t>
                          </a:r>
                          <a:endParaRPr lang="en-US" sz="20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3.93×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Candara" panose="020E0502030303020204" pitchFamily="34" charset="0"/>
                            </a:rPr>
                            <a:t>4</a:t>
                          </a:r>
                          <a:endParaRPr lang="en-US" sz="20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1.08×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Candara" panose="020E0502030303020204" pitchFamily="34" charset="0"/>
                            </a:rPr>
                            <a:t>6</a:t>
                          </a:r>
                          <a:endParaRPr lang="en-US" sz="20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3.83×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Candara" panose="020E0502030303020204" pitchFamily="34" charset="0"/>
                            </a:rPr>
                            <a:t>8</a:t>
                          </a:r>
                          <a:endParaRPr lang="en-US" sz="20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1.48×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Candara" panose="020E0502030303020204" pitchFamily="34" charset="0"/>
                            </a:rPr>
                            <a:t>10</a:t>
                          </a:r>
                          <a:endParaRPr lang="en-US" sz="20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6.71×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5408064"/>
                  </p:ext>
                </p:extLst>
              </p:nvPr>
            </p:nvGraphicFramePr>
            <p:xfrm>
              <a:off x="4724400" y="3855202"/>
              <a:ext cx="3345679" cy="237744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950009"/>
                    <a:gridCol w="2395670"/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Candara" panose="020E0502030303020204" pitchFamily="34" charset="0"/>
                            </a:rPr>
                            <a:t>Order</a:t>
                          </a:r>
                          <a:endParaRPr lang="en-US" sz="20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Candara" panose="020E0502030303020204" pitchFamily="34" charset="0"/>
                            </a:rPr>
                            <a:t>Relative error</a:t>
                          </a:r>
                          <a:endParaRPr lang="en-US" sz="20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Candara" panose="020E0502030303020204" pitchFamily="34" charset="0"/>
                            </a:rPr>
                            <a:t>2</a:t>
                          </a:r>
                          <a:endParaRPr lang="en-US" sz="20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0204" t="-107692" r="-1018" b="-42769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Candara" panose="020E0502030303020204" pitchFamily="34" charset="0"/>
                            </a:rPr>
                            <a:t>4</a:t>
                          </a:r>
                          <a:endParaRPr lang="en-US" sz="20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0204" t="-204545" r="-1018" b="-32121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Candara" panose="020E0502030303020204" pitchFamily="34" charset="0"/>
                            </a:rPr>
                            <a:t>6</a:t>
                          </a:r>
                          <a:endParaRPr lang="en-US" sz="20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0204" t="-309231" r="-1018" b="-226154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Candara" panose="020E0502030303020204" pitchFamily="34" charset="0"/>
                            </a:rPr>
                            <a:t>8</a:t>
                          </a:r>
                          <a:endParaRPr lang="en-US" sz="20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0204" t="-409231" r="-1018" b="-126154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Candara" panose="020E0502030303020204" pitchFamily="34" charset="0"/>
                            </a:rPr>
                            <a:t>10</a:t>
                          </a:r>
                          <a:endParaRPr lang="en-US" sz="20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0204" t="-509231" r="-1018" b="-2615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21444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23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371600"/>
            <a:ext cx="8534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A new electron cooling and IBS effect simulation program has been developed. </a:t>
            </a: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Code available on online </a:t>
            </a:r>
            <a:endParaRPr lang="en-US" altLang="en-US" sz="2000" dirty="0" smtClean="0">
              <a:latin typeface="Candara" panose="020E0502030303020204" pitchFamily="34" charset="0"/>
              <a:ea typeface="ＭＳ Ｐゴシック" pitchFamily="34" charset="-128"/>
              <a:cs typeface="Arial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Benchmarked with BETACOOL. 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 Significant improvement in efficiency, which brings the possibility for more sophisticated physical model or algorithm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Actively implemented in JLEIC electron cooling simulations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Lowe energy DC cooling is within the state of art. 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Bunched beam cooling at the collision energy is challenging, but possible. 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A particle tracking program is in development</a:t>
            </a:r>
            <a:endParaRPr lang="en-US" altLang="en-US" sz="2000" dirty="0" smtClean="0">
              <a:latin typeface="Candara" panose="020E0502030303020204" pitchFamily="34" charset="0"/>
              <a:ea typeface="ＭＳ Ｐゴシック" pitchFamily="34" charset="-128"/>
              <a:cs typeface="Arial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sz="2000" dirty="0" smtClean="0">
              <a:latin typeface="Candara" panose="020E0502030303020204" pitchFamily="34" charset="0"/>
              <a:ea typeface="ＭＳ Ｐゴシック" pitchFamily="34" charset="-128"/>
              <a:cs typeface="Arial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altLang="en-US" sz="2000" dirty="0" smtClean="0">
              <a:latin typeface="Candara" panose="020E0502030303020204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72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6984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--</a:t>
            </a:r>
            <a:fld id="{045D7771-C512-4210-A2E7-C9FC1305859F}" type="slidenum">
              <a:rPr lang="en-US" smtClean="0"/>
              <a:pPr>
                <a:defRPr/>
              </a:pPr>
              <a:t>24</a:t>
            </a:fld>
            <a:r>
              <a:rPr lang="en-US" dirty="0" smtClean="0"/>
              <a:t>--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1095375"/>
            <a:ext cx="865822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5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3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JLEIC Staged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Cooling Scheme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" y="4911943"/>
            <a:ext cx="5254601" cy="129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914400" y="6037017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800" dirty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JLEIC</a:t>
            </a:r>
            <a:r>
              <a:rPr lang="en-US" sz="1800" dirty="0" smtClean="0">
                <a:latin typeface="Candara" panose="020E0502030303020204" pitchFamily="34" charset="0"/>
                <a:ea typeface="ＭＳ Ｐゴシック" pitchFamily="34" charset="-128"/>
                <a:cs typeface="Arial" pitchFamily="34" charset="0"/>
              </a:rPr>
              <a:t> ion complex layout </a:t>
            </a:r>
            <a:endParaRPr lang="en-US" sz="1800" dirty="0">
              <a:latin typeface="Candara" panose="020E0502030303020204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0" y="865224"/>
                <a:ext cx="9144000" cy="4033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5425" indent="-225425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ndara" panose="020E0502030303020204" pitchFamily="34" charset="0"/>
                    <a:ea typeface="ＭＳ Ｐゴシック" pitchFamily="34" charset="-128"/>
                    <a:cs typeface="Arial" pitchFamily="34" charset="0"/>
                  </a:rPr>
                  <a:t>Multi-phased scheme takes advantages of high </a:t>
                </a:r>
                <a:r>
                  <a:rPr lang="en-US" sz="2000" dirty="0" smtClean="0">
                    <a:latin typeface="Candara" panose="020E0502030303020204" pitchFamily="34" charset="0"/>
                    <a:ea typeface="ＭＳ Ｐゴシック" pitchFamily="34" charset="-128"/>
                    <a:cs typeface="Arial" pitchFamily="34" charset="0"/>
                  </a:rPr>
                  <a:t>electron cooling efficiency </a:t>
                </a:r>
                <a:r>
                  <a:rPr lang="en-US" sz="2000" dirty="0">
                    <a:latin typeface="Candara" panose="020E0502030303020204" pitchFamily="34" charset="0"/>
                    <a:ea typeface="ＭＳ Ｐゴシック" pitchFamily="34" charset="-128"/>
                    <a:cs typeface="Arial" pitchFamily="34" charset="0"/>
                  </a:rPr>
                  <a:t>at low energy </a:t>
                </a:r>
                <a:r>
                  <a:rPr lang="en-US" sz="2000" dirty="0" smtClean="0">
                    <a:latin typeface="Candara" panose="020E0502030303020204" pitchFamily="34" charset="0"/>
                    <a:ea typeface="ＭＳ Ｐゴシック" pitchFamily="34" charset="-128"/>
                    <a:cs typeface="Arial" pitchFamily="34" charset="0"/>
                  </a:rPr>
                  <a:t>and/or </a:t>
                </a:r>
                <a:r>
                  <a:rPr lang="en-US" sz="2000" dirty="0">
                    <a:latin typeface="Candara" panose="020E0502030303020204" pitchFamily="34" charset="0"/>
                    <a:ea typeface="ＭＳ Ｐゴシック" pitchFamily="34" charset="-128"/>
                    <a:cs typeface="Arial" pitchFamily="34" charset="0"/>
                  </a:rPr>
                  <a:t>small 6D emittance</a:t>
                </a:r>
                <a:r>
                  <a:rPr lang="en-US" sz="2000" b="1" dirty="0">
                    <a:latin typeface="Candara" panose="020E0502030303020204" pitchFamily="34" charset="0"/>
                    <a:ea typeface="ＭＳ Ｐゴシック" pitchFamily="34" charset="-128"/>
                    <a:cs typeface="Arial" pitchFamily="34" charset="0"/>
                  </a:rPr>
                  <a:t> </a:t>
                </a:r>
                <a:r>
                  <a:rPr lang="en-US" sz="2000" b="1" dirty="0" smtClean="0">
                    <a:latin typeface="Candara" panose="020E0502030303020204" pitchFamily="34" charset="0"/>
                    <a:ea typeface="ＭＳ Ｐゴシック" pitchFamily="34" charset="-128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Arial" pitchFamily="34" charset="0"/>
                          </a:rPr>
                          <m:t>𝝉</m:t>
                        </m:r>
                      </m:e>
                      <m:sub>
                        <m:r>
                          <a:rPr lang="en-US" sz="2000" b="1" i="0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Arial" pitchFamily="34" charset="0"/>
                          </a:rPr>
                          <m:t>𝐜𝐨𝐨𝐥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  <a:ea typeface="ＭＳ Ｐゴシック" pitchFamily="34" charset="-128"/>
                        <a:cs typeface="Arial" pitchFamily="34" charset="0"/>
                      </a:rPr>
                      <m:t>~</m:t>
                    </m:r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ea typeface="ＭＳ Ｐゴシック" pitchFamily="34" charset="-128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ＭＳ Ｐゴシック" pitchFamily="34" charset="-128"/>
                            <a:cs typeface="Arial" pitchFamily="34" charset="0"/>
                          </a:rPr>
                          <m:t>𝜸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ＭＳ Ｐゴシック" pitchFamily="34" charset="-128"/>
                            <a:cs typeface="Arial" pitchFamily="34" charset="0"/>
                          </a:rPr>
                          <m:t>𝟐</m:t>
                        </m:r>
                      </m:sup>
                    </m:sSup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000" b="1" i="0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Arial" pitchFamily="34" charset="0"/>
                          </a:rPr>
                          <m:t>𝚫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Arial" pitchFamily="34" charset="0"/>
                          </a:rPr>
                          <m:t>𝜸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Arial" pitchFamily="34" charset="0"/>
                          </a:rPr>
                          <m:t>𝜸</m:t>
                        </m:r>
                      </m:den>
                    </m:f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Arial" pitchFamily="34" charset="0"/>
                          </a:rPr>
                          <m:t>𝝈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Arial" pitchFamily="34" charset="0"/>
                          </a:rPr>
                          <m:t>𝒛</m:t>
                        </m:r>
                      </m:sub>
                    </m:sSub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Arial" pitchFamily="34" charset="0"/>
                          </a:rPr>
                          <m:t>𝜺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Arial" pitchFamily="34" charset="0"/>
                          </a:rPr>
                          <m:t>𝟒</m:t>
                        </m:r>
                        <m:r>
                          <a:rPr lang="en-US" sz="2000" b="1" i="0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Arial" pitchFamily="34" charset="0"/>
                          </a:rPr>
                          <m:t>𝐝</m:t>
                        </m:r>
                      </m:sub>
                    </m:sSub>
                  </m:oMath>
                </a14:m>
                <a:endParaRPr lang="en-US" sz="2000" dirty="0" smtClean="0">
                  <a:latin typeface="Candara" panose="020E0502030303020204" pitchFamily="34" charset="0"/>
                  <a:cs typeface="Arial" pitchFamily="34" charset="0"/>
                </a:endParaRPr>
              </a:p>
              <a:p>
                <a:pPr marL="225425" indent="-225425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Candara" panose="020E0502030303020204" pitchFamily="34" charset="0"/>
                    <a:ea typeface="ＭＳ Ｐゴシック" pitchFamily="34" charset="-128"/>
                    <a:cs typeface="Arial" pitchFamily="34" charset="0"/>
                  </a:rPr>
                  <a:t>Low energy DC </a:t>
                </a:r>
                <a:r>
                  <a:rPr lang="en-US" altLang="zh-CN" sz="2000" dirty="0" smtClean="0">
                    <a:latin typeface="Candara" panose="020E0502030303020204" pitchFamily="34" charset="0"/>
                    <a:ea typeface="ＭＳ Ｐゴシック" pitchFamily="34" charset="-128"/>
                    <a:cs typeface="Arial" pitchFamily="34" charset="0"/>
                  </a:rPr>
                  <a:t>cooler </a:t>
                </a:r>
                <a:r>
                  <a:rPr lang="en-US" altLang="zh-CN" sz="2000" dirty="0">
                    <a:latin typeface="Candara" panose="020E0502030303020204" pitchFamily="34" charset="0"/>
                    <a:ea typeface="ＭＳ Ｐゴシック" pitchFamily="34" charset="-128"/>
                    <a:cs typeface="Arial" pitchFamily="34" charset="0"/>
                  </a:rPr>
                  <a:t>(Within state-of-art</a:t>
                </a:r>
                <a:r>
                  <a:rPr lang="en-US" altLang="zh-CN" sz="2000" dirty="0" smtClean="0">
                    <a:latin typeface="Candara" panose="020E0502030303020204" pitchFamily="34" charset="0"/>
                    <a:ea typeface="ＭＳ Ｐゴシック" pitchFamily="34" charset="-128"/>
                    <a:cs typeface="Arial" pitchFamily="34" charset="0"/>
                  </a:rPr>
                  <a:t>) </a:t>
                </a:r>
                <a:r>
                  <a:rPr lang="en-US" altLang="zh-CN" sz="2000" dirty="0">
                    <a:latin typeface="Candara" panose="020E0502030303020204" pitchFamily="34" charset="0"/>
                    <a:ea typeface="ＭＳ Ｐゴシック" pitchFamily="34" charset="-128"/>
                    <a:cs typeface="Arial" pitchFamily="34" charset="0"/>
                  </a:rPr>
                  <a:t>at the booster</a:t>
                </a:r>
                <a:r>
                  <a:rPr lang="en-US" altLang="zh-CN" sz="2000" dirty="0" smtClean="0">
                    <a:latin typeface="Candara" panose="020E0502030303020204" pitchFamily="34" charset="0"/>
                    <a:ea typeface="ＭＳ Ｐゴシック" pitchFamily="34" charset="-128"/>
                    <a:cs typeface="Arial" pitchFamily="34" charset="0"/>
                  </a:rPr>
                  <a:t>: </a:t>
                </a:r>
              </a:p>
              <a:p>
                <a:pPr marL="682625" lvl="1" indent="-225425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latin typeface="Candara" panose="020E0502030303020204" pitchFamily="34" charset="0"/>
                    <a:ea typeface="ＭＳ Ｐゴシック" pitchFamily="34" charset="-128"/>
                    <a:cs typeface="Arial" pitchFamily="34" charset="0"/>
                  </a:rPr>
                  <a:t>Reduce </a:t>
                </a:r>
                <a:r>
                  <a:rPr lang="en-US" altLang="zh-CN" sz="2000" dirty="0">
                    <a:latin typeface="Candara" panose="020E0502030303020204" pitchFamily="34" charset="0"/>
                    <a:ea typeface="ＭＳ Ｐゴシック" pitchFamily="34" charset="-128"/>
                    <a:cs typeface="Arial" pitchFamily="34" charset="0"/>
                  </a:rPr>
                  <a:t>the emittance </a:t>
                </a:r>
              </a:p>
              <a:p>
                <a:pPr marL="682625" lvl="1" indent="-225425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Candara" panose="020E0502030303020204" pitchFamily="34" charset="0"/>
                    <a:ea typeface="ＭＳ Ｐゴシック" pitchFamily="34" charset="-128"/>
                    <a:cs typeface="Arial" pitchFamily="34" charset="0"/>
                  </a:rPr>
                  <a:t>2GeV/u ion beam, 1.6 MeV electron beam </a:t>
                </a:r>
              </a:p>
              <a:p>
                <a:pPr marL="225425" indent="-225425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Candara" panose="020E0502030303020204" pitchFamily="34" charset="0"/>
                    <a:ea typeface="ＭＳ Ｐゴシック" pitchFamily="34" charset="-128"/>
                    <a:cs typeface="Arial" pitchFamily="34" charset="0"/>
                  </a:rPr>
                  <a:t>High energy </a:t>
                </a:r>
                <a:r>
                  <a:rPr lang="en-US" altLang="zh-CN" sz="2000" dirty="0" smtClean="0">
                    <a:latin typeface="Candara" panose="020E0502030303020204" pitchFamily="34" charset="0"/>
                    <a:ea typeface="ＭＳ Ｐゴシック" pitchFamily="34" charset="-128"/>
                    <a:cs typeface="Arial" pitchFamily="34" charset="0"/>
                  </a:rPr>
                  <a:t>bunched beam cooler (needs R&amp;D) </a:t>
                </a:r>
                <a:r>
                  <a:rPr lang="en-US" altLang="zh-CN" sz="2000" dirty="0">
                    <a:latin typeface="Candara" panose="020E0502030303020204" pitchFamily="34" charset="0"/>
                    <a:ea typeface="ＭＳ Ｐゴシック" pitchFamily="34" charset="-128"/>
                    <a:cs typeface="Arial" pitchFamily="34" charset="0"/>
                  </a:rPr>
                  <a:t>at the collider ring:</a:t>
                </a:r>
              </a:p>
              <a:p>
                <a:pPr marL="682625" lvl="1" indent="-225425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Candara" panose="020E0502030303020204" pitchFamily="34" charset="0"/>
                    <a:ea typeface="ＭＳ Ｐゴシック" pitchFamily="34" charset="-128"/>
                    <a:cs typeface="Arial" pitchFamily="34" charset="0"/>
                  </a:rPr>
                  <a:t>Maintain the emittance</a:t>
                </a:r>
              </a:p>
              <a:p>
                <a:pPr marL="682625" lvl="1" indent="-225425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Candara" panose="020E0502030303020204" pitchFamily="34" charset="0"/>
                    <a:ea typeface="ＭＳ Ｐゴシック" pitchFamily="34" charset="-128"/>
                    <a:cs typeface="Arial" pitchFamily="34" charset="0"/>
                  </a:rPr>
                  <a:t>Up to 100 GeV/u ion beam, 55 MeV electron </a:t>
                </a:r>
                <a:r>
                  <a:rPr lang="en-US" altLang="zh-CN" sz="2000" dirty="0" smtClean="0">
                    <a:latin typeface="Candara" panose="020E0502030303020204" pitchFamily="34" charset="0"/>
                    <a:ea typeface="ＭＳ Ｐゴシック" pitchFamily="34" charset="-128"/>
                    <a:cs typeface="Arial" pitchFamily="34" charset="0"/>
                  </a:rPr>
                  <a:t>beam</a:t>
                </a:r>
              </a:p>
              <a:p>
                <a:pPr marL="682625" lvl="1" indent="-225425">
                  <a:spcBef>
                    <a:spcPts val="3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000" kern="0" dirty="0">
                    <a:latin typeface="Candara" panose="020E0502030303020204" pitchFamily="34" charset="0"/>
                    <a:cs typeface="Arial" pitchFamily="34" charset="0"/>
                  </a:rPr>
                  <a:t>ERL single pass cooler (</a:t>
                </a:r>
                <a:r>
                  <a:rPr lang="en-US" altLang="zh-CN" sz="2000" kern="0" dirty="0" err="1">
                    <a:latin typeface="Candara" panose="020E0502030303020204" pitchFamily="34" charset="0"/>
                    <a:cs typeface="Arial" pitchFamily="34" charset="0"/>
                  </a:rPr>
                  <a:t>Q</a:t>
                </a:r>
                <a:r>
                  <a:rPr lang="en-US" altLang="zh-CN" sz="2000" kern="0" baseline="-25000" dirty="0" err="1">
                    <a:latin typeface="Candara" panose="020E0502030303020204" pitchFamily="34" charset="0"/>
                    <a:cs typeface="Arial" pitchFamily="34" charset="0"/>
                  </a:rPr>
                  <a:t>e</a:t>
                </a:r>
                <a:r>
                  <a:rPr lang="en-US" altLang="zh-CN" sz="2000" kern="0" dirty="0">
                    <a:latin typeface="Candara" panose="020E0502030303020204" pitchFamily="34" charset="0"/>
                    <a:cs typeface="Arial" pitchFamily="34" charset="0"/>
                  </a:rPr>
                  <a:t> = 420 </a:t>
                </a:r>
                <a:r>
                  <a:rPr lang="en-US" altLang="zh-CN" sz="2000" kern="0" dirty="0" err="1">
                    <a:latin typeface="Candara" panose="020E0502030303020204" pitchFamily="34" charset="0"/>
                    <a:cs typeface="Arial" pitchFamily="34" charset="0"/>
                  </a:rPr>
                  <a:t>pC</a:t>
                </a:r>
                <a:r>
                  <a:rPr lang="en-US" altLang="zh-CN" sz="2000" kern="0" dirty="0">
                    <a:latin typeface="Candara" panose="020E0502030303020204" pitchFamily="34" charset="0"/>
                    <a:cs typeface="Arial" pitchFamily="34" charset="0"/>
                  </a:rPr>
                  <a:t>/</a:t>
                </a:r>
                <a:r>
                  <a:rPr lang="en-US" altLang="zh-CN" sz="2000" kern="0" dirty="0" err="1">
                    <a:latin typeface="Candara" panose="020E0502030303020204" pitchFamily="34" charset="0"/>
                    <a:cs typeface="Arial" pitchFamily="34" charset="0"/>
                  </a:rPr>
                  <a:t>buncn</a:t>
                </a:r>
                <a:r>
                  <a:rPr lang="en-US" altLang="zh-CN" sz="2000" kern="0" dirty="0">
                    <a:latin typeface="Candara" panose="020E0502030303020204" pitchFamily="34" charset="0"/>
                    <a:cs typeface="Arial" pitchFamily="34" charset="0"/>
                  </a:rPr>
                  <a:t>, baseline design, no circulator ring)</a:t>
                </a:r>
              </a:p>
              <a:p>
                <a:pPr marL="682625" lvl="1" indent="-225425">
                  <a:spcBef>
                    <a:spcPts val="3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000" kern="0" dirty="0">
                    <a:latin typeface="Candara" panose="020E0502030303020204" pitchFamily="34" charset="0"/>
                    <a:cs typeface="Arial" pitchFamily="34" charset="0"/>
                  </a:rPr>
                  <a:t>ERL circulator cooler (</a:t>
                </a:r>
                <a:r>
                  <a:rPr lang="en-US" altLang="zh-CN" sz="2000" kern="0" dirty="0" err="1">
                    <a:latin typeface="Candara" panose="020E0502030303020204" pitchFamily="34" charset="0"/>
                    <a:cs typeface="Arial" pitchFamily="34" charset="0"/>
                  </a:rPr>
                  <a:t>Q</a:t>
                </a:r>
                <a:r>
                  <a:rPr lang="en-US" altLang="zh-CN" sz="2000" kern="0" baseline="-25000" dirty="0" err="1">
                    <a:latin typeface="Candara" panose="020E0502030303020204" pitchFamily="34" charset="0"/>
                    <a:cs typeface="Arial" pitchFamily="34" charset="0"/>
                  </a:rPr>
                  <a:t>e</a:t>
                </a:r>
                <a:r>
                  <a:rPr lang="en-US" altLang="zh-CN" sz="2000" kern="0" dirty="0">
                    <a:latin typeface="Candara" panose="020E0502030303020204" pitchFamily="34" charset="0"/>
                    <a:cs typeface="Arial" pitchFamily="34" charset="0"/>
                  </a:rPr>
                  <a:t> = 2 </a:t>
                </a:r>
                <a:r>
                  <a:rPr lang="en-US" altLang="zh-CN" sz="2000" kern="0" dirty="0" err="1">
                    <a:latin typeface="Candara" panose="020E0502030303020204" pitchFamily="34" charset="0"/>
                    <a:cs typeface="Arial" pitchFamily="34" charset="0"/>
                  </a:rPr>
                  <a:t>nC</a:t>
                </a:r>
                <a:r>
                  <a:rPr lang="en-US" altLang="zh-CN" sz="2000" kern="0" dirty="0">
                    <a:latin typeface="Candara" panose="020E0502030303020204" pitchFamily="34" charset="0"/>
                    <a:cs typeface="Arial" pitchFamily="34" charset="0"/>
                  </a:rPr>
                  <a:t>/bunch, lower emittance, higher luminosity)</a:t>
                </a:r>
              </a:p>
              <a:p>
                <a:pPr marL="682625" lvl="1" indent="-225425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Candara" panose="020E0502030303020204" pitchFamily="34" charset="0"/>
                  <a:cs typeface="Arial" pitchFamily="34" charset="0"/>
                </a:endParaRPr>
              </a:p>
              <a:p>
                <a:pPr marL="225425" indent="-225425">
                  <a:buFont typeface="Arial" panose="020B0604020202020204" pitchFamily="34" charset="0"/>
                  <a:buChar char="•"/>
                </a:pPr>
                <a:endParaRPr lang="en-US" sz="2000" dirty="0">
                  <a:latin typeface="Candara" panose="020E0502030303020204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65224"/>
                <a:ext cx="9144000" cy="4033989"/>
              </a:xfrm>
              <a:prstGeom prst="rect">
                <a:avLst/>
              </a:prstGeom>
              <a:blipFill rotWithShape="0">
                <a:blip r:embed="rId4"/>
                <a:stretch>
                  <a:fillRect l="-600" t="-906" r="-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3972" y="4682944"/>
            <a:ext cx="3336386" cy="175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0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4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New Electron Cooling Simulation Code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796290"/>
            <a:ext cx="85344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  <a:cs typeface="Arial" panose="020B0604020202020204" pitchFamily="34" charset="0"/>
              </a:rPr>
              <a:t>Goals: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ndara" panose="020E0502030303020204" pitchFamily="34" charset="0"/>
                <a:cs typeface="Arial" panose="020B0604020202020204" pitchFamily="34" charset="0"/>
              </a:rPr>
              <a:t>Fulfill the specific needs for JLEIC electron cooling scheme</a:t>
            </a:r>
            <a:endParaRPr lang="en-US" sz="20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ndara" panose="020E0502030303020204" pitchFamily="34" charset="0"/>
                <a:cs typeface="Arial" panose="020B0604020202020204" pitchFamily="34" charset="0"/>
              </a:rPr>
              <a:t>Different </a:t>
            </a:r>
            <a:r>
              <a:rPr lang="en-US" sz="2000" dirty="0">
                <a:latin typeface="Candara" panose="020E0502030303020204" pitchFamily="34" charset="0"/>
                <a:cs typeface="Arial" panose="020B0604020202020204" pitchFamily="34" charset="0"/>
              </a:rPr>
              <a:t>scenarios: DC cooling, bunched </a:t>
            </a:r>
            <a:r>
              <a:rPr lang="en-US" sz="2000" dirty="0" smtClean="0">
                <a:latin typeface="Candara" panose="020E0502030303020204" pitchFamily="34" charset="0"/>
                <a:cs typeface="Arial" panose="020B0604020202020204" pitchFamily="34" charset="0"/>
              </a:rPr>
              <a:t>beam cooling</a:t>
            </a:r>
            <a:endParaRPr lang="en-US" sz="20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ndara" panose="020E0502030303020204" pitchFamily="34" charset="0"/>
                <a:cs typeface="Arial" panose="020B0604020202020204" pitchFamily="34" charset="0"/>
              </a:rPr>
              <a:t>More flexibility, higher efficiency</a:t>
            </a:r>
            <a:r>
              <a:rPr lang="en-US" sz="2000" dirty="0" smtClean="0">
                <a:latin typeface="Candara" panose="020E0502030303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ndara" panose="020E0502030303020204" pitchFamily="34" charset="0"/>
                <a:cs typeface="Arial" panose="020B0604020202020204" pitchFamily="34" charset="0"/>
              </a:rPr>
              <a:t>Use for electron cooling simulation and further code development</a:t>
            </a:r>
            <a:endParaRPr lang="en-US" sz="20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Candara" panose="020E0502030303020204" pitchFamily="34" charset="0"/>
                <a:cs typeface="Arial" panose="020B0604020202020204" pitchFamily="34" charset="0"/>
              </a:rPr>
              <a:t>Approaches: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  <a:cs typeface="Arial" panose="020B0604020202020204" pitchFamily="34" charset="0"/>
              </a:rPr>
              <a:t>Following the models in BETACOOL whenever applicable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  <a:cs typeface="Arial" panose="020B0604020202020204" pitchFamily="34" charset="0"/>
              </a:rPr>
              <a:t>Revise the models whenever needed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  <a:cs typeface="Arial" panose="020B0604020202020204" pitchFamily="34" charset="0"/>
              </a:rPr>
              <a:t>Improve the efficiency by strategically arrange the </a:t>
            </a:r>
            <a:r>
              <a:rPr lang="en-US" sz="2000" dirty="0" smtClean="0">
                <a:latin typeface="Candara" panose="020E0502030303020204" pitchFamily="34" charset="0"/>
                <a:cs typeface="Arial" panose="020B0604020202020204" pitchFamily="34" charset="0"/>
              </a:rPr>
              <a:t>computation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ndara" panose="020E0502030303020204" pitchFamily="34" charset="0"/>
                <a:cs typeface="Arial" panose="020B0604020202020204" pitchFamily="34" charset="0"/>
              </a:rPr>
              <a:t>Adaptive to the modern multi-core platform</a:t>
            </a:r>
            <a:endParaRPr lang="en-US" sz="20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Candara" panose="020E0502030303020204" pitchFamily="34" charset="0"/>
                <a:cs typeface="Arial" panose="020B0604020202020204" pitchFamily="34" charset="0"/>
              </a:rPr>
              <a:t>Formulas and models implemented: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  <a:cs typeface="Arial" panose="020B0604020202020204" pitchFamily="34" charset="0"/>
              </a:rPr>
              <a:t>IBS: Martini model (no vertical disper</a:t>
            </a:r>
            <a:r>
              <a:rPr lang="en-US" altLang="zh-CN" sz="2000" dirty="0">
                <a:latin typeface="Candara" panose="020E0502030303020204" pitchFamily="34" charset="0"/>
                <a:cs typeface="Arial" panose="020B0604020202020204" pitchFamily="34" charset="0"/>
              </a:rPr>
              <a:t>s</a:t>
            </a:r>
            <a:r>
              <a:rPr lang="en-US" sz="2000" dirty="0">
                <a:latin typeface="Candara" panose="020E0502030303020204" pitchFamily="34" charset="0"/>
                <a:cs typeface="Arial" panose="020B0604020202020204" pitchFamily="34" charset="0"/>
              </a:rPr>
              <a:t>ion lattice)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  <a:cs typeface="Arial" panose="020B0604020202020204" pitchFamily="34" charset="0"/>
              </a:rPr>
              <a:t>Friction force: </a:t>
            </a:r>
            <a:r>
              <a:rPr lang="en-US" sz="2000" dirty="0" err="1">
                <a:latin typeface="Candara" panose="020E0502030303020204" pitchFamily="34" charset="0"/>
                <a:cs typeface="Arial" panose="020B0604020202020204" pitchFamily="34" charset="0"/>
              </a:rPr>
              <a:t>Parkhomchuk</a:t>
            </a:r>
            <a:r>
              <a:rPr lang="en-US" sz="2000" dirty="0">
                <a:latin typeface="Candara" panose="020E0502030303020204" pitchFamily="34" charset="0"/>
                <a:cs typeface="Arial" panose="020B0604020202020204" pitchFamily="34" charset="0"/>
              </a:rPr>
              <a:t> formula (magnetized cooling)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  <a:cs typeface="Arial" panose="020B0604020202020204" pitchFamily="34" charset="0"/>
              </a:rPr>
              <a:t>Cooling rate: single particle model, Monte Carlo 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  <a:cs typeface="Arial" panose="020B0604020202020204" pitchFamily="34" charset="0"/>
              </a:rPr>
              <a:t>Cooling dynamics: </a:t>
            </a:r>
            <a:r>
              <a:rPr lang="en-US" sz="2000" dirty="0" smtClean="0">
                <a:latin typeface="Candara" panose="020E0502030303020204" pitchFamily="34" charset="0"/>
                <a:cs typeface="Arial" panose="020B0604020202020204" pitchFamily="34" charset="0"/>
              </a:rPr>
              <a:t>Four-step </a:t>
            </a:r>
            <a:r>
              <a:rPr lang="en-US" sz="2000" dirty="0" smtClean="0">
                <a:latin typeface="Candara" panose="020E0502030303020204" pitchFamily="34" charset="0"/>
                <a:cs typeface="Arial" panose="020B0604020202020204" pitchFamily="34" charset="0"/>
              </a:rPr>
              <a:t>procedure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ndara" panose="020E0502030303020204" pitchFamily="34" charset="0"/>
                <a:cs typeface="Arial" panose="020B0604020202020204" pitchFamily="34" charset="0"/>
              </a:rPr>
              <a:t>Other formulas and models can be added in future</a:t>
            </a:r>
          </a:p>
          <a:p>
            <a:r>
              <a:rPr lang="en-US" sz="2000" b="1" dirty="0" smtClean="0">
                <a:latin typeface="Candara" panose="020E0502030303020204" pitchFamily="34" charset="0"/>
                <a:cs typeface="Arial" panose="020B0604020202020204" pitchFamily="34" charset="0"/>
              </a:rPr>
              <a:t>Codes and a tutorial are available online:</a:t>
            </a:r>
            <a:r>
              <a:rPr lang="en-US" sz="2000" dirty="0" smtClean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https://github.com/zhanghe9704/electroncooling</a:t>
            </a:r>
          </a:p>
          <a:p>
            <a:endParaRPr lang="en-US" sz="2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00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5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Electron Cooling Rate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-228600" y="1371600"/>
                <a:ext cx="9009529" cy="4343400"/>
              </a:xfrm>
            </p:spPr>
            <p:txBody>
              <a:bodyPr tIns="10056"/>
              <a:lstStyle/>
              <a:p>
                <a:pPr marL="41433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solidFill>
                      <a:srgbClr val="0000CC"/>
                    </a:solidFill>
                    <a:latin typeface="Candara" charset="0"/>
                    <a:ea typeface="ヒラギノ明朝 ProN W3" charset="0"/>
                    <a:cs typeface="Candara" charset="0"/>
                  </a:rPr>
                  <a:t>Single particle model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: sample the ion beam with particles with the </a:t>
                </a:r>
                <a:r>
                  <a:rPr lang="en-US" sz="2200" dirty="0">
                    <a:solidFill>
                      <a:srgbClr val="0000FF"/>
                    </a:solidFill>
                    <a:latin typeface="Candara" charset="0"/>
                    <a:ea typeface="ヒラギノ明朝 ProN W3" charset="0"/>
                    <a:cs typeface="Candara" charset="0"/>
                  </a:rPr>
                  <a:t>same </a:t>
                </a:r>
                <a:r>
                  <a:rPr lang="en-US" sz="2200" dirty="0" smtClean="0">
                    <a:solidFill>
                      <a:srgbClr val="0000FF"/>
                    </a:solidFill>
                    <a:latin typeface="Candara" charset="0"/>
                    <a:ea typeface="ヒラギノ明朝 ProN W3" charset="0"/>
                    <a:cs typeface="Candara" charset="0"/>
                  </a:rPr>
                  <a:t>dynamic invariant (single particle emittance)</a:t>
                </a:r>
                <a:endParaRPr lang="en-US" sz="2200" dirty="0">
                  <a:solidFill>
                    <a:srgbClr val="0000FF"/>
                  </a:solidFill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81438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Sample the ion beam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on a regular grid</a:t>
                </a:r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81438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Calculate the electron charge density around each ion</a:t>
                </a:r>
              </a:p>
              <a:p>
                <a:pPr marL="81438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Convert into beam frame</a:t>
                </a:r>
              </a:p>
              <a:p>
                <a:pPr marL="81438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Calculate the </a:t>
                </a: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f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riction force on each ion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(</a:t>
                </a:r>
                <a:r>
                  <a:rPr lang="en-US" sz="2200" dirty="0" err="1" smtClean="0">
                    <a:latin typeface="Candara" charset="0"/>
                    <a:ea typeface="ヒラギノ明朝 ProN W3" charset="0"/>
                    <a:cs typeface="Candara" charset="0"/>
                  </a:rPr>
                  <a:t>Parkhomchuk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formula)</a:t>
                </a:r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81438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Convert back to lab frame</a:t>
                </a:r>
              </a:p>
              <a:p>
                <a:pPr marL="81438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Each ion feels a kick as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𝑑</m:t>
                    </m:r>
                    <m:r>
                      <a:rPr lang="en-US" sz="2200" b="1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𝒑</m:t>
                    </m:r>
                    <m:r>
                      <a:rPr lang="en-US" sz="2200" b="1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=</m:t>
                    </m:r>
                    <m:r>
                      <a:rPr lang="en-US" sz="2200" b="1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𝑭</m:t>
                    </m:r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⋅</m:t>
                    </m:r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𝑑𝑡</m:t>
                    </m:r>
                  </m:oMath>
                </a14:m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.</a:t>
                </a:r>
              </a:p>
              <a:p>
                <a:pPr marL="81438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b="1" dirty="0" smtClean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Calculate the new dynamic invariant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𝐼</m:t>
                    </m:r>
                  </m:oMath>
                </a14:m>
                <a:r>
                  <a:rPr lang="en-US" sz="2200" b="1" dirty="0" smtClean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and thus the emittance</a:t>
                </a:r>
                <a:r>
                  <a:rPr lang="en-US" sz="2200" b="1" dirty="0" smtClean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for each ion (as in the previous page) and take average on all of them.</a:t>
                </a:r>
              </a:p>
              <a:p>
                <a:pPr marL="81438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b="1" dirty="0" smtClean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Calculate the cooling rate (the change of emittance in a unit time)</a:t>
                </a:r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</p:txBody>
          </p:sp>
        </mc:Choice>
        <mc:Fallback>
          <p:sp>
            <p:nvSpPr>
              <p:cNvPr id="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28600" y="1371600"/>
                <a:ext cx="9009529" cy="4343400"/>
              </a:xfrm>
              <a:blipFill rotWithShape="0">
                <a:blip r:embed="rId3"/>
                <a:stretch>
                  <a:fillRect t="-21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20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-147313" y="990600"/>
                <a:ext cx="9009529" cy="5248275"/>
              </a:xfrm>
            </p:spPr>
            <p:txBody>
              <a:bodyPr tIns="10056"/>
              <a:lstStyle/>
              <a:p>
                <a:pPr marL="41433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solidFill>
                      <a:srgbClr val="0000CC"/>
                    </a:solidFill>
                    <a:latin typeface="Candara" charset="0"/>
                    <a:ea typeface="ヒラギノ明朝 ProN W3" charset="0"/>
                    <a:cs typeface="Candara" charset="0"/>
                  </a:rPr>
                  <a:t>Monte Carlo model</a:t>
                </a:r>
                <a:r>
                  <a:rPr lang="en-US" sz="2200" dirty="0">
                    <a:solidFill>
                      <a:srgbClr val="0000CC"/>
                    </a:solidFill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: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sample the ion beam with particles of </a:t>
                </a:r>
                <a:r>
                  <a:rPr lang="en-US" sz="2200" dirty="0" smtClean="0">
                    <a:solidFill>
                      <a:srgbClr val="0000FF"/>
                    </a:solidFill>
                    <a:latin typeface="Candara" charset="0"/>
                    <a:ea typeface="ヒラギノ明朝 ProN W3" charset="0"/>
                    <a:cs typeface="Candara" charset="0"/>
                  </a:rPr>
                  <a:t>Gaussian distribution</a:t>
                </a:r>
              </a:p>
              <a:p>
                <a:pPr marL="814388" lvl="2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Sample the ions as described in the previous page</a:t>
                </a:r>
              </a:p>
              <a:p>
                <a:pPr marL="81438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Calculate the electron charge density around each ion</a:t>
                </a:r>
              </a:p>
              <a:p>
                <a:pPr marL="81438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Convert into beam frame</a:t>
                </a:r>
              </a:p>
              <a:p>
                <a:pPr marL="81438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Calculate the friction force on each ion </a:t>
                </a:r>
              </a:p>
              <a:p>
                <a:pPr marL="81438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Convert back to lab frame</a:t>
                </a:r>
              </a:p>
              <a:p>
                <a:pPr marL="81438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Each ion feels a kick as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ea typeface="ヒラギノ明朝 ProN W3" charset="0"/>
                        <a:cs typeface="Candara" charset="0"/>
                      </a:rPr>
                      <m:t>𝑑</m:t>
                    </m:r>
                    <m:r>
                      <a:rPr lang="en-US" sz="2200" b="1" i="1">
                        <a:latin typeface="Cambria Math"/>
                        <a:ea typeface="ヒラギノ明朝 ProN W3" charset="0"/>
                        <a:cs typeface="Candara" charset="0"/>
                      </a:rPr>
                      <m:t>𝒑</m:t>
                    </m:r>
                    <m:r>
                      <a:rPr lang="en-US" sz="2200" b="1" i="1">
                        <a:latin typeface="Cambria Math"/>
                        <a:ea typeface="ヒラギノ明朝 ProN W3" charset="0"/>
                        <a:cs typeface="Candara" charset="0"/>
                      </a:rPr>
                      <m:t>=</m:t>
                    </m:r>
                    <m:r>
                      <a:rPr lang="en-US" sz="2200" b="1" i="1">
                        <a:latin typeface="Cambria Math"/>
                        <a:ea typeface="ヒラギノ明朝 ProN W3" charset="0"/>
                        <a:cs typeface="Candara" charset="0"/>
                      </a:rPr>
                      <m:t>𝑭</m:t>
                    </m:r>
                    <m:r>
                      <a:rPr lang="en-US" sz="2200" i="1">
                        <a:latin typeface="Cambria Math"/>
                        <a:ea typeface="ヒラギノ明朝 ProN W3" charset="0"/>
                        <a:cs typeface="Candara" charset="0"/>
                      </a:rPr>
                      <m:t>⋅</m:t>
                    </m:r>
                    <m:r>
                      <a:rPr lang="en-US" sz="2200" i="1">
                        <a:latin typeface="Cambria Math"/>
                        <a:ea typeface="ヒラギノ明朝 ProN W3" charset="0"/>
                        <a:cs typeface="Candara" charset="0"/>
                      </a:rPr>
                      <m:t>𝑑𝑡</m:t>
                    </m:r>
                  </m:oMath>
                </a14:m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.</a:t>
                </a:r>
              </a:p>
              <a:p>
                <a:pPr marL="814388" lvl="2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err="1" smtClean="0">
                    <a:latin typeface="Candara" charset="0"/>
                    <a:ea typeface="ヒラギノ明朝 ProN W3" charset="0"/>
                    <a:cs typeface="Candara" charset="0"/>
                  </a:rPr>
                  <a:t>Emittace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is calculated statistically as</a:t>
                </a:r>
              </a:p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endParaRPr lang="en-US" sz="2200" dirty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814388" lvl="2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b="1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altLang="zh-CN" sz="2200" dirty="0">
                    <a:latin typeface="Candara" charset="0"/>
                    <a:ea typeface="ヒラギノ明朝 ProN W3" charset="0"/>
                    <a:cs typeface="Candara" charset="0"/>
                  </a:rPr>
                  <a:t>Calculate the cooling rate (the change of emittance in a unit time)</a:t>
                </a:r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</p:txBody>
          </p:sp>
        </mc:Choice>
        <mc:Fallback>
          <p:sp>
            <p:nvSpPr>
              <p:cNvPr id="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47313" y="990600"/>
                <a:ext cx="9009529" cy="5248275"/>
              </a:xfrm>
              <a:blipFill rotWithShape="0">
                <a:blip r:embed="rId5"/>
                <a:stretch>
                  <a:fillRect t="-17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6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Electron Cooling Rate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962400"/>
            <a:ext cx="2177415" cy="4114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941" y="4419600"/>
            <a:ext cx="5891022" cy="117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3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7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Cooling Dynamic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>
          <a:xfrm>
            <a:off x="-17929" y="990600"/>
            <a:ext cx="9009529" cy="5248275"/>
          </a:xfrm>
        </p:spPr>
        <p:txBody>
          <a:bodyPr tIns="10056"/>
          <a:lstStyle/>
          <a:p>
            <a:pPr marL="414338" lvl="1" indent="0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latin typeface="Candara" charset="0"/>
                <a:ea typeface="ヒラギノ明朝 ProN W3" charset="0"/>
                <a:cs typeface="Candara" charset="0"/>
              </a:rPr>
              <a:t> </a:t>
            </a:r>
            <a:r>
              <a:rPr lang="en-US" sz="2200" dirty="0" smtClean="0">
                <a:solidFill>
                  <a:srgbClr val="0000CC"/>
                </a:solidFill>
                <a:latin typeface="Candara" charset="0"/>
                <a:ea typeface="ヒラギノ明朝 ProN W3" charset="0"/>
                <a:cs typeface="Candara" charset="0"/>
              </a:rPr>
              <a:t>Four-step procedure</a:t>
            </a:r>
            <a:r>
              <a:rPr lang="en-US" sz="2200" dirty="0" smtClean="0">
                <a:latin typeface="Candara" charset="0"/>
                <a:ea typeface="ヒラギノ明朝 ProN W3" charset="0"/>
                <a:cs typeface="Candara" charset="0"/>
              </a:rPr>
              <a:t>:</a:t>
            </a:r>
            <a:endParaRPr lang="en-US" sz="2200" dirty="0">
              <a:solidFill>
                <a:srgbClr val="0000FF"/>
              </a:solidFill>
              <a:latin typeface="Candara" charset="0"/>
              <a:ea typeface="ヒラギノ明朝 ProN W3" charset="0"/>
              <a:cs typeface="Candara" charset="0"/>
            </a:endParaRPr>
          </a:p>
          <a:p>
            <a:pPr marL="1271588" lvl="1" indent="-457200">
              <a:lnSpc>
                <a:spcPct val="96000"/>
              </a:lnSpc>
              <a:buFont typeface="+mj-lt"/>
              <a:buAutoNum type="arabicPeriod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latin typeface="Candara" charset="0"/>
                <a:ea typeface="ヒラギノ明朝 ProN W3" charset="0"/>
                <a:cs typeface="Candara" charset="0"/>
              </a:rPr>
              <a:t>Create </a:t>
            </a:r>
            <a:r>
              <a:rPr lang="en-US" sz="2200" dirty="0" smtClean="0">
                <a:latin typeface="Candara" charset="0"/>
                <a:ea typeface="ヒラギノ明朝 ProN W3" charset="0"/>
                <a:cs typeface="Candara" charset="0"/>
              </a:rPr>
              <a:t>sample ions</a:t>
            </a:r>
          </a:p>
          <a:p>
            <a:pPr marL="1271588" lvl="1" indent="-457200">
              <a:lnSpc>
                <a:spcPct val="96000"/>
              </a:lnSpc>
              <a:buFont typeface="+mj-lt"/>
              <a:buAutoNum type="arabicPeriod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latin typeface="Candara" charset="0"/>
                <a:ea typeface="ヒラギノ明朝 ProN W3" charset="0"/>
                <a:cs typeface="Candara" charset="0"/>
              </a:rPr>
              <a:t> </a:t>
            </a:r>
            <a:r>
              <a:rPr lang="en-US" sz="2200" dirty="0" smtClean="0">
                <a:latin typeface="Candara" charset="0"/>
                <a:ea typeface="ヒラギノ明朝 ProN W3" charset="0"/>
                <a:cs typeface="Candara" charset="0"/>
              </a:rPr>
              <a:t>Calculate the expansion rate under the IBS and/or electron cooling effect</a:t>
            </a:r>
          </a:p>
          <a:p>
            <a:pPr marL="1271588" lvl="1" indent="-457200">
              <a:lnSpc>
                <a:spcPct val="96000"/>
              </a:lnSpc>
              <a:buFont typeface="+mj-lt"/>
              <a:buAutoNum type="arabicPeriod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latin typeface="Candara" charset="0"/>
                <a:ea typeface="ヒラギノ明朝 ProN W3" charset="0"/>
                <a:cs typeface="Candara" charset="0"/>
              </a:rPr>
              <a:t> </a:t>
            </a:r>
            <a:r>
              <a:rPr lang="en-US" sz="2200" dirty="0" smtClean="0">
                <a:latin typeface="Candara" charset="0"/>
                <a:ea typeface="ヒラギノ明朝 ProN W3" charset="0"/>
                <a:cs typeface="Candara" charset="0"/>
              </a:rPr>
              <a:t>Update the beam parameters and the sample ions, and </a:t>
            </a:r>
            <a:endParaRPr lang="en-US" sz="220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1271588" lvl="1" indent="-457200">
              <a:lnSpc>
                <a:spcPct val="96000"/>
              </a:lnSpc>
              <a:buFont typeface="+mj-lt"/>
              <a:buAutoNum type="arabicPeriod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latin typeface="Candara" charset="0"/>
                <a:ea typeface="ヒラギノ明朝 ProN W3" charset="0"/>
                <a:cs typeface="Candara" charset="0"/>
              </a:rPr>
              <a:t>repeat </a:t>
            </a:r>
            <a:r>
              <a:rPr lang="en-US" sz="2200" dirty="0" smtClean="0">
                <a:latin typeface="Candara" charset="0"/>
                <a:ea typeface="ヒラギノ明朝 ProN W3" charset="0"/>
                <a:cs typeface="Candara" charset="0"/>
              </a:rPr>
              <a:t>from the </a:t>
            </a:r>
            <a:r>
              <a:rPr lang="en-US" sz="2200" dirty="0" smtClean="0">
                <a:latin typeface="Candara" charset="0"/>
                <a:ea typeface="ヒラギノ明朝 ProN W3" charset="0"/>
                <a:cs typeface="Candara" charset="0"/>
              </a:rPr>
              <a:t>second </a:t>
            </a:r>
            <a:r>
              <a:rPr lang="en-US" sz="2200" dirty="0" smtClean="0">
                <a:latin typeface="Candara" charset="0"/>
                <a:ea typeface="ヒラギノ明朝 ProN W3" charset="0"/>
                <a:cs typeface="Candara" charset="0"/>
              </a:rPr>
              <a:t>step till the end </a:t>
            </a:r>
            <a:r>
              <a:rPr lang="en-US" sz="2200" dirty="0" smtClean="0">
                <a:latin typeface="Candara" charset="0"/>
                <a:ea typeface="ヒラギノ明朝 ProN W3" charset="0"/>
                <a:cs typeface="Candara" charset="0"/>
              </a:rPr>
              <a:t>time</a:t>
            </a:r>
          </a:p>
          <a:p>
            <a:pPr marL="1271588" lvl="1" indent="-457200">
              <a:lnSpc>
                <a:spcPct val="96000"/>
              </a:lnSpc>
              <a:buFont typeface="+mj-lt"/>
              <a:buAutoNum type="arabicPeriod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indent="0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latin typeface="Candara" charset="0"/>
                <a:ea typeface="ヒラギノ明朝 ProN W3" charset="0"/>
                <a:cs typeface="Candara" charset="0"/>
              </a:rPr>
              <a:t> The RMS dynamic method and the model beam method in BETACOOL fit into this four-step procedure. </a:t>
            </a:r>
          </a:p>
          <a:p>
            <a:pPr marL="814388" lvl="1" indent="0">
              <a:lnSpc>
                <a:spcPct val="96000"/>
              </a:lnSpc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>
              <a:latin typeface="Candara" charset="0"/>
              <a:ea typeface="ヒラギノ明朝 ProN W3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92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8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Cooling Dynamic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-17929" y="990600"/>
                <a:ext cx="9009529" cy="5248275"/>
              </a:xfrm>
            </p:spPr>
            <p:txBody>
              <a:bodyPr tIns="10056"/>
              <a:lstStyle/>
              <a:p>
                <a:pPr marL="41433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solidFill>
                      <a:srgbClr val="0000CC"/>
                    </a:solidFill>
                    <a:latin typeface="Candara" charset="0"/>
                    <a:ea typeface="ヒラギノ明朝 ProN W3" charset="0"/>
                    <a:cs typeface="Candara" charset="0"/>
                  </a:rPr>
                  <a:t>RMS dynamic method in the </a:t>
                </a:r>
                <a:r>
                  <a:rPr lang="en-US" sz="2200" dirty="0">
                    <a:solidFill>
                      <a:srgbClr val="0000CC"/>
                    </a:solidFill>
                    <a:latin typeface="Candara" charset="0"/>
                    <a:ea typeface="ヒラギノ明朝 ProN W3" charset="0"/>
                    <a:cs typeface="Candara" charset="0"/>
                  </a:rPr>
                  <a:t>f</a:t>
                </a:r>
                <a:r>
                  <a:rPr lang="en-US" sz="2200" dirty="0" smtClean="0">
                    <a:solidFill>
                      <a:srgbClr val="0000CC"/>
                    </a:solidFill>
                    <a:latin typeface="Candara" charset="0"/>
                    <a:ea typeface="ヒラギノ明朝 ProN W3" charset="0"/>
                    <a:cs typeface="Candara" charset="0"/>
                  </a:rPr>
                  <a:t>our-step procedure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:</a:t>
                </a:r>
                <a:endParaRPr lang="en-US" sz="2200" dirty="0">
                  <a:solidFill>
                    <a:srgbClr val="0000FF"/>
                  </a:solidFill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1271588" lvl="1" indent="-457200">
                  <a:lnSpc>
                    <a:spcPct val="96000"/>
                  </a:lnSpc>
                  <a:buFont typeface="+mj-lt"/>
                  <a:buAutoNum type="arabicPeriod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Create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sample ions (using the single particle model or Monte Carlo model) w.r.t. the given emittance</a:t>
                </a:r>
              </a:p>
              <a:p>
                <a:pPr marL="1271588" lvl="1" indent="-457200">
                  <a:lnSpc>
                    <a:spcPct val="96000"/>
                  </a:lnSpc>
                  <a:buFont typeface="+mj-lt"/>
                  <a:buAutoNum type="arabicPeriod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Calculate the expansion rate under the IBS and/or electron cooling effect</a:t>
                </a:r>
              </a:p>
              <a:p>
                <a:pPr marL="1271588" lvl="1" indent="-457200">
                  <a:lnSpc>
                    <a:spcPct val="96000"/>
                  </a:lnSpc>
                  <a:buFont typeface="+mj-lt"/>
                  <a:buAutoNum type="arabicPeriod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Update the beam parameters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ヒラギノ明朝 ProN W3" charset="0"/>
                            <a:cs typeface="Candara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𝜀</m:t>
                        </m:r>
                      </m:e>
                      <m:sub>
                        <m:r>
                          <a:rPr lang="en-US" altLang="zh-CN" sz="2200" i="1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𝑛𝑒𝑤</m:t>
                        </m:r>
                      </m:sub>
                    </m:sSub>
                    <m:r>
                      <a:rPr lang="en-US" altLang="zh-CN" sz="2200" i="1">
                        <a:latin typeface="Cambria Math"/>
                        <a:ea typeface="ヒラギノ明朝 ProN W3" charset="0"/>
                        <a:cs typeface="Candara" charset="0"/>
                      </a:rPr>
                      <m:t>=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ヒラギノ明朝 ProN W3" charset="0"/>
                            <a:cs typeface="Candara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𝜀</m:t>
                        </m:r>
                      </m:e>
                      <m:sub>
                        <m:r>
                          <a:rPr lang="en-US" altLang="zh-CN" sz="2200" i="1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𝑜𝑙𝑑</m:t>
                        </m:r>
                      </m:sub>
                    </m:sSub>
                    <m:r>
                      <a:rPr lang="en-US" altLang="zh-CN" sz="2200" i="1">
                        <a:latin typeface="Cambria Math"/>
                        <a:ea typeface="ヒラギノ明朝 ProN W3" charset="0"/>
                        <a:cs typeface="Candara" charset="0"/>
                      </a:rPr>
                      <m:t>⋅</m:t>
                    </m:r>
                    <m:sSup>
                      <m:sSup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ヒラギノ明朝 ProN W3" charset="0"/>
                            <a:cs typeface="Candara" charset="0"/>
                          </a:rPr>
                        </m:ctrlPr>
                      </m:sSupPr>
                      <m:e>
                        <m:r>
                          <a:rPr lang="en-US" altLang="zh-CN" sz="2200" i="1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200" i="1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𝑑𝑡</m:t>
                        </m:r>
                        <m:r>
                          <a:rPr lang="en-US" altLang="zh-CN" sz="2200" i="1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/</m:t>
                        </m:r>
                        <m:r>
                          <a:rPr lang="en-US" altLang="zh-CN" sz="2200" i="1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𝜏</m:t>
                        </m:r>
                      </m:sup>
                    </m:sSup>
                  </m:oMath>
                </a14:m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, </a:t>
                </a: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c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reate new sample ions w.r.t. the new emittance, and </a:t>
                </a:r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1271588" lvl="1" indent="-457200">
                  <a:lnSpc>
                    <a:spcPct val="96000"/>
                  </a:lnSpc>
                  <a:buFont typeface="+mj-lt"/>
                  <a:buAutoNum type="arabicPeriod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repeat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from the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second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step till the end time</a:t>
                </a:r>
              </a:p>
            </p:txBody>
          </p:sp>
        </mc:Choice>
        <mc:Fallback>
          <p:sp>
            <p:nvSpPr>
              <p:cNvPr id="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7929" y="990600"/>
                <a:ext cx="9009529" cy="5248275"/>
              </a:xfrm>
              <a:blipFill rotWithShape="0">
                <a:blip r:embed="rId3"/>
                <a:stretch>
                  <a:fillRect t="-17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79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9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Cooling Dynamic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-17929" y="990600"/>
                <a:ext cx="9009529" cy="5248275"/>
              </a:xfrm>
            </p:spPr>
            <p:txBody>
              <a:bodyPr tIns="10056"/>
              <a:lstStyle/>
              <a:p>
                <a:pPr marL="41433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solidFill>
                      <a:srgbClr val="0000CC"/>
                    </a:solidFill>
                    <a:latin typeface="Candara" charset="0"/>
                    <a:ea typeface="ヒラギノ明朝 ProN W3" charset="0"/>
                    <a:cs typeface="Candara" charset="0"/>
                  </a:rPr>
                  <a:t>Model beam method in the four-step procedure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:</a:t>
                </a:r>
                <a:endParaRPr lang="en-US" sz="2200" dirty="0">
                  <a:solidFill>
                    <a:srgbClr val="0000FF"/>
                  </a:solidFill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1271588" lvl="1" indent="-457200">
                  <a:lnSpc>
                    <a:spcPct val="96000"/>
                  </a:lnSpc>
                  <a:buFont typeface="+mj-lt"/>
                  <a:buAutoNum type="arabicPeriod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Create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sample ions with the given initial distribution</a:t>
                </a:r>
              </a:p>
              <a:p>
                <a:pPr marL="1271588" lvl="1" indent="-457200">
                  <a:lnSpc>
                    <a:spcPct val="96000"/>
                  </a:lnSpc>
                  <a:buFont typeface="+mj-lt"/>
                  <a:buAutoNum type="arabicPeriod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Calculate the IBS rate and/or the friction force.</a:t>
                </a:r>
              </a:p>
              <a:p>
                <a:pPr marL="1271588" lvl="1" indent="-457200">
                  <a:lnSpc>
                    <a:spcPct val="96000"/>
                  </a:lnSpc>
                  <a:buFont typeface="+mj-lt"/>
                  <a:buAutoNum type="arabicPeriod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Apply the IBS kick </a:t>
                </a:r>
                <a:r>
                  <a:rPr lang="en-US" altLang="zh-CN" sz="2200" dirty="0">
                    <a:latin typeface="Candara" charset="0"/>
                    <a:ea typeface="ヒラギノ明朝 ProN W3" charset="0"/>
                    <a:cs typeface="Candara" charset="0"/>
                  </a:rPr>
                  <a:t>on each particle </a:t>
                </a:r>
                <a:r>
                  <a:rPr lang="en-US" altLang="zh-CN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as </a:t>
                </a:r>
              </a:p>
              <a:p>
                <a:pPr marL="814388" lvl="1" indent="0" algn="ctr">
                  <a:lnSpc>
                    <a:spcPct val="96000"/>
                  </a:lnSpc>
                  <a:buNone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altLang="zh-CN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ヒラギノ明朝 ProN W3" charset="0"/>
                            <a:cs typeface="Candara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  <a:ea typeface="ヒラギノ明朝 ProN W3" charset="0"/>
                                <a:cs typeface="Candara" charset="0"/>
                              </a:rPr>
                            </m:ctrlPr>
                          </m:sSupPr>
                          <m:e>
                            <m:r>
                              <a:rPr lang="en-US" altLang="zh-CN" sz="2200" i="1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zh-CN" sz="2200" i="1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sz="2200" i="1">
                        <a:latin typeface="Cambria Math"/>
                        <a:ea typeface="ヒラギノ明朝 ProN W3" charset="0"/>
                        <a:cs typeface="Candara" charset="0"/>
                      </a:rPr>
                      <m:t>=</m:t>
                    </m:r>
                    <m:f>
                      <m:f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ヒラギノ明朝 ProN W3" charset="0"/>
                            <a:cs typeface="Candara" charset="0"/>
                          </a:rPr>
                        </m:ctrlPr>
                      </m:fPr>
                      <m:num>
                        <m:r>
                          <a:rPr lang="en-US" altLang="zh-CN" sz="2200" i="1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𝜀</m:t>
                        </m:r>
                      </m:num>
                      <m:den>
                        <m:sSub>
                          <m:sSub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  <a:ea typeface="ヒラギノ明朝 ProN W3" charset="0"/>
                                <a:cs typeface="Candara" charset="0"/>
                              </a:rPr>
                            </m:ctrlPr>
                          </m:sSubPr>
                          <m:e>
                            <m:r>
                              <a:rPr lang="en-US" altLang="zh-CN" sz="2200" i="1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sz="2200" i="1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⊥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ヒラギノ明朝 ProN W3" charset="0"/>
                            <a:cs typeface="Candara" charset="0"/>
                          </a:rPr>
                        </m:ctrlPr>
                      </m:fPr>
                      <m:num>
                        <m:r>
                          <a:rPr lang="en-US" altLang="zh-CN" sz="2200" i="1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𝑑𝑡</m:t>
                        </m:r>
                      </m:num>
                      <m:den>
                        <m:sSub>
                          <m:sSub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  <a:ea typeface="ヒラギノ明朝 ProN W3" charset="0"/>
                                <a:cs typeface="Candara" charset="0"/>
                              </a:rPr>
                            </m:ctrlPr>
                          </m:sSubPr>
                          <m:e>
                            <m:r>
                              <a:rPr lang="en-US" altLang="zh-CN" sz="2200" i="1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sz="2200" i="1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𝐼𝐵𝑆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200" dirty="0">
                    <a:latin typeface="Candara" charset="0"/>
                    <a:ea typeface="ヒラギノ明朝 ProN W3" charset="0"/>
                    <a:cs typeface="Candara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200" dirty="0">
                        <a:latin typeface="Cambria Math"/>
                        <a:ea typeface="ヒラギノ明朝 ProN W3" charset="0"/>
                        <a:cs typeface="Candara" charset="0"/>
                      </a:rPr>
                      <m:t>Δ</m:t>
                    </m:r>
                    <m:r>
                      <a:rPr lang="en-US" altLang="zh-CN" sz="2200" i="1" dirty="0">
                        <a:latin typeface="Cambria Math"/>
                        <a:ea typeface="ヒラギノ明朝 ProN W3" charset="0"/>
                        <a:cs typeface="Candara" charset="0"/>
                      </a:rPr>
                      <m:t>𝜃</m:t>
                    </m:r>
                    <m:r>
                      <a:rPr lang="en-US" altLang="zh-CN" sz="2200" i="1" dirty="0">
                        <a:latin typeface="Cambria Math"/>
                        <a:ea typeface="ヒラギノ明朝 ProN W3" charset="0"/>
                        <a:cs typeface="Candara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200" i="1" dirty="0">
                            <a:latin typeface="Cambria Math" panose="02040503050406030204" pitchFamily="18" charset="0"/>
                            <a:ea typeface="ヒラギノ明朝 ProN W3" charset="0"/>
                            <a:cs typeface="Candara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altLang="zh-CN" sz="2200" i="1" dirty="0">
                                <a:latin typeface="Cambria Math" panose="02040503050406030204" pitchFamily="18" charset="0"/>
                                <a:ea typeface="ヒラギノ明朝 ProN W3" charset="0"/>
                                <a:cs typeface="Candara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200" i="1" dirty="0">
                                    <a:latin typeface="Cambria Math" panose="02040503050406030204" pitchFamily="18" charset="0"/>
                                    <a:ea typeface="ヒラギノ明朝 ProN W3" charset="0"/>
                                    <a:cs typeface="Candara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200" i="1" dirty="0">
                                    <a:latin typeface="Cambria Math"/>
                                    <a:ea typeface="ヒラギノ明朝 ProN W3" charset="0"/>
                                    <a:cs typeface="Candara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altLang="zh-CN" sz="2200" i="1" dirty="0">
                                    <a:latin typeface="Cambria Math"/>
                                    <a:ea typeface="ヒラギノ明朝 ProN W3" charset="0"/>
                                    <a:cs typeface="Candara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rad>
                    <m:r>
                      <a:rPr lang="en-US" altLang="zh-CN" sz="2200" i="1" dirty="0">
                        <a:latin typeface="Cambria Math"/>
                        <a:ea typeface="ヒラギノ明朝 ProN W3" charset="0"/>
                        <a:cs typeface="Candara" charset="0"/>
                      </a:rPr>
                      <m:t>⋅</m:t>
                    </m:r>
                    <m:r>
                      <a:rPr lang="en-US" altLang="zh-CN" sz="2200" i="1" dirty="0">
                        <a:latin typeface="Cambria Math"/>
                        <a:ea typeface="ヒラギノ明朝 ProN W3" charset="0"/>
                        <a:cs typeface="Candara" charset="0"/>
                      </a:rPr>
                      <m:t>𝜉</m:t>
                    </m:r>
                  </m:oMath>
                </a14:m>
                <a:r>
                  <a:rPr lang="en-US" altLang="zh-CN" sz="2200" dirty="0">
                    <a:latin typeface="Candara" charset="0"/>
                    <a:ea typeface="ヒラギノ明朝 ProN W3" charset="0"/>
                    <a:cs typeface="Candara" charset="0"/>
                  </a:rPr>
                  <a:t>, </a:t>
                </a:r>
                <a:endParaRPr lang="en-US" altLang="zh-CN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814388" lvl="1" indent="0">
                  <a:lnSpc>
                    <a:spcPct val="96000"/>
                  </a:lnSpc>
                  <a:buNone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altLang="zh-CN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Gaussian </a:t>
                </a:r>
                <a:r>
                  <a:rPr lang="en-US" altLang="zh-CN" sz="2200" dirty="0">
                    <a:latin typeface="Candara" charset="0"/>
                    <a:ea typeface="ヒラギノ明朝 ProN W3" charset="0"/>
                    <a:cs typeface="Candara" charset="0"/>
                  </a:rPr>
                  <a:t>random number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/>
                        <a:ea typeface="ヒラギノ明朝 ProN W3" charset="0"/>
                        <a:cs typeface="Candara" charset="0"/>
                      </a:rPr>
                      <m:t>𝜉</m:t>
                    </m:r>
                    <m:r>
                      <a:rPr lang="en-US" altLang="zh-CN" sz="2200">
                        <a:latin typeface="Cambria Math"/>
                        <a:ea typeface="ヒラギノ明朝 ProN W3" charset="0"/>
                        <a:cs typeface="Candara" charset="0"/>
                      </a:rPr>
                      <m:t>, 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ヒラギノ明朝 ProN W3" charset="0"/>
                            <a:cs typeface="Candara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200" i="1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𝜉</m:t>
                        </m:r>
                      </m:sub>
                    </m:sSub>
                    <m:r>
                      <a:rPr lang="en-US" altLang="zh-CN" sz="2200" i="1">
                        <a:latin typeface="Cambria Math"/>
                        <a:ea typeface="ヒラギノ明朝 ProN W3" charset="0"/>
                        <a:cs typeface="Candara" charset="0"/>
                      </a:rPr>
                      <m:t>=1</m:t>
                    </m:r>
                  </m:oMath>
                </a14:m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; apply the electron cooling kick </a:t>
                </a:r>
                <a:r>
                  <a:rPr lang="en-US" altLang="zh-CN" sz="2200" dirty="0">
                    <a:latin typeface="Candara" charset="0"/>
                    <a:ea typeface="ヒラギノ明朝 ProN W3" charset="0"/>
                    <a:cs typeface="Candara" charset="0"/>
                  </a:rPr>
                  <a:t>as </a:t>
                </a:r>
              </a:p>
              <a:p>
                <a:pPr marL="814388" lvl="1" indent="0">
                  <a:lnSpc>
                    <a:spcPct val="96000"/>
                  </a:lnSpc>
                  <a:buNone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altLang="zh-CN" sz="2200" dirty="0">
                    <a:ea typeface="ヒラギノ明朝 ProN W3" charset="0"/>
                    <a:cs typeface="Candara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/>
                        <a:ea typeface="ヒラギノ明朝 ProN W3" charset="0"/>
                        <a:cs typeface="Candara" charset="0"/>
                      </a:rPr>
                      <m:t>𝑑</m:t>
                    </m:r>
                    <m:r>
                      <a:rPr lang="en-US" altLang="zh-CN" sz="2200" b="1" i="1">
                        <a:latin typeface="Cambria Math"/>
                        <a:ea typeface="ヒラギノ明朝 ProN W3" charset="0"/>
                        <a:cs typeface="Candara" charset="0"/>
                      </a:rPr>
                      <m:t>𝒑</m:t>
                    </m:r>
                    <m:r>
                      <a:rPr lang="en-US" altLang="zh-CN" sz="2200" b="1" i="1">
                        <a:latin typeface="Cambria Math"/>
                        <a:ea typeface="ヒラギノ明朝 ProN W3" charset="0"/>
                        <a:cs typeface="Candara" charset="0"/>
                      </a:rPr>
                      <m:t>=</m:t>
                    </m:r>
                    <m:r>
                      <a:rPr lang="en-US" altLang="zh-CN" sz="2200" b="1" i="1">
                        <a:latin typeface="Cambria Math"/>
                        <a:ea typeface="ヒラギノ明朝 ProN W3" charset="0"/>
                        <a:cs typeface="Candara" charset="0"/>
                      </a:rPr>
                      <m:t>𝑭</m:t>
                    </m:r>
                    <m:r>
                      <a:rPr lang="en-US" altLang="zh-CN" sz="2200" i="1">
                        <a:latin typeface="Cambria Math"/>
                        <a:ea typeface="ヒラギノ明朝 ProN W3" charset="0"/>
                        <a:cs typeface="Candara" charset="0"/>
                      </a:rPr>
                      <m:t>⋅</m:t>
                    </m:r>
                    <m:r>
                      <a:rPr lang="en-US" altLang="zh-CN" sz="2200" i="1">
                        <a:latin typeface="Cambria Math"/>
                        <a:ea typeface="ヒラギノ明朝 ProN W3" charset="0"/>
                        <a:cs typeface="Candara" charset="0"/>
                      </a:rPr>
                      <m:t>𝑑𝑡</m:t>
                    </m:r>
                    <m:r>
                      <a:rPr lang="en-US" altLang="zh-CN" sz="2200" i="1">
                        <a:latin typeface="Cambria Math" panose="02040503050406030204" pitchFamily="18" charset="0"/>
                        <a:ea typeface="ヒラギノ明朝 ProN W3" charset="0"/>
                        <a:cs typeface="Candara" charset="0"/>
                      </a:rPr>
                      <m:t>⋅</m:t>
                    </m:r>
                    <m:r>
                      <a:rPr lang="en-US" altLang="zh-CN" sz="2200" i="1">
                        <a:latin typeface="Cambria Math" panose="02040503050406030204" pitchFamily="18" charset="0"/>
                        <a:ea typeface="ヒラギノ明朝 ProN W3" charset="0"/>
                        <a:cs typeface="Candara" charset="0"/>
                      </a:rPr>
                      <m:t>𝑓</m:t>
                    </m:r>
                    <m:r>
                      <a:rPr lang="en-US" altLang="zh-CN" sz="2200" i="1">
                        <a:latin typeface="Cambria Math" panose="02040503050406030204" pitchFamily="18" charset="0"/>
                        <a:ea typeface="ヒラギノ明朝 ProN W3" charset="0"/>
                        <a:cs typeface="Candara" charset="0"/>
                      </a:rPr>
                      <m:t>⋅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ヒラギノ明朝 ProN W3" charset="0"/>
                            <a:cs typeface="Candara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  <a:ea typeface="ヒラギノ明朝 ProN W3" charset="0"/>
                            <a:cs typeface="Candara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  <a:ea typeface="ヒラギノ明朝 ProN W3" charset="0"/>
                            <a:cs typeface="Candara" charset="0"/>
                          </a:rPr>
                          <m:t>𝑐𝑜𝑜𝑙𝑒𝑟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  <a:ea typeface="ヒラギノ明朝 ProN W3" charset="0"/>
                        <a:cs typeface="Candara" charset="0"/>
                      </a:rPr>
                      <m:t>⋅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ヒラギノ明朝 ProN W3" charset="0"/>
                            <a:cs typeface="Candara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  <a:ea typeface="ヒラギノ明朝 ProN W3" charset="0"/>
                            <a:cs typeface="Candara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  <a:ea typeface="ヒラギノ明朝 ProN W3" charset="0"/>
                            <a:cs typeface="Candara" charset="0"/>
                          </a:rPr>
                          <m:t>𝑐𝑜𝑜𝑙𝑒𝑟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; </a:t>
                </a:r>
              </a:p>
              <a:p>
                <a:pPr marL="814388" lvl="1" indent="0">
                  <a:lnSpc>
                    <a:spcPct val="96000"/>
                  </a:lnSpc>
                  <a:buNone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a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pply a random phase advance for each particle; calculate new emittance and expansion rate; and </a:t>
                </a:r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814388" lvl="1" indent="0">
                  <a:lnSpc>
                    <a:spcPct val="96000"/>
                  </a:lnSpc>
                  <a:buNone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4. 	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repeat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from the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second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step till the end time.</a:t>
                </a:r>
              </a:p>
              <a:p>
                <a:pPr marL="814388" lvl="1" indent="0">
                  <a:lnSpc>
                    <a:spcPct val="96000"/>
                  </a:lnSpc>
                  <a:buNone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</p:txBody>
          </p:sp>
        </mc:Choice>
        <mc:Fallback>
          <p:sp>
            <p:nvSpPr>
              <p:cNvPr id="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7929" y="990600"/>
                <a:ext cx="9009529" cy="5248275"/>
              </a:xfrm>
              <a:blipFill rotWithShape="0">
                <a:blip r:embed="rId3"/>
                <a:stretch>
                  <a:fillRect t="-17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323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varepsilon_\mathrm{rms} = \sqrt{\sigma_x^2 \sigma_{x'}^2&#10;-\sigma^2_{xx'}} $$&#10;\end{document}"/>
  <p:tag name="IGUANATEXSIZE" val="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 \sigma_x^2 = \int (x-\bar{x}) \rho(x,x') dx dx', &#10;\ \sigma_{x'} ^2 = \int (x' -\bar{x}') \rho(x,x') dx dx'$$&#10;$$ \sigma_{xx'} = \int (x-bar{x})(x' -\bar{x}') \rho(x,x') dx dx'$$&#10;&#10;\end{document}"/>
  <p:tag name="IGUANATEXSIZE" val="1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pifont}&#10;\usepackage{xcolor}&#10;\definecolor{myblue}{RGB}{0,29,119}&#10;&#10;\pagestyle{empty}&#10;&#10;\newcommand{\bsquare}{\item[\color{myblue}\ding{110}]} &#10;\newcommand{\barrow}{\item[\color{myblue}\ding{228}]}&#10;\newcommand{\bwarrow}{\item[\color{myblue}\ding{227}]}&#10;\newcommand{\mb}{\mathbf}&#10;&#10;&#10;\begin{document}&#10;\parbox{6 in}{&#10;&#10;$\mb{E} = \frac{e\mb{r}}{4\pi \varepsilon_0 r^3}+&#10;\frac{e}{4 \pi \varepsilon_0 c^2 r^3} \mb{r}\times(\mb{r}\times&#10;\dot{\mb{v}})$&#10;}&#10;\end{document}"/>
  <p:tag name="IGUANATEXSIZE" val="20"/>
</p:tagLst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JLab">
  <a:themeElements>
    <a:clrScheme name="JLab_PowerPoint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JLab_PowerPoint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37248</TotalTime>
  <Words>1619</Words>
  <Application>Microsoft Office PowerPoint</Application>
  <PresentationFormat>On-screen Show (4:3)</PresentationFormat>
  <Paragraphs>430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24</vt:i4>
      </vt:variant>
    </vt:vector>
  </HeadingPairs>
  <TitlesOfParts>
    <vt:vector size="52" baseType="lpstr">
      <vt:lpstr>MS PGothic</vt:lpstr>
      <vt:lpstr>ヒラギノ明朝 ProN W3</vt:lpstr>
      <vt:lpstr>Arial</vt:lpstr>
      <vt:lpstr>Calibri</vt:lpstr>
      <vt:lpstr>Cambria Math</vt:lpstr>
      <vt:lpstr>Candara</vt:lpstr>
      <vt:lpstr>Times</vt:lpstr>
      <vt:lpstr>Times New Roman</vt:lpstr>
      <vt:lpstr>Wingdings</vt:lpstr>
      <vt:lpstr>1_Custom Design</vt:lpstr>
      <vt:lpstr>Custom Design</vt:lpstr>
      <vt:lpstr>4_Custom Design</vt:lpstr>
      <vt:lpstr>5_Custom Design</vt:lpstr>
      <vt:lpstr>3_Custom Design</vt:lpstr>
      <vt:lpstr>2_Custom Design</vt:lpstr>
      <vt:lpstr>JLab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13_Custom Design</vt:lpstr>
      <vt:lpstr>14_Custom Design</vt:lpstr>
      <vt:lpstr>15_Custom Design</vt:lpstr>
      <vt:lpstr>16_Custom Design</vt:lpstr>
      <vt:lpstr>17_Custom Design</vt:lpstr>
      <vt:lpstr>Electron Cooling Code Development and Simulation Studies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yzhang</dc:creator>
  <cp:lastModifiedBy>He Zhang</cp:lastModifiedBy>
  <cp:revision>866</cp:revision>
  <cp:lastPrinted>2016-10-06T04:48:29Z</cp:lastPrinted>
  <dcterms:created xsi:type="dcterms:W3CDTF">2007-06-12T14:12:08Z</dcterms:created>
  <dcterms:modified xsi:type="dcterms:W3CDTF">2016-10-06T12:47:16Z</dcterms:modified>
</cp:coreProperties>
</file>