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8" r:id="rId4"/>
    <p:sldId id="259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FDF7E-E575-466F-9A12-C029F8EBFE5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77492-46F6-4252-A168-58E0F7808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136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FDF7E-E575-466F-9A12-C029F8EBFE5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77492-46F6-4252-A168-58E0F7808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25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FDF7E-E575-466F-9A12-C029F8EBFE5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77492-46F6-4252-A168-58E0F7808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3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FDF7E-E575-466F-9A12-C029F8EBFE5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77492-46F6-4252-A168-58E0F7808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704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FDF7E-E575-466F-9A12-C029F8EBFE5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77492-46F6-4252-A168-58E0F7808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815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FDF7E-E575-466F-9A12-C029F8EBFE5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77492-46F6-4252-A168-58E0F7808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392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FDF7E-E575-466F-9A12-C029F8EBFE5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77492-46F6-4252-A168-58E0F7808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827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FDF7E-E575-466F-9A12-C029F8EBFE5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77492-46F6-4252-A168-58E0F7808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92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FDF7E-E575-466F-9A12-C029F8EBFE5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77492-46F6-4252-A168-58E0F7808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759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FDF7E-E575-466F-9A12-C029F8EBFE5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77492-46F6-4252-A168-58E0F7808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54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FDF7E-E575-466F-9A12-C029F8EBFE5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77492-46F6-4252-A168-58E0F7808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431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FDF7E-E575-466F-9A12-C029F8EBFE5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77492-46F6-4252-A168-58E0F7808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34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Summary of NEG material, installation configuration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Marcy Stutzman and Kurt Macha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430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NEG materials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610600" cy="54864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P-Gun </a:t>
            </a:r>
            <a:r>
              <a:rPr lang="en-US" dirty="0" smtClean="0"/>
              <a:t>uses laminated strips: known dust issue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Sintered material ST172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Newer </a:t>
            </a:r>
            <a:r>
              <a:rPr lang="en-US" dirty="0" smtClean="0"/>
              <a:t>sintered </a:t>
            </a:r>
            <a:r>
              <a:rPr lang="en-US" dirty="0" smtClean="0"/>
              <a:t>material: </a:t>
            </a:r>
            <a:r>
              <a:rPr lang="en-US" dirty="0" smtClean="0"/>
              <a:t>ZAO</a:t>
            </a:r>
          </a:p>
          <a:p>
            <a:pPr lvl="1"/>
            <a:r>
              <a:rPr lang="en-US" dirty="0" smtClean="0"/>
              <a:t>Lowest dust for NEG materials</a:t>
            </a:r>
          </a:p>
          <a:p>
            <a:pPr lvl="1"/>
            <a:r>
              <a:rPr lang="en-US" dirty="0" smtClean="0"/>
              <a:t>Designed to run </a:t>
            </a:r>
            <a:r>
              <a:rPr lang="en-US" dirty="0" smtClean="0"/>
              <a:t>warm, High capacity</a:t>
            </a:r>
          </a:p>
          <a:p>
            <a:pPr lvl="1"/>
            <a:r>
              <a:rPr lang="en-US" dirty="0" smtClean="0"/>
              <a:t>We </a:t>
            </a:r>
            <a:r>
              <a:rPr lang="en-US" dirty="0" smtClean="0"/>
              <a:t>will </a:t>
            </a:r>
            <a:r>
              <a:rPr lang="en-US" dirty="0" smtClean="0"/>
              <a:t>operate </a:t>
            </a:r>
            <a:r>
              <a:rPr lang="en-US" dirty="0" smtClean="0"/>
              <a:t>at room temperature</a:t>
            </a:r>
          </a:p>
          <a:p>
            <a:pPr lvl="2"/>
            <a:r>
              <a:rPr lang="en-US" sz="2800" dirty="0" smtClean="0"/>
              <a:t>Better base pressure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Installed </a:t>
            </a:r>
            <a:r>
              <a:rPr lang="en-US" b="1" dirty="0" err="1" smtClean="0">
                <a:solidFill>
                  <a:srgbClr val="0070C0"/>
                </a:solidFill>
              </a:rPr>
              <a:t>CapaciTorr</a:t>
            </a:r>
            <a:r>
              <a:rPr lang="en-US" b="1" dirty="0" smtClean="0">
                <a:solidFill>
                  <a:srgbClr val="0070C0"/>
                </a:solidFill>
              </a:rPr>
              <a:t> HV 200, ZAO, </a:t>
            </a:r>
            <a:r>
              <a:rPr lang="en-US" b="1" dirty="0" err="1" smtClean="0">
                <a:solidFill>
                  <a:srgbClr val="0070C0"/>
                </a:solidFill>
              </a:rPr>
              <a:t>Ti</a:t>
            </a:r>
            <a:r>
              <a:rPr lang="en-US" b="1" dirty="0" smtClean="0">
                <a:solidFill>
                  <a:srgbClr val="0070C0"/>
                </a:solidFill>
              </a:rPr>
              <a:t>-</a:t>
            </a:r>
            <a:r>
              <a:rPr lang="en-US" b="1" dirty="0" err="1" smtClean="0">
                <a:solidFill>
                  <a:srgbClr val="0070C0"/>
                </a:solidFill>
              </a:rPr>
              <a:t>Zr</a:t>
            </a:r>
            <a:r>
              <a:rPr lang="en-US" b="1" dirty="0" smtClean="0">
                <a:solidFill>
                  <a:srgbClr val="0070C0"/>
                </a:solidFill>
              </a:rPr>
              <a:t>-V-Al alloy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No pump housing</a:t>
            </a:r>
            <a:r>
              <a:rPr lang="en-US" b="1" dirty="0" smtClean="0">
                <a:solidFill>
                  <a:srgbClr val="0070C0"/>
                </a:solidFill>
              </a:rPr>
              <a:t>, no heater,  </a:t>
            </a:r>
            <a:r>
              <a:rPr lang="en-US" b="1" dirty="0" smtClean="0">
                <a:solidFill>
                  <a:srgbClr val="0070C0"/>
                </a:solidFill>
              </a:rPr>
              <a:t>~350 L/s for hydrogen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ZAO-UHV being </a:t>
            </a:r>
            <a:r>
              <a:rPr lang="en-US" dirty="0" smtClean="0"/>
              <a:t>developed</a:t>
            </a:r>
            <a:endParaRPr lang="en-US" dirty="0" smtClean="0"/>
          </a:p>
          <a:p>
            <a:pPr lvl="1"/>
            <a:r>
              <a:rPr lang="en-US" dirty="0" smtClean="0"/>
              <a:t>Designed for room temperature operation</a:t>
            </a:r>
          </a:p>
          <a:p>
            <a:pPr lvl="1"/>
            <a:r>
              <a:rPr lang="en-US" dirty="0" smtClean="0"/>
              <a:t>May have more dust than ZAO-HV? </a:t>
            </a:r>
            <a:endParaRPr lang="en-US" dirty="0" smtClean="0"/>
          </a:p>
          <a:p>
            <a:pPr lvl="1"/>
            <a:r>
              <a:rPr lang="en-US" dirty="0" smtClean="0"/>
              <a:t>Requires </a:t>
            </a:r>
            <a:r>
              <a:rPr lang="en-US" dirty="0" smtClean="0"/>
              <a:t>testing – likely candidate for future</a:t>
            </a:r>
            <a:endParaRPr lang="en-US" dirty="0"/>
          </a:p>
        </p:txBody>
      </p:sp>
      <p:pic>
        <p:nvPicPr>
          <p:cNvPr id="1026" name="Picture 2" descr="https://www.saesgetters.com/sites/default/files/products/capacitorr-pump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600200"/>
            <a:ext cx="230345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8248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installed: </a:t>
            </a:r>
            <a:r>
              <a:rPr lang="en-US" dirty="0" err="1" smtClean="0"/>
              <a:t>Cryomodule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0" t="-370" r="20717" b="5379"/>
          <a:stretch/>
        </p:blipFill>
        <p:spPr>
          <a:xfrm>
            <a:off x="990600" y="1307746"/>
            <a:ext cx="7012159" cy="4940654"/>
          </a:xfrm>
        </p:spPr>
      </p:pic>
      <p:sp>
        <p:nvSpPr>
          <p:cNvPr id="3" name="TextBox 2"/>
          <p:cNvSpPr txBox="1"/>
          <p:nvPr/>
        </p:nvSpPr>
        <p:spPr>
          <a:xfrm>
            <a:off x="1219200" y="5486400"/>
            <a:ext cx="2476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NEG to be installed here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695647" y="5420965"/>
            <a:ext cx="419153" cy="190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7978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installed: Girder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69" t="1462" r="13448" b="3091"/>
          <a:stretch/>
        </p:blipFill>
        <p:spPr>
          <a:xfrm>
            <a:off x="1143000" y="1371600"/>
            <a:ext cx="7162800" cy="4817560"/>
          </a:xfrm>
        </p:spPr>
      </p:pic>
      <p:sp>
        <p:nvSpPr>
          <p:cNvPr id="3" name="TextBox 2"/>
          <p:cNvSpPr txBox="1"/>
          <p:nvPr/>
        </p:nvSpPr>
        <p:spPr>
          <a:xfrm>
            <a:off x="5334000" y="2895599"/>
            <a:ext cx="34785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NEG to be installed into a CF nipple</a:t>
            </a:r>
          </a:p>
          <a:p>
            <a:r>
              <a:rPr lang="en-US" dirty="0" smtClean="0"/>
              <a:t>Then installed here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3810000" y="3124200"/>
            <a:ext cx="1447800" cy="94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9891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Calculated p</a:t>
            </a:r>
            <a:r>
              <a:rPr lang="en-US" dirty="0" smtClean="0"/>
              <a:t>ump speeds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Before: </a:t>
            </a:r>
          </a:p>
          <a:p>
            <a:pPr lvl="1"/>
            <a:r>
              <a:rPr lang="en-US" dirty="0" smtClean="0"/>
              <a:t>35 L/s ion pump at pump drop</a:t>
            </a:r>
          </a:p>
          <a:p>
            <a:r>
              <a:rPr lang="en-US" dirty="0" smtClean="0"/>
              <a:t>After:</a:t>
            </a:r>
          </a:p>
          <a:p>
            <a:pPr lvl="1"/>
            <a:r>
              <a:rPr lang="en-US" dirty="0" smtClean="0"/>
              <a:t>gate valve, tee, 25 L/s ion pump and 350 L/s NEG </a:t>
            </a:r>
          </a:p>
          <a:p>
            <a:pPr lvl="1"/>
            <a:r>
              <a:rPr lang="en-US" dirty="0" smtClean="0"/>
              <a:t>2.75” Tee: Speed ~ 75 L/s for hydrogen</a:t>
            </a:r>
          </a:p>
          <a:p>
            <a:pPr lvl="1"/>
            <a:r>
              <a:rPr lang="en-US" dirty="0" smtClean="0"/>
              <a:t>4.5” Tee: Speed ~ 116 L/s for hydrogen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520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165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Summary of NEG material, installation configuration</vt:lpstr>
      <vt:lpstr>NEG materials</vt:lpstr>
      <vt:lpstr>As installed: Cryomodule</vt:lpstr>
      <vt:lpstr>As installed: Girder</vt:lpstr>
      <vt:lpstr>Calculated pump speeds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NEG materials</dc:title>
  <dc:creator>Marcy Stutzman</dc:creator>
  <cp:lastModifiedBy>Marcy Stutzman</cp:lastModifiedBy>
  <cp:revision>7</cp:revision>
  <dcterms:created xsi:type="dcterms:W3CDTF">2016-09-08T13:38:58Z</dcterms:created>
  <dcterms:modified xsi:type="dcterms:W3CDTF">2016-09-08T17:55:32Z</dcterms:modified>
</cp:coreProperties>
</file>