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59" r:id="rId6"/>
    <p:sldId id="260" r:id="rId7"/>
    <p:sldId id="261"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39" autoAdjust="0"/>
  </p:normalViewPr>
  <p:slideViewPr>
    <p:cSldViewPr>
      <p:cViewPr varScale="1">
        <p:scale>
          <a:sx n="107" d="100"/>
          <a:sy n="107" d="100"/>
        </p:scale>
        <p:origin x="-84"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19B74BA-022A-4241-B160-6F64C4F0B71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39406288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B74BA-022A-4241-B160-6F64C4F0B71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3102288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B74BA-022A-4241-B160-6F64C4F0B71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1563933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9B74BA-022A-4241-B160-6F64C4F0B71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3607503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19B74BA-022A-4241-B160-6F64C4F0B710}"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3741290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19B74BA-022A-4241-B160-6F64C4F0B71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9680224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19B74BA-022A-4241-B160-6F64C4F0B710}"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1518064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19B74BA-022A-4241-B160-6F64C4F0B710}"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1194024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9B74BA-022A-4241-B160-6F64C4F0B710}"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40495121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B74BA-022A-4241-B160-6F64C4F0B71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447745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19B74BA-022A-4241-B160-6F64C4F0B710}"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2A87A8-3046-48E1-8CE6-93A28BDB5322}" type="slidenum">
              <a:rPr lang="en-US" smtClean="0"/>
              <a:t>‹#›</a:t>
            </a:fld>
            <a:endParaRPr lang="en-US"/>
          </a:p>
        </p:txBody>
      </p:sp>
    </p:spTree>
    <p:extLst>
      <p:ext uri="{BB962C8B-B14F-4D97-AF65-F5344CB8AC3E}">
        <p14:creationId xmlns:p14="http://schemas.microsoft.com/office/powerpoint/2010/main" val="42144000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9B74BA-022A-4241-B160-6F64C4F0B710}" type="datetimeFigureOut">
              <a:rPr lang="en-US" smtClean="0"/>
              <a:t>9/11/2016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2A87A8-3046-48E1-8CE6-93A28BDB5322}" type="slidenum">
              <a:rPr lang="en-US" smtClean="0"/>
              <a:t>‹#›</a:t>
            </a:fld>
            <a:endParaRPr lang="en-US"/>
          </a:p>
        </p:txBody>
      </p:sp>
    </p:spTree>
    <p:extLst>
      <p:ext uri="{BB962C8B-B14F-4D97-AF65-F5344CB8AC3E}">
        <p14:creationId xmlns:p14="http://schemas.microsoft.com/office/powerpoint/2010/main" val="22834693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C50 Cavity pair Assembly Changes</a:t>
            </a:r>
            <a:endParaRPr lang="en-US" dirty="0"/>
          </a:p>
        </p:txBody>
      </p:sp>
      <p:sp>
        <p:nvSpPr>
          <p:cNvPr id="3" name="Subtitle 2"/>
          <p:cNvSpPr>
            <a:spLocks noGrp="1"/>
          </p:cNvSpPr>
          <p:nvPr>
            <p:ph type="subTitle" idx="1"/>
          </p:nvPr>
        </p:nvSpPr>
        <p:spPr/>
        <p:txBody>
          <a:bodyPr>
            <a:normAutofit/>
          </a:bodyPr>
          <a:lstStyle/>
          <a:p>
            <a:r>
              <a:rPr lang="en-US" sz="1800" dirty="0" smtClean="0"/>
              <a:t>Presented by Danny Forehand</a:t>
            </a:r>
            <a:endParaRPr lang="en-US" sz="1800" dirty="0"/>
          </a:p>
        </p:txBody>
      </p:sp>
    </p:spTree>
    <p:extLst>
      <p:ext uri="{BB962C8B-B14F-4D97-AF65-F5344CB8AC3E}">
        <p14:creationId xmlns:p14="http://schemas.microsoft.com/office/powerpoint/2010/main" val="2267872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81000"/>
            <a:ext cx="83058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Biggest change since original C50 assembly comes from the facility changes</a:t>
            </a:r>
          </a:p>
          <a:p>
            <a:pPr marL="742950" lvl="1" indent="-285750">
              <a:buFont typeface="Arial" panose="020B0604020202020204" pitchFamily="34" charset="0"/>
              <a:buChar char="•"/>
            </a:pPr>
            <a:r>
              <a:rPr lang="en-US" dirty="0" smtClean="0"/>
              <a:t>The clean room had solid floors with return flow on the sides. Many areas had horizontal laminar flow </a:t>
            </a:r>
          </a:p>
          <a:p>
            <a:pPr marL="742950" lvl="1" indent="-285750">
              <a:buFont typeface="Arial" panose="020B0604020202020204" pitchFamily="34" charset="0"/>
              <a:buChar char="•"/>
            </a:pPr>
            <a:r>
              <a:rPr lang="en-US" dirty="0" smtClean="0"/>
              <a:t>Class 10 sub-assembly clean room area was a small curtained off area with extra filtration and vertical laminar flow in a class 100 space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2133600"/>
            <a:ext cx="5791200" cy="3886200"/>
          </a:xfrm>
          <a:prstGeom prst="rect">
            <a:avLst/>
          </a:prstGeom>
        </p:spPr>
      </p:pic>
    </p:spTree>
    <p:extLst>
      <p:ext uri="{BB962C8B-B14F-4D97-AF65-F5344CB8AC3E}">
        <p14:creationId xmlns:p14="http://schemas.microsoft.com/office/powerpoint/2010/main" val="24090750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04800"/>
            <a:ext cx="8305800" cy="1477328"/>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Pairs were assembled in a class 100 area with the use of a “salad bar” style laminar flow assembly stand. This provided good vertical laminar flow, but was limited on space for the technicians performing the assemblies</a:t>
            </a:r>
          </a:p>
          <a:p>
            <a:pPr marL="742950" lvl="1" indent="-285750">
              <a:buFont typeface="Arial" panose="020B0604020202020204" pitchFamily="34" charset="0"/>
              <a:buChar char="•"/>
            </a:pPr>
            <a:r>
              <a:rPr lang="en-US" dirty="0" smtClean="0"/>
              <a:t>HPR and BCP machines lived in the space at the other end of the room</a:t>
            </a:r>
          </a:p>
          <a:p>
            <a:pPr marL="742950" lvl="1" indent="-285750">
              <a:buFont typeface="Arial" panose="020B0604020202020204" pitchFamily="34" charset="0"/>
              <a:buChar char="•"/>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782128"/>
            <a:ext cx="7162800" cy="4800600"/>
          </a:xfrm>
          <a:prstGeom prst="rect">
            <a:avLst/>
          </a:prstGeom>
        </p:spPr>
      </p:pic>
    </p:spTree>
    <p:extLst>
      <p:ext uri="{BB962C8B-B14F-4D97-AF65-F5344CB8AC3E}">
        <p14:creationId xmlns:p14="http://schemas.microsoft.com/office/powerpoint/2010/main" val="17702281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458200" cy="6463308"/>
          </a:xfrm>
          <a:prstGeom prst="rect">
            <a:avLst/>
          </a:prstGeom>
          <a:noFill/>
        </p:spPr>
        <p:txBody>
          <a:bodyPr wrap="square" rtlCol="0">
            <a:spAutoFit/>
          </a:bodyPr>
          <a:lstStyle/>
          <a:p>
            <a:pPr marL="742950" lvl="1" indent="-285750">
              <a:buFont typeface="Arial" panose="020B0604020202020204" pitchFamily="34" charset="0"/>
              <a:buChar char="•"/>
            </a:pPr>
            <a:r>
              <a:rPr lang="en-US" dirty="0" smtClean="0"/>
              <a:t>The new facility has vertical laminar flow with open grated floor tiles, allowing the flow to continue into the return plenum . </a:t>
            </a:r>
          </a:p>
          <a:p>
            <a:pPr marL="742950" lvl="1" indent="-285750">
              <a:buFont typeface="Arial" panose="020B0604020202020204" pitchFamily="34" charset="0"/>
              <a:buChar char="•"/>
            </a:pPr>
            <a:r>
              <a:rPr lang="en-US" dirty="0" smtClean="0"/>
              <a:t>Only the front of the BCP and HPR machines are exposed to the room. All the mechanics of the machines are outside the clean space. </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endParaRPr lang="en-US" dirty="0" smtClean="0"/>
          </a:p>
          <a:p>
            <a:pPr marL="742950" lvl="1" indent="-285750">
              <a:buFont typeface="Arial" panose="020B0604020202020204" pitchFamily="34" charset="0"/>
              <a:buChar char="•"/>
            </a:pPr>
            <a:r>
              <a:rPr lang="en-US" dirty="0" smtClean="0"/>
              <a:t>The entire space could be considered “class 10”</a:t>
            </a:r>
            <a:endParaRPr lang="en-US" dirty="0" smtClean="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1447800"/>
            <a:ext cx="3962400" cy="4771071"/>
          </a:xfrm>
          <a:prstGeom prst="rect">
            <a:avLst/>
          </a:prstGeom>
        </p:spPr>
      </p:pic>
    </p:spTree>
    <p:extLst>
      <p:ext uri="{BB962C8B-B14F-4D97-AF65-F5344CB8AC3E}">
        <p14:creationId xmlns:p14="http://schemas.microsoft.com/office/powerpoint/2010/main" val="10465041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534400" cy="313932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This facility allows all preparation of parts and sub-assemblies to take place in a class 10 environment as well</a:t>
            </a:r>
          </a:p>
          <a:p>
            <a:pPr marL="285750" indent="-285750">
              <a:buFont typeface="Arial" panose="020B0604020202020204" pitchFamily="34" charset="0"/>
              <a:buChar char="•"/>
            </a:pPr>
            <a:r>
              <a:rPr lang="en-US" dirty="0" smtClean="0"/>
              <a:t>Procedural changes are made if we feel the new procedure will improve the level of cleanliness during assemblies</a:t>
            </a:r>
          </a:p>
          <a:p>
            <a:pPr marL="742950" lvl="1" indent="-285750">
              <a:buFont typeface="Arial" panose="020B0604020202020204" pitchFamily="34" charset="0"/>
              <a:buChar char="•"/>
            </a:pPr>
            <a:r>
              <a:rPr lang="en-US" dirty="0" smtClean="0"/>
              <a:t>One example of this would be removing the cavities from their cages only with the cage several feet above the ground</a:t>
            </a:r>
          </a:p>
          <a:p>
            <a:pPr marL="285750" indent="-285750">
              <a:buFont typeface="Arial" panose="020B0604020202020204" pitchFamily="34" charset="0"/>
              <a:buChar char="•"/>
            </a:pPr>
            <a:r>
              <a:rPr lang="en-US" dirty="0" smtClean="0"/>
              <a:t>We continue to make tooling changes and upgrades to allow for a “cleaner” assembly</a:t>
            </a:r>
          </a:p>
          <a:p>
            <a:pPr marL="742950" lvl="1" indent="-285750">
              <a:buFont typeface="Arial" panose="020B0604020202020204" pitchFamily="34" charset="0"/>
              <a:buChar char="•"/>
            </a:pPr>
            <a:r>
              <a:rPr lang="en-US" dirty="0" smtClean="0"/>
              <a:t>A new two armed fixture for the back techs allow for a much “cleaner” removal of cavity from its cage</a:t>
            </a:r>
          </a:p>
          <a:p>
            <a:pPr marL="742950" lvl="1" indent="-285750">
              <a:buFont typeface="Arial" panose="020B0604020202020204" pitchFamily="34" charset="0"/>
              <a:buChar char="•"/>
            </a:pPr>
            <a:r>
              <a:rPr lang="en-US" dirty="0" smtClean="0"/>
              <a:t>We can also do some of the pre-assembly work in this fixture allowing for less particle contamination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3429000"/>
            <a:ext cx="3886200" cy="3276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0561" y="3429001"/>
            <a:ext cx="4196240" cy="3276600"/>
          </a:xfrm>
          <a:prstGeom prst="rect">
            <a:avLst/>
          </a:prstGeom>
        </p:spPr>
      </p:pic>
    </p:spTree>
    <p:extLst>
      <p:ext uri="{BB962C8B-B14F-4D97-AF65-F5344CB8AC3E}">
        <p14:creationId xmlns:p14="http://schemas.microsoft.com/office/powerpoint/2010/main" val="3353786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28600"/>
            <a:ext cx="87630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have also develop a fixture for holding and aligning the inner adapter during pair assembly, which will minimize the need to have hands near any open cavities flanges</a:t>
            </a:r>
          </a:p>
          <a:p>
            <a:pPr marL="285750" indent="-285750">
              <a:buFont typeface="Arial" panose="020B0604020202020204" pitchFamily="34" charset="0"/>
              <a:buChar char="•"/>
            </a:pPr>
            <a:r>
              <a:rPr lang="en-US" dirty="0" smtClean="0"/>
              <a:t>We have developed an alignment tool for the doglegs and windows. </a:t>
            </a:r>
          </a:p>
          <a:p>
            <a:pPr marL="285750" indent="-285750">
              <a:buFont typeface="Arial" panose="020B0604020202020204" pitchFamily="34" charset="0"/>
              <a:buChar char="•"/>
            </a:pPr>
            <a:r>
              <a:rPr lang="en-US" dirty="0" smtClean="0"/>
              <a:t>This tool is still being tweaked for finite alignment performance. </a:t>
            </a:r>
          </a:p>
          <a:p>
            <a:pPr marL="285750" indent="-285750">
              <a:buFont typeface="Arial" panose="020B0604020202020204" pitchFamily="34" charset="0"/>
              <a:buChar char="•"/>
            </a:pPr>
            <a:r>
              <a:rPr lang="en-US" dirty="0" smtClean="0"/>
              <a:t>This tool will allow for much less time having the cavity FPC flanges open during assembly and will also allow the techs to stay further away from open cavities  during assembly</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550" y="2259925"/>
            <a:ext cx="7124700" cy="4178460"/>
          </a:xfrm>
          <a:prstGeom prst="rect">
            <a:avLst/>
          </a:prstGeom>
        </p:spPr>
      </p:pic>
    </p:spTree>
    <p:extLst>
      <p:ext uri="{BB962C8B-B14F-4D97-AF65-F5344CB8AC3E}">
        <p14:creationId xmlns:p14="http://schemas.microsoft.com/office/powerpoint/2010/main" val="3757425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28600"/>
            <a:ext cx="8382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The pairs are pumped down and leak checked before moving to the Vertical Attachment Area to be placed on a test stand</a:t>
            </a:r>
          </a:p>
          <a:p>
            <a:pPr marL="285750" indent="-285750">
              <a:buFont typeface="Arial" panose="020B0604020202020204" pitchFamily="34" charset="0"/>
              <a:buChar char="•"/>
            </a:pPr>
            <a:r>
              <a:rPr lang="en-US" dirty="0" smtClean="0"/>
              <a:t>We are using a pump cart outfitted with the slow-pump down metered needle valve ( I will cover this a little more in the girder presentation)</a:t>
            </a:r>
          </a:p>
          <a:p>
            <a:pPr marL="285750" indent="-285750">
              <a:buFont typeface="Arial" panose="020B0604020202020204" pitchFamily="34" charset="0"/>
              <a:buChar char="•"/>
            </a:pPr>
            <a:r>
              <a:rPr lang="en-US" dirty="0" smtClean="0"/>
              <a:t>The VAA is an improved facility as well. We could probably consider this at least a class 100 clean room. </a:t>
            </a:r>
          </a:p>
          <a:p>
            <a:pPr marL="285750" indent="-285750">
              <a:buFont typeface="Arial" panose="020B0604020202020204" pitchFamily="34" charset="0"/>
              <a:buChar char="•"/>
            </a:pPr>
            <a:r>
              <a:rPr lang="en-US" dirty="0" smtClean="0"/>
              <a:t>We developed the use of risers for the test stands to sit on while hanging in the VAA, allowing the vacuum attachment to take place several feet above the ground</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2500" y="2536924"/>
            <a:ext cx="7010400" cy="4092476"/>
          </a:xfrm>
          <a:prstGeom prst="rect">
            <a:avLst/>
          </a:prstGeom>
        </p:spPr>
      </p:pic>
    </p:spTree>
    <p:extLst>
      <p:ext uri="{BB962C8B-B14F-4D97-AF65-F5344CB8AC3E}">
        <p14:creationId xmlns:p14="http://schemas.microsoft.com/office/powerpoint/2010/main" val="38917835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381000"/>
            <a:ext cx="7848600" cy="369331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We are making use of the new slow bleed-up system if we have a small component leaking or needing to be replaced for any reason</a:t>
            </a:r>
          </a:p>
          <a:p>
            <a:pPr marL="285750" indent="-285750">
              <a:buFont typeface="Arial" panose="020B0604020202020204" pitchFamily="34" charset="0"/>
              <a:buChar char="•"/>
            </a:pPr>
            <a:r>
              <a:rPr lang="en-US" dirty="0" smtClean="0"/>
              <a:t>This allows us to bleed-up the pair and make the change-out without having to disassemble the entire pair and start over</a:t>
            </a:r>
          </a:p>
          <a:p>
            <a:pPr marL="285750" indent="-285750">
              <a:buFont typeface="Arial" panose="020B0604020202020204" pitchFamily="34" charset="0"/>
              <a:buChar char="•"/>
            </a:pPr>
            <a:r>
              <a:rPr lang="en-US" dirty="0" smtClean="0"/>
              <a:t>We typically have installed an ion pump to each pair after the successful vertical test, allowing the pair to continue pumping during the entire process of being placed into a cryostat</a:t>
            </a:r>
          </a:p>
          <a:p>
            <a:pPr marL="285750" indent="-285750">
              <a:buFont typeface="Arial" panose="020B0604020202020204" pitchFamily="34" charset="0"/>
              <a:buChar char="•"/>
            </a:pPr>
            <a:r>
              <a:rPr lang="en-US" dirty="0" smtClean="0"/>
              <a:t>C50-12 had an ion pump on only the first pair</a:t>
            </a:r>
          </a:p>
          <a:p>
            <a:pPr marL="285750" indent="-285750">
              <a:buFont typeface="Arial" panose="020B0604020202020204" pitchFamily="34" charset="0"/>
              <a:buChar char="•"/>
            </a:pPr>
            <a:r>
              <a:rPr lang="en-US" dirty="0" smtClean="0"/>
              <a:t>The other three pairs in this cryomodule had a gauge installed to monitor vacuum but no active pumping when handed off to the cryomodule group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smtClean="0"/>
          </a:p>
          <a:p>
            <a:endParaRPr lang="en-US" dirty="0"/>
          </a:p>
        </p:txBody>
      </p:sp>
    </p:spTree>
    <p:extLst>
      <p:ext uri="{BB962C8B-B14F-4D97-AF65-F5344CB8AC3E}">
        <p14:creationId xmlns:p14="http://schemas.microsoft.com/office/powerpoint/2010/main" val="29558731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591</Words>
  <Application>Microsoft Office PowerPoint</Application>
  <PresentationFormat>On-screen Show (4:3)</PresentationFormat>
  <Paragraphs>48</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C50 Cavity pair Assembly Changes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C50 Cavity pair Assembly Changes</dc:title>
  <dc:creator>Danny Forehand</dc:creator>
  <cp:lastModifiedBy>Danny Forehand</cp:lastModifiedBy>
  <cp:revision>14</cp:revision>
  <dcterms:created xsi:type="dcterms:W3CDTF">2016-09-11T19:44:24Z</dcterms:created>
  <dcterms:modified xsi:type="dcterms:W3CDTF">2016-09-11T22:24:55Z</dcterms:modified>
</cp:coreProperties>
</file>