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8" r:id="rId5"/>
    <p:sldId id="263" r:id="rId6"/>
    <p:sldId id="267" r:id="rId7"/>
    <p:sldId id="265" r:id="rId8"/>
    <p:sldId id="268" r:id="rId9"/>
    <p:sldId id="259" r:id="rId10"/>
    <p:sldId id="266" r:id="rId11"/>
    <p:sldId id="260" r:id="rId12"/>
    <p:sldId id="269" r:id="rId13"/>
    <p:sldId id="270" r:id="rId14"/>
    <p:sldId id="257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990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39E1-EA5F-44B5-83AA-BA962C640844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40B6-99A6-40CD-A47F-CE6A271B1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3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39E1-EA5F-44B5-83AA-BA962C640844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40B6-99A6-40CD-A47F-CE6A271B1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51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39E1-EA5F-44B5-83AA-BA962C640844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40B6-99A6-40CD-A47F-CE6A271B1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0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39E1-EA5F-44B5-83AA-BA962C640844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40B6-99A6-40CD-A47F-CE6A271B1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02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39E1-EA5F-44B5-83AA-BA962C640844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40B6-99A6-40CD-A47F-CE6A271B1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39E1-EA5F-44B5-83AA-BA962C640844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40B6-99A6-40CD-A47F-CE6A271B1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39E1-EA5F-44B5-83AA-BA962C640844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40B6-99A6-40CD-A47F-CE6A271B1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46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39E1-EA5F-44B5-83AA-BA962C640844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40B6-99A6-40CD-A47F-CE6A271B1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6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39E1-EA5F-44B5-83AA-BA962C640844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40B6-99A6-40CD-A47F-CE6A271B1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08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39E1-EA5F-44B5-83AA-BA962C640844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40B6-99A6-40CD-A47F-CE6A271B1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38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39E1-EA5F-44B5-83AA-BA962C640844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40B6-99A6-40CD-A47F-CE6A271B1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239E1-EA5F-44B5-83AA-BA962C640844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640B6-99A6-40CD-A47F-CE6A271B1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1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3600"/>
            <a:ext cx="9067800" cy="1470025"/>
          </a:xfrm>
        </p:spPr>
        <p:txBody>
          <a:bodyPr>
            <a:noAutofit/>
          </a:bodyPr>
          <a:lstStyle/>
          <a:p>
            <a:r>
              <a:rPr lang="en-US" sz="3600" dirty="0"/>
              <a:t>Post-mortem investigation of leaky gate </a:t>
            </a:r>
            <a:r>
              <a:rPr lang="en-US" sz="3600" dirty="0" smtClean="0"/>
              <a:t>valves </a:t>
            </a:r>
            <a:r>
              <a:rPr lang="en-US" sz="2000" dirty="0"/>
              <a:t>condition of Viton O-ring in terms of particulate shedding and nature of failure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Greg Marble, </a:t>
            </a:r>
            <a:r>
              <a:rPr lang="en-US" sz="2800" dirty="0" err="1" smtClean="0">
                <a:solidFill>
                  <a:schemeClr val="tx1"/>
                </a:solidFill>
              </a:rPr>
              <a:t>Rongli</a:t>
            </a:r>
            <a:r>
              <a:rPr lang="en-US" sz="2800" dirty="0" smtClean="0">
                <a:solidFill>
                  <a:schemeClr val="tx1"/>
                </a:solidFill>
              </a:rPr>
              <a:t> Geng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3340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Six-Month Follow-Up on Action Items of Feb 2016 CEBAF Field Emitter </a:t>
            </a:r>
            <a:r>
              <a:rPr lang="en-US" dirty="0" smtClean="0"/>
              <a:t>Workshop</a:t>
            </a:r>
          </a:p>
          <a:p>
            <a:pPr algn="ctr"/>
            <a:r>
              <a:rPr lang="en-US" dirty="0" smtClean="0"/>
              <a:t>September 12, 2016, JLAB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956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1D Seal surface/track and </a:t>
            </a:r>
            <a:r>
              <a:rPr lang="en-US" dirty="0" smtClean="0"/>
              <a:t>particles</a:t>
            </a:r>
            <a:endParaRPr lang="en-US" dirty="0"/>
          </a:p>
        </p:txBody>
      </p:sp>
      <p:pic>
        <p:nvPicPr>
          <p:cNvPr id="5122" name="Picture 2" descr="D:\CEBAF accelerator\Warm Beamline components\Girders near NL12 removal 12_15jul2016\Leaky gate valve investigation 9sep16\Gate Valve s1 x100track-mult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CEBAF accelerator\Warm Beamline components\Girders near NL12 removal 12_15jul2016\Leaky gate valve investigation 9sep16\Gate Valve s1 x100track-3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50925"/>
            <a:ext cx="4038600" cy="302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5788762"/>
            <a:ext cx="7972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particles remain on and near sealing surfaces even after blowing with air gun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952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ble\Downloads\IMG_31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677856" y="1477036"/>
            <a:ext cx="5049310" cy="378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38061" y="27253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265055" y="1371600"/>
            <a:ext cx="544945" cy="8063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43000" y="120479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72885" y="1082903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3200400"/>
            <a:ext cx="7505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#2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186934"/>
            <a:ext cx="215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2B Seal surface/track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648200" y="762000"/>
            <a:ext cx="609600" cy="32090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72885" y="475133"/>
            <a:ext cx="3089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2A Seal surface/ multi particles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485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2A Seal surface/ multi </a:t>
            </a:r>
            <a:r>
              <a:rPr lang="en-US" dirty="0" smtClean="0"/>
              <a:t>particles</a:t>
            </a:r>
            <a:endParaRPr lang="en-US" dirty="0"/>
          </a:p>
        </p:txBody>
      </p:sp>
      <p:pic>
        <p:nvPicPr>
          <p:cNvPr id="8194" name="Picture 2" descr="D:\CEBAF accelerator\Warm Beamline components\Girders near NL12 removal 12_15jul2016\Leaky gate valve investigation 9sep16\Gate Valve s2 x200-3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50925"/>
            <a:ext cx="4038600" cy="302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CEBAF accelerator\Warm Beamline components\Girders near NL12 removal 12_15jul2016\Leaky gate valve investigation 9sep16\Gate Valve s2 x200mult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5791200"/>
            <a:ext cx="7657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three areas, multiple particles are embedded into O-ring along sealing surface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347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2B Seal </a:t>
            </a:r>
            <a:r>
              <a:rPr lang="en-US" dirty="0" smtClean="0"/>
              <a:t>surface/track</a:t>
            </a:r>
            <a:endParaRPr lang="en-US" dirty="0"/>
          </a:p>
        </p:txBody>
      </p:sp>
      <p:pic>
        <p:nvPicPr>
          <p:cNvPr id="9218" name="Picture 2" descr="D:\CEBAF accelerator\Warm Beamline components\Girders near NL12 removal 12_15jul2016\Leaky gate valve investigation 9sep16\Gate Valve s2 x400-3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50925"/>
            <a:ext cx="4038600" cy="302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CEBAF accelerator\Warm Beamline components\Girders near NL12 removal 12_15jul2016\Leaky gate valve investigation 9sep16\Gate Valve s2 x400mult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900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 inside valve Body</a:t>
            </a:r>
            <a:endParaRPr lang="en-US" dirty="0"/>
          </a:p>
        </p:txBody>
      </p:sp>
      <p:pic>
        <p:nvPicPr>
          <p:cNvPr id="1026" name="Picture 2" descr="C:\Users\marble\Downloads\IMG_31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6096000" y="25146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507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O-rings visually appear to be normal – no cracking or fragmentation observed (contrary to the claim of radiation damage?)</a:t>
            </a:r>
          </a:p>
          <a:p>
            <a:r>
              <a:rPr lang="en-US" dirty="0" smtClean="0"/>
              <a:t> Particulate embedment into the sealing surface seems to be the root cause for leak.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006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Beamline Valves Removed from CEBAF</a:t>
            </a:r>
            <a:br>
              <a:rPr lang="en-US" dirty="0" smtClean="0"/>
            </a:br>
            <a:r>
              <a:rPr lang="en-US" dirty="0" smtClean="0"/>
              <a:t>during NL12 Cryomodule Swap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33593"/>
            <a:ext cx="8810581" cy="353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43021" y="3264932"/>
            <a:ext cx="933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NL12</a:t>
            </a:r>
            <a:endParaRPr lang="en-US" sz="2800" dirty="0"/>
          </a:p>
        </p:txBody>
      </p:sp>
      <p:cxnSp>
        <p:nvCxnSpPr>
          <p:cNvPr id="7" name="Straight Arrow Connector 6"/>
          <p:cNvCxnSpPr>
            <a:stCxn id="8" idx="2"/>
          </p:cNvCxnSpPr>
          <p:nvPr/>
        </p:nvCxnSpPr>
        <p:spPr>
          <a:xfrm flipH="1">
            <a:off x="1066800" y="2138065"/>
            <a:ext cx="196640" cy="91642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3400" y="1676400"/>
            <a:ext cx="1460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VBV1L11B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80120" y="1648358"/>
            <a:ext cx="1471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VBV1L13A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5809565"/>
            <a:ext cx="4695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Both had known leak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Both removed and replaced during SAD 2016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781800" y="1981200"/>
            <a:ext cx="196640" cy="91642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721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VAT Mini UHV Gate Valve </a:t>
            </a:r>
            <a:br>
              <a:rPr lang="en-US" dirty="0" smtClean="0"/>
            </a:br>
            <a:r>
              <a:rPr lang="en-US" dirty="0" smtClean="0"/>
              <a:t>Sealing Mechanism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2" y="1739106"/>
            <a:ext cx="62769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093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ble\Downloads\IMG_31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539644" y="1469363"/>
            <a:ext cx="5049310" cy="378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873799" y="457200"/>
            <a:ext cx="190500" cy="5425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00400" y="272534"/>
            <a:ext cx="1756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1A Large particle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179918" y="1221264"/>
            <a:ext cx="609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28800" y="1015694"/>
            <a:ext cx="2473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1B Cav side/large </a:t>
            </a:r>
            <a:r>
              <a:rPr lang="en-US" dirty="0" smtClean="0"/>
              <a:t>“drop”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537663" y="1246787"/>
            <a:ext cx="609600" cy="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46184" y="1082903"/>
            <a:ext cx="2663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1C Gird side/small </a:t>
            </a:r>
            <a:r>
              <a:rPr lang="en-US" dirty="0" smtClean="0"/>
              <a:t>“drop” 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321099" y="27432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#1</a:t>
            </a:r>
            <a:endParaRPr lang="en-US" sz="4800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692699" y="1470176"/>
            <a:ext cx="990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81000" y="1285510"/>
            <a:ext cx="3429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1D Seal surface/track and particles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375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1A Large Particle </a:t>
            </a:r>
            <a:endParaRPr lang="en-US" dirty="0"/>
          </a:p>
        </p:txBody>
      </p:sp>
      <p:pic>
        <p:nvPicPr>
          <p:cNvPr id="2050" name="Picture 2" descr="D:\CEBAF accelerator\Warm Beamline components\Girders near NL12 removal 12_15jul2016\Leaky gate valve investigation 9sep16\Gate Valve s1 x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CEBAF accelerator\Warm Beamline components\Girders near NL12 removal 12_15jul2016\Leaky gate valve investigation 9sep16\Gate Valve s1 x200mult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5791200"/>
            <a:ext cx="7604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particle is partially embedded into O-ring, it survived air blowing by mouth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14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Particle </a:t>
            </a:r>
            <a:r>
              <a:rPr lang="en-US" dirty="0" smtClean="0"/>
              <a:t>Profile</a:t>
            </a:r>
            <a:endParaRPr lang="en-US" dirty="0"/>
          </a:p>
        </p:txBody>
      </p:sp>
      <p:pic>
        <p:nvPicPr>
          <p:cNvPr id="6146" name="Picture 2" descr="D:\CEBAF accelerator\Warm Beamline components\Girders near NL12 removal 12_15jul2016\Leaky gate valve investigation 9sep16\Gate Valve s1 x350-3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50925"/>
            <a:ext cx="4038600" cy="302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CEBAF accelerator\Warm Beamline components\Girders near NL12 removal 12_15jul2016\Leaky gate valve investigation 9sep16\Gate Valve s1 x350-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640" y="2922873"/>
            <a:ext cx="3855720" cy="18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1800" y="1905000"/>
            <a:ext cx="3162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 0.5 mm wide, ~0.4 mm height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000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1B Cav side/large </a:t>
            </a:r>
            <a:r>
              <a:rPr lang="en-US" dirty="0" smtClean="0"/>
              <a:t>“drop”</a:t>
            </a:r>
            <a:endParaRPr lang="en-US" dirty="0"/>
          </a:p>
        </p:txBody>
      </p:sp>
      <p:pic>
        <p:nvPicPr>
          <p:cNvPr id="3074" name="Picture 2" descr="D:\CEBAF accelerator\Warm Beamline components\Girders near NL12 removal 12_15jul2016\Leaky gate valve investigation 9sep16\Gate Valve s1 x100drop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CEBAF accelerator\Warm Beamline components\Girders near NL12 removal 12_15jul2016\Leaky gate valve investigation 9sep16\Gate Valve s1 x400drop-mult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761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</a:t>
            </a:r>
            <a:r>
              <a:rPr lang="en-US" dirty="0" smtClean="0"/>
              <a:t>“drop” </a:t>
            </a:r>
            <a:r>
              <a:rPr lang="en-US" dirty="0" smtClean="0"/>
              <a:t>profile</a:t>
            </a:r>
            <a:endParaRPr lang="en-US" dirty="0"/>
          </a:p>
        </p:txBody>
      </p:sp>
      <p:pic>
        <p:nvPicPr>
          <p:cNvPr id="7170" name="Picture 2" descr="D:\CEBAF accelerator\Warm Beamline components\Girders near NL12 removal 12_15jul2016\Leaky gate valve investigation 9sep16\Gate Valve s1 x400drop-p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50925"/>
            <a:ext cx="4038600" cy="302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CEBAF accelerator\Warm Beamline components\Girders near NL12 removal 12_15jul2016\Leaky gate valve investigation 9sep16\Gate Valve s1 x400-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919825"/>
            <a:ext cx="3276600" cy="188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71800" y="1905000"/>
            <a:ext cx="366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 0.5 mm wide, Peak height 0.37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92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1C Gird side/small </a:t>
            </a:r>
            <a:r>
              <a:rPr lang="en-US" dirty="0" smtClean="0"/>
              <a:t>“drop” </a:t>
            </a:r>
            <a:endParaRPr lang="en-US" dirty="0"/>
          </a:p>
        </p:txBody>
      </p:sp>
      <p:pic>
        <p:nvPicPr>
          <p:cNvPr id="4098" name="Picture 2" descr="D:\CEBAF accelerator\Warm Beamline components\Girders near NL12 removal 12_15jul2016\Leaky gate valve investigation 9sep16\Gate Valve s1 x150drop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34381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70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241</Words>
  <Application>Microsoft Office PowerPoint</Application>
  <PresentationFormat>On-screen Show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Post-mortem investigation of leaky gate valves condition of Viton O-ring in terms of particulate shedding and nature of failure</vt:lpstr>
      <vt:lpstr>Beamline Valves Removed from CEBAF during NL12 Cryomodule Swap</vt:lpstr>
      <vt:lpstr>VAT Mini UHV Gate Valve  Sealing Mechanism</vt:lpstr>
      <vt:lpstr>PowerPoint Presentation</vt:lpstr>
      <vt:lpstr>1A Large Particle </vt:lpstr>
      <vt:lpstr>Large Particle Profile</vt:lpstr>
      <vt:lpstr>1B Cav side/large “drop”</vt:lpstr>
      <vt:lpstr>Large “drop” profile</vt:lpstr>
      <vt:lpstr>1C Gird side/small “drop” </vt:lpstr>
      <vt:lpstr>1D Seal surface/track and particles</vt:lpstr>
      <vt:lpstr>PowerPoint Presentation</vt:lpstr>
      <vt:lpstr>2A Seal surface/ multi particles</vt:lpstr>
      <vt:lpstr>2B Seal surface/track</vt:lpstr>
      <vt:lpstr>Gate inside valve Body</vt:lpstr>
      <vt:lpstr>Current Understanding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 Marble</dc:creator>
  <cp:lastModifiedBy>Rongli Geng</cp:lastModifiedBy>
  <cp:revision>39</cp:revision>
  <dcterms:created xsi:type="dcterms:W3CDTF">2016-09-09T15:21:32Z</dcterms:created>
  <dcterms:modified xsi:type="dcterms:W3CDTF">2016-09-12T13:35:07Z</dcterms:modified>
</cp:coreProperties>
</file>