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  <p:sldMasterId id="2147483763" r:id="rId2"/>
    <p:sldMasterId id="2147483774" r:id="rId3"/>
  </p:sldMasterIdLst>
  <p:notesMasterIdLst>
    <p:notesMasterId r:id="rId34"/>
  </p:notesMasterIdLst>
  <p:handoutMasterIdLst>
    <p:handoutMasterId r:id="rId35"/>
  </p:handoutMasterIdLst>
  <p:sldIdLst>
    <p:sldId id="1583" r:id="rId4"/>
    <p:sldId id="1585" r:id="rId5"/>
    <p:sldId id="1584" r:id="rId6"/>
    <p:sldId id="1565" r:id="rId7"/>
    <p:sldId id="1575" r:id="rId8"/>
    <p:sldId id="1576" r:id="rId9"/>
    <p:sldId id="1572" r:id="rId10"/>
    <p:sldId id="1582" r:id="rId11"/>
    <p:sldId id="1562" r:id="rId12"/>
    <p:sldId id="1578" r:id="rId13"/>
    <p:sldId id="1581" r:id="rId14"/>
    <p:sldId id="1577" r:id="rId15"/>
    <p:sldId id="1567" r:id="rId16"/>
    <p:sldId id="1579" r:id="rId17"/>
    <p:sldId id="1580" r:id="rId18"/>
    <p:sldId id="1558" r:id="rId19"/>
    <p:sldId id="1563" r:id="rId20"/>
    <p:sldId id="1573" r:id="rId21"/>
    <p:sldId id="1574" r:id="rId22"/>
    <p:sldId id="1556" r:id="rId23"/>
    <p:sldId id="1557" r:id="rId24"/>
    <p:sldId id="1554" r:id="rId25"/>
    <p:sldId id="1555" r:id="rId26"/>
    <p:sldId id="1542" r:id="rId27"/>
    <p:sldId id="1564" r:id="rId28"/>
    <p:sldId id="1385" r:id="rId29"/>
    <p:sldId id="1553" r:id="rId30"/>
    <p:sldId id="1559" r:id="rId31"/>
    <p:sldId id="1566" r:id="rId32"/>
    <p:sldId id="1551" r:id="rId33"/>
  </p:sldIdLst>
  <p:sldSz cx="9144000" cy="6858000" type="screen4x3"/>
  <p:notesSz cx="69469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04">
          <p15:clr>
            <a:srgbClr val="A4A3A4"/>
          </p15:clr>
        </p15:guide>
        <p15:guide id="2" pos="218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B4E3"/>
    <a:srgbClr val="FF3300"/>
    <a:srgbClr val="7711FF"/>
    <a:srgbClr val="FFFF00"/>
    <a:srgbClr val="EAB200"/>
    <a:srgbClr val="CCCCFF"/>
    <a:srgbClr val="FFFF66"/>
    <a:srgbClr val="CCECFF"/>
    <a:srgbClr val="DDDD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1023" autoAdjust="0"/>
    <p:restoredTop sz="91032" autoAdjust="0"/>
  </p:normalViewPr>
  <p:slideViewPr>
    <p:cSldViewPr>
      <p:cViewPr>
        <p:scale>
          <a:sx n="75" d="100"/>
          <a:sy n="75" d="100"/>
        </p:scale>
        <p:origin x="-744" y="-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2"/>
    </p:cViewPr>
  </p:sorterViewPr>
  <p:notesViewPr>
    <p:cSldViewPr>
      <p:cViewPr varScale="1">
        <p:scale>
          <a:sx n="63" d="100"/>
          <a:sy n="63" d="100"/>
        </p:scale>
        <p:origin x="-2436" y="-114"/>
      </p:cViewPr>
      <p:guideLst>
        <p:guide orient="horz" pos="2904"/>
        <p:guide pos="218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ri\Documents\LCLS2\vender%20material%20specs\single%20cell%20flux%20studies\cooldown%20test%20and%20cavity%20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ri\Documents\LCLS2\vender%20material%20specs\single%20cell%20flux%20studies\cooldown%20test%20and%20cavity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Flux ratio LCLS-II material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7.9327353817614923E-2"/>
          <c:y val="9.9652777777777798E-2"/>
          <c:w val="0.65183065932548068"/>
          <c:h val="0.76477635608049155"/>
        </c:manualLayout>
      </c:layout>
      <c:scatterChart>
        <c:scatterStyle val="lineMarker"/>
        <c:ser>
          <c:idx val="0"/>
          <c:order val="0"/>
          <c:tx>
            <c:v>RDTNX-01 800C</c:v>
          </c:tx>
          <c:spPr>
            <a:ln w="28575">
              <a:noFill/>
            </a:ln>
          </c:spPr>
          <c:marker>
            <c:symbol val="diamond"/>
            <c:size val="10"/>
            <c:spPr>
              <a:solidFill>
                <a:srgbClr val="FF0000"/>
              </a:solidFill>
              <a:ln>
                <a:noFill/>
              </a:ln>
            </c:spPr>
          </c:marker>
          <c:xVal>
            <c:numRef>
              <c:f>Sheet1!$M$51:$M$60</c:f>
              <c:numCache>
                <c:formatCode>General</c:formatCode>
                <c:ptCount val="10"/>
                <c:pt idx="0">
                  <c:v>5.5</c:v>
                </c:pt>
                <c:pt idx="1">
                  <c:v>3.6</c:v>
                </c:pt>
                <c:pt idx="2">
                  <c:v>2.14</c:v>
                </c:pt>
                <c:pt idx="3">
                  <c:v>5.05</c:v>
                </c:pt>
                <c:pt idx="4">
                  <c:v>1.8759999999999999</c:v>
                </c:pt>
                <c:pt idx="5">
                  <c:v>5.89</c:v>
                </c:pt>
                <c:pt idx="6">
                  <c:v>3.3</c:v>
                </c:pt>
                <c:pt idx="7">
                  <c:v>1.35</c:v>
                </c:pt>
                <c:pt idx="8">
                  <c:v>4.4000000000000004</c:v>
                </c:pt>
                <c:pt idx="9">
                  <c:v>1.99</c:v>
                </c:pt>
              </c:numCache>
            </c:numRef>
          </c:xVal>
          <c:yVal>
            <c:numRef>
              <c:f>Sheet1!$N$51:$N$60</c:f>
              <c:numCache>
                <c:formatCode>General</c:formatCode>
                <c:ptCount val="10"/>
                <c:pt idx="0">
                  <c:v>1.1200000000000001</c:v>
                </c:pt>
                <c:pt idx="1">
                  <c:v>1.08</c:v>
                </c:pt>
                <c:pt idx="2">
                  <c:v>1.07</c:v>
                </c:pt>
                <c:pt idx="3">
                  <c:v>1.1200000000000001</c:v>
                </c:pt>
                <c:pt idx="4">
                  <c:v>1.07</c:v>
                </c:pt>
                <c:pt idx="5">
                  <c:v>1.1399999999999999</c:v>
                </c:pt>
                <c:pt idx="6">
                  <c:v>1.0900000000000001</c:v>
                </c:pt>
                <c:pt idx="7">
                  <c:v>1.06</c:v>
                </c:pt>
                <c:pt idx="8">
                  <c:v>1.104602510460251</c:v>
                </c:pt>
                <c:pt idx="9">
                  <c:v>1.0892116182572613</c:v>
                </c:pt>
              </c:numCache>
            </c:numRef>
          </c:yVal>
        </c:ser>
        <c:ser>
          <c:idx val="1"/>
          <c:order val="1"/>
          <c:tx>
            <c:v>RDTNX-02 800C</c:v>
          </c:tx>
          <c:spPr>
            <a:ln w="28575">
              <a:noFill/>
            </a:ln>
          </c:spPr>
          <c:marker>
            <c:symbol val="diamond"/>
            <c:size val="10"/>
            <c:spPr>
              <a:solidFill>
                <a:schemeClr val="accent2"/>
              </a:solidFill>
              <a:ln>
                <a:noFill/>
              </a:ln>
            </c:spPr>
          </c:marker>
          <c:xVal>
            <c:numRef>
              <c:f>Sheet1!$H$48:$H$56</c:f>
              <c:numCache>
                <c:formatCode>General</c:formatCode>
                <c:ptCount val="9"/>
                <c:pt idx="0">
                  <c:v>7.5</c:v>
                </c:pt>
                <c:pt idx="3">
                  <c:v>6.88</c:v>
                </c:pt>
                <c:pt idx="4">
                  <c:v>7.46</c:v>
                </c:pt>
                <c:pt idx="5">
                  <c:v>1.5</c:v>
                </c:pt>
                <c:pt idx="6">
                  <c:v>5.9</c:v>
                </c:pt>
                <c:pt idx="7">
                  <c:v>2.1</c:v>
                </c:pt>
                <c:pt idx="8">
                  <c:v>1.51</c:v>
                </c:pt>
              </c:numCache>
            </c:numRef>
          </c:xVal>
          <c:yVal>
            <c:numRef>
              <c:f>Sheet1!$G$48:$G$56</c:f>
              <c:numCache>
                <c:formatCode>General</c:formatCode>
                <c:ptCount val="9"/>
                <c:pt idx="0">
                  <c:v>1.0789500000000001</c:v>
                </c:pt>
                <c:pt idx="3">
                  <c:v>1.06</c:v>
                </c:pt>
                <c:pt idx="4">
                  <c:v>1.08</c:v>
                </c:pt>
                <c:pt idx="5">
                  <c:v>1.04</c:v>
                </c:pt>
                <c:pt idx="6">
                  <c:v>1.06</c:v>
                </c:pt>
                <c:pt idx="7">
                  <c:v>1.04</c:v>
                </c:pt>
                <c:pt idx="8">
                  <c:v>1.04</c:v>
                </c:pt>
              </c:numCache>
            </c:numRef>
          </c:yVal>
        </c:ser>
        <c:ser>
          <c:idx val="5"/>
          <c:order val="2"/>
          <c:tx>
            <c:v>RDTTD-01 800C</c:v>
          </c:tx>
          <c:spPr>
            <a:ln w="28575">
              <a:noFill/>
            </a:ln>
          </c:spPr>
          <c:marker>
            <c:symbol val="triangle"/>
            <c:size val="10"/>
            <c:spPr>
              <a:solidFill>
                <a:srgbClr val="FF0000"/>
              </a:solidFill>
              <a:ln>
                <a:noFill/>
              </a:ln>
            </c:spPr>
          </c:marker>
          <c:xVal>
            <c:numRef>
              <c:f>Sheet1!$F$82:$F$94</c:f>
              <c:numCache>
                <c:formatCode>General</c:formatCode>
                <c:ptCount val="13"/>
                <c:pt idx="0">
                  <c:v>7.56</c:v>
                </c:pt>
                <c:pt idx="1">
                  <c:v>2.86</c:v>
                </c:pt>
                <c:pt idx="2">
                  <c:v>3.11</c:v>
                </c:pt>
                <c:pt idx="3">
                  <c:v>7.5396999999999998</c:v>
                </c:pt>
                <c:pt idx="4">
                  <c:v>2.94</c:v>
                </c:pt>
                <c:pt idx="5">
                  <c:v>3.2</c:v>
                </c:pt>
                <c:pt idx="6">
                  <c:v>1.4</c:v>
                </c:pt>
                <c:pt idx="7">
                  <c:v>0.26700000000000002</c:v>
                </c:pt>
              </c:numCache>
            </c:numRef>
          </c:xVal>
          <c:yVal>
            <c:numRef>
              <c:f>Sheet1!$G$82:$G$94</c:f>
              <c:numCache>
                <c:formatCode>General</c:formatCode>
                <c:ptCount val="13"/>
                <c:pt idx="0">
                  <c:v>1.1701717371083737</c:v>
                </c:pt>
                <c:pt idx="1">
                  <c:v>1.0927669345579794</c:v>
                </c:pt>
                <c:pt idx="2">
                  <c:v>1.1381966287603837</c:v>
                </c:pt>
                <c:pt idx="3">
                  <c:v>1.1665837891596222</c:v>
                </c:pt>
                <c:pt idx="4">
                  <c:v>1.1048718187364914</c:v>
                </c:pt>
                <c:pt idx="5">
                  <c:v>1.1475247524752477</c:v>
                </c:pt>
                <c:pt idx="6">
                  <c:v>1.0591900311526479</c:v>
                </c:pt>
                <c:pt idx="7">
                  <c:v>1.0576250873863977</c:v>
                </c:pt>
              </c:numCache>
            </c:numRef>
          </c:yVal>
        </c:ser>
        <c:ser>
          <c:idx val="6"/>
          <c:order val="3"/>
          <c:tx>
            <c:v>RDTTD-01 900C</c:v>
          </c:tx>
          <c:spPr>
            <a:ln w="28575">
              <a:noFill/>
            </a:ln>
          </c:spPr>
          <c:marker>
            <c:symbol val="triangle"/>
            <c:size val="10"/>
            <c:spPr>
              <a:noFill/>
              <a:ln>
                <a:solidFill>
                  <a:srgbClr val="FF0000"/>
                </a:solidFill>
              </a:ln>
            </c:spPr>
          </c:marker>
          <c:xVal>
            <c:numRef>
              <c:f>Sheet1!$F$103:$F$121</c:f>
              <c:numCache>
                <c:formatCode>General</c:formatCode>
                <c:ptCount val="19"/>
                <c:pt idx="1">
                  <c:v>5.7</c:v>
                </c:pt>
                <c:pt idx="2">
                  <c:v>6.0359999999999996</c:v>
                </c:pt>
                <c:pt idx="3">
                  <c:v>3.7</c:v>
                </c:pt>
                <c:pt idx="4">
                  <c:v>3.86</c:v>
                </c:pt>
                <c:pt idx="5">
                  <c:v>3.43</c:v>
                </c:pt>
                <c:pt idx="6">
                  <c:v>4.4000000000000004</c:v>
                </c:pt>
                <c:pt idx="7">
                  <c:v>4.33</c:v>
                </c:pt>
                <c:pt idx="8">
                  <c:v>3.22</c:v>
                </c:pt>
                <c:pt idx="9">
                  <c:v>0.83</c:v>
                </c:pt>
                <c:pt idx="10">
                  <c:v>1.06</c:v>
                </c:pt>
                <c:pt idx="11">
                  <c:v>2.9</c:v>
                </c:pt>
                <c:pt idx="12">
                  <c:v>2.9</c:v>
                </c:pt>
                <c:pt idx="13">
                  <c:v>1.7189000000000001</c:v>
                </c:pt>
                <c:pt idx="14">
                  <c:v>0.82</c:v>
                </c:pt>
                <c:pt idx="15">
                  <c:v>1.37</c:v>
                </c:pt>
                <c:pt idx="16">
                  <c:v>0.13</c:v>
                </c:pt>
                <c:pt idx="17">
                  <c:v>1.99</c:v>
                </c:pt>
              </c:numCache>
            </c:numRef>
          </c:xVal>
          <c:yVal>
            <c:numRef>
              <c:f>Sheet1!$G$103:$G$121</c:f>
              <c:numCache>
                <c:formatCode>General</c:formatCode>
                <c:ptCount val="19"/>
                <c:pt idx="1">
                  <c:v>1.66</c:v>
                </c:pt>
                <c:pt idx="2">
                  <c:v>1.68</c:v>
                </c:pt>
                <c:pt idx="3">
                  <c:v>1.62</c:v>
                </c:pt>
                <c:pt idx="4">
                  <c:v>1.63</c:v>
                </c:pt>
                <c:pt idx="5">
                  <c:v>1.61</c:v>
                </c:pt>
                <c:pt idx="6">
                  <c:v>1.65</c:v>
                </c:pt>
                <c:pt idx="7">
                  <c:v>1.65</c:v>
                </c:pt>
                <c:pt idx="8">
                  <c:v>1.65</c:v>
                </c:pt>
                <c:pt idx="9">
                  <c:v>1.30874</c:v>
                </c:pt>
                <c:pt idx="10">
                  <c:v>1.38</c:v>
                </c:pt>
                <c:pt idx="11">
                  <c:v>1.63</c:v>
                </c:pt>
                <c:pt idx="12">
                  <c:v>1.62</c:v>
                </c:pt>
                <c:pt idx="13">
                  <c:v>1.53</c:v>
                </c:pt>
                <c:pt idx="14">
                  <c:v>1.31</c:v>
                </c:pt>
                <c:pt idx="15">
                  <c:v>1.49</c:v>
                </c:pt>
                <c:pt idx="16">
                  <c:v>1.05</c:v>
                </c:pt>
                <c:pt idx="17">
                  <c:v>1.57</c:v>
                </c:pt>
              </c:numCache>
            </c:numRef>
          </c:yVal>
        </c:ser>
        <c:ser>
          <c:idx val="2"/>
          <c:order val="4"/>
          <c:tx>
            <c:v>RDTTD-02 800C</c:v>
          </c:tx>
          <c:spPr>
            <a:ln w="28575">
              <a:noFill/>
            </a:ln>
          </c:spPr>
          <c:marker>
            <c:symbol val="triangle"/>
            <c:size val="10"/>
            <c:spPr>
              <a:solidFill>
                <a:schemeClr val="accent2"/>
              </a:solidFill>
              <a:ln>
                <a:noFill/>
              </a:ln>
            </c:spPr>
          </c:marker>
          <c:xVal>
            <c:numRef>
              <c:f>Sheet1!$N$81:$N$96</c:f>
              <c:numCache>
                <c:formatCode>General</c:formatCode>
                <c:ptCount val="16"/>
                <c:pt idx="0">
                  <c:v>5.1829999999999998</c:v>
                </c:pt>
                <c:pt idx="1">
                  <c:v>6.3</c:v>
                </c:pt>
                <c:pt idx="2">
                  <c:v>5.9</c:v>
                </c:pt>
                <c:pt idx="3">
                  <c:v>3.01</c:v>
                </c:pt>
                <c:pt idx="4">
                  <c:v>0.26</c:v>
                </c:pt>
                <c:pt idx="5">
                  <c:v>0.97</c:v>
                </c:pt>
                <c:pt idx="6">
                  <c:v>2.8</c:v>
                </c:pt>
                <c:pt idx="7">
                  <c:v>2.67</c:v>
                </c:pt>
                <c:pt idx="8">
                  <c:v>2.2000000000000002</c:v>
                </c:pt>
                <c:pt idx="9">
                  <c:v>1.52</c:v>
                </c:pt>
                <c:pt idx="10">
                  <c:v>2.99</c:v>
                </c:pt>
                <c:pt idx="11">
                  <c:v>3.45</c:v>
                </c:pt>
              </c:numCache>
            </c:numRef>
          </c:xVal>
          <c:yVal>
            <c:numRef>
              <c:f>Sheet1!$O$81:$O$96</c:f>
              <c:numCache>
                <c:formatCode>General</c:formatCode>
                <c:ptCount val="16"/>
                <c:pt idx="0">
                  <c:v>1.2136929460580912</c:v>
                </c:pt>
                <c:pt idx="1">
                  <c:v>1.2182902584493041</c:v>
                </c:pt>
                <c:pt idx="2">
                  <c:v>1.2216566866267464</c:v>
                </c:pt>
                <c:pt idx="3">
                  <c:v>1.2116615778587609</c:v>
                </c:pt>
                <c:pt idx="4">
                  <c:v>1.0620001974528581</c:v>
                </c:pt>
                <c:pt idx="5">
                  <c:v>1.104607843137255</c:v>
                </c:pt>
                <c:pt idx="6">
                  <c:v>1.1899497487437187</c:v>
                </c:pt>
                <c:pt idx="7">
                  <c:v>1.2039880358923232</c:v>
                </c:pt>
                <c:pt idx="8">
                  <c:v>1.1839664095303193</c:v>
                </c:pt>
                <c:pt idx="9">
                  <c:v>1.1296003165809259</c:v>
                </c:pt>
                <c:pt idx="10">
                  <c:v>1.2109377738825593</c:v>
                </c:pt>
                <c:pt idx="11">
                  <c:v>1.2510460251046025</c:v>
                </c:pt>
              </c:numCache>
            </c:numRef>
          </c:yVal>
        </c:ser>
        <c:ser>
          <c:idx val="7"/>
          <c:order val="5"/>
          <c:tx>
            <c:v>RDTTD-03 900C</c:v>
          </c:tx>
          <c:spPr>
            <a:ln w="28575">
              <a:noFill/>
            </a:ln>
          </c:spPr>
          <c:marker>
            <c:symbol val="triangle"/>
            <c:size val="10"/>
            <c:spPr>
              <a:noFill/>
              <a:ln>
                <a:solidFill>
                  <a:srgbClr val="FF0000"/>
                </a:solidFill>
              </a:ln>
            </c:spPr>
          </c:marker>
          <c:xVal>
            <c:numRef>
              <c:f>Sheet1!$F$127:$F$136</c:f>
              <c:numCache>
                <c:formatCode>General</c:formatCode>
                <c:ptCount val="10"/>
                <c:pt idx="2">
                  <c:v>0.9</c:v>
                </c:pt>
                <c:pt idx="3">
                  <c:v>0.26</c:v>
                </c:pt>
                <c:pt idx="6">
                  <c:v>7.89</c:v>
                </c:pt>
                <c:pt idx="7">
                  <c:v>2.95</c:v>
                </c:pt>
                <c:pt idx="8">
                  <c:v>5.2</c:v>
                </c:pt>
              </c:numCache>
            </c:numRef>
          </c:xVal>
          <c:yVal>
            <c:numRef>
              <c:f>Sheet1!$G$127:$G$136</c:f>
              <c:numCache>
                <c:formatCode>General</c:formatCode>
                <c:ptCount val="10"/>
                <c:pt idx="2">
                  <c:v>1.4705882352941178</c:v>
                </c:pt>
                <c:pt idx="3">
                  <c:v>1.2559849198868993</c:v>
                </c:pt>
                <c:pt idx="6">
                  <c:v>1.6316071548201243</c:v>
                </c:pt>
                <c:pt idx="7">
                  <c:v>1.6193927697865944</c:v>
                </c:pt>
                <c:pt idx="8">
                  <c:v>1.5614118300343587</c:v>
                </c:pt>
              </c:numCache>
            </c:numRef>
          </c:yVal>
        </c:ser>
        <c:ser>
          <c:idx val="4"/>
          <c:order val="6"/>
          <c:tx>
            <c:v>RDT-9 Old TD material from 2010 - FNAL data </c:v>
          </c:tx>
          <c:spPr>
            <a:ln w="28575">
              <a:noFill/>
            </a:ln>
          </c:spPr>
          <c:marker>
            <c:symbol val="square"/>
            <c:size val="8"/>
            <c:spPr>
              <a:solidFill>
                <a:srgbClr val="FF0000"/>
              </a:solidFill>
              <a:ln>
                <a:noFill/>
              </a:ln>
            </c:spPr>
          </c:marker>
          <c:xVal>
            <c:numRef>
              <c:f>Sheet1!$X$50:$X$60</c:f>
              <c:numCache>
                <c:formatCode>General</c:formatCode>
                <c:ptCount val="11"/>
                <c:pt idx="0">
                  <c:v>7.9470000000000001</c:v>
                </c:pt>
                <c:pt idx="1">
                  <c:v>2.3650000000000002</c:v>
                </c:pt>
                <c:pt idx="2">
                  <c:v>1.7450000000000001</c:v>
                </c:pt>
                <c:pt idx="3">
                  <c:v>1.3740000000000001</c:v>
                </c:pt>
                <c:pt idx="4">
                  <c:v>0.86</c:v>
                </c:pt>
                <c:pt idx="5">
                  <c:v>0.71599999999999997</c:v>
                </c:pt>
                <c:pt idx="6">
                  <c:v>1.675</c:v>
                </c:pt>
                <c:pt idx="7">
                  <c:v>1.335</c:v>
                </c:pt>
                <c:pt idx="8">
                  <c:v>1.0649999999999999</c:v>
                </c:pt>
                <c:pt idx="9">
                  <c:v>0.64200000000000002</c:v>
                </c:pt>
                <c:pt idx="10">
                  <c:v>0.66100000000000003</c:v>
                </c:pt>
              </c:numCache>
            </c:numRef>
          </c:xVal>
          <c:yVal>
            <c:numRef>
              <c:f>Sheet1!$Y$50:$Y$60</c:f>
              <c:numCache>
                <c:formatCode>General</c:formatCode>
                <c:ptCount val="11"/>
                <c:pt idx="0">
                  <c:v>1.7245999999999999</c:v>
                </c:pt>
                <c:pt idx="1">
                  <c:v>1.5727</c:v>
                </c:pt>
                <c:pt idx="2">
                  <c:v>1.5073000000000001</c:v>
                </c:pt>
                <c:pt idx="3">
                  <c:v>1.4490000000000001</c:v>
                </c:pt>
                <c:pt idx="4">
                  <c:v>1.278</c:v>
                </c:pt>
                <c:pt idx="5">
                  <c:v>1.2269000000000001</c:v>
                </c:pt>
                <c:pt idx="6">
                  <c:v>1.4917</c:v>
                </c:pt>
                <c:pt idx="7">
                  <c:v>1.4359</c:v>
                </c:pt>
                <c:pt idx="8">
                  <c:v>1.3556999999999999</c:v>
                </c:pt>
                <c:pt idx="9">
                  <c:v>1.1852</c:v>
                </c:pt>
                <c:pt idx="10">
                  <c:v>1.2</c:v>
                </c:pt>
              </c:numCache>
            </c:numRef>
          </c:yVal>
        </c:ser>
        <c:ser>
          <c:idx val="3"/>
          <c:order val="7"/>
          <c:tx>
            <c:v>RDT-12 old Ningxia RRR from 2012 - FNAL data</c:v>
          </c:tx>
          <c:spPr>
            <a:ln w="28575">
              <a:noFill/>
            </a:ln>
          </c:spPr>
          <c:marker>
            <c:symbol val="x"/>
            <c:size val="8"/>
            <c:spPr>
              <a:solidFill>
                <a:srgbClr val="FF0000"/>
              </a:solidFill>
              <a:ln>
                <a:solidFill>
                  <a:sysClr val="windowText" lastClr="000000">
                    <a:lumMod val="95000"/>
                    <a:lumOff val="5000"/>
                  </a:sysClr>
                </a:solidFill>
              </a:ln>
            </c:spPr>
          </c:marker>
          <c:xVal>
            <c:numRef>
              <c:f>Sheet1!$U$50:$U$60</c:f>
              <c:numCache>
                <c:formatCode>General</c:formatCode>
                <c:ptCount val="11"/>
                <c:pt idx="0">
                  <c:v>9.68</c:v>
                </c:pt>
                <c:pt idx="1">
                  <c:v>3.4860000000000002</c:v>
                </c:pt>
                <c:pt idx="2">
                  <c:v>2.34</c:v>
                </c:pt>
                <c:pt idx="3">
                  <c:v>1.44</c:v>
                </c:pt>
                <c:pt idx="4">
                  <c:v>5.6429999999999998</c:v>
                </c:pt>
                <c:pt idx="5">
                  <c:v>1.02</c:v>
                </c:pt>
                <c:pt idx="6">
                  <c:v>0.96599999999999997</c:v>
                </c:pt>
                <c:pt idx="7">
                  <c:v>3.3980000000000001</c:v>
                </c:pt>
                <c:pt idx="8">
                  <c:v>2.5649999999999999</c:v>
                </c:pt>
                <c:pt idx="9">
                  <c:v>1.905</c:v>
                </c:pt>
                <c:pt idx="10">
                  <c:v>0.78800000000000003</c:v>
                </c:pt>
              </c:numCache>
            </c:numRef>
          </c:xVal>
          <c:yVal>
            <c:numRef>
              <c:f>Sheet1!$V$50:$V$60</c:f>
              <c:numCache>
                <c:formatCode>General</c:formatCode>
                <c:ptCount val="11"/>
                <c:pt idx="0">
                  <c:v>1.28</c:v>
                </c:pt>
                <c:pt idx="1">
                  <c:v>1.1399999999999999</c:v>
                </c:pt>
                <c:pt idx="2">
                  <c:v>1.1152</c:v>
                </c:pt>
                <c:pt idx="3">
                  <c:v>1.0867</c:v>
                </c:pt>
                <c:pt idx="4">
                  <c:v>1.2177</c:v>
                </c:pt>
                <c:pt idx="5">
                  <c:v>1.0689</c:v>
                </c:pt>
                <c:pt idx="6">
                  <c:v>1.0673999999999999</c:v>
                </c:pt>
                <c:pt idx="7">
                  <c:v>1.1489</c:v>
                </c:pt>
                <c:pt idx="8">
                  <c:v>1.1245000000000001</c:v>
                </c:pt>
                <c:pt idx="9">
                  <c:v>1.1025</c:v>
                </c:pt>
                <c:pt idx="10">
                  <c:v>1.06</c:v>
                </c:pt>
              </c:numCache>
            </c:numRef>
          </c:yVal>
        </c:ser>
        <c:axId val="172655744"/>
        <c:axId val="172657664"/>
      </c:scatterChart>
      <c:valAx>
        <c:axId val="172655744"/>
        <c:scaling>
          <c:orientation val="minMax"/>
          <c:max val="1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Delta T iris to iris (~1cm up beam pipe each side)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72657664"/>
        <c:crosses val="autoZero"/>
        <c:crossBetween val="midCat"/>
      </c:valAx>
      <c:valAx>
        <c:axId val="172657664"/>
        <c:scaling>
          <c:orientation val="minMax"/>
          <c:max val="1.8"/>
          <c:min val="1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Flux ratio - dimensionless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7265574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4871618021431519"/>
          <c:y val="6.0392060367454072E-2"/>
          <c:w val="0.22158354505943426"/>
          <c:h val="0.87453088300739523"/>
        </c:manualLayout>
      </c:layout>
    </c:legend>
    <c:plotVisOnly val="1"/>
  </c:chart>
  <c:txPr>
    <a:bodyPr/>
    <a:lstStyle/>
    <a:p>
      <a:pPr>
        <a:defRPr sz="14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Flux ratio LCLS-II material</a:t>
            </a:r>
          </a:p>
        </c:rich>
      </c:tx>
    </c:title>
    <c:plotArea>
      <c:layout>
        <c:manualLayout>
          <c:layoutTarget val="inner"/>
          <c:xMode val="edge"/>
          <c:yMode val="edge"/>
          <c:x val="7.9327353817614923E-2"/>
          <c:y val="9.9652777777777798E-2"/>
          <c:w val="0.65183065932547979"/>
          <c:h val="0.76477635608049066"/>
        </c:manualLayout>
      </c:layout>
      <c:scatterChart>
        <c:scatterStyle val="lineMarker"/>
        <c:ser>
          <c:idx val="0"/>
          <c:order val="0"/>
          <c:tx>
            <c:v>RDTNX-01 800C</c:v>
          </c:tx>
          <c:spPr>
            <a:ln w="28575">
              <a:noFill/>
            </a:ln>
          </c:spPr>
          <c:marker>
            <c:symbol val="diamond"/>
            <c:size val="10"/>
            <c:spPr>
              <a:solidFill>
                <a:srgbClr val="FF0000"/>
              </a:solidFill>
              <a:ln>
                <a:noFill/>
              </a:ln>
            </c:spPr>
          </c:marker>
          <c:xVal>
            <c:numRef>
              <c:f>Sheet1!$M$51:$M$60</c:f>
              <c:numCache>
                <c:formatCode>General</c:formatCode>
                <c:ptCount val="10"/>
                <c:pt idx="0">
                  <c:v>5.5</c:v>
                </c:pt>
                <c:pt idx="1">
                  <c:v>3.6</c:v>
                </c:pt>
                <c:pt idx="2">
                  <c:v>2.14</c:v>
                </c:pt>
                <c:pt idx="3">
                  <c:v>5.05</c:v>
                </c:pt>
                <c:pt idx="4">
                  <c:v>1.8759999999999997</c:v>
                </c:pt>
                <c:pt idx="5">
                  <c:v>5.89</c:v>
                </c:pt>
                <c:pt idx="6">
                  <c:v>3.3</c:v>
                </c:pt>
                <c:pt idx="7">
                  <c:v>1.35</c:v>
                </c:pt>
                <c:pt idx="8">
                  <c:v>4.4000000000000004</c:v>
                </c:pt>
                <c:pt idx="9">
                  <c:v>1.9900000000000002</c:v>
                </c:pt>
              </c:numCache>
            </c:numRef>
          </c:xVal>
          <c:yVal>
            <c:numRef>
              <c:f>Sheet1!$N$51:$N$60</c:f>
              <c:numCache>
                <c:formatCode>General</c:formatCode>
                <c:ptCount val="10"/>
                <c:pt idx="0">
                  <c:v>1.1200000000000001</c:v>
                </c:pt>
                <c:pt idx="1">
                  <c:v>1.08</c:v>
                </c:pt>
                <c:pt idx="2">
                  <c:v>1.07</c:v>
                </c:pt>
                <c:pt idx="3">
                  <c:v>1.1200000000000001</c:v>
                </c:pt>
                <c:pt idx="4">
                  <c:v>1.07</c:v>
                </c:pt>
                <c:pt idx="5">
                  <c:v>1.1399999999999997</c:v>
                </c:pt>
                <c:pt idx="6">
                  <c:v>1.0900000000000001</c:v>
                </c:pt>
                <c:pt idx="7">
                  <c:v>1.06</c:v>
                </c:pt>
                <c:pt idx="8">
                  <c:v>1.1046025104602513</c:v>
                </c:pt>
                <c:pt idx="9">
                  <c:v>1.0892116182572611</c:v>
                </c:pt>
              </c:numCache>
            </c:numRef>
          </c:yVal>
        </c:ser>
        <c:ser>
          <c:idx val="1"/>
          <c:order val="1"/>
          <c:tx>
            <c:v>RDTNX-02 800C</c:v>
          </c:tx>
          <c:spPr>
            <a:ln w="28575">
              <a:noFill/>
            </a:ln>
          </c:spPr>
          <c:marker>
            <c:symbol val="diamond"/>
            <c:size val="10"/>
            <c:spPr>
              <a:solidFill>
                <a:schemeClr val="accent2"/>
              </a:solidFill>
              <a:ln>
                <a:noFill/>
              </a:ln>
            </c:spPr>
          </c:marker>
          <c:xVal>
            <c:numRef>
              <c:f>Sheet1!$H$48:$H$56</c:f>
              <c:numCache>
                <c:formatCode>General</c:formatCode>
                <c:ptCount val="9"/>
                <c:pt idx="0">
                  <c:v>7.5</c:v>
                </c:pt>
                <c:pt idx="3">
                  <c:v>6.88</c:v>
                </c:pt>
                <c:pt idx="4">
                  <c:v>7.46</c:v>
                </c:pt>
                <c:pt idx="5">
                  <c:v>1.5</c:v>
                </c:pt>
                <c:pt idx="6">
                  <c:v>5.9</c:v>
                </c:pt>
                <c:pt idx="7">
                  <c:v>2.1</c:v>
                </c:pt>
                <c:pt idx="8">
                  <c:v>1.51</c:v>
                </c:pt>
              </c:numCache>
            </c:numRef>
          </c:xVal>
          <c:yVal>
            <c:numRef>
              <c:f>Sheet1!$G$48:$G$56</c:f>
              <c:numCache>
                <c:formatCode>General</c:formatCode>
                <c:ptCount val="9"/>
                <c:pt idx="0">
                  <c:v>1.0789500000000001</c:v>
                </c:pt>
                <c:pt idx="3">
                  <c:v>1.06</c:v>
                </c:pt>
                <c:pt idx="4">
                  <c:v>1.08</c:v>
                </c:pt>
                <c:pt idx="5">
                  <c:v>1.04</c:v>
                </c:pt>
                <c:pt idx="6">
                  <c:v>1.06</c:v>
                </c:pt>
                <c:pt idx="7">
                  <c:v>1.04</c:v>
                </c:pt>
                <c:pt idx="8">
                  <c:v>1.04</c:v>
                </c:pt>
              </c:numCache>
            </c:numRef>
          </c:yVal>
        </c:ser>
        <c:ser>
          <c:idx val="5"/>
          <c:order val="2"/>
          <c:tx>
            <c:v>RDTTD-01 800C</c:v>
          </c:tx>
          <c:spPr>
            <a:ln w="28575">
              <a:noFill/>
            </a:ln>
          </c:spPr>
          <c:marker>
            <c:symbol val="triangle"/>
            <c:size val="10"/>
            <c:spPr>
              <a:solidFill>
                <a:srgbClr val="FF0000"/>
              </a:solidFill>
              <a:ln>
                <a:noFill/>
              </a:ln>
            </c:spPr>
          </c:marker>
          <c:xVal>
            <c:numRef>
              <c:f>Sheet1!$F$82:$F$94</c:f>
              <c:numCache>
                <c:formatCode>General</c:formatCode>
                <c:ptCount val="13"/>
                <c:pt idx="0">
                  <c:v>7.56</c:v>
                </c:pt>
                <c:pt idx="1">
                  <c:v>2.86</c:v>
                </c:pt>
                <c:pt idx="2">
                  <c:v>3.11</c:v>
                </c:pt>
                <c:pt idx="3">
                  <c:v>7.5397000000000007</c:v>
                </c:pt>
                <c:pt idx="4">
                  <c:v>2.94</c:v>
                </c:pt>
                <c:pt idx="5">
                  <c:v>3.2</c:v>
                </c:pt>
                <c:pt idx="6">
                  <c:v>1.4</c:v>
                </c:pt>
                <c:pt idx="7">
                  <c:v>0.26700000000000002</c:v>
                </c:pt>
              </c:numCache>
            </c:numRef>
          </c:xVal>
          <c:yVal>
            <c:numRef>
              <c:f>Sheet1!$G$82:$G$94</c:f>
              <c:numCache>
                <c:formatCode>General</c:formatCode>
                <c:ptCount val="13"/>
                <c:pt idx="0">
                  <c:v>1.1701717371083737</c:v>
                </c:pt>
                <c:pt idx="1">
                  <c:v>1.0927669345579796</c:v>
                </c:pt>
                <c:pt idx="2">
                  <c:v>1.1381966287603837</c:v>
                </c:pt>
                <c:pt idx="3">
                  <c:v>1.1665837891596222</c:v>
                </c:pt>
                <c:pt idx="4">
                  <c:v>1.1048718187364914</c:v>
                </c:pt>
                <c:pt idx="5">
                  <c:v>1.1475247524752474</c:v>
                </c:pt>
                <c:pt idx="6">
                  <c:v>1.0591900311526479</c:v>
                </c:pt>
                <c:pt idx="7">
                  <c:v>1.0576250873863975</c:v>
                </c:pt>
              </c:numCache>
            </c:numRef>
          </c:yVal>
        </c:ser>
        <c:ser>
          <c:idx val="2"/>
          <c:order val="3"/>
          <c:tx>
            <c:v>RDTTD-02 800C</c:v>
          </c:tx>
          <c:spPr>
            <a:ln w="28575">
              <a:noFill/>
            </a:ln>
          </c:spPr>
          <c:marker>
            <c:symbol val="triangle"/>
            <c:size val="10"/>
            <c:spPr>
              <a:solidFill>
                <a:schemeClr val="accent2"/>
              </a:solidFill>
              <a:ln>
                <a:noFill/>
              </a:ln>
            </c:spPr>
          </c:marker>
          <c:xVal>
            <c:numRef>
              <c:f>Sheet1!$N$81:$N$96</c:f>
              <c:numCache>
                <c:formatCode>General</c:formatCode>
                <c:ptCount val="16"/>
                <c:pt idx="0">
                  <c:v>5.1829999999999989</c:v>
                </c:pt>
                <c:pt idx="1">
                  <c:v>6.3</c:v>
                </c:pt>
                <c:pt idx="2">
                  <c:v>5.9</c:v>
                </c:pt>
                <c:pt idx="3">
                  <c:v>3.01</c:v>
                </c:pt>
                <c:pt idx="4">
                  <c:v>0.26</c:v>
                </c:pt>
                <c:pt idx="5">
                  <c:v>0.97000000000000008</c:v>
                </c:pt>
                <c:pt idx="6">
                  <c:v>2.8</c:v>
                </c:pt>
                <c:pt idx="7">
                  <c:v>2.67</c:v>
                </c:pt>
                <c:pt idx="8">
                  <c:v>2.2000000000000002</c:v>
                </c:pt>
                <c:pt idx="9">
                  <c:v>1.52</c:v>
                </c:pt>
                <c:pt idx="10">
                  <c:v>2.9899999999999998</c:v>
                </c:pt>
                <c:pt idx="11">
                  <c:v>3.4499999999999997</c:v>
                </c:pt>
              </c:numCache>
            </c:numRef>
          </c:xVal>
          <c:yVal>
            <c:numRef>
              <c:f>Sheet1!$O$81:$O$96</c:f>
              <c:numCache>
                <c:formatCode>General</c:formatCode>
                <c:ptCount val="16"/>
                <c:pt idx="0">
                  <c:v>1.2136929460580912</c:v>
                </c:pt>
                <c:pt idx="1">
                  <c:v>1.2182902584493036</c:v>
                </c:pt>
                <c:pt idx="2">
                  <c:v>1.2216566866267464</c:v>
                </c:pt>
                <c:pt idx="3">
                  <c:v>1.2116615778587607</c:v>
                </c:pt>
                <c:pt idx="4">
                  <c:v>1.0620001974528579</c:v>
                </c:pt>
                <c:pt idx="5">
                  <c:v>1.1046078431372552</c:v>
                </c:pt>
                <c:pt idx="6">
                  <c:v>1.1899497487437187</c:v>
                </c:pt>
                <c:pt idx="7">
                  <c:v>1.2039880358923232</c:v>
                </c:pt>
                <c:pt idx="8">
                  <c:v>1.1839664095303193</c:v>
                </c:pt>
                <c:pt idx="9">
                  <c:v>1.1296003165809259</c:v>
                </c:pt>
                <c:pt idx="10">
                  <c:v>1.2109377738825593</c:v>
                </c:pt>
                <c:pt idx="11">
                  <c:v>1.2510460251046023</c:v>
                </c:pt>
              </c:numCache>
            </c:numRef>
          </c:yVal>
        </c:ser>
        <c:ser>
          <c:idx val="4"/>
          <c:order val="4"/>
          <c:tx>
            <c:v>RDT-9 Old TD material from 2010 - FNAL data </c:v>
          </c:tx>
          <c:spPr>
            <a:ln w="28575">
              <a:noFill/>
            </a:ln>
          </c:spPr>
          <c:marker>
            <c:symbol val="square"/>
            <c:size val="8"/>
            <c:spPr>
              <a:solidFill>
                <a:srgbClr val="FF0000"/>
              </a:solidFill>
              <a:ln>
                <a:noFill/>
              </a:ln>
            </c:spPr>
          </c:marker>
          <c:xVal>
            <c:numRef>
              <c:f>Sheet1!$X$50:$X$60</c:f>
              <c:numCache>
                <c:formatCode>General</c:formatCode>
                <c:ptCount val="11"/>
                <c:pt idx="0">
                  <c:v>7.9470000000000001</c:v>
                </c:pt>
                <c:pt idx="1">
                  <c:v>2.3649999999999998</c:v>
                </c:pt>
                <c:pt idx="2">
                  <c:v>1.7449999999999999</c:v>
                </c:pt>
                <c:pt idx="3">
                  <c:v>1.3740000000000001</c:v>
                </c:pt>
                <c:pt idx="4">
                  <c:v>0.8600000000000001</c:v>
                </c:pt>
                <c:pt idx="5">
                  <c:v>0.71600000000000008</c:v>
                </c:pt>
                <c:pt idx="6">
                  <c:v>1.675</c:v>
                </c:pt>
                <c:pt idx="7">
                  <c:v>1.335</c:v>
                </c:pt>
                <c:pt idx="8">
                  <c:v>1.0649999999999997</c:v>
                </c:pt>
                <c:pt idx="9">
                  <c:v>0.64200000000000013</c:v>
                </c:pt>
                <c:pt idx="10">
                  <c:v>0.66100000000000014</c:v>
                </c:pt>
              </c:numCache>
            </c:numRef>
          </c:xVal>
          <c:yVal>
            <c:numRef>
              <c:f>Sheet1!$Y$50:$Y$60</c:f>
              <c:numCache>
                <c:formatCode>General</c:formatCode>
                <c:ptCount val="11"/>
                <c:pt idx="0">
                  <c:v>1.7245999999999997</c:v>
                </c:pt>
                <c:pt idx="1">
                  <c:v>1.5727</c:v>
                </c:pt>
                <c:pt idx="2">
                  <c:v>1.5072999999999999</c:v>
                </c:pt>
                <c:pt idx="3">
                  <c:v>1.4489999999999998</c:v>
                </c:pt>
                <c:pt idx="4">
                  <c:v>1.278</c:v>
                </c:pt>
                <c:pt idx="5">
                  <c:v>1.2268999999999999</c:v>
                </c:pt>
                <c:pt idx="6">
                  <c:v>1.4916999999999998</c:v>
                </c:pt>
                <c:pt idx="7">
                  <c:v>1.4358999999999997</c:v>
                </c:pt>
                <c:pt idx="8">
                  <c:v>1.3556999999999997</c:v>
                </c:pt>
                <c:pt idx="9">
                  <c:v>1.1852</c:v>
                </c:pt>
                <c:pt idx="10">
                  <c:v>1.2</c:v>
                </c:pt>
              </c:numCache>
            </c:numRef>
          </c:yVal>
        </c:ser>
        <c:ser>
          <c:idx val="3"/>
          <c:order val="5"/>
          <c:tx>
            <c:v>RDT-12 old Ningxia RRR from 2012 - FNAL data</c:v>
          </c:tx>
          <c:spPr>
            <a:ln w="28575">
              <a:noFill/>
            </a:ln>
          </c:spPr>
          <c:marker>
            <c:symbol val="x"/>
            <c:size val="8"/>
            <c:spPr>
              <a:solidFill>
                <a:srgbClr val="FF0000"/>
              </a:solidFill>
              <a:ln>
                <a:solidFill>
                  <a:sysClr val="windowText" lastClr="000000">
                    <a:lumMod val="95000"/>
                    <a:lumOff val="5000"/>
                  </a:sysClr>
                </a:solidFill>
              </a:ln>
            </c:spPr>
          </c:marker>
          <c:xVal>
            <c:numRef>
              <c:f>Sheet1!$U$50:$U$60</c:f>
              <c:numCache>
                <c:formatCode>General</c:formatCode>
                <c:ptCount val="11"/>
                <c:pt idx="0">
                  <c:v>9.68</c:v>
                </c:pt>
                <c:pt idx="1">
                  <c:v>3.4859999999999998</c:v>
                </c:pt>
                <c:pt idx="2">
                  <c:v>2.34</c:v>
                </c:pt>
                <c:pt idx="3">
                  <c:v>1.44</c:v>
                </c:pt>
                <c:pt idx="4">
                  <c:v>5.6429999999999989</c:v>
                </c:pt>
                <c:pt idx="5">
                  <c:v>1.02</c:v>
                </c:pt>
                <c:pt idx="6">
                  <c:v>0.96600000000000008</c:v>
                </c:pt>
                <c:pt idx="7">
                  <c:v>3.3979999999999997</c:v>
                </c:pt>
                <c:pt idx="8">
                  <c:v>2.5649999999999999</c:v>
                </c:pt>
                <c:pt idx="9">
                  <c:v>1.905</c:v>
                </c:pt>
                <c:pt idx="10">
                  <c:v>0.78800000000000003</c:v>
                </c:pt>
              </c:numCache>
            </c:numRef>
          </c:xVal>
          <c:yVal>
            <c:numRef>
              <c:f>Sheet1!$V$50:$V$60</c:f>
              <c:numCache>
                <c:formatCode>General</c:formatCode>
                <c:ptCount val="11"/>
                <c:pt idx="0">
                  <c:v>1.28</c:v>
                </c:pt>
                <c:pt idx="1">
                  <c:v>1.1399999999999997</c:v>
                </c:pt>
                <c:pt idx="2">
                  <c:v>1.1152</c:v>
                </c:pt>
                <c:pt idx="3">
                  <c:v>1.0867</c:v>
                </c:pt>
                <c:pt idx="4">
                  <c:v>1.2176999999999998</c:v>
                </c:pt>
                <c:pt idx="5">
                  <c:v>1.0689</c:v>
                </c:pt>
                <c:pt idx="6">
                  <c:v>1.0673999999999997</c:v>
                </c:pt>
                <c:pt idx="7">
                  <c:v>1.1489</c:v>
                </c:pt>
                <c:pt idx="8">
                  <c:v>1.1245000000000001</c:v>
                </c:pt>
                <c:pt idx="9">
                  <c:v>1.1025</c:v>
                </c:pt>
                <c:pt idx="10">
                  <c:v>1.06</c:v>
                </c:pt>
              </c:numCache>
            </c:numRef>
          </c:yVal>
        </c:ser>
        <c:axId val="147575168"/>
        <c:axId val="147577472"/>
      </c:scatterChart>
      <c:valAx>
        <c:axId val="147575168"/>
        <c:scaling>
          <c:orientation val="minMax"/>
          <c:max val="1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Delta T iris to iris (~1cm up beam pipe each side)</a:t>
                </a:r>
              </a:p>
            </c:rich>
          </c:tx>
        </c:title>
        <c:numFmt formatCode="General" sourceLinked="1"/>
        <c:majorTickMark val="none"/>
        <c:tickLblPos val="nextTo"/>
        <c:crossAx val="147577472"/>
        <c:crosses val="autoZero"/>
        <c:crossBetween val="midCat"/>
      </c:valAx>
      <c:valAx>
        <c:axId val="147577472"/>
        <c:scaling>
          <c:orientation val="minMax"/>
          <c:max val="1.8"/>
          <c:min val="1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Flux ratio - dimensionless</a:t>
                </a:r>
              </a:p>
            </c:rich>
          </c:tx>
        </c:title>
        <c:numFmt formatCode="General" sourceLinked="1"/>
        <c:majorTickMark val="none"/>
        <c:tickLblPos val="nextTo"/>
        <c:crossAx val="14757516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4871618021431519"/>
          <c:y val="6.0392060367454072E-2"/>
          <c:w val="0.22158354505943426"/>
          <c:h val="0.87453088300739523"/>
        </c:manualLayout>
      </c:layout>
    </c:legend>
    <c:plotVisOnly val="1"/>
  </c:chart>
  <c:txPr>
    <a:bodyPr/>
    <a:lstStyle/>
    <a:p>
      <a:pPr>
        <a:defRPr sz="14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12526" cy="457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3" tIns="45751" rIns="91503" bIns="45751" numCol="1" anchor="t" anchorCtr="0" compatLnSpc="1">
            <a:prstTxWarp prst="textNoShape">
              <a:avLst/>
            </a:prstTxWarp>
          </a:bodyPr>
          <a:lstStyle>
            <a:lvl1pPr defTabSz="916600" eaLnBrk="1" hangingPunct="1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2803" y="1"/>
            <a:ext cx="3012526" cy="457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3" tIns="45751" rIns="91503" bIns="45751" numCol="1" anchor="t" anchorCtr="0" compatLnSpc="1">
            <a:prstTxWarp prst="textNoShape">
              <a:avLst/>
            </a:prstTxWarp>
          </a:bodyPr>
          <a:lstStyle>
            <a:lvl1pPr algn="r" defTabSz="916600" eaLnBrk="1" hangingPunct="1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760671"/>
            <a:ext cx="3012526" cy="457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3" tIns="45751" rIns="91503" bIns="45751" numCol="1" anchor="b" anchorCtr="0" compatLnSpc="1">
            <a:prstTxWarp prst="textNoShape">
              <a:avLst/>
            </a:prstTxWarp>
          </a:bodyPr>
          <a:lstStyle>
            <a:lvl1pPr defTabSz="916600" eaLnBrk="1" hangingPunct="1">
              <a:defRPr sz="1200" dirty="0"/>
            </a:lvl1pPr>
          </a:lstStyle>
          <a:p>
            <a:pPr>
              <a:defRPr/>
            </a:pPr>
            <a:r>
              <a:rPr lang="en-US" smtClean="0"/>
              <a:t>MOBA07</a:t>
            </a:r>
            <a:endParaRPr lang="en-US"/>
          </a:p>
        </p:txBody>
      </p:sp>
      <p:sp>
        <p:nvSpPr>
          <p:cNvPr id="297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2803" y="8760671"/>
            <a:ext cx="3012526" cy="457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3" tIns="45751" rIns="91503" bIns="45751" numCol="1" anchor="b" anchorCtr="0" compatLnSpc="1">
            <a:prstTxWarp prst="textNoShape">
              <a:avLst/>
            </a:prstTxWarp>
          </a:bodyPr>
          <a:lstStyle>
            <a:lvl1pPr algn="r" defTabSz="916600" eaLnBrk="1" hangingPunct="1">
              <a:defRPr sz="1200"/>
            </a:lvl1pPr>
          </a:lstStyle>
          <a:p>
            <a:pPr>
              <a:defRPr/>
            </a:pPr>
            <a:fld id="{59D33C77-904B-4D07-846C-C74D89B41D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29583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12526" cy="45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9" tIns="46351" rIns="92699" bIns="46351" numCol="1" anchor="t" anchorCtr="0" compatLnSpc="1">
            <a:prstTxWarp prst="textNoShape">
              <a:avLst/>
            </a:prstTxWarp>
          </a:bodyPr>
          <a:lstStyle>
            <a:lvl1pPr defTabSz="927550" eaLnBrk="1" hangingPunct="1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2803" y="0"/>
            <a:ext cx="3012526" cy="45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9" tIns="46351" rIns="92699" bIns="46351" numCol="1" anchor="t" anchorCtr="0" compatLnSpc="1">
            <a:prstTxWarp prst="textNoShape">
              <a:avLst/>
            </a:prstTxWarp>
          </a:bodyPr>
          <a:lstStyle>
            <a:lvl1pPr algn="r" defTabSz="927550" eaLnBrk="1" hangingPunct="1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6338" y="693738"/>
            <a:ext cx="4605337" cy="3454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466" y="4378777"/>
            <a:ext cx="5549969" cy="4148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9" tIns="46351" rIns="92699" bIns="463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760671"/>
            <a:ext cx="3012526" cy="457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9" tIns="46351" rIns="92699" bIns="46351" numCol="1" anchor="b" anchorCtr="0" compatLnSpc="1">
            <a:prstTxWarp prst="textNoShape">
              <a:avLst/>
            </a:prstTxWarp>
          </a:bodyPr>
          <a:lstStyle>
            <a:lvl1pPr defTabSz="927550" eaLnBrk="1" hangingPunct="1">
              <a:defRPr sz="1200" dirty="0"/>
            </a:lvl1pPr>
          </a:lstStyle>
          <a:p>
            <a:pPr>
              <a:defRPr/>
            </a:pPr>
            <a:r>
              <a:rPr lang="en-US" smtClean="0"/>
              <a:t>MOBA07</a:t>
            </a: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2803" y="8760671"/>
            <a:ext cx="3012526" cy="457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9" tIns="46351" rIns="92699" bIns="46351" numCol="1" anchor="b" anchorCtr="0" compatLnSpc="1">
            <a:prstTxWarp prst="textNoShape">
              <a:avLst/>
            </a:prstTxWarp>
          </a:bodyPr>
          <a:lstStyle>
            <a:lvl1pPr algn="r" defTabSz="927550" eaLnBrk="1" hangingPunct="1">
              <a:defRPr sz="1200"/>
            </a:lvl1pPr>
          </a:lstStyle>
          <a:p>
            <a:pPr>
              <a:defRPr/>
            </a:pPr>
            <a:fld id="{1B4CF154-6C52-4FB6-9C16-246F477173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848591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4CF154-6C52-4FB6-9C16-246F477173A9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MOBA07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5455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tif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gi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tif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0"/>
            <a:ext cx="19621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340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A0C918D-A51D-954A-BEC5-851A204FA491}" type="datetime1">
              <a:rPr lang="en-US" smtClean="0"/>
              <a:pPr>
                <a:defRPr/>
              </a:pPr>
              <a:t>11/3/2016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pt-BR" smtClean="0"/>
              <a:t>LCLS2 cavity meeting update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39226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93441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A0C918D-A51D-954A-BEC5-851A204FA491}" type="datetime1">
              <a:rPr lang="en-US"/>
              <a:pPr>
                <a:defRPr/>
              </a:pPr>
              <a:t>11/3/2016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pt-BR" smtClean="0"/>
              <a:t>LCLS2 cavity meeting update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39226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9D03D5C0-26D7-2C49-B390-835A2CCA8AAC}" type="datetime1">
              <a:rPr lang="en-US"/>
              <a:pPr>
                <a:defRPr/>
              </a:pPr>
              <a:t>11/3/2016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pt-BR" smtClean="0"/>
              <a:t>LCLS2 cavity meeting update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39580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82EEBC0F-E550-F24C-BA38-DB75C689DED2}" type="datetime1">
              <a:rPr lang="en-US"/>
              <a:pPr>
                <a:defRPr/>
              </a:pPr>
              <a:t>11/3/2016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pt-BR"/>
              <a:t>LCLS2 cavity meeting update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11836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B442BEB-8242-F140-BA3F-D6A43FE19F23}" type="datetime1">
              <a:rPr lang="en-US"/>
              <a:pPr>
                <a:defRPr/>
              </a:pPr>
              <a:t>11/3/2016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pt-BR" smtClean="0"/>
              <a:t>LCLS2 cavity meeting update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119153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24AF71FE-AA49-084C-B2E6-D7D1F03325A7}" type="datetime1">
              <a:rPr lang="en-US"/>
              <a:pPr>
                <a:defRPr/>
              </a:pPr>
              <a:t>11/3/2016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pt-BR" smtClean="0"/>
              <a:t>LCLS2 cavity meeting update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22215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276BF5-A049-294B-BC88-1F7E58E8806A}" type="datetime1">
              <a:rPr lang="en-US"/>
              <a:pPr>
                <a:defRPr/>
              </a:pPr>
              <a:t>11/3/2016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pt-BR" smtClean="0"/>
              <a:t>LCLS2 cavity meeting update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defRPr>
                <a:latin typeface="Arial" pitchFamily="34" charset="0"/>
                <a:cs typeface="Arial" pitchFamily="34" charset="0"/>
              </a:defRPr>
            </a:lvl1pPr>
            <a:lvl2pPr marL="914400" indent="-457200">
              <a:defRPr>
                <a:latin typeface="Arial" pitchFamily="34" charset="0"/>
                <a:cs typeface="Arial" pitchFamily="34" charset="0"/>
              </a:defRPr>
            </a:lvl2pPr>
            <a:lvl3pPr marL="1257300" indent="-342900">
              <a:tabLst/>
              <a:defRPr>
                <a:latin typeface="Arial" pitchFamily="34" charset="0"/>
                <a:cs typeface="Arial" pitchFamily="34" charset="0"/>
              </a:defRPr>
            </a:lvl3pPr>
            <a:lvl4pPr marL="1714500" indent="-342900"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3732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934414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A0C918D-A51D-954A-BEC5-851A204FA491}" type="datetime1">
              <a:rPr lang="en-US"/>
              <a:pPr>
                <a:defRPr/>
              </a:pPr>
              <a:t>11/3/2016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pt-BR" smtClean="0"/>
              <a:t>LCLS2 cavity meeting update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392269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9D03D5C0-26D7-2C49-B390-835A2CCA8AAC}" type="datetime1">
              <a:rPr lang="en-US"/>
              <a:pPr>
                <a:defRPr/>
              </a:pPr>
              <a:t>11/3/2016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pt-BR" smtClean="0"/>
              <a:t>LCLS2 cavity meeting update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395800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82EEBC0F-E550-F24C-BA38-DB75C689DED2}" type="datetime1">
              <a:rPr lang="en-US"/>
              <a:pPr>
                <a:defRPr/>
              </a:pPr>
              <a:t>11/3/2016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pt-BR"/>
              <a:t>LCLS2 cavity meeting update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118363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B442BEB-8242-F140-BA3F-D6A43FE19F23}" type="datetime1">
              <a:rPr lang="en-US"/>
              <a:pPr>
                <a:defRPr/>
              </a:pPr>
              <a:t>11/3/2016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pt-BR" smtClean="0"/>
              <a:t>LCLS2 cavity meeting update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119153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24AF71FE-AA49-084C-B2E6-D7D1F03325A7}" type="datetime1">
              <a:rPr lang="en-US"/>
              <a:pPr>
                <a:defRPr/>
              </a:pPr>
              <a:t>11/3/2016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pt-BR" smtClean="0"/>
              <a:t>LCLS2 cavity meeting update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22215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276BF5-A049-294B-BC88-1F7E58E8806A}" type="datetime1">
              <a:rPr lang="en-US"/>
              <a:pPr>
                <a:defRPr/>
              </a:pPr>
              <a:t>11/3/2016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pt-BR" smtClean="0"/>
              <a:t>LCLS2 cavity meeting update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301617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599D9EE8-89DB-4E8F-A90A-284DE676F61F}" type="datetime1">
              <a:rPr lang="en-US" altLang="en-US" smtClean="0"/>
              <a:pPr/>
              <a:t>11/3/2016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Yulia Trenikhina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5895212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3732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 defTabSz="457200">
              <a:defRPr/>
            </a:pPr>
            <a:fld id="{6919B13F-87B9-9548-B34E-55EAC894F259}" type="datetime1">
              <a:rPr lang="en-US"/>
              <a:pPr defTabSz="457200">
                <a:defRPr/>
              </a:pPr>
              <a:t>11/3/2016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defTabSz="457200">
              <a:defRPr/>
            </a:pPr>
            <a:r>
              <a:rPr lang="pt-BR" smtClean="0"/>
              <a:t>LCLS2 cavity meeting update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 defTabSz="457200">
              <a:defRPr/>
            </a:pPr>
            <a:fld id="{148C009B-CB69-E04A-B9B3-34B26D69E9CF}" type="slidenum">
              <a:rPr lang="en-US"/>
              <a:pPr defTabSz="457200"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>
              <a:solidFill>
                <a:srgbClr val="003087"/>
              </a:solidFill>
            </a:endParaRPr>
          </a:p>
        </p:txBody>
      </p:sp>
      <p:grpSp>
        <p:nvGrpSpPr>
          <p:cNvPr id="2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0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2" r:id="rId8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 defTabSz="457200">
              <a:defRPr/>
            </a:pPr>
            <a:fld id="{6919B13F-87B9-9548-B34E-55EAC894F259}" type="datetime1">
              <a:rPr lang="en-US"/>
              <a:pPr defTabSz="457200">
                <a:defRPr/>
              </a:pPr>
              <a:t>11/3/2016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defTabSz="457200">
              <a:defRPr/>
            </a:pPr>
            <a:r>
              <a:rPr lang="pt-BR" smtClean="0"/>
              <a:t>LCLS2 cavity meeting update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 defTabSz="457200">
              <a:defRPr/>
            </a:pPr>
            <a:fld id="{148C009B-CB69-E04A-B9B3-34B26D69E9CF}" type="slidenum">
              <a:rPr lang="en-US"/>
              <a:pPr defTabSz="457200"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>
              <a:solidFill>
                <a:srgbClr val="003087"/>
              </a:solidFill>
            </a:endParaRPr>
          </a:p>
        </p:txBody>
      </p:sp>
      <p:grpSp>
        <p:nvGrpSpPr>
          <p:cNvPr id="2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1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LCLS-II 9 cell production update and change of recipe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Ari D. Palczewski</a:t>
            </a:r>
          </a:p>
          <a:p>
            <a:r>
              <a:rPr lang="en-US" dirty="0" smtClean="0"/>
              <a:t>JLab</a:t>
            </a:r>
          </a:p>
          <a:p>
            <a:r>
              <a:rPr lang="en-US" dirty="0" smtClean="0"/>
              <a:t>11/03/2016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to </a:t>
            </a:r>
            <a:r>
              <a:rPr lang="en-US" dirty="0" smtClean="0"/>
              <a:t>900°C </a:t>
            </a:r>
            <a:r>
              <a:rPr lang="en-US" dirty="0" smtClean="0"/>
              <a:t>recipe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667000"/>
            <a:ext cx="7772400" cy="5334000"/>
          </a:xfrm>
        </p:spPr>
        <p:txBody>
          <a:bodyPr/>
          <a:lstStyle/>
          <a:p>
            <a:pPr algn="ctr"/>
            <a:r>
              <a:rPr lang="en-US" dirty="0" smtClean="0"/>
              <a:t>Flux expulsion change 800°C to 900°C</a:t>
            </a:r>
          </a:p>
          <a:p>
            <a:pPr algn="ctr"/>
            <a:r>
              <a:rPr lang="en-US" dirty="0" smtClean="0"/>
              <a:t>Sample </a:t>
            </a:r>
            <a:r>
              <a:rPr lang="en-US" dirty="0" smtClean="0"/>
              <a:t>measurements – mechanical stability</a:t>
            </a:r>
          </a:p>
          <a:p>
            <a:pPr algn="ctr"/>
            <a:r>
              <a:rPr lang="en-US" dirty="0" err="1" smtClean="0"/>
              <a:t>RF</a:t>
            </a:r>
            <a:r>
              <a:rPr lang="en-US" dirty="0" smtClean="0"/>
              <a:t> </a:t>
            </a:r>
            <a:r>
              <a:rPr lang="en-US" dirty="0" smtClean="0"/>
              <a:t>tests new cavities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dirty="0" smtClean="0"/>
              <a:t>JLab setup – flux expulsion</a:t>
            </a:r>
            <a:endParaRPr lang="en-US" dirty="0"/>
          </a:p>
        </p:txBody>
      </p:sp>
      <p:pic>
        <p:nvPicPr>
          <p:cNvPr id="4" name="Picture 3" descr="IMAG16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43197" y="1143000"/>
            <a:ext cx="2800803" cy="4953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096000" y="3124200"/>
            <a:ext cx="1600200" cy="304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4800" y="2819400"/>
            <a:ext cx="3979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Flux gate (3X @ 0, 120 and 240°) all axial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0" y="990600"/>
            <a:ext cx="371447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1 - </a:t>
            </a:r>
            <a:r>
              <a:rPr lang="en-US" sz="2000" dirty="0" err="1" smtClean="0"/>
              <a:t>Cernox</a:t>
            </a:r>
            <a:r>
              <a:rPr lang="en-US" sz="2000" dirty="0" smtClean="0"/>
              <a:t> 1cm above iris</a:t>
            </a:r>
          </a:p>
          <a:p>
            <a:r>
              <a:rPr lang="en-US" sz="2000" dirty="0" smtClean="0"/>
              <a:t>2 - </a:t>
            </a:r>
            <a:r>
              <a:rPr lang="en-US" sz="2000" dirty="0" err="1" smtClean="0"/>
              <a:t>Cernox</a:t>
            </a:r>
            <a:r>
              <a:rPr lang="en-US" sz="2000" dirty="0" smtClean="0"/>
              <a:t> 2cm above equator </a:t>
            </a:r>
          </a:p>
          <a:p>
            <a:r>
              <a:rPr lang="en-US" sz="2000" dirty="0" smtClean="0"/>
              <a:t>3 - </a:t>
            </a:r>
            <a:r>
              <a:rPr lang="en-US" sz="2000" dirty="0" err="1" smtClean="0"/>
              <a:t>Cernox</a:t>
            </a:r>
            <a:r>
              <a:rPr lang="en-US" sz="2000" dirty="0" smtClean="0"/>
              <a:t> 2cm below equator</a:t>
            </a:r>
          </a:p>
          <a:p>
            <a:r>
              <a:rPr lang="en-US" sz="2000" dirty="0" smtClean="0"/>
              <a:t>4 - </a:t>
            </a:r>
            <a:r>
              <a:rPr lang="en-US" sz="2000" dirty="0" err="1" smtClean="0"/>
              <a:t>Cernox</a:t>
            </a:r>
            <a:r>
              <a:rPr lang="en-US" sz="2000" dirty="0" smtClean="0"/>
              <a:t> 1cm below iris</a:t>
            </a:r>
            <a:endParaRPr lang="en-US" sz="2000" dirty="0"/>
          </a:p>
        </p:txBody>
      </p:sp>
      <p:sp>
        <p:nvSpPr>
          <p:cNvPr id="19" name="Oval 18"/>
          <p:cNvSpPr/>
          <p:nvPr/>
        </p:nvSpPr>
        <p:spPr>
          <a:xfrm>
            <a:off x="7848600" y="22860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924800" y="30480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848600" y="3657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7848600" y="4038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838200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Comp coils integrated into dewar at JLab </a:t>
            </a:r>
            <a:r>
              <a:rPr lang="en-US" sz="2000" dirty="0" smtClean="0">
                <a:sym typeface="Wingdings" panose="05000000000000000000" pitchFamily="2" charset="2"/>
              </a:rPr>
              <a:t> Evaluates flux expulsion in same manner as at </a:t>
            </a:r>
            <a:r>
              <a:rPr lang="en-US" sz="2000" dirty="0" err="1" smtClean="0">
                <a:sym typeface="Wingdings" panose="05000000000000000000" pitchFamily="2" charset="2"/>
              </a:rPr>
              <a:t>FNAL</a:t>
            </a:r>
            <a:endParaRPr lang="en-US" sz="2000" dirty="0"/>
          </a:p>
        </p:txBody>
      </p:sp>
      <p:pic>
        <p:nvPicPr>
          <p:cNvPr id="27" name="Picture 26" descr="example red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3276600"/>
            <a:ext cx="4191000" cy="297781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Flux expulsion ratio – Delta T/cm</a:t>
            </a:r>
            <a:endParaRPr lang="en-US" dirty="0"/>
          </a:p>
        </p:txBody>
      </p:sp>
      <p:graphicFrame>
        <p:nvGraphicFramePr>
          <p:cNvPr id="8" name="Chart 7"/>
          <p:cNvGraphicFramePr/>
          <p:nvPr/>
        </p:nvGraphicFramePr>
        <p:xfrm>
          <a:off x="0" y="838200"/>
          <a:ext cx="93345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Flux expulsion 800°C </a:t>
            </a:r>
            <a:r>
              <a:rPr lang="en-US" dirty="0" err="1" smtClean="0"/>
              <a:t>vs</a:t>
            </a:r>
            <a:r>
              <a:rPr lang="en-US" dirty="0" smtClean="0"/>
              <a:t> 900°C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1219200"/>
          <a:ext cx="8534400" cy="2131168"/>
        </p:xfrm>
        <a:graphic>
          <a:graphicData uri="http://schemas.openxmlformats.org/drawingml/2006/table">
            <a:tbl>
              <a:tblPr/>
              <a:tblGrid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</a:tblGrid>
              <a:tr h="13386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sng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Ningxia 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4001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Flux expulsion baseline </a:t>
                      </a:r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800</a:t>
                      </a:r>
                      <a:r>
                        <a:rPr lang="en-US" sz="1000" dirty="0" smtClean="0"/>
                        <a:t>°</a:t>
                      </a:r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C </a:t>
                      </a:r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(</a:t>
                      </a:r>
                      <a:r>
                        <a:rPr lang="en-US" sz="1000" b="1" i="0" u="none" strike="noStrike" dirty="0" err="1">
                          <a:solidFill>
                            <a:srgbClr val="FFFFFF"/>
                          </a:solidFill>
                          <a:latin typeface="Arial"/>
                        </a:rPr>
                        <a:t>Jlab</a:t>
                      </a:r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 data)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001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Flux expulsion post </a:t>
                      </a:r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900</a:t>
                      </a:r>
                      <a:r>
                        <a:rPr lang="en-US" sz="1000" dirty="0" smtClean="0"/>
                        <a:t>°</a:t>
                      </a:r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C </a:t>
                      </a:r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3 hours (</a:t>
                      </a:r>
                      <a:r>
                        <a:rPr lang="en-US" sz="1000" b="1" i="0" u="none" strike="noStrike" dirty="0" err="1">
                          <a:solidFill>
                            <a:srgbClr val="FFFFFF"/>
                          </a:solidFill>
                          <a:latin typeface="Arial"/>
                        </a:rPr>
                        <a:t>FNAL</a:t>
                      </a:r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 data)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001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sng" strike="noStrike">
                          <a:solidFill>
                            <a:srgbClr val="FFFFFF"/>
                          </a:solidFill>
                          <a:latin typeface="Arial"/>
                        </a:rPr>
                        <a:t>Ningxia 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4001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Flux expulsion baseline </a:t>
                      </a:r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800</a:t>
                      </a:r>
                      <a:r>
                        <a:rPr lang="en-US" sz="1000" dirty="0" smtClean="0"/>
                        <a:t>°</a:t>
                      </a:r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C </a:t>
                      </a:r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(</a:t>
                      </a:r>
                      <a:r>
                        <a:rPr lang="en-US" sz="1000" b="1" i="0" u="none" strike="noStrike" dirty="0" err="1">
                          <a:solidFill>
                            <a:srgbClr val="FFFFFF"/>
                          </a:solidFill>
                          <a:latin typeface="Arial"/>
                        </a:rPr>
                        <a:t>FNAL</a:t>
                      </a:r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 data)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001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Flux expulsion post </a:t>
                      </a:r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900</a:t>
                      </a:r>
                      <a:r>
                        <a:rPr lang="en-US" sz="1000" dirty="0" smtClean="0"/>
                        <a:t>°</a:t>
                      </a:r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C </a:t>
                      </a:r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3 hours (</a:t>
                      </a:r>
                      <a:r>
                        <a:rPr lang="en-US" sz="1000" b="1" i="0" u="none" strike="noStrike" dirty="0" err="1">
                          <a:solidFill>
                            <a:srgbClr val="FFFFFF"/>
                          </a:solidFill>
                          <a:latin typeface="Arial"/>
                        </a:rPr>
                        <a:t>FNAL</a:t>
                      </a:r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 data)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001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sng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Tokyo </a:t>
                      </a:r>
                      <a:r>
                        <a:rPr lang="en-US" sz="1000" b="1" i="0" u="sng" strike="noStrike" dirty="0" err="1">
                          <a:solidFill>
                            <a:srgbClr val="FFFFFF"/>
                          </a:solidFill>
                          <a:latin typeface="Arial"/>
                        </a:rPr>
                        <a:t>Denkai</a:t>
                      </a:r>
                      <a:r>
                        <a:rPr lang="en-US" sz="1000" b="1" i="0" u="sng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 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4001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Flux expulsion baseline </a:t>
                      </a:r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800</a:t>
                      </a:r>
                      <a:r>
                        <a:rPr lang="en-US" sz="1000" dirty="0" smtClean="0"/>
                        <a:t>°</a:t>
                      </a:r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C </a:t>
                      </a:r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(</a:t>
                      </a:r>
                      <a:r>
                        <a:rPr lang="en-US" sz="1000" b="1" i="0" u="none" strike="noStrike" dirty="0" err="1">
                          <a:solidFill>
                            <a:srgbClr val="FFFFFF"/>
                          </a:solidFill>
                          <a:latin typeface="Arial"/>
                        </a:rPr>
                        <a:t>FNAL</a:t>
                      </a:r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 data)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001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Flux expulsion post </a:t>
                      </a:r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900</a:t>
                      </a:r>
                      <a:r>
                        <a:rPr lang="en-US" sz="1000" dirty="0" smtClean="0"/>
                        <a:t>°</a:t>
                      </a:r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C </a:t>
                      </a:r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3 hours (</a:t>
                      </a:r>
                      <a:r>
                        <a:rPr lang="en-US" sz="1000" b="1" i="0" u="none" strike="noStrike" dirty="0" err="1">
                          <a:solidFill>
                            <a:srgbClr val="FFFFFF"/>
                          </a:solidFill>
                          <a:latin typeface="Arial"/>
                        </a:rPr>
                        <a:t>FNAL</a:t>
                      </a:r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 data)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001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sng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Tokyo </a:t>
                      </a:r>
                      <a:r>
                        <a:rPr lang="en-US" sz="1000" b="1" i="0" u="sng" strike="noStrike" dirty="0" err="1">
                          <a:solidFill>
                            <a:srgbClr val="FFFFFF"/>
                          </a:solidFill>
                          <a:latin typeface="Arial"/>
                        </a:rPr>
                        <a:t>Denkai</a:t>
                      </a:r>
                      <a:r>
                        <a:rPr lang="en-US" sz="1000" b="1" i="0" u="sng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 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4001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Flux expulsion baseline </a:t>
                      </a:r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800</a:t>
                      </a:r>
                      <a:r>
                        <a:rPr lang="en-US" sz="1000" dirty="0" smtClean="0"/>
                        <a:t>°</a:t>
                      </a:r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C </a:t>
                      </a:r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(JLAB data)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001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Flux expulsion post </a:t>
                      </a:r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900</a:t>
                      </a:r>
                      <a:r>
                        <a:rPr lang="en-US" sz="1000" dirty="0" smtClean="0"/>
                        <a:t>°</a:t>
                      </a:r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C </a:t>
                      </a:r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3 hours (JLAB data</a:t>
                      </a:r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)*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001D"/>
                    </a:solidFill>
                  </a:tcPr>
                </a:tc>
              </a:tr>
              <a:tr h="1345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Δ</a:t>
                      </a: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001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Δ</a:t>
                      </a: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001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Δ</a:t>
                      </a: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001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Δ</a:t>
                      </a: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001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41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71%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</a:tr>
              <a:tr h="1471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7"/>
                    </a:solidFill>
                  </a:tcPr>
                </a:tc>
              </a:tr>
              <a:tr h="1471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5715000"/>
            <a:ext cx="6017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*Different </a:t>
            </a:r>
            <a:r>
              <a:rPr lang="en-US" sz="1600" dirty="0" smtClean="0"/>
              <a:t>test setup than 800°C data (800°C D7 and 900°C D3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 Table initially compiled by </a:t>
            </a:r>
            <a:r>
              <a:rPr lang="en-US" sz="1600" dirty="0" smtClean="0"/>
              <a:t>Anna </a:t>
            </a:r>
            <a:r>
              <a:rPr lang="en-US" sz="1600" dirty="0" err="1" smtClean="0"/>
              <a:t>Grassellino</a:t>
            </a:r>
            <a:r>
              <a:rPr lang="en-US" sz="1600" dirty="0" smtClean="0"/>
              <a:t> </a:t>
            </a:r>
            <a:r>
              <a:rPr lang="en-US" sz="1600" dirty="0" err="1" smtClean="0"/>
              <a:t>FNAL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3429000"/>
            <a:ext cx="8610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Absolute value between different labs and different test setups have not been fully calibrated, look at relative changes.  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Both TD material show excellent expulsion after 900°C 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Highest </a:t>
            </a:r>
            <a:r>
              <a:rPr lang="en-US" sz="1800" dirty="0" err="1" smtClean="0"/>
              <a:t>RRR</a:t>
            </a:r>
            <a:r>
              <a:rPr lang="en-US" sz="1800" dirty="0" smtClean="0"/>
              <a:t>/largest crystal size </a:t>
            </a:r>
            <a:r>
              <a:rPr lang="en-US" sz="1800" dirty="0" err="1" smtClean="0"/>
              <a:t>NX</a:t>
            </a:r>
            <a:r>
              <a:rPr lang="en-US" sz="1800" dirty="0" smtClean="0"/>
              <a:t> material shows “ok” expulsion after 900°C</a:t>
            </a:r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Lowest </a:t>
            </a:r>
            <a:r>
              <a:rPr lang="en-US" sz="1800" dirty="0" err="1" smtClean="0"/>
              <a:t>RRR</a:t>
            </a:r>
            <a:r>
              <a:rPr lang="en-US" sz="1800" dirty="0" smtClean="0"/>
              <a:t>/smallest crystal size </a:t>
            </a:r>
            <a:r>
              <a:rPr lang="en-US" sz="1800" dirty="0" err="1" smtClean="0"/>
              <a:t>NX</a:t>
            </a:r>
            <a:r>
              <a:rPr lang="en-US" sz="1800" dirty="0" smtClean="0"/>
              <a:t> material shows </a:t>
            </a:r>
            <a:r>
              <a:rPr lang="en-US" sz="1800" dirty="0" smtClean="0"/>
              <a:t>minimal </a:t>
            </a:r>
            <a:r>
              <a:rPr lang="en-US" sz="1800" dirty="0" smtClean="0"/>
              <a:t>expulsion after </a:t>
            </a:r>
            <a:r>
              <a:rPr lang="en-US" sz="1800" dirty="0" smtClean="0"/>
              <a:t>900°C</a:t>
            </a:r>
            <a:endParaRPr lang="en-US" sz="1800" dirty="0" smtClean="0"/>
          </a:p>
          <a:p>
            <a:pPr>
              <a:buFont typeface="Arial" pitchFamily="34" charset="0"/>
              <a:buChar char="•"/>
            </a:pP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Tensile strength measurements (</a:t>
            </a:r>
            <a:r>
              <a:rPr lang="en-US" dirty="0" err="1" smtClean="0"/>
              <a:t>UTS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 descr="U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371600"/>
            <a:ext cx="7315200" cy="411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5791200"/>
            <a:ext cx="4671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change in harder </a:t>
            </a:r>
            <a:r>
              <a:rPr lang="en-US" dirty="0" err="1" smtClean="0"/>
              <a:t>NX</a:t>
            </a:r>
            <a:r>
              <a:rPr lang="en-US" dirty="0" smtClean="0"/>
              <a:t> material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Tensile strength measurements (</a:t>
            </a:r>
            <a:r>
              <a:rPr lang="en-US" dirty="0" err="1" smtClean="0"/>
              <a:t>UTS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 descr="Y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645" y="914400"/>
            <a:ext cx="8923955" cy="449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5715000"/>
            <a:ext cx="5698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Very small change in harder </a:t>
            </a:r>
            <a:r>
              <a:rPr lang="en-US" dirty="0" err="1" smtClean="0"/>
              <a:t>NX</a:t>
            </a:r>
            <a:r>
              <a:rPr lang="en-US" dirty="0" smtClean="0"/>
              <a:t> material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z="2800" dirty="0" smtClean="0"/>
              <a:t>RDTNX-03 2k and 1.5K – EP 150 900°C 3h (Dewar 6)</a:t>
            </a:r>
            <a:endParaRPr lang="en-US" sz="2800" dirty="0"/>
          </a:p>
        </p:txBody>
      </p:sp>
      <p:pic>
        <p:nvPicPr>
          <p:cNvPr id="4" name="Picture 3" descr="150 ep cooling compare rf with field not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838200"/>
            <a:ext cx="6096000" cy="48448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7150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Slow cooling always better if material traps all flux, because thermal currents are always generate and will be trapped along with background field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Tensile strength measurements (</a:t>
            </a:r>
            <a:r>
              <a:rPr lang="en-US" dirty="0" err="1" smtClean="0"/>
              <a:t>UTS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 descr="U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371600"/>
            <a:ext cx="7315200" cy="411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5791200"/>
            <a:ext cx="4671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change in harder </a:t>
            </a:r>
            <a:r>
              <a:rPr lang="en-US" dirty="0" err="1" smtClean="0"/>
              <a:t>NX</a:t>
            </a:r>
            <a:r>
              <a:rPr lang="en-US" dirty="0" smtClean="0"/>
              <a:t> material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Tensile strength measurements (</a:t>
            </a:r>
            <a:r>
              <a:rPr lang="en-US" dirty="0" err="1" smtClean="0"/>
              <a:t>UTS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 descr="Y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645" y="914400"/>
            <a:ext cx="8923955" cy="449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5715000"/>
            <a:ext cx="5698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Very small change in harder </a:t>
            </a:r>
            <a:r>
              <a:rPr lang="en-US" dirty="0" err="1" smtClean="0"/>
              <a:t>NX</a:t>
            </a:r>
            <a:r>
              <a:rPr lang="en-US" dirty="0" smtClean="0"/>
              <a:t> material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638800"/>
          </a:xfrm>
        </p:spPr>
        <p:txBody>
          <a:bodyPr/>
          <a:lstStyle/>
          <a:p>
            <a:r>
              <a:rPr lang="en-US" sz="1600" dirty="0" smtClean="0"/>
              <a:t>~ late 2015 it was suggested to look at flux trapping in LCLS-II material. </a:t>
            </a:r>
            <a:r>
              <a:rPr lang="en-US" sz="1600" dirty="0" err="1" smtClean="0"/>
              <a:t>FNAL</a:t>
            </a:r>
            <a:r>
              <a:rPr lang="en-US" sz="1600" dirty="0" smtClean="0"/>
              <a:t> data from </a:t>
            </a:r>
            <a:r>
              <a:rPr lang="en-US" sz="1600" dirty="0" err="1" smtClean="0"/>
              <a:t>OTIC</a:t>
            </a:r>
            <a:r>
              <a:rPr lang="en-US" sz="1600" dirty="0" smtClean="0"/>
              <a:t> </a:t>
            </a:r>
            <a:r>
              <a:rPr lang="en-US" sz="1600" dirty="0" err="1" smtClean="0"/>
              <a:t>Ninxia</a:t>
            </a:r>
            <a:r>
              <a:rPr lang="en-US" sz="1600" dirty="0" smtClean="0"/>
              <a:t> material suggest </a:t>
            </a:r>
            <a:r>
              <a:rPr lang="en-US" sz="1600" dirty="0" err="1" smtClean="0"/>
              <a:t>OTIC</a:t>
            </a:r>
            <a:r>
              <a:rPr lang="en-US" sz="1600" dirty="0" smtClean="0"/>
              <a:t> material would not meet LCLS-II spec.</a:t>
            </a:r>
          </a:p>
          <a:p>
            <a:r>
              <a:rPr lang="en-US" sz="1600" dirty="0" smtClean="0"/>
              <a:t>  ~ spring 2016 - 16 sheets of LCLS-II material was delivered to JLab to make 4 cavities to looking at flux trapping and the LCLS-II recipe (9 cell already underway) - Data to follow.</a:t>
            </a:r>
          </a:p>
          <a:p>
            <a:r>
              <a:rPr lang="en-US" sz="1600" dirty="0" smtClean="0"/>
              <a:t>~ June, 2016, flux trapping is a major issue, Ningxia material re-EP 100 more microns and retested</a:t>
            </a:r>
            <a:r>
              <a:rPr lang="en-US" sz="1600" b="1" dirty="0" smtClean="0"/>
              <a:t>, all material did not meet spec (2.7e10 in 5mG field) </a:t>
            </a:r>
            <a:r>
              <a:rPr lang="en-US" sz="1600" dirty="0" smtClean="0"/>
              <a:t>but there were manufacturing issues. </a:t>
            </a:r>
          </a:p>
          <a:p>
            <a:r>
              <a:rPr lang="en-US" sz="1600" dirty="0" smtClean="0"/>
              <a:t>~</a:t>
            </a:r>
            <a:r>
              <a:rPr lang="en-US" sz="1600" dirty="0" smtClean="0"/>
              <a:t>July 2016, </a:t>
            </a:r>
            <a:r>
              <a:rPr lang="en-US" sz="1600" dirty="0" smtClean="0"/>
              <a:t>JLab results confirmed by </a:t>
            </a:r>
            <a:r>
              <a:rPr lang="en-US" sz="1600" dirty="0" err="1" smtClean="0"/>
              <a:t>FNAL</a:t>
            </a:r>
            <a:r>
              <a:rPr lang="en-US" sz="1600" dirty="0" smtClean="0"/>
              <a:t> and </a:t>
            </a:r>
            <a:r>
              <a:rPr lang="en-US" sz="1600" dirty="0" smtClean="0"/>
              <a:t>900°C </a:t>
            </a:r>
            <a:r>
              <a:rPr lang="en-US" sz="1600" dirty="0" smtClean="0"/>
              <a:t>modified recipe was tried on Tokyo </a:t>
            </a:r>
            <a:r>
              <a:rPr lang="en-US" sz="1600" dirty="0" err="1" smtClean="0"/>
              <a:t>Denkai</a:t>
            </a:r>
            <a:r>
              <a:rPr lang="en-US" sz="1600" dirty="0" smtClean="0"/>
              <a:t> material with success. Ningxia material did not change as </a:t>
            </a:r>
            <a:r>
              <a:rPr lang="en-US" sz="1600" dirty="0" smtClean="0"/>
              <a:t>much, and needs further research.  </a:t>
            </a:r>
            <a:r>
              <a:rPr lang="en-US" sz="1600" dirty="0" smtClean="0"/>
              <a:t>Project decided to fast track all Tokyo </a:t>
            </a:r>
            <a:r>
              <a:rPr lang="en-US" sz="1600" dirty="0" err="1" smtClean="0"/>
              <a:t>Denkai</a:t>
            </a:r>
            <a:r>
              <a:rPr lang="en-US" sz="1600" dirty="0" smtClean="0"/>
              <a:t> material and push Ningxia off. Project had </a:t>
            </a:r>
            <a:r>
              <a:rPr lang="en-US" sz="1600" dirty="0" smtClean="0"/>
              <a:t>4 </a:t>
            </a:r>
            <a:r>
              <a:rPr lang="en-US" sz="1600" dirty="0" smtClean="0"/>
              <a:t>cavities made with modified </a:t>
            </a:r>
            <a:r>
              <a:rPr lang="en-US" sz="1600" dirty="0" smtClean="0"/>
              <a:t>900°C </a:t>
            </a:r>
            <a:r>
              <a:rPr lang="en-US" sz="1600" dirty="0" smtClean="0"/>
              <a:t>recipe. And then ~2 weeks all TD material was switch to 900C recipe </a:t>
            </a:r>
            <a:r>
              <a:rPr lang="en-US" sz="1600" dirty="0" smtClean="0"/>
              <a:t>before 9 cell results.  </a:t>
            </a:r>
            <a:endParaRPr lang="en-US" sz="1600" dirty="0" smtClean="0"/>
          </a:p>
          <a:p>
            <a:r>
              <a:rPr lang="en-US" sz="1600" dirty="0" smtClean="0"/>
              <a:t>~ Aug 2016, 9-cells arrive with </a:t>
            </a:r>
            <a:r>
              <a:rPr lang="en-US" sz="1600" dirty="0" smtClean="0"/>
              <a:t>800°C </a:t>
            </a:r>
            <a:r>
              <a:rPr lang="en-US" sz="1600" dirty="0" smtClean="0"/>
              <a:t>recipe confirming that flux trapping is a issue, but low magnetic field environments meet spec 2.5e10@ </a:t>
            </a:r>
            <a:r>
              <a:rPr lang="en-US" sz="1600" dirty="0" smtClean="0"/>
              <a:t>16MV/m @ JLab– </a:t>
            </a:r>
            <a:r>
              <a:rPr lang="en-US" sz="1600" dirty="0" smtClean="0"/>
              <a:t>data to follow.</a:t>
            </a:r>
          </a:p>
          <a:p>
            <a:r>
              <a:rPr lang="en-US" sz="1600" dirty="0" smtClean="0"/>
              <a:t>~ Oct 2016, 9 cell TD material arrives and cavity test are good  and meet spec in 5mG field– data to </a:t>
            </a:r>
            <a:r>
              <a:rPr lang="en-US" sz="1600" dirty="0" smtClean="0"/>
              <a:t>follow – I hope </a:t>
            </a:r>
            <a:r>
              <a:rPr lang="en-US" sz="1600" dirty="0" err="1" smtClean="0"/>
              <a:t>FNAL</a:t>
            </a:r>
            <a:r>
              <a:rPr lang="en-US" sz="1600" dirty="0" smtClean="0"/>
              <a:t> will show.</a:t>
            </a:r>
            <a:endParaRPr lang="en-US" sz="1600" dirty="0" smtClean="0"/>
          </a:p>
          <a:p>
            <a:r>
              <a:rPr lang="en-US" sz="1600" dirty="0" smtClean="0"/>
              <a:t>Now- </a:t>
            </a:r>
            <a:r>
              <a:rPr lang="en-US" sz="1600" dirty="0" err="1" smtClean="0"/>
              <a:t>NX</a:t>
            </a:r>
            <a:r>
              <a:rPr lang="en-US" sz="1600" dirty="0" smtClean="0"/>
              <a:t> material recipe change is deemed necessary, higher temperature annealing is needed for short term </a:t>
            </a:r>
            <a:r>
              <a:rPr lang="en-US" sz="1600" dirty="0" smtClean="0"/>
              <a:t>fix, sample studies are proposed and one cavity will be annealed at 950°C as a shot in the dark recipe change. (</a:t>
            </a:r>
            <a:r>
              <a:rPr lang="en-US" sz="1600" dirty="0" err="1" smtClean="0"/>
              <a:t>FNAL</a:t>
            </a:r>
            <a:r>
              <a:rPr lang="en-US" sz="1600" dirty="0" smtClean="0"/>
              <a:t>)</a:t>
            </a:r>
            <a:endParaRPr lang="en-US" sz="1600" dirty="0" smtClean="0"/>
          </a:p>
          <a:p>
            <a:r>
              <a:rPr lang="en-US" sz="1600" dirty="0" smtClean="0"/>
              <a:t>Now – We do not know how to spec material to get good flux </a:t>
            </a:r>
            <a:r>
              <a:rPr lang="en-US" sz="1600" dirty="0" smtClean="0"/>
              <a:t>expulsion from any vender</a:t>
            </a:r>
            <a:endParaRPr lang="en-US" sz="1600" dirty="0" smtClean="0"/>
          </a:p>
          <a:p>
            <a:pPr>
              <a:buNone/>
            </a:pPr>
            <a:r>
              <a:rPr lang="en-US" sz="1800" dirty="0" smtClean="0"/>
              <a:t>  </a:t>
            </a:r>
            <a:endParaRPr lang="en-US" sz="1800" b="1" dirty="0" smtClean="0"/>
          </a:p>
          <a:p>
            <a:endParaRPr lang="en-US" sz="1800" dirty="0" smtClean="0"/>
          </a:p>
          <a:p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LCLS-II material distribution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xmlns:xdr="http://schemas.openxmlformats.org/drawingml/2006/spreadsheetDrawing" val="0"/>
              </a:ext>
            </a:extLst>
          </a:blip>
          <a:stretch>
            <a:fillRect/>
          </a:stretch>
        </p:blipFill>
        <p:spPr>
          <a:xfrm>
            <a:off x="76200" y="1524000"/>
            <a:ext cx="4572000" cy="35176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xmlns:xdr="http://schemas.openxmlformats.org/drawingml/2006/spreadsheetDrawing" val="0"/>
              </a:ext>
            </a:extLst>
          </a:blip>
          <a:stretch>
            <a:fillRect/>
          </a:stretch>
        </p:blipFill>
        <p:spPr>
          <a:xfrm>
            <a:off x="4572000" y="1584376"/>
            <a:ext cx="4572000" cy="3396928"/>
          </a:xfrm>
          <a:prstGeom prst="rect">
            <a:avLst/>
          </a:prstGeom>
          <a:solidFill>
            <a:sysClr val="window" lastClr="FFFFFF"/>
          </a:solidFill>
        </p:spPr>
      </p:pic>
      <p:sp>
        <p:nvSpPr>
          <p:cNvPr id="6" name="TextBox 5"/>
          <p:cNvSpPr txBox="1"/>
          <p:nvPr/>
        </p:nvSpPr>
        <p:spPr>
          <a:xfrm>
            <a:off x="228600" y="5715000"/>
            <a:ext cx="1685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Gigi’s</a:t>
            </a:r>
            <a:r>
              <a:rPr lang="en-US" dirty="0" smtClean="0"/>
              <a:t> plots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RDTTD-01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30722" name="Picture 2" descr="C:\Users\ari\Documents\LCLS2\vender material specs\single cell flux studies\rdttd-01\1200 miccron 900c\compare 800c_150 to 900c_200 and 900c _200_6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144000" cy="451624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3512" y="5638800"/>
            <a:ext cx="89611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some reason this cavity turned out very bad after second EP</a:t>
            </a:r>
          </a:p>
          <a:p>
            <a:r>
              <a:rPr lang="en-US" dirty="0" smtClean="0"/>
              <a:t>But flux expulsion is good.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TD04 Q </a:t>
            </a:r>
            <a:r>
              <a:rPr lang="en-US" dirty="0" err="1" smtClean="0"/>
              <a:t>vs</a:t>
            </a:r>
            <a:r>
              <a:rPr lang="en-US" dirty="0" smtClean="0"/>
              <a:t> E, 2 K – EP 150 900°C 3h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685800"/>
            <a:ext cx="7112000" cy="5334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59436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measured by Alex </a:t>
            </a:r>
            <a:r>
              <a:rPr lang="en-US" dirty="0" err="1" smtClean="0"/>
              <a:t>Melnychuk</a:t>
            </a:r>
            <a:r>
              <a:rPr lang="en-US" dirty="0" smtClean="0"/>
              <a:t> - </a:t>
            </a:r>
            <a:r>
              <a:rPr lang="en-US" dirty="0" err="1" smtClean="0"/>
              <a:t>FNAL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9521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TD04 Q </a:t>
            </a:r>
            <a:r>
              <a:rPr lang="en-US" dirty="0" err="1" smtClean="0"/>
              <a:t>vs</a:t>
            </a:r>
            <a:r>
              <a:rPr lang="en-US" dirty="0" smtClean="0"/>
              <a:t> E, 1.5 K – EP 150 900°C 3h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AD306D82-FE98-364E-BC56-FB48D7A79121}" type="datetime1">
              <a:rPr lang="en-US" smtClean="0"/>
              <a:pPr>
                <a:defRPr/>
              </a:pPr>
              <a:t>11/3/2016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00" y="762000"/>
            <a:ext cx="7112000" cy="5334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59436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measured by Alex </a:t>
            </a:r>
            <a:r>
              <a:rPr lang="en-US" dirty="0" err="1" smtClean="0"/>
              <a:t>Melnychuk</a:t>
            </a:r>
            <a:r>
              <a:rPr lang="en-US" dirty="0" smtClean="0"/>
              <a:t> - </a:t>
            </a:r>
            <a:r>
              <a:rPr lang="en-US" dirty="0" err="1" smtClean="0"/>
              <a:t>FNAL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7472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z="2800" dirty="0" smtClean="0"/>
              <a:t>RDTTD-03 - 2k and 1.5K – EP 150 900°C 3h (Dewar 3)</a:t>
            </a:r>
            <a:endParaRPr lang="en-US" sz="2800" dirty="0"/>
          </a:p>
        </p:txBody>
      </p:sp>
      <p:pic>
        <p:nvPicPr>
          <p:cNvPr id="4" name="Picture 3" descr="Ep1 compa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841880"/>
            <a:ext cx="8686800" cy="51779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5867400"/>
            <a:ext cx="2925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Flux expulsion good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Cavities welded so far </a:t>
            </a:r>
            <a:endParaRPr lang="en-US" dirty="0"/>
          </a:p>
        </p:txBody>
      </p:sp>
      <p:pic>
        <p:nvPicPr>
          <p:cNvPr id="40962" name="Picture 2" descr="C:\Users\ari\AppData\Local\Temp\Cavity#_Average_Grain_Siz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801192"/>
            <a:ext cx="6858000" cy="50662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5867400"/>
            <a:ext cx="8164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 was using TD and </a:t>
            </a:r>
            <a:r>
              <a:rPr lang="en-US" dirty="0" err="1" smtClean="0"/>
              <a:t>Zanon</a:t>
            </a:r>
            <a:r>
              <a:rPr lang="en-US" dirty="0" smtClean="0"/>
              <a:t> was using </a:t>
            </a:r>
            <a:r>
              <a:rPr lang="en-US" dirty="0" err="1" smtClean="0"/>
              <a:t>NX</a:t>
            </a:r>
            <a:r>
              <a:rPr lang="en-US" dirty="0" smtClean="0"/>
              <a:t>, now all TD first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6700" y="990600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Status of discerning </a:t>
            </a:r>
            <a:r>
              <a:rPr lang="en-US" sz="4000" dirty="0" err="1" smtClean="0"/>
              <a:t>Nb</a:t>
            </a:r>
            <a:r>
              <a:rPr lang="en-US" sz="4000" dirty="0" smtClean="0"/>
              <a:t> material flux pinning variability on LCLS-II material</a:t>
            </a:r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514600" y="4819471"/>
            <a:ext cx="45977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Ari D. Palczewski, SRF Scientist</a:t>
            </a:r>
          </a:p>
          <a:p>
            <a:pPr algn="ctr"/>
            <a:r>
              <a:rPr lang="en-US" dirty="0" smtClean="0"/>
              <a:t>Jefferson Lab, USA</a:t>
            </a:r>
          </a:p>
          <a:p>
            <a:pPr algn="ctr"/>
            <a:r>
              <a:rPr lang="en-US" dirty="0" smtClean="0"/>
              <a:t>10/31/2016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2895600"/>
            <a:ext cx="8534400" cy="156966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1- Review of LCLS-II material/history</a:t>
            </a:r>
          </a:p>
          <a:p>
            <a:pPr algn="ctr"/>
            <a:r>
              <a:rPr lang="en-US" dirty="0" smtClean="0"/>
              <a:t>2 - Material selected for testing single cells </a:t>
            </a:r>
          </a:p>
          <a:p>
            <a:pPr algn="ctr"/>
            <a:r>
              <a:rPr lang="en-US" dirty="0" smtClean="0"/>
              <a:t>3 - 800C vs. 900C and recipe changes</a:t>
            </a:r>
          </a:p>
          <a:p>
            <a:pPr algn="ctr"/>
            <a:r>
              <a:rPr lang="en-US" dirty="0" smtClean="0"/>
              <a:t>4 - 9 cell update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Material analysis – Frank </a:t>
            </a:r>
            <a:r>
              <a:rPr lang="en-US" dirty="0" err="1" smtClean="0"/>
              <a:t>Marhauser</a:t>
            </a:r>
            <a:r>
              <a:rPr lang="en-US" dirty="0" smtClean="0"/>
              <a:t>, </a:t>
            </a:r>
            <a:r>
              <a:rPr lang="en-US" dirty="0" err="1" smtClean="0"/>
              <a:t>Jacek</a:t>
            </a:r>
            <a:r>
              <a:rPr lang="en-US" dirty="0" smtClean="0"/>
              <a:t> </a:t>
            </a:r>
            <a:r>
              <a:rPr lang="en-US" dirty="0" err="1" smtClean="0"/>
              <a:t>Sekutowicz</a:t>
            </a:r>
            <a:r>
              <a:rPr lang="en-US" dirty="0" smtClean="0"/>
              <a:t> (</a:t>
            </a:r>
            <a:r>
              <a:rPr lang="en-US" dirty="0" err="1" smtClean="0"/>
              <a:t>DESY</a:t>
            </a:r>
            <a:r>
              <a:rPr lang="en-US" dirty="0" smtClean="0"/>
              <a:t>), and </a:t>
            </a:r>
            <a:r>
              <a:rPr lang="en-US" dirty="0" err="1" smtClean="0"/>
              <a:t>Gigi</a:t>
            </a:r>
            <a:r>
              <a:rPr lang="en-US" dirty="0" smtClean="0"/>
              <a:t> </a:t>
            </a:r>
            <a:r>
              <a:rPr lang="en-US" dirty="0" err="1" smtClean="0"/>
              <a:t>Ciovati</a:t>
            </a:r>
            <a:endParaRPr lang="en-US" dirty="0" smtClean="0"/>
          </a:p>
          <a:p>
            <a:r>
              <a:rPr lang="en-US" dirty="0" err="1" smtClean="0"/>
              <a:t>RF</a:t>
            </a:r>
            <a:r>
              <a:rPr lang="en-US" dirty="0" smtClean="0"/>
              <a:t>/Flux expulsion data test from </a:t>
            </a:r>
            <a:r>
              <a:rPr lang="en-US" dirty="0" err="1" smtClean="0"/>
              <a:t>FNAL</a:t>
            </a:r>
            <a:r>
              <a:rPr lang="en-US" dirty="0" smtClean="0"/>
              <a:t> – </a:t>
            </a:r>
            <a:r>
              <a:rPr lang="en-US" dirty="0" err="1" smtClean="0"/>
              <a:t>Znna</a:t>
            </a:r>
            <a:r>
              <a:rPr lang="en-US" dirty="0" smtClean="0"/>
              <a:t> </a:t>
            </a:r>
            <a:r>
              <a:rPr lang="en-US" dirty="0" err="1" smtClean="0"/>
              <a:t>Grassellino</a:t>
            </a:r>
            <a:r>
              <a:rPr lang="en-US" dirty="0" smtClean="0"/>
              <a:t>, Alex </a:t>
            </a:r>
            <a:r>
              <a:rPr lang="en-US" dirty="0" err="1" smtClean="0"/>
              <a:t>Melnychuk</a:t>
            </a:r>
            <a:r>
              <a:rPr lang="en-US" dirty="0" smtClean="0"/>
              <a:t>, Sam </a:t>
            </a:r>
            <a:r>
              <a:rPr lang="en-US" dirty="0" err="1" smtClean="0"/>
              <a:t>Posin</a:t>
            </a:r>
            <a:endParaRPr lang="en-US" dirty="0" smtClean="0"/>
          </a:p>
          <a:p>
            <a:r>
              <a:rPr lang="en-US" dirty="0" smtClean="0"/>
              <a:t>9 cell testing data - Alex </a:t>
            </a:r>
            <a:r>
              <a:rPr lang="en-US" dirty="0" err="1" smtClean="0"/>
              <a:t>Melnychuk</a:t>
            </a:r>
            <a:r>
              <a:rPr lang="en-US" dirty="0" smtClean="0"/>
              <a:t> </a:t>
            </a:r>
            <a:r>
              <a:rPr lang="en-US" dirty="0" err="1" smtClean="0"/>
              <a:t>FNAL</a:t>
            </a:r>
            <a:r>
              <a:rPr lang="en-US" dirty="0" smtClean="0"/>
              <a:t>, Kirk Davis/Liang/Christiana </a:t>
            </a:r>
            <a:r>
              <a:rPr lang="en-US" dirty="0" err="1" smtClean="0"/>
              <a:t>Jlab</a:t>
            </a:r>
            <a:endParaRPr lang="en-US" dirty="0" smtClean="0"/>
          </a:p>
          <a:p>
            <a:r>
              <a:rPr lang="en-US" dirty="0" smtClean="0"/>
              <a:t>Crystallography data from </a:t>
            </a:r>
            <a:r>
              <a:rPr lang="en-US" dirty="0" err="1" smtClean="0"/>
              <a:t>FNAL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 smtClean="0"/>
              <a:t>Cavity ID to material specs – single cells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" y="838200"/>
          <a:ext cx="8915398" cy="5545452"/>
        </p:xfrm>
        <a:graphic>
          <a:graphicData uri="http://schemas.openxmlformats.org/drawingml/2006/table">
            <a:tbl>
              <a:tblPr/>
              <a:tblGrid>
                <a:gridCol w="781191"/>
                <a:gridCol w="211402"/>
                <a:gridCol w="639806"/>
                <a:gridCol w="725603"/>
                <a:gridCol w="423754"/>
                <a:gridCol w="703870"/>
                <a:gridCol w="522141"/>
                <a:gridCol w="470663"/>
                <a:gridCol w="626970"/>
                <a:gridCol w="685800"/>
                <a:gridCol w="697349"/>
                <a:gridCol w="875135"/>
                <a:gridCol w="470663"/>
                <a:gridCol w="547653"/>
                <a:gridCol w="533398"/>
              </a:tblGrid>
              <a:tr h="30480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LCLSII serial number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Vendor serial number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Vendor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&lt;HV&gt;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ASTM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ASTM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µm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µm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NX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RRR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-hard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NX-RRR-soft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&lt;GS&gt;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NX-J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Ingot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43877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min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max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min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max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80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RDTNX-01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N10786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321107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Ningxia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OTIC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39.9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5.0-5.5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5.5-6.0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49.2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58.5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380.0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412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53.85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396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ENT-132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RDTNX-01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N10787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321108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Ningxia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OTIC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40.8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5.0-5.5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5.5-6.0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49.2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58.5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380.0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412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53.85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396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ENT-132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RDTNX-04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N10788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321109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Ningxia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OTIC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39.4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5.0-5.5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5.5-6.0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49.2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58.5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380.0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412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53.85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396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ENT-132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RDTNX-04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N10790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321111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Ningxia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OTIC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40.5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5.0-5.5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5.5-6.0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49.2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58.5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380.0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412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53.85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396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ENT-132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RDTNX-03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N11297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342104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Ningxia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OTIC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45.4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7.0-7.5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8.0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22.5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29.3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315.0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301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25.9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308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ENT-134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RDTNX-02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N11301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342108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Ningxia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OTIC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45.3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7.0-7.5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8.0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22.5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29.3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315.0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301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25.9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308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ENT-134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80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RDTNX-02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N11302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342109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Ningxia OTIC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42.3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7.0-7.5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8.0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22.5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29.3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315.0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301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25.9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308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ENT-134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80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RDTNX-03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N11304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342111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Ningxia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OTIC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42.2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7.0-7.5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8.0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22.5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29.3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315.0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301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25.9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308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ENT-134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87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TD-RRR-hard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TD-RRR-soft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TD-J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RDTTD-01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T10205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243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Tokyo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Denkai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41.8</a:t>
                      </a:r>
                    </a:p>
                  </a:txBody>
                  <a:tcPr marL="3108" marR="3108" marT="31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63.5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63.5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357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322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63.5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339.5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NC-1991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RDTTD-01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T10206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244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Tokyo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Denkai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40.2</a:t>
                      </a:r>
                    </a:p>
                  </a:txBody>
                  <a:tcPr marL="3108" marR="3108" marT="31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63.5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63.5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357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322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63.5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339.5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NC-1991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RDTTD-03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T10207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245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Tokyo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Denkai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41.9</a:t>
                      </a:r>
                    </a:p>
                  </a:txBody>
                  <a:tcPr marL="3108" marR="3108" marT="31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63.5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63.5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357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322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63.5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339.5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NC-1991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RDTTD-03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T10243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281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Tokyo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Denkai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41.0</a:t>
                      </a:r>
                    </a:p>
                  </a:txBody>
                  <a:tcPr marL="3108" marR="3108" marT="31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63.5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63.5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357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322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63.5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339.5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NC-1991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RDTTD-02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T10971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1108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Tokyo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Denkai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43.0</a:t>
                      </a:r>
                    </a:p>
                  </a:txBody>
                  <a:tcPr marL="3108" marR="3108" marT="31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31.8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44.9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347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347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38.35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347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NC-2022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RDTTD-02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T10974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1111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Tokyo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Denkai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42.5</a:t>
                      </a:r>
                    </a:p>
                  </a:txBody>
                  <a:tcPr marL="3108" marR="3108" marT="31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31.8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44.9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347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347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38.35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347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NC-2022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RDTTD-04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T10976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1113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Tokyo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Denkai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42.2</a:t>
                      </a:r>
                    </a:p>
                  </a:txBody>
                  <a:tcPr marL="3108" marR="3108" marT="31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31.8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44.9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347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347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38.35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347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NC-2022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RDTTD-04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T11007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1145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Tokyo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Denkai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41.9</a:t>
                      </a:r>
                    </a:p>
                  </a:txBody>
                  <a:tcPr marL="3108" marR="3108" marT="31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31.8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44.9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347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347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38.35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347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NC-2022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dirty="0" smtClean="0"/>
              <a:t>JLab setup – flux expulsion</a:t>
            </a:r>
            <a:endParaRPr lang="en-US" dirty="0"/>
          </a:p>
        </p:txBody>
      </p:sp>
      <p:pic>
        <p:nvPicPr>
          <p:cNvPr id="4" name="Picture 3" descr="IMAG16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43197" y="1143000"/>
            <a:ext cx="2800803" cy="4953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096000" y="3124200"/>
            <a:ext cx="1600200" cy="304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4800" y="2819400"/>
            <a:ext cx="3979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Flux gate (3X @ 0, 120 and 240°) all axial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0" y="990600"/>
            <a:ext cx="371447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1 - </a:t>
            </a:r>
            <a:r>
              <a:rPr lang="en-US" sz="2000" dirty="0" err="1" smtClean="0"/>
              <a:t>Cernox</a:t>
            </a:r>
            <a:r>
              <a:rPr lang="en-US" sz="2000" dirty="0" smtClean="0"/>
              <a:t> 1cm above iris</a:t>
            </a:r>
          </a:p>
          <a:p>
            <a:r>
              <a:rPr lang="en-US" sz="2000" dirty="0" smtClean="0"/>
              <a:t>2 - </a:t>
            </a:r>
            <a:r>
              <a:rPr lang="en-US" sz="2000" dirty="0" err="1" smtClean="0"/>
              <a:t>Cernox</a:t>
            </a:r>
            <a:r>
              <a:rPr lang="en-US" sz="2000" dirty="0" smtClean="0"/>
              <a:t> 2cm above equator </a:t>
            </a:r>
          </a:p>
          <a:p>
            <a:r>
              <a:rPr lang="en-US" sz="2000" dirty="0" smtClean="0"/>
              <a:t>3 - </a:t>
            </a:r>
            <a:r>
              <a:rPr lang="en-US" sz="2000" dirty="0" err="1" smtClean="0"/>
              <a:t>Cernox</a:t>
            </a:r>
            <a:r>
              <a:rPr lang="en-US" sz="2000" dirty="0" smtClean="0"/>
              <a:t> 2cm below equator</a:t>
            </a:r>
          </a:p>
          <a:p>
            <a:r>
              <a:rPr lang="en-US" sz="2000" dirty="0" smtClean="0"/>
              <a:t>4 - </a:t>
            </a:r>
            <a:r>
              <a:rPr lang="en-US" sz="2000" dirty="0" err="1" smtClean="0"/>
              <a:t>Cernox</a:t>
            </a:r>
            <a:r>
              <a:rPr lang="en-US" sz="2000" dirty="0" smtClean="0"/>
              <a:t> 1cm below iris</a:t>
            </a:r>
            <a:endParaRPr lang="en-US" sz="2000" dirty="0"/>
          </a:p>
        </p:txBody>
      </p:sp>
      <p:sp>
        <p:nvSpPr>
          <p:cNvPr id="19" name="Oval 18"/>
          <p:cNvSpPr/>
          <p:nvPr/>
        </p:nvSpPr>
        <p:spPr>
          <a:xfrm>
            <a:off x="7848600" y="22860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924800" y="30480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848600" y="3657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7848600" y="4038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838200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Comp coils integrated into dewar at JLab </a:t>
            </a:r>
            <a:r>
              <a:rPr lang="en-US" sz="2000" dirty="0" smtClean="0">
                <a:sym typeface="Wingdings" panose="05000000000000000000" pitchFamily="2" charset="2"/>
              </a:rPr>
              <a:t> Evaluates flux expulsion in same manner as at </a:t>
            </a:r>
            <a:r>
              <a:rPr lang="en-US" sz="2000" dirty="0" err="1" smtClean="0">
                <a:sym typeface="Wingdings" panose="05000000000000000000" pitchFamily="2" charset="2"/>
              </a:rPr>
              <a:t>FNAL</a:t>
            </a:r>
            <a:endParaRPr lang="en-US" sz="2000" dirty="0"/>
          </a:p>
        </p:txBody>
      </p:sp>
      <p:pic>
        <p:nvPicPr>
          <p:cNvPr id="27" name="Picture 26" descr="example red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3276600"/>
            <a:ext cx="4191000" cy="29778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Material analysis – Frank </a:t>
            </a:r>
            <a:r>
              <a:rPr lang="en-US" dirty="0" err="1" smtClean="0"/>
              <a:t>Marhauser</a:t>
            </a:r>
            <a:r>
              <a:rPr lang="en-US" dirty="0" smtClean="0"/>
              <a:t>, </a:t>
            </a:r>
            <a:r>
              <a:rPr lang="en-US" dirty="0" err="1" smtClean="0"/>
              <a:t>Jacek</a:t>
            </a:r>
            <a:r>
              <a:rPr lang="en-US" dirty="0" smtClean="0"/>
              <a:t> </a:t>
            </a:r>
            <a:r>
              <a:rPr lang="en-US" dirty="0" err="1" smtClean="0"/>
              <a:t>Sekutowicz</a:t>
            </a:r>
            <a:r>
              <a:rPr lang="en-US" dirty="0" smtClean="0"/>
              <a:t> (</a:t>
            </a:r>
            <a:r>
              <a:rPr lang="en-US" dirty="0" err="1" smtClean="0"/>
              <a:t>DESY</a:t>
            </a:r>
            <a:r>
              <a:rPr lang="en-US" dirty="0" smtClean="0"/>
              <a:t>), and </a:t>
            </a:r>
            <a:r>
              <a:rPr lang="en-US" dirty="0" err="1" smtClean="0"/>
              <a:t>Gigi</a:t>
            </a:r>
            <a:r>
              <a:rPr lang="en-US" dirty="0" smtClean="0"/>
              <a:t> </a:t>
            </a:r>
            <a:r>
              <a:rPr lang="en-US" dirty="0" err="1" smtClean="0"/>
              <a:t>Ciovati</a:t>
            </a:r>
            <a:endParaRPr lang="en-US" dirty="0" smtClean="0"/>
          </a:p>
          <a:p>
            <a:r>
              <a:rPr lang="en-US" dirty="0" err="1" smtClean="0"/>
              <a:t>RF</a:t>
            </a:r>
            <a:r>
              <a:rPr lang="en-US" dirty="0" smtClean="0"/>
              <a:t>/Flux expulsion data test from </a:t>
            </a:r>
            <a:r>
              <a:rPr lang="en-US" dirty="0" err="1" smtClean="0"/>
              <a:t>FNAL</a:t>
            </a:r>
            <a:r>
              <a:rPr lang="en-US" dirty="0" smtClean="0"/>
              <a:t> – </a:t>
            </a:r>
            <a:r>
              <a:rPr lang="en-US" dirty="0" smtClean="0"/>
              <a:t>Anna </a:t>
            </a:r>
            <a:r>
              <a:rPr lang="en-US" dirty="0" err="1" smtClean="0"/>
              <a:t>Grassellino</a:t>
            </a:r>
            <a:r>
              <a:rPr lang="en-US" dirty="0" smtClean="0"/>
              <a:t>, Alex </a:t>
            </a:r>
            <a:r>
              <a:rPr lang="en-US" dirty="0" err="1" smtClean="0"/>
              <a:t>Melnychuk</a:t>
            </a:r>
            <a:r>
              <a:rPr lang="en-US" dirty="0" smtClean="0"/>
              <a:t>, Sam </a:t>
            </a:r>
            <a:r>
              <a:rPr lang="en-US" dirty="0" err="1" smtClean="0"/>
              <a:t>Posin</a:t>
            </a:r>
            <a:endParaRPr lang="en-US" dirty="0" smtClean="0"/>
          </a:p>
          <a:p>
            <a:r>
              <a:rPr lang="en-US" dirty="0" smtClean="0"/>
              <a:t>9 cell testing data - </a:t>
            </a:r>
            <a:r>
              <a:rPr lang="en-US" dirty="0" smtClean="0"/>
              <a:t>Kirk Davis, Liang Zhao, </a:t>
            </a:r>
            <a:r>
              <a:rPr lang="en-US" dirty="0" smtClean="0"/>
              <a:t>Christiana G</a:t>
            </a:r>
            <a:r>
              <a:rPr lang="en-US" dirty="0" smtClean="0"/>
              <a:t>renoble </a:t>
            </a:r>
            <a:r>
              <a:rPr lang="en-US" dirty="0" smtClean="0"/>
              <a:t>JLab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Flux expulsion - JLab</a:t>
            </a:r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0" y="838200"/>
          <a:ext cx="93345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LCLS-II material spec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838200"/>
          <a:ext cx="4873895" cy="5578778"/>
        </p:xfrm>
        <a:graphic>
          <a:graphicData uri="http://schemas.openxmlformats.org/drawingml/2006/table">
            <a:tbl>
              <a:tblPr/>
              <a:tblGrid>
                <a:gridCol w="1968470"/>
                <a:gridCol w="1218638"/>
                <a:gridCol w="1686787"/>
              </a:tblGrid>
              <a:tr h="2115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</a:rPr>
                        <a:t>Parameter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37690" marR="37690" marT="18513" marB="185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</a:rPr>
                        <a:t>Unit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7690" marR="37690" marT="18513" marB="185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</a:rPr>
                        <a:t>E-XFEL / LCLS II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7690" marR="37690" marT="18513" marB="185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59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Times New Roman"/>
                          <a:ea typeface="Times New Roman"/>
                        </a:rPr>
                        <a:t>Year 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7690" marR="37690" marT="18513" marB="185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7690" marR="37690" marT="18513" marB="185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</a:rPr>
                        <a:t>2007&amp;2010 / 2014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7690" marR="37690" marT="18513" marB="185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59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Times New Roman"/>
                          <a:ea typeface="Times New Roman"/>
                        </a:rPr>
                        <a:t>RRR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7690" marR="37690" marT="18513" marB="185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7690" marR="37690" marT="18513" marB="185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</a:rPr>
                        <a:t>&gt; 300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7690" marR="37690" marT="18513" marB="185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59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Times New Roman"/>
                          <a:ea typeface="Times New Roman"/>
                        </a:rPr>
                        <a:t>CHEMICAL COMPOSITION</a:t>
                      </a:r>
                      <a:r>
                        <a:rPr lang="en-US" sz="1100">
                          <a:latin typeface="Times New Roman"/>
                          <a:ea typeface="Times New Roman"/>
                        </a:rPr>
                        <a:t> 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7690" marR="37690" marT="18513" marB="185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37690" marR="37690" marT="18513" marB="185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37690" marR="37690" marT="18513" marB="185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5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</a:rPr>
                        <a:t>Ta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7690" marR="37690" marT="18513" marB="185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</a:rPr>
                        <a:t>% or weight ppm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7690" marR="37690" marT="18513" marB="185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Calibri"/>
                          <a:cs typeface="Garamond"/>
                        </a:rPr>
                        <a:t>≤ </a:t>
                      </a:r>
                      <a:r>
                        <a:rPr lang="en-US" sz="1100">
                          <a:latin typeface="Times New Roman"/>
                          <a:ea typeface="Times New Roman"/>
                        </a:rPr>
                        <a:t>0.05 %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7690" marR="37690" marT="18513" marB="185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5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</a:rPr>
                        <a:t>W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7690" marR="37690" marT="18513" marB="185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</a:rPr>
                        <a:t>% or weight ppm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7690" marR="37690" marT="18513" marB="185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Calibri"/>
                          <a:cs typeface="Garamond"/>
                        </a:rPr>
                        <a:t>≤ </a:t>
                      </a:r>
                      <a:r>
                        <a:rPr lang="en-US" sz="1100">
                          <a:latin typeface="Times New Roman"/>
                          <a:ea typeface="Times New Roman"/>
                        </a:rPr>
                        <a:t>0.007%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7690" marR="37690" marT="18513" marB="185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5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</a:rPr>
                        <a:t>Ti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7690" marR="37690" marT="18513" marB="185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</a:rPr>
                        <a:t>% or weight ppm 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7690" marR="37690" marT="18513" marB="185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Calibri"/>
                          <a:cs typeface="Garamond"/>
                        </a:rPr>
                        <a:t>≤ </a:t>
                      </a:r>
                      <a:r>
                        <a:rPr lang="en-US" sz="1100">
                          <a:latin typeface="Times New Roman"/>
                          <a:ea typeface="Times New Roman"/>
                        </a:rPr>
                        <a:t>0.005%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7690" marR="37690" marT="18513" marB="185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5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</a:rPr>
                        <a:t>Fe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7690" marR="37690" marT="18513" marB="185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</a:rPr>
                        <a:t>% or weight ppm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7690" marR="37690" marT="18513" marB="185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Calibri"/>
                          <a:cs typeface="Garamond"/>
                        </a:rPr>
                        <a:t>≤ </a:t>
                      </a:r>
                      <a:r>
                        <a:rPr lang="en-US" sz="1100">
                          <a:latin typeface="Times New Roman"/>
                          <a:ea typeface="Times New Roman"/>
                        </a:rPr>
                        <a:t>0.003%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7690" marR="37690" marT="18513" marB="185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5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</a:rPr>
                        <a:t>Si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7690" marR="37690" marT="18513" marB="185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</a:rPr>
                        <a:t>% or weight ppm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7690" marR="37690" marT="18513" marB="185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Calibri"/>
                          <a:cs typeface="Garamond"/>
                        </a:rPr>
                        <a:t>≤ </a:t>
                      </a:r>
                      <a:r>
                        <a:rPr lang="en-US" sz="1100">
                          <a:latin typeface="Times New Roman"/>
                          <a:ea typeface="Times New Roman"/>
                        </a:rPr>
                        <a:t>0.003%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7690" marR="37690" marT="18513" marB="185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5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</a:rPr>
                        <a:t>Mo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37690" marR="37690" marT="18513" marB="185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</a:rPr>
                        <a:t>% or weight ppm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7690" marR="37690" marT="18513" marB="185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Calibri"/>
                          <a:cs typeface="Garamond"/>
                        </a:rPr>
                        <a:t>≤ </a:t>
                      </a:r>
                      <a:r>
                        <a:rPr lang="en-US" sz="1100">
                          <a:latin typeface="Times New Roman"/>
                          <a:ea typeface="Times New Roman"/>
                        </a:rPr>
                        <a:t>0.005%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7690" marR="37690" marT="18513" marB="185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5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</a:rPr>
                        <a:t>Ni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7690" marR="37690" marT="18513" marB="185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</a:rPr>
                        <a:t>% or weight ppm 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7690" marR="37690" marT="18513" marB="185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Calibri"/>
                          <a:cs typeface="Garamond"/>
                        </a:rPr>
                        <a:t>≤ </a:t>
                      </a:r>
                      <a:r>
                        <a:rPr lang="en-US" sz="1100">
                          <a:latin typeface="Times New Roman"/>
                          <a:ea typeface="Times New Roman"/>
                        </a:rPr>
                        <a:t>0.003%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7690" marR="37690" marT="18513" marB="185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5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</a:rPr>
                        <a:t>H</a:t>
                      </a:r>
                      <a:r>
                        <a:rPr lang="en-US" sz="1100" baseline="-2500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100">
                          <a:latin typeface="Times New Roman"/>
                          <a:ea typeface="Times New Roman"/>
                        </a:rPr>
                        <a:t> 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7690" marR="37690" marT="18513" marB="185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</a:rPr>
                        <a:t>% or weight ppm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7690" marR="37690" marT="18513" marB="185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Calibri"/>
                          <a:cs typeface="Garamond"/>
                        </a:rPr>
                        <a:t>≤ </a:t>
                      </a:r>
                      <a:r>
                        <a:rPr lang="en-US" sz="1100">
                          <a:latin typeface="Times New Roman"/>
                          <a:ea typeface="Times New Roman"/>
                        </a:rPr>
                        <a:t>2 w-ppm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7690" marR="37690" marT="18513" marB="185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5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</a:rPr>
                        <a:t>N</a:t>
                      </a:r>
                      <a:r>
                        <a:rPr lang="en-US" sz="1100" baseline="-2500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100">
                          <a:latin typeface="Times New Roman"/>
                          <a:ea typeface="Times New Roman"/>
                        </a:rPr>
                        <a:t>  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7690" marR="37690" marT="18513" marB="185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</a:rPr>
                        <a:t>% or weight ppm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7690" marR="37690" marT="18513" marB="185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Calibri"/>
                          <a:cs typeface="Garamond"/>
                        </a:rPr>
                        <a:t>≤ </a:t>
                      </a:r>
                      <a:r>
                        <a:rPr lang="en-US" sz="1100">
                          <a:latin typeface="Times New Roman"/>
                          <a:ea typeface="Times New Roman"/>
                        </a:rPr>
                        <a:t>10 w-ppm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7690" marR="37690" marT="18513" marB="185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5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</a:rPr>
                        <a:t>O</a:t>
                      </a:r>
                      <a:r>
                        <a:rPr lang="en-US" sz="1100" baseline="-2500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100">
                          <a:latin typeface="Times New Roman"/>
                          <a:ea typeface="Times New Roman"/>
                        </a:rPr>
                        <a:t>  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7690" marR="37690" marT="18513" marB="185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</a:rPr>
                        <a:t>% or weight ppm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7690" marR="37690" marT="18513" marB="185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Calibri"/>
                          <a:cs typeface="Garamond"/>
                        </a:rPr>
                        <a:t>≤ </a:t>
                      </a:r>
                      <a:r>
                        <a:rPr lang="en-US" sz="1100">
                          <a:latin typeface="Times New Roman"/>
                          <a:ea typeface="Times New Roman"/>
                        </a:rPr>
                        <a:t>10 w-ppm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7690" marR="37690" marT="18513" marB="185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5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</a:rPr>
                        <a:t>C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7690" marR="37690" marT="18513" marB="185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</a:rPr>
                        <a:t>% or weight ppm 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7690" marR="37690" marT="18513" marB="185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Calibri"/>
                          <a:cs typeface="Garamond"/>
                        </a:rPr>
                        <a:t>≤ </a:t>
                      </a:r>
                      <a:r>
                        <a:rPr lang="en-US" sz="1100">
                          <a:latin typeface="Times New Roman"/>
                          <a:ea typeface="Times New Roman"/>
                        </a:rPr>
                        <a:t>10 w-ppm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7690" marR="37690" marT="18513" marB="185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60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Times New Roman"/>
                          <a:ea typeface="Times New Roman"/>
                        </a:rPr>
                        <a:t>MICROSTRUCTURE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7690" marR="37690" marT="18513" marB="185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37690" marR="37690" marT="18513" marB="185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</a:rPr>
                        <a:t>100% recrystallized. Uniform size and equal-axed grains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7690" marR="37690" marT="18513" marB="185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15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Calibri"/>
                          <a:cs typeface="Garamond"/>
                        </a:rPr>
                        <a:t>Grain size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7690" marR="37690" marT="18513" marB="185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Calibri"/>
                          <a:cs typeface="Garamond"/>
                        </a:rPr>
                        <a:t>ASTM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Calibri"/>
                          <a:cs typeface="Garamond"/>
                        </a:rPr>
                        <a:t>µm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7690" marR="37690" marT="18513" marB="185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Calibri"/>
                          <a:cs typeface="Garamond"/>
                        </a:rPr>
                        <a:t>Predominantly ≥ 6 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Calibri"/>
                          <a:cs typeface="Garamond"/>
                        </a:rPr>
                        <a:t>≤ 45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7690" marR="37690" marT="18513" marB="185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15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Calibri"/>
                          <a:cs typeface="Garamond"/>
                        </a:rPr>
                        <a:t>Maximal grain size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7690" marR="37690" marT="18513" marB="185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Calibri"/>
                          <a:cs typeface="Garamond"/>
                        </a:rPr>
                        <a:t>ASTM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Calibri"/>
                          <a:cs typeface="Garamond"/>
                        </a:rPr>
                        <a:t>µm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7690" marR="37690" marT="18513" marB="185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Calibri"/>
                          <a:cs typeface="Garamond"/>
                        </a:rPr>
                        <a:t>&gt; 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Calibri"/>
                          <a:cs typeface="Garamond"/>
                        </a:rPr>
                        <a:t>&lt; 90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7690" marR="37690" marT="18513" marB="185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59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Times New Roman"/>
                          <a:ea typeface="Times New Roman"/>
                        </a:rPr>
                        <a:t>MECHANICAL PROPERT.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7690" marR="37690" marT="18513" marB="185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37690" marR="37690" marT="18513" marB="185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37690" marR="37690" marT="18513" marB="185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59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</a:rPr>
                        <a:t>Tensile strength, Rm *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7690" marR="37690" marT="18513" marB="185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</a:rPr>
                        <a:t>N/mm</a:t>
                      </a:r>
                      <a:r>
                        <a:rPr lang="en-US" sz="1100" baseline="3000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100">
                          <a:latin typeface="Times New Roman"/>
                          <a:ea typeface="Times New Roman"/>
                        </a:rPr>
                        <a:t> 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7690" marR="37690" marT="18513" marB="185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</a:rPr>
                        <a:t>&gt; 140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7690" marR="37690" marT="18513" marB="185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59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</a:rPr>
                        <a:t>Yield strength, Rp0.2 *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7690" marR="37690" marT="18513" marB="185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</a:rPr>
                        <a:t>N/mm</a:t>
                      </a:r>
                      <a:r>
                        <a:rPr lang="en-US" sz="1100" baseline="30000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7690" marR="37690" marT="18513" marB="185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</a:rPr>
                        <a:t>50 &lt;  Rp0.2  &lt; 100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7690" marR="37690" marT="18513" marB="185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59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</a:rPr>
                        <a:t>Elongation, AL 30 *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7690" marR="37690" marT="18513" marB="185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Calibri"/>
                          <a:cs typeface="Garamond"/>
                        </a:rPr>
                        <a:t>%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7690" marR="37690" marT="18513" marB="185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Calibri"/>
                          <a:cs typeface="Garamond"/>
                        </a:rPr>
                        <a:t>≥ 30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7690" marR="37690" marT="18513" marB="185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59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Calibri"/>
                          <a:cs typeface="Garamond"/>
                        </a:rPr>
                        <a:t>Hardness, HV (min. load 10 N)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7690" marR="37690" marT="18513" marB="185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7690" marR="37690" marT="18513" marB="185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Garamond"/>
                          <a:ea typeface="Calibri"/>
                          <a:cs typeface="Garamond"/>
                        </a:rPr>
                        <a:t>≤ 60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37690" marR="37690" marT="18513" marB="185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19800" y="5791200"/>
            <a:ext cx="179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</a:t>
            </a:r>
            <a:r>
              <a:rPr lang="en-US" dirty="0" err="1" smtClean="0"/>
              <a:t>Jacek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638800" y="762000"/>
            <a:ext cx="3124200" cy="5334000"/>
          </a:xfrm>
        </p:spPr>
        <p:txBody>
          <a:bodyPr/>
          <a:lstStyle/>
          <a:p>
            <a:r>
              <a:rPr lang="en-US" dirty="0" smtClean="0"/>
              <a:t>26 Total heat lots from Tokyo </a:t>
            </a:r>
            <a:r>
              <a:rPr lang="en-US" dirty="0" err="1" smtClean="0"/>
              <a:t>Denkai</a:t>
            </a:r>
            <a:r>
              <a:rPr lang="en-US" dirty="0" smtClean="0"/>
              <a:t> (TD) material - 3155 sheets</a:t>
            </a:r>
          </a:p>
          <a:p>
            <a:r>
              <a:rPr lang="en-US" dirty="0" smtClean="0"/>
              <a:t>16 heat lots from Ningxia orient tantalum industry co ltd (</a:t>
            </a:r>
            <a:r>
              <a:rPr lang="en-US" dirty="0" err="1" smtClean="0"/>
              <a:t>OTIC</a:t>
            </a:r>
            <a:r>
              <a:rPr lang="en-US" dirty="0" smtClean="0"/>
              <a:t> or Ningxia or </a:t>
            </a:r>
            <a:r>
              <a:rPr lang="en-US" dirty="0" err="1" smtClean="0"/>
              <a:t>NX</a:t>
            </a:r>
            <a:r>
              <a:rPr lang="en-US" dirty="0" smtClean="0"/>
              <a:t>) - 2745 sheets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Cavities welded so far </a:t>
            </a:r>
            <a:endParaRPr lang="en-US" dirty="0"/>
          </a:p>
        </p:txBody>
      </p:sp>
      <p:pic>
        <p:nvPicPr>
          <p:cNvPr id="40962" name="Picture 2" descr="C:\Users\ari\AppData\Local\Temp\Cavity#_Average_Grain_Siz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801192"/>
            <a:ext cx="6858000" cy="50662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5867400"/>
            <a:ext cx="7584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 was using TD and </a:t>
            </a:r>
            <a:r>
              <a:rPr lang="en-US" dirty="0" err="1" smtClean="0"/>
              <a:t>Zanon</a:t>
            </a:r>
            <a:r>
              <a:rPr lang="en-US" dirty="0" smtClean="0"/>
              <a:t> was using </a:t>
            </a:r>
            <a:r>
              <a:rPr lang="en-US" dirty="0" err="1" smtClean="0"/>
              <a:t>NX</a:t>
            </a:r>
            <a:r>
              <a:rPr lang="en-US" dirty="0" smtClean="0"/>
              <a:t>, now all </a:t>
            </a:r>
            <a:r>
              <a:rPr lang="en-US" dirty="0" smtClean="0"/>
              <a:t>TD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 cell production cavities - TD</a:t>
            </a:r>
            <a:endParaRPr lang="en-US" dirty="0"/>
          </a:p>
        </p:txBody>
      </p:sp>
      <p:pic>
        <p:nvPicPr>
          <p:cNvPr id="47106" name="Picture 2" descr="C:\Users\ari\Documents\LCLS2\production cavities\all cavties comapre to PC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90601"/>
            <a:ext cx="8760353" cy="4190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51816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Baseline recipe 150 bulk EP(current) 800°C 3 hours, 2N6, EP 7(current)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 cell – </a:t>
            </a:r>
            <a:r>
              <a:rPr lang="en-US" dirty="0" err="1" smtClean="0"/>
              <a:t>NX</a:t>
            </a:r>
            <a:r>
              <a:rPr lang="en-US" dirty="0" smtClean="0"/>
              <a:t> material from </a:t>
            </a:r>
            <a:r>
              <a:rPr lang="en-US" dirty="0" err="1" smtClean="0"/>
              <a:t>Zanon</a:t>
            </a:r>
            <a:r>
              <a:rPr lang="en-US" dirty="0" smtClean="0"/>
              <a:t> (first 3)</a:t>
            </a:r>
            <a:endParaRPr lang="en-US" dirty="0"/>
          </a:p>
        </p:txBody>
      </p:sp>
      <p:pic>
        <p:nvPicPr>
          <p:cNvPr id="4" name="Picture 3" descr="normal vs controlled cooldown 200 and 2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838200"/>
            <a:ext cx="7543800" cy="44551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51816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Initial results suggest the thermal currents in the </a:t>
            </a:r>
            <a:r>
              <a:rPr lang="en-US" dirty="0" err="1" smtClean="0"/>
              <a:t>HV</a:t>
            </a:r>
            <a:r>
              <a:rPr lang="en-US" dirty="0" smtClean="0"/>
              <a:t> account for 1-1.5</a:t>
            </a:r>
            <a:r>
              <a:rPr lang="el-GR" dirty="0" smtClean="0"/>
              <a:t>ηΩ</a:t>
            </a:r>
            <a:r>
              <a:rPr lang="en-US" dirty="0" smtClean="0"/>
              <a:t> of losses – slow cooling </a:t>
            </a:r>
            <a:r>
              <a:rPr lang="en-US" dirty="0" smtClean="0"/>
              <a:t>is better </a:t>
            </a:r>
            <a:r>
              <a:rPr lang="en-US" dirty="0" smtClean="0"/>
              <a:t>if </a:t>
            </a:r>
            <a:r>
              <a:rPr lang="en-US" dirty="0" smtClean="0"/>
              <a:t>fields </a:t>
            </a:r>
            <a:r>
              <a:rPr lang="en-US" dirty="0" smtClean="0"/>
              <a:t>are low enough ~0.7 to 1.5mG average because material traps all the flux.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 smtClean="0"/>
              <a:t>Thermal currents in 9 cell – 202 fast cool</a:t>
            </a:r>
            <a:endParaRPr lang="en-US" dirty="0"/>
          </a:p>
        </p:txBody>
      </p:sp>
      <p:pic>
        <p:nvPicPr>
          <p:cNvPr id="4" name="Picture 3" descr="cooldown 202 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8199"/>
            <a:ext cx="8991600" cy="44411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5334000"/>
            <a:ext cx="8324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Thermal current @ return chimney are trapped ~ 3mG extra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 flipV="1">
            <a:off x="6553200" y="3962400"/>
            <a:ext cx="1295400" cy="1371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z="2800" dirty="0" smtClean="0"/>
              <a:t>Data sampled – only had half data sheets at time?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xmlns:xdr="http://schemas.openxmlformats.org/drawingml/2006/spreadsheetDrawing" val="0"/>
              </a:ext>
            </a:extLst>
          </a:blip>
          <a:stretch>
            <a:fillRect/>
          </a:stretch>
        </p:blipFill>
        <p:spPr>
          <a:xfrm>
            <a:off x="609599" y="838200"/>
            <a:ext cx="5640759" cy="4191000"/>
          </a:xfrm>
          <a:prstGeom prst="rect">
            <a:avLst/>
          </a:prstGeom>
          <a:solidFill>
            <a:sysClr val="window" lastClr="FFFFFF"/>
          </a:solidFill>
        </p:spPr>
      </p:pic>
      <p:cxnSp>
        <p:nvCxnSpPr>
          <p:cNvPr id="6" name="Straight Arrow Connector 5"/>
          <p:cNvCxnSpPr>
            <a:stCxn id="7" idx="0"/>
          </p:cNvCxnSpPr>
          <p:nvPr/>
        </p:nvCxnSpPr>
        <p:spPr bwMode="auto">
          <a:xfrm flipV="1">
            <a:off x="1641408" y="4419600"/>
            <a:ext cx="644592" cy="990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762000" y="5410200"/>
            <a:ext cx="1758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RDTTD-1,3</a:t>
            </a:r>
            <a:endParaRPr lang="en-US" dirty="0"/>
          </a:p>
        </p:txBody>
      </p:sp>
      <p:cxnSp>
        <p:nvCxnSpPr>
          <p:cNvPr id="8" name="Straight Arrow Connector 7"/>
          <p:cNvCxnSpPr>
            <a:stCxn id="10" idx="0"/>
          </p:cNvCxnSpPr>
          <p:nvPr/>
        </p:nvCxnSpPr>
        <p:spPr bwMode="auto">
          <a:xfrm flipH="1" flipV="1">
            <a:off x="3962400" y="4419600"/>
            <a:ext cx="883358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3886200" y="5181600"/>
            <a:ext cx="1919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RDTTD-2,4</a:t>
            </a:r>
            <a:r>
              <a:rPr lang="en-US" baseline="30000" dirty="0" smtClean="0"/>
              <a:t>**</a:t>
            </a:r>
            <a:endParaRPr lang="en-US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5943600" y="5105400"/>
            <a:ext cx="1776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RDTNX-2,3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2" idx="0"/>
          </p:cNvCxnSpPr>
          <p:nvPr/>
        </p:nvCxnSpPr>
        <p:spPr bwMode="auto">
          <a:xfrm flipH="1" flipV="1">
            <a:off x="4876800" y="4419600"/>
            <a:ext cx="1955024" cy="685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2667000" y="1600200"/>
            <a:ext cx="457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3048000" y="1371600"/>
            <a:ext cx="1766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Not sampled?</a:t>
            </a:r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1905000" y="5029200"/>
            <a:ext cx="1896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RDTNX-1,4*</a:t>
            </a:r>
            <a:endParaRPr lang="en-US" dirty="0"/>
          </a:p>
        </p:txBody>
      </p:sp>
      <p:cxnSp>
        <p:nvCxnSpPr>
          <p:cNvPr id="29" name="Straight Arrow Connector 28"/>
          <p:cNvCxnSpPr>
            <a:stCxn id="27" idx="0"/>
          </p:cNvCxnSpPr>
          <p:nvPr/>
        </p:nvCxnSpPr>
        <p:spPr bwMode="auto">
          <a:xfrm flipH="1" flipV="1">
            <a:off x="2667004" y="4419600"/>
            <a:ext cx="186333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0" y="5867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</a:t>
            </a:r>
            <a:r>
              <a:rPr lang="en-US" sz="1200" dirty="0" err="1" smtClean="0"/>
              <a:t>FNAL</a:t>
            </a:r>
            <a:r>
              <a:rPr lang="en-US" sz="1200" dirty="0" smtClean="0"/>
              <a:t> data suggest I only took from </a:t>
            </a:r>
            <a:r>
              <a:rPr lang="en-US" sz="1200" dirty="0" err="1" smtClean="0"/>
              <a:t>astm</a:t>
            </a:r>
            <a:r>
              <a:rPr lang="en-US" sz="1200" dirty="0" smtClean="0"/>
              <a:t> 6 sheets, so could be </a:t>
            </a:r>
            <a:r>
              <a:rPr lang="en-US" sz="1200" dirty="0" err="1" smtClean="0"/>
              <a:t>mis</a:t>
            </a:r>
            <a:r>
              <a:rPr lang="en-US" sz="1200" dirty="0" smtClean="0"/>
              <a:t>-sampling material towards right.</a:t>
            </a:r>
          </a:p>
          <a:p>
            <a:r>
              <a:rPr lang="en-US" sz="1200" dirty="0" smtClean="0"/>
              <a:t>**  </a:t>
            </a:r>
            <a:r>
              <a:rPr lang="en-US" sz="1200" dirty="0" err="1" smtClean="0"/>
              <a:t>FNAL</a:t>
            </a:r>
            <a:r>
              <a:rPr lang="en-US" sz="1200" dirty="0" smtClean="0"/>
              <a:t> </a:t>
            </a:r>
            <a:r>
              <a:rPr lang="en-US" sz="1200" dirty="0" smtClean="0"/>
              <a:t>data suggest I may have slightly  oversampled to left  with ASTM 6.75 and not fully 7.</a:t>
            </a:r>
            <a:endParaRPr lang="en-US" sz="1200" dirty="0"/>
          </a:p>
        </p:txBody>
      </p:sp>
      <p:cxnSp>
        <p:nvCxnSpPr>
          <p:cNvPr id="35" name="Straight Arrow Connector 34"/>
          <p:cNvCxnSpPr>
            <a:stCxn id="10" idx="0"/>
          </p:cNvCxnSpPr>
          <p:nvPr/>
        </p:nvCxnSpPr>
        <p:spPr bwMode="auto">
          <a:xfrm flipH="1" flipV="1">
            <a:off x="4495800" y="4343400"/>
            <a:ext cx="349958" cy="838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>
            <a:stCxn id="27" idx="0"/>
          </p:cNvCxnSpPr>
          <p:nvPr/>
        </p:nvCxnSpPr>
        <p:spPr bwMode="auto">
          <a:xfrm flipV="1">
            <a:off x="2853337" y="4495800"/>
            <a:ext cx="347063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3_JLab_PowerPoint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Fermilab_PPT_090915.potx" id="{56451BDF-8C7B-4FB1-8540-8327BF5502E3}" vid="{0EB11493-1FA8-4745-82B8-865E57F5685D}"/>
    </a:ext>
  </a:extLst>
</a:theme>
</file>

<file path=ppt/theme/theme3.xml><?xml version="1.0" encoding="utf-8"?>
<a:theme xmlns:a="http://schemas.openxmlformats.org/drawingml/2006/main" name="1_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Fermilab_PPT_090915.potx" id="{56451BDF-8C7B-4FB1-8540-8327BF5502E3}" vid="{0EB11493-1FA8-4745-82B8-865E57F5685D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79821</TotalTime>
  <Words>1755</Words>
  <Application>Microsoft Office PowerPoint</Application>
  <PresentationFormat>On-screen Show (4:3)</PresentationFormat>
  <Paragraphs>513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3_JLab_PowerPoint1</vt:lpstr>
      <vt:lpstr>Fermilab_PPT_090815</vt:lpstr>
      <vt:lpstr>1_Fermilab_PPT_090815</vt:lpstr>
      <vt:lpstr>LCLS-II 9 cell production update and change of recipe update</vt:lpstr>
      <vt:lpstr>History</vt:lpstr>
      <vt:lpstr>contributions</vt:lpstr>
      <vt:lpstr>LCLS-II material spec</vt:lpstr>
      <vt:lpstr>Cavities welded so far </vt:lpstr>
      <vt:lpstr>9 cell production cavities - TD</vt:lpstr>
      <vt:lpstr>9 cell – NX material from Zanon (first 3)</vt:lpstr>
      <vt:lpstr>Thermal currents in 9 cell – 202 fast cool</vt:lpstr>
      <vt:lpstr>Data sampled – only had half data sheets at time?</vt:lpstr>
      <vt:lpstr>Change to 900°C recipe</vt:lpstr>
      <vt:lpstr>JLab setup – flux expulsion</vt:lpstr>
      <vt:lpstr>Flux expulsion ratio – Delta T/cm</vt:lpstr>
      <vt:lpstr>Flux expulsion 800°C vs 900°C</vt:lpstr>
      <vt:lpstr>Tensile strength measurements (UTS)</vt:lpstr>
      <vt:lpstr>Tensile strength measurements (UTS)</vt:lpstr>
      <vt:lpstr>RDTNX-03 2k and 1.5K – EP 150 900°C 3h (Dewar 6)</vt:lpstr>
      <vt:lpstr>Backup</vt:lpstr>
      <vt:lpstr>Tensile strength measurements (UTS)</vt:lpstr>
      <vt:lpstr>Tensile strength measurements (UTS)</vt:lpstr>
      <vt:lpstr>LCLS-II material distribution</vt:lpstr>
      <vt:lpstr>RDTTD-01</vt:lpstr>
      <vt:lpstr>TD04 Q vs E, 2 K – EP 150 900°C 3h</vt:lpstr>
      <vt:lpstr>TD04 Q vs E, 1.5 K – EP 150 900°C 3h</vt:lpstr>
      <vt:lpstr>RDTTD-03 - 2k and 1.5K – EP 150 900°C 3h (Dewar 3)</vt:lpstr>
      <vt:lpstr>Cavities welded so far </vt:lpstr>
      <vt:lpstr>Slide 26</vt:lpstr>
      <vt:lpstr>contributions</vt:lpstr>
      <vt:lpstr>Cavity ID to material specs – single cells</vt:lpstr>
      <vt:lpstr>JLab setup – flux expulsion</vt:lpstr>
      <vt:lpstr>Flux expulsion - JLab</vt:lpstr>
    </vt:vector>
  </TitlesOfParts>
  <Company>Jefferson 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leemann</dc:creator>
  <cp:lastModifiedBy>ari</cp:lastModifiedBy>
  <cp:revision>3170</cp:revision>
  <cp:lastPrinted>2012-03-03T14:25:00Z</cp:lastPrinted>
  <dcterms:created xsi:type="dcterms:W3CDTF">2005-02-22T12:55:31Z</dcterms:created>
  <dcterms:modified xsi:type="dcterms:W3CDTF">2016-11-03T12:55:47Z</dcterms:modified>
</cp:coreProperties>
</file>