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9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0" d="100"/>
          <a:sy n="70" d="100"/>
        </p:scale>
        <p:origin x="-22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1FDCB-8E88-4F6D-9C4E-4D71D0FC73C2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781A-319C-48CC-954C-9B6B42E46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920DC-EF1D-4BD4-8AFF-FEF68D3EC3B6}" type="slidenum">
              <a:rPr lang="ar-SA" smtClean="0">
                <a:latin typeface="Times" pitchFamily="18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300" tIns="46650" rIns="93300" bIns="466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0" tIns="46650" rIns="93300" bIns="46650" anchor="b"/>
          <a:lstStyle/>
          <a:p>
            <a:pPr defTabSz="922338"/>
            <a:fld id="{C9076E97-2757-4368-AE90-6A27DBD63BAA}" type="slidenum">
              <a:rPr lang="ar-SA" sz="1200"/>
              <a:pPr defTabSz="922338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JLEIC and Electron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Cooling: An Introduction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 Discussion Forum, August 3,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4053"/>
          <a:stretch/>
        </p:blipFill>
        <p:spPr>
          <a:xfrm>
            <a:off x="-76200" y="980176"/>
            <a:ext cx="9144000" cy="5573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Happens if No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 During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Beam Store (Collision)?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400800"/>
            <a:ext cx="2667000" cy="381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3810000"/>
            <a:ext cx="1005840" cy="685800"/>
            <a:chOff x="1754109" y="3048000"/>
            <a:chExt cx="100584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2135109" y="3505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4109" y="3048000"/>
              <a:ext cx="100584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30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94560" y="3317548"/>
            <a:ext cx="1005840" cy="641922"/>
            <a:chOff x="3283466" y="2406078"/>
            <a:chExt cx="1005840" cy="641922"/>
          </a:xfrm>
        </p:grpSpPr>
        <p:sp>
          <p:nvSpPr>
            <p:cNvPr id="13" name="Oval 12"/>
            <p:cNvSpPr/>
            <p:nvPr/>
          </p:nvSpPr>
          <p:spPr bwMode="auto">
            <a:xfrm>
              <a:off x="3657600" y="2819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3466" y="2406078"/>
              <a:ext cx="100584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60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2952690"/>
            <a:ext cx="1005840" cy="638983"/>
            <a:chOff x="4792980" y="1875617"/>
            <a:chExt cx="1005840" cy="638983"/>
          </a:xfrm>
        </p:grpSpPr>
        <p:sp>
          <p:nvSpPr>
            <p:cNvPr id="14" name="Oval 13"/>
            <p:cNvSpPr/>
            <p:nvPr/>
          </p:nvSpPr>
          <p:spPr bwMode="auto">
            <a:xfrm>
              <a:off x="51816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92980" y="1875617"/>
              <a:ext cx="100584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90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7675" y="2590346"/>
            <a:ext cx="1143000" cy="685800"/>
            <a:chOff x="6096000" y="1408982"/>
            <a:chExt cx="11430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6553200" y="186618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1408982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120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2266890"/>
            <a:ext cx="1143000" cy="704910"/>
            <a:chOff x="6134100" y="1399063"/>
            <a:chExt cx="1143000" cy="704910"/>
          </a:xfrm>
        </p:grpSpPr>
        <p:sp>
          <p:nvSpPr>
            <p:cNvPr id="27" name="Oval 26"/>
            <p:cNvSpPr/>
            <p:nvPr/>
          </p:nvSpPr>
          <p:spPr bwMode="auto">
            <a:xfrm>
              <a:off x="6591300" y="1875373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34100" y="1399063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150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86400" y="2027773"/>
            <a:ext cx="1143000" cy="639227"/>
            <a:chOff x="6210300" y="1341973"/>
            <a:chExt cx="1143000" cy="639227"/>
          </a:xfrm>
        </p:grpSpPr>
        <p:sp>
          <p:nvSpPr>
            <p:cNvPr id="30" name="Oval 29"/>
            <p:cNvSpPr/>
            <p:nvPr/>
          </p:nvSpPr>
          <p:spPr bwMode="auto">
            <a:xfrm>
              <a:off x="6629400" y="1752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0300" y="1341973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180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38935" y="2209800"/>
            <a:ext cx="1143000" cy="685800"/>
            <a:chOff x="6224635" y="1828800"/>
            <a:chExt cx="11430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6629400" y="182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24635" y="2114490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210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86600" y="1581090"/>
            <a:ext cx="1143000" cy="628710"/>
            <a:chOff x="6172200" y="1428690"/>
            <a:chExt cx="1143000" cy="628710"/>
          </a:xfrm>
        </p:grpSpPr>
        <p:sp>
          <p:nvSpPr>
            <p:cNvPr id="37" name="Oval 36"/>
            <p:cNvSpPr/>
            <p:nvPr/>
          </p:nvSpPr>
          <p:spPr bwMode="auto">
            <a:xfrm>
              <a:off x="6629400" y="182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72200" y="1428690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240 min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0099" y="1384368"/>
            <a:ext cx="402227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Intra-beam scattering  (IBS) causes rapid emittance growth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-34925" y="-1"/>
            <a:ext cx="9178925" cy="780181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</a:rPr>
              <a:t>JLEIC Bunched Beam ERL e-Cooler</a:t>
            </a:r>
          </a:p>
        </p:txBody>
      </p:sp>
      <p:sp>
        <p:nvSpPr>
          <p:cNvPr id="166" name="Content Placeholder 1"/>
          <p:cNvSpPr txBox="1">
            <a:spLocks/>
          </p:cNvSpPr>
          <p:nvPr/>
        </p:nvSpPr>
        <p:spPr>
          <a:xfrm>
            <a:off x="0" y="878185"/>
            <a:ext cx="9144000" cy="434370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Arial" charset="0"/>
                <a:cs typeface="Arial" charset="0"/>
              </a:rPr>
              <a:t>Requirement and technology challenges</a:t>
            </a:r>
            <a:endParaRPr lang="en-US" sz="2000" b="1" kern="0" dirty="0" smtClean="0"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cs typeface="Arial" charset="0"/>
              </a:rPr>
              <a:t>Proton collision energy up to 100 GeV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    </a:t>
            </a: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</a:t>
            </a:r>
            <a:r>
              <a:rPr lang="en-US" sz="1600" kern="0" dirty="0" smtClean="0">
                <a:latin typeface="Arial" charset="0"/>
                <a:cs typeface="Arial" charset="0"/>
              </a:rPr>
              <a:t> energy of the cooling electron beam is up to 55 MeV </a:t>
            </a:r>
            <a:r>
              <a:rPr lang="en-US" sz="1600" kern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endParaRPr lang="en-US" sz="1600" kern="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             (for meeting the condition of </a:t>
            </a: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co-moving with same velocity)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kern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    can not be a DC cooler, must use a SRF </a:t>
            </a:r>
            <a:r>
              <a:rPr lang="en-US" sz="1600" kern="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linac</a:t>
            </a: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kern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1600" kern="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    Both proton and cooling electron beams are bunched with very short RMS length</a:t>
            </a:r>
            <a:endParaRPr lang="en-US" sz="1600" kern="0" dirty="0" smtClean="0">
              <a:latin typeface="Arial" charset="0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cs typeface="Arial" charset="0"/>
              </a:rPr>
              <a:t>Need several </a:t>
            </a:r>
            <a:r>
              <a:rPr lang="en-US" sz="2000" kern="0" dirty="0" smtClean="0">
                <a:latin typeface="Arial" charset="0"/>
                <a:cs typeface="Arial" charset="0"/>
              </a:rPr>
              <a:t>ampere</a:t>
            </a:r>
            <a:r>
              <a:rPr lang="en-US" sz="2000" kern="0" dirty="0" smtClean="0">
                <a:latin typeface="Arial" charset="0"/>
                <a:cs typeface="Arial" charset="0"/>
              </a:rPr>
              <a:t> current</a:t>
            </a:r>
            <a:r>
              <a:rPr lang="en-US" sz="2000" kern="0" dirty="0" smtClean="0">
                <a:latin typeface="Arial" charset="0"/>
                <a:cs typeface="Arial" charset="0"/>
              </a:rPr>
              <a:t> (orders of magnitude beyond state-of-art)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cs typeface="Arial" charset="0"/>
              </a:rPr>
              <a:t>High beam power: ~100 MW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Technology choices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nergy-recovery-</a:t>
            </a:r>
            <a:r>
              <a:rPr lang="en-US" sz="20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linac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(ERL) </a:t>
            </a:r>
            <a:endParaRPr lang="en-US" sz="20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Arial" charset="0"/>
                <a:ea typeface="ＭＳ Ｐゴシック" pitchFamily="34" charset="-128"/>
                <a:cs typeface="Arial" charset="0"/>
              </a:rPr>
              <a:t>Magnetized beam/photo-gun</a:t>
            </a:r>
            <a:endParaRPr lang="en-US" sz="20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Circulator cooler ring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867400" y="6492875"/>
            <a:ext cx="1371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11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855990" y="3352800"/>
            <a:ext cx="5364210" cy="2383587"/>
            <a:chOff x="534971" y="4022159"/>
            <a:chExt cx="5535098" cy="2290874"/>
          </a:xfrm>
        </p:grpSpPr>
        <p:sp>
          <p:nvSpPr>
            <p:cNvPr id="113" name="Line 118"/>
            <p:cNvSpPr>
              <a:spLocks noChangeShapeType="1"/>
            </p:cNvSpPr>
            <p:nvPr/>
          </p:nvSpPr>
          <p:spPr bwMode="auto">
            <a:xfrm>
              <a:off x="1717390" y="617490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14" name="Rectangle 3"/>
            <p:cNvSpPr>
              <a:spLocks noChangeArrowheads="1"/>
            </p:cNvSpPr>
            <p:nvPr/>
          </p:nvSpPr>
          <p:spPr bwMode="auto">
            <a:xfrm>
              <a:off x="1770892" y="424179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15" name="Line 4"/>
            <p:cNvSpPr>
              <a:spLocks noChangeShapeType="1"/>
            </p:cNvSpPr>
            <p:nvPr/>
          </p:nvSpPr>
          <p:spPr bwMode="auto">
            <a:xfrm>
              <a:off x="3219634" y="5710994"/>
              <a:ext cx="1695612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16" name="Arc 5"/>
            <p:cNvSpPr>
              <a:spLocks/>
            </p:cNvSpPr>
            <p:nvPr/>
          </p:nvSpPr>
          <p:spPr bwMode="auto">
            <a:xfrm flipH="1">
              <a:off x="575518" y="4368347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17" name="Arc 6"/>
            <p:cNvSpPr>
              <a:spLocks/>
            </p:cNvSpPr>
            <p:nvPr/>
          </p:nvSpPr>
          <p:spPr bwMode="auto">
            <a:xfrm flipH="1" flipV="1">
              <a:off x="575517" y="500111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18" name="Arc 7"/>
            <p:cNvSpPr>
              <a:spLocks/>
            </p:cNvSpPr>
            <p:nvPr/>
          </p:nvSpPr>
          <p:spPr bwMode="auto">
            <a:xfrm>
              <a:off x="4834039" y="4368347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19" name="Arc 8"/>
            <p:cNvSpPr>
              <a:spLocks/>
            </p:cNvSpPr>
            <p:nvPr/>
          </p:nvSpPr>
          <p:spPr bwMode="auto">
            <a:xfrm flipV="1">
              <a:off x="4856777" y="500111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 flipH="1">
              <a:off x="5282304" y="4368347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1" name="Line 11"/>
            <p:cNvSpPr>
              <a:spLocks noChangeShapeType="1"/>
            </p:cNvSpPr>
            <p:nvPr/>
          </p:nvSpPr>
          <p:spPr bwMode="auto">
            <a:xfrm flipH="1">
              <a:off x="687259" y="4368347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2" name="Line 12"/>
            <p:cNvSpPr>
              <a:spLocks noChangeShapeType="1"/>
            </p:cNvSpPr>
            <p:nvPr/>
          </p:nvSpPr>
          <p:spPr bwMode="auto">
            <a:xfrm flipH="1">
              <a:off x="2816845" y="4305070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3" name="Line 13"/>
            <p:cNvSpPr>
              <a:spLocks noChangeShapeType="1"/>
            </p:cNvSpPr>
            <p:nvPr/>
          </p:nvSpPr>
          <p:spPr bwMode="auto">
            <a:xfrm flipH="1">
              <a:off x="2816845" y="443162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4" name="Line 14"/>
            <p:cNvSpPr>
              <a:spLocks noChangeShapeType="1"/>
            </p:cNvSpPr>
            <p:nvPr/>
          </p:nvSpPr>
          <p:spPr bwMode="auto">
            <a:xfrm>
              <a:off x="1878086" y="5710994"/>
              <a:ext cx="522976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5" name="Oval 16"/>
            <p:cNvSpPr>
              <a:spLocks noChangeArrowheads="1"/>
            </p:cNvSpPr>
            <p:nvPr/>
          </p:nvSpPr>
          <p:spPr bwMode="auto">
            <a:xfrm rot="19275161">
              <a:off x="5428401" y="4443327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26" name="Text Box 17"/>
            <p:cNvSpPr txBox="1">
              <a:spLocks noChangeArrowheads="1"/>
            </p:cNvSpPr>
            <p:nvPr/>
          </p:nvSpPr>
          <p:spPr bwMode="auto">
            <a:xfrm>
              <a:off x="4898663" y="4022159"/>
              <a:ext cx="11714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127" name="Text Box 18"/>
            <p:cNvSpPr txBox="1">
              <a:spLocks noChangeArrowheads="1"/>
            </p:cNvSpPr>
            <p:nvPr/>
          </p:nvSpPr>
          <p:spPr bwMode="auto">
            <a:xfrm>
              <a:off x="4546753" y="4528733"/>
              <a:ext cx="1138642" cy="5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sp>
          <p:nvSpPr>
            <p:cNvPr id="128" name="Text Box 19"/>
            <p:cNvSpPr txBox="1">
              <a:spLocks noChangeArrowheads="1"/>
            </p:cNvSpPr>
            <p:nvPr/>
          </p:nvSpPr>
          <p:spPr bwMode="auto">
            <a:xfrm>
              <a:off x="2059586" y="5288673"/>
              <a:ext cx="21767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grpSp>
          <p:nvGrpSpPr>
            <p:cNvPr id="129" name="Group 20"/>
            <p:cNvGrpSpPr>
              <a:grpSpLocks/>
            </p:cNvGrpSpPr>
            <p:nvPr/>
          </p:nvGrpSpPr>
          <p:grpSpPr bwMode="auto">
            <a:xfrm>
              <a:off x="1770892" y="4051962"/>
              <a:ext cx="2689592" cy="126554"/>
              <a:chOff x="1872" y="1200"/>
              <a:chExt cx="1728" cy="96"/>
            </a:xfrm>
          </p:grpSpPr>
          <p:grpSp>
            <p:nvGrpSpPr>
              <p:cNvPr id="195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29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30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6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27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28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7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25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26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8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23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24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99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21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22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0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19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20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1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17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18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2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15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16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3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13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14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4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11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12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5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09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10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206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07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208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130" name="Group 57"/>
            <p:cNvGrpSpPr>
              <a:grpSpLocks/>
            </p:cNvGrpSpPr>
            <p:nvPr/>
          </p:nvGrpSpPr>
          <p:grpSpPr bwMode="auto">
            <a:xfrm>
              <a:off x="1770892" y="4558178"/>
              <a:ext cx="2689592" cy="126554"/>
              <a:chOff x="1872" y="1680"/>
              <a:chExt cx="1728" cy="96"/>
            </a:xfrm>
          </p:grpSpPr>
          <p:grpSp>
            <p:nvGrpSpPr>
              <p:cNvPr id="156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193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94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57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191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92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5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189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90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187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88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2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185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86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3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183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84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4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181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82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5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179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80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7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177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78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8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175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76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69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173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74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170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171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72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131" name="Text Box 94"/>
            <p:cNvSpPr txBox="1">
              <a:spLocks noChangeArrowheads="1"/>
            </p:cNvSpPr>
            <p:nvPr/>
          </p:nvSpPr>
          <p:spPr bwMode="auto">
            <a:xfrm>
              <a:off x="1226122" y="4680827"/>
              <a:ext cx="197069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132" name="Text Box 95"/>
            <p:cNvSpPr txBox="1">
              <a:spLocks noChangeArrowheads="1"/>
            </p:cNvSpPr>
            <p:nvPr/>
          </p:nvSpPr>
          <p:spPr bwMode="auto">
            <a:xfrm>
              <a:off x="3339821" y="4680827"/>
              <a:ext cx="119403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133" name="Rectangle 98"/>
            <p:cNvSpPr>
              <a:spLocks noChangeArrowheads="1"/>
            </p:cNvSpPr>
            <p:nvPr/>
          </p:nvSpPr>
          <p:spPr bwMode="auto">
            <a:xfrm rot="10800000">
              <a:off x="2301169" y="601073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101"/>
            <p:cNvSpPr>
              <a:spLocks noChangeArrowheads="1"/>
            </p:cNvSpPr>
            <p:nvPr/>
          </p:nvSpPr>
          <p:spPr bwMode="auto">
            <a:xfrm rot="10800000" flipH="1">
              <a:off x="1372423" y="609657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 rot="16200000">
              <a:off x="4169048" y="5449566"/>
              <a:ext cx="418840" cy="9566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36" name="Text Box 112"/>
            <p:cNvSpPr txBox="1">
              <a:spLocks noChangeArrowheads="1"/>
            </p:cNvSpPr>
            <p:nvPr/>
          </p:nvSpPr>
          <p:spPr bwMode="auto">
            <a:xfrm>
              <a:off x="4054078" y="5302965"/>
              <a:ext cx="1402090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137" name="Text Box 113"/>
            <p:cNvSpPr txBox="1">
              <a:spLocks noChangeArrowheads="1"/>
            </p:cNvSpPr>
            <p:nvPr/>
          </p:nvSpPr>
          <p:spPr bwMode="auto">
            <a:xfrm>
              <a:off x="702268" y="5317677"/>
              <a:ext cx="14373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138" name="Text Box 114"/>
            <p:cNvSpPr txBox="1">
              <a:spLocks noChangeArrowheads="1"/>
            </p:cNvSpPr>
            <p:nvPr/>
          </p:nvSpPr>
          <p:spPr bwMode="auto">
            <a:xfrm>
              <a:off x="2402014" y="6005256"/>
              <a:ext cx="13711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SRF </a:t>
              </a:r>
              <a:r>
                <a:rPr lang="en-US" sz="1400" b="1" dirty="0" err="1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39" name="Text Box 115"/>
            <p:cNvSpPr txBox="1">
              <a:spLocks noChangeArrowheads="1"/>
            </p:cNvSpPr>
            <p:nvPr/>
          </p:nvSpPr>
          <p:spPr bwMode="auto">
            <a:xfrm>
              <a:off x="4322198" y="5958764"/>
              <a:ext cx="88428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140" name="Text Box 116"/>
            <p:cNvSpPr txBox="1">
              <a:spLocks noChangeArrowheads="1"/>
            </p:cNvSpPr>
            <p:nvPr/>
          </p:nvSpPr>
          <p:spPr bwMode="auto">
            <a:xfrm>
              <a:off x="625592" y="5842116"/>
              <a:ext cx="113910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41" name="Line 121"/>
            <p:cNvSpPr>
              <a:spLocks noChangeShapeType="1"/>
            </p:cNvSpPr>
            <p:nvPr/>
          </p:nvSpPr>
          <p:spPr bwMode="auto">
            <a:xfrm>
              <a:off x="3511981" y="5710994"/>
              <a:ext cx="350816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42" name="Rectangle 122"/>
            <p:cNvSpPr>
              <a:spLocks noChangeArrowheads="1"/>
            </p:cNvSpPr>
            <p:nvPr/>
          </p:nvSpPr>
          <p:spPr bwMode="auto">
            <a:xfrm>
              <a:off x="4765825" y="5565443"/>
              <a:ext cx="149422" cy="2531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cxnSp>
          <p:nvCxnSpPr>
            <p:cNvPr id="143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3109485" y="5621517"/>
              <a:ext cx="103359" cy="11693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44" name="Straight Connector 138"/>
            <p:cNvCxnSpPr>
              <a:cxnSpLocks noChangeShapeType="1"/>
            </p:cNvCxnSpPr>
            <p:nvPr/>
          </p:nvCxnSpPr>
          <p:spPr bwMode="auto">
            <a:xfrm flipV="1">
              <a:off x="2991603" y="5610908"/>
              <a:ext cx="116939" cy="10008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145" name="Line 4"/>
            <p:cNvSpPr>
              <a:spLocks noChangeShapeType="1"/>
            </p:cNvSpPr>
            <p:nvPr/>
          </p:nvSpPr>
          <p:spPr bwMode="auto">
            <a:xfrm>
              <a:off x="1348613" y="5710994"/>
              <a:ext cx="1637143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46" name="Line 2"/>
            <p:cNvSpPr>
              <a:spLocks noChangeShapeType="1"/>
            </p:cNvSpPr>
            <p:nvPr/>
          </p:nvSpPr>
          <p:spPr bwMode="auto">
            <a:xfrm flipV="1">
              <a:off x="534971" y="4374795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47" name="Oval 15"/>
            <p:cNvSpPr>
              <a:spLocks noChangeArrowheads="1"/>
            </p:cNvSpPr>
            <p:nvPr/>
          </p:nvSpPr>
          <p:spPr bwMode="auto">
            <a:xfrm>
              <a:off x="5441472" y="4323462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109"/>
            <p:cNvSpPr>
              <a:spLocks noChangeArrowheads="1"/>
            </p:cNvSpPr>
            <p:nvPr/>
          </p:nvSpPr>
          <p:spPr bwMode="auto">
            <a:xfrm>
              <a:off x="4345061" y="6099108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9" name="Line 110"/>
            <p:cNvSpPr>
              <a:spLocks noChangeShapeType="1"/>
            </p:cNvSpPr>
            <p:nvPr/>
          </p:nvSpPr>
          <p:spPr bwMode="auto">
            <a:xfrm rot="16200000" flipH="1">
              <a:off x="1654574" y="5517068"/>
              <a:ext cx="440532" cy="8536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50" name="Line 110"/>
            <p:cNvSpPr>
              <a:spLocks noChangeShapeType="1"/>
            </p:cNvSpPr>
            <p:nvPr/>
          </p:nvSpPr>
          <p:spPr bwMode="auto">
            <a:xfrm rot="16200000" flipH="1">
              <a:off x="1609969" y="5667333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51" name="Line 118"/>
            <p:cNvSpPr>
              <a:spLocks noChangeShapeType="1"/>
            </p:cNvSpPr>
            <p:nvPr/>
          </p:nvSpPr>
          <p:spPr bwMode="auto">
            <a:xfrm>
              <a:off x="1711124" y="618022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52" name="Line 110"/>
            <p:cNvSpPr>
              <a:spLocks noChangeShapeType="1"/>
            </p:cNvSpPr>
            <p:nvPr/>
          </p:nvSpPr>
          <p:spPr bwMode="auto">
            <a:xfrm rot="16200000">
              <a:off x="4120496" y="5769576"/>
              <a:ext cx="168697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53" name="Rectangle 9"/>
            <p:cNvSpPr>
              <a:spLocks noChangeArrowheads="1"/>
            </p:cNvSpPr>
            <p:nvPr/>
          </p:nvSpPr>
          <p:spPr bwMode="auto">
            <a:xfrm>
              <a:off x="1372001" y="5596450"/>
              <a:ext cx="149422" cy="25310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4" name="Line 110"/>
            <p:cNvSpPr>
              <a:spLocks noChangeShapeType="1"/>
            </p:cNvSpPr>
            <p:nvPr/>
          </p:nvSpPr>
          <p:spPr bwMode="auto">
            <a:xfrm rot="16200000" flipH="1">
              <a:off x="4169938" y="592354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55" name="Text Box 116"/>
            <p:cNvSpPr txBox="1">
              <a:spLocks noChangeArrowheads="1"/>
            </p:cNvSpPr>
            <p:nvPr/>
          </p:nvSpPr>
          <p:spPr bwMode="auto">
            <a:xfrm>
              <a:off x="2212145" y="5764972"/>
              <a:ext cx="174148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graphicFrame>
        <p:nvGraphicFramePr>
          <p:cNvPr id="23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29381"/>
              </p:ext>
            </p:extLst>
          </p:nvPr>
        </p:nvGraphicFramePr>
        <p:xfrm>
          <a:off x="152400" y="5105400"/>
          <a:ext cx="3505200" cy="1097280"/>
        </p:xfrm>
        <a:graphic>
          <a:graphicData uri="http://schemas.openxmlformats.org/drawingml/2006/table">
            <a:tbl>
              <a:tblPr/>
              <a:tblGrid>
                <a:gridCol w="2209800"/>
                <a:gridCol w="533400"/>
                <a:gridCol w="762000"/>
              </a:tblGrid>
              <a:tr h="243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revolutions in 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~25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1.5/0.06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 CCR/ERL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476/30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9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R&amp;D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/>
          <a:lstStyle/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energy bunched beam electron cooling is essential for achieving ultra high luminosity for JLEIC, without it we loss about 3 to 5 times luminosity </a:t>
            </a:r>
          </a:p>
          <a:p>
            <a:pPr marL="227013" indent="-227013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No. 1 technology risk of JLEIC, hence the highest priority R&amp;D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conducting aggressive R&amp;D on high energy electron cooling</a:t>
            </a:r>
          </a:p>
          <a:p>
            <a:pPr marL="627063" lvl="1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Conceptual/analytic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imulation studies: design optimization and accurate production of cooling rate </a:t>
            </a:r>
          </a:p>
          <a:p>
            <a:pPr marL="627063" lvl="1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of a bunched beam ERL based e-cooler (by a working group)</a:t>
            </a:r>
          </a:p>
          <a:p>
            <a:pPr marL="627063" lvl="1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key technology for this cooler:  magnetized photo-cathode electron gun (LDRD), fast kicker</a:t>
            </a:r>
          </a:p>
          <a:p>
            <a:pPr marL="627063" lvl="1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to demonstrate cooling of ions by a bunched electron beam</a:t>
            </a:r>
          </a:p>
          <a:p>
            <a:pPr marL="627063" lvl="1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a test facility using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LERF (formally ERL FEL) for testing a circulator electron cooler</a:t>
            </a:r>
          </a:p>
          <a:p>
            <a:pPr marL="227013" indent="-22701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engaged in collaborations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other US lab and international institutions, and are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making efforts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expend this collaborations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Luminosity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228600" indent="-2286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Luminosity formula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 =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f/2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xp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yp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design rule: 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(for beam-beam effect)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spot size at a collision point  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-function characterizes the beam optics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 describes focusing/defocusing of the beam in the beam transport system (a ring), 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determined by distribution and strength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quadrupoles (dipoles guide particle motion)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28600" eaLnBrk="1" hangingPunct="1">
              <a:spcBef>
                <a:spcPts val="0"/>
              </a:spcBef>
              <a:spcAft>
                <a:spcPts val="1800"/>
              </a:spcAft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is the value of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-function at a collision point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called beam emittance, it characterizes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particle beam (bunch)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occupies in the phase space.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Luminosity optimization: making the beam spot size at IP as small as possible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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 better optics design    limited by many factors (magnet imperfection,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 beam emittance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damping by cooling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Emittance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 marL="228600" indent="-2286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many different definitions: 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(RMS)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</a:p>
          <a:p>
            <a:pPr marL="62865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emittance: geometric emittance multiplied by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 relativistic invariant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62865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emittance:  4 sigma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 space volume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 Gaussian distribution </a:t>
            </a: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Liouville's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theorem, the phase space volume in a classical Hamiltonian system is 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invariant; The magnet system (dipoles and quads) is a Hamiltonian system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achieve a reduction of beam emittance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(phase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space volume), one must introduce a dissipative force such that the extended system is no longer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Hamiltonian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process of emittance reduction is called beam cooling</a:t>
            </a: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JLEIC electron beam has synchrotron radiation damping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(strong and rapid)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JLEIC proton/ion beams, energy is too low so there is no radiation damping  </a:t>
            </a:r>
          </a:p>
          <a:p>
            <a:pPr marL="228600" indent="-228600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values of proton normalized emittance:   no cooling   ~ 2 to 3 mm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3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				      after cooling  ~ 0.1 to 0.5 mm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. The concept of transverse stochastic cooling, as described by Simon in his speech on accepting the Nobel prize (van der Meer 1984)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3774" r="18901" b="4613"/>
          <a:stretch/>
        </p:blipFill>
        <p:spPr bwMode="auto">
          <a:xfrm>
            <a:off x="6324600" y="990600"/>
            <a:ext cx="2880188" cy="3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Cooling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486400"/>
          </a:xfrm>
        </p:spPr>
        <p:txBody>
          <a:bodyPr/>
          <a:lstStyle/>
          <a:p>
            <a:pPr marL="228600" indent="-2286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types of beam cooling</a:t>
            </a: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feedback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stochastic cooling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particle-particle (including photons) interactions/collisions </a:t>
            </a: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 electron cooling, laser cooling and muon cooling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important parameter is cooling time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 cooling  (pickup-kicker)</a:t>
            </a: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time ~ number or particles / signal amplifier bandwidth</a:t>
            </a: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for heavy ions (for RHIC, and likely JLEIC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ood for protons (p vs.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+82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82 times more particles)  </a:t>
            </a:r>
          </a:p>
          <a:p>
            <a:pPr marL="457200" lvl="1" indent="-22860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Coherent Electron Cooling:  increasing bandwidth through SASE FEL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cooling</a:t>
            </a:r>
          </a:p>
          <a:p>
            <a:pPr marL="457200" lvl="1" indent="-228600">
              <a:spcBef>
                <a:spcPts val="43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Arrange co-moving of cold electron and hot proton/ions </a:t>
            </a:r>
          </a:p>
          <a:p>
            <a:pPr marL="457200" lvl="1" indent="-228600">
              <a:spcBef>
                <a:spcPts val="43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cold water cools hot water, cold gas cools hot gas</a:t>
            </a:r>
          </a:p>
          <a:p>
            <a:pPr marL="457200" lvl="1" indent="-228600">
              <a:spcBef>
                <a:spcPts val="43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Heat diffusive motion through particle-particle interaction (Coulomb collisions) </a:t>
            </a:r>
          </a:p>
          <a:p>
            <a:pPr marL="457200" lvl="1" indent="-228600">
              <a:spcBef>
                <a:spcPts val="43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efficient (especially if the beam emittance is not very large, ~ a few mm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410200" y="2667000"/>
            <a:ext cx="10668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072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Cooling: An Illustration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477000"/>
            <a:ext cx="2362200" cy="440872"/>
          </a:xfrm>
        </p:spPr>
        <p:txBody>
          <a:bodyPr/>
          <a:lstStyle/>
          <a:p>
            <a:endParaRPr lang="en-US" sz="1000" dirty="0"/>
          </a:p>
        </p:txBody>
      </p:sp>
      <p:pic>
        <p:nvPicPr>
          <p:cNvPr id="1026" name="Picture 2" descr="Layout of the ESR Electron Coo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4244" b="3366"/>
          <a:stretch/>
        </p:blipFill>
        <p:spPr bwMode="auto">
          <a:xfrm>
            <a:off x="-10885" y="1344453"/>
            <a:ext cx="6106885" cy="45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fh.ru/files/medialibrary/df9/df925fcd2282f2a438307e879df187c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5" b="12222"/>
          <a:stretch/>
        </p:blipFill>
        <p:spPr bwMode="auto">
          <a:xfrm>
            <a:off x="6381680" y="663577"/>
            <a:ext cx="2593820" cy="214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iop.org/objects/ccr/cern/39/1/17/cool2_2-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36" y="2819400"/>
            <a:ext cx="3286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TAkhU-pmssKGA7ZOZHfbGQWxtz_DIXPkwmFHSUeUUOOnainR9X1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8" y="4064796"/>
            <a:ext cx="4953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823894"/>
            <a:ext cx="122222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Inventor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975626"/>
            <a:ext cx="127050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Pioneers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2" b="6970"/>
          <a:stretch/>
        </p:blipFill>
        <p:spPr bwMode="auto">
          <a:xfrm>
            <a:off x="6781800" y="4724400"/>
            <a:ext cx="1592905" cy="206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33325" y="5557700"/>
            <a:ext cx="125516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Theorist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1339" y="6092103"/>
            <a:ext cx="167526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magnetized cooling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Velocity distribution for different noise le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3949"/>
            <a:ext cx="4451174" cy="41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</a:rPr>
              <a:t>Multi-Step Cooling for High Performance</a:t>
            </a:r>
          </a:p>
        </p:txBody>
      </p:sp>
      <p:sp>
        <p:nvSpPr>
          <p:cNvPr id="8240" name="Content Placeholder 1"/>
          <p:cNvSpPr>
            <a:spLocks noGrp="1"/>
          </p:cNvSpPr>
          <p:nvPr>
            <p:ph idx="1"/>
          </p:nvPr>
        </p:nvSpPr>
        <p:spPr>
          <a:xfrm>
            <a:off x="152400" y="876299"/>
            <a:ext cx="8763000" cy="5600701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Cooling of the JLEIC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protons/ions</a:t>
            </a:r>
            <a:endParaRPr lang="en-US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95325" indent="-22860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a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chieves a small emittance 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achieves a short bunch length of 1 to 2 cm (with strong SRF)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nables ultra strong final focusing and crab crossing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s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uppresses intra-beam scatterings (IBS), maintaining beam emittance</a:t>
            </a:r>
          </a:p>
          <a:p>
            <a:pPr marL="695325" indent="-228600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expands luminosity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lifetime</a:t>
            </a: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>
              <a:spcBef>
                <a:spcPts val="3000"/>
              </a:spcBef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Cooling time</a:t>
            </a:r>
          </a:p>
          <a:p>
            <a:pPr marL="400050" lvl="1" indent="0">
              <a:spcBef>
                <a:spcPts val="456"/>
              </a:spcBef>
              <a:buNone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It is advantage to cool at </a:t>
            </a:r>
          </a:p>
          <a:p>
            <a:pPr lvl="1" indent="-280988"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Low energy</a:t>
            </a:r>
          </a:p>
          <a:p>
            <a:pPr lvl="1" indent="-280988"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When emittance is not big</a:t>
            </a:r>
            <a:endParaRPr lang="en-US" sz="18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>
              <a:spcBef>
                <a:spcPts val="3000"/>
              </a:spcBef>
            </a:pP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Multi-step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scheme </a:t>
            </a:r>
          </a:p>
          <a:p>
            <a:pPr marL="690563" indent="-233363">
              <a:spcBef>
                <a:spcPts val="4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taking advantages of high cooling efficiency at low energy or/and with small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emittance</a:t>
            </a: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64739"/>
              </p:ext>
            </p:extLst>
          </p:nvPr>
        </p:nvGraphicFramePr>
        <p:xfrm>
          <a:off x="4343400" y="3581400"/>
          <a:ext cx="3436273" cy="123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1168400" imgH="419100" progId="Equation.3">
                  <p:embed/>
                </p:oleObj>
              </mc:Choice>
              <mc:Fallback>
                <p:oleObj name="Equation" r:id="rId4" imgW="1168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81400"/>
                        <a:ext cx="3436273" cy="12323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Slide Number Placeholder 3"/>
          <p:cNvSpPr txBox="1">
            <a:spLocks/>
          </p:cNvSpPr>
          <p:nvPr/>
        </p:nvSpPr>
        <p:spPr bwMode="auto">
          <a:xfrm>
            <a:off x="5562600" y="6477000"/>
            <a:ext cx="1371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6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70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</a:rPr>
              <a:t>JLEIC Multi-Step Cooling Scheme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9895" y="825772"/>
            <a:ext cx="8210550" cy="1463534"/>
            <a:chOff x="352425" y="921603"/>
            <a:chExt cx="8624521" cy="1524000"/>
          </a:xfrm>
        </p:grpSpPr>
        <p:cxnSp>
          <p:nvCxnSpPr>
            <p:cNvPr id="8243" name="Straight Connector 5"/>
            <p:cNvCxnSpPr>
              <a:cxnSpLocks noChangeShapeType="1"/>
            </p:cNvCxnSpPr>
            <p:nvPr/>
          </p:nvCxnSpPr>
          <p:spPr bwMode="auto">
            <a:xfrm flipV="1">
              <a:off x="990600" y="1683603"/>
              <a:ext cx="606266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244" name="Rectangle 6"/>
            <p:cNvSpPr>
              <a:spLocks noChangeArrowheads="1"/>
            </p:cNvSpPr>
            <p:nvPr/>
          </p:nvSpPr>
          <p:spPr bwMode="auto">
            <a:xfrm>
              <a:off x="790103" y="1607402"/>
              <a:ext cx="171922" cy="15034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45" name="Rectangle 7"/>
            <p:cNvSpPr>
              <a:spLocks noChangeArrowheads="1"/>
            </p:cNvSpPr>
            <p:nvPr/>
          </p:nvSpPr>
          <p:spPr bwMode="auto">
            <a:xfrm>
              <a:off x="1813496" y="1513819"/>
              <a:ext cx="1005904" cy="322184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962400" y="1226403"/>
              <a:ext cx="838200" cy="914400"/>
              <a:chOff x="1676400" y="1295399"/>
              <a:chExt cx="609600" cy="609600"/>
            </a:xfrm>
          </p:grpSpPr>
          <p:cxnSp>
            <p:nvCxnSpPr>
              <p:cNvPr id="8277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14" y="1296663"/>
                  <a:ext cx="303506" cy="30522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1852" y="1297525"/>
                  <a:ext cx="305229" cy="30350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5646" y="1294342"/>
                  <a:ext cx="305887" cy="30416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6507" y="1293481"/>
                  <a:ext cx="304166" cy="3058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80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467475" y="921603"/>
              <a:ext cx="1676400" cy="1524000"/>
              <a:chOff x="1676400" y="1295399"/>
              <a:chExt cx="609600" cy="609600"/>
            </a:xfrm>
          </p:grpSpPr>
          <p:cxnSp>
            <p:nvCxnSpPr>
              <p:cNvPr id="8257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3729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260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49" name="TextBox 12"/>
            <p:cNvSpPr txBox="1">
              <a:spLocks noChangeArrowheads="1"/>
            </p:cNvSpPr>
            <p:nvPr/>
          </p:nvSpPr>
          <p:spPr bwMode="auto">
            <a:xfrm>
              <a:off x="352425" y="990599"/>
              <a:ext cx="114300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8250" name="TextBox 13"/>
            <p:cNvSpPr txBox="1">
              <a:spLocks noChangeArrowheads="1"/>
            </p:cNvSpPr>
            <p:nvPr/>
          </p:nvSpPr>
          <p:spPr bwMode="auto">
            <a:xfrm>
              <a:off x="1600200" y="1185446"/>
              <a:ext cx="152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ion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1" name="TextBox 14"/>
            <p:cNvSpPr txBox="1">
              <a:spLocks noChangeArrowheads="1"/>
            </p:cNvSpPr>
            <p:nvPr/>
          </p:nvSpPr>
          <p:spPr bwMode="auto">
            <a:xfrm>
              <a:off x="4150980" y="1676400"/>
              <a:ext cx="19198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   (0.285 to 8 </a:t>
              </a:r>
              <a:r>
                <a:rPr lang="en-US" sz="14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3" name="TextBox 16"/>
            <p:cNvSpPr txBox="1">
              <a:spLocks noChangeArrowheads="1"/>
            </p:cNvSpPr>
            <p:nvPr/>
          </p:nvSpPr>
          <p:spPr bwMode="auto">
            <a:xfrm>
              <a:off x="7243396" y="1676400"/>
              <a:ext cx="1733550" cy="54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collider ring</a:t>
              </a:r>
            </a:p>
            <a:p>
              <a:pPr algn="ctr"/>
              <a:r>
                <a:rPr lang="en-US" sz="1400" b="1" dirty="0" smtClean="0">
                  <a:latin typeface="Arial" charset="0"/>
                  <a:cs typeface="Arial" charset="0"/>
                </a:rPr>
                <a:t>(8 to 100 </a:t>
              </a:r>
              <a:r>
                <a:rPr lang="en-US" sz="1400" b="1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400" b="1" dirty="0" smtClean="0">
                  <a:latin typeface="Arial" charset="0"/>
                  <a:cs typeface="Arial" charset="0"/>
                </a:rPr>
                <a:t>)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8254" name="Rectangle 17"/>
            <p:cNvSpPr>
              <a:spLocks noChangeArrowheads="1"/>
            </p:cNvSpPr>
            <p:nvPr/>
          </p:nvSpPr>
          <p:spPr bwMode="auto">
            <a:xfrm>
              <a:off x="4150980" y="1659469"/>
              <a:ext cx="11622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5" name="Rectangle 18"/>
            <p:cNvSpPr>
              <a:spLocks noChangeArrowheads="1"/>
            </p:cNvSpPr>
            <p:nvPr/>
          </p:nvSpPr>
          <p:spPr bwMode="auto">
            <a:xfrm>
              <a:off x="6938969" y="1626233"/>
              <a:ext cx="228600" cy="10033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8256" name="TextBox 20"/>
            <p:cNvSpPr txBox="1">
              <a:spLocks noChangeArrowheads="1"/>
            </p:cNvSpPr>
            <p:nvPr/>
          </p:nvSpPr>
          <p:spPr bwMode="auto">
            <a:xfrm>
              <a:off x="6419376" y="1084181"/>
              <a:ext cx="990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BB 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42" name="TextBox 20"/>
            <p:cNvSpPr txBox="1">
              <a:spLocks noChangeArrowheads="1"/>
            </p:cNvSpPr>
            <p:nvPr/>
          </p:nvSpPr>
          <p:spPr bwMode="auto">
            <a:xfrm>
              <a:off x="3514725" y="1121628"/>
              <a:ext cx="1028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cooler</a:t>
              </a:r>
              <a:endParaRPr lang="en-US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17437"/>
              </p:ext>
            </p:extLst>
          </p:nvPr>
        </p:nvGraphicFramePr>
        <p:xfrm>
          <a:off x="295275" y="2411730"/>
          <a:ext cx="8543925" cy="2978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4011"/>
                <a:gridCol w="1262960"/>
                <a:gridCol w="2727169"/>
                <a:gridCol w="1558383"/>
                <a:gridCol w="2011402"/>
              </a:tblGrid>
              <a:tr h="3249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energy</a:t>
                      </a:r>
                      <a:endParaRPr lang="en-US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energy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4961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/u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12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Injection/accumulation of positive 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0.19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 0.1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0921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reduction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12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Bunched Beam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(BB)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during stacking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8837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15000" y="6492875"/>
            <a:ext cx="1371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FF5728A-FECC-40E5-BFC9-6287C72D00A4}" type="slidenum">
              <a:rPr lang="en-US" altLang="en-US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/>
              <a:t>7</a:t>
            </a:fld>
            <a:endParaRPr lang="en-US" altLang="en-US" sz="28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" name="Right Brace 52"/>
          <p:cNvSpPr/>
          <p:nvPr/>
        </p:nvSpPr>
        <p:spPr>
          <a:xfrm flipH="1">
            <a:off x="2239656" y="4306323"/>
            <a:ext cx="279980" cy="112395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flipH="1">
            <a:off x="2227246" y="3120455"/>
            <a:ext cx="292390" cy="1070545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326810" y="5562600"/>
            <a:ext cx="8490379" cy="107359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DC cooling for emittance reduction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BB (bunched beam) cooling for emittance preservation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charset="0"/>
                <a:ea typeface="ＭＳ Ｐゴシック" pitchFamily="34" charset="-128"/>
                <a:cs typeface="Arial" charset="0"/>
              </a:rPr>
              <a:t>We anticipate up to 2 orders of magnitude increase of combined cooling rate </a:t>
            </a:r>
          </a:p>
        </p:txBody>
      </p:sp>
    </p:spTree>
    <p:extLst>
      <p:ext uri="{BB962C8B-B14F-4D97-AF65-F5344CB8AC3E}">
        <p14:creationId xmlns:p14="http://schemas.microsoft.com/office/powerpoint/2010/main" val="3608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Cooling at 2 GeV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400800"/>
            <a:ext cx="1524000" cy="381000"/>
          </a:xfrm>
        </p:spPr>
        <p:txBody>
          <a:bodyPr/>
          <a:lstStyle/>
          <a:p>
            <a:endParaRPr lang="en-US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656" y="914400"/>
            <a:ext cx="91113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Simulation:  </a:t>
            </a:r>
          </a:p>
          <a:p>
            <a:pPr marL="231775" indent="-231775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time: ~30 min at 8 GeV (from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𝜇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 rad to 0.5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𝜇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 rad) </a:t>
            </a:r>
          </a:p>
          <a:p>
            <a:pPr marL="231775" indent="-231775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DC cooler: 10 m and 2 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133600"/>
            <a:ext cx="7543800" cy="4267200"/>
            <a:chOff x="3733800" y="1022061"/>
            <a:chExt cx="5333999" cy="5391464"/>
          </a:xfrm>
        </p:grpSpPr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6" t="1327" r="2189" b="1751"/>
            <a:stretch/>
          </p:blipFill>
          <p:spPr bwMode="auto">
            <a:xfrm>
              <a:off x="8686800" y="1110988"/>
              <a:ext cx="380999" cy="5302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2" t="2941" r="12356" b="1751"/>
            <a:stretch/>
          </p:blipFill>
          <p:spPr bwMode="auto">
            <a:xfrm>
              <a:off x="4038600" y="1022061"/>
              <a:ext cx="4648199" cy="5302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2941" r="94753" b="21252"/>
            <a:stretch/>
          </p:blipFill>
          <p:spPr bwMode="auto">
            <a:xfrm>
              <a:off x="3733800" y="1165261"/>
              <a:ext cx="228600" cy="4344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619557" y="3140136"/>
              <a:ext cx="1562485" cy="104993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DC cooling at 8 GeV,</a:t>
              </a:r>
            </a:p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A electron current, </a:t>
              </a:r>
            </a:p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 cooling length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DC Cooler is Available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62600"/>
            <a:ext cx="3657599" cy="8382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MeV DC Cooler at COSY,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Juelich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scfh.ru/files/medialibrary/e62/e6285bae28881590be22c92c3212bb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" y="914400"/>
            <a:ext cx="7048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SluCif5tGFiAXqnK_buN5yeA1ysxgxviwjWURXjcBUhMBBp_d1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1"/>
          <a:stretch/>
        </p:blipFill>
        <p:spPr bwMode="auto">
          <a:xfrm>
            <a:off x="5181599" y="3733800"/>
            <a:ext cx="38197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239000" y="2743200"/>
            <a:ext cx="1019647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748823" y="2809875"/>
            <a:ext cx="1219201" cy="381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lip-over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281</TotalTime>
  <Words>1078</Words>
  <Application>Microsoft Office PowerPoint</Application>
  <PresentationFormat>On-screen Show (4:3)</PresentationFormat>
  <Paragraphs>170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JLab_PowerPoint3</vt:lpstr>
      <vt:lpstr>Equation</vt:lpstr>
      <vt:lpstr>JLEIC and Electron Cooling: An Introduction</vt:lpstr>
      <vt:lpstr>Collider Luminosity</vt:lpstr>
      <vt:lpstr>Reduction of Emittance</vt:lpstr>
      <vt:lpstr>Beam Cooling</vt:lpstr>
      <vt:lpstr>Electron Cooling: An Illustration</vt:lpstr>
      <vt:lpstr>Multi-Step Cooling for High Performance</vt:lpstr>
      <vt:lpstr>JLEIC Multi-Step Cooling Scheme</vt:lpstr>
      <vt:lpstr>DC Cooling at 2 GeV</vt:lpstr>
      <vt:lpstr>Such DC Cooler is Available</vt:lpstr>
      <vt:lpstr>What Happens if No Cooling During Beam Store (Collision)?</vt:lpstr>
      <vt:lpstr>JLEIC Bunched Beam ERL e-Cooler</vt:lpstr>
      <vt:lpstr>Accelerator R&amp;D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40</cp:revision>
  <dcterms:created xsi:type="dcterms:W3CDTF">2007-06-12T14:12:43Z</dcterms:created>
  <dcterms:modified xsi:type="dcterms:W3CDTF">2016-08-03T14:04:30Z</dcterms:modified>
</cp:coreProperties>
</file>